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  <p:sldId id="626" r:id="rId376"/>
    <p:sldId id="627" r:id="rId377"/>
    <p:sldId id="628" r:id="rId378"/>
    <p:sldId id="629" r:id="rId379"/>
    <p:sldId id="630" r:id="rId380"/>
    <p:sldId id="631" r:id="rId381"/>
    <p:sldId id="632" r:id="rId382"/>
    <p:sldId id="633" r:id="rId383"/>
    <p:sldId id="634" r:id="rId384"/>
    <p:sldId id="635" r:id="rId385"/>
    <p:sldId id="636" r:id="rId386"/>
    <p:sldId id="637" r:id="rId387"/>
    <p:sldId id="638" r:id="rId388"/>
    <p:sldId id="639" r:id="rId389"/>
    <p:sldId id="640" r:id="rId390"/>
    <p:sldId id="641" r:id="rId391"/>
    <p:sldId id="642" r:id="rId392"/>
    <p:sldId id="643" r:id="rId393"/>
    <p:sldId id="644" r:id="rId394"/>
    <p:sldId id="645" r:id="rId395"/>
    <p:sldId id="646" r:id="rId396"/>
    <p:sldId id="647" r:id="rId397"/>
    <p:sldId id="648" r:id="rId398"/>
    <p:sldId id="649" r:id="rId399"/>
    <p:sldId id="650" r:id="rId400"/>
    <p:sldId id="651" r:id="rId401"/>
    <p:sldId id="652" r:id="rId402"/>
    <p:sldId id="653" r:id="rId403"/>
    <p:sldId id="654" r:id="rId404"/>
    <p:sldId id="655" r:id="rId405"/>
    <p:sldId id="656" r:id="rId406"/>
    <p:sldId id="657" r:id="rId407"/>
    <p:sldId id="658" r:id="rId408"/>
    <p:sldId id="659" r:id="rId409"/>
    <p:sldId id="660" r:id="rId410"/>
    <p:sldId id="661" r:id="rId411"/>
    <p:sldId id="662" r:id="rId412"/>
    <p:sldId id="663" r:id="rId413"/>
    <p:sldId id="664" r:id="rId414"/>
    <p:sldId id="665" r:id="rId415"/>
    <p:sldId id="666" r:id="rId416"/>
    <p:sldId id="667" r:id="rId417"/>
    <p:sldId id="668" r:id="rId418"/>
    <p:sldId id="669" r:id="rId419"/>
    <p:sldId id="670" r:id="rId420"/>
    <p:sldId id="671" r:id="rId421"/>
    <p:sldId id="672" r:id="rId422"/>
    <p:sldId id="673" r:id="rId423"/>
    <p:sldId id="674" r:id="rId424"/>
    <p:sldId id="675" r:id="rId425"/>
    <p:sldId id="676" r:id="rId426"/>
    <p:sldId id="677" r:id="rId427"/>
    <p:sldId id="678" r:id="rId428"/>
    <p:sldId id="679" r:id="rId429"/>
    <p:sldId id="680" r:id="rId430"/>
    <p:sldId id="681" r:id="rId431"/>
    <p:sldId id="682" r:id="rId432"/>
    <p:sldId id="683" r:id="rId433"/>
    <p:sldId id="684" r:id="rId434"/>
    <p:sldId id="685" r:id="rId435"/>
    <p:sldId id="686" r:id="rId436"/>
    <p:sldId id="687" r:id="rId437"/>
    <p:sldId id="688" r:id="rId438"/>
    <p:sldId id="689" r:id="rId439"/>
    <p:sldId id="690" r:id="rId440"/>
    <p:sldId id="691" r:id="rId441"/>
    <p:sldId id="692" r:id="rId442"/>
    <p:sldId id="693" r:id="rId443"/>
    <p:sldId id="694" r:id="rId444"/>
    <p:sldId id="695" r:id="rId445"/>
    <p:sldId id="696" r:id="rId446"/>
    <p:sldId id="697" r:id="rId447"/>
    <p:sldId id="698" r:id="rId448"/>
    <p:sldId id="699" r:id="rId449"/>
    <p:sldId id="700" r:id="rId450"/>
    <p:sldId id="701" r:id="rId451"/>
    <p:sldId id="702" r:id="rId452"/>
    <p:sldId id="703" r:id="rId453"/>
    <p:sldId id="704" r:id="rId454"/>
    <p:sldId id="705" r:id="rId455"/>
    <p:sldId id="706" r:id="rId456"/>
    <p:sldId id="707" r:id="rId457"/>
    <p:sldId id="708" r:id="rId458"/>
    <p:sldId id="709" r:id="rId459"/>
    <p:sldId id="710" r:id="rId460"/>
    <p:sldId id="711" r:id="rId461"/>
    <p:sldId id="712" r:id="rId462"/>
    <p:sldId id="713" r:id="rId463"/>
    <p:sldId id="714" r:id="rId464"/>
    <p:sldId id="715" r:id="rId465"/>
    <p:sldId id="716" r:id="rId466"/>
    <p:sldId id="717" r:id="rId467"/>
    <p:sldId id="718" r:id="rId468"/>
    <p:sldId id="719" r:id="rId469"/>
    <p:sldId id="720" r:id="rId470"/>
    <p:sldId id="721" r:id="rId471"/>
    <p:sldId id="722" r:id="rId472"/>
    <p:sldId id="723" r:id="rId473"/>
    <p:sldId id="724" r:id="rId474"/>
    <p:sldId id="725" r:id="rId475"/>
    <p:sldId id="726" r:id="rId476"/>
    <p:sldId id="727" r:id="rId477"/>
    <p:sldId id="728" r:id="rId478"/>
    <p:sldId id="729" r:id="rId479"/>
    <p:sldId id="730" r:id="rId480"/>
    <p:sldId id="731" r:id="rId481"/>
    <p:sldId id="732" r:id="rId482"/>
    <p:sldId id="733" r:id="rId483"/>
    <p:sldId id="734" r:id="rId484"/>
    <p:sldId id="735" r:id="rId485"/>
    <p:sldId id="736" r:id="rId486"/>
    <p:sldId id="737" r:id="rId487"/>
    <p:sldId id="738" r:id="rId488"/>
    <p:sldId id="739" r:id="rId489"/>
    <p:sldId id="740" r:id="rId490"/>
    <p:sldId id="741" r:id="rId491"/>
    <p:sldId id="742" r:id="rId492"/>
    <p:sldId id="743" r:id="rId493"/>
    <p:sldId id="744" r:id="rId494"/>
    <p:sldId id="745" r:id="rId495"/>
    <p:sldId id="746" r:id="rId496"/>
    <p:sldId id="747" r:id="rId497"/>
    <p:sldId id="748" r:id="rId498"/>
    <p:sldId id="749" r:id="rId499"/>
    <p:sldId id="750" r:id="rId500"/>
    <p:sldId id="751" r:id="rId501"/>
    <p:sldId id="752" r:id="rId502"/>
    <p:sldId id="753" r:id="rId503"/>
    <p:sldId id="754" r:id="rId504"/>
    <p:sldId id="755" r:id="rId505"/>
    <p:sldId id="756" r:id="rId506"/>
    <p:sldId id="757" r:id="rId507"/>
    <p:sldId id="758" r:id="rId508"/>
    <p:sldId id="759" r:id="rId509"/>
    <p:sldId id="760" r:id="rId510"/>
    <p:sldId id="761" r:id="rId511"/>
    <p:sldId id="762" r:id="rId512"/>
    <p:sldId id="763" r:id="rId513"/>
    <p:sldId id="764" r:id="rId514"/>
    <p:sldId id="765" r:id="rId515"/>
    <p:sldId id="766" r:id="rId516"/>
    <p:sldId id="767" r:id="rId517"/>
    <p:sldId id="768" r:id="rId518"/>
    <p:sldId id="769" r:id="rId519"/>
    <p:sldId id="770" r:id="rId520"/>
    <p:sldId id="771" r:id="rId521"/>
    <p:sldId id="772" r:id="rId522"/>
    <p:sldId id="773" r:id="rId523"/>
    <p:sldId id="774" r:id="rId524"/>
    <p:sldId id="775" r:id="rId525"/>
    <p:sldId id="776" r:id="rId526"/>
    <p:sldId id="777" r:id="rId527"/>
    <p:sldId id="778" r:id="rId528"/>
    <p:sldId id="779" r:id="rId529"/>
    <p:sldId id="780" r:id="rId530"/>
    <p:sldId id="781" r:id="rId531"/>
    <p:sldId id="782" r:id="rId532"/>
    <p:sldId id="783" r:id="rId533"/>
    <p:sldId id="784" r:id="rId534"/>
    <p:sldId id="785" r:id="rId535"/>
    <p:sldId id="786" r:id="rId536"/>
    <p:sldId id="787" r:id="rId537"/>
    <p:sldId id="788" r:id="rId538"/>
    <p:sldId id="789" r:id="rId539"/>
    <p:sldId id="790" r:id="rId540"/>
    <p:sldId id="791" r:id="rId541"/>
    <p:sldId id="792" r:id="rId542"/>
    <p:sldId id="793" r:id="rId543"/>
    <p:sldId id="794" r:id="rId544"/>
    <p:sldId id="795" r:id="rId545"/>
    <p:sldId id="796" r:id="rId546"/>
    <p:sldId id="797" r:id="rId547"/>
    <p:sldId id="798" r:id="rId548"/>
    <p:sldId id="799" r:id="rId549"/>
    <p:sldId id="800" r:id="rId550"/>
    <p:sldId id="801" r:id="rId551"/>
    <p:sldId id="802" r:id="rId552"/>
    <p:sldId id="803" r:id="rId553"/>
    <p:sldId id="804" r:id="rId554"/>
    <p:sldId id="805" r:id="rId555"/>
    <p:sldId id="806" r:id="rId556"/>
    <p:sldId id="807" r:id="rId557"/>
    <p:sldId id="808" r:id="rId558"/>
    <p:sldId id="809" r:id="rId559"/>
    <p:sldId id="810" r:id="rId560"/>
    <p:sldId id="811" r:id="rId561"/>
    <p:sldId id="812" r:id="rId562"/>
    <p:sldId id="813" r:id="rId563"/>
    <p:sldId id="814" r:id="rId564"/>
    <p:sldId id="815" r:id="rId565"/>
    <p:sldId id="816" r:id="rId566"/>
    <p:sldId id="817" r:id="rId567"/>
    <p:sldId id="818" r:id="rId568"/>
    <p:sldId id="819" r:id="rId569"/>
    <p:sldId id="820" r:id="rId570"/>
    <p:sldId id="821" r:id="rId571"/>
    <p:sldId id="822" r:id="rId572"/>
    <p:sldId id="823" r:id="rId573"/>
    <p:sldId id="824" r:id="rId574"/>
    <p:sldId id="825" r:id="rId575"/>
    <p:sldId id="826" r:id="rId576"/>
    <p:sldId id="827" r:id="rId577"/>
    <p:sldId id="828" r:id="rId578"/>
    <p:sldId id="829" r:id="rId579"/>
    <p:sldId id="830" r:id="rId580"/>
    <p:sldId id="831" r:id="rId581"/>
    <p:sldId id="832" r:id="rId582"/>
    <p:sldId id="833" r:id="rId583"/>
    <p:sldId id="834" r:id="rId584"/>
    <p:sldId id="835" r:id="rId585"/>
    <p:sldId id="836" r:id="rId586"/>
    <p:sldId id="837" r:id="rId587"/>
    <p:sldId id="838" r:id="rId588"/>
    <p:sldId id="839" r:id="rId589"/>
    <p:sldId id="840" r:id="rId590"/>
    <p:sldId id="841" r:id="rId591"/>
    <p:sldId id="842" r:id="rId592"/>
    <p:sldId id="843" r:id="rId593"/>
    <p:sldId id="844" r:id="rId594"/>
    <p:sldId id="845" r:id="rId595"/>
    <p:sldId id="846" r:id="rId596"/>
    <p:sldId id="847" r:id="rId597"/>
    <p:sldId id="848" r:id="rId598"/>
    <p:sldId id="849" r:id="rId599"/>
    <p:sldId id="850" r:id="rId600"/>
    <p:sldId id="851" r:id="rId601"/>
    <p:sldId id="852" r:id="rId602"/>
    <p:sldId id="853" r:id="rId603"/>
    <p:sldId id="854" r:id="rId604"/>
    <p:sldId id="855" r:id="rId605"/>
    <p:sldId id="856" r:id="rId606"/>
    <p:sldId id="857" r:id="rId607"/>
    <p:sldId id="858" r:id="rId608"/>
    <p:sldId id="859" r:id="rId609"/>
    <p:sldId id="860" r:id="rId610"/>
    <p:sldId id="861" r:id="rId611"/>
    <p:sldId id="862" r:id="rId612"/>
    <p:sldId id="863" r:id="rId613"/>
    <p:sldId id="864" r:id="rId614"/>
    <p:sldId id="865" r:id="rId615"/>
    <p:sldId id="866" r:id="rId616"/>
    <p:sldId id="867" r:id="rId617"/>
    <p:sldId id="868" r:id="rId618"/>
    <p:sldId id="869" r:id="rId619"/>
    <p:sldId id="870" r:id="rId620"/>
    <p:sldId id="871" r:id="rId621"/>
    <p:sldId id="872" r:id="rId622"/>
    <p:sldId id="873" r:id="rId623"/>
    <p:sldId id="874" r:id="rId624"/>
    <p:sldId id="875" r:id="rId625"/>
    <p:sldId id="876" r:id="rId626"/>
    <p:sldId id="877" r:id="rId627"/>
    <p:sldId id="878" r:id="rId628"/>
    <p:sldId id="879" r:id="rId629"/>
    <p:sldId id="880" r:id="rId630"/>
    <p:sldId id="881" r:id="rId631"/>
    <p:sldId id="882" r:id="rId632"/>
    <p:sldId id="883" r:id="rId633"/>
    <p:sldId id="884" r:id="rId634"/>
    <p:sldId id="885" r:id="rId635"/>
    <p:sldId id="886" r:id="rId636"/>
    <p:sldId id="887" r:id="rId637"/>
    <p:sldId id="888" r:id="rId638"/>
    <p:sldId id="889" r:id="rId639"/>
    <p:sldId id="890" r:id="rId640"/>
    <p:sldId id="891" r:id="rId641"/>
    <p:sldId id="892" r:id="rId642"/>
    <p:sldId id="893" r:id="rId643"/>
    <p:sldId id="894" r:id="rId644"/>
    <p:sldId id="895" r:id="rId645"/>
    <p:sldId id="896" r:id="rId646"/>
    <p:sldId id="897" r:id="rId647"/>
    <p:sldId id="898" r:id="rId648"/>
    <p:sldId id="899" r:id="rId649"/>
    <p:sldId id="900" r:id="rId650"/>
    <p:sldId id="901" r:id="rId651"/>
    <p:sldId id="902" r:id="rId652"/>
    <p:sldId id="903" r:id="rId653"/>
    <p:sldId id="904" r:id="rId654"/>
    <p:sldId id="905" r:id="rId655"/>
    <p:sldId id="906" r:id="rId656"/>
    <p:sldId id="907" r:id="rId657"/>
    <p:sldId id="908" r:id="rId658"/>
    <p:sldId id="909" r:id="rId659"/>
    <p:sldId id="910" r:id="rId660"/>
    <p:sldId id="911" r:id="rId661"/>
    <p:sldId id="912" r:id="rId662"/>
    <p:sldId id="913" r:id="rId663"/>
    <p:sldId id="914" r:id="rId664"/>
    <p:sldId id="915" r:id="rId665"/>
    <p:sldId id="916" r:id="rId666"/>
    <p:sldId id="917" r:id="rId667"/>
    <p:sldId id="918" r:id="rId668"/>
    <p:sldId id="919" r:id="rId669"/>
    <p:sldId id="920" r:id="rId670"/>
    <p:sldId id="921" r:id="rId671"/>
    <p:sldId id="922" r:id="rId672"/>
    <p:sldId id="923" r:id="rId673"/>
    <p:sldId id="924" r:id="rId674"/>
    <p:sldId id="925" r:id="rId675"/>
    <p:sldId id="926" r:id="rId676"/>
    <p:sldId id="927" r:id="rId677"/>
    <p:sldId id="928" r:id="rId678"/>
    <p:sldId id="929" r:id="rId679"/>
    <p:sldId id="930" r:id="rId680"/>
    <p:sldId id="931" r:id="rId681"/>
    <p:sldId id="932" r:id="rId682"/>
    <p:sldId id="933" r:id="rId683"/>
    <p:sldId id="934" r:id="rId684"/>
    <p:sldId id="935" r:id="rId685"/>
    <p:sldId id="936" r:id="rId686"/>
    <p:sldId id="937" r:id="rId687"/>
    <p:sldId id="938" r:id="rId688"/>
    <p:sldId id="939" r:id="rId689"/>
    <p:sldId id="940" r:id="rId690"/>
    <p:sldId id="941" r:id="rId691"/>
    <p:sldId id="942" r:id="rId692"/>
    <p:sldId id="943" r:id="rId693"/>
    <p:sldId id="944" r:id="rId694"/>
    <p:sldId id="945" r:id="rId695"/>
    <p:sldId id="946" r:id="rId696"/>
    <p:sldId id="947" r:id="rId697"/>
    <p:sldId id="948" r:id="rId698"/>
    <p:sldId id="949" r:id="rId699"/>
    <p:sldId id="950" r:id="rId700"/>
    <p:sldId id="951" r:id="rId701"/>
    <p:sldId id="952" r:id="rId702"/>
    <p:sldId id="953" r:id="rId703"/>
    <p:sldId id="954" r:id="rId704"/>
    <p:sldId id="955" r:id="rId705"/>
    <p:sldId id="956" r:id="rId706"/>
    <p:sldId id="957" r:id="rId707"/>
    <p:sldId id="958" r:id="rId708"/>
    <p:sldId id="959" r:id="rId709"/>
    <p:sldId id="960" r:id="rId710"/>
    <p:sldId id="961" r:id="rId711"/>
    <p:sldId id="962" r:id="rId712"/>
    <p:sldId id="963" r:id="rId713"/>
    <p:sldId id="964" r:id="rId714"/>
    <p:sldId id="965" r:id="rId715"/>
    <p:sldId id="966" r:id="rId716"/>
    <p:sldId id="967" r:id="rId717"/>
    <p:sldId id="968" r:id="rId718"/>
    <p:sldId id="969" r:id="rId719"/>
    <p:sldId id="970" r:id="rId720"/>
    <p:sldId id="971" r:id="rId721"/>
    <p:sldId id="972" r:id="rId722"/>
    <p:sldId id="973" r:id="rId723"/>
    <p:sldId id="974" r:id="rId724"/>
    <p:sldId id="975" r:id="rId725"/>
    <p:sldId id="976" r:id="rId726"/>
    <p:sldId id="977" r:id="rId727"/>
    <p:sldId id="978" r:id="rId728"/>
    <p:sldId id="979" r:id="rId729"/>
    <p:sldId id="980" r:id="rId730"/>
    <p:sldId id="981" r:id="rId731"/>
    <p:sldId id="982" r:id="rId732"/>
    <p:sldId id="983" r:id="rId733"/>
    <p:sldId id="984" r:id="rId734"/>
    <p:sldId id="985" r:id="rId735"/>
    <p:sldId id="986" r:id="rId736"/>
    <p:sldId id="987" r:id="rId737"/>
    <p:sldId id="988" r:id="rId738"/>
    <p:sldId id="989" r:id="rId739"/>
    <p:sldId id="990" r:id="rId740"/>
    <p:sldId id="991" r:id="rId741"/>
    <p:sldId id="992" r:id="rId742"/>
    <p:sldId id="993" r:id="rId743"/>
    <p:sldId id="994" r:id="rId744"/>
    <p:sldId id="995" r:id="rId745"/>
    <p:sldId id="996" r:id="rId746"/>
    <p:sldId id="997" r:id="rId747"/>
    <p:sldId id="998" r:id="rId748"/>
    <p:sldId id="999" r:id="rId749"/>
    <p:sldId id="1000" r:id="rId750"/>
    <p:sldId id="1001" r:id="rId751"/>
    <p:sldId id="1002" r:id="rId752"/>
    <p:sldId id="1003" r:id="rId753"/>
    <p:sldId id="1004" r:id="rId754"/>
    <p:sldId id="1005" r:id="rId755"/>
    <p:sldId id="1006" r:id="rId756"/>
    <p:sldId id="1007" r:id="rId757"/>
    <p:sldId id="1008" r:id="rId758"/>
    <p:sldId id="1009" r:id="rId759"/>
    <p:sldId id="1010" r:id="rId760"/>
    <p:sldId id="1011" r:id="rId761"/>
    <p:sldId id="1012" r:id="rId762"/>
    <p:sldId id="1013" r:id="rId763"/>
    <p:sldId id="1014" r:id="rId764"/>
    <p:sldId id="1015" r:id="rId765"/>
    <p:sldId id="1016" r:id="rId766"/>
    <p:sldId id="1017" r:id="rId767"/>
    <p:sldId id="1018" r:id="rId768"/>
    <p:sldId id="1019" r:id="rId769"/>
    <p:sldId id="1020" r:id="rId770"/>
    <p:sldId id="1021" r:id="rId771"/>
    <p:sldId id="1022" r:id="rId772"/>
    <p:sldId id="1023" r:id="rId773"/>
    <p:sldId id="1024" r:id="rId774"/>
    <p:sldId id="1025" r:id="rId775"/>
    <p:sldId id="1026" r:id="rId776"/>
    <p:sldId id="1027" r:id="rId777"/>
    <p:sldId id="1028" r:id="rId778"/>
    <p:sldId id="1029" r:id="rId779"/>
    <p:sldId id="1030" r:id="rId780"/>
    <p:sldId id="1031" r:id="rId781"/>
    <p:sldId id="1032" r:id="rId782"/>
    <p:sldId id="1033" r:id="rId783"/>
    <p:sldId id="1034" r:id="rId784"/>
    <p:sldId id="1035" r:id="rId785"/>
    <p:sldId id="1036" r:id="rId786"/>
    <p:sldId id="1037" r:id="rId787"/>
    <p:sldId id="1038" r:id="rId788"/>
    <p:sldId id="1039" r:id="rId789"/>
    <p:sldId id="1040" r:id="rId790"/>
    <p:sldId id="1041" r:id="rId791"/>
    <p:sldId id="1042" r:id="rId792"/>
    <p:sldId id="1043" r:id="rId793"/>
    <p:sldId id="1044" r:id="rId794"/>
    <p:sldId id="1045" r:id="rId795"/>
    <p:sldId id="1046" r:id="rId796"/>
    <p:sldId id="1047" r:id="rId797"/>
    <p:sldId id="1048" r:id="rId798"/>
    <p:sldId id="1049" r:id="rId799"/>
    <p:sldId id="1050" r:id="rId800"/>
    <p:sldId id="1051" r:id="rId801"/>
    <p:sldId id="1052" r:id="rId802"/>
    <p:sldId id="1053" r:id="rId803"/>
    <p:sldId id="1054" r:id="rId804"/>
    <p:sldId id="1055" r:id="rId805"/>
    <p:sldId id="1056" r:id="rId806"/>
    <p:sldId id="1057" r:id="rId807"/>
    <p:sldId id="1058" r:id="rId808"/>
    <p:sldId id="1059" r:id="rId809"/>
    <p:sldId id="1060" r:id="rId810"/>
    <p:sldId id="1061" r:id="rId811"/>
    <p:sldId id="1062" r:id="rId812"/>
    <p:sldId id="1063" r:id="rId813"/>
    <p:sldId id="1064" r:id="rId814"/>
    <p:sldId id="1065" r:id="rId815"/>
    <p:sldId id="1066" r:id="rId816"/>
    <p:sldId id="1067" r:id="rId817"/>
    <p:sldId id="1068" r:id="rId818"/>
    <p:sldId id="1069" r:id="rId819"/>
    <p:sldId id="1070" r:id="rId820"/>
    <p:sldId id="1071" r:id="rId821"/>
    <p:sldId id="1072" r:id="rId822"/>
    <p:sldId id="1073" r:id="rId823"/>
    <p:sldId id="1074" r:id="rId824"/>
    <p:sldId id="1075" r:id="rId825"/>
    <p:sldId id="1076" r:id="rId826"/>
    <p:sldId id="1077" r:id="rId827"/>
    <p:sldId id="1078" r:id="rId828"/>
    <p:sldId id="1079" r:id="rId829"/>
    <p:sldId id="1080" r:id="rId830"/>
    <p:sldId id="1081" r:id="rId831"/>
    <p:sldId id="1082" r:id="rId832"/>
    <p:sldId id="1083" r:id="rId833"/>
    <p:sldId id="1084" r:id="rId834"/>
    <p:sldId id="1085" r:id="rId835"/>
    <p:sldId id="1086" r:id="rId836"/>
    <p:sldId id="1087" r:id="rId837"/>
    <p:sldId id="1088" r:id="rId838"/>
    <p:sldId id="1089" r:id="rId839"/>
    <p:sldId id="1090" r:id="rId840"/>
    <p:sldId id="1091" r:id="rId841"/>
    <p:sldId id="1092" r:id="rId842"/>
    <p:sldId id="1093" r:id="rId843"/>
    <p:sldId id="1094" r:id="rId844"/>
    <p:sldId id="1095" r:id="rId845"/>
    <p:sldId id="1096" r:id="rId846"/>
    <p:sldId id="1097" r:id="rId847"/>
    <p:sldId id="1098" r:id="rId848"/>
    <p:sldId id="1099" r:id="rId849"/>
    <p:sldId id="1100" r:id="rId850"/>
    <p:sldId id="1101" r:id="rId851"/>
    <p:sldId id="1102" r:id="rId852"/>
    <p:sldId id="1103" r:id="rId853"/>
  </p:sldIdLst>
  <p:sldSz cx="10693400" cy="7562850"/>
  <p:notesSz cx="10693400" cy="7562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Relationship Id="rId356" Type="http://schemas.openxmlformats.org/officeDocument/2006/relationships/slide" Target="slides/slide351.xml"/><Relationship Id="rId357" Type="http://schemas.openxmlformats.org/officeDocument/2006/relationships/slide" Target="slides/slide352.xml"/><Relationship Id="rId358" Type="http://schemas.openxmlformats.org/officeDocument/2006/relationships/slide" Target="slides/slide353.xml"/><Relationship Id="rId359" Type="http://schemas.openxmlformats.org/officeDocument/2006/relationships/slide" Target="slides/slide354.xml"/><Relationship Id="rId360" Type="http://schemas.openxmlformats.org/officeDocument/2006/relationships/slide" Target="slides/slide355.xml"/><Relationship Id="rId361" Type="http://schemas.openxmlformats.org/officeDocument/2006/relationships/slide" Target="slides/slide356.xml"/><Relationship Id="rId362" Type="http://schemas.openxmlformats.org/officeDocument/2006/relationships/slide" Target="slides/slide357.xml"/><Relationship Id="rId363" Type="http://schemas.openxmlformats.org/officeDocument/2006/relationships/slide" Target="slides/slide358.xml"/><Relationship Id="rId364" Type="http://schemas.openxmlformats.org/officeDocument/2006/relationships/slide" Target="slides/slide359.xml"/><Relationship Id="rId365" Type="http://schemas.openxmlformats.org/officeDocument/2006/relationships/slide" Target="slides/slide360.xml"/><Relationship Id="rId366" Type="http://schemas.openxmlformats.org/officeDocument/2006/relationships/slide" Target="slides/slide361.xml"/><Relationship Id="rId367" Type="http://schemas.openxmlformats.org/officeDocument/2006/relationships/slide" Target="slides/slide362.xml"/><Relationship Id="rId368" Type="http://schemas.openxmlformats.org/officeDocument/2006/relationships/slide" Target="slides/slide363.xml"/><Relationship Id="rId369" Type="http://schemas.openxmlformats.org/officeDocument/2006/relationships/slide" Target="slides/slide364.xml"/><Relationship Id="rId370" Type="http://schemas.openxmlformats.org/officeDocument/2006/relationships/slide" Target="slides/slide365.xml"/><Relationship Id="rId371" Type="http://schemas.openxmlformats.org/officeDocument/2006/relationships/slide" Target="slides/slide366.xml"/><Relationship Id="rId372" Type="http://schemas.openxmlformats.org/officeDocument/2006/relationships/slide" Target="slides/slide367.xml"/><Relationship Id="rId373" Type="http://schemas.openxmlformats.org/officeDocument/2006/relationships/slide" Target="slides/slide368.xml"/><Relationship Id="rId374" Type="http://schemas.openxmlformats.org/officeDocument/2006/relationships/slide" Target="slides/slide369.xml"/><Relationship Id="rId375" Type="http://schemas.openxmlformats.org/officeDocument/2006/relationships/slide" Target="slides/slide370.xml"/><Relationship Id="rId376" Type="http://schemas.openxmlformats.org/officeDocument/2006/relationships/slide" Target="slides/slide371.xml"/><Relationship Id="rId377" Type="http://schemas.openxmlformats.org/officeDocument/2006/relationships/slide" Target="slides/slide372.xml"/><Relationship Id="rId378" Type="http://schemas.openxmlformats.org/officeDocument/2006/relationships/slide" Target="slides/slide373.xml"/><Relationship Id="rId379" Type="http://schemas.openxmlformats.org/officeDocument/2006/relationships/slide" Target="slides/slide374.xml"/><Relationship Id="rId380" Type="http://schemas.openxmlformats.org/officeDocument/2006/relationships/slide" Target="slides/slide375.xml"/><Relationship Id="rId381" Type="http://schemas.openxmlformats.org/officeDocument/2006/relationships/slide" Target="slides/slide376.xml"/><Relationship Id="rId382" Type="http://schemas.openxmlformats.org/officeDocument/2006/relationships/slide" Target="slides/slide377.xml"/><Relationship Id="rId383" Type="http://schemas.openxmlformats.org/officeDocument/2006/relationships/slide" Target="slides/slide378.xml"/><Relationship Id="rId384" Type="http://schemas.openxmlformats.org/officeDocument/2006/relationships/slide" Target="slides/slide379.xml"/><Relationship Id="rId385" Type="http://schemas.openxmlformats.org/officeDocument/2006/relationships/slide" Target="slides/slide380.xml"/><Relationship Id="rId386" Type="http://schemas.openxmlformats.org/officeDocument/2006/relationships/slide" Target="slides/slide381.xml"/><Relationship Id="rId387" Type="http://schemas.openxmlformats.org/officeDocument/2006/relationships/slide" Target="slides/slide382.xml"/><Relationship Id="rId388" Type="http://schemas.openxmlformats.org/officeDocument/2006/relationships/slide" Target="slides/slide383.xml"/><Relationship Id="rId389" Type="http://schemas.openxmlformats.org/officeDocument/2006/relationships/slide" Target="slides/slide384.xml"/><Relationship Id="rId390" Type="http://schemas.openxmlformats.org/officeDocument/2006/relationships/slide" Target="slides/slide385.xml"/><Relationship Id="rId391" Type="http://schemas.openxmlformats.org/officeDocument/2006/relationships/slide" Target="slides/slide386.xml"/><Relationship Id="rId392" Type="http://schemas.openxmlformats.org/officeDocument/2006/relationships/slide" Target="slides/slide387.xml"/><Relationship Id="rId393" Type="http://schemas.openxmlformats.org/officeDocument/2006/relationships/slide" Target="slides/slide388.xml"/><Relationship Id="rId394" Type="http://schemas.openxmlformats.org/officeDocument/2006/relationships/slide" Target="slides/slide389.xml"/><Relationship Id="rId395" Type="http://schemas.openxmlformats.org/officeDocument/2006/relationships/slide" Target="slides/slide390.xml"/><Relationship Id="rId396" Type="http://schemas.openxmlformats.org/officeDocument/2006/relationships/slide" Target="slides/slide391.xml"/><Relationship Id="rId397" Type="http://schemas.openxmlformats.org/officeDocument/2006/relationships/slide" Target="slides/slide392.xml"/><Relationship Id="rId398" Type="http://schemas.openxmlformats.org/officeDocument/2006/relationships/slide" Target="slides/slide393.xml"/><Relationship Id="rId399" Type="http://schemas.openxmlformats.org/officeDocument/2006/relationships/slide" Target="slides/slide394.xml"/><Relationship Id="rId400" Type="http://schemas.openxmlformats.org/officeDocument/2006/relationships/slide" Target="slides/slide395.xml"/><Relationship Id="rId401" Type="http://schemas.openxmlformats.org/officeDocument/2006/relationships/slide" Target="slides/slide396.xml"/><Relationship Id="rId402" Type="http://schemas.openxmlformats.org/officeDocument/2006/relationships/slide" Target="slides/slide397.xml"/><Relationship Id="rId403" Type="http://schemas.openxmlformats.org/officeDocument/2006/relationships/slide" Target="slides/slide398.xml"/><Relationship Id="rId404" Type="http://schemas.openxmlformats.org/officeDocument/2006/relationships/slide" Target="slides/slide399.xml"/><Relationship Id="rId405" Type="http://schemas.openxmlformats.org/officeDocument/2006/relationships/slide" Target="slides/slide400.xml"/><Relationship Id="rId406" Type="http://schemas.openxmlformats.org/officeDocument/2006/relationships/slide" Target="slides/slide401.xml"/><Relationship Id="rId407" Type="http://schemas.openxmlformats.org/officeDocument/2006/relationships/slide" Target="slides/slide402.xml"/><Relationship Id="rId408" Type="http://schemas.openxmlformats.org/officeDocument/2006/relationships/slide" Target="slides/slide403.xml"/><Relationship Id="rId409" Type="http://schemas.openxmlformats.org/officeDocument/2006/relationships/slide" Target="slides/slide404.xml"/><Relationship Id="rId410" Type="http://schemas.openxmlformats.org/officeDocument/2006/relationships/slide" Target="slides/slide405.xml"/><Relationship Id="rId411" Type="http://schemas.openxmlformats.org/officeDocument/2006/relationships/slide" Target="slides/slide406.xml"/><Relationship Id="rId412" Type="http://schemas.openxmlformats.org/officeDocument/2006/relationships/slide" Target="slides/slide407.xml"/><Relationship Id="rId413" Type="http://schemas.openxmlformats.org/officeDocument/2006/relationships/slide" Target="slides/slide408.xml"/><Relationship Id="rId414" Type="http://schemas.openxmlformats.org/officeDocument/2006/relationships/slide" Target="slides/slide409.xml"/><Relationship Id="rId415" Type="http://schemas.openxmlformats.org/officeDocument/2006/relationships/slide" Target="slides/slide410.xml"/><Relationship Id="rId416" Type="http://schemas.openxmlformats.org/officeDocument/2006/relationships/slide" Target="slides/slide411.xml"/><Relationship Id="rId417" Type="http://schemas.openxmlformats.org/officeDocument/2006/relationships/slide" Target="slides/slide412.xml"/><Relationship Id="rId418" Type="http://schemas.openxmlformats.org/officeDocument/2006/relationships/slide" Target="slides/slide413.xml"/><Relationship Id="rId419" Type="http://schemas.openxmlformats.org/officeDocument/2006/relationships/slide" Target="slides/slide414.xml"/><Relationship Id="rId420" Type="http://schemas.openxmlformats.org/officeDocument/2006/relationships/slide" Target="slides/slide415.xml"/><Relationship Id="rId421" Type="http://schemas.openxmlformats.org/officeDocument/2006/relationships/slide" Target="slides/slide416.xml"/><Relationship Id="rId422" Type="http://schemas.openxmlformats.org/officeDocument/2006/relationships/slide" Target="slides/slide417.xml"/><Relationship Id="rId423" Type="http://schemas.openxmlformats.org/officeDocument/2006/relationships/slide" Target="slides/slide418.xml"/><Relationship Id="rId424" Type="http://schemas.openxmlformats.org/officeDocument/2006/relationships/slide" Target="slides/slide419.xml"/><Relationship Id="rId425" Type="http://schemas.openxmlformats.org/officeDocument/2006/relationships/slide" Target="slides/slide420.xml"/><Relationship Id="rId426" Type="http://schemas.openxmlformats.org/officeDocument/2006/relationships/slide" Target="slides/slide421.xml"/><Relationship Id="rId427" Type="http://schemas.openxmlformats.org/officeDocument/2006/relationships/slide" Target="slides/slide422.xml"/><Relationship Id="rId428" Type="http://schemas.openxmlformats.org/officeDocument/2006/relationships/slide" Target="slides/slide423.xml"/><Relationship Id="rId429" Type="http://schemas.openxmlformats.org/officeDocument/2006/relationships/slide" Target="slides/slide424.xml"/><Relationship Id="rId430" Type="http://schemas.openxmlformats.org/officeDocument/2006/relationships/slide" Target="slides/slide425.xml"/><Relationship Id="rId431" Type="http://schemas.openxmlformats.org/officeDocument/2006/relationships/slide" Target="slides/slide426.xml"/><Relationship Id="rId432" Type="http://schemas.openxmlformats.org/officeDocument/2006/relationships/slide" Target="slides/slide427.xml"/><Relationship Id="rId433" Type="http://schemas.openxmlformats.org/officeDocument/2006/relationships/slide" Target="slides/slide428.xml"/><Relationship Id="rId434" Type="http://schemas.openxmlformats.org/officeDocument/2006/relationships/slide" Target="slides/slide429.xml"/><Relationship Id="rId435" Type="http://schemas.openxmlformats.org/officeDocument/2006/relationships/slide" Target="slides/slide430.xml"/><Relationship Id="rId436" Type="http://schemas.openxmlformats.org/officeDocument/2006/relationships/slide" Target="slides/slide431.xml"/><Relationship Id="rId437" Type="http://schemas.openxmlformats.org/officeDocument/2006/relationships/slide" Target="slides/slide432.xml"/><Relationship Id="rId438" Type="http://schemas.openxmlformats.org/officeDocument/2006/relationships/slide" Target="slides/slide433.xml"/><Relationship Id="rId439" Type="http://schemas.openxmlformats.org/officeDocument/2006/relationships/slide" Target="slides/slide434.xml"/><Relationship Id="rId440" Type="http://schemas.openxmlformats.org/officeDocument/2006/relationships/slide" Target="slides/slide435.xml"/><Relationship Id="rId441" Type="http://schemas.openxmlformats.org/officeDocument/2006/relationships/slide" Target="slides/slide436.xml"/><Relationship Id="rId442" Type="http://schemas.openxmlformats.org/officeDocument/2006/relationships/slide" Target="slides/slide437.xml"/><Relationship Id="rId443" Type="http://schemas.openxmlformats.org/officeDocument/2006/relationships/slide" Target="slides/slide438.xml"/><Relationship Id="rId444" Type="http://schemas.openxmlformats.org/officeDocument/2006/relationships/slide" Target="slides/slide439.xml"/><Relationship Id="rId445" Type="http://schemas.openxmlformats.org/officeDocument/2006/relationships/slide" Target="slides/slide440.xml"/><Relationship Id="rId446" Type="http://schemas.openxmlformats.org/officeDocument/2006/relationships/slide" Target="slides/slide441.xml"/><Relationship Id="rId447" Type="http://schemas.openxmlformats.org/officeDocument/2006/relationships/slide" Target="slides/slide442.xml"/><Relationship Id="rId448" Type="http://schemas.openxmlformats.org/officeDocument/2006/relationships/slide" Target="slides/slide443.xml"/><Relationship Id="rId449" Type="http://schemas.openxmlformats.org/officeDocument/2006/relationships/slide" Target="slides/slide444.xml"/><Relationship Id="rId450" Type="http://schemas.openxmlformats.org/officeDocument/2006/relationships/slide" Target="slides/slide445.xml"/><Relationship Id="rId451" Type="http://schemas.openxmlformats.org/officeDocument/2006/relationships/slide" Target="slides/slide446.xml"/><Relationship Id="rId452" Type="http://schemas.openxmlformats.org/officeDocument/2006/relationships/slide" Target="slides/slide447.xml"/><Relationship Id="rId453" Type="http://schemas.openxmlformats.org/officeDocument/2006/relationships/slide" Target="slides/slide448.xml"/><Relationship Id="rId454" Type="http://schemas.openxmlformats.org/officeDocument/2006/relationships/slide" Target="slides/slide449.xml"/><Relationship Id="rId455" Type="http://schemas.openxmlformats.org/officeDocument/2006/relationships/slide" Target="slides/slide450.xml"/><Relationship Id="rId456" Type="http://schemas.openxmlformats.org/officeDocument/2006/relationships/slide" Target="slides/slide451.xml"/><Relationship Id="rId457" Type="http://schemas.openxmlformats.org/officeDocument/2006/relationships/slide" Target="slides/slide452.xml"/><Relationship Id="rId458" Type="http://schemas.openxmlformats.org/officeDocument/2006/relationships/slide" Target="slides/slide453.xml"/><Relationship Id="rId459" Type="http://schemas.openxmlformats.org/officeDocument/2006/relationships/slide" Target="slides/slide454.xml"/><Relationship Id="rId460" Type="http://schemas.openxmlformats.org/officeDocument/2006/relationships/slide" Target="slides/slide455.xml"/><Relationship Id="rId461" Type="http://schemas.openxmlformats.org/officeDocument/2006/relationships/slide" Target="slides/slide456.xml"/><Relationship Id="rId462" Type="http://schemas.openxmlformats.org/officeDocument/2006/relationships/slide" Target="slides/slide457.xml"/><Relationship Id="rId463" Type="http://schemas.openxmlformats.org/officeDocument/2006/relationships/slide" Target="slides/slide458.xml"/><Relationship Id="rId464" Type="http://schemas.openxmlformats.org/officeDocument/2006/relationships/slide" Target="slides/slide459.xml"/><Relationship Id="rId465" Type="http://schemas.openxmlformats.org/officeDocument/2006/relationships/slide" Target="slides/slide460.xml"/><Relationship Id="rId466" Type="http://schemas.openxmlformats.org/officeDocument/2006/relationships/slide" Target="slides/slide461.xml"/><Relationship Id="rId467" Type="http://schemas.openxmlformats.org/officeDocument/2006/relationships/slide" Target="slides/slide462.xml"/><Relationship Id="rId468" Type="http://schemas.openxmlformats.org/officeDocument/2006/relationships/slide" Target="slides/slide463.xml"/><Relationship Id="rId469" Type="http://schemas.openxmlformats.org/officeDocument/2006/relationships/slide" Target="slides/slide464.xml"/><Relationship Id="rId470" Type="http://schemas.openxmlformats.org/officeDocument/2006/relationships/slide" Target="slides/slide465.xml"/><Relationship Id="rId471" Type="http://schemas.openxmlformats.org/officeDocument/2006/relationships/slide" Target="slides/slide466.xml"/><Relationship Id="rId472" Type="http://schemas.openxmlformats.org/officeDocument/2006/relationships/slide" Target="slides/slide467.xml"/><Relationship Id="rId473" Type="http://schemas.openxmlformats.org/officeDocument/2006/relationships/slide" Target="slides/slide468.xml"/><Relationship Id="rId474" Type="http://schemas.openxmlformats.org/officeDocument/2006/relationships/slide" Target="slides/slide469.xml"/><Relationship Id="rId475" Type="http://schemas.openxmlformats.org/officeDocument/2006/relationships/slide" Target="slides/slide470.xml"/><Relationship Id="rId476" Type="http://schemas.openxmlformats.org/officeDocument/2006/relationships/slide" Target="slides/slide471.xml"/><Relationship Id="rId477" Type="http://schemas.openxmlformats.org/officeDocument/2006/relationships/slide" Target="slides/slide472.xml"/><Relationship Id="rId478" Type="http://schemas.openxmlformats.org/officeDocument/2006/relationships/slide" Target="slides/slide473.xml"/><Relationship Id="rId479" Type="http://schemas.openxmlformats.org/officeDocument/2006/relationships/slide" Target="slides/slide474.xml"/><Relationship Id="rId480" Type="http://schemas.openxmlformats.org/officeDocument/2006/relationships/slide" Target="slides/slide475.xml"/><Relationship Id="rId481" Type="http://schemas.openxmlformats.org/officeDocument/2006/relationships/slide" Target="slides/slide476.xml"/><Relationship Id="rId482" Type="http://schemas.openxmlformats.org/officeDocument/2006/relationships/slide" Target="slides/slide477.xml"/><Relationship Id="rId483" Type="http://schemas.openxmlformats.org/officeDocument/2006/relationships/slide" Target="slides/slide478.xml"/><Relationship Id="rId484" Type="http://schemas.openxmlformats.org/officeDocument/2006/relationships/slide" Target="slides/slide479.xml"/><Relationship Id="rId485" Type="http://schemas.openxmlformats.org/officeDocument/2006/relationships/slide" Target="slides/slide480.xml"/><Relationship Id="rId486" Type="http://schemas.openxmlformats.org/officeDocument/2006/relationships/slide" Target="slides/slide481.xml"/><Relationship Id="rId487" Type="http://schemas.openxmlformats.org/officeDocument/2006/relationships/slide" Target="slides/slide482.xml"/><Relationship Id="rId488" Type="http://schemas.openxmlformats.org/officeDocument/2006/relationships/slide" Target="slides/slide483.xml"/><Relationship Id="rId489" Type="http://schemas.openxmlformats.org/officeDocument/2006/relationships/slide" Target="slides/slide484.xml"/><Relationship Id="rId490" Type="http://schemas.openxmlformats.org/officeDocument/2006/relationships/slide" Target="slides/slide485.xml"/><Relationship Id="rId491" Type="http://schemas.openxmlformats.org/officeDocument/2006/relationships/slide" Target="slides/slide486.xml"/><Relationship Id="rId492" Type="http://schemas.openxmlformats.org/officeDocument/2006/relationships/slide" Target="slides/slide487.xml"/><Relationship Id="rId493" Type="http://schemas.openxmlformats.org/officeDocument/2006/relationships/slide" Target="slides/slide488.xml"/><Relationship Id="rId494" Type="http://schemas.openxmlformats.org/officeDocument/2006/relationships/slide" Target="slides/slide489.xml"/><Relationship Id="rId495" Type="http://schemas.openxmlformats.org/officeDocument/2006/relationships/slide" Target="slides/slide490.xml"/><Relationship Id="rId496" Type="http://schemas.openxmlformats.org/officeDocument/2006/relationships/slide" Target="slides/slide491.xml"/><Relationship Id="rId497" Type="http://schemas.openxmlformats.org/officeDocument/2006/relationships/slide" Target="slides/slide492.xml"/><Relationship Id="rId498" Type="http://schemas.openxmlformats.org/officeDocument/2006/relationships/slide" Target="slides/slide493.xml"/><Relationship Id="rId499" Type="http://schemas.openxmlformats.org/officeDocument/2006/relationships/slide" Target="slides/slide494.xml"/><Relationship Id="rId500" Type="http://schemas.openxmlformats.org/officeDocument/2006/relationships/slide" Target="slides/slide495.xml"/><Relationship Id="rId501" Type="http://schemas.openxmlformats.org/officeDocument/2006/relationships/slide" Target="slides/slide496.xml"/><Relationship Id="rId502" Type="http://schemas.openxmlformats.org/officeDocument/2006/relationships/slide" Target="slides/slide497.xml"/><Relationship Id="rId503" Type="http://schemas.openxmlformats.org/officeDocument/2006/relationships/slide" Target="slides/slide498.xml"/><Relationship Id="rId504" Type="http://schemas.openxmlformats.org/officeDocument/2006/relationships/slide" Target="slides/slide499.xml"/><Relationship Id="rId505" Type="http://schemas.openxmlformats.org/officeDocument/2006/relationships/slide" Target="slides/slide500.xml"/><Relationship Id="rId506" Type="http://schemas.openxmlformats.org/officeDocument/2006/relationships/slide" Target="slides/slide501.xml"/><Relationship Id="rId507" Type="http://schemas.openxmlformats.org/officeDocument/2006/relationships/slide" Target="slides/slide502.xml"/><Relationship Id="rId508" Type="http://schemas.openxmlformats.org/officeDocument/2006/relationships/slide" Target="slides/slide503.xml"/><Relationship Id="rId509" Type="http://schemas.openxmlformats.org/officeDocument/2006/relationships/slide" Target="slides/slide504.xml"/><Relationship Id="rId510" Type="http://schemas.openxmlformats.org/officeDocument/2006/relationships/slide" Target="slides/slide505.xml"/><Relationship Id="rId511" Type="http://schemas.openxmlformats.org/officeDocument/2006/relationships/slide" Target="slides/slide506.xml"/><Relationship Id="rId512" Type="http://schemas.openxmlformats.org/officeDocument/2006/relationships/slide" Target="slides/slide507.xml"/><Relationship Id="rId513" Type="http://schemas.openxmlformats.org/officeDocument/2006/relationships/slide" Target="slides/slide508.xml"/><Relationship Id="rId514" Type="http://schemas.openxmlformats.org/officeDocument/2006/relationships/slide" Target="slides/slide509.xml"/><Relationship Id="rId515" Type="http://schemas.openxmlformats.org/officeDocument/2006/relationships/slide" Target="slides/slide510.xml"/><Relationship Id="rId516" Type="http://schemas.openxmlformats.org/officeDocument/2006/relationships/slide" Target="slides/slide511.xml"/><Relationship Id="rId517" Type="http://schemas.openxmlformats.org/officeDocument/2006/relationships/slide" Target="slides/slide512.xml"/><Relationship Id="rId518" Type="http://schemas.openxmlformats.org/officeDocument/2006/relationships/slide" Target="slides/slide513.xml"/><Relationship Id="rId519" Type="http://schemas.openxmlformats.org/officeDocument/2006/relationships/slide" Target="slides/slide514.xml"/><Relationship Id="rId520" Type="http://schemas.openxmlformats.org/officeDocument/2006/relationships/slide" Target="slides/slide515.xml"/><Relationship Id="rId521" Type="http://schemas.openxmlformats.org/officeDocument/2006/relationships/slide" Target="slides/slide516.xml"/><Relationship Id="rId522" Type="http://schemas.openxmlformats.org/officeDocument/2006/relationships/slide" Target="slides/slide517.xml"/><Relationship Id="rId523" Type="http://schemas.openxmlformats.org/officeDocument/2006/relationships/slide" Target="slides/slide518.xml"/><Relationship Id="rId524" Type="http://schemas.openxmlformats.org/officeDocument/2006/relationships/slide" Target="slides/slide519.xml"/><Relationship Id="rId525" Type="http://schemas.openxmlformats.org/officeDocument/2006/relationships/slide" Target="slides/slide520.xml"/><Relationship Id="rId526" Type="http://schemas.openxmlformats.org/officeDocument/2006/relationships/slide" Target="slides/slide521.xml"/><Relationship Id="rId527" Type="http://schemas.openxmlformats.org/officeDocument/2006/relationships/slide" Target="slides/slide522.xml"/><Relationship Id="rId528" Type="http://schemas.openxmlformats.org/officeDocument/2006/relationships/slide" Target="slides/slide523.xml"/><Relationship Id="rId529" Type="http://schemas.openxmlformats.org/officeDocument/2006/relationships/slide" Target="slides/slide524.xml"/><Relationship Id="rId530" Type="http://schemas.openxmlformats.org/officeDocument/2006/relationships/slide" Target="slides/slide525.xml"/><Relationship Id="rId531" Type="http://schemas.openxmlformats.org/officeDocument/2006/relationships/slide" Target="slides/slide526.xml"/><Relationship Id="rId532" Type="http://schemas.openxmlformats.org/officeDocument/2006/relationships/slide" Target="slides/slide527.xml"/><Relationship Id="rId533" Type="http://schemas.openxmlformats.org/officeDocument/2006/relationships/slide" Target="slides/slide528.xml"/><Relationship Id="rId534" Type="http://schemas.openxmlformats.org/officeDocument/2006/relationships/slide" Target="slides/slide529.xml"/><Relationship Id="rId535" Type="http://schemas.openxmlformats.org/officeDocument/2006/relationships/slide" Target="slides/slide530.xml"/><Relationship Id="rId536" Type="http://schemas.openxmlformats.org/officeDocument/2006/relationships/slide" Target="slides/slide531.xml"/><Relationship Id="rId537" Type="http://schemas.openxmlformats.org/officeDocument/2006/relationships/slide" Target="slides/slide532.xml"/><Relationship Id="rId538" Type="http://schemas.openxmlformats.org/officeDocument/2006/relationships/slide" Target="slides/slide533.xml"/><Relationship Id="rId539" Type="http://schemas.openxmlformats.org/officeDocument/2006/relationships/slide" Target="slides/slide534.xml"/><Relationship Id="rId540" Type="http://schemas.openxmlformats.org/officeDocument/2006/relationships/slide" Target="slides/slide535.xml"/><Relationship Id="rId541" Type="http://schemas.openxmlformats.org/officeDocument/2006/relationships/slide" Target="slides/slide536.xml"/><Relationship Id="rId542" Type="http://schemas.openxmlformats.org/officeDocument/2006/relationships/slide" Target="slides/slide537.xml"/><Relationship Id="rId543" Type="http://schemas.openxmlformats.org/officeDocument/2006/relationships/slide" Target="slides/slide538.xml"/><Relationship Id="rId544" Type="http://schemas.openxmlformats.org/officeDocument/2006/relationships/slide" Target="slides/slide539.xml"/><Relationship Id="rId545" Type="http://schemas.openxmlformats.org/officeDocument/2006/relationships/slide" Target="slides/slide540.xml"/><Relationship Id="rId546" Type="http://schemas.openxmlformats.org/officeDocument/2006/relationships/slide" Target="slides/slide541.xml"/><Relationship Id="rId547" Type="http://schemas.openxmlformats.org/officeDocument/2006/relationships/slide" Target="slides/slide542.xml"/><Relationship Id="rId548" Type="http://schemas.openxmlformats.org/officeDocument/2006/relationships/slide" Target="slides/slide543.xml"/><Relationship Id="rId549" Type="http://schemas.openxmlformats.org/officeDocument/2006/relationships/slide" Target="slides/slide544.xml"/><Relationship Id="rId550" Type="http://schemas.openxmlformats.org/officeDocument/2006/relationships/slide" Target="slides/slide545.xml"/><Relationship Id="rId551" Type="http://schemas.openxmlformats.org/officeDocument/2006/relationships/slide" Target="slides/slide546.xml"/><Relationship Id="rId552" Type="http://schemas.openxmlformats.org/officeDocument/2006/relationships/slide" Target="slides/slide547.xml"/><Relationship Id="rId553" Type="http://schemas.openxmlformats.org/officeDocument/2006/relationships/slide" Target="slides/slide548.xml"/><Relationship Id="rId554" Type="http://schemas.openxmlformats.org/officeDocument/2006/relationships/slide" Target="slides/slide549.xml"/><Relationship Id="rId555" Type="http://schemas.openxmlformats.org/officeDocument/2006/relationships/slide" Target="slides/slide550.xml"/><Relationship Id="rId556" Type="http://schemas.openxmlformats.org/officeDocument/2006/relationships/slide" Target="slides/slide551.xml"/><Relationship Id="rId557" Type="http://schemas.openxmlformats.org/officeDocument/2006/relationships/slide" Target="slides/slide552.xml"/><Relationship Id="rId558" Type="http://schemas.openxmlformats.org/officeDocument/2006/relationships/slide" Target="slides/slide553.xml"/><Relationship Id="rId559" Type="http://schemas.openxmlformats.org/officeDocument/2006/relationships/slide" Target="slides/slide554.xml"/><Relationship Id="rId560" Type="http://schemas.openxmlformats.org/officeDocument/2006/relationships/slide" Target="slides/slide555.xml"/><Relationship Id="rId561" Type="http://schemas.openxmlformats.org/officeDocument/2006/relationships/slide" Target="slides/slide556.xml"/><Relationship Id="rId562" Type="http://schemas.openxmlformats.org/officeDocument/2006/relationships/slide" Target="slides/slide557.xml"/><Relationship Id="rId563" Type="http://schemas.openxmlformats.org/officeDocument/2006/relationships/slide" Target="slides/slide558.xml"/><Relationship Id="rId564" Type="http://schemas.openxmlformats.org/officeDocument/2006/relationships/slide" Target="slides/slide559.xml"/><Relationship Id="rId565" Type="http://schemas.openxmlformats.org/officeDocument/2006/relationships/slide" Target="slides/slide560.xml"/><Relationship Id="rId566" Type="http://schemas.openxmlformats.org/officeDocument/2006/relationships/slide" Target="slides/slide561.xml"/><Relationship Id="rId567" Type="http://schemas.openxmlformats.org/officeDocument/2006/relationships/slide" Target="slides/slide562.xml"/><Relationship Id="rId568" Type="http://schemas.openxmlformats.org/officeDocument/2006/relationships/slide" Target="slides/slide563.xml"/><Relationship Id="rId569" Type="http://schemas.openxmlformats.org/officeDocument/2006/relationships/slide" Target="slides/slide564.xml"/><Relationship Id="rId570" Type="http://schemas.openxmlformats.org/officeDocument/2006/relationships/slide" Target="slides/slide565.xml"/><Relationship Id="rId571" Type="http://schemas.openxmlformats.org/officeDocument/2006/relationships/slide" Target="slides/slide566.xml"/><Relationship Id="rId572" Type="http://schemas.openxmlformats.org/officeDocument/2006/relationships/slide" Target="slides/slide567.xml"/><Relationship Id="rId573" Type="http://schemas.openxmlformats.org/officeDocument/2006/relationships/slide" Target="slides/slide568.xml"/><Relationship Id="rId574" Type="http://schemas.openxmlformats.org/officeDocument/2006/relationships/slide" Target="slides/slide569.xml"/><Relationship Id="rId575" Type="http://schemas.openxmlformats.org/officeDocument/2006/relationships/slide" Target="slides/slide570.xml"/><Relationship Id="rId576" Type="http://schemas.openxmlformats.org/officeDocument/2006/relationships/slide" Target="slides/slide571.xml"/><Relationship Id="rId577" Type="http://schemas.openxmlformats.org/officeDocument/2006/relationships/slide" Target="slides/slide572.xml"/><Relationship Id="rId578" Type="http://schemas.openxmlformats.org/officeDocument/2006/relationships/slide" Target="slides/slide573.xml"/><Relationship Id="rId579" Type="http://schemas.openxmlformats.org/officeDocument/2006/relationships/slide" Target="slides/slide574.xml"/><Relationship Id="rId580" Type="http://schemas.openxmlformats.org/officeDocument/2006/relationships/slide" Target="slides/slide575.xml"/><Relationship Id="rId581" Type="http://schemas.openxmlformats.org/officeDocument/2006/relationships/slide" Target="slides/slide576.xml"/><Relationship Id="rId582" Type="http://schemas.openxmlformats.org/officeDocument/2006/relationships/slide" Target="slides/slide577.xml"/><Relationship Id="rId583" Type="http://schemas.openxmlformats.org/officeDocument/2006/relationships/slide" Target="slides/slide578.xml"/><Relationship Id="rId584" Type="http://schemas.openxmlformats.org/officeDocument/2006/relationships/slide" Target="slides/slide579.xml"/><Relationship Id="rId585" Type="http://schemas.openxmlformats.org/officeDocument/2006/relationships/slide" Target="slides/slide580.xml"/><Relationship Id="rId586" Type="http://schemas.openxmlformats.org/officeDocument/2006/relationships/slide" Target="slides/slide581.xml"/><Relationship Id="rId587" Type="http://schemas.openxmlformats.org/officeDocument/2006/relationships/slide" Target="slides/slide582.xml"/><Relationship Id="rId588" Type="http://schemas.openxmlformats.org/officeDocument/2006/relationships/slide" Target="slides/slide583.xml"/><Relationship Id="rId589" Type="http://schemas.openxmlformats.org/officeDocument/2006/relationships/slide" Target="slides/slide584.xml"/><Relationship Id="rId590" Type="http://schemas.openxmlformats.org/officeDocument/2006/relationships/slide" Target="slides/slide585.xml"/><Relationship Id="rId591" Type="http://schemas.openxmlformats.org/officeDocument/2006/relationships/slide" Target="slides/slide586.xml"/><Relationship Id="rId592" Type="http://schemas.openxmlformats.org/officeDocument/2006/relationships/slide" Target="slides/slide587.xml"/><Relationship Id="rId593" Type="http://schemas.openxmlformats.org/officeDocument/2006/relationships/slide" Target="slides/slide588.xml"/><Relationship Id="rId594" Type="http://schemas.openxmlformats.org/officeDocument/2006/relationships/slide" Target="slides/slide589.xml"/><Relationship Id="rId595" Type="http://schemas.openxmlformats.org/officeDocument/2006/relationships/slide" Target="slides/slide590.xml"/><Relationship Id="rId596" Type="http://schemas.openxmlformats.org/officeDocument/2006/relationships/slide" Target="slides/slide591.xml"/><Relationship Id="rId597" Type="http://schemas.openxmlformats.org/officeDocument/2006/relationships/slide" Target="slides/slide592.xml"/><Relationship Id="rId598" Type="http://schemas.openxmlformats.org/officeDocument/2006/relationships/slide" Target="slides/slide593.xml"/><Relationship Id="rId599" Type="http://schemas.openxmlformats.org/officeDocument/2006/relationships/slide" Target="slides/slide594.xml"/><Relationship Id="rId600" Type="http://schemas.openxmlformats.org/officeDocument/2006/relationships/slide" Target="slides/slide595.xml"/><Relationship Id="rId601" Type="http://schemas.openxmlformats.org/officeDocument/2006/relationships/slide" Target="slides/slide596.xml"/><Relationship Id="rId602" Type="http://schemas.openxmlformats.org/officeDocument/2006/relationships/slide" Target="slides/slide597.xml"/><Relationship Id="rId603" Type="http://schemas.openxmlformats.org/officeDocument/2006/relationships/slide" Target="slides/slide598.xml"/><Relationship Id="rId604" Type="http://schemas.openxmlformats.org/officeDocument/2006/relationships/slide" Target="slides/slide599.xml"/><Relationship Id="rId605" Type="http://schemas.openxmlformats.org/officeDocument/2006/relationships/slide" Target="slides/slide600.xml"/><Relationship Id="rId606" Type="http://schemas.openxmlformats.org/officeDocument/2006/relationships/slide" Target="slides/slide601.xml"/><Relationship Id="rId607" Type="http://schemas.openxmlformats.org/officeDocument/2006/relationships/slide" Target="slides/slide602.xml"/><Relationship Id="rId608" Type="http://schemas.openxmlformats.org/officeDocument/2006/relationships/slide" Target="slides/slide603.xml"/><Relationship Id="rId609" Type="http://schemas.openxmlformats.org/officeDocument/2006/relationships/slide" Target="slides/slide604.xml"/><Relationship Id="rId610" Type="http://schemas.openxmlformats.org/officeDocument/2006/relationships/slide" Target="slides/slide605.xml"/><Relationship Id="rId611" Type="http://schemas.openxmlformats.org/officeDocument/2006/relationships/slide" Target="slides/slide606.xml"/><Relationship Id="rId612" Type="http://schemas.openxmlformats.org/officeDocument/2006/relationships/slide" Target="slides/slide607.xml"/><Relationship Id="rId613" Type="http://schemas.openxmlformats.org/officeDocument/2006/relationships/slide" Target="slides/slide608.xml"/><Relationship Id="rId614" Type="http://schemas.openxmlformats.org/officeDocument/2006/relationships/slide" Target="slides/slide609.xml"/><Relationship Id="rId615" Type="http://schemas.openxmlformats.org/officeDocument/2006/relationships/slide" Target="slides/slide610.xml"/><Relationship Id="rId616" Type="http://schemas.openxmlformats.org/officeDocument/2006/relationships/slide" Target="slides/slide611.xml"/><Relationship Id="rId617" Type="http://schemas.openxmlformats.org/officeDocument/2006/relationships/slide" Target="slides/slide612.xml"/><Relationship Id="rId618" Type="http://schemas.openxmlformats.org/officeDocument/2006/relationships/slide" Target="slides/slide613.xml"/><Relationship Id="rId619" Type="http://schemas.openxmlformats.org/officeDocument/2006/relationships/slide" Target="slides/slide614.xml"/><Relationship Id="rId620" Type="http://schemas.openxmlformats.org/officeDocument/2006/relationships/slide" Target="slides/slide615.xml"/><Relationship Id="rId621" Type="http://schemas.openxmlformats.org/officeDocument/2006/relationships/slide" Target="slides/slide616.xml"/><Relationship Id="rId622" Type="http://schemas.openxmlformats.org/officeDocument/2006/relationships/slide" Target="slides/slide617.xml"/><Relationship Id="rId623" Type="http://schemas.openxmlformats.org/officeDocument/2006/relationships/slide" Target="slides/slide618.xml"/><Relationship Id="rId624" Type="http://schemas.openxmlformats.org/officeDocument/2006/relationships/slide" Target="slides/slide619.xml"/><Relationship Id="rId625" Type="http://schemas.openxmlformats.org/officeDocument/2006/relationships/slide" Target="slides/slide620.xml"/><Relationship Id="rId626" Type="http://schemas.openxmlformats.org/officeDocument/2006/relationships/slide" Target="slides/slide621.xml"/><Relationship Id="rId627" Type="http://schemas.openxmlformats.org/officeDocument/2006/relationships/slide" Target="slides/slide622.xml"/><Relationship Id="rId628" Type="http://schemas.openxmlformats.org/officeDocument/2006/relationships/slide" Target="slides/slide623.xml"/><Relationship Id="rId629" Type="http://schemas.openxmlformats.org/officeDocument/2006/relationships/slide" Target="slides/slide624.xml"/><Relationship Id="rId630" Type="http://schemas.openxmlformats.org/officeDocument/2006/relationships/slide" Target="slides/slide625.xml"/><Relationship Id="rId631" Type="http://schemas.openxmlformats.org/officeDocument/2006/relationships/slide" Target="slides/slide626.xml"/><Relationship Id="rId632" Type="http://schemas.openxmlformats.org/officeDocument/2006/relationships/slide" Target="slides/slide627.xml"/><Relationship Id="rId633" Type="http://schemas.openxmlformats.org/officeDocument/2006/relationships/slide" Target="slides/slide628.xml"/><Relationship Id="rId634" Type="http://schemas.openxmlformats.org/officeDocument/2006/relationships/slide" Target="slides/slide629.xml"/><Relationship Id="rId635" Type="http://schemas.openxmlformats.org/officeDocument/2006/relationships/slide" Target="slides/slide630.xml"/><Relationship Id="rId636" Type="http://schemas.openxmlformats.org/officeDocument/2006/relationships/slide" Target="slides/slide631.xml"/><Relationship Id="rId637" Type="http://schemas.openxmlformats.org/officeDocument/2006/relationships/slide" Target="slides/slide632.xml"/><Relationship Id="rId638" Type="http://schemas.openxmlformats.org/officeDocument/2006/relationships/slide" Target="slides/slide633.xml"/><Relationship Id="rId639" Type="http://schemas.openxmlformats.org/officeDocument/2006/relationships/slide" Target="slides/slide634.xml"/><Relationship Id="rId640" Type="http://schemas.openxmlformats.org/officeDocument/2006/relationships/slide" Target="slides/slide635.xml"/><Relationship Id="rId641" Type="http://schemas.openxmlformats.org/officeDocument/2006/relationships/slide" Target="slides/slide636.xml"/><Relationship Id="rId642" Type="http://schemas.openxmlformats.org/officeDocument/2006/relationships/slide" Target="slides/slide637.xml"/><Relationship Id="rId643" Type="http://schemas.openxmlformats.org/officeDocument/2006/relationships/slide" Target="slides/slide638.xml"/><Relationship Id="rId644" Type="http://schemas.openxmlformats.org/officeDocument/2006/relationships/slide" Target="slides/slide639.xml"/><Relationship Id="rId645" Type="http://schemas.openxmlformats.org/officeDocument/2006/relationships/slide" Target="slides/slide640.xml"/><Relationship Id="rId646" Type="http://schemas.openxmlformats.org/officeDocument/2006/relationships/slide" Target="slides/slide641.xml"/><Relationship Id="rId647" Type="http://schemas.openxmlformats.org/officeDocument/2006/relationships/slide" Target="slides/slide642.xml"/><Relationship Id="rId648" Type="http://schemas.openxmlformats.org/officeDocument/2006/relationships/slide" Target="slides/slide643.xml"/><Relationship Id="rId649" Type="http://schemas.openxmlformats.org/officeDocument/2006/relationships/slide" Target="slides/slide644.xml"/><Relationship Id="rId650" Type="http://schemas.openxmlformats.org/officeDocument/2006/relationships/slide" Target="slides/slide645.xml"/><Relationship Id="rId651" Type="http://schemas.openxmlformats.org/officeDocument/2006/relationships/slide" Target="slides/slide646.xml"/><Relationship Id="rId652" Type="http://schemas.openxmlformats.org/officeDocument/2006/relationships/slide" Target="slides/slide647.xml"/><Relationship Id="rId653" Type="http://schemas.openxmlformats.org/officeDocument/2006/relationships/slide" Target="slides/slide648.xml"/><Relationship Id="rId654" Type="http://schemas.openxmlformats.org/officeDocument/2006/relationships/slide" Target="slides/slide649.xml"/><Relationship Id="rId655" Type="http://schemas.openxmlformats.org/officeDocument/2006/relationships/slide" Target="slides/slide650.xml"/><Relationship Id="rId656" Type="http://schemas.openxmlformats.org/officeDocument/2006/relationships/slide" Target="slides/slide651.xml"/><Relationship Id="rId657" Type="http://schemas.openxmlformats.org/officeDocument/2006/relationships/slide" Target="slides/slide652.xml"/><Relationship Id="rId658" Type="http://schemas.openxmlformats.org/officeDocument/2006/relationships/slide" Target="slides/slide653.xml"/><Relationship Id="rId659" Type="http://schemas.openxmlformats.org/officeDocument/2006/relationships/slide" Target="slides/slide654.xml"/><Relationship Id="rId660" Type="http://schemas.openxmlformats.org/officeDocument/2006/relationships/slide" Target="slides/slide655.xml"/><Relationship Id="rId661" Type="http://schemas.openxmlformats.org/officeDocument/2006/relationships/slide" Target="slides/slide656.xml"/><Relationship Id="rId662" Type="http://schemas.openxmlformats.org/officeDocument/2006/relationships/slide" Target="slides/slide657.xml"/><Relationship Id="rId663" Type="http://schemas.openxmlformats.org/officeDocument/2006/relationships/slide" Target="slides/slide658.xml"/><Relationship Id="rId664" Type="http://schemas.openxmlformats.org/officeDocument/2006/relationships/slide" Target="slides/slide659.xml"/><Relationship Id="rId665" Type="http://schemas.openxmlformats.org/officeDocument/2006/relationships/slide" Target="slides/slide660.xml"/><Relationship Id="rId666" Type="http://schemas.openxmlformats.org/officeDocument/2006/relationships/slide" Target="slides/slide661.xml"/><Relationship Id="rId667" Type="http://schemas.openxmlformats.org/officeDocument/2006/relationships/slide" Target="slides/slide662.xml"/><Relationship Id="rId668" Type="http://schemas.openxmlformats.org/officeDocument/2006/relationships/slide" Target="slides/slide663.xml"/><Relationship Id="rId669" Type="http://schemas.openxmlformats.org/officeDocument/2006/relationships/slide" Target="slides/slide664.xml"/><Relationship Id="rId670" Type="http://schemas.openxmlformats.org/officeDocument/2006/relationships/slide" Target="slides/slide665.xml"/><Relationship Id="rId671" Type="http://schemas.openxmlformats.org/officeDocument/2006/relationships/slide" Target="slides/slide666.xml"/><Relationship Id="rId672" Type="http://schemas.openxmlformats.org/officeDocument/2006/relationships/slide" Target="slides/slide667.xml"/><Relationship Id="rId673" Type="http://schemas.openxmlformats.org/officeDocument/2006/relationships/slide" Target="slides/slide668.xml"/><Relationship Id="rId674" Type="http://schemas.openxmlformats.org/officeDocument/2006/relationships/slide" Target="slides/slide669.xml"/><Relationship Id="rId675" Type="http://schemas.openxmlformats.org/officeDocument/2006/relationships/slide" Target="slides/slide670.xml"/><Relationship Id="rId676" Type="http://schemas.openxmlformats.org/officeDocument/2006/relationships/slide" Target="slides/slide671.xml"/><Relationship Id="rId677" Type="http://schemas.openxmlformats.org/officeDocument/2006/relationships/slide" Target="slides/slide672.xml"/><Relationship Id="rId678" Type="http://schemas.openxmlformats.org/officeDocument/2006/relationships/slide" Target="slides/slide673.xml"/><Relationship Id="rId679" Type="http://schemas.openxmlformats.org/officeDocument/2006/relationships/slide" Target="slides/slide674.xml"/><Relationship Id="rId680" Type="http://schemas.openxmlformats.org/officeDocument/2006/relationships/slide" Target="slides/slide675.xml"/><Relationship Id="rId681" Type="http://schemas.openxmlformats.org/officeDocument/2006/relationships/slide" Target="slides/slide676.xml"/><Relationship Id="rId682" Type="http://schemas.openxmlformats.org/officeDocument/2006/relationships/slide" Target="slides/slide677.xml"/><Relationship Id="rId683" Type="http://schemas.openxmlformats.org/officeDocument/2006/relationships/slide" Target="slides/slide678.xml"/><Relationship Id="rId684" Type="http://schemas.openxmlformats.org/officeDocument/2006/relationships/slide" Target="slides/slide679.xml"/><Relationship Id="rId685" Type="http://schemas.openxmlformats.org/officeDocument/2006/relationships/slide" Target="slides/slide680.xml"/><Relationship Id="rId686" Type="http://schemas.openxmlformats.org/officeDocument/2006/relationships/slide" Target="slides/slide681.xml"/><Relationship Id="rId687" Type="http://schemas.openxmlformats.org/officeDocument/2006/relationships/slide" Target="slides/slide682.xml"/><Relationship Id="rId688" Type="http://schemas.openxmlformats.org/officeDocument/2006/relationships/slide" Target="slides/slide683.xml"/><Relationship Id="rId689" Type="http://schemas.openxmlformats.org/officeDocument/2006/relationships/slide" Target="slides/slide684.xml"/><Relationship Id="rId690" Type="http://schemas.openxmlformats.org/officeDocument/2006/relationships/slide" Target="slides/slide685.xml"/><Relationship Id="rId691" Type="http://schemas.openxmlformats.org/officeDocument/2006/relationships/slide" Target="slides/slide686.xml"/><Relationship Id="rId692" Type="http://schemas.openxmlformats.org/officeDocument/2006/relationships/slide" Target="slides/slide687.xml"/><Relationship Id="rId693" Type="http://schemas.openxmlformats.org/officeDocument/2006/relationships/slide" Target="slides/slide688.xml"/><Relationship Id="rId694" Type="http://schemas.openxmlformats.org/officeDocument/2006/relationships/slide" Target="slides/slide689.xml"/><Relationship Id="rId695" Type="http://schemas.openxmlformats.org/officeDocument/2006/relationships/slide" Target="slides/slide690.xml"/><Relationship Id="rId696" Type="http://schemas.openxmlformats.org/officeDocument/2006/relationships/slide" Target="slides/slide691.xml"/><Relationship Id="rId697" Type="http://schemas.openxmlformats.org/officeDocument/2006/relationships/slide" Target="slides/slide692.xml"/><Relationship Id="rId698" Type="http://schemas.openxmlformats.org/officeDocument/2006/relationships/slide" Target="slides/slide693.xml"/><Relationship Id="rId699" Type="http://schemas.openxmlformats.org/officeDocument/2006/relationships/slide" Target="slides/slide694.xml"/><Relationship Id="rId700" Type="http://schemas.openxmlformats.org/officeDocument/2006/relationships/slide" Target="slides/slide695.xml"/><Relationship Id="rId701" Type="http://schemas.openxmlformats.org/officeDocument/2006/relationships/slide" Target="slides/slide696.xml"/><Relationship Id="rId702" Type="http://schemas.openxmlformats.org/officeDocument/2006/relationships/slide" Target="slides/slide697.xml"/><Relationship Id="rId703" Type="http://schemas.openxmlformats.org/officeDocument/2006/relationships/slide" Target="slides/slide698.xml"/><Relationship Id="rId704" Type="http://schemas.openxmlformats.org/officeDocument/2006/relationships/slide" Target="slides/slide699.xml"/><Relationship Id="rId705" Type="http://schemas.openxmlformats.org/officeDocument/2006/relationships/slide" Target="slides/slide700.xml"/><Relationship Id="rId706" Type="http://schemas.openxmlformats.org/officeDocument/2006/relationships/slide" Target="slides/slide701.xml"/><Relationship Id="rId707" Type="http://schemas.openxmlformats.org/officeDocument/2006/relationships/slide" Target="slides/slide702.xml"/><Relationship Id="rId708" Type="http://schemas.openxmlformats.org/officeDocument/2006/relationships/slide" Target="slides/slide703.xml"/><Relationship Id="rId709" Type="http://schemas.openxmlformats.org/officeDocument/2006/relationships/slide" Target="slides/slide704.xml"/><Relationship Id="rId710" Type="http://schemas.openxmlformats.org/officeDocument/2006/relationships/slide" Target="slides/slide705.xml"/><Relationship Id="rId711" Type="http://schemas.openxmlformats.org/officeDocument/2006/relationships/slide" Target="slides/slide706.xml"/><Relationship Id="rId712" Type="http://schemas.openxmlformats.org/officeDocument/2006/relationships/slide" Target="slides/slide707.xml"/><Relationship Id="rId713" Type="http://schemas.openxmlformats.org/officeDocument/2006/relationships/slide" Target="slides/slide708.xml"/><Relationship Id="rId714" Type="http://schemas.openxmlformats.org/officeDocument/2006/relationships/slide" Target="slides/slide709.xml"/><Relationship Id="rId715" Type="http://schemas.openxmlformats.org/officeDocument/2006/relationships/slide" Target="slides/slide710.xml"/><Relationship Id="rId716" Type="http://schemas.openxmlformats.org/officeDocument/2006/relationships/slide" Target="slides/slide711.xml"/><Relationship Id="rId717" Type="http://schemas.openxmlformats.org/officeDocument/2006/relationships/slide" Target="slides/slide712.xml"/><Relationship Id="rId718" Type="http://schemas.openxmlformats.org/officeDocument/2006/relationships/slide" Target="slides/slide713.xml"/><Relationship Id="rId719" Type="http://schemas.openxmlformats.org/officeDocument/2006/relationships/slide" Target="slides/slide714.xml"/><Relationship Id="rId720" Type="http://schemas.openxmlformats.org/officeDocument/2006/relationships/slide" Target="slides/slide715.xml"/><Relationship Id="rId721" Type="http://schemas.openxmlformats.org/officeDocument/2006/relationships/slide" Target="slides/slide716.xml"/><Relationship Id="rId722" Type="http://schemas.openxmlformats.org/officeDocument/2006/relationships/slide" Target="slides/slide717.xml"/><Relationship Id="rId723" Type="http://schemas.openxmlformats.org/officeDocument/2006/relationships/slide" Target="slides/slide718.xml"/><Relationship Id="rId724" Type="http://schemas.openxmlformats.org/officeDocument/2006/relationships/slide" Target="slides/slide719.xml"/><Relationship Id="rId725" Type="http://schemas.openxmlformats.org/officeDocument/2006/relationships/slide" Target="slides/slide720.xml"/><Relationship Id="rId726" Type="http://schemas.openxmlformats.org/officeDocument/2006/relationships/slide" Target="slides/slide721.xml"/><Relationship Id="rId727" Type="http://schemas.openxmlformats.org/officeDocument/2006/relationships/slide" Target="slides/slide722.xml"/><Relationship Id="rId728" Type="http://schemas.openxmlformats.org/officeDocument/2006/relationships/slide" Target="slides/slide723.xml"/><Relationship Id="rId729" Type="http://schemas.openxmlformats.org/officeDocument/2006/relationships/slide" Target="slides/slide724.xml"/><Relationship Id="rId730" Type="http://schemas.openxmlformats.org/officeDocument/2006/relationships/slide" Target="slides/slide725.xml"/><Relationship Id="rId731" Type="http://schemas.openxmlformats.org/officeDocument/2006/relationships/slide" Target="slides/slide726.xml"/><Relationship Id="rId732" Type="http://schemas.openxmlformats.org/officeDocument/2006/relationships/slide" Target="slides/slide727.xml"/><Relationship Id="rId733" Type="http://schemas.openxmlformats.org/officeDocument/2006/relationships/slide" Target="slides/slide728.xml"/><Relationship Id="rId734" Type="http://schemas.openxmlformats.org/officeDocument/2006/relationships/slide" Target="slides/slide729.xml"/><Relationship Id="rId735" Type="http://schemas.openxmlformats.org/officeDocument/2006/relationships/slide" Target="slides/slide730.xml"/><Relationship Id="rId736" Type="http://schemas.openxmlformats.org/officeDocument/2006/relationships/slide" Target="slides/slide731.xml"/><Relationship Id="rId737" Type="http://schemas.openxmlformats.org/officeDocument/2006/relationships/slide" Target="slides/slide732.xml"/><Relationship Id="rId738" Type="http://schemas.openxmlformats.org/officeDocument/2006/relationships/slide" Target="slides/slide733.xml"/><Relationship Id="rId739" Type="http://schemas.openxmlformats.org/officeDocument/2006/relationships/slide" Target="slides/slide734.xml"/><Relationship Id="rId740" Type="http://schemas.openxmlformats.org/officeDocument/2006/relationships/slide" Target="slides/slide735.xml"/><Relationship Id="rId741" Type="http://schemas.openxmlformats.org/officeDocument/2006/relationships/slide" Target="slides/slide736.xml"/><Relationship Id="rId742" Type="http://schemas.openxmlformats.org/officeDocument/2006/relationships/slide" Target="slides/slide737.xml"/><Relationship Id="rId743" Type="http://schemas.openxmlformats.org/officeDocument/2006/relationships/slide" Target="slides/slide738.xml"/><Relationship Id="rId744" Type="http://schemas.openxmlformats.org/officeDocument/2006/relationships/slide" Target="slides/slide739.xml"/><Relationship Id="rId745" Type="http://schemas.openxmlformats.org/officeDocument/2006/relationships/slide" Target="slides/slide740.xml"/><Relationship Id="rId746" Type="http://schemas.openxmlformats.org/officeDocument/2006/relationships/slide" Target="slides/slide741.xml"/><Relationship Id="rId747" Type="http://schemas.openxmlformats.org/officeDocument/2006/relationships/slide" Target="slides/slide742.xml"/><Relationship Id="rId748" Type="http://schemas.openxmlformats.org/officeDocument/2006/relationships/slide" Target="slides/slide743.xml"/><Relationship Id="rId749" Type="http://schemas.openxmlformats.org/officeDocument/2006/relationships/slide" Target="slides/slide744.xml"/><Relationship Id="rId750" Type="http://schemas.openxmlformats.org/officeDocument/2006/relationships/slide" Target="slides/slide745.xml"/><Relationship Id="rId751" Type="http://schemas.openxmlformats.org/officeDocument/2006/relationships/slide" Target="slides/slide746.xml"/><Relationship Id="rId752" Type="http://schemas.openxmlformats.org/officeDocument/2006/relationships/slide" Target="slides/slide747.xml"/><Relationship Id="rId753" Type="http://schemas.openxmlformats.org/officeDocument/2006/relationships/slide" Target="slides/slide748.xml"/><Relationship Id="rId754" Type="http://schemas.openxmlformats.org/officeDocument/2006/relationships/slide" Target="slides/slide749.xml"/><Relationship Id="rId755" Type="http://schemas.openxmlformats.org/officeDocument/2006/relationships/slide" Target="slides/slide750.xml"/><Relationship Id="rId756" Type="http://schemas.openxmlformats.org/officeDocument/2006/relationships/slide" Target="slides/slide751.xml"/><Relationship Id="rId757" Type="http://schemas.openxmlformats.org/officeDocument/2006/relationships/slide" Target="slides/slide752.xml"/><Relationship Id="rId758" Type="http://schemas.openxmlformats.org/officeDocument/2006/relationships/slide" Target="slides/slide753.xml"/><Relationship Id="rId759" Type="http://schemas.openxmlformats.org/officeDocument/2006/relationships/slide" Target="slides/slide754.xml"/><Relationship Id="rId760" Type="http://schemas.openxmlformats.org/officeDocument/2006/relationships/slide" Target="slides/slide755.xml"/><Relationship Id="rId761" Type="http://schemas.openxmlformats.org/officeDocument/2006/relationships/slide" Target="slides/slide756.xml"/><Relationship Id="rId762" Type="http://schemas.openxmlformats.org/officeDocument/2006/relationships/slide" Target="slides/slide757.xml"/><Relationship Id="rId763" Type="http://schemas.openxmlformats.org/officeDocument/2006/relationships/slide" Target="slides/slide758.xml"/><Relationship Id="rId764" Type="http://schemas.openxmlformats.org/officeDocument/2006/relationships/slide" Target="slides/slide759.xml"/><Relationship Id="rId765" Type="http://schemas.openxmlformats.org/officeDocument/2006/relationships/slide" Target="slides/slide760.xml"/><Relationship Id="rId766" Type="http://schemas.openxmlformats.org/officeDocument/2006/relationships/slide" Target="slides/slide761.xml"/><Relationship Id="rId767" Type="http://schemas.openxmlformats.org/officeDocument/2006/relationships/slide" Target="slides/slide762.xml"/><Relationship Id="rId768" Type="http://schemas.openxmlformats.org/officeDocument/2006/relationships/slide" Target="slides/slide763.xml"/><Relationship Id="rId769" Type="http://schemas.openxmlformats.org/officeDocument/2006/relationships/slide" Target="slides/slide764.xml"/><Relationship Id="rId770" Type="http://schemas.openxmlformats.org/officeDocument/2006/relationships/slide" Target="slides/slide765.xml"/><Relationship Id="rId771" Type="http://schemas.openxmlformats.org/officeDocument/2006/relationships/slide" Target="slides/slide766.xml"/><Relationship Id="rId772" Type="http://schemas.openxmlformats.org/officeDocument/2006/relationships/slide" Target="slides/slide767.xml"/><Relationship Id="rId773" Type="http://schemas.openxmlformats.org/officeDocument/2006/relationships/slide" Target="slides/slide768.xml"/><Relationship Id="rId774" Type="http://schemas.openxmlformats.org/officeDocument/2006/relationships/slide" Target="slides/slide769.xml"/><Relationship Id="rId775" Type="http://schemas.openxmlformats.org/officeDocument/2006/relationships/slide" Target="slides/slide770.xml"/><Relationship Id="rId776" Type="http://schemas.openxmlformats.org/officeDocument/2006/relationships/slide" Target="slides/slide771.xml"/><Relationship Id="rId777" Type="http://schemas.openxmlformats.org/officeDocument/2006/relationships/slide" Target="slides/slide772.xml"/><Relationship Id="rId778" Type="http://schemas.openxmlformats.org/officeDocument/2006/relationships/slide" Target="slides/slide773.xml"/><Relationship Id="rId779" Type="http://schemas.openxmlformats.org/officeDocument/2006/relationships/slide" Target="slides/slide774.xml"/><Relationship Id="rId780" Type="http://schemas.openxmlformats.org/officeDocument/2006/relationships/slide" Target="slides/slide775.xml"/><Relationship Id="rId781" Type="http://schemas.openxmlformats.org/officeDocument/2006/relationships/slide" Target="slides/slide776.xml"/><Relationship Id="rId782" Type="http://schemas.openxmlformats.org/officeDocument/2006/relationships/slide" Target="slides/slide777.xml"/><Relationship Id="rId783" Type="http://schemas.openxmlformats.org/officeDocument/2006/relationships/slide" Target="slides/slide778.xml"/><Relationship Id="rId784" Type="http://schemas.openxmlformats.org/officeDocument/2006/relationships/slide" Target="slides/slide779.xml"/><Relationship Id="rId785" Type="http://schemas.openxmlformats.org/officeDocument/2006/relationships/slide" Target="slides/slide780.xml"/><Relationship Id="rId786" Type="http://schemas.openxmlformats.org/officeDocument/2006/relationships/slide" Target="slides/slide781.xml"/><Relationship Id="rId787" Type="http://schemas.openxmlformats.org/officeDocument/2006/relationships/slide" Target="slides/slide782.xml"/><Relationship Id="rId788" Type="http://schemas.openxmlformats.org/officeDocument/2006/relationships/slide" Target="slides/slide783.xml"/><Relationship Id="rId789" Type="http://schemas.openxmlformats.org/officeDocument/2006/relationships/slide" Target="slides/slide784.xml"/><Relationship Id="rId790" Type="http://schemas.openxmlformats.org/officeDocument/2006/relationships/slide" Target="slides/slide785.xml"/><Relationship Id="rId791" Type="http://schemas.openxmlformats.org/officeDocument/2006/relationships/slide" Target="slides/slide786.xml"/><Relationship Id="rId792" Type="http://schemas.openxmlformats.org/officeDocument/2006/relationships/slide" Target="slides/slide787.xml"/><Relationship Id="rId793" Type="http://schemas.openxmlformats.org/officeDocument/2006/relationships/slide" Target="slides/slide788.xml"/><Relationship Id="rId794" Type="http://schemas.openxmlformats.org/officeDocument/2006/relationships/slide" Target="slides/slide789.xml"/><Relationship Id="rId795" Type="http://schemas.openxmlformats.org/officeDocument/2006/relationships/slide" Target="slides/slide790.xml"/><Relationship Id="rId796" Type="http://schemas.openxmlformats.org/officeDocument/2006/relationships/slide" Target="slides/slide791.xml"/><Relationship Id="rId797" Type="http://schemas.openxmlformats.org/officeDocument/2006/relationships/slide" Target="slides/slide792.xml"/><Relationship Id="rId798" Type="http://schemas.openxmlformats.org/officeDocument/2006/relationships/slide" Target="slides/slide793.xml"/><Relationship Id="rId799" Type="http://schemas.openxmlformats.org/officeDocument/2006/relationships/slide" Target="slides/slide794.xml"/><Relationship Id="rId800" Type="http://schemas.openxmlformats.org/officeDocument/2006/relationships/slide" Target="slides/slide795.xml"/><Relationship Id="rId801" Type="http://schemas.openxmlformats.org/officeDocument/2006/relationships/slide" Target="slides/slide796.xml"/><Relationship Id="rId802" Type="http://schemas.openxmlformats.org/officeDocument/2006/relationships/slide" Target="slides/slide797.xml"/><Relationship Id="rId803" Type="http://schemas.openxmlformats.org/officeDocument/2006/relationships/slide" Target="slides/slide798.xml"/><Relationship Id="rId804" Type="http://schemas.openxmlformats.org/officeDocument/2006/relationships/slide" Target="slides/slide799.xml"/><Relationship Id="rId805" Type="http://schemas.openxmlformats.org/officeDocument/2006/relationships/slide" Target="slides/slide800.xml"/><Relationship Id="rId806" Type="http://schemas.openxmlformats.org/officeDocument/2006/relationships/slide" Target="slides/slide801.xml"/><Relationship Id="rId807" Type="http://schemas.openxmlformats.org/officeDocument/2006/relationships/slide" Target="slides/slide802.xml"/><Relationship Id="rId808" Type="http://schemas.openxmlformats.org/officeDocument/2006/relationships/slide" Target="slides/slide803.xml"/><Relationship Id="rId809" Type="http://schemas.openxmlformats.org/officeDocument/2006/relationships/slide" Target="slides/slide804.xml"/><Relationship Id="rId810" Type="http://schemas.openxmlformats.org/officeDocument/2006/relationships/slide" Target="slides/slide805.xml"/><Relationship Id="rId811" Type="http://schemas.openxmlformats.org/officeDocument/2006/relationships/slide" Target="slides/slide806.xml"/><Relationship Id="rId812" Type="http://schemas.openxmlformats.org/officeDocument/2006/relationships/slide" Target="slides/slide807.xml"/><Relationship Id="rId813" Type="http://schemas.openxmlformats.org/officeDocument/2006/relationships/slide" Target="slides/slide808.xml"/><Relationship Id="rId814" Type="http://schemas.openxmlformats.org/officeDocument/2006/relationships/slide" Target="slides/slide809.xml"/><Relationship Id="rId815" Type="http://schemas.openxmlformats.org/officeDocument/2006/relationships/slide" Target="slides/slide810.xml"/><Relationship Id="rId816" Type="http://schemas.openxmlformats.org/officeDocument/2006/relationships/slide" Target="slides/slide811.xml"/><Relationship Id="rId817" Type="http://schemas.openxmlformats.org/officeDocument/2006/relationships/slide" Target="slides/slide812.xml"/><Relationship Id="rId818" Type="http://schemas.openxmlformats.org/officeDocument/2006/relationships/slide" Target="slides/slide813.xml"/><Relationship Id="rId819" Type="http://schemas.openxmlformats.org/officeDocument/2006/relationships/slide" Target="slides/slide814.xml"/><Relationship Id="rId820" Type="http://schemas.openxmlformats.org/officeDocument/2006/relationships/slide" Target="slides/slide815.xml"/><Relationship Id="rId821" Type="http://schemas.openxmlformats.org/officeDocument/2006/relationships/slide" Target="slides/slide816.xml"/><Relationship Id="rId822" Type="http://schemas.openxmlformats.org/officeDocument/2006/relationships/slide" Target="slides/slide817.xml"/><Relationship Id="rId823" Type="http://schemas.openxmlformats.org/officeDocument/2006/relationships/slide" Target="slides/slide818.xml"/><Relationship Id="rId824" Type="http://schemas.openxmlformats.org/officeDocument/2006/relationships/slide" Target="slides/slide819.xml"/><Relationship Id="rId825" Type="http://schemas.openxmlformats.org/officeDocument/2006/relationships/slide" Target="slides/slide820.xml"/><Relationship Id="rId826" Type="http://schemas.openxmlformats.org/officeDocument/2006/relationships/slide" Target="slides/slide821.xml"/><Relationship Id="rId827" Type="http://schemas.openxmlformats.org/officeDocument/2006/relationships/slide" Target="slides/slide822.xml"/><Relationship Id="rId828" Type="http://schemas.openxmlformats.org/officeDocument/2006/relationships/slide" Target="slides/slide823.xml"/><Relationship Id="rId829" Type="http://schemas.openxmlformats.org/officeDocument/2006/relationships/slide" Target="slides/slide824.xml"/><Relationship Id="rId830" Type="http://schemas.openxmlformats.org/officeDocument/2006/relationships/slide" Target="slides/slide825.xml"/><Relationship Id="rId831" Type="http://schemas.openxmlformats.org/officeDocument/2006/relationships/slide" Target="slides/slide826.xml"/><Relationship Id="rId832" Type="http://schemas.openxmlformats.org/officeDocument/2006/relationships/slide" Target="slides/slide827.xml"/><Relationship Id="rId833" Type="http://schemas.openxmlformats.org/officeDocument/2006/relationships/slide" Target="slides/slide828.xml"/><Relationship Id="rId834" Type="http://schemas.openxmlformats.org/officeDocument/2006/relationships/slide" Target="slides/slide829.xml"/><Relationship Id="rId835" Type="http://schemas.openxmlformats.org/officeDocument/2006/relationships/slide" Target="slides/slide830.xml"/><Relationship Id="rId836" Type="http://schemas.openxmlformats.org/officeDocument/2006/relationships/slide" Target="slides/slide831.xml"/><Relationship Id="rId837" Type="http://schemas.openxmlformats.org/officeDocument/2006/relationships/slide" Target="slides/slide832.xml"/><Relationship Id="rId838" Type="http://schemas.openxmlformats.org/officeDocument/2006/relationships/slide" Target="slides/slide833.xml"/><Relationship Id="rId839" Type="http://schemas.openxmlformats.org/officeDocument/2006/relationships/slide" Target="slides/slide834.xml"/><Relationship Id="rId840" Type="http://schemas.openxmlformats.org/officeDocument/2006/relationships/slide" Target="slides/slide835.xml"/><Relationship Id="rId841" Type="http://schemas.openxmlformats.org/officeDocument/2006/relationships/slide" Target="slides/slide836.xml"/><Relationship Id="rId842" Type="http://schemas.openxmlformats.org/officeDocument/2006/relationships/slide" Target="slides/slide837.xml"/><Relationship Id="rId843" Type="http://schemas.openxmlformats.org/officeDocument/2006/relationships/slide" Target="slides/slide838.xml"/><Relationship Id="rId844" Type="http://schemas.openxmlformats.org/officeDocument/2006/relationships/slide" Target="slides/slide839.xml"/><Relationship Id="rId845" Type="http://schemas.openxmlformats.org/officeDocument/2006/relationships/slide" Target="slides/slide840.xml"/><Relationship Id="rId846" Type="http://schemas.openxmlformats.org/officeDocument/2006/relationships/slide" Target="slides/slide841.xml"/><Relationship Id="rId847" Type="http://schemas.openxmlformats.org/officeDocument/2006/relationships/slide" Target="slides/slide842.xml"/><Relationship Id="rId848" Type="http://schemas.openxmlformats.org/officeDocument/2006/relationships/slide" Target="slides/slide843.xml"/><Relationship Id="rId849" Type="http://schemas.openxmlformats.org/officeDocument/2006/relationships/slide" Target="slides/slide844.xml"/><Relationship Id="rId850" Type="http://schemas.openxmlformats.org/officeDocument/2006/relationships/slide" Target="slides/slide845.xml"/><Relationship Id="rId851" Type="http://schemas.openxmlformats.org/officeDocument/2006/relationships/slide" Target="slides/slide846.xml"/><Relationship Id="rId852" Type="http://schemas.openxmlformats.org/officeDocument/2006/relationships/slide" Target="slides/slide847.xml"/><Relationship Id="rId853" Type="http://schemas.openxmlformats.org/officeDocument/2006/relationships/slide" Target="slides/slide84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81098" y="891794"/>
            <a:ext cx="7331202" cy="592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NSimSun"/>
                <a:cs typeface="N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880" y="4168160"/>
            <a:ext cx="7263638" cy="218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NSimSun"/>
                <a:cs typeface="N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SimSun"/>
                <a:cs typeface="NSimSu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NSimSun"/>
                <a:cs typeface="N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NSimSun"/>
                <a:cs typeface="N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0233" y="658967"/>
            <a:ext cx="7472933" cy="1577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NSimSun"/>
                <a:cs typeface="N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1940" y="1748535"/>
            <a:ext cx="8589518" cy="521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NSimSun"/>
                <a:cs typeface="NSimSu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7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hyperlink" Target="mailto:pengyuxin@icst.pku.edu.cn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Relationship Id="rId3" Type="http://schemas.openxmlformats.org/officeDocument/2006/relationships/image" Target="../media/image270.jpg"/><Relationship Id="rId4" Type="http://schemas.openxmlformats.org/officeDocument/2006/relationships/image" Target="../media/image271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png"/><Relationship Id="rId3" Type="http://schemas.openxmlformats.org/officeDocument/2006/relationships/image" Target="../media/image273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275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png"/><Relationship Id="rId3" Type="http://schemas.openxmlformats.org/officeDocument/2006/relationships/image" Target="../media/image277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Relationship Id="rId3" Type="http://schemas.openxmlformats.org/officeDocument/2006/relationships/image" Target="../media/image279.jpg"/><Relationship Id="rId4" Type="http://schemas.openxmlformats.org/officeDocument/2006/relationships/image" Target="../media/image280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png"/><Relationship Id="rId3" Type="http://schemas.openxmlformats.org/officeDocument/2006/relationships/image" Target="../media/image282.jpg"/><Relationship Id="rId4" Type="http://schemas.openxmlformats.org/officeDocument/2006/relationships/image" Target="../media/image283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4.png"/><Relationship Id="rId3" Type="http://schemas.openxmlformats.org/officeDocument/2006/relationships/image" Target="../media/image285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Relationship Id="rId3" Type="http://schemas.openxmlformats.org/officeDocument/2006/relationships/image" Target="../media/image287.jpg"/><Relationship Id="rId4" Type="http://schemas.openxmlformats.org/officeDocument/2006/relationships/image" Target="../media/image288.jpg"/><Relationship Id="rId5" Type="http://schemas.openxmlformats.org/officeDocument/2006/relationships/image" Target="../media/image289.jpg"/><Relationship Id="rId6" Type="http://schemas.openxmlformats.org/officeDocument/2006/relationships/image" Target="../media/image290.jp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png"/><Relationship Id="rId3" Type="http://schemas.openxmlformats.org/officeDocument/2006/relationships/image" Target="../media/image292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5.png"/><Relationship Id="rId3" Type="http://schemas.openxmlformats.org/officeDocument/2006/relationships/image" Target="../media/image296.jp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3" Type="http://schemas.openxmlformats.org/officeDocument/2006/relationships/image" Target="../media/image298.jpg"/><Relationship Id="rId4" Type="http://schemas.openxmlformats.org/officeDocument/2006/relationships/image" Target="../media/image299.jpg"/><Relationship Id="rId5" Type="http://schemas.openxmlformats.org/officeDocument/2006/relationships/image" Target="../media/image300.jpg"/><Relationship Id="rId6" Type="http://schemas.openxmlformats.org/officeDocument/2006/relationships/image" Target="../media/image301.jp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2.png"/><Relationship Id="rId3" Type="http://schemas.openxmlformats.org/officeDocument/2006/relationships/image" Target="../media/image303.jp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png"/><Relationship Id="rId3" Type="http://schemas.openxmlformats.org/officeDocument/2006/relationships/image" Target="../media/image305.jpg"/><Relationship Id="rId4" Type="http://schemas.openxmlformats.org/officeDocument/2006/relationships/image" Target="../media/image306.png"/><Relationship Id="rId5" Type="http://schemas.openxmlformats.org/officeDocument/2006/relationships/image" Target="../media/image307.jpg"/><Relationship Id="rId6" Type="http://schemas.openxmlformats.org/officeDocument/2006/relationships/image" Target="../media/image308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png"/><Relationship Id="rId3" Type="http://schemas.openxmlformats.org/officeDocument/2006/relationships/image" Target="../media/image310.jp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1.png"/><Relationship Id="rId3" Type="http://schemas.openxmlformats.org/officeDocument/2006/relationships/image" Target="../media/image312.jpg"/><Relationship Id="rId4" Type="http://schemas.openxmlformats.org/officeDocument/2006/relationships/image" Target="../media/image313.jpg"/><Relationship Id="rId5" Type="http://schemas.openxmlformats.org/officeDocument/2006/relationships/image" Target="../media/image314.jp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5.png"/><Relationship Id="rId3" Type="http://schemas.openxmlformats.org/officeDocument/2006/relationships/image" Target="../media/image316.jpg"/><Relationship Id="rId4" Type="http://schemas.openxmlformats.org/officeDocument/2006/relationships/image" Target="../media/image317.png"/><Relationship Id="rId5" Type="http://schemas.openxmlformats.org/officeDocument/2006/relationships/image" Target="../media/image318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Relationship Id="rId3" Type="http://schemas.openxmlformats.org/officeDocument/2006/relationships/image" Target="../media/image320.jp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png"/><Relationship Id="rId3" Type="http://schemas.openxmlformats.org/officeDocument/2006/relationships/image" Target="../media/image322.jpg"/><Relationship Id="rId4" Type="http://schemas.openxmlformats.org/officeDocument/2006/relationships/image" Target="../media/image323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4.png"/><Relationship Id="rId3" Type="http://schemas.openxmlformats.org/officeDocument/2006/relationships/image" Target="../media/image32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6.png"/><Relationship Id="rId3" Type="http://schemas.openxmlformats.org/officeDocument/2006/relationships/image" Target="../media/image327.jpg"/><Relationship Id="rId4" Type="http://schemas.openxmlformats.org/officeDocument/2006/relationships/image" Target="../media/image328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png"/><Relationship Id="rId3" Type="http://schemas.openxmlformats.org/officeDocument/2006/relationships/image" Target="../media/image332.jp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png"/><Relationship Id="rId3" Type="http://schemas.openxmlformats.org/officeDocument/2006/relationships/image" Target="../media/image334.jp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png"/><Relationship Id="rId3" Type="http://schemas.openxmlformats.org/officeDocument/2006/relationships/image" Target="../media/image336.jp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7.png"/><Relationship Id="rId3" Type="http://schemas.openxmlformats.org/officeDocument/2006/relationships/image" Target="../media/image338.jp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9.png"/><Relationship Id="rId3" Type="http://schemas.openxmlformats.org/officeDocument/2006/relationships/image" Target="../media/image340.jp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png"/><Relationship Id="rId3" Type="http://schemas.openxmlformats.org/officeDocument/2006/relationships/image" Target="../media/image342.jpg"/><Relationship Id="rId4" Type="http://schemas.openxmlformats.org/officeDocument/2006/relationships/image" Target="../media/image343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png"/><Relationship Id="rId3" Type="http://schemas.openxmlformats.org/officeDocument/2006/relationships/image" Target="../media/image345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6.png"/><Relationship Id="rId3" Type="http://schemas.openxmlformats.org/officeDocument/2006/relationships/image" Target="../media/image347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8.png"/><Relationship Id="rId3" Type="http://schemas.openxmlformats.org/officeDocument/2006/relationships/image" Target="../media/image349.jp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png"/><Relationship Id="rId3" Type="http://schemas.openxmlformats.org/officeDocument/2006/relationships/image" Target="../media/image351.jp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2.png"/><Relationship Id="rId3" Type="http://schemas.openxmlformats.org/officeDocument/2006/relationships/image" Target="../media/image353.jp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png"/><Relationship Id="rId3" Type="http://schemas.openxmlformats.org/officeDocument/2006/relationships/image" Target="../media/image355.jpg"/><Relationship Id="rId4" Type="http://schemas.openxmlformats.org/officeDocument/2006/relationships/image" Target="../media/image356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png"/><Relationship Id="rId3" Type="http://schemas.openxmlformats.org/officeDocument/2006/relationships/image" Target="../media/image358.jpg"/><Relationship Id="rId4" Type="http://schemas.openxmlformats.org/officeDocument/2006/relationships/image" Target="../media/image359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1.jp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2.png"/><Relationship Id="rId3" Type="http://schemas.openxmlformats.org/officeDocument/2006/relationships/image" Target="../media/image363.jpg"/><Relationship Id="rId4" Type="http://schemas.openxmlformats.org/officeDocument/2006/relationships/image" Target="../media/image364.jp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5.png"/><Relationship Id="rId3" Type="http://schemas.openxmlformats.org/officeDocument/2006/relationships/image" Target="../media/image366.jp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jpg"/><Relationship Id="rId4" Type="http://schemas.openxmlformats.org/officeDocument/2006/relationships/image" Target="../media/image369.jpg"/><Relationship Id="rId5" Type="http://schemas.openxmlformats.org/officeDocument/2006/relationships/image" Target="../media/image370.jpg"/><Relationship Id="rId6" Type="http://schemas.openxmlformats.org/officeDocument/2006/relationships/image" Target="../media/image371.jpg"/><Relationship Id="rId7" Type="http://schemas.openxmlformats.org/officeDocument/2006/relationships/image" Target="../media/image372.jp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3.png"/><Relationship Id="rId3" Type="http://schemas.openxmlformats.org/officeDocument/2006/relationships/image" Target="../media/image374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Relationship Id="rId4" Type="http://schemas.openxmlformats.org/officeDocument/2006/relationships/hyperlink" Target="mailto:pengyuxin@icst.pku.edu.cn" TargetMode="External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jpg"/><Relationship Id="rId4" Type="http://schemas.openxmlformats.org/officeDocument/2006/relationships/image" Target="../media/image377.jp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Relationship Id="rId3" Type="http://schemas.openxmlformats.org/officeDocument/2006/relationships/image" Target="../media/image379.jpg"/><Relationship Id="rId4" Type="http://schemas.openxmlformats.org/officeDocument/2006/relationships/image" Target="../media/image380.jp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jpg"/><Relationship Id="rId4" Type="http://schemas.openxmlformats.org/officeDocument/2006/relationships/image" Target="../media/image383.jp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jpg"/><Relationship Id="rId4" Type="http://schemas.openxmlformats.org/officeDocument/2006/relationships/image" Target="../media/image386.jp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7.png"/><Relationship Id="rId3" Type="http://schemas.openxmlformats.org/officeDocument/2006/relationships/image" Target="../media/image388.jpg"/><Relationship Id="rId4" Type="http://schemas.openxmlformats.org/officeDocument/2006/relationships/image" Target="../media/image389.jp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Relationship Id="rId3" Type="http://schemas.openxmlformats.org/officeDocument/2006/relationships/image" Target="../media/image391.jp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2.png"/><Relationship Id="rId3" Type="http://schemas.openxmlformats.org/officeDocument/2006/relationships/image" Target="../media/image393.jp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4.png"/><Relationship Id="rId3" Type="http://schemas.openxmlformats.org/officeDocument/2006/relationships/image" Target="../media/image395.jp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6.png"/><Relationship Id="rId3" Type="http://schemas.openxmlformats.org/officeDocument/2006/relationships/image" Target="../media/image397.jp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8.png"/><Relationship Id="rId3" Type="http://schemas.openxmlformats.org/officeDocument/2006/relationships/image" Target="../media/image399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0.png"/><Relationship Id="rId3" Type="http://schemas.openxmlformats.org/officeDocument/2006/relationships/image" Target="../media/image401.jp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2.png"/><Relationship Id="rId3" Type="http://schemas.openxmlformats.org/officeDocument/2006/relationships/image" Target="../media/image403.jpg"/><Relationship Id="rId4" Type="http://schemas.openxmlformats.org/officeDocument/2006/relationships/image" Target="../media/image404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5.png"/><Relationship Id="rId3" Type="http://schemas.openxmlformats.org/officeDocument/2006/relationships/image" Target="../media/image406.jpg"/><Relationship Id="rId4" Type="http://schemas.openxmlformats.org/officeDocument/2006/relationships/image" Target="../media/image407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8.png"/><Relationship Id="rId3" Type="http://schemas.openxmlformats.org/officeDocument/2006/relationships/image" Target="../media/image409.jpg"/><Relationship Id="rId4" Type="http://schemas.openxmlformats.org/officeDocument/2006/relationships/image" Target="../media/image410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Relationship Id="rId3" Type="http://schemas.openxmlformats.org/officeDocument/2006/relationships/image" Target="../media/image412.jp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3.png"/><Relationship Id="rId3" Type="http://schemas.openxmlformats.org/officeDocument/2006/relationships/image" Target="../media/image414.jp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5.png"/><Relationship Id="rId3" Type="http://schemas.openxmlformats.org/officeDocument/2006/relationships/image" Target="../media/image416.jp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7.png"/><Relationship Id="rId3" Type="http://schemas.openxmlformats.org/officeDocument/2006/relationships/image" Target="../media/image418.jp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9.png"/><Relationship Id="rId3" Type="http://schemas.openxmlformats.org/officeDocument/2006/relationships/image" Target="../media/image420.jp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1.png"/><Relationship Id="rId3" Type="http://schemas.openxmlformats.org/officeDocument/2006/relationships/image" Target="../media/image422.jpg"/><Relationship Id="rId4" Type="http://schemas.openxmlformats.org/officeDocument/2006/relationships/image" Target="../media/image42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jp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Relationship Id="rId3" Type="http://schemas.openxmlformats.org/officeDocument/2006/relationships/image" Target="../media/image425.jpg"/><Relationship Id="rId4" Type="http://schemas.openxmlformats.org/officeDocument/2006/relationships/image" Target="../media/image426.jp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Relationship Id="rId3" Type="http://schemas.openxmlformats.org/officeDocument/2006/relationships/image" Target="../media/image428.jpg"/><Relationship Id="rId4" Type="http://schemas.openxmlformats.org/officeDocument/2006/relationships/image" Target="../media/image429.jp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Relationship Id="rId3" Type="http://schemas.openxmlformats.org/officeDocument/2006/relationships/image" Target="../media/image431.jp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2.png"/><Relationship Id="rId3" Type="http://schemas.openxmlformats.org/officeDocument/2006/relationships/image" Target="../media/image433.jp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jp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6.png"/><Relationship Id="rId3" Type="http://schemas.openxmlformats.org/officeDocument/2006/relationships/image" Target="../media/image437.jp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8.png"/><Relationship Id="rId3" Type="http://schemas.openxmlformats.org/officeDocument/2006/relationships/image" Target="../media/image439.jpg"/><Relationship Id="rId4" Type="http://schemas.openxmlformats.org/officeDocument/2006/relationships/image" Target="../media/image440.pn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1.png"/><Relationship Id="rId3" Type="http://schemas.openxmlformats.org/officeDocument/2006/relationships/image" Target="../media/image442.jp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3.png"/><Relationship Id="rId3" Type="http://schemas.openxmlformats.org/officeDocument/2006/relationships/image" Target="../media/image444.jpg"/><Relationship Id="rId4" Type="http://schemas.openxmlformats.org/officeDocument/2006/relationships/image" Target="../media/image445.pn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6.png"/><Relationship Id="rId3" Type="http://schemas.openxmlformats.org/officeDocument/2006/relationships/image" Target="../media/image44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8.png"/><Relationship Id="rId3" Type="http://schemas.openxmlformats.org/officeDocument/2006/relationships/image" Target="../media/image449.jpg"/><Relationship Id="rId4" Type="http://schemas.openxmlformats.org/officeDocument/2006/relationships/image" Target="../media/image450.pn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1.png"/><Relationship Id="rId3" Type="http://schemas.openxmlformats.org/officeDocument/2006/relationships/image" Target="../media/image452.jp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3.png"/><Relationship Id="rId3" Type="http://schemas.openxmlformats.org/officeDocument/2006/relationships/image" Target="../media/image454.jp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5.png"/><Relationship Id="rId3" Type="http://schemas.openxmlformats.org/officeDocument/2006/relationships/image" Target="../media/image456.jpg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7.png"/><Relationship Id="rId3" Type="http://schemas.openxmlformats.org/officeDocument/2006/relationships/image" Target="../media/image458.jp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9.png"/><Relationship Id="rId3" Type="http://schemas.openxmlformats.org/officeDocument/2006/relationships/image" Target="../media/image460.jp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1.png"/><Relationship Id="rId3" Type="http://schemas.openxmlformats.org/officeDocument/2006/relationships/image" Target="../media/image462.jp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3.png"/><Relationship Id="rId3" Type="http://schemas.openxmlformats.org/officeDocument/2006/relationships/image" Target="../media/image464.jp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jp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7.png"/><Relationship Id="rId3" Type="http://schemas.openxmlformats.org/officeDocument/2006/relationships/image" Target="../media/image468.png"/><Relationship Id="rId4" Type="http://schemas.openxmlformats.org/officeDocument/2006/relationships/image" Target="../media/image469.jpg"/><Relationship Id="rId5" Type="http://schemas.openxmlformats.org/officeDocument/2006/relationships/hyperlink" Target="mailto:pengyuxin@icst.pku.edu.cn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Relationship Id="rId4" Type="http://schemas.openxmlformats.org/officeDocument/2006/relationships/image" Target="../media/image39.jpg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jpg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jp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jp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jpg"/><Relationship Id="rId5" Type="http://schemas.openxmlformats.org/officeDocument/2006/relationships/image" Target="../media/image482.jpg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3.png"/><Relationship Id="rId3" Type="http://schemas.openxmlformats.org/officeDocument/2006/relationships/image" Target="../media/image484.png"/><Relationship Id="rId4" Type="http://schemas.openxmlformats.org/officeDocument/2006/relationships/image" Target="../media/image485.jp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jp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9.png"/><Relationship Id="rId3" Type="http://schemas.openxmlformats.org/officeDocument/2006/relationships/image" Target="../media/image490.png"/><Relationship Id="rId4" Type="http://schemas.openxmlformats.org/officeDocument/2006/relationships/image" Target="../media/image491.jpg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2.png"/><Relationship Id="rId3" Type="http://schemas.openxmlformats.org/officeDocument/2006/relationships/image" Target="../media/image493.png"/><Relationship Id="rId4" Type="http://schemas.openxmlformats.org/officeDocument/2006/relationships/image" Target="../media/image494.jp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5.png"/><Relationship Id="rId3" Type="http://schemas.openxmlformats.org/officeDocument/2006/relationships/image" Target="../media/image496.png"/><Relationship Id="rId4" Type="http://schemas.openxmlformats.org/officeDocument/2006/relationships/image" Target="../media/image497.jp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8.png"/><Relationship Id="rId3" Type="http://schemas.openxmlformats.org/officeDocument/2006/relationships/image" Target="../media/image499.png"/><Relationship Id="rId4" Type="http://schemas.openxmlformats.org/officeDocument/2006/relationships/image" Target="../media/image500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1.png"/><Relationship Id="rId3" Type="http://schemas.openxmlformats.org/officeDocument/2006/relationships/image" Target="../media/image502.png"/><Relationship Id="rId4" Type="http://schemas.openxmlformats.org/officeDocument/2006/relationships/image" Target="../media/image503.jp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4.png"/><Relationship Id="rId3" Type="http://schemas.openxmlformats.org/officeDocument/2006/relationships/image" Target="../media/image505.png"/><Relationship Id="rId4" Type="http://schemas.openxmlformats.org/officeDocument/2006/relationships/image" Target="../media/image506.jp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7.png"/><Relationship Id="rId3" Type="http://schemas.openxmlformats.org/officeDocument/2006/relationships/image" Target="../media/image508.png"/><Relationship Id="rId4" Type="http://schemas.openxmlformats.org/officeDocument/2006/relationships/image" Target="../media/image509.jp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Relationship Id="rId4" Type="http://schemas.openxmlformats.org/officeDocument/2006/relationships/image" Target="../media/image512.jpg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3.png"/><Relationship Id="rId3" Type="http://schemas.openxmlformats.org/officeDocument/2006/relationships/image" Target="../media/image514.png"/><Relationship Id="rId4" Type="http://schemas.openxmlformats.org/officeDocument/2006/relationships/image" Target="../media/image515.jpg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jpg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9.png"/><Relationship Id="rId3" Type="http://schemas.openxmlformats.org/officeDocument/2006/relationships/image" Target="../media/image520.png"/><Relationship Id="rId4" Type="http://schemas.openxmlformats.org/officeDocument/2006/relationships/image" Target="../media/image521.jpg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2.png"/><Relationship Id="rId3" Type="http://schemas.openxmlformats.org/officeDocument/2006/relationships/image" Target="../media/image523.png"/><Relationship Id="rId4" Type="http://schemas.openxmlformats.org/officeDocument/2006/relationships/image" Target="../media/image524.jpg"/><Relationship Id="rId5" Type="http://schemas.openxmlformats.org/officeDocument/2006/relationships/image" Target="../media/image525.jpg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6.png"/><Relationship Id="rId3" Type="http://schemas.openxmlformats.org/officeDocument/2006/relationships/image" Target="../media/image527.png"/><Relationship Id="rId4" Type="http://schemas.openxmlformats.org/officeDocument/2006/relationships/image" Target="../media/image528.jpg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jp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2.png"/><Relationship Id="rId3" Type="http://schemas.openxmlformats.org/officeDocument/2006/relationships/image" Target="../media/image533.png"/><Relationship Id="rId4" Type="http://schemas.openxmlformats.org/officeDocument/2006/relationships/image" Target="../media/image534.jpg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5.png"/><Relationship Id="rId3" Type="http://schemas.openxmlformats.org/officeDocument/2006/relationships/image" Target="../media/image536.png"/><Relationship Id="rId4" Type="http://schemas.openxmlformats.org/officeDocument/2006/relationships/image" Target="../media/image537.jpg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8.png"/><Relationship Id="rId3" Type="http://schemas.openxmlformats.org/officeDocument/2006/relationships/image" Target="../media/image539.png"/><Relationship Id="rId4" Type="http://schemas.openxmlformats.org/officeDocument/2006/relationships/image" Target="../media/image540.jpg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1.png"/><Relationship Id="rId3" Type="http://schemas.openxmlformats.org/officeDocument/2006/relationships/image" Target="../media/image542.png"/><Relationship Id="rId4" Type="http://schemas.openxmlformats.org/officeDocument/2006/relationships/image" Target="../media/image543.jpg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4.png"/><Relationship Id="rId3" Type="http://schemas.openxmlformats.org/officeDocument/2006/relationships/image" Target="../media/image545.png"/><Relationship Id="rId4" Type="http://schemas.openxmlformats.org/officeDocument/2006/relationships/image" Target="../media/image546.jpg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7.png"/><Relationship Id="rId3" Type="http://schemas.openxmlformats.org/officeDocument/2006/relationships/image" Target="../media/image548.png"/><Relationship Id="rId4" Type="http://schemas.openxmlformats.org/officeDocument/2006/relationships/image" Target="../media/image549.jpg"/><Relationship Id="rId5" Type="http://schemas.openxmlformats.org/officeDocument/2006/relationships/image" Target="../media/image550.png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1.png"/><Relationship Id="rId3" Type="http://schemas.openxmlformats.org/officeDocument/2006/relationships/image" Target="../media/image552.png"/><Relationship Id="rId4" Type="http://schemas.openxmlformats.org/officeDocument/2006/relationships/image" Target="../media/image553.jpg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4.png"/><Relationship Id="rId3" Type="http://schemas.openxmlformats.org/officeDocument/2006/relationships/image" Target="../media/image555.png"/><Relationship Id="rId4" Type="http://schemas.openxmlformats.org/officeDocument/2006/relationships/image" Target="../media/image556.jpg"/><Relationship Id="rId5" Type="http://schemas.openxmlformats.org/officeDocument/2006/relationships/image" Target="../media/image557.png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8.png"/><Relationship Id="rId3" Type="http://schemas.openxmlformats.org/officeDocument/2006/relationships/image" Target="../media/image559.png"/><Relationship Id="rId4" Type="http://schemas.openxmlformats.org/officeDocument/2006/relationships/image" Target="../media/image560.jpg"/><Relationship Id="rId5" Type="http://schemas.openxmlformats.org/officeDocument/2006/relationships/image" Target="../media/image561.jpg"/></Relationships>
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jpg"/><Relationship Id="rId5" Type="http://schemas.openxmlformats.org/officeDocument/2006/relationships/image" Target="../media/image565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Relationship Id="rId4" Type="http://schemas.openxmlformats.org/officeDocument/2006/relationships/image" Target="../media/image46.png"/></Relationships>
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6.png"/><Relationship Id="rId3" Type="http://schemas.openxmlformats.org/officeDocument/2006/relationships/image" Target="../media/image567.png"/><Relationship Id="rId4" Type="http://schemas.openxmlformats.org/officeDocument/2006/relationships/image" Target="../media/image568.jpg"/><Relationship Id="rId5" Type="http://schemas.openxmlformats.org/officeDocument/2006/relationships/image" Target="../media/image569.jpg"/></Relationships>
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0.png"/><Relationship Id="rId3" Type="http://schemas.openxmlformats.org/officeDocument/2006/relationships/image" Target="../media/image571.png"/><Relationship Id="rId4" Type="http://schemas.openxmlformats.org/officeDocument/2006/relationships/image" Target="../media/image572.jpg"/><Relationship Id="rId5" Type="http://schemas.openxmlformats.org/officeDocument/2006/relationships/image" Target="../media/image573.png"/></Relationships>
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4.png"/><Relationship Id="rId3" Type="http://schemas.openxmlformats.org/officeDocument/2006/relationships/image" Target="../media/image575.png"/><Relationship Id="rId4" Type="http://schemas.openxmlformats.org/officeDocument/2006/relationships/image" Target="../media/image576.jpg"/></Relationships>
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7.png"/><Relationship Id="rId3" Type="http://schemas.openxmlformats.org/officeDocument/2006/relationships/image" Target="../media/image578.png"/><Relationship Id="rId4" Type="http://schemas.openxmlformats.org/officeDocument/2006/relationships/image" Target="../media/image579.jpg"/></Relationships>
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0.png"/><Relationship Id="rId3" Type="http://schemas.openxmlformats.org/officeDocument/2006/relationships/image" Target="../media/image581.png"/><Relationship Id="rId4" Type="http://schemas.openxmlformats.org/officeDocument/2006/relationships/image" Target="../media/image582.jpg"/></Relationships>
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3.png"/><Relationship Id="rId3" Type="http://schemas.openxmlformats.org/officeDocument/2006/relationships/image" Target="../media/image584.png"/><Relationship Id="rId4" Type="http://schemas.openxmlformats.org/officeDocument/2006/relationships/image" Target="../media/image585.jpg"/></Relationships>
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6.png"/><Relationship Id="rId3" Type="http://schemas.openxmlformats.org/officeDocument/2006/relationships/image" Target="../media/image587.png"/><Relationship Id="rId4" Type="http://schemas.openxmlformats.org/officeDocument/2006/relationships/image" Target="../media/image588.jpg"/></Relationships>
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9.png"/><Relationship Id="rId3" Type="http://schemas.openxmlformats.org/officeDocument/2006/relationships/image" Target="../media/image590.png"/><Relationship Id="rId4" Type="http://schemas.openxmlformats.org/officeDocument/2006/relationships/image" Target="../media/image591.jpg"/></Relationships>
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2.png"/><Relationship Id="rId3" Type="http://schemas.openxmlformats.org/officeDocument/2006/relationships/image" Target="../media/image593.png"/><Relationship Id="rId4" Type="http://schemas.openxmlformats.org/officeDocument/2006/relationships/image" Target="../media/image594.jpg"/><Relationship Id="rId5" Type="http://schemas.openxmlformats.org/officeDocument/2006/relationships/image" Target="../media/image595.jpg"/></Relationships>
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6.png"/><Relationship Id="rId3" Type="http://schemas.openxmlformats.org/officeDocument/2006/relationships/image" Target="../media/image597.png"/><Relationship Id="rId4" Type="http://schemas.openxmlformats.org/officeDocument/2006/relationships/image" Target="../media/image598.jpg"/><Relationship Id="rId5" Type="http://schemas.openxmlformats.org/officeDocument/2006/relationships/image" Target="../media/image599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jp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
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0.png"/><Relationship Id="rId3" Type="http://schemas.openxmlformats.org/officeDocument/2006/relationships/image" Target="../media/image601.png"/><Relationship Id="rId4" Type="http://schemas.openxmlformats.org/officeDocument/2006/relationships/image" Target="../media/image602.jpg"/><Relationship Id="rId5" Type="http://schemas.openxmlformats.org/officeDocument/2006/relationships/image" Target="../media/image603.jpg"/></Relationships>
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4.png"/><Relationship Id="rId3" Type="http://schemas.openxmlformats.org/officeDocument/2006/relationships/image" Target="../media/image605.png"/><Relationship Id="rId4" Type="http://schemas.openxmlformats.org/officeDocument/2006/relationships/image" Target="../media/image606.jpg"/><Relationship Id="rId5" Type="http://schemas.openxmlformats.org/officeDocument/2006/relationships/image" Target="../media/image607.jpg"/></Relationships>
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8.png"/><Relationship Id="rId3" Type="http://schemas.openxmlformats.org/officeDocument/2006/relationships/image" Target="../media/image609.png"/><Relationship Id="rId4" Type="http://schemas.openxmlformats.org/officeDocument/2006/relationships/image" Target="../media/image610.jpg"/><Relationship Id="rId5" Type="http://schemas.openxmlformats.org/officeDocument/2006/relationships/image" Target="../media/image611.jpg"/></Relationships>
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2.png"/><Relationship Id="rId3" Type="http://schemas.openxmlformats.org/officeDocument/2006/relationships/image" Target="../media/image613.png"/><Relationship Id="rId4" Type="http://schemas.openxmlformats.org/officeDocument/2006/relationships/image" Target="../media/image614.jpg"/></Relationships>
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5.png"/><Relationship Id="rId3" Type="http://schemas.openxmlformats.org/officeDocument/2006/relationships/image" Target="../media/image616.png"/><Relationship Id="rId4" Type="http://schemas.openxmlformats.org/officeDocument/2006/relationships/image" Target="../media/image617.jpg"/></Relationships>
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8.png"/><Relationship Id="rId3" Type="http://schemas.openxmlformats.org/officeDocument/2006/relationships/image" Target="../media/image619.png"/><Relationship Id="rId4" Type="http://schemas.openxmlformats.org/officeDocument/2006/relationships/image" Target="../media/image620.jpg"/><Relationship Id="rId5" Type="http://schemas.openxmlformats.org/officeDocument/2006/relationships/image" Target="../media/image621.jpg"/></Relationships>
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2.png"/><Relationship Id="rId3" Type="http://schemas.openxmlformats.org/officeDocument/2006/relationships/image" Target="../media/image623.png"/><Relationship Id="rId4" Type="http://schemas.openxmlformats.org/officeDocument/2006/relationships/image" Target="../media/image624.jpg"/><Relationship Id="rId5" Type="http://schemas.openxmlformats.org/officeDocument/2006/relationships/image" Target="../media/image625.png"/></Relationships>
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6.png"/><Relationship Id="rId3" Type="http://schemas.openxmlformats.org/officeDocument/2006/relationships/image" Target="../media/image627.png"/><Relationship Id="rId4" Type="http://schemas.openxmlformats.org/officeDocument/2006/relationships/image" Target="../media/image628.jpg"/><Relationship Id="rId5" Type="http://schemas.openxmlformats.org/officeDocument/2006/relationships/image" Target="../media/image629.jpg"/></Relationships>
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0.png"/><Relationship Id="rId3" Type="http://schemas.openxmlformats.org/officeDocument/2006/relationships/image" Target="../media/image631.png"/><Relationship Id="rId4" Type="http://schemas.openxmlformats.org/officeDocument/2006/relationships/image" Target="../media/image632.jpg"/></Relationships>
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3.png"/><Relationship Id="rId3" Type="http://schemas.openxmlformats.org/officeDocument/2006/relationships/image" Target="../media/image634.png"/><Relationship Id="rId4" Type="http://schemas.openxmlformats.org/officeDocument/2006/relationships/image" Target="../media/image635.jpg"/><Relationship Id="rId5" Type="http://schemas.openxmlformats.org/officeDocument/2006/relationships/image" Target="../media/image636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jpg"/><Relationship Id="rId9" Type="http://schemas.openxmlformats.org/officeDocument/2006/relationships/image" Target="../media/image60.jpg"/><Relationship Id="rId10" Type="http://schemas.openxmlformats.org/officeDocument/2006/relationships/image" Target="../media/image61.jpg"/><Relationship Id="rId11" Type="http://schemas.openxmlformats.org/officeDocument/2006/relationships/image" Target="../media/image62.jpg"/><Relationship Id="rId12" Type="http://schemas.openxmlformats.org/officeDocument/2006/relationships/image" Target="../media/image63.jpg"/><Relationship Id="rId13" Type="http://schemas.openxmlformats.org/officeDocument/2006/relationships/image" Target="../media/image64.jpg"/></Relationships>
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7.png"/><Relationship Id="rId3" Type="http://schemas.openxmlformats.org/officeDocument/2006/relationships/image" Target="../media/image638.png"/><Relationship Id="rId4" Type="http://schemas.openxmlformats.org/officeDocument/2006/relationships/image" Target="../media/image639.jpg"/></Relationships>
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0.png"/><Relationship Id="rId3" Type="http://schemas.openxmlformats.org/officeDocument/2006/relationships/image" Target="../media/image641.png"/><Relationship Id="rId4" Type="http://schemas.openxmlformats.org/officeDocument/2006/relationships/image" Target="../media/image642.jpg"/><Relationship Id="rId5" Type="http://schemas.openxmlformats.org/officeDocument/2006/relationships/image" Target="../media/image643.jpg"/></Relationships>
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4.png"/><Relationship Id="rId3" Type="http://schemas.openxmlformats.org/officeDocument/2006/relationships/image" Target="../media/image645.png"/><Relationship Id="rId4" Type="http://schemas.openxmlformats.org/officeDocument/2006/relationships/image" Target="../media/image646.jpg"/></Relationships>
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7.png"/><Relationship Id="rId3" Type="http://schemas.openxmlformats.org/officeDocument/2006/relationships/image" Target="../media/image648.png"/><Relationship Id="rId4" Type="http://schemas.openxmlformats.org/officeDocument/2006/relationships/image" Target="../media/image649.jpg"/><Relationship Id="rId5" Type="http://schemas.openxmlformats.org/officeDocument/2006/relationships/image" Target="../media/image650.jpg"/><Relationship Id="rId6" Type="http://schemas.openxmlformats.org/officeDocument/2006/relationships/image" Target="../media/image651.png"/></Relationships>
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2.png"/><Relationship Id="rId3" Type="http://schemas.openxmlformats.org/officeDocument/2006/relationships/image" Target="../media/image653.png"/><Relationship Id="rId4" Type="http://schemas.openxmlformats.org/officeDocument/2006/relationships/image" Target="../media/image654.jpg"/></Relationships>
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5.png"/><Relationship Id="rId3" Type="http://schemas.openxmlformats.org/officeDocument/2006/relationships/image" Target="../media/image656.png"/><Relationship Id="rId4" Type="http://schemas.openxmlformats.org/officeDocument/2006/relationships/image" Target="../media/image657.jpg"/><Relationship Id="rId5" Type="http://schemas.openxmlformats.org/officeDocument/2006/relationships/hyperlink" Target="mailto:pengyuxin@icst.pku.edu.cn" TargetMode="External"/></Relationships>
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8.png"/><Relationship Id="rId3" Type="http://schemas.openxmlformats.org/officeDocument/2006/relationships/image" Target="../media/image659.png"/><Relationship Id="rId4" Type="http://schemas.openxmlformats.org/officeDocument/2006/relationships/image" Target="../media/image660.jpg"/></Relationships>
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1.png"/><Relationship Id="rId3" Type="http://schemas.openxmlformats.org/officeDocument/2006/relationships/image" Target="../media/image662.png"/><Relationship Id="rId4" Type="http://schemas.openxmlformats.org/officeDocument/2006/relationships/image" Target="../media/image663.jpg"/></Relationships>
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4.png"/><Relationship Id="rId3" Type="http://schemas.openxmlformats.org/officeDocument/2006/relationships/image" Target="../media/image665.png"/><Relationship Id="rId4" Type="http://schemas.openxmlformats.org/officeDocument/2006/relationships/image" Target="../media/image666.jpg"/></Relationships>
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7.png"/><Relationship Id="rId3" Type="http://schemas.openxmlformats.org/officeDocument/2006/relationships/image" Target="../media/image668.png"/><Relationship Id="rId4" Type="http://schemas.openxmlformats.org/officeDocument/2006/relationships/image" Target="../media/image669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Relationship Id="rId3" Type="http://schemas.openxmlformats.org/officeDocument/2006/relationships/image" Target="../media/image66.jpg"/><Relationship Id="rId4" Type="http://schemas.openxmlformats.org/officeDocument/2006/relationships/image" Target="../media/image67.jpg"/></Relationships>
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0.png"/><Relationship Id="rId3" Type="http://schemas.openxmlformats.org/officeDocument/2006/relationships/image" Target="../media/image671.png"/><Relationship Id="rId4" Type="http://schemas.openxmlformats.org/officeDocument/2006/relationships/image" Target="../media/image672.jpg"/></Relationships>
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3.png"/><Relationship Id="rId3" Type="http://schemas.openxmlformats.org/officeDocument/2006/relationships/image" Target="../media/image674.png"/><Relationship Id="rId4" Type="http://schemas.openxmlformats.org/officeDocument/2006/relationships/image" Target="../media/image675.jpg"/></Relationships>
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6.png"/><Relationship Id="rId3" Type="http://schemas.openxmlformats.org/officeDocument/2006/relationships/image" Target="../media/image677.png"/><Relationship Id="rId4" Type="http://schemas.openxmlformats.org/officeDocument/2006/relationships/image" Target="../media/image678.jpg"/><Relationship Id="rId5" Type="http://schemas.openxmlformats.org/officeDocument/2006/relationships/image" Target="../media/image679.jpg"/></Relationships>
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0.png"/><Relationship Id="rId3" Type="http://schemas.openxmlformats.org/officeDocument/2006/relationships/image" Target="../media/image681.png"/><Relationship Id="rId4" Type="http://schemas.openxmlformats.org/officeDocument/2006/relationships/image" Target="../media/image682.jpg"/><Relationship Id="rId5" Type="http://schemas.openxmlformats.org/officeDocument/2006/relationships/image" Target="../media/image683.jpg"/></Relationships>
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4.png"/><Relationship Id="rId3" Type="http://schemas.openxmlformats.org/officeDocument/2006/relationships/image" Target="../media/image685.png"/><Relationship Id="rId4" Type="http://schemas.openxmlformats.org/officeDocument/2006/relationships/image" Target="../media/image686.jpg"/><Relationship Id="rId5" Type="http://schemas.openxmlformats.org/officeDocument/2006/relationships/image" Target="../media/image687.jpg"/></Relationships>
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8.png"/><Relationship Id="rId3" Type="http://schemas.openxmlformats.org/officeDocument/2006/relationships/image" Target="../media/image689.png"/><Relationship Id="rId4" Type="http://schemas.openxmlformats.org/officeDocument/2006/relationships/image" Target="../media/image690.jpg"/><Relationship Id="rId5" Type="http://schemas.openxmlformats.org/officeDocument/2006/relationships/image" Target="../media/image691.jpg"/></Relationships>
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2.png"/><Relationship Id="rId3" Type="http://schemas.openxmlformats.org/officeDocument/2006/relationships/image" Target="../media/image693.png"/><Relationship Id="rId4" Type="http://schemas.openxmlformats.org/officeDocument/2006/relationships/image" Target="../media/image694.jpg"/><Relationship Id="rId5" Type="http://schemas.openxmlformats.org/officeDocument/2006/relationships/image" Target="../media/image695.jpg"/></Relationships>
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6.png"/><Relationship Id="rId3" Type="http://schemas.openxmlformats.org/officeDocument/2006/relationships/image" Target="../media/image697.png"/><Relationship Id="rId4" Type="http://schemas.openxmlformats.org/officeDocument/2006/relationships/image" Target="../media/image698.jpg"/><Relationship Id="rId5" Type="http://schemas.openxmlformats.org/officeDocument/2006/relationships/image" Target="../media/image699.jpg"/></Relationships>
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0.png"/><Relationship Id="rId3" Type="http://schemas.openxmlformats.org/officeDocument/2006/relationships/image" Target="../media/image701.png"/><Relationship Id="rId4" Type="http://schemas.openxmlformats.org/officeDocument/2006/relationships/image" Target="../media/image702.jpg"/><Relationship Id="rId5" Type="http://schemas.openxmlformats.org/officeDocument/2006/relationships/image" Target="../media/image703.jpg"/></Relationships>
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4.png"/><Relationship Id="rId3" Type="http://schemas.openxmlformats.org/officeDocument/2006/relationships/image" Target="../media/image705.png"/><Relationship Id="rId4" Type="http://schemas.openxmlformats.org/officeDocument/2006/relationships/image" Target="../media/image706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Relationship Id="rId3" Type="http://schemas.openxmlformats.org/officeDocument/2006/relationships/image" Target="../media/image69.jpg"/><Relationship Id="rId4" Type="http://schemas.openxmlformats.org/officeDocument/2006/relationships/image" Target="../media/image70.jpg"/></Relationships>
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7.png"/><Relationship Id="rId3" Type="http://schemas.openxmlformats.org/officeDocument/2006/relationships/image" Target="../media/image708.png"/><Relationship Id="rId4" Type="http://schemas.openxmlformats.org/officeDocument/2006/relationships/image" Target="../media/image709.jpg"/></Relationships>
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0.png"/><Relationship Id="rId3" Type="http://schemas.openxmlformats.org/officeDocument/2006/relationships/image" Target="../media/image711.png"/><Relationship Id="rId4" Type="http://schemas.openxmlformats.org/officeDocument/2006/relationships/image" Target="../media/image712.jpg"/></Relationships>
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3.png"/><Relationship Id="rId3" Type="http://schemas.openxmlformats.org/officeDocument/2006/relationships/image" Target="../media/image714.png"/><Relationship Id="rId4" Type="http://schemas.openxmlformats.org/officeDocument/2006/relationships/image" Target="../media/image715.jpg"/></Relationships>
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6.png"/><Relationship Id="rId3" Type="http://schemas.openxmlformats.org/officeDocument/2006/relationships/image" Target="../media/image717.png"/><Relationship Id="rId4" Type="http://schemas.openxmlformats.org/officeDocument/2006/relationships/image" Target="../media/image718.jpg"/></Relationships>
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9.png"/><Relationship Id="rId3" Type="http://schemas.openxmlformats.org/officeDocument/2006/relationships/image" Target="../media/image720.png"/><Relationship Id="rId4" Type="http://schemas.openxmlformats.org/officeDocument/2006/relationships/image" Target="../media/image721.jpg"/></Relationships>
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2.png"/><Relationship Id="rId3" Type="http://schemas.openxmlformats.org/officeDocument/2006/relationships/image" Target="../media/image723.png"/><Relationship Id="rId4" Type="http://schemas.openxmlformats.org/officeDocument/2006/relationships/image" Target="../media/image724.jpg"/></Relationships>
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5.png"/><Relationship Id="rId3" Type="http://schemas.openxmlformats.org/officeDocument/2006/relationships/image" Target="../media/image726.png"/><Relationship Id="rId4" Type="http://schemas.openxmlformats.org/officeDocument/2006/relationships/image" Target="../media/image727.jpg"/></Relationships>
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8.png"/><Relationship Id="rId3" Type="http://schemas.openxmlformats.org/officeDocument/2006/relationships/image" Target="../media/image729.png"/><Relationship Id="rId4" Type="http://schemas.openxmlformats.org/officeDocument/2006/relationships/image" Target="../media/image730.jpg"/></Relationships>
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1.png"/><Relationship Id="rId3" Type="http://schemas.openxmlformats.org/officeDocument/2006/relationships/image" Target="../media/image732.png"/><Relationship Id="rId4" Type="http://schemas.openxmlformats.org/officeDocument/2006/relationships/image" Target="../media/image733.jpg"/></Relationships>
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4.png"/><Relationship Id="rId3" Type="http://schemas.openxmlformats.org/officeDocument/2006/relationships/image" Target="../media/image735.png"/><Relationship Id="rId4" Type="http://schemas.openxmlformats.org/officeDocument/2006/relationships/image" Target="../media/image736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Relationship Id="rId3" Type="http://schemas.openxmlformats.org/officeDocument/2006/relationships/image" Target="../media/image72.jpg"/><Relationship Id="rId4" Type="http://schemas.openxmlformats.org/officeDocument/2006/relationships/image" Target="../media/image73.jpg"/></Relationships>
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7.png"/><Relationship Id="rId3" Type="http://schemas.openxmlformats.org/officeDocument/2006/relationships/image" Target="../media/image738.png"/><Relationship Id="rId4" Type="http://schemas.openxmlformats.org/officeDocument/2006/relationships/image" Target="../media/image739.jpg"/></Relationships>
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0.png"/><Relationship Id="rId3" Type="http://schemas.openxmlformats.org/officeDocument/2006/relationships/image" Target="../media/image741.png"/><Relationship Id="rId4" Type="http://schemas.openxmlformats.org/officeDocument/2006/relationships/image" Target="../media/image742.jpg"/></Relationships>
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3.png"/><Relationship Id="rId3" Type="http://schemas.openxmlformats.org/officeDocument/2006/relationships/image" Target="../media/image744.png"/><Relationship Id="rId4" Type="http://schemas.openxmlformats.org/officeDocument/2006/relationships/image" Target="../media/image745.jpg"/></Relationships>
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6.png"/><Relationship Id="rId3" Type="http://schemas.openxmlformats.org/officeDocument/2006/relationships/image" Target="../media/image747.png"/><Relationship Id="rId4" Type="http://schemas.openxmlformats.org/officeDocument/2006/relationships/image" Target="../media/image748.jpg"/></Relationships>
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9.png"/><Relationship Id="rId3" Type="http://schemas.openxmlformats.org/officeDocument/2006/relationships/image" Target="../media/image750.png"/><Relationship Id="rId4" Type="http://schemas.openxmlformats.org/officeDocument/2006/relationships/image" Target="../media/image751.jpg"/></Relationships>
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2.png"/><Relationship Id="rId3" Type="http://schemas.openxmlformats.org/officeDocument/2006/relationships/image" Target="../media/image753.png"/><Relationship Id="rId4" Type="http://schemas.openxmlformats.org/officeDocument/2006/relationships/image" Target="../media/image754.jpg"/></Relationships>
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5.png"/><Relationship Id="rId3" Type="http://schemas.openxmlformats.org/officeDocument/2006/relationships/image" Target="../media/image756.png"/><Relationship Id="rId4" Type="http://schemas.openxmlformats.org/officeDocument/2006/relationships/image" Target="../media/image757.jpg"/><Relationship Id="rId5" Type="http://schemas.openxmlformats.org/officeDocument/2006/relationships/image" Target="../media/image758.png"/></Relationships>
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9.png"/><Relationship Id="rId3" Type="http://schemas.openxmlformats.org/officeDocument/2006/relationships/image" Target="../media/image760.png"/><Relationship Id="rId4" Type="http://schemas.openxmlformats.org/officeDocument/2006/relationships/image" Target="../media/image761.jpg"/></Relationships>
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2.png"/><Relationship Id="rId3" Type="http://schemas.openxmlformats.org/officeDocument/2006/relationships/image" Target="../media/image763.png"/><Relationship Id="rId4" Type="http://schemas.openxmlformats.org/officeDocument/2006/relationships/image" Target="../media/image764.jpg"/></Relationships>
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5.png"/><Relationship Id="rId3" Type="http://schemas.openxmlformats.org/officeDocument/2006/relationships/image" Target="../media/image766.png"/><Relationship Id="rId4" Type="http://schemas.openxmlformats.org/officeDocument/2006/relationships/image" Target="../media/image767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3" Type="http://schemas.openxmlformats.org/officeDocument/2006/relationships/image" Target="../media/image75.jpg"/><Relationship Id="rId4" Type="http://schemas.openxmlformats.org/officeDocument/2006/relationships/image" Target="../media/image76.jpg"/></Relationships>
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8.png"/><Relationship Id="rId3" Type="http://schemas.openxmlformats.org/officeDocument/2006/relationships/image" Target="../media/image769.png"/><Relationship Id="rId4" Type="http://schemas.openxmlformats.org/officeDocument/2006/relationships/image" Target="../media/image770.jpg"/></Relationships>
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1.png"/><Relationship Id="rId3" Type="http://schemas.openxmlformats.org/officeDocument/2006/relationships/image" Target="../media/image772.png"/><Relationship Id="rId4" Type="http://schemas.openxmlformats.org/officeDocument/2006/relationships/image" Target="../media/image773.jpg"/></Relationships>
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4.png"/><Relationship Id="rId3" Type="http://schemas.openxmlformats.org/officeDocument/2006/relationships/image" Target="../media/image775.png"/><Relationship Id="rId4" Type="http://schemas.openxmlformats.org/officeDocument/2006/relationships/image" Target="../media/image776.jpg"/></Relationships>
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7.png"/><Relationship Id="rId3" Type="http://schemas.openxmlformats.org/officeDocument/2006/relationships/image" Target="../media/image778.png"/><Relationship Id="rId4" Type="http://schemas.openxmlformats.org/officeDocument/2006/relationships/image" Target="../media/image779.jpg"/></Relationships>
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0.png"/><Relationship Id="rId3" Type="http://schemas.openxmlformats.org/officeDocument/2006/relationships/image" Target="../media/image781.png"/><Relationship Id="rId4" Type="http://schemas.openxmlformats.org/officeDocument/2006/relationships/image" Target="../media/image782.jpg"/></Relationships>
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3.png"/><Relationship Id="rId3" Type="http://schemas.openxmlformats.org/officeDocument/2006/relationships/image" Target="../media/image784.png"/><Relationship Id="rId4" Type="http://schemas.openxmlformats.org/officeDocument/2006/relationships/image" Target="../media/image785.jpg"/><Relationship Id="rId5" Type="http://schemas.openxmlformats.org/officeDocument/2006/relationships/image" Target="../media/image786.jpg"/><Relationship Id="rId6" Type="http://schemas.openxmlformats.org/officeDocument/2006/relationships/image" Target="../media/image787.jpg"/><Relationship Id="rId7" Type="http://schemas.openxmlformats.org/officeDocument/2006/relationships/image" Target="../media/image788.jpg"/><Relationship Id="rId8" Type="http://schemas.openxmlformats.org/officeDocument/2006/relationships/image" Target="../media/image789.jpg"/><Relationship Id="rId9" Type="http://schemas.openxmlformats.org/officeDocument/2006/relationships/image" Target="../media/image790.jpg"/><Relationship Id="rId10" Type="http://schemas.openxmlformats.org/officeDocument/2006/relationships/image" Target="../media/image791.jpg"/></Relationships>
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2.png"/><Relationship Id="rId3" Type="http://schemas.openxmlformats.org/officeDocument/2006/relationships/image" Target="../media/image793.png"/><Relationship Id="rId4" Type="http://schemas.openxmlformats.org/officeDocument/2006/relationships/image" Target="../media/image794.jpg"/></Relationships>
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5.png"/><Relationship Id="rId3" Type="http://schemas.openxmlformats.org/officeDocument/2006/relationships/image" Target="../media/image796.png"/><Relationship Id="rId4" Type="http://schemas.openxmlformats.org/officeDocument/2006/relationships/image" Target="../media/image797.jpg"/></Relationships>
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8.png"/><Relationship Id="rId3" Type="http://schemas.openxmlformats.org/officeDocument/2006/relationships/image" Target="../media/image799.png"/><Relationship Id="rId4" Type="http://schemas.openxmlformats.org/officeDocument/2006/relationships/image" Target="../media/image800.jpg"/></Relationships>
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1.png"/><Relationship Id="rId3" Type="http://schemas.openxmlformats.org/officeDocument/2006/relationships/image" Target="../media/image802.png"/><Relationship Id="rId4" Type="http://schemas.openxmlformats.org/officeDocument/2006/relationships/image" Target="../media/image803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3" Type="http://schemas.openxmlformats.org/officeDocument/2006/relationships/image" Target="../media/image78.jpg"/><Relationship Id="rId4" Type="http://schemas.openxmlformats.org/officeDocument/2006/relationships/image" Target="../media/image79.jpg"/></Relationships>
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4.png"/><Relationship Id="rId3" Type="http://schemas.openxmlformats.org/officeDocument/2006/relationships/image" Target="../media/image805.png"/><Relationship Id="rId4" Type="http://schemas.openxmlformats.org/officeDocument/2006/relationships/image" Target="../media/image806.jpg"/></Relationships>
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7.png"/><Relationship Id="rId3" Type="http://schemas.openxmlformats.org/officeDocument/2006/relationships/image" Target="../media/image808.png"/><Relationship Id="rId4" Type="http://schemas.openxmlformats.org/officeDocument/2006/relationships/image" Target="../media/image809.jpg"/></Relationships>
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0.png"/><Relationship Id="rId3" Type="http://schemas.openxmlformats.org/officeDocument/2006/relationships/image" Target="../media/image811.png"/><Relationship Id="rId4" Type="http://schemas.openxmlformats.org/officeDocument/2006/relationships/image" Target="../media/image812.jpg"/></Relationships>
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3.png"/><Relationship Id="rId3" Type="http://schemas.openxmlformats.org/officeDocument/2006/relationships/image" Target="../media/image814.png"/><Relationship Id="rId4" Type="http://schemas.openxmlformats.org/officeDocument/2006/relationships/image" Target="../media/image815.jpg"/></Relationships>
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6.png"/><Relationship Id="rId3" Type="http://schemas.openxmlformats.org/officeDocument/2006/relationships/image" Target="../media/image817.png"/><Relationship Id="rId4" Type="http://schemas.openxmlformats.org/officeDocument/2006/relationships/image" Target="../media/image818.jpg"/></Relationships>
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9.png"/><Relationship Id="rId3" Type="http://schemas.openxmlformats.org/officeDocument/2006/relationships/image" Target="../media/image820.png"/><Relationship Id="rId4" Type="http://schemas.openxmlformats.org/officeDocument/2006/relationships/image" Target="../media/image821.jpg"/></Relationships>
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2.png"/><Relationship Id="rId3" Type="http://schemas.openxmlformats.org/officeDocument/2006/relationships/image" Target="../media/image823.png"/><Relationship Id="rId4" Type="http://schemas.openxmlformats.org/officeDocument/2006/relationships/image" Target="../media/image824.jpg"/></Relationships>
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5.png"/><Relationship Id="rId3" Type="http://schemas.openxmlformats.org/officeDocument/2006/relationships/image" Target="../media/image826.png"/><Relationship Id="rId4" Type="http://schemas.openxmlformats.org/officeDocument/2006/relationships/image" Target="../media/image827.jpg"/></Relationships>
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8.png"/><Relationship Id="rId3" Type="http://schemas.openxmlformats.org/officeDocument/2006/relationships/image" Target="../media/image829.png"/><Relationship Id="rId4" Type="http://schemas.openxmlformats.org/officeDocument/2006/relationships/image" Target="../media/image830.jpg"/></Relationships>
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1.png"/><Relationship Id="rId3" Type="http://schemas.openxmlformats.org/officeDocument/2006/relationships/image" Target="../media/image832.png"/><Relationship Id="rId4" Type="http://schemas.openxmlformats.org/officeDocument/2006/relationships/image" Target="../media/image833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jpg"/></Relationships>
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4.png"/><Relationship Id="rId3" Type="http://schemas.openxmlformats.org/officeDocument/2006/relationships/image" Target="../media/image835.png"/><Relationship Id="rId4" Type="http://schemas.openxmlformats.org/officeDocument/2006/relationships/image" Target="../media/image836.jpg"/></Relationships>
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7.png"/><Relationship Id="rId3" Type="http://schemas.openxmlformats.org/officeDocument/2006/relationships/image" Target="../media/image838.png"/><Relationship Id="rId4" Type="http://schemas.openxmlformats.org/officeDocument/2006/relationships/image" Target="../media/image839.jpg"/></Relationships>
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0.png"/><Relationship Id="rId3" Type="http://schemas.openxmlformats.org/officeDocument/2006/relationships/image" Target="../media/image841.png"/><Relationship Id="rId4" Type="http://schemas.openxmlformats.org/officeDocument/2006/relationships/image" Target="../media/image842.jpg"/><Relationship Id="rId5" Type="http://schemas.openxmlformats.org/officeDocument/2006/relationships/image" Target="../media/image843.png"/></Relationships>
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4.png"/><Relationship Id="rId3" Type="http://schemas.openxmlformats.org/officeDocument/2006/relationships/image" Target="../media/image845.png"/><Relationship Id="rId4" Type="http://schemas.openxmlformats.org/officeDocument/2006/relationships/image" Target="../media/image846.jpg"/></Relationships>
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7.png"/><Relationship Id="rId3" Type="http://schemas.openxmlformats.org/officeDocument/2006/relationships/image" Target="../media/image848.png"/><Relationship Id="rId4" Type="http://schemas.openxmlformats.org/officeDocument/2006/relationships/image" Target="../media/image849.jpg"/></Relationships>
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0.png"/><Relationship Id="rId3" Type="http://schemas.openxmlformats.org/officeDocument/2006/relationships/image" Target="../media/image851.png"/><Relationship Id="rId4" Type="http://schemas.openxmlformats.org/officeDocument/2006/relationships/image" Target="../media/image852.jpg"/></Relationships>
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3.png"/><Relationship Id="rId3" Type="http://schemas.openxmlformats.org/officeDocument/2006/relationships/image" Target="../media/image854.png"/><Relationship Id="rId4" Type="http://schemas.openxmlformats.org/officeDocument/2006/relationships/image" Target="../media/image855.jpg"/></Relationships>
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6.png"/><Relationship Id="rId3" Type="http://schemas.openxmlformats.org/officeDocument/2006/relationships/image" Target="../media/image857.png"/><Relationship Id="rId4" Type="http://schemas.openxmlformats.org/officeDocument/2006/relationships/image" Target="../media/image858.jpg"/></Relationships>
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9.png"/><Relationship Id="rId3" Type="http://schemas.openxmlformats.org/officeDocument/2006/relationships/image" Target="../media/image860.png"/><Relationship Id="rId4" Type="http://schemas.openxmlformats.org/officeDocument/2006/relationships/image" Target="../media/image861.jpg"/></Relationships>
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Relationship Id="rId3" Type="http://schemas.openxmlformats.org/officeDocument/2006/relationships/image" Target="../media/image863.png"/><Relationship Id="rId4" Type="http://schemas.openxmlformats.org/officeDocument/2006/relationships/image" Target="../media/image86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jpg"/><Relationship Id="rId4" Type="http://schemas.openxmlformats.org/officeDocument/2006/relationships/image" Target="../media/image84.jpg"/><Relationship Id="rId5" Type="http://schemas.openxmlformats.org/officeDocument/2006/relationships/image" Target="../media/image85.jpg"/><Relationship Id="rId6" Type="http://schemas.openxmlformats.org/officeDocument/2006/relationships/image" Target="../media/image86.jpg"/><Relationship Id="rId7" Type="http://schemas.openxmlformats.org/officeDocument/2006/relationships/image" Target="../media/image87.jpg"/></Relationships>
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7.jpg"/></Relationships>
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8.png"/><Relationship Id="rId3" Type="http://schemas.openxmlformats.org/officeDocument/2006/relationships/image" Target="../media/image869.png"/><Relationship Id="rId4" Type="http://schemas.openxmlformats.org/officeDocument/2006/relationships/image" Target="../media/image870.jpg"/></Relationships>
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1.png"/><Relationship Id="rId3" Type="http://schemas.openxmlformats.org/officeDocument/2006/relationships/image" Target="../media/image872.png"/><Relationship Id="rId4" Type="http://schemas.openxmlformats.org/officeDocument/2006/relationships/image" Target="../media/image873.jpg"/></Relationships>
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4.png"/><Relationship Id="rId3" Type="http://schemas.openxmlformats.org/officeDocument/2006/relationships/image" Target="../media/image875.png"/><Relationship Id="rId4" Type="http://schemas.openxmlformats.org/officeDocument/2006/relationships/image" Target="../media/image876.jpg"/></Relationships>
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7.png"/><Relationship Id="rId3" Type="http://schemas.openxmlformats.org/officeDocument/2006/relationships/image" Target="../media/image878.png"/><Relationship Id="rId4" Type="http://schemas.openxmlformats.org/officeDocument/2006/relationships/image" Target="../media/image879.jpg"/></Relationships>
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0.png"/><Relationship Id="rId3" Type="http://schemas.openxmlformats.org/officeDocument/2006/relationships/image" Target="../media/image881.png"/><Relationship Id="rId4" Type="http://schemas.openxmlformats.org/officeDocument/2006/relationships/image" Target="../media/image882.jpg"/></Relationships>
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3.png"/><Relationship Id="rId3" Type="http://schemas.openxmlformats.org/officeDocument/2006/relationships/image" Target="../media/image884.png"/><Relationship Id="rId4" Type="http://schemas.openxmlformats.org/officeDocument/2006/relationships/image" Target="../media/image885.jpg"/></Relationships>
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6.png"/><Relationship Id="rId3" Type="http://schemas.openxmlformats.org/officeDocument/2006/relationships/image" Target="../media/image887.png"/><Relationship Id="rId4" Type="http://schemas.openxmlformats.org/officeDocument/2006/relationships/image" Target="../media/image888.jpg"/></Relationships>
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9.png"/><Relationship Id="rId3" Type="http://schemas.openxmlformats.org/officeDocument/2006/relationships/image" Target="../media/image890.png"/><Relationship Id="rId4" Type="http://schemas.openxmlformats.org/officeDocument/2006/relationships/image" Target="../media/image891.jpg"/></Relationships>
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2.png"/><Relationship Id="rId3" Type="http://schemas.openxmlformats.org/officeDocument/2006/relationships/image" Target="../media/image893.png"/><Relationship Id="rId4" Type="http://schemas.openxmlformats.org/officeDocument/2006/relationships/image" Target="../media/image894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jpg"/></Relationships>
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5.png"/><Relationship Id="rId3" Type="http://schemas.openxmlformats.org/officeDocument/2006/relationships/image" Target="../media/image896.png"/><Relationship Id="rId4" Type="http://schemas.openxmlformats.org/officeDocument/2006/relationships/image" Target="../media/image897.jpg"/></Relationships>
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8.png"/><Relationship Id="rId3" Type="http://schemas.openxmlformats.org/officeDocument/2006/relationships/image" Target="../media/image899.png"/><Relationship Id="rId4" Type="http://schemas.openxmlformats.org/officeDocument/2006/relationships/image" Target="../media/image900.jpg"/></Relationships>
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1.png"/><Relationship Id="rId3" Type="http://schemas.openxmlformats.org/officeDocument/2006/relationships/image" Target="../media/image902.png"/><Relationship Id="rId4" Type="http://schemas.openxmlformats.org/officeDocument/2006/relationships/image" Target="../media/image903.jpg"/></Relationships>
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4.png"/><Relationship Id="rId3" Type="http://schemas.openxmlformats.org/officeDocument/2006/relationships/image" Target="../media/image905.png"/><Relationship Id="rId4" Type="http://schemas.openxmlformats.org/officeDocument/2006/relationships/image" Target="../media/image906.jpg"/></Relationships>
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7.png"/><Relationship Id="rId3" Type="http://schemas.openxmlformats.org/officeDocument/2006/relationships/image" Target="../media/image908.png"/><Relationship Id="rId4" Type="http://schemas.openxmlformats.org/officeDocument/2006/relationships/image" Target="../media/image909.jpg"/></Relationships>
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0.png"/><Relationship Id="rId3" Type="http://schemas.openxmlformats.org/officeDocument/2006/relationships/image" Target="../media/image911.png"/><Relationship Id="rId4" Type="http://schemas.openxmlformats.org/officeDocument/2006/relationships/image" Target="../media/image912.jpg"/></Relationships>
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3.png"/><Relationship Id="rId3" Type="http://schemas.openxmlformats.org/officeDocument/2006/relationships/image" Target="../media/image914.png"/><Relationship Id="rId4" Type="http://schemas.openxmlformats.org/officeDocument/2006/relationships/image" Target="../media/image915.jpg"/></Relationships>
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6.png"/><Relationship Id="rId3" Type="http://schemas.openxmlformats.org/officeDocument/2006/relationships/image" Target="../media/image917.png"/><Relationship Id="rId4" Type="http://schemas.openxmlformats.org/officeDocument/2006/relationships/image" Target="../media/image918.jpg"/></Relationships>
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9.png"/><Relationship Id="rId3" Type="http://schemas.openxmlformats.org/officeDocument/2006/relationships/image" Target="../media/image920.png"/><Relationship Id="rId4" Type="http://schemas.openxmlformats.org/officeDocument/2006/relationships/image" Target="../media/image921.jpg"/></Relationships>
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2.png"/><Relationship Id="rId3" Type="http://schemas.openxmlformats.org/officeDocument/2006/relationships/image" Target="../media/image923.png"/><Relationship Id="rId4" Type="http://schemas.openxmlformats.org/officeDocument/2006/relationships/image" Target="../media/image924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jpg"/></Relationships>
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5.png"/><Relationship Id="rId3" Type="http://schemas.openxmlformats.org/officeDocument/2006/relationships/image" Target="../media/image926.png"/><Relationship Id="rId4" Type="http://schemas.openxmlformats.org/officeDocument/2006/relationships/image" Target="../media/image927.jpg"/><Relationship Id="rId5" Type="http://schemas.openxmlformats.org/officeDocument/2006/relationships/image" Target="../media/image928.jpg"/></Relationships>
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9.png"/><Relationship Id="rId3" Type="http://schemas.openxmlformats.org/officeDocument/2006/relationships/image" Target="../media/image930.png"/><Relationship Id="rId4" Type="http://schemas.openxmlformats.org/officeDocument/2006/relationships/image" Target="../media/image931.jpg"/><Relationship Id="rId5" Type="http://schemas.openxmlformats.org/officeDocument/2006/relationships/image" Target="../media/image932.jpg"/><Relationship Id="rId6" Type="http://schemas.openxmlformats.org/officeDocument/2006/relationships/image" Target="../media/image933.jpg"/><Relationship Id="rId7" Type="http://schemas.openxmlformats.org/officeDocument/2006/relationships/image" Target="../media/image934.jpg"/><Relationship Id="rId8" Type="http://schemas.openxmlformats.org/officeDocument/2006/relationships/image" Target="../media/image935.jpg"/><Relationship Id="rId9" Type="http://schemas.openxmlformats.org/officeDocument/2006/relationships/image" Target="../media/image936.jpg"/><Relationship Id="rId10" Type="http://schemas.openxmlformats.org/officeDocument/2006/relationships/image" Target="../media/image937.jpg"/><Relationship Id="rId11" Type="http://schemas.openxmlformats.org/officeDocument/2006/relationships/image" Target="../media/image938.jpg"/><Relationship Id="rId12" Type="http://schemas.openxmlformats.org/officeDocument/2006/relationships/image" Target="../media/image939.jpg"/><Relationship Id="rId13" Type="http://schemas.openxmlformats.org/officeDocument/2006/relationships/image" Target="../media/image940.jpg"/><Relationship Id="rId14" Type="http://schemas.openxmlformats.org/officeDocument/2006/relationships/image" Target="../media/image941.jpg"/><Relationship Id="rId15" Type="http://schemas.openxmlformats.org/officeDocument/2006/relationships/image" Target="../media/image942.jpg"/><Relationship Id="rId16" Type="http://schemas.openxmlformats.org/officeDocument/2006/relationships/image" Target="../media/image943.jpg"/><Relationship Id="rId17" Type="http://schemas.openxmlformats.org/officeDocument/2006/relationships/image" Target="../media/image944.jpg"/><Relationship Id="rId18" Type="http://schemas.openxmlformats.org/officeDocument/2006/relationships/image" Target="../media/image945.jpg"/><Relationship Id="rId19" Type="http://schemas.openxmlformats.org/officeDocument/2006/relationships/image" Target="../media/image946.jpg"/><Relationship Id="rId20" Type="http://schemas.openxmlformats.org/officeDocument/2006/relationships/image" Target="../media/image947.jpg"/><Relationship Id="rId21" Type="http://schemas.openxmlformats.org/officeDocument/2006/relationships/image" Target="../media/image948.jpg"/><Relationship Id="rId22" Type="http://schemas.openxmlformats.org/officeDocument/2006/relationships/image" Target="../media/image949.jpg"/><Relationship Id="rId23" Type="http://schemas.openxmlformats.org/officeDocument/2006/relationships/image" Target="../media/image950.jpg"/><Relationship Id="rId24" Type="http://schemas.openxmlformats.org/officeDocument/2006/relationships/image" Target="../media/image951.jpg"/><Relationship Id="rId25" Type="http://schemas.openxmlformats.org/officeDocument/2006/relationships/image" Target="../media/image952.jpg"/><Relationship Id="rId26" Type="http://schemas.openxmlformats.org/officeDocument/2006/relationships/image" Target="../media/image953.jpg"/><Relationship Id="rId27" Type="http://schemas.openxmlformats.org/officeDocument/2006/relationships/image" Target="../media/image954.jpg"/><Relationship Id="rId28" Type="http://schemas.openxmlformats.org/officeDocument/2006/relationships/image" Target="../media/image955.jpg"/><Relationship Id="rId29" Type="http://schemas.openxmlformats.org/officeDocument/2006/relationships/image" Target="../media/image956.jpg"/><Relationship Id="rId30" Type="http://schemas.openxmlformats.org/officeDocument/2006/relationships/image" Target="../media/image957.jpg"/><Relationship Id="rId31" Type="http://schemas.openxmlformats.org/officeDocument/2006/relationships/image" Target="../media/image958.jpg"/><Relationship Id="rId32" Type="http://schemas.openxmlformats.org/officeDocument/2006/relationships/image" Target="../media/image959.jpg"/></Relationships>
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0.png"/><Relationship Id="rId3" Type="http://schemas.openxmlformats.org/officeDocument/2006/relationships/image" Target="../media/image961.png"/><Relationship Id="rId4" Type="http://schemas.openxmlformats.org/officeDocument/2006/relationships/image" Target="../media/image962.jpg"/><Relationship Id="rId5" Type="http://schemas.openxmlformats.org/officeDocument/2006/relationships/image" Target="../media/image963.png"/><Relationship Id="rId6" Type="http://schemas.openxmlformats.org/officeDocument/2006/relationships/image" Target="../media/image964.png"/><Relationship Id="rId7" Type="http://schemas.openxmlformats.org/officeDocument/2006/relationships/image" Target="../media/image965.png"/><Relationship Id="rId8" Type="http://schemas.openxmlformats.org/officeDocument/2006/relationships/image" Target="../media/image966.png"/></Relationships>
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7.png"/><Relationship Id="rId3" Type="http://schemas.openxmlformats.org/officeDocument/2006/relationships/image" Target="../media/image968.png"/><Relationship Id="rId4" Type="http://schemas.openxmlformats.org/officeDocument/2006/relationships/image" Target="../media/image969.jpg"/></Relationships>
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0.png"/><Relationship Id="rId3" Type="http://schemas.openxmlformats.org/officeDocument/2006/relationships/image" Target="../media/image971.png"/><Relationship Id="rId4" Type="http://schemas.openxmlformats.org/officeDocument/2006/relationships/image" Target="../media/image972.jpg"/></Relationships>
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3.png"/><Relationship Id="rId3" Type="http://schemas.openxmlformats.org/officeDocument/2006/relationships/image" Target="../media/image974.png"/><Relationship Id="rId4" Type="http://schemas.openxmlformats.org/officeDocument/2006/relationships/image" Target="../media/image975.jpg"/><Relationship Id="rId5" Type="http://schemas.openxmlformats.org/officeDocument/2006/relationships/hyperlink" Target="mailto:pengyuxin@icst.pku.edu.cn" TargetMode="External"/></Relationships>
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6.png"/><Relationship Id="rId3" Type="http://schemas.openxmlformats.org/officeDocument/2006/relationships/image" Target="../media/image977.png"/><Relationship Id="rId4" Type="http://schemas.openxmlformats.org/officeDocument/2006/relationships/image" Target="../media/image978.jpg"/></Relationships>
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9.png"/><Relationship Id="rId3" Type="http://schemas.openxmlformats.org/officeDocument/2006/relationships/image" Target="../media/image980.png"/><Relationship Id="rId4" Type="http://schemas.openxmlformats.org/officeDocument/2006/relationships/image" Target="../media/image981.jpg"/></Relationships>
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2.png"/><Relationship Id="rId3" Type="http://schemas.openxmlformats.org/officeDocument/2006/relationships/image" Target="../media/image983.png"/><Relationship Id="rId4" Type="http://schemas.openxmlformats.org/officeDocument/2006/relationships/image" Target="../media/image984.jpg"/></Relationships>
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5.png"/><Relationship Id="rId3" Type="http://schemas.openxmlformats.org/officeDocument/2006/relationships/image" Target="../media/image986.png"/><Relationship Id="rId4" Type="http://schemas.openxmlformats.org/officeDocument/2006/relationships/image" Target="../media/image987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jpg"/><Relationship Id="rId4" Type="http://schemas.openxmlformats.org/officeDocument/2006/relationships/image" Target="../media/image94.jpg"/></Relationships>
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8.png"/><Relationship Id="rId3" Type="http://schemas.openxmlformats.org/officeDocument/2006/relationships/image" Target="../media/image989.png"/><Relationship Id="rId4" Type="http://schemas.openxmlformats.org/officeDocument/2006/relationships/image" Target="../media/image990.jpg"/></Relationships>
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1.png"/><Relationship Id="rId3" Type="http://schemas.openxmlformats.org/officeDocument/2006/relationships/image" Target="../media/image992.png"/><Relationship Id="rId4" Type="http://schemas.openxmlformats.org/officeDocument/2006/relationships/image" Target="../media/image993.jpg"/></Relationships>
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4.png"/><Relationship Id="rId3" Type="http://schemas.openxmlformats.org/officeDocument/2006/relationships/image" Target="../media/image995.png"/><Relationship Id="rId4" Type="http://schemas.openxmlformats.org/officeDocument/2006/relationships/image" Target="../media/image996.jpg"/></Relationships>
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7.png"/><Relationship Id="rId3" Type="http://schemas.openxmlformats.org/officeDocument/2006/relationships/image" Target="../media/image998.png"/><Relationship Id="rId4" Type="http://schemas.openxmlformats.org/officeDocument/2006/relationships/image" Target="../media/image999.jpg"/></Relationships>
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0.png"/><Relationship Id="rId3" Type="http://schemas.openxmlformats.org/officeDocument/2006/relationships/image" Target="../media/image1001.png"/><Relationship Id="rId4" Type="http://schemas.openxmlformats.org/officeDocument/2006/relationships/image" Target="../media/image1002.jpg"/></Relationships>
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3.png"/><Relationship Id="rId3" Type="http://schemas.openxmlformats.org/officeDocument/2006/relationships/image" Target="../media/image1004.png"/><Relationship Id="rId4" Type="http://schemas.openxmlformats.org/officeDocument/2006/relationships/image" Target="../media/image1005.jpg"/></Relationships>
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6.png"/><Relationship Id="rId3" Type="http://schemas.openxmlformats.org/officeDocument/2006/relationships/image" Target="../media/image1007.png"/><Relationship Id="rId4" Type="http://schemas.openxmlformats.org/officeDocument/2006/relationships/image" Target="../media/image1008.jpg"/></Relationships>
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9.png"/><Relationship Id="rId3" Type="http://schemas.openxmlformats.org/officeDocument/2006/relationships/image" Target="../media/image1010.png"/><Relationship Id="rId4" Type="http://schemas.openxmlformats.org/officeDocument/2006/relationships/image" Target="../media/image1011.jpg"/></Relationships>
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2.png"/><Relationship Id="rId3" Type="http://schemas.openxmlformats.org/officeDocument/2006/relationships/image" Target="../media/image1013.png"/><Relationship Id="rId4" Type="http://schemas.openxmlformats.org/officeDocument/2006/relationships/image" Target="../media/image1014.jpg"/></Relationships>
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5.png"/><Relationship Id="rId3" Type="http://schemas.openxmlformats.org/officeDocument/2006/relationships/image" Target="../media/image1016.png"/><Relationship Id="rId4" Type="http://schemas.openxmlformats.org/officeDocument/2006/relationships/image" Target="../media/image1017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Relationship Id="rId3" Type="http://schemas.openxmlformats.org/officeDocument/2006/relationships/image" Target="../media/image96.jpg"/><Relationship Id="rId4" Type="http://schemas.openxmlformats.org/officeDocument/2006/relationships/image" Target="../media/image97.jpg"/></Relationships>
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8.png"/><Relationship Id="rId3" Type="http://schemas.openxmlformats.org/officeDocument/2006/relationships/image" Target="../media/image1019.png"/><Relationship Id="rId4" Type="http://schemas.openxmlformats.org/officeDocument/2006/relationships/image" Target="../media/image1020.jpg"/></Relationships>
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1.png"/><Relationship Id="rId3" Type="http://schemas.openxmlformats.org/officeDocument/2006/relationships/image" Target="../media/image1022.png"/><Relationship Id="rId4" Type="http://schemas.openxmlformats.org/officeDocument/2006/relationships/image" Target="../media/image1023.jpg"/></Relationships>
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4.png"/><Relationship Id="rId3" Type="http://schemas.openxmlformats.org/officeDocument/2006/relationships/image" Target="../media/image1025.png"/><Relationship Id="rId4" Type="http://schemas.openxmlformats.org/officeDocument/2006/relationships/image" Target="../media/image1026.jpg"/></Relationships>
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7.png"/><Relationship Id="rId3" Type="http://schemas.openxmlformats.org/officeDocument/2006/relationships/image" Target="../media/image1028.png"/><Relationship Id="rId4" Type="http://schemas.openxmlformats.org/officeDocument/2006/relationships/image" Target="../media/image1029.jpg"/></Relationships>
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0.png"/><Relationship Id="rId3" Type="http://schemas.openxmlformats.org/officeDocument/2006/relationships/image" Target="../media/image1031.png"/><Relationship Id="rId4" Type="http://schemas.openxmlformats.org/officeDocument/2006/relationships/image" Target="../media/image1032.jpg"/></Relationships>
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3.png"/><Relationship Id="rId3" Type="http://schemas.openxmlformats.org/officeDocument/2006/relationships/image" Target="../media/image1034.png"/><Relationship Id="rId4" Type="http://schemas.openxmlformats.org/officeDocument/2006/relationships/image" Target="../media/image1035.jpg"/></Relationships>
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6.png"/><Relationship Id="rId3" Type="http://schemas.openxmlformats.org/officeDocument/2006/relationships/image" Target="../media/image1037.png"/><Relationship Id="rId4" Type="http://schemas.openxmlformats.org/officeDocument/2006/relationships/image" Target="../media/image1038.jpg"/></Relationships>
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9.png"/><Relationship Id="rId3" Type="http://schemas.openxmlformats.org/officeDocument/2006/relationships/image" Target="../media/image1040.png"/><Relationship Id="rId4" Type="http://schemas.openxmlformats.org/officeDocument/2006/relationships/image" Target="../media/image1041.jpg"/></Relationships>
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2.png"/><Relationship Id="rId3" Type="http://schemas.openxmlformats.org/officeDocument/2006/relationships/image" Target="../media/image1043.png"/><Relationship Id="rId4" Type="http://schemas.openxmlformats.org/officeDocument/2006/relationships/image" Target="../media/image1044.jpg"/><Relationship Id="rId5" Type="http://schemas.openxmlformats.org/officeDocument/2006/relationships/image" Target="../media/image1045.png"/></Relationships>
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6.png"/><Relationship Id="rId3" Type="http://schemas.openxmlformats.org/officeDocument/2006/relationships/image" Target="../media/image1047.png"/><Relationship Id="rId4" Type="http://schemas.openxmlformats.org/officeDocument/2006/relationships/image" Target="../media/image1048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jpg"/></Relationships>
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9.png"/><Relationship Id="rId3" Type="http://schemas.openxmlformats.org/officeDocument/2006/relationships/image" Target="../media/image1050.png"/><Relationship Id="rId4" Type="http://schemas.openxmlformats.org/officeDocument/2006/relationships/image" Target="../media/image1051.jpg"/><Relationship Id="rId5" Type="http://schemas.openxmlformats.org/officeDocument/2006/relationships/image" Target="../media/image1052.png"/></Relationships>
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3.png"/><Relationship Id="rId3" Type="http://schemas.openxmlformats.org/officeDocument/2006/relationships/image" Target="../media/image1054.png"/><Relationship Id="rId4" Type="http://schemas.openxmlformats.org/officeDocument/2006/relationships/image" Target="../media/image1055.jpg"/></Relationships>
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6.png"/><Relationship Id="rId3" Type="http://schemas.openxmlformats.org/officeDocument/2006/relationships/image" Target="../media/image1057.png"/><Relationship Id="rId4" Type="http://schemas.openxmlformats.org/officeDocument/2006/relationships/image" Target="../media/image1058.jpg"/></Relationships>
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9.png"/><Relationship Id="rId3" Type="http://schemas.openxmlformats.org/officeDocument/2006/relationships/image" Target="../media/image1060.png"/><Relationship Id="rId4" Type="http://schemas.openxmlformats.org/officeDocument/2006/relationships/image" Target="../media/image1061.jpg"/></Relationships>
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2.png"/><Relationship Id="rId3" Type="http://schemas.openxmlformats.org/officeDocument/2006/relationships/image" Target="../media/image1063.png"/><Relationship Id="rId4" Type="http://schemas.openxmlformats.org/officeDocument/2006/relationships/image" Target="../media/image1064.jpg"/></Relationships>
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5.png"/><Relationship Id="rId3" Type="http://schemas.openxmlformats.org/officeDocument/2006/relationships/image" Target="../media/image1066.png"/><Relationship Id="rId4" Type="http://schemas.openxmlformats.org/officeDocument/2006/relationships/image" Target="../media/image1067.jpg"/></Relationships>
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8.png"/><Relationship Id="rId3" Type="http://schemas.openxmlformats.org/officeDocument/2006/relationships/image" Target="../media/image1069.png"/><Relationship Id="rId4" Type="http://schemas.openxmlformats.org/officeDocument/2006/relationships/image" Target="../media/image1070.jpg"/></Relationships>
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1.png"/><Relationship Id="rId3" Type="http://schemas.openxmlformats.org/officeDocument/2006/relationships/image" Target="../media/image1072.png"/><Relationship Id="rId4" Type="http://schemas.openxmlformats.org/officeDocument/2006/relationships/image" Target="../media/image1073.jpg"/><Relationship Id="rId5" Type="http://schemas.openxmlformats.org/officeDocument/2006/relationships/image" Target="../media/image1074.png"/></Relationships>
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5.png"/><Relationship Id="rId3" Type="http://schemas.openxmlformats.org/officeDocument/2006/relationships/image" Target="../media/image1076.png"/><Relationship Id="rId4" Type="http://schemas.openxmlformats.org/officeDocument/2006/relationships/image" Target="../media/image1077.jpg"/></Relationships>
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8.png"/><Relationship Id="rId3" Type="http://schemas.openxmlformats.org/officeDocument/2006/relationships/image" Target="../media/image1079.png"/><Relationship Id="rId4" Type="http://schemas.openxmlformats.org/officeDocument/2006/relationships/image" Target="../media/image1080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jpg"/><Relationship Id="rId4" Type="http://schemas.openxmlformats.org/officeDocument/2006/relationships/image" Target="../media/image102.jpg"/></Relationships>
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1.png"/><Relationship Id="rId3" Type="http://schemas.openxmlformats.org/officeDocument/2006/relationships/image" Target="../media/image1082.png"/><Relationship Id="rId4" Type="http://schemas.openxmlformats.org/officeDocument/2006/relationships/image" Target="../media/image1083.jpg"/></Relationships>
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4.png"/><Relationship Id="rId3" Type="http://schemas.openxmlformats.org/officeDocument/2006/relationships/image" Target="../media/image1085.png"/><Relationship Id="rId4" Type="http://schemas.openxmlformats.org/officeDocument/2006/relationships/image" Target="../media/image1086.jpg"/></Relationships>
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7.png"/><Relationship Id="rId3" Type="http://schemas.openxmlformats.org/officeDocument/2006/relationships/image" Target="../media/image1088.png"/><Relationship Id="rId4" Type="http://schemas.openxmlformats.org/officeDocument/2006/relationships/image" Target="../media/image1089.jpg"/></Relationships>
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0.png"/><Relationship Id="rId3" Type="http://schemas.openxmlformats.org/officeDocument/2006/relationships/image" Target="../media/image1091.png"/><Relationship Id="rId4" Type="http://schemas.openxmlformats.org/officeDocument/2006/relationships/image" Target="../media/image1092.jpg"/></Relationships>
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3.png"/><Relationship Id="rId3" Type="http://schemas.openxmlformats.org/officeDocument/2006/relationships/image" Target="../media/image1094.png"/><Relationship Id="rId4" Type="http://schemas.openxmlformats.org/officeDocument/2006/relationships/image" Target="../media/image1095.jpg"/></Relationships>
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6.png"/><Relationship Id="rId3" Type="http://schemas.openxmlformats.org/officeDocument/2006/relationships/image" Target="../media/image1097.png"/><Relationship Id="rId4" Type="http://schemas.openxmlformats.org/officeDocument/2006/relationships/image" Target="../media/image1098.jpg"/></Relationships>
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9.png"/><Relationship Id="rId3" Type="http://schemas.openxmlformats.org/officeDocument/2006/relationships/image" Target="../media/image1100.png"/><Relationship Id="rId4" Type="http://schemas.openxmlformats.org/officeDocument/2006/relationships/image" Target="../media/image1101.jpg"/></Relationships>
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2.png"/><Relationship Id="rId3" Type="http://schemas.openxmlformats.org/officeDocument/2006/relationships/image" Target="../media/image1103.png"/><Relationship Id="rId4" Type="http://schemas.openxmlformats.org/officeDocument/2006/relationships/image" Target="../media/image1104.jpg"/></Relationships>
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5.png"/><Relationship Id="rId3" Type="http://schemas.openxmlformats.org/officeDocument/2006/relationships/image" Target="../media/image1106.png"/><Relationship Id="rId4" Type="http://schemas.openxmlformats.org/officeDocument/2006/relationships/image" Target="../media/image1107.jpg"/></Relationships>
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8.png"/><Relationship Id="rId3" Type="http://schemas.openxmlformats.org/officeDocument/2006/relationships/image" Target="../media/image1109.png"/><Relationship Id="rId4" Type="http://schemas.openxmlformats.org/officeDocument/2006/relationships/image" Target="../media/image1110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jpg"/></Relationships>
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1.png"/><Relationship Id="rId3" Type="http://schemas.openxmlformats.org/officeDocument/2006/relationships/image" Target="../media/image1112.png"/><Relationship Id="rId4" Type="http://schemas.openxmlformats.org/officeDocument/2006/relationships/image" Target="../media/image1113.jpg"/></Relationships>
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4.png"/><Relationship Id="rId3" Type="http://schemas.openxmlformats.org/officeDocument/2006/relationships/image" Target="../media/image1115.png"/><Relationship Id="rId4" Type="http://schemas.openxmlformats.org/officeDocument/2006/relationships/image" Target="../media/image1116.jpg"/></Relationships>
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7.png"/><Relationship Id="rId3" Type="http://schemas.openxmlformats.org/officeDocument/2006/relationships/image" Target="../media/image1118.png"/><Relationship Id="rId4" Type="http://schemas.openxmlformats.org/officeDocument/2006/relationships/image" Target="../media/image1119.jpg"/></Relationships>
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0.png"/><Relationship Id="rId3" Type="http://schemas.openxmlformats.org/officeDocument/2006/relationships/image" Target="../media/image1121.png"/><Relationship Id="rId4" Type="http://schemas.openxmlformats.org/officeDocument/2006/relationships/image" Target="../media/image1122.jpg"/></Relationships>
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3.png"/><Relationship Id="rId3" Type="http://schemas.openxmlformats.org/officeDocument/2006/relationships/image" Target="../media/image1124.png"/><Relationship Id="rId4" Type="http://schemas.openxmlformats.org/officeDocument/2006/relationships/image" Target="../media/image1125.jpg"/></Relationships>
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6.png"/><Relationship Id="rId3" Type="http://schemas.openxmlformats.org/officeDocument/2006/relationships/image" Target="../media/image1127.png"/><Relationship Id="rId4" Type="http://schemas.openxmlformats.org/officeDocument/2006/relationships/image" Target="../media/image1128.jpg"/></Relationships>
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9.png"/><Relationship Id="rId3" Type="http://schemas.openxmlformats.org/officeDocument/2006/relationships/image" Target="../media/image1130.png"/><Relationship Id="rId4" Type="http://schemas.openxmlformats.org/officeDocument/2006/relationships/image" Target="../media/image1131.jpg"/></Relationships>
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2.png"/><Relationship Id="rId3" Type="http://schemas.openxmlformats.org/officeDocument/2006/relationships/image" Target="../media/image1133.png"/><Relationship Id="rId4" Type="http://schemas.openxmlformats.org/officeDocument/2006/relationships/image" Target="../media/image1134.jpg"/></Relationships>
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5.png"/><Relationship Id="rId3" Type="http://schemas.openxmlformats.org/officeDocument/2006/relationships/image" Target="../media/image1136.png"/><Relationship Id="rId4" Type="http://schemas.openxmlformats.org/officeDocument/2006/relationships/image" Target="../media/image1137.jpg"/></Relationships>
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8.png"/><Relationship Id="rId3" Type="http://schemas.openxmlformats.org/officeDocument/2006/relationships/image" Target="../media/image1139.png"/><Relationship Id="rId4" Type="http://schemas.openxmlformats.org/officeDocument/2006/relationships/image" Target="../media/image1140.jpg"/><Relationship Id="rId5" Type="http://schemas.openxmlformats.org/officeDocument/2006/relationships/hyperlink" Target="mailto:pengyuxin@icst.pku.edu.cn" TargetMode="Externa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3" Type="http://schemas.openxmlformats.org/officeDocument/2006/relationships/image" Target="../media/image106.jpg"/></Relationships>
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1.png"/><Relationship Id="rId3" Type="http://schemas.openxmlformats.org/officeDocument/2006/relationships/image" Target="../media/image1142.png"/><Relationship Id="rId4" Type="http://schemas.openxmlformats.org/officeDocument/2006/relationships/image" Target="../media/image1143.jpg"/></Relationships>
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4.png"/><Relationship Id="rId3" Type="http://schemas.openxmlformats.org/officeDocument/2006/relationships/image" Target="../media/image1145.png"/><Relationship Id="rId4" Type="http://schemas.openxmlformats.org/officeDocument/2006/relationships/image" Target="../media/image1146.jpg"/></Relationships>
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7.png"/><Relationship Id="rId3" Type="http://schemas.openxmlformats.org/officeDocument/2006/relationships/image" Target="../media/image1148.png"/><Relationship Id="rId4" Type="http://schemas.openxmlformats.org/officeDocument/2006/relationships/image" Target="../media/image1149.jpg"/></Relationships>
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0.png"/><Relationship Id="rId3" Type="http://schemas.openxmlformats.org/officeDocument/2006/relationships/image" Target="../media/image1151.png"/><Relationship Id="rId4" Type="http://schemas.openxmlformats.org/officeDocument/2006/relationships/image" Target="../media/image1152.jpg"/></Relationships>
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3.png"/><Relationship Id="rId3" Type="http://schemas.openxmlformats.org/officeDocument/2006/relationships/image" Target="../media/image1154.png"/><Relationship Id="rId4" Type="http://schemas.openxmlformats.org/officeDocument/2006/relationships/image" Target="../media/image1155.jpg"/></Relationships>
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6.png"/><Relationship Id="rId3" Type="http://schemas.openxmlformats.org/officeDocument/2006/relationships/image" Target="../media/image1157.png"/><Relationship Id="rId4" Type="http://schemas.openxmlformats.org/officeDocument/2006/relationships/image" Target="../media/image1158.jpg"/></Relationships>
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9.png"/><Relationship Id="rId3" Type="http://schemas.openxmlformats.org/officeDocument/2006/relationships/image" Target="../media/image1160.png"/><Relationship Id="rId4" Type="http://schemas.openxmlformats.org/officeDocument/2006/relationships/image" Target="../media/image1161.jpg"/><Relationship Id="rId5" Type="http://schemas.openxmlformats.org/officeDocument/2006/relationships/image" Target="../media/image1162.png"/></Relationships>
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3.png"/><Relationship Id="rId3" Type="http://schemas.openxmlformats.org/officeDocument/2006/relationships/image" Target="../media/image1164.png"/><Relationship Id="rId4" Type="http://schemas.openxmlformats.org/officeDocument/2006/relationships/image" Target="../media/image1165.jpg"/></Relationships>
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6.png"/><Relationship Id="rId3" Type="http://schemas.openxmlformats.org/officeDocument/2006/relationships/image" Target="../media/image1167.png"/><Relationship Id="rId4" Type="http://schemas.openxmlformats.org/officeDocument/2006/relationships/image" Target="../media/image1168.jpg"/></Relationships>
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9.png"/><Relationship Id="rId3" Type="http://schemas.openxmlformats.org/officeDocument/2006/relationships/image" Target="../media/image1170.png"/><Relationship Id="rId4" Type="http://schemas.openxmlformats.org/officeDocument/2006/relationships/image" Target="../media/image1171.jpg"/><Relationship Id="rId5" Type="http://schemas.openxmlformats.org/officeDocument/2006/relationships/image" Target="../media/image1172.png"/><Relationship Id="rId6" Type="http://schemas.openxmlformats.org/officeDocument/2006/relationships/image" Target="../media/image1173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Relationship Id="rId3" Type="http://schemas.openxmlformats.org/officeDocument/2006/relationships/image" Target="../media/image108.jpg"/></Relationships>
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4.png"/><Relationship Id="rId3" Type="http://schemas.openxmlformats.org/officeDocument/2006/relationships/image" Target="../media/image1175.png"/><Relationship Id="rId4" Type="http://schemas.openxmlformats.org/officeDocument/2006/relationships/image" Target="../media/image1176.jpg"/></Relationships>
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7.png"/><Relationship Id="rId3" Type="http://schemas.openxmlformats.org/officeDocument/2006/relationships/image" Target="../media/image1178.png"/><Relationship Id="rId4" Type="http://schemas.openxmlformats.org/officeDocument/2006/relationships/image" Target="../media/image1179.jpg"/><Relationship Id="rId5" Type="http://schemas.openxmlformats.org/officeDocument/2006/relationships/image" Target="../media/image1180.png"/><Relationship Id="rId6" Type="http://schemas.openxmlformats.org/officeDocument/2006/relationships/image" Target="../media/image1181.png"/></Relationships>
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2.png"/><Relationship Id="rId3" Type="http://schemas.openxmlformats.org/officeDocument/2006/relationships/image" Target="../media/image1183.png"/><Relationship Id="rId4" Type="http://schemas.openxmlformats.org/officeDocument/2006/relationships/image" Target="../media/image1184.jpg"/><Relationship Id="rId5" Type="http://schemas.openxmlformats.org/officeDocument/2006/relationships/image" Target="../media/image1185.png"/><Relationship Id="rId6" Type="http://schemas.openxmlformats.org/officeDocument/2006/relationships/image" Target="../media/image1186.png"/><Relationship Id="rId7" Type="http://schemas.openxmlformats.org/officeDocument/2006/relationships/image" Target="../media/image1187.png"/></Relationships>
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8.png"/><Relationship Id="rId3" Type="http://schemas.openxmlformats.org/officeDocument/2006/relationships/image" Target="../media/image1189.png"/><Relationship Id="rId4" Type="http://schemas.openxmlformats.org/officeDocument/2006/relationships/image" Target="../media/image1190.jpg"/></Relationships>
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1.png"/><Relationship Id="rId3" Type="http://schemas.openxmlformats.org/officeDocument/2006/relationships/image" Target="../media/image1192.png"/><Relationship Id="rId4" Type="http://schemas.openxmlformats.org/officeDocument/2006/relationships/image" Target="../media/image1193.jpg"/></Relationships>
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4.png"/><Relationship Id="rId3" Type="http://schemas.openxmlformats.org/officeDocument/2006/relationships/image" Target="../media/image1195.png"/><Relationship Id="rId4" Type="http://schemas.openxmlformats.org/officeDocument/2006/relationships/image" Target="../media/image1196.jpg"/></Relationships>
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7.png"/><Relationship Id="rId3" Type="http://schemas.openxmlformats.org/officeDocument/2006/relationships/image" Target="../media/image1198.png"/><Relationship Id="rId4" Type="http://schemas.openxmlformats.org/officeDocument/2006/relationships/image" Target="../media/image1199.jpg"/></Relationships>
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0.png"/><Relationship Id="rId3" Type="http://schemas.openxmlformats.org/officeDocument/2006/relationships/image" Target="../media/image1201.png"/><Relationship Id="rId4" Type="http://schemas.openxmlformats.org/officeDocument/2006/relationships/image" Target="../media/image1202.jpg"/></Relationships>
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3.png"/><Relationship Id="rId3" Type="http://schemas.openxmlformats.org/officeDocument/2006/relationships/image" Target="../media/image1204.png"/><Relationship Id="rId4" Type="http://schemas.openxmlformats.org/officeDocument/2006/relationships/image" Target="../media/image1205.jpg"/></Relationships>
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6.png"/><Relationship Id="rId3" Type="http://schemas.openxmlformats.org/officeDocument/2006/relationships/image" Target="../media/image1207.png"/><Relationship Id="rId4" Type="http://schemas.openxmlformats.org/officeDocument/2006/relationships/image" Target="../media/image120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jpg"/><Relationship Id="rId4" Type="http://schemas.openxmlformats.org/officeDocument/2006/relationships/image" Target="../media/image111.jpg"/></Relationships>
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9.png"/><Relationship Id="rId3" Type="http://schemas.openxmlformats.org/officeDocument/2006/relationships/image" Target="../media/image1210.png"/><Relationship Id="rId4" Type="http://schemas.openxmlformats.org/officeDocument/2006/relationships/image" Target="../media/image1211.jpg"/><Relationship Id="rId5" Type="http://schemas.openxmlformats.org/officeDocument/2006/relationships/image" Target="../media/image1212.png"/></Relationships>
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3.png"/><Relationship Id="rId3" Type="http://schemas.openxmlformats.org/officeDocument/2006/relationships/image" Target="../media/image1214.png"/><Relationship Id="rId4" Type="http://schemas.openxmlformats.org/officeDocument/2006/relationships/image" Target="../media/image1215.jpg"/></Relationships>
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6.png"/><Relationship Id="rId3" Type="http://schemas.openxmlformats.org/officeDocument/2006/relationships/image" Target="../media/image1217.png"/><Relationship Id="rId4" Type="http://schemas.openxmlformats.org/officeDocument/2006/relationships/image" Target="../media/image1218.jpg"/></Relationships>
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9.png"/><Relationship Id="rId3" Type="http://schemas.openxmlformats.org/officeDocument/2006/relationships/image" Target="../media/image1220.png"/><Relationship Id="rId4" Type="http://schemas.openxmlformats.org/officeDocument/2006/relationships/image" Target="../media/image1221.jpg"/></Relationships>
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2.png"/><Relationship Id="rId3" Type="http://schemas.openxmlformats.org/officeDocument/2006/relationships/image" Target="../media/image1223.png"/><Relationship Id="rId4" Type="http://schemas.openxmlformats.org/officeDocument/2006/relationships/image" Target="../media/image1224.jpg"/></Relationships>
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5.png"/><Relationship Id="rId3" Type="http://schemas.openxmlformats.org/officeDocument/2006/relationships/image" Target="../media/image1226.png"/><Relationship Id="rId4" Type="http://schemas.openxmlformats.org/officeDocument/2006/relationships/image" Target="../media/image1227.jpg"/></Relationships>
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8.png"/><Relationship Id="rId3" Type="http://schemas.openxmlformats.org/officeDocument/2006/relationships/image" Target="../media/image1229.png"/><Relationship Id="rId4" Type="http://schemas.openxmlformats.org/officeDocument/2006/relationships/image" Target="../media/image1230.jpg"/><Relationship Id="rId5" Type="http://schemas.openxmlformats.org/officeDocument/2006/relationships/image" Target="../media/image1231.png"/></Relationships>
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2.png"/><Relationship Id="rId3" Type="http://schemas.openxmlformats.org/officeDocument/2006/relationships/image" Target="../media/image1233.png"/><Relationship Id="rId4" Type="http://schemas.openxmlformats.org/officeDocument/2006/relationships/image" Target="../media/image1234.jpg"/></Relationships>
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5.png"/><Relationship Id="rId3" Type="http://schemas.openxmlformats.org/officeDocument/2006/relationships/image" Target="../media/image1236.png"/><Relationship Id="rId4" Type="http://schemas.openxmlformats.org/officeDocument/2006/relationships/image" Target="../media/image1237.jpg"/><Relationship Id="rId5" Type="http://schemas.openxmlformats.org/officeDocument/2006/relationships/image" Target="../media/image1238.png"/></Relationships>
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9.png"/><Relationship Id="rId3" Type="http://schemas.openxmlformats.org/officeDocument/2006/relationships/image" Target="../media/image1240.png"/><Relationship Id="rId4" Type="http://schemas.openxmlformats.org/officeDocument/2006/relationships/image" Target="../media/image1241.jpg"/><Relationship Id="rId5" Type="http://schemas.openxmlformats.org/officeDocument/2006/relationships/image" Target="../media/image1242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jpg"/></Relationships>
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3.png"/><Relationship Id="rId3" Type="http://schemas.openxmlformats.org/officeDocument/2006/relationships/image" Target="../media/image1244.png"/><Relationship Id="rId4" Type="http://schemas.openxmlformats.org/officeDocument/2006/relationships/image" Target="../media/image1245.jpg"/><Relationship Id="rId5" Type="http://schemas.openxmlformats.org/officeDocument/2006/relationships/image" Target="../media/image1246.png"/></Relationships>
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7.png"/><Relationship Id="rId3" Type="http://schemas.openxmlformats.org/officeDocument/2006/relationships/image" Target="../media/image1248.png"/><Relationship Id="rId4" Type="http://schemas.openxmlformats.org/officeDocument/2006/relationships/image" Target="../media/image1249.jpg"/></Relationships>
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0.png"/><Relationship Id="rId3" Type="http://schemas.openxmlformats.org/officeDocument/2006/relationships/image" Target="../media/image1251.png"/><Relationship Id="rId4" Type="http://schemas.openxmlformats.org/officeDocument/2006/relationships/image" Target="../media/image1252.jpg"/><Relationship Id="rId5" Type="http://schemas.openxmlformats.org/officeDocument/2006/relationships/image" Target="../media/image1253.png"/></Relationships>
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4.png"/><Relationship Id="rId3" Type="http://schemas.openxmlformats.org/officeDocument/2006/relationships/image" Target="../media/image1255.png"/><Relationship Id="rId4" Type="http://schemas.openxmlformats.org/officeDocument/2006/relationships/image" Target="../media/image1256.jpg"/><Relationship Id="rId5" Type="http://schemas.openxmlformats.org/officeDocument/2006/relationships/image" Target="../media/image1257.png"/></Relationships>
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8.png"/><Relationship Id="rId3" Type="http://schemas.openxmlformats.org/officeDocument/2006/relationships/image" Target="../media/image1259.png"/><Relationship Id="rId4" Type="http://schemas.openxmlformats.org/officeDocument/2006/relationships/image" Target="../media/image1260.jpg"/><Relationship Id="rId5" Type="http://schemas.openxmlformats.org/officeDocument/2006/relationships/image" Target="../media/image1261.png"/><Relationship Id="rId6" Type="http://schemas.openxmlformats.org/officeDocument/2006/relationships/image" Target="../media/image1262.png"/></Relationships>
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3.png"/><Relationship Id="rId3" Type="http://schemas.openxmlformats.org/officeDocument/2006/relationships/image" Target="../media/image1264.png"/><Relationship Id="rId4" Type="http://schemas.openxmlformats.org/officeDocument/2006/relationships/image" Target="../media/image1265.jpg"/></Relationships>
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6.png"/><Relationship Id="rId3" Type="http://schemas.openxmlformats.org/officeDocument/2006/relationships/image" Target="../media/image1267.png"/><Relationship Id="rId4" Type="http://schemas.openxmlformats.org/officeDocument/2006/relationships/image" Target="../media/image1268.jpg"/><Relationship Id="rId5" Type="http://schemas.openxmlformats.org/officeDocument/2006/relationships/image" Target="../media/image1269.png"/></Relationships>
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70.png"/><Relationship Id="rId3" Type="http://schemas.openxmlformats.org/officeDocument/2006/relationships/image" Target="../media/image1271.png"/><Relationship Id="rId4" Type="http://schemas.openxmlformats.org/officeDocument/2006/relationships/image" Target="../media/image1272.jpg"/><Relationship Id="rId5" Type="http://schemas.openxmlformats.org/officeDocument/2006/relationships/image" Target="../media/image1273.png"/></Relationships>
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4.png"/><Relationship Id="rId3" Type="http://schemas.openxmlformats.org/officeDocument/2006/relationships/image" Target="../media/image1275.png"/><Relationship Id="rId4" Type="http://schemas.openxmlformats.org/officeDocument/2006/relationships/image" Target="../media/image1276.jpg"/></Relationships>
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7.png"/><Relationship Id="rId3" Type="http://schemas.openxmlformats.org/officeDocument/2006/relationships/image" Target="../media/image1278.png"/><Relationship Id="rId4" Type="http://schemas.openxmlformats.org/officeDocument/2006/relationships/image" Target="../media/image1279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Relationship Id="rId3" Type="http://schemas.openxmlformats.org/officeDocument/2006/relationships/image" Target="../media/image115.jpg"/><Relationship Id="rId4" Type="http://schemas.openxmlformats.org/officeDocument/2006/relationships/image" Target="../media/image116.png"/></Relationships>
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0.png"/><Relationship Id="rId3" Type="http://schemas.openxmlformats.org/officeDocument/2006/relationships/image" Target="../media/image1281.png"/><Relationship Id="rId4" Type="http://schemas.openxmlformats.org/officeDocument/2006/relationships/image" Target="../media/image1282.jpg"/><Relationship Id="rId5" Type="http://schemas.openxmlformats.org/officeDocument/2006/relationships/image" Target="../media/image1283.png"/></Relationships>
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4.png"/><Relationship Id="rId3" Type="http://schemas.openxmlformats.org/officeDocument/2006/relationships/image" Target="../media/image1285.png"/><Relationship Id="rId4" Type="http://schemas.openxmlformats.org/officeDocument/2006/relationships/image" Target="../media/image1286.jpg"/><Relationship Id="rId5" Type="http://schemas.openxmlformats.org/officeDocument/2006/relationships/image" Target="../media/image1287.png"/></Relationships>
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8.png"/><Relationship Id="rId3" Type="http://schemas.openxmlformats.org/officeDocument/2006/relationships/image" Target="../media/image1289.png"/><Relationship Id="rId4" Type="http://schemas.openxmlformats.org/officeDocument/2006/relationships/image" Target="../media/image1290.jpg"/><Relationship Id="rId5" Type="http://schemas.openxmlformats.org/officeDocument/2006/relationships/image" Target="../media/image1291.png"/></Relationships>
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2.png"/><Relationship Id="rId3" Type="http://schemas.openxmlformats.org/officeDocument/2006/relationships/image" Target="../media/image1293.png"/><Relationship Id="rId4" Type="http://schemas.openxmlformats.org/officeDocument/2006/relationships/image" Target="../media/image1294.jpg"/></Relationships>
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5.png"/><Relationship Id="rId3" Type="http://schemas.openxmlformats.org/officeDocument/2006/relationships/image" Target="../media/image1296.png"/><Relationship Id="rId4" Type="http://schemas.openxmlformats.org/officeDocument/2006/relationships/image" Target="../media/image1297.jpg"/><Relationship Id="rId5" Type="http://schemas.openxmlformats.org/officeDocument/2006/relationships/image" Target="../media/image1298.png"/></Relationships>
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9.png"/><Relationship Id="rId3" Type="http://schemas.openxmlformats.org/officeDocument/2006/relationships/image" Target="../media/image1300.png"/><Relationship Id="rId4" Type="http://schemas.openxmlformats.org/officeDocument/2006/relationships/image" Target="../media/image1301.jpg"/><Relationship Id="rId5" Type="http://schemas.openxmlformats.org/officeDocument/2006/relationships/image" Target="../media/image1302.png"/></Relationships>
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3.png"/><Relationship Id="rId3" Type="http://schemas.openxmlformats.org/officeDocument/2006/relationships/image" Target="../media/image1304.png"/><Relationship Id="rId4" Type="http://schemas.openxmlformats.org/officeDocument/2006/relationships/image" Target="../media/image1305.jpg"/></Relationships>
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6.png"/><Relationship Id="rId3" Type="http://schemas.openxmlformats.org/officeDocument/2006/relationships/image" Target="../media/image1307.png"/><Relationship Id="rId4" Type="http://schemas.openxmlformats.org/officeDocument/2006/relationships/image" Target="../media/image1308.jpg"/><Relationship Id="rId5" Type="http://schemas.openxmlformats.org/officeDocument/2006/relationships/image" Target="../media/image1309.png"/></Relationships>
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0.png"/><Relationship Id="rId3" Type="http://schemas.openxmlformats.org/officeDocument/2006/relationships/image" Target="../media/image1311.png"/><Relationship Id="rId4" Type="http://schemas.openxmlformats.org/officeDocument/2006/relationships/image" Target="../media/image1312.jpg"/></Relationships>
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3.png"/><Relationship Id="rId3" Type="http://schemas.openxmlformats.org/officeDocument/2006/relationships/image" Target="../media/image1314.png"/><Relationship Id="rId4" Type="http://schemas.openxmlformats.org/officeDocument/2006/relationships/image" Target="../media/image1315.jpg"/><Relationship Id="rId5" Type="http://schemas.openxmlformats.org/officeDocument/2006/relationships/image" Target="../media/image1316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3" Type="http://schemas.openxmlformats.org/officeDocument/2006/relationships/image" Target="../media/image118.jpg"/><Relationship Id="rId4" Type="http://schemas.openxmlformats.org/officeDocument/2006/relationships/image" Target="../media/image119.png"/></Relationships>
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7.png"/><Relationship Id="rId3" Type="http://schemas.openxmlformats.org/officeDocument/2006/relationships/image" Target="../media/image1318.png"/><Relationship Id="rId4" Type="http://schemas.openxmlformats.org/officeDocument/2006/relationships/image" Target="../media/image1319.jpg"/></Relationships>
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0.png"/><Relationship Id="rId3" Type="http://schemas.openxmlformats.org/officeDocument/2006/relationships/image" Target="../media/image1321.png"/><Relationship Id="rId4" Type="http://schemas.openxmlformats.org/officeDocument/2006/relationships/image" Target="../media/image1322.jpg"/><Relationship Id="rId5" Type="http://schemas.openxmlformats.org/officeDocument/2006/relationships/image" Target="../media/image1323.png"/></Relationships>
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4.png"/><Relationship Id="rId3" Type="http://schemas.openxmlformats.org/officeDocument/2006/relationships/image" Target="../media/image1325.png"/><Relationship Id="rId4" Type="http://schemas.openxmlformats.org/officeDocument/2006/relationships/image" Target="../media/image1326.jpg"/></Relationships>
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7.png"/><Relationship Id="rId3" Type="http://schemas.openxmlformats.org/officeDocument/2006/relationships/image" Target="../media/image1328.png"/><Relationship Id="rId4" Type="http://schemas.openxmlformats.org/officeDocument/2006/relationships/image" Target="../media/image1329.jpg"/></Relationships>
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0.png"/><Relationship Id="rId3" Type="http://schemas.openxmlformats.org/officeDocument/2006/relationships/image" Target="../media/image1331.png"/><Relationship Id="rId4" Type="http://schemas.openxmlformats.org/officeDocument/2006/relationships/image" Target="../media/image1332.jpg"/><Relationship Id="rId5" Type="http://schemas.openxmlformats.org/officeDocument/2006/relationships/image" Target="../media/image1333.png"/></Relationships>
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4.png"/><Relationship Id="rId3" Type="http://schemas.openxmlformats.org/officeDocument/2006/relationships/image" Target="../media/image1335.png"/><Relationship Id="rId4" Type="http://schemas.openxmlformats.org/officeDocument/2006/relationships/image" Target="../media/image1336.jpg"/></Relationships>
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7.png"/><Relationship Id="rId3" Type="http://schemas.openxmlformats.org/officeDocument/2006/relationships/image" Target="../media/image1338.png"/><Relationship Id="rId4" Type="http://schemas.openxmlformats.org/officeDocument/2006/relationships/image" Target="../media/image1339.jpg"/><Relationship Id="rId5" Type="http://schemas.openxmlformats.org/officeDocument/2006/relationships/image" Target="../media/image1340.png"/></Relationships>
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1.png"/><Relationship Id="rId3" Type="http://schemas.openxmlformats.org/officeDocument/2006/relationships/image" Target="../media/image1342.png"/><Relationship Id="rId4" Type="http://schemas.openxmlformats.org/officeDocument/2006/relationships/image" Target="../media/image1343.jpg"/></Relationships>
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4.png"/><Relationship Id="rId3" Type="http://schemas.openxmlformats.org/officeDocument/2006/relationships/image" Target="../media/image1345.png"/><Relationship Id="rId4" Type="http://schemas.openxmlformats.org/officeDocument/2006/relationships/image" Target="../media/image1346.jpg"/></Relationships>
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7.png"/><Relationship Id="rId3" Type="http://schemas.openxmlformats.org/officeDocument/2006/relationships/image" Target="../media/image1348.png"/><Relationship Id="rId4" Type="http://schemas.openxmlformats.org/officeDocument/2006/relationships/image" Target="../media/image1349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jpg"/><Relationship Id="rId4" Type="http://schemas.openxmlformats.org/officeDocument/2006/relationships/image" Target="../media/image122.jpg"/><Relationship Id="rId5" Type="http://schemas.openxmlformats.org/officeDocument/2006/relationships/image" Target="../media/image123.jpg"/><Relationship Id="rId6" Type="http://schemas.openxmlformats.org/officeDocument/2006/relationships/image" Target="../media/image124.jpg"/><Relationship Id="rId7" Type="http://schemas.openxmlformats.org/officeDocument/2006/relationships/image" Target="../media/image125.jpg"/></Relationships>
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0.png"/><Relationship Id="rId3" Type="http://schemas.openxmlformats.org/officeDocument/2006/relationships/image" Target="../media/image1351.png"/><Relationship Id="rId4" Type="http://schemas.openxmlformats.org/officeDocument/2006/relationships/image" Target="../media/image1352.jpg"/></Relationships>
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53.png"/><Relationship Id="rId3" Type="http://schemas.openxmlformats.org/officeDocument/2006/relationships/image" Target="../media/image1354.png"/><Relationship Id="rId4" Type="http://schemas.openxmlformats.org/officeDocument/2006/relationships/image" Target="../media/image1355.jpg"/><Relationship Id="rId5" Type="http://schemas.openxmlformats.org/officeDocument/2006/relationships/image" Target="../media/image1356.png"/></Relationships>
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7.png"/><Relationship Id="rId3" Type="http://schemas.openxmlformats.org/officeDocument/2006/relationships/image" Target="../media/image1358.png"/><Relationship Id="rId4" Type="http://schemas.openxmlformats.org/officeDocument/2006/relationships/image" Target="../media/image1359.jpg"/></Relationships>
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0.png"/><Relationship Id="rId3" Type="http://schemas.openxmlformats.org/officeDocument/2006/relationships/image" Target="../media/image1361.png"/><Relationship Id="rId4" Type="http://schemas.openxmlformats.org/officeDocument/2006/relationships/image" Target="../media/image1362.jpg"/><Relationship Id="rId5" Type="http://schemas.openxmlformats.org/officeDocument/2006/relationships/image" Target="../media/image1363.png"/></Relationships>
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4.png"/><Relationship Id="rId3" Type="http://schemas.openxmlformats.org/officeDocument/2006/relationships/image" Target="../media/image1365.png"/><Relationship Id="rId4" Type="http://schemas.openxmlformats.org/officeDocument/2006/relationships/image" Target="../media/image1366.jpg"/></Relationships>
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7.png"/><Relationship Id="rId3" Type="http://schemas.openxmlformats.org/officeDocument/2006/relationships/image" Target="../media/image1368.png"/><Relationship Id="rId4" Type="http://schemas.openxmlformats.org/officeDocument/2006/relationships/image" Target="../media/image1369.jpg"/><Relationship Id="rId5" Type="http://schemas.openxmlformats.org/officeDocument/2006/relationships/hyperlink" Target="mailto:pengyuxin@icst.pku.edu.cn" TargetMode="External"/></Relationships>
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0.png"/><Relationship Id="rId3" Type="http://schemas.openxmlformats.org/officeDocument/2006/relationships/image" Target="../media/image1371.png"/><Relationship Id="rId4" Type="http://schemas.openxmlformats.org/officeDocument/2006/relationships/image" Target="../media/image1372.jpg"/></Relationships>
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3.png"/><Relationship Id="rId3" Type="http://schemas.openxmlformats.org/officeDocument/2006/relationships/image" Target="../media/image1374.png"/><Relationship Id="rId4" Type="http://schemas.openxmlformats.org/officeDocument/2006/relationships/image" Target="../media/image1375.jpg"/></Relationships>
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6.png"/><Relationship Id="rId3" Type="http://schemas.openxmlformats.org/officeDocument/2006/relationships/image" Target="../media/image1377.png"/><Relationship Id="rId4" Type="http://schemas.openxmlformats.org/officeDocument/2006/relationships/image" Target="../media/image1378.jpg"/></Relationships>
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9.png"/><Relationship Id="rId3" Type="http://schemas.openxmlformats.org/officeDocument/2006/relationships/image" Target="../media/image1380.png"/><Relationship Id="rId4" Type="http://schemas.openxmlformats.org/officeDocument/2006/relationships/image" Target="../media/image1381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jpg"/><Relationship Id="rId4" Type="http://schemas.openxmlformats.org/officeDocument/2006/relationships/image" Target="../media/image128.jpg"/><Relationship Id="rId5" Type="http://schemas.openxmlformats.org/officeDocument/2006/relationships/image" Target="../media/image129.jpg"/><Relationship Id="rId6" Type="http://schemas.openxmlformats.org/officeDocument/2006/relationships/image" Target="../media/image130.jpg"/><Relationship Id="rId7" Type="http://schemas.openxmlformats.org/officeDocument/2006/relationships/image" Target="../media/image131.jpg"/></Relationships>
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2.png"/><Relationship Id="rId3" Type="http://schemas.openxmlformats.org/officeDocument/2006/relationships/image" Target="../media/image1383.png"/><Relationship Id="rId4" Type="http://schemas.openxmlformats.org/officeDocument/2006/relationships/image" Target="../media/image1384.jpg"/><Relationship Id="rId5" Type="http://schemas.openxmlformats.org/officeDocument/2006/relationships/image" Target="../media/image1385.png"/></Relationships>
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6.png"/><Relationship Id="rId3" Type="http://schemas.openxmlformats.org/officeDocument/2006/relationships/image" Target="../media/image1387.png"/><Relationship Id="rId4" Type="http://schemas.openxmlformats.org/officeDocument/2006/relationships/image" Target="../media/image1388.jpg"/></Relationships>
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9.png"/><Relationship Id="rId3" Type="http://schemas.openxmlformats.org/officeDocument/2006/relationships/image" Target="../media/image1390.png"/><Relationship Id="rId4" Type="http://schemas.openxmlformats.org/officeDocument/2006/relationships/image" Target="../media/image1391.jpg"/></Relationships>
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2.png"/><Relationship Id="rId3" Type="http://schemas.openxmlformats.org/officeDocument/2006/relationships/image" Target="../media/image1393.png"/><Relationship Id="rId4" Type="http://schemas.openxmlformats.org/officeDocument/2006/relationships/image" Target="../media/image1394.jpg"/></Relationships>
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95.png"/><Relationship Id="rId3" Type="http://schemas.openxmlformats.org/officeDocument/2006/relationships/image" Target="../media/image1396.png"/><Relationship Id="rId4" Type="http://schemas.openxmlformats.org/officeDocument/2006/relationships/image" Target="../media/image1397.jpg"/><Relationship Id="rId5" Type="http://schemas.openxmlformats.org/officeDocument/2006/relationships/image" Target="../media/image1398.png"/></Relationships>
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9.png"/><Relationship Id="rId3" Type="http://schemas.openxmlformats.org/officeDocument/2006/relationships/image" Target="../media/image1400.png"/><Relationship Id="rId4" Type="http://schemas.openxmlformats.org/officeDocument/2006/relationships/image" Target="../media/image1401.jpg"/></Relationships>
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2.png"/><Relationship Id="rId3" Type="http://schemas.openxmlformats.org/officeDocument/2006/relationships/image" Target="../media/image1403.png"/><Relationship Id="rId4" Type="http://schemas.openxmlformats.org/officeDocument/2006/relationships/image" Target="../media/image1404.jpg"/></Relationships>
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5.png"/><Relationship Id="rId3" Type="http://schemas.openxmlformats.org/officeDocument/2006/relationships/image" Target="../media/image1406.png"/><Relationship Id="rId4" Type="http://schemas.openxmlformats.org/officeDocument/2006/relationships/image" Target="../media/image1407.jpg"/></Relationships>
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8.png"/><Relationship Id="rId3" Type="http://schemas.openxmlformats.org/officeDocument/2006/relationships/image" Target="../media/image1409.png"/><Relationship Id="rId4" Type="http://schemas.openxmlformats.org/officeDocument/2006/relationships/image" Target="../media/image1410.jpg"/></Relationships>
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1.png"/><Relationship Id="rId3" Type="http://schemas.openxmlformats.org/officeDocument/2006/relationships/image" Target="../media/image1412.png"/><Relationship Id="rId4" Type="http://schemas.openxmlformats.org/officeDocument/2006/relationships/image" Target="../media/image1413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jpg"/><Relationship Id="rId4" Type="http://schemas.openxmlformats.org/officeDocument/2006/relationships/image" Target="../media/image134.jpg"/></Relationships>
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4.png"/><Relationship Id="rId3" Type="http://schemas.openxmlformats.org/officeDocument/2006/relationships/image" Target="../media/image1415.png"/><Relationship Id="rId4" Type="http://schemas.openxmlformats.org/officeDocument/2006/relationships/image" Target="../media/image1416.jpg"/></Relationships>
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7.png"/><Relationship Id="rId3" Type="http://schemas.openxmlformats.org/officeDocument/2006/relationships/image" Target="../media/image1418.png"/><Relationship Id="rId4" Type="http://schemas.openxmlformats.org/officeDocument/2006/relationships/image" Target="../media/image1419.jpg"/></Relationships>
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0.png"/><Relationship Id="rId3" Type="http://schemas.openxmlformats.org/officeDocument/2006/relationships/image" Target="../media/image1421.png"/><Relationship Id="rId4" Type="http://schemas.openxmlformats.org/officeDocument/2006/relationships/image" Target="../media/image1422.jpg"/></Relationships>
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3.png"/><Relationship Id="rId3" Type="http://schemas.openxmlformats.org/officeDocument/2006/relationships/image" Target="../media/image1424.png"/><Relationship Id="rId4" Type="http://schemas.openxmlformats.org/officeDocument/2006/relationships/image" Target="../media/image1425.jpg"/><Relationship Id="rId5" Type="http://schemas.openxmlformats.org/officeDocument/2006/relationships/image" Target="../media/image1426.png"/></Relationships>
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27.png"/><Relationship Id="rId3" Type="http://schemas.openxmlformats.org/officeDocument/2006/relationships/image" Target="../media/image1428.png"/><Relationship Id="rId4" Type="http://schemas.openxmlformats.org/officeDocument/2006/relationships/image" Target="../media/image1429.jpg"/><Relationship Id="rId5" Type="http://schemas.openxmlformats.org/officeDocument/2006/relationships/image" Target="../media/image1430.png"/></Relationships>
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31.png"/><Relationship Id="rId3" Type="http://schemas.openxmlformats.org/officeDocument/2006/relationships/image" Target="../media/image1432.png"/><Relationship Id="rId4" Type="http://schemas.openxmlformats.org/officeDocument/2006/relationships/image" Target="../media/image1433.jpg"/><Relationship Id="rId5" Type="http://schemas.openxmlformats.org/officeDocument/2006/relationships/image" Target="../media/image1434.png"/></Relationships>
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5.png"/><Relationship Id="rId3" Type="http://schemas.openxmlformats.org/officeDocument/2006/relationships/image" Target="../media/image1436.png"/><Relationship Id="rId4" Type="http://schemas.openxmlformats.org/officeDocument/2006/relationships/image" Target="../media/image1437.jpg"/></Relationships>
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8.png"/><Relationship Id="rId3" Type="http://schemas.openxmlformats.org/officeDocument/2006/relationships/image" Target="../media/image1439.png"/><Relationship Id="rId4" Type="http://schemas.openxmlformats.org/officeDocument/2006/relationships/image" Target="../media/image1440.jpg"/></Relationships>
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1.png"/><Relationship Id="rId3" Type="http://schemas.openxmlformats.org/officeDocument/2006/relationships/image" Target="../media/image1442.png"/><Relationship Id="rId4" Type="http://schemas.openxmlformats.org/officeDocument/2006/relationships/image" Target="../media/image1443.jpg"/></Relationships>
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4.png"/><Relationship Id="rId3" Type="http://schemas.openxmlformats.org/officeDocument/2006/relationships/image" Target="../media/image1445.png"/><Relationship Id="rId4" Type="http://schemas.openxmlformats.org/officeDocument/2006/relationships/image" Target="../media/image1446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Relationship Id="rId3" Type="http://schemas.openxmlformats.org/officeDocument/2006/relationships/image" Target="../media/image136.jpg"/></Relationships>
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7.png"/><Relationship Id="rId3" Type="http://schemas.openxmlformats.org/officeDocument/2006/relationships/image" Target="../media/image1448.png"/><Relationship Id="rId4" Type="http://schemas.openxmlformats.org/officeDocument/2006/relationships/image" Target="../media/image1449.jpg"/></Relationships>
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0.png"/><Relationship Id="rId3" Type="http://schemas.openxmlformats.org/officeDocument/2006/relationships/image" Target="../media/image1451.png"/><Relationship Id="rId4" Type="http://schemas.openxmlformats.org/officeDocument/2006/relationships/image" Target="../media/image1452.jpg"/></Relationships>
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3.png"/><Relationship Id="rId3" Type="http://schemas.openxmlformats.org/officeDocument/2006/relationships/image" Target="../media/image1454.png"/><Relationship Id="rId4" Type="http://schemas.openxmlformats.org/officeDocument/2006/relationships/image" Target="../media/image1455.jpg"/></Relationships>
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6.png"/><Relationship Id="rId3" Type="http://schemas.openxmlformats.org/officeDocument/2006/relationships/image" Target="../media/image1457.png"/><Relationship Id="rId4" Type="http://schemas.openxmlformats.org/officeDocument/2006/relationships/image" Target="../media/image1458.jpg"/></Relationships>
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59.png"/><Relationship Id="rId3" Type="http://schemas.openxmlformats.org/officeDocument/2006/relationships/image" Target="../media/image1460.png"/><Relationship Id="rId4" Type="http://schemas.openxmlformats.org/officeDocument/2006/relationships/image" Target="../media/image1461.jpg"/><Relationship Id="rId5" Type="http://schemas.openxmlformats.org/officeDocument/2006/relationships/image" Target="../media/image1462.png"/></Relationships>
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63.png"/><Relationship Id="rId3" Type="http://schemas.openxmlformats.org/officeDocument/2006/relationships/image" Target="../media/image1464.png"/><Relationship Id="rId4" Type="http://schemas.openxmlformats.org/officeDocument/2006/relationships/image" Target="../media/image1465.jpg"/><Relationship Id="rId5" Type="http://schemas.openxmlformats.org/officeDocument/2006/relationships/image" Target="../media/image1466.png"/></Relationships>
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7.png"/><Relationship Id="rId3" Type="http://schemas.openxmlformats.org/officeDocument/2006/relationships/image" Target="../media/image1468.png"/><Relationship Id="rId4" Type="http://schemas.openxmlformats.org/officeDocument/2006/relationships/image" Target="../media/image1469.jpg"/></Relationships>
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0.png"/><Relationship Id="rId3" Type="http://schemas.openxmlformats.org/officeDocument/2006/relationships/image" Target="../media/image1471.png"/><Relationship Id="rId4" Type="http://schemas.openxmlformats.org/officeDocument/2006/relationships/image" Target="../media/image1472.jpg"/></Relationships>
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3.png"/><Relationship Id="rId3" Type="http://schemas.openxmlformats.org/officeDocument/2006/relationships/image" Target="../media/image1474.png"/><Relationship Id="rId4" Type="http://schemas.openxmlformats.org/officeDocument/2006/relationships/image" Target="../media/image1475.jpg"/></Relationships>
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6.png"/><Relationship Id="rId3" Type="http://schemas.openxmlformats.org/officeDocument/2006/relationships/image" Target="../media/image1477.png"/><Relationship Id="rId4" Type="http://schemas.openxmlformats.org/officeDocument/2006/relationships/image" Target="../media/image1478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Relationship Id="rId3" Type="http://schemas.openxmlformats.org/officeDocument/2006/relationships/image" Target="../media/image138.jpg"/></Relationships>
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9.png"/><Relationship Id="rId3" Type="http://schemas.openxmlformats.org/officeDocument/2006/relationships/image" Target="../media/image1480.png"/><Relationship Id="rId4" Type="http://schemas.openxmlformats.org/officeDocument/2006/relationships/image" Target="../media/image1481.jpg"/></Relationships>
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2.png"/><Relationship Id="rId3" Type="http://schemas.openxmlformats.org/officeDocument/2006/relationships/image" Target="../media/image1483.png"/><Relationship Id="rId4" Type="http://schemas.openxmlformats.org/officeDocument/2006/relationships/image" Target="../media/image1484.jpg"/></Relationships>
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85.png"/><Relationship Id="rId3" Type="http://schemas.openxmlformats.org/officeDocument/2006/relationships/image" Target="../media/image1486.png"/><Relationship Id="rId4" Type="http://schemas.openxmlformats.org/officeDocument/2006/relationships/image" Target="../media/image1487.jpg"/><Relationship Id="rId5" Type="http://schemas.openxmlformats.org/officeDocument/2006/relationships/image" Target="../media/image1488.png"/></Relationships>
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89.png"/><Relationship Id="rId3" Type="http://schemas.openxmlformats.org/officeDocument/2006/relationships/image" Target="../media/image1490.png"/><Relationship Id="rId4" Type="http://schemas.openxmlformats.org/officeDocument/2006/relationships/image" Target="../media/image1491.jpg"/><Relationship Id="rId5" Type="http://schemas.openxmlformats.org/officeDocument/2006/relationships/image" Target="../media/image1492.png"/><Relationship Id="rId6" Type="http://schemas.openxmlformats.org/officeDocument/2006/relationships/image" Target="../media/image1493.png"/></Relationships>
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4.png"/><Relationship Id="rId3" Type="http://schemas.openxmlformats.org/officeDocument/2006/relationships/image" Target="../media/image1495.png"/><Relationship Id="rId4" Type="http://schemas.openxmlformats.org/officeDocument/2006/relationships/image" Target="../media/image1496.jpg"/><Relationship Id="rId5" Type="http://schemas.openxmlformats.org/officeDocument/2006/relationships/image" Target="../media/image1497.png"/></Relationships>
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8.png"/><Relationship Id="rId3" Type="http://schemas.openxmlformats.org/officeDocument/2006/relationships/image" Target="../media/image1499.png"/><Relationship Id="rId4" Type="http://schemas.openxmlformats.org/officeDocument/2006/relationships/image" Target="../media/image1500.jpg"/></Relationships>
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1.png"/><Relationship Id="rId3" Type="http://schemas.openxmlformats.org/officeDocument/2006/relationships/image" Target="../media/image1502.png"/><Relationship Id="rId4" Type="http://schemas.openxmlformats.org/officeDocument/2006/relationships/image" Target="../media/image1503.jpg"/></Relationships>
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4.png"/><Relationship Id="rId3" Type="http://schemas.openxmlformats.org/officeDocument/2006/relationships/image" Target="../media/image1505.png"/><Relationship Id="rId4" Type="http://schemas.openxmlformats.org/officeDocument/2006/relationships/image" Target="../media/image1506.jpg"/></Relationships>
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7.png"/><Relationship Id="rId3" Type="http://schemas.openxmlformats.org/officeDocument/2006/relationships/image" Target="../media/image1508.png"/><Relationship Id="rId4" Type="http://schemas.openxmlformats.org/officeDocument/2006/relationships/image" Target="../media/image1509.jpg"/></Relationships>
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10.png"/><Relationship Id="rId3" Type="http://schemas.openxmlformats.org/officeDocument/2006/relationships/image" Target="../media/image1511.png"/><Relationship Id="rId4" Type="http://schemas.openxmlformats.org/officeDocument/2006/relationships/image" Target="../media/image1512.jpg"/><Relationship Id="rId5" Type="http://schemas.openxmlformats.org/officeDocument/2006/relationships/image" Target="../media/image1513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jpg"/></Relationships>
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4.png"/><Relationship Id="rId3" Type="http://schemas.openxmlformats.org/officeDocument/2006/relationships/image" Target="../media/image1515.png"/><Relationship Id="rId4" Type="http://schemas.openxmlformats.org/officeDocument/2006/relationships/image" Target="../media/image1516.jpg"/></Relationships>
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7.png"/><Relationship Id="rId3" Type="http://schemas.openxmlformats.org/officeDocument/2006/relationships/image" Target="../media/image1518.png"/><Relationship Id="rId4" Type="http://schemas.openxmlformats.org/officeDocument/2006/relationships/image" Target="../media/image1519.jpg"/></Relationships>
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0.png"/><Relationship Id="rId3" Type="http://schemas.openxmlformats.org/officeDocument/2006/relationships/image" Target="../media/image1521.png"/><Relationship Id="rId4" Type="http://schemas.openxmlformats.org/officeDocument/2006/relationships/image" Target="../media/image1522.jpg"/></Relationships>
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3.png"/><Relationship Id="rId3" Type="http://schemas.openxmlformats.org/officeDocument/2006/relationships/image" Target="../media/image1524.png"/><Relationship Id="rId4" Type="http://schemas.openxmlformats.org/officeDocument/2006/relationships/image" Target="../media/image1525.jpg"/></Relationships>
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6.png"/><Relationship Id="rId3" Type="http://schemas.openxmlformats.org/officeDocument/2006/relationships/image" Target="../media/image1527.png"/><Relationship Id="rId4" Type="http://schemas.openxmlformats.org/officeDocument/2006/relationships/image" Target="../media/image1528.jpg"/><Relationship Id="rId5" Type="http://schemas.openxmlformats.org/officeDocument/2006/relationships/image" Target="../media/image1529.png"/></Relationships>
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0.png"/><Relationship Id="rId3" Type="http://schemas.openxmlformats.org/officeDocument/2006/relationships/image" Target="../media/image1531.png"/><Relationship Id="rId4" Type="http://schemas.openxmlformats.org/officeDocument/2006/relationships/image" Target="../media/image1532.jpg"/></Relationships>
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3.png"/><Relationship Id="rId3" Type="http://schemas.openxmlformats.org/officeDocument/2006/relationships/image" Target="../media/image1534.png"/><Relationship Id="rId4" Type="http://schemas.openxmlformats.org/officeDocument/2006/relationships/image" Target="../media/image1535.jpg"/></Relationships>
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6.png"/><Relationship Id="rId3" Type="http://schemas.openxmlformats.org/officeDocument/2006/relationships/image" Target="../media/image1537.png"/><Relationship Id="rId4" Type="http://schemas.openxmlformats.org/officeDocument/2006/relationships/image" Target="../media/image1538.jpg"/></Relationships>
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9.png"/><Relationship Id="rId3" Type="http://schemas.openxmlformats.org/officeDocument/2006/relationships/image" Target="../media/image1540.png"/><Relationship Id="rId4" Type="http://schemas.openxmlformats.org/officeDocument/2006/relationships/image" Target="../media/image1541.jpg"/></Relationships>
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2.png"/><Relationship Id="rId3" Type="http://schemas.openxmlformats.org/officeDocument/2006/relationships/image" Target="../media/image1543.png"/><Relationship Id="rId4" Type="http://schemas.openxmlformats.org/officeDocument/2006/relationships/image" Target="../media/image1544.jpg"/><Relationship Id="rId5" Type="http://schemas.openxmlformats.org/officeDocument/2006/relationships/image" Target="../media/image154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42.jpg"/></Relationships>
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46.png"/><Relationship Id="rId3" Type="http://schemas.openxmlformats.org/officeDocument/2006/relationships/image" Target="../media/image1547.png"/><Relationship Id="rId4" Type="http://schemas.openxmlformats.org/officeDocument/2006/relationships/image" Target="../media/image1548.jpg"/><Relationship Id="rId5" Type="http://schemas.openxmlformats.org/officeDocument/2006/relationships/image" Target="../media/image1549.png"/></Relationships>
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0.png"/><Relationship Id="rId3" Type="http://schemas.openxmlformats.org/officeDocument/2006/relationships/image" Target="../media/image1551.png"/><Relationship Id="rId4" Type="http://schemas.openxmlformats.org/officeDocument/2006/relationships/image" Target="../media/image1552.jpg"/></Relationships>
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3.png"/><Relationship Id="rId3" Type="http://schemas.openxmlformats.org/officeDocument/2006/relationships/image" Target="../media/image1554.png"/><Relationship Id="rId4" Type="http://schemas.openxmlformats.org/officeDocument/2006/relationships/image" Target="../media/image1555.jpg"/></Relationships>
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6.png"/><Relationship Id="rId3" Type="http://schemas.openxmlformats.org/officeDocument/2006/relationships/image" Target="../media/image1557.png"/><Relationship Id="rId4" Type="http://schemas.openxmlformats.org/officeDocument/2006/relationships/image" Target="../media/image1558.jpg"/><Relationship Id="rId5" Type="http://schemas.openxmlformats.org/officeDocument/2006/relationships/image" Target="../media/image1559.png"/></Relationships>
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0.png"/><Relationship Id="rId3" Type="http://schemas.openxmlformats.org/officeDocument/2006/relationships/image" Target="../media/image1561.png"/><Relationship Id="rId4" Type="http://schemas.openxmlformats.org/officeDocument/2006/relationships/image" Target="../media/image1562.jpg"/></Relationships>
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3.png"/><Relationship Id="rId3" Type="http://schemas.openxmlformats.org/officeDocument/2006/relationships/image" Target="../media/image1564.png"/><Relationship Id="rId4" Type="http://schemas.openxmlformats.org/officeDocument/2006/relationships/image" Target="../media/image1565.jpg"/></Relationships>
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6.png"/><Relationship Id="rId3" Type="http://schemas.openxmlformats.org/officeDocument/2006/relationships/image" Target="../media/image1567.png"/><Relationship Id="rId4" Type="http://schemas.openxmlformats.org/officeDocument/2006/relationships/image" Target="../media/image1568.jpg"/></Relationships>
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9.png"/><Relationship Id="rId3" Type="http://schemas.openxmlformats.org/officeDocument/2006/relationships/image" Target="../media/image1570.png"/><Relationship Id="rId4" Type="http://schemas.openxmlformats.org/officeDocument/2006/relationships/image" Target="../media/image1571.jpg"/></Relationships>
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2.png"/><Relationship Id="rId3" Type="http://schemas.openxmlformats.org/officeDocument/2006/relationships/image" Target="../media/image1573.png"/><Relationship Id="rId4" Type="http://schemas.openxmlformats.org/officeDocument/2006/relationships/image" Target="../media/image1574.jpg"/><Relationship Id="rId5" Type="http://schemas.openxmlformats.org/officeDocument/2006/relationships/hyperlink" Target="mailto:pengyuxin@icst.pku.edu.cn" TargetMode="External"/></Relationships>
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5.png"/><Relationship Id="rId3" Type="http://schemas.openxmlformats.org/officeDocument/2006/relationships/image" Target="../media/image1576.png"/><Relationship Id="rId4" Type="http://schemas.openxmlformats.org/officeDocument/2006/relationships/image" Target="../media/image1577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jpg"/></Relationships>
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8.png"/><Relationship Id="rId3" Type="http://schemas.openxmlformats.org/officeDocument/2006/relationships/image" Target="../media/image1579.png"/><Relationship Id="rId4" Type="http://schemas.openxmlformats.org/officeDocument/2006/relationships/image" Target="../media/image1580.jpg"/></Relationships>
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582.png"/><Relationship Id="rId4" Type="http://schemas.openxmlformats.org/officeDocument/2006/relationships/image" Target="../media/image1583.jpg"/></Relationships>
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4.png"/><Relationship Id="rId3" Type="http://schemas.openxmlformats.org/officeDocument/2006/relationships/image" Target="../media/image1585.png"/><Relationship Id="rId4" Type="http://schemas.openxmlformats.org/officeDocument/2006/relationships/image" Target="../media/image1586.jpg"/></Relationships>
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7.png"/><Relationship Id="rId3" Type="http://schemas.openxmlformats.org/officeDocument/2006/relationships/image" Target="../media/image1588.png"/><Relationship Id="rId4" Type="http://schemas.openxmlformats.org/officeDocument/2006/relationships/image" Target="../media/image1589.jpg"/></Relationships>
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0.png"/><Relationship Id="rId3" Type="http://schemas.openxmlformats.org/officeDocument/2006/relationships/image" Target="../media/image1591.png"/><Relationship Id="rId4" Type="http://schemas.openxmlformats.org/officeDocument/2006/relationships/image" Target="../media/image1592.jpg"/></Relationships>
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3.png"/><Relationship Id="rId3" Type="http://schemas.openxmlformats.org/officeDocument/2006/relationships/image" Target="../media/image1594.png"/><Relationship Id="rId4" Type="http://schemas.openxmlformats.org/officeDocument/2006/relationships/image" Target="../media/image1595.jpg"/></Relationships>
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6.png"/><Relationship Id="rId3" Type="http://schemas.openxmlformats.org/officeDocument/2006/relationships/image" Target="../media/image1597.png"/><Relationship Id="rId4" Type="http://schemas.openxmlformats.org/officeDocument/2006/relationships/image" Target="../media/image1598.jpg"/></Relationships>
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9.png"/><Relationship Id="rId3" Type="http://schemas.openxmlformats.org/officeDocument/2006/relationships/image" Target="../media/image1600.png"/><Relationship Id="rId4" Type="http://schemas.openxmlformats.org/officeDocument/2006/relationships/image" Target="../media/image1601.jpg"/></Relationships>
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2.png"/><Relationship Id="rId3" Type="http://schemas.openxmlformats.org/officeDocument/2006/relationships/image" Target="../media/image1603.png"/><Relationship Id="rId4" Type="http://schemas.openxmlformats.org/officeDocument/2006/relationships/image" Target="../media/image1604.jpg"/></Relationships>
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5.png"/><Relationship Id="rId3" Type="http://schemas.openxmlformats.org/officeDocument/2006/relationships/image" Target="../media/image1606.png"/><Relationship Id="rId4" Type="http://schemas.openxmlformats.org/officeDocument/2006/relationships/image" Target="../media/image1607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jpg"/></Relationships>
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8.png"/><Relationship Id="rId3" Type="http://schemas.openxmlformats.org/officeDocument/2006/relationships/image" Target="../media/image1609.png"/><Relationship Id="rId4" Type="http://schemas.openxmlformats.org/officeDocument/2006/relationships/image" Target="../media/image1610.jpg"/></Relationships>
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1.png"/><Relationship Id="rId3" Type="http://schemas.openxmlformats.org/officeDocument/2006/relationships/image" Target="../media/image1612.png"/><Relationship Id="rId4" Type="http://schemas.openxmlformats.org/officeDocument/2006/relationships/image" Target="../media/image1613.jpg"/></Relationships>
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4.png"/><Relationship Id="rId3" Type="http://schemas.openxmlformats.org/officeDocument/2006/relationships/image" Target="../media/image1615.png"/><Relationship Id="rId4" Type="http://schemas.openxmlformats.org/officeDocument/2006/relationships/image" Target="../media/image1616.jpg"/></Relationships>
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7.png"/><Relationship Id="rId3" Type="http://schemas.openxmlformats.org/officeDocument/2006/relationships/image" Target="../media/image1618.png"/><Relationship Id="rId4" Type="http://schemas.openxmlformats.org/officeDocument/2006/relationships/image" Target="../media/image1619.jpg"/><Relationship Id="rId5" Type="http://schemas.openxmlformats.org/officeDocument/2006/relationships/image" Target="../media/image1620.jpg"/><Relationship Id="rId6" Type="http://schemas.openxmlformats.org/officeDocument/2006/relationships/image" Target="../media/image1621.jpg"/></Relationships>
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2.png"/><Relationship Id="rId3" Type="http://schemas.openxmlformats.org/officeDocument/2006/relationships/image" Target="../media/image1623.png"/><Relationship Id="rId4" Type="http://schemas.openxmlformats.org/officeDocument/2006/relationships/image" Target="../media/image1624.jpg"/></Relationships>
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5.png"/><Relationship Id="rId3" Type="http://schemas.openxmlformats.org/officeDocument/2006/relationships/image" Target="../media/image1626.png"/><Relationship Id="rId4" Type="http://schemas.openxmlformats.org/officeDocument/2006/relationships/image" Target="../media/image1627.jpg"/></Relationships>
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8.png"/><Relationship Id="rId3" Type="http://schemas.openxmlformats.org/officeDocument/2006/relationships/image" Target="../media/image1629.png"/><Relationship Id="rId4" Type="http://schemas.openxmlformats.org/officeDocument/2006/relationships/image" Target="../media/image1630.jpg"/></Relationships>
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1.png"/><Relationship Id="rId3" Type="http://schemas.openxmlformats.org/officeDocument/2006/relationships/image" Target="../media/image1632.png"/><Relationship Id="rId4" Type="http://schemas.openxmlformats.org/officeDocument/2006/relationships/image" Target="../media/image1633.jpg"/></Relationships>
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4.png"/><Relationship Id="rId3" Type="http://schemas.openxmlformats.org/officeDocument/2006/relationships/image" Target="../media/image1635.png"/><Relationship Id="rId4" Type="http://schemas.openxmlformats.org/officeDocument/2006/relationships/image" Target="../media/image1636.jpg"/></Relationships>
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7.png"/><Relationship Id="rId3" Type="http://schemas.openxmlformats.org/officeDocument/2006/relationships/image" Target="../media/image1638.png"/><Relationship Id="rId4" Type="http://schemas.openxmlformats.org/officeDocument/2006/relationships/image" Target="../media/image1639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jpg"/></Relationships>
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0.png"/><Relationship Id="rId3" Type="http://schemas.openxmlformats.org/officeDocument/2006/relationships/image" Target="../media/image1641.png"/><Relationship Id="rId4" Type="http://schemas.openxmlformats.org/officeDocument/2006/relationships/image" Target="../media/image1642.jpg"/></Relationships>
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3.png"/><Relationship Id="rId3" Type="http://schemas.openxmlformats.org/officeDocument/2006/relationships/image" Target="../media/image1644.png"/><Relationship Id="rId4" Type="http://schemas.openxmlformats.org/officeDocument/2006/relationships/image" Target="../media/image1645.jpg"/></Relationships>
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6.png"/><Relationship Id="rId3" Type="http://schemas.openxmlformats.org/officeDocument/2006/relationships/image" Target="../media/image1647.png"/><Relationship Id="rId4" Type="http://schemas.openxmlformats.org/officeDocument/2006/relationships/image" Target="../media/image1648.jpg"/></Relationships>
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9.png"/><Relationship Id="rId3" Type="http://schemas.openxmlformats.org/officeDocument/2006/relationships/image" Target="../media/image1650.png"/><Relationship Id="rId4" Type="http://schemas.openxmlformats.org/officeDocument/2006/relationships/image" Target="../media/image1651.jpg"/></Relationships>
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2.png"/><Relationship Id="rId3" Type="http://schemas.openxmlformats.org/officeDocument/2006/relationships/image" Target="../media/image1653.png"/><Relationship Id="rId4" Type="http://schemas.openxmlformats.org/officeDocument/2006/relationships/image" Target="../media/image1654.jpg"/></Relationships>
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5.png"/><Relationship Id="rId3" Type="http://schemas.openxmlformats.org/officeDocument/2006/relationships/image" Target="../media/image1656.png"/><Relationship Id="rId4" Type="http://schemas.openxmlformats.org/officeDocument/2006/relationships/image" Target="../media/image1657.jpg"/><Relationship Id="rId5" Type="http://schemas.openxmlformats.org/officeDocument/2006/relationships/image" Target="../media/image1658.png"/></Relationships>
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9.png"/><Relationship Id="rId3" Type="http://schemas.openxmlformats.org/officeDocument/2006/relationships/image" Target="../media/image1660.png"/><Relationship Id="rId4" Type="http://schemas.openxmlformats.org/officeDocument/2006/relationships/image" Target="../media/image1661.jpg"/></Relationships>
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2.png"/><Relationship Id="rId3" Type="http://schemas.openxmlformats.org/officeDocument/2006/relationships/image" Target="../media/image1663.png"/><Relationship Id="rId4" Type="http://schemas.openxmlformats.org/officeDocument/2006/relationships/image" Target="../media/image1664.jpg"/></Relationships>
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5.png"/><Relationship Id="rId3" Type="http://schemas.openxmlformats.org/officeDocument/2006/relationships/image" Target="../media/image1666.png"/><Relationship Id="rId4" Type="http://schemas.openxmlformats.org/officeDocument/2006/relationships/image" Target="../media/image1667.jpg"/></Relationships>
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8.png"/><Relationship Id="rId3" Type="http://schemas.openxmlformats.org/officeDocument/2006/relationships/image" Target="../media/image1669.png"/><Relationship Id="rId4" Type="http://schemas.openxmlformats.org/officeDocument/2006/relationships/image" Target="../media/image1670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Relationship Id="rId3" Type="http://schemas.openxmlformats.org/officeDocument/2006/relationships/image" Target="../media/image150.jpg"/></Relationships>
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1.png"/><Relationship Id="rId3" Type="http://schemas.openxmlformats.org/officeDocument/2006/relationships/image" Target="../media/image1672.png"/><Relationship Id="rId4" Type="http://schemas.openxmlformats.org/officeDocument/2006/relationships/image" Target="../media/image1673.jpg"/></Relationships>
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4.png"/><Relationship Id="rId3" Type="http://schemas.openxmlformats.org/officeDocument/2006/relationships/image" Target="../media/image1675.png"/><Relationship Id="rId4" Type="http://schemas.openxmlformats.org/officeDocument/2006/relationships/image" Target="../media/image1676.jpg"/></Relationships>
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7.png"/><Relationship Id="rId3" Type="http://schemas.openxmlformats.org/officeDocument/2006/relationships/image" Target="../media/image1678.png"/><Relationship Id="rId4" Type="http://schemas.openxmlformats.org/officeDocument/2006/relationships/image" Target="../media/image1679.jpg"/></Relationships>
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0.png"/><Relationship Id="rId3" Type="http://schemas.openxmlformats.org/officeDocument/2006/relationships/image" Target="../media/image1681.png"/><Relationship Id="rId4" Type="http://schemas.openxmlformats.org/officeDocument/2006/relationships/image" Target="../media/image1682.jpg"/></Relationships>
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3.png"/><Relationship Id="rId3" Type="http://schemas.openxmlformats.org/officeDocument/2006/relationships/image" Target="../media/image1684.png"/><Relationship Id="rId4" Type="http://schemas.openxmlformats.org/officeDocument/2006/relationships/image" Target="../media/image1685.jpg"/></Relationships>
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6.png"/><Relationship Id="rId3" Type="http://schemas.openxmlformats.org/officeDocument/2006/relationships/image" Target="../media/image1687.png"/><Relationship Id="rId4" Type="http://schemas.openxmlformats.org/officeDocument/2006/relationships/image" Target="../media/image1688.jpg"/></Relationships>
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9.png"/><Relationship Id="rId3" Type="http://schemas.openxmlformats.org/officeDocument/2006/relationships/image" Target="../media/image1690.png"/><Relationship Id="rId4" Type="http://schemas.openxmlformats.org/officeDocument/2006/relationships/image" Target="../media/image1691.jpg"/></Relationships>
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2.png"/><Relationship Id="rId3" Type="http://schemas.openxmlformats.org/officeDocument/2006/relationships/image" Target="../media/image1693.png"/><Relationship Id="rId4" Type="http://schemas.openxmlformats.org/officeDocument/2006/relationships/image" Target="../media/image1694.jpg"/></Relationships>
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5.png"/><Relationship Id="rId3" Type="http://schemas.openxmlformats.org/officeDocument/2006/relationships/image" Target="../media/image1696.png"/><Relationship Id="rId4" Type="http://schemas.openxmlformats.org/officeDocument/2006/relationships/image" Target="../media/image1697.jpg"/></Relationships>
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8.png"/><Relationship Id="rId3" Type="http://schemas.openxmlformats.org/officeDocument/2006/relationships/image" Target="../media/image1699.png"/><Relationship Id="rId4" Type="http://schemas.openxmlformats.org/officeDocument/2006/relationships/image" Target="../media/image1700.jpg"/><Relationship Id="rId5" Type="http://schemas.openxmlformats.org/officeDocument/2006/relationships/image" Target="../media/image1701.png"/><Relationship Id="rId6" Type="http://schemas.openxmlformats.org/officeDocument/2006/relationships/image" Target="../media/image1702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jpg"/></Relationships>
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3.png"/><Relationship Id="rId3" Type="http://schemas.openxmlformats.org/officeDocument/2006/relationships/image" Target="../media/image1704.png"/><Relationship Id="rId4" Type="http://schemas.openxmlformats.org/officeDocument/2006/relationships/image" Target="../media/image1705.jpg"/></Relationships>
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6.png"/><Relationship Id="rId3" Type="http://schemas.openxmlformats.org/officeDocument/2006/relationships/image" Target="../media/image1707.png"/><Relationship Id="rId4" Type="http://schemas.openxmlformats.org/officeDocument/2006/relationships/image" Target="../media/image1708.jpg"/></Relationships>
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9.png"/><Relationship Id="rId3" Type="http://schemas.openxmlformats.org/officeDocument/2006/relationships/image" Target="../media/image1710.png"/><Relationship Id="rId4" Type="http://schemas.openxmlformats.org/officeDocument/2006/relationships/image" Target="../media/image1711.jpg"/></Relationships>
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2.png"/><Relationship Id="rId3" Type="http://schemas.openxmlformats.org/officeDocument/2006/relationships/image" Target="../media/image1713.png"/><Relationship Id="rId4" Type="http://schemas.openxmlformats.org/officeDocument/2006/relationships/image" Target="../media/image1714.jpg"/><Relationship Id="rId5" Type="http://schemas.openxmlformats.org/officeDocument/2006/relationships/image" Target="../media/image1715.png"/><Relationship Id="rId6" Type="http://schemas.openxmlformats.org/officeDocument/2006/relationships/image" Target="../media/image1716.png"/></Relationships>
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7.png"/><Relationship Id="rId3" Type="http://schemas.openxmlformats.org/officeDocument/2006/relationships/image" Target="../media/image1718.png"/><Relationship Id="rId4" Type="http://schemas.openxmlformats.org/officeDocument/2006/relationships/image" Target="../media/image1719.jpg"/></Relationships>
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0.png"/><Relationship Id="rId3" Type="http://schemas.openxmlformats.org/officeDocument/2006/relationships/image" Target="../media/image1721.png"/><Relationship Id="rId4" Type="http://schemas.openxmlformats.org/officeDocument/2006/relationships/image" Target="../media/image1722.jpg"/></Relationships>
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3.png"/><Relationship Id="rId3" Type="http://schemas.openxmlformats.org/officeDocument/2006/relationships/image" Target="../media/image1724.png"/><Relationship Id="rId4" Type="http://schemas.openxmlformats.org/officeDocument/2006/relationships/image" Target="../media/image1725.jpg"/></Relationships>
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6.png"/><Relationship Id="rId3" Type="http://schemas.openxmlformats.org/officeDocument/2006/relationships/image" Target="../media/image1727.png"/><Relationship Id="rId4" Type="http://schemas.openxmlformats.org/officeDocument/2006/relationships/image" Target="../media/image1728.jpg"/><Relationship Id="rId5" Type="http://schemas.openxmlformats.org/officeDocument/2006/relationships/image" Target="../media/image1729.png"/></Relationships>
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0.png"/><Relationship Id="rId3" Type="http://schemas.openxmlformats.org/officeDocument/2006/relationships/image" Target="../media/image1731.png"/><Relationship Id="rId4" Type="http://schemas.openxmlformats.org/officeDocument/2006/relationships/image" Target="../media/image1732.jpg"/></Relationships>
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3.png"/><Relationship Id="rId3" Type="http://schemas.openxmlformats.org/officeDocument/2006/relationships/image" Target="../media/image1734.png"/><Relationship Id="rId4" Type="http://schemas.openxmlformats.org/officeDocument/2006/relationships/image" Target="../media/image1735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3" Type="http://schemas.openxmlformats.org/officeDocument/2006/relationships/image" Target="../media/image154.jpg"/></Relationships>
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6.png"/><Relationship Id="rId3" Type="http://schemas.openxmlformats.org/officeDocument/2006/relationships/image" Target="../media/image1737.png"/><Relationship Id="rId4" Type="http://schemas.openxmlformats.org/officeDocument/2006/relationships/image" Target="../media/image1738.jpg"/></Relationships>
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39.png"/><Relationship Id="rId3" Type="http://schemas.openxmlformats.org/officeDocument/2006/relationships/image" Target="../media/image1740.png"/><Relationship Id="rId4" Type="http://schemas.openxmlformats.org/officeDocument/2006/relationships/image" Target="../media/image1741.jpg"/><Relationship Id="rId5" Type="http://schemas.openxmlformats.org/officeDocument/2006/relationships/image" Target="../media/image1742.png"/></Relationships>
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43.png"/><Relationship Id="rId3" Type="http://schemas.openxmlformats.org/officeDocument/2006/relationships/image" Target="../media/image1744.png"/><Relationship Id="rId4" Type="http://schemas.openxmlformats.org/officeDocument/2006/relationships/image" Target="../media/image1745.jpg"/><Relationship Id="rId5" Type="http://schemas.openxmlformats.org/officeDocument/2006/relationships/image" Target="../media/image1746.png"/></Relationships>
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47.png"/><Relationship Id="rId3" Type="http://schemas.openxmlformats.org/officeDocument/2006/relationships/image" Target="../media/image1748.png"/><Relationship Id="rId4" Type="http://schemas.openxmlformats.org/officeDocument/2006/relationships/image" Target="../media/image1749.jpg"/><Relationship Id="rId5" Type="http://schemas.openxmlformats.org/officeDocument/2006/relationships/image" Target="../media/image1750.png"/></Relationships>
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1.png"/><Relationship Id="rId3" Type="http://schemas.openxmlformats.org/officeDocument/2006/relationships/image" Target="../media/image1752.png"/><Relationship Id="rId4" Type="http://schemas.openxmlformats.org/officeDocument/2006/relationships/image" Target="../media/image1753.jpg"/></Relationships>
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4.png"/><Relationship Id="rId3" Type="http://schemas.openxmlformats.org/officeDocument/2006/relationships/image" Target="../media/image1755.png"/><Relationship Id="rId4" Type="http://schemas.openxmlformats.org/officeDocument/2006/relationships/image" Target="../media/image1756.jpg"/></Relationships>
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7.png"/><Relationship Id="rId3" Type="http://schemas.openxmlformats.org/officeDocument/2006/relationships/image" Target="../media/image1758.png"/><Relationship Id="rId4" Type="http://schemas.openxmlformats.org/officeDocument/2006/relationships/image" Target="../media/image1759.jpg"/></Relationships>
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0.png"/><Relationship Id="rId3" Type="http://schemas.openxmlformats.org/officeDocument/2006/relationships/image" Target="../media/image1761.png"/><Relationship Id="rId4" Type="http://schemas.openxmlformats.org/officeDocument/2006/relationships/image" Target="../media/image1762.jpg"/></Relationships>
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3.png"/><Relationship Id="rId3" Type="http://schemas.openxmlformats.org/officeDocument/2006/relationships/image" Target="../media/image1764.png"/><Relationship Id="rId4" Type="http://schemas.openxmlformats.org/officeDocument/2006/relationships/image" Target="../media/image1765.jpg"/></Relationships>
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6.png"/><Relationship Id="rId3" Type="http://schemas.openxmlformats.org/officeDocument/2006/relationships/image" Target="../media/image1767.png"/><Relationship Id="rId4" Type="http://schemas.openxmlformats.org/officeDocument/2006/relationships/image" Target="../media/image1768.jpg"/><Relationship Id="rId5" Type="http://schemas.openxmlformats.org/officeDocument/2006/relationships/image" Target="../media/image1769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jp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/Relationships>
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0.png"/><Relationship Id="rId3" Type="http://schemas.openxmlformats.org/officeDocument/2006/relationships/image" Target="../media/image1771.png"/><Relationship Id="rId4" Type="http://schemas.openxmlformats.org/officeDocument/2006/relationships/image" Target="../media/image1772.jpg"/></Relationships>
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3.png"/><Relationship Id="rId3" Type="http://schemas.openxmlformats.org/officeDocument/2006/relationships/image" Target="../media/image1774.png"/><Relationship Id="rId4" Type="http://schemas.openxmlformats.org/officeDocument/2006/relationships/image" Target="../media/image1775.jpg"/></Relationships>
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6.png"/><Relationship Id="rId3" Type="http://schemas.openxmlformats.org/officeDocument/2006/relationships/image" Target="../media/image1777.png"/><Relationship Id="rId4" Type="http://schemas.openxmlformats.org/officeDocument/2006/relationships/image" Target="../media/image1778.jpg"/></Relationships>
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9.png"/><Relationship Id="rId3" Type="http://schemas.openxmlformats.org/officeDocument/2006/relationships/image" Target="../media/image1780.png"/><Relationship Id="rId4" Type="http://schemas.openxmlformats.org/officeDocument/2006/relationships/image" Target="../media/image1781.jpg"/><Relationship Id="rId5" Type="http://schemas.openxmlformats.org/officeDocument/2006/relationships/hyperlink" Target="mailto:pengyuxin@icst.pku.edu.cn" TargetMode="External"/></Relationships>
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2.png"/><Relationship Id="rId3" Type="http://schemas.openxmlformats.org/officeDocument/2006/relationships/image" Target="../media/image1783.png"/><Relationship Id="rId4" Type="http://schemas.openxmlformats.org/officeDocument/2006/relationships/image" Target="../media/image1784.jpg"/></Relationships>
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5.png"/><Relationship Id="rId3" Type="http://schemas.openxmlformats.org/officeDocument/2006/relationships/image" Target="../media/image1786.png"/><Relationship Id="rId4" Type="http://schemas.openxmlformats.org/officeDocument/2006/relationships/image" Target="../media/image1787.jpg"/></Relationships>
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8.png"/><Relationship Id="rId3" Type="http://schemas.openxmlformats.org/officeDocument/2006/relationships/image" Target="../media/image1789.png"/><Relationship Id="rId4" Type="http://schemas.openxmlformats.org/officeDocument/2006/relationships/image" Target="../media/image1790.jpg"/></Relationships>
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1.png"/><Relationship Id="rId3" Type="http://schemas.openxmlformats.org/officeDocument/2006/relationships/image" Target="../media/image1792.png"/><Relationship Id="rId4" Type="http://schemas.openxmlformats.org/officeDocument/2006/relationships/image" Target="../media/image1793.jpg"/><Relationship Id="rId5" Type="http://schemas.openxmlformats.org/officeDocument/2006/relationships/image" Target="../media/image1794.png"/></Relationships>
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5.png"/><Relationship Id="rId3" Type="http://schemas.openxmlformats.org/officeDocument/2006/relationships/image" Target="../media/image1796.png"/><Relationship Id="rId4" Type="http://schemas.openxmlformats.org/officeDocument/2006/relationships/image" Target="../media/image1797.jpg"/></Relationships>
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8.png"/><Relationship Id="rId3" Type="http://schemas.openxmlformats.org/officeDocument/2006/relationships/image" Target="../media/image1799.png"/><Relationship Id="rId4" Type="http://schemas.openxmlformats.org/officeDocument/2006/relationships/image" Target="../media/image1800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61.jpg"/><Relationship Id="rId4" Type="http://schemas.openxmlformats.org/officeDocument/2006/relationships/image" Target="../media/image162.jpg"/><Relationship Id="rId5" Type="http://schemas.openxmlformats.org/officeDocument/2006/relationships/image" Target="../media/image163.jpg"/></Relationships>
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1.png"/><Relationship Id="rId3" Type="http://schemas.openxmlformats.org/officeDocument/2006/relationships/image" Target="../media/image1802.png"/><Relationship Id="rId4" Type="http://schemas.openxmlformats.org/officeDocument/2006/relationships/image" Target="../media/image1803.jpg"/></Relationships>
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4.png"/><Relationship Id="rId3" Type="http://schemas.openxmlformats.org/officeDocument/2006/relationships/image" Target="../media/image1805.png"/><Relationship Id="rId4" Type="http://schemas.openxmlformats.org/officeDocument/2006/relationships/image" Target="../media/image1806.jpg"/></Relationships>
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7.png"/><Relationship Id="rId3" Type="http://schemas.openxmlformats.org/officeDocument/2006/relationships/image" Target="../media/image1808.png"/><Relationship Id="rId4" Type="http://schemas.openxmlformats.org/officeDocument/2006/relationships/image" Target="../media/image1809.jpg"/></Relationships>
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0.png"/><Relationship Id="rId3" Type="http://schemas.openxmlformats.org/officeDocument/2006/relationships/image" Target="../media/image1811.png"/><Relationship Id="rId4" Type="http://schemas.openxmlformats.org/officeDocument/2006/relationships/image" Target="../media/image1812.jpg"/></Relationships>
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3.png"/><Relationship Id="rId3" Type="http://schemas.openxmlformats.org/officeDocument/2006/relationships/image" Target="../media/image1814.png"/><Relationship Id="rId4" Type="http://schemas.openxmlformats.org/officeDocument/2006/relationships/image" Target="../media/image1815.jpg"/></Relationships>
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6.png"/><Relationship Id="rId3" Type="http://schemas.openxmlformats.org/officeDocument/2006/relationships/image" Target="../media/image1817.png"/><Relationship Id="rId4" Type="http://schemas.openxmlformats.org/officeDocument/2006/relationships/image" Target="../media/image1818.jpg"/><Relationship Id="rId5" Type="http://schemas.openxmlformats.org/officeDocument/2006/relationships/image" Target="../media/image1819.png"/></Relationships>
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0.png"/><Relationship Id="rId3" Type="http://schemas.openxmlformats.org/officeDocument/2006/relationships/image" Target="../media/image1821.png"/><Relationship Id="rId4" Type="http://schemas.openxmlformats.org/officeDocument/2006/relationships/image" Target="../media/image1822.jpg"/><Relationship Id="rId5" Type="http://schemas.openxmlformats.org/officeDocument/2006/relationships/image" Target="../media/image1823.png"/></Relationships>
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4.png"/><Relationship Id="rId3" Type="http://schemas.openxmlformats.org/officeDocument/2006/relationships/image" Target="../media/image1825.png"/><Relationship Id="rId4" Type="http://schemas.openxmlformats.org/officeDocument/2006/relationships/image" Target="../media/image1826.jpg"/><Relationship Id="rId5" Type="http://schemas.openxmlformats.org/officeDocument/2006/relationships/image" Target="../media/image1827.png"/></Relationships>
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8.png"/><Relationship Id="rId3" Type="http://schemas.openxmlformats.org/officeDocument/2006/relationships/image" Target="../media/image1829.png"/><Relationship Id="rId4" Type="http://schemas.openxmlformats.org/officeDocument/2006/relationships/image" Target="../media/image1830.jpg"/></Relationships>
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1.png"/><Relationship Id="rId3" Type="http://schemas.openxmlformats.org/officeDocument/2006/relationships/image" Target="../media/image1832.png"/><Relationship Id="rId4" Type="http://schemas.openxmlformats.org/officeDocument/2006/relationships/image" Target="../media/image1833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jpg"/></Relationships>
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4.png"/><Relationship Id="rId3" Type="http://schemas.openxmlformats.org/officeDocument/2006/relationships/image" Target="../media/image1835.png"/><Relationship Id="rId4" Type="http://schemas.openxmlformats.org/officeDocument/2006/relationships/image" Target="../media/image1836.jpg"/><Relationship Id="rId5" Type="http://schemas.openxmlformats.org/officeDocument/2006/relationships/image" Target="../media/image1837.png"/></Relationships>
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8.png"/><Relationship Id="rId3" Type="http://schemas.openxmlformats.org/officeDocument/2006/relationships/image" Target="../media/image1839.png"/><Relationship Id="rId4" Type="http://schemas.openxmlformats.org/officeDocument/2006/relationships/image" Target="../media/image1840.jpg"/></Relationships>
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1.png"/><Relationship Id="rId3" Type="http://schemas.openxmlformats.org/officeDocument/2006/relationships/image" Target="../media/image1842.png"/><Relationship Id="rId4" Type="http://schemas.openxmlformats.org/officeDocument/2006/relationships/image" Target="../media/image1843.jpg"/><Relationship Id="rId5" Type="http://schemas.openxmlformats.org/officeDocument/2006/relationships/image" Target="../media/image1844.png"/></Relationships>
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5.png"/><Relationship Id="rId3" Type="http://schemas.openxmlformats.org/officeDocument/2006/relationships/image" Target="../media/image1846.png"/><Relationship Id="rId4" Type="http://schemas.openxmlformats.org/officeDocument/2006/relationships/image" Target="../media/image1847.jpg"/><Relationship Id="rId5" Type="http://schemas.openxmlformats.org/officeDocument/2006/relationships/image" Target="../media/image1848.png"/></Relationships>
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9.png"/><Relationship Id="rId3" Type="http://schemas.openxmlformats.org/officeDocument/2006/relationships/image" Target="../media/image1850.png"/><Relationship Id="rId4" Type="http://schemas.openxmlformats.org/officeDocument/2006/relationships/image" Target="../media/image1851.jpg"/><Relationship Id="rId5" Type="http://schemas.openxmlformats.org/officeDocument/2006/relationships/image" Target="../media/image1852.png"/></Relationships>
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3.png"/><Relationship Id="rId3" Type="http://schemas.openxmlformats.org/officeDocument/2006/relationships/image" Target="../media/image1854.png"/><Relationship Id="rId4" Type="http://schemas.openxmlformats.org/officeDocument/2006/relationships/image" Target="../media/image1855.jpg"/></Relationships>
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56.png"/><Relationship Id="rId3" Type="http://schemas.openxmlformats.org/officeDocument/2006/relationships/image" Target="../media/image1857.png"/><Relationship Id="rId4" Type="http://schemas.openxmlformats.org/officeDocument/2006/relationships/image" Target="../media/image1858.jpg"/><Relationship Id="rId5" Type="http://schemas.openxmlformats.org/officeDocument/2006/relationships/image" Target="../media/image1859.png"/></Relationships>
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0.png"/><Relationship Id="rId3" Type="http://schemas.openxmlformats.org/officeDocument/2006/relationships/image" Target="../media/image1861.png"/><Relationship Id="rId4" Type="http://schemas.openxmlformats.org/officeDocument/2006/relationships/image" Target="../media/image1862.jpg"/></Relationships>
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3.png"/><Relationship Id="rId3" Type="http://schemas.openxmlformats.org/officeDocument/2006/relationships/image" Target="../media/image1864.png"/><Relationship Id="rId4" Type="http://schemas.openxmlformats.org/officeDocument/2006/relationships/image" Target="../media/image1865.jpg"/></Relationships>
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6.png"/><Relationship Id="rId3" Type="http://schemas.openxmlformats.org/officeDocument/2006/relationships/image" Target="../media/image1867.png"/><Relationship Id="rId4" Type="http://schemas.openxmlformats.org/officeDocument/2006/relationships/image" Target="../media/image186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6.png"/><Relationship Id="rId3" Type="http://schemas.openxmlformats.org/officeDocument/2006/relationships/image" Target="../media/image167.jpg"/><Relationship Id="rId4" Type="http://schemas.openxmlformats.org/officeDocument/2006/relationships/image" Target="../media/image168.jpg"/><Relationship Id="rId5" Type="http://schemas.openxmlformats.org/officeDocument/2006/relationships/image" Target="../media/image169.jpg"/></Relationships>
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9.png"/><Relationship Id="rId3" Type="http://schemas.openxmlformats.org/officeDocument/2006/relationships/image" Target="../media/image1870.png"/><Relationship Id="rId4" Type="http://schemas.openxmlformats.org/officeDocument/2006/relationships/image" Target="../media/image1871.jpg"/><Relationship Id="rId5" Type="http://schemas.openxmlformats.org/officeDocument/2006/relationships/image" Target="../media/image1872.png"/></Relationships>
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3.png"/><Relationship Id="rId3" Type="http://schemas.openxmlformats.org/officeDocument/2006/relationships/image" Target="../media/image1874.png"/><Relationship Id="rId4" Type="http://schemas.openxmlformats.org/officeDocument/2006/relationships/image" Target="../media/image1875.jpg"/></Relationships>
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6.png"/><Relationship Id="rId3" Type="http://schemas.openxmlformats.org/officeDocument/2006/relationships/image" Target="../media/image1877.png"/><Relationship Id="rId4" Type="http://schemas.openxmlformats.org/officeDocument/2006/relationships/image" Target="../media/image1878.jpg"/></Relationships>
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9.png"/><Relationship Id="rId3" Type="http://schemas.openxmlformats.org/officeDocument/2006/relationships/image" Target="../media/image1880.png"/><Relationship Id="rId4" Type="http://schemas.openxmlformats.org/officeDocument/2006/relationships/image" Target="../media/image1881.jpg"/><Relationship Id="rId5" Type="http://schemas.openxmlformats.org/officeDocument/2006/relationships/image" Target="../media/image1882.png"/></Relationships>
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3.png"/><Relationship Id="rId3" Type="http://schemas.openxmlformats.org/officeDocument/2006/relationships/image" Target="../media/image1884.png"/><Relationship Id="rId4" Type="http://schemas.openxmlformats.org/officeDocument/2006/relationships/image" Target="../media/image1885.jpg"/></Relationships>
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86.png"/><Relationship Id="rId3" Type="http://schemas.openxmlformats.org/officeDocument/2006/relationships/image" Target="../media/image1887.png"/><Relationship Id="rId4" Type="http://schemas.openxmlformats.org/officeDocument/2006/relationships/image" Target="../media/image1888.jpg"/><Relationship Id="rId5" Type="http://schemas.openxmlformats.org/officeDocument/2006/relationships/image" Target="../media/image1889.png"/></Relationships>
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0.png"/><Relationship Id="rId3" Type="http://schemas.openxmlformats.org/officeDocument/2006/relationships/image" Target="../media/image1891.png"/><Relationship Id="rId4" Type="http://schemas.openxmlformats.org/officeDocument/2006/relationships/image" Target="../media/image1892.jpg"/></Relationships>
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3.png"/><Relationship Id="rId3" Type="http://schemas.openxmlformats.org/officeDocument/2006/relationships/image" Target="../media/image1894.png"/><Relationship Id="rId4" Type="http://schemas.openxmlformats.org/officeDocument/2006/relationships/image" Target="../media/image1895.jpg"/><Relationship Id="rId5" Type="http://schemas.openxmlformats.org/officeDocument/2006/relationships/image" Target="../media/image1896.png"/></Relationships>
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7.png"/><Relationship Id="rId3" Type="http://schemas.openxmlformats.org/officeDocument/2006/relationships/image" Target="../media/image1898.png"/><Relationship Id="rId4" Type="http://schemas.openxmlformats.org/officeDocument/2006/relationships/image" Target="../media/image1899.jpg"/></Relationships>
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0.png"/><Relationship Id="rId3" Type="http://schemas.openxmlformats.org/officeDocument/2006/relationships/image" Target="../media/image1901.png"/><Relationship Id="rId4" Type="http://schemas.openxmlformats.org/officeDocument/2006/relationships/image" Target="../media/image1902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0.png"/><Relationship Id="rId3" Type="http://schemas.openxmlformats.org/officeDocument/2006/relationships/image" Target="../media/image171.jpg"/><Relationship Id="rId4" Type="http://schemas.openxmlformats.org/officeDocument/2006/relationships/image" Target="../media/image172.jpg"/><Relationship Id="rId5" Type="http://schemas.openxmlformats.org/officeDocument/2006/relationships/image" Target="../media/image173.jpg"/></Relationships>
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3.png"/><Relationship Id="rId3" Type="http://schemas.openxmlformats.org/officeDocument/2006/relationships/image" Target="../media/image1904.png"/><Relationship Id="rId4" Type="http://schemas.openxmlformats.org/officeDocument/2006/relationships/image" Target="../media/image1905.jpg"/><Relationship Id="rId5" Type="http://schemas.openxmlformats.org/officeDocument/2006/relationships/image" Target="../media/image1906.png"/></Relationships>
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7.png"/><Relationship Id="rId3" Type="http://schemas.openxmlformats.org/officeDocument/2006/relationships/image" Target="../media/image1908.png"/><Relationship Id="rId4" Type="http://schemas.openxmlformats.org/officeDocument/2006/relationships/image" Target="../media/image1909.jpg"/></Relationships>
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0.png"/><Relationship Id="rId3" Type="http://schemas.openxmlformats.org/officeDocument/2006/relationships/image" Target="../media/image1911.png"/><Relationship Id="rId4" Type="http://schemas.openxmlformats.org/officeDocument/2006/relationships/image" Target="../media/image1912.jpg"/><Relationship Id="rId5" Type="http://schemas.openxmlformats.org/officeDocument/2006/relationships/image" Target="../media/image1913.png"/></Relationships>
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4.png"/><Relationship Id="rId3" Type="http://schemas.openxmlformats.org/officeDocument/2006/relationships/image" Target="../media/image1915.png"/><Relationship Id="rId4" Type="http://schemas.openxmlformats.org/officeDocument/2006/relationships/image" Target="../media/image1916.jpg"/></Relationships>
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7.png"/><Relationship Id="rId3" Type="http://schemas.openxmlformats.org/officeDocument/2006/relationships/image" Target="../media/image1918.png"/><Relationship Id="rId4" Type="http://schemas.openxmlformats.org/officeDocument/2006/relationships/image" Target="../media/image1919.jpg"/></Relationships>
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0.png"/><Relationship Id="rId3" Type="http://schemas.openxmlformats.org/officeDocument/2006/relationships/image" Target="../media/image1921.png"/><Relationship Id="rId4" Type="http://schemas.openxmlformats.org/officeDocument/2006/relationships/image" Target="../media/image1922.jpg"/></Relationships>
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3.png"/><Relationship Id="rId3" Type="http://schemas.openxmlformats.org/officeDocument/2006/relationships/image" Target="../media/image1924.png"/><Relationship Id="rId4" Type="http://schemas.openxmlformats.org/officeDocument/2006/relationships/image" Target="../media/image1925.jpg"/></Relationships>
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6.png"/><Relationship Id="rId3" Type="http://schemas.openxmlformats.org/officeDocument/2006/relationships/image" Target="../media/image1927.png"/><Relationship Id="rId4" Type="http://schemas.openxmlformats.org/officeDocument/2006/relationships/image" Target="../media/image1928.jpg"/></Relationships>
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9.png"/><Relationship Id="rId3" Type="http://schemas.openxmlformats.org/officeDocument/2006/relationships/image" Target="../media/image1930.png"/><Relationship Id="rId4" Type="http://schemas.openxmlformats.org/officeDocument/2006/relationships/image" Target="../media/image1931.jpg"/></Relationships>
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2.png"/><Relationship Id="rId3" Type="http://schemas.openxmlformats.org/officeDocument/2006/relationships/image" Target="../media/image1933.png"/><Relationship Id="rId4" Type="http://schemas.openxmlformats.org/officeDocument/2006/relationships/image" Target="../media/image1934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4.png"/><Relationship Id="rId3" Type="http://schemas.openxmlformats.org/officeDocument/2006/relationships/image" Target="../media/image175.jpg"/><Relationship Id="rId4" Type="http://schemas.openxmlformats.org/officeDocument/2006/relationships/image" Target="../media/image176.jpg"/><Relationship Id="rId5" Type="http://schemas.openxmlformats.org/officeDocument/2006/relationships/image" Target="../media/image177.jpg"/></Relationships>
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35.png"/><Relationship Id="rId3" Type="http://schemas.openxmlformats.org/officeDocument/2006/relationships/image" Target="../media/image1936.png"/><Relationship Id="rId4" Type="http://schemas.openxmlformats.org/officeDocument/2006/relationships/image" Target="../media/image1937.jpg"/></Relationships>
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8.png"/><Relationship Id="rId3" Type="http://schemas.openxmlformats.org/officeDocument/2006/relationships/image" Target="../media/image1939.png"/><Relationship Id="rId4" Type="http://schemas.openxmlformats.org/officeDocument/2006/relationships/image" Target="../media/image1940.jpg"/></Relationships>
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1.png"/><Relationship Id="rId3" Type="http://schemas.openxmlformats.org/officeDocument/2006/relationships/image" Target="../media/image1942.png"/><Relationship Id="rId4" Type="http://schemas.openxmlformats.org/officeDocument/2006/relationships/image" Target="../media/image1943.jpg"/></Relationships>
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4.png"/><Relationship Id="rId3" Type="http://schemas.openxmlformats.org/officeDocument/2006/relationships/image" Target="../media/image1945.png"/><Relationship Id="rId4" Type="http://schemas.openxmlformats.org/officeDocument/2006/relationships/image" Target="../media/image1946.jpg"/></Relationships>
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7.png"/><Relationship Id="rId3" Type="http://schemas.openxmlformats.org/officeDocument/2006/relationships/image" Target="../media/image1948.png"/><Relationship Id="rId4" Type="http://schemas.openxmlformats.org/officeDocument/2006/relationships/image" Target="../media/image1949.jpg"/></Relationships>
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0.png"/><Relationship Id="rId3" Type="http://schemas.openxmlformats.org/officeDocument/2006/relationships/image" Target="../media/image1951.png"/><Relationship Id="rId4" Type="http://schemas.openxmlformats.org/officeDocument/2006/relationships/image" Target="../media/image1952.jpg"/></Relationships>
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3.png"/><Relationship Id="rId3" Type="http://schemas.openxmlformats.org/officeDocument/2006/relationships/image" Target="../media/image1954.png"/><Relationship Id="rId4" Type="http://schemas.openxmlformats.org/officeDocument/2006/relationships/image" Target="../media/image1955.jpg"/></Relationships>
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56.png"/><Relationship Id="rId3" Type="http://schemas.openxmlformats.org/officeDocument/2006/relationships/image" Target="../media/image1957.png"/><Relationship Id="rId4" Type="http://schemas.openxmlformats.org/officeDocument/2006/relationships/image" Target="../media/image1958.jpg"/></Relationships>
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9.png"/><Relationship Id="rId3" Type="http://schemas.openxmlformats.org/officeDocument/2006/relationships/image" Target="../media/image1960.png"/><Relationship Id="rId4" Type="http://schemas.openxmlformats.org/officeDocument/2006/relationships/image" Target="../media/image1961.jpg"/><Relationship Id="rId5" Type="http://schemas.openxmlformats.org/officeDocument/2006/relationships/image" Target="../media/image1962.png"/></Relationships>
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3.png"/><Relationship Id="rId3" Type="http://schemas.openxmlformats.org/officeDocument/2006/relationships/image" Target="../media/image1964.png"/><Relationship Id="rId4" Type="http://schemas.openxmlformats.org/officeDocument/2006/relationships/image" Target="../media/image1965.jpg"/><Relationship Id="rId5" Type="http://schemas.openxmlformats.org/officeDocument/2006/relationships/image" Target="../media/image1966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8.png"/><Relationship Id="rId3" Type="http://schemas.openxmlformats.org/officeDocument/2006/relationships/image" Target="../media/image179.jpg"/><Relationship Id="rId4" Type="http://schemas.openxmlformats.org/officeDocument/2006/relationships/image" Target="../media/image180.jpg"/><Relationship Id="rId5" Type="http://schemas.openxmlformats.org/officeDocument/2006/relationships/image" Target="../media/image181.jpg"/></Relationships>
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7.png"/><Relationship Id="rId3" Type="http://schemas.openxmlformats.org/officeDocument/2006/relationships/image" Target="../media/image1968.png"/><Relationship Id="rId4" Type="http://schemas.openxmlformats.org/officeDocument/2006/relationships/image" Target="../media/image1969.jpg"/></Relationships>
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0.png"/><Relationship Id="rId3" Type="http://schemas.openxmlformats.org/officeDocument/2006/relationships/image" Target="../media/image1971.png"/><Relationship Id="rId4" Type="http://schemas.openxmlformats.org/officeDocument/2006/relationships/image" Target="../media/image1972.jpg"/></Relationships>
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3.png"/><Relationship Id="rId3" Type="http://schemas.openxmlformats.org/officeDocument/2006/relationships/image" Target="../media/image1974.png"/><Relationship Id="rId4" Type="http://schemas.openxmlformats.org/officeDocument/2006/relationships/image" Target="../media/image1975.jpg"/></Relationships>
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6.png"/><Relationship Id="rId3" Type="http://schemas.openxmlformats.org/officeDocument/2006/relationships/image" Target="../media/image1977.png"/><Relationship Id="rId4" Type="http://schemas.openxmlformats.org/officeDocument/2006/relationships/image" Target="../media/image1978.jpg"/></Relationships>
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9.png"/><Relationship Id="rId3" Type="http://schemas.openxmlformats.org/officeDocument/2006/relationships/image" Target="../media/image1980.png"/><Relationship Id="rId4" Type="http://schemas.openxmlformats.org/officeDocument/2006/relationships/image" Target="../media/image1981.jpg"/></Relationships>
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2.png"/><Relationship Id="rId3" Type="http://schemas.openxmlformats.org/officeDocument/2006/relationships/image" Target="../media/image1983.png"/><Relationship Id="rId4" Type="http://schemas.openxmlformats.org/officeDocument/2006/relationships/image" Target="../media/image1984.jpg"/></Relationships>
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5.png"/><Relationship Id="rId3" Type="http://schemas.openxmlformats.org/officeDocument/2006/relationships/image" Target="../media/image1986.png"/><Relationship Id="rId4" Type="http://schemas.openxmlformats.org/officeDocument/2006/relationships/image" Target="../media/image1987.jpg"/></Relationships>
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8.png"/><Relationship Id="rId3" Type="http://schemas.openxmlformats.org/officeDocument/2006/relationships/image" Target="../media/image1989.png"/><Relationship Id="rId4" Type="http://schemas.openxmlformats.org/officeDocument/2006/relationships/image" Target="../media/image1990.jpg"/></Relationships>
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1.png"/><Relationship Id="rId3" Type="http://schemas.openxmlformats.org/officeDocument/2006/relationships/image" Target="../media/image1992.png"/><Relationship Id="rId4" Type="http://schemas.openxmlformats.org/officeDocument/2006/relationships/image" Target="../media/image1993.jpg"/></Relationships>
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4.png"/><Relationship Id="rId3" Type="http://schemas.openxmlformats.org/officeDocument/2006/relationships/image" Target="../media/image1995.png"/><Relationship Id="rId4" Type="http://schemas.openxmlformats.org/officeDocument/2006/relationships/image" Target="../media/image1996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2.png"/><Relationship Id="rId3" Type="http://schemas.openxmlformats.org/officeDocument/2006/relationships/image" Target="../media/image183.jpg"/><Relationship Id="rId4" Type="http://schemas.openxmlformats.org/officeDocument/2006/relationships/image" Target="../media/image184.jpg"/><Relationship Id="rId5" Type="http://schemas.openxmlformats.org/officeDocument/2006/relationships/image" Target="../media/image185.jpg"/></Relationships>
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7.png"/><Relationship Id="rId3" Type="http://schemas.openxmlformats.org/officeDocument/2006/relationships/image" Target="../media/image1998.png"/><Relationship Id="rId4" Type="http://schemas.openxmlformats.org/officeDocument/2006/relationships/image" Target="../media/image1999.jpg"/></Relationships>
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0.png"/><Relationship Id="rId3" Type="http://schemas.openxmlformats.org/officeDocument/2006/relationships/image" Target="../media/image2001.png"/><Relationship Id="rId4" Type="http://schemas.openxmlformats.org/officeDocument/2006/relationships/image" Target="../media/image2002.jpg"/></Relationships>
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3.png"/><Relationship Id="rId3" Type="http://schemas.openxmlformats.org/officeDocument/2006/relationships/image" Target="../media/image2004.png"/><Relationship Id="rId4" Type="http://schemas.openxmlformats.org/officeDocument/2006/relationships/image" Target="../media/image2005.jpg"/></Relationships>
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6.png"/><Relationship Id="rId3" Type="http://schemas.openxmlformats.org/officeDocument/2006/relationships/image" Target="../media/image2007.png"/><Relationship Id="rId4" Type="http://schemas.openxmlformats.org/officeDocument/2006/relationships/image" Target="../media/image2008.jpg"/></Relationships>
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9.png"/><Relationship Id="rId3" Type="http://schemas.openxmlformats.org/officeDocument/2006/relationships/image" Target="../media/image2010.png"/><Relationship Id="rId4" Type="http://schemas.openxmlformats.org/officeDocument/2006/relationships/image" Target="../media/image2011.jpg"/></Relationships>
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2.png"/><Relationship Id="rId3" Type="http://schemas.openxmlformats.org/officeDocument/2006/relationships/image" Target="../media/image2013.png"/><Relationship Id="rId4" Type="http://schemas.openxmlformats.org/officeDocument/2006/relationships/image" Target="../media/image2014.jpg"/></Relationships>
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5.png"/><Relationship Id="rId3" Type="http://schemas.openxmlformats.org/officeDocument/2006/relationships/image" Target="../media/image2016.png"/><Relationship Id="rId4" Type="http://schemas.openxmlformats.org/officeDocument/2006/relationships/image" Target="../media/image2017.jpg"/><Relationship Id="rId5" Type="http://schemas.openxmlformats.org/officeDocument/2006/relationships/hyperlink" Target="mailto:pengyuxin@icst.pku.edu.cn" TargetMode="External"/></Relationships>
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8.png"/><Relationship Id="rId3" Type="http://schemas.openxmlformats.org/officeDocument/2006/relationships/image" Target="../media/image2019.png"/><Relationship Id="rId4" Type="http://schemas.openxmlformats.org/officeDocument/2006/relationships/image" Target="../media/image2020.jpg"/></Relationships>
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1.png"/><Relationship Id="rId3" Type="http://schemas.openxmlformats.org/officeDocument/2006/relationships/image" Target="../media/image2022.png"/><Relationship Id="rId4" Type="http://schemas.openxmlformats.org/officeDocument/2006/relationships/image" Target="../media/image2023.jpg"/></Relationships>
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4.png"/><Relationship Id="rId3" Type="http://schemas.openxmlformats.org/officeDocument/2006/relationships/image" Target="../media/image2025.png"/><Relationship Id="rId4" Type="http://schemas.openxmlformats.org/officeDocument/2006/relationships/image" Target="../media/image2026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Relationship Id="rId3" Type="http://schemas.openxmlformats.org/officeDocument/2006/relationships/image" Target="../media/image187.jpg"/></Relationships>
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7.png"/><Relationship Id="rId3" Type="http://schemas.openxmlformats.org/officeDocument/2006/relationships/image" Target="../media/image2028.png"/><Relationship Id="rId4" Type="http://schemas.openxmlformats.org/officeDocument/2006/relationships/image" Target="../media/image2029.jpg"/><Relationship Id="rId5" Type="http://schemas.openxmlformats.org/officeDocument/2006/relationships/image" Target="../media/image2030.png"/></Relationships>
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1.png"/><Relationship Id="rId3" Type="http://schemas.openxmlformats.org/officeDocument/2006/relationships/image" Target="../media/image2032.png"/><Relationship Id="rId4" Type="http://schemas.openxmlformats.org/officeDocument/2006/relationships/image" Target="../media/image2033.jpg"/><Relationship Id="rId5" Type="http://schemas.openxmlformats.org/officeDocument/2006/relationships/image" Target="../media/image2034.png"/></Relationships>
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5.png"/><Relationship Id="rId3" Type="http://schemas.openxmlformats.org/officeDocument/2006/relationships/image" Target="../media/image2036.png"/><Relationship Id="rId4" Type="http://schemas.openxmlformats.org/officeDocument/2006/relationships/image" Target="../media/image2037.jpg"/></Relationships>
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8.png"/><Relationship Id="rId3" Type="http://schemas.openxmlformats.org/officeDocument/2006/relationships/image" Target="../media/image2039.png"/><Relationship Id="rId4" Type="http://schemas.openxmlformats.org/officeDocument/2006/relationships/image" Target="../media/image2040.jpg"/></Relationships>
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1.png"/><Relationship Id="rId3" Type="http://schemas.openxmlformats.org/officeDocument/2006/relationships/image" Target="../media/image2042.png"/><Relationship Id="rId4" Type="http://schemas.openxmlformats.org/officeDocument/2006/relationships/image" Target="../media/image2043.jpg"/><Relationship Id="rId5" Type="http://schemas.openxmlformats.org/officeDocument/2006/relationships/image" Target="../media/image2044.png"/></Relationships>
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5.png"/><Relationship Id="rId3" Type="http://schemas.openxmlformats.org/officeDocument/2006/relationships/image" Target="../media/image2046.png"/><Relationship Id="rId4" Type="http://schemas.openxmlformats.org/officeDocument/2006/relationships/image" Target="../media/image2047.jpg"/><Relationship Id="rId5" Type="http://schemas.openxmlformats.org/officeDocument/2006/relationships/image" Target="../media/image2048.png"/></Relationships>
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9.png"/><Relationship Id="rId3" Type="http://schemas.openxmlformats.org/officeDocument/2006/relationships/image" Target="../media/image2050.png"/><Relationship Id="rId4" Type="http://schemas.openxmlformats.org/officeDocument/2006/relationships/image" Target="../media/image2051.jpg"/></Relationships>
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2.png"/><Relationship Id="rId3" Type="http://schemas.openxmlformats.org/officeDocument/2006/relationships/image" Target="../media/image2053.png"/><Relationship Id="rId4" Type="http://schemas.openxmlformats.org/officeDocument/2006/relationships/image" Target="../media/image2054.jpg"/><Relationship Id="rId5" Type="http://schemas.openxmlformats.org/officeDocument/2006/relationships/image" Target="../media/image2055.png"/></Relationships>
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6.png"/><Relationship Id="rId3" Type="http://schemas.openxmlformats.org/officeDocument/2006/relationships/image" Target="../media/image2057.png"/><Relationship Id="rId4" Type="http://schemas.openxmlformats.org/officeDocument/2006/relationships/image" Target="../media/image2058.jpg"/><Relationship Id="rId5" Type="http://schemas.openxmlformats.org/officeDocument/2006/relationships/image" Target="../media/image2059.png"/></Relationships>
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0.png"/><Relationship Id="rId3" Type="http://schemas.openxmlformats.org/officeDocument/2006/relationships/image" Target="../media/image2061.png"/><Relationship Id="rId4" Type="http://schemas.openxmlformats.org/officeDocument/2006/relationships/image" Target="../media/image2062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3" Type="http://schemas.openxmlformats.org/officeDocument/2006/relationships/image" Target="../media/image189.jpg"/></Relationships>
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3.png"/><Relationship Id="rId3" Type="http://schemas.openxmlformats.org/officeDocument/2006/relationships/image" Target="../media/image2064.png"/><Relationship Id="rId4" Type="http://schemas.openxmlformats.org/officeDocument/2006/relationships/image" Target="../media/image2065.jpg"/></Relationships>
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6.png"/><Relationship Id="rId3" Type="http://schemas.openxmlformats.org/officeDocument/2006/relationships/image" Target="../media/image2067.png"/><Relationship Id="rId4" Type="http://schemas.openxmlformats.org/officeDocument/2006/relationships/image" Target="../media/image2068.jpg"/><Relationship Id="rId5" Type="http://schemas.openxmlformats.org/officeDocument/2006/relationships/image" Target="../media/image2069.png"/></Relationships>
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0.png"/><Relationship Id="rId3" Type="http://schemas.openxmlformats.org/officeDocument/2006/relationships/image" Target="../media/image2071.png"/><Relationship Id="rId4" Type="http://schemas.openxmlformats.org/officeDocument/2006/relationships/image" Target="../media/image2072.jpg"/><Relationship Id="rId5" Type="http://schemas.openxmlformats.org/officeDocument/2006/relationships/image" Target="../media/image2073.png"/></Relationships>
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4.png"/><Relationship Id="rId3" Type="http://schemas.openxmlformats.org/officeDocument/2006/relationships/image" Target="../media/image2075.png"/><Relationship Id="rId4" Type="http://schemas.openxmlformats.org/officeDocument/2006/relationships/image" Target="../media/image2076.jpg"/></Relationships>
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7.png"/><Relationship Id="rId3" Type="http://schemas.openxmlformats.org/officeDocument/2006/relationships/image" Target="../media/image2078.png"/><Relationship Id="rId4" Type="http://schemas.openxmlformats.org/officeDocument/2006/relationships/image" Target="../media/image2079.jpg"/></Relationships>
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0.png"/><Relationship Id="rId3" Type="http://schemas.openxmlformats.org/officeDocument/2006/relationships/image" Target="../media/image2081.png"/><Relationship Id="rId4" Type="http://schemas.openxmlformats.org/officeDocument/2006/relationships/image" Target="../media/image2082.jpg"/></Relationships>
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3.png"/><Relationship Id="rId3" Type="http://schemas.openxmlformats.org/officeDocument/2006/relationships/image" Target="../media/image2084.png"/><Relationship Id="rId4" Type="http://schemas.openxmlformats.org/officeDocument/2006/relationships/image" Target="../media/image2085.jpg"/><Relationship Id="rId5" Type="http://schemas.openxmlformats.org/officeDocument/2006/relationships/image" Target="../media/image2086.png"/></Relationships>
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7.png"/><Relationship Id="rId3" Type="http://schemas.openxmlformats.org/officeDocument/2006/relationships/image" Target="../media/image2088.png"/><Relationship Id="rId4" Type="http://schemas.openxmlformats.org/officeDocument/2006/relationships/image" Target="../media/image2089.jpg"/><Relationship Id="rId5" Type="http://schemas.openxmlformats.org/officeDocument/2006/relationships/image" Target="../media/image2090.png"/></Relationships>
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1.png"/><Relationship Id="rId3" Type="http://schemas.openxmlformats.org/officeDocument/2006/relationships/image" Target="../media/image2092.png"/><Relationship Id="rId4" Type="http://schemas.openxmlformats.org/officeDocument/2006/relationships/image" Target="../media/image2093.jpg"/><Relationship Id="rId5" Type="http://schemas.openxmlformats.org/officeDocument/2006/relationships/image" Target="../media/image2094.png"/><Relationship Id="rId6" Type="http://schemas.openxmlformats.org/officeDocument/2006/relationships/image" Target="../media/image2095.png"/><Relationship Id="rId7" Type="http://schemas.openxmlformats.org/officeDocument/2006/relationships/image" Target="../media/image2096.png"/></Relationships>
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7.png"/><Relationship Id="rId3" Type="http://schemas.openxmlformats.org/officeDocument/2006/relationships/image" Target="../media/image2098.png"/><Relationship Id="rId4" Type="http://schemas.openxmlformats.org/officeDocument/2006/relationships/image" Target="../media/image2099.jpg"/><Relationship Id="rId5" Type="http://schemas.openxmlformats.org/officeDocument/2006/relationships/image" Target="../media/image2100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191.jpg"/></Relationships>
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01.png"/><Relationship Id="rId3" Type="http://schemas.openxmlformats.org/officeDocument/2006/relationships/image" Target="../media/image2102.png"/><Relationship Id="rId4" Type="http://schemas.openxmlformats.org/officeDocument/2006/relationships/image" Target="../media/image2103.jpg"/><Relationship Id="rId5" Type="http://schemas.openxmlformats.org/officeDocument/2006/relationships/image" Target="../media/image2104.png"/></Relationships>
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5.png"/><Relationship Id="rId3" Type="http://schemas.openxmlformats.org/officeDocument/2006/relationships/image" Target="../media/image2106.png"/><Relationship Id="rId4" Type="http://schemas.openxmlformats.org/officeDocument/2006/relationships/image" Target="../media/image2107.jpg"/></Relationships>
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8.png"/><Relationship Id="rId3" Type="http://schemas.openxmlformats.org/officeDocument/2006/relationships/image" Target="../media/image2109.png"/><Relationship Id="rId4" Type="http://schemas.openxmlformats.org/officeDocument/2006/relationships/image" Target="../media/image2110.jpg"/><Relationship Id="rId5" Type="http://schemas.openxmlformats.org/officeDocument/2006/relationships/image" Target="../media/image2111.png"/></Relationships>
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2.png"/><Relationship Id="rId3" Type="http://schemas.openxmlformats.org/officeDocument/2006/relationships/image" Target="../media/image2113.png"/><Relationship Id="rId4" Type="http://schemas.openxmlformats.org/officeDocument/2006/relationships/image" Target="../media/image2114.jpg"/><Relationship Id="rId5" Type="http://schemas.openxmlformats.org/officeDocument/2006/relationships/image" Target="../media/image2115.png"/></Relationships>
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6.png"/><Relationship Id="rId3" Type="http://schemas.openxmlformats.org/officeDocument/2006/relationships/image" Target="../media/image2117.png"/><Relationship Id="rId4" Type="http://schemas.openxmlformats.org/officeDocument/2006/relationships/image" Target="../media/image2118.jpg"/></Relationships>
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9.png"/><Relationship Id="rId3" Type="http://schemas.openxmlformats.org/officeDocument/2006/relationships/image" Target="../media/image2120.png"/><Relationship Id="rId4" Type="http://schemas.openxmlformats.org/officeDocument/2006/relationships/image" Target="../media/image2121.jpg"/><Relationship Id="rId5" Type="http://schemas.openxmlformats.org/officeDocument/2006/relationships/image" Target="../media/image2122.png"/></Relationships>
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3.png"/><Relationship Id="rId3" Type="http://schemas.openxmlformats.org/officeDocument/2006/relationships/image" Target="../media/image2124.png"/><Relationship Id="rId4" Type="http://schemas.openxmlformats.org/officeDocument/2006/relationships/image" Target="../media/image2125.jpg"/><Relationship Id="rId5" Type="http://schemas.openxmlformats.org/officeDocument/2006/relationships/image" Target="../media/image2126.png"/></Relationships>
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7.png"/><Relationship Id="rId3" Type="http://schemas.openxmlformats.org/officeDocument/2006/relationships/image" Target="../media/image2128.png"/><Relationship Id="rId4" Type="http://schemas.openxmlformats.org/officeDocument/2006/relationships/image" Target="../media/image2129.jpg"/><Relationship Id="rId5" Type="http://schemas.openxmlformats.org/officeDocument/2006/relationships/image" Target="../media/image2130.png"/></Relationships>
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1.png"/><Relationship Id="rId3" Type="http://schemas.openxmlformats.org/officeDocument/2006/relationships/image" Target="../media/image2132.png"/><Relationship Id="rId4" Type="http://schemas.openxmlformats.org/officeDocument/2006/relationships/image" Target="../media/image2133.jpg"/></Relationships>
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4.png"/><Relationship Id="rId3" Type="http://schemas.openxmlformats.org/officeDocument/2006/relationships/image" Target="../media/image2135.png"/><Relationship Id="rId4" Type="http://schemas.openxmlformats.org/officeDocument/2006/relationships/image" Target="../media/image2136.jpg"/><Relationship Id="rId5" Type="http://schemas.openxmlformats.org/officeDocument/2006/relationships/image" Target="../media/image2137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jpg"/></Relationships>
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8.png"/><Relationship Id="rId3" Type="http://schemas.openxmlformats.org/officeDocument/2006/relationships/image" Target="../media/image2139.png"/><Relationship Id="rId4" Type="http://schemas.openxmlformats.org/officeDocument/2006/relationships/image" Target="../media/image2140.jpg"/><Relationship Id="rId5" Type="http://schemas.openxmlformats.org/officeDocument/2006/relationships/image" Target="../media/image2141.png"/></Relationships>
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2.png"/><Relationship Id="rId3" Type="http://schemas.openxmlformats.org/officeDocument/2006/relationships/image" Target="../media/image2143.png"/><Relationship Id="rId4" Type="http://schemas.openxmlformats.org/officeDocument/2006/relationships/image" Target="../media/image2144.jpg"/><Relationship Id="rId5" Type="http://schemas.openxmlformats.org/officeDocument/2006/relationships/image" Target="../media/image2145.png"/><Relationship Id="rId6" Type="http://schemas.openxmlformats.org/officeDocument/2006/relationships/image" Target="../media/image2146.png"/></Relationships>
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7.png"/><Relationship Id="rId3" Type="http://schemas.openxmlformats.org/officeDocument/2006/relationships/image" Target="../media/image2148.png"/><Relationship Id="rId4" Type="http://schemas.openxmlformats.org/officeDocument/2006/relationships/image" Target="../media/image2149.jpg"/><Relationship Id="rId5" Type="http://schemas.openxmlformats.org/officeDocument/2006/relationships/image" Target="../media/image2150.png"/></Relationships>
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1.png"/><Relationship Id="rId3" Type="http://schemas.openxmlformats.org/officeDocument/2006/relationships/image" Target="../media/image2152.png"/><Relationship Id="rId4" Type="http://schemas.openxmlformats.org/officeDocument/2006/relationships/image" Target="../media/image2153.jpg"/><Relationship Id="rId5" Type="http://schemas.openxmlformats.org/officeDocument/2006/relationships/image" Target="../media/image2154.png"/><Relationship Id="rId6" Type="http://schemas.openxmlformats.org/officeDocument/2006/relationships/image" Target="../media/image2155.png"/><Relationship Id="rId7" Type="http://schemas.openxmlformats.org/officeDocument/2006/relationships/image" Target="../media/image2156.png"/><Relationship Id="rId8" Type="http://schemas.openxmlformats.org/officeDocument/2006/relationships/image" Target="../media/image2157.png"/><Relationship Id="rId9" Type="http://schemas.openxmlformats.org/officeDocument/2006/relationships/image" Target="../media/image2158.png"/><Relationship Id="rId10" Type="http://schemas.openxmlformats.org/officeDocument/2006/relationships/image" Target="../media/image2159.png"/></Relationships>
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0.png"/><Relationship Id="rId3" Type="http://schemas.openxmlformats.org/officeDocument/2006/relationships/image" Target="../media/image2161.png"/><Relationship Id="rId4" Type="http://schemas.openxmlformats.org/officeDocument/2006/relationships/image" Target="../media/image2162.jpg"/><Relationship Id="rId5" Type="http://schemas.openxmlformats.org/officeDocument/2006/relationships/image" Target="../media/image2163.png"/></Relationships>
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4.png"/><Relationship Id="rId3" Type="http://schemas.openxmlformats.org/officeDocument/2006/relationships/image" Target="../media/image2165.png"/><Relationship Id="rId4" Type="http://schemas.openxmlformats.org/officeDocument/2006/relationships/image" Target="../media/image2166.jpg"/></Relationships>
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7.png"/><Relationship Id="rId3" Type="http://schemas.openxmlformats.org/officeDocument/2006/relationships/image" Target="../media/image2168.png"/><Relationship Id="rId4" Type="http://schemas.openxmlformats.org/officeDocument/2006/relationships/image" Target="../media/image2169.jpg"/><Relationship Id="rId5" Type="http://schemas.openxmlformats.org/officeDocument/2006/relationships/hyperlink" Target="mailto:pengyuxin@icst.pku.edu.cn" TargetMode="External"/></Relationships>
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0.png"/><Relationship Id="rId3" Type="http://schemas.openxmlformats.org/officeDocument/2006/relationships/image" Target="../media/image2171.png"/><Relationship Id="rId4" Type="http://schemas.openxmlformats.org/officeDocument/2006/relationships/image" Target="../media/image2172.jpg"/></Relationships>
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3.png"/><Relationship Id="rId3" Type="http://schemas.openxmlformats.org/officeDocument/2006/relationships/image" Target="../media/image2174.png"/><Relationship Id="rId4" Type="http://schemas.openxmlformats.org/officeDocument/2006/relationships/image" Target="../media/image2175.jpg"/></Relationships>
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6.png"/><Relationship Id="rId3" Type="http://schemas.openxmlformats.org/officeDocument/2006/relationships/image" Target="../media/image2177.png"/><Relationship Id="rId4" Type="http://schemas.openxmlformats.org/officeDocument/2006/relationships/image" Target="../media/image2178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Relationship Id="rId3" Type="http://schemas.openxmlformats.org/officeDocument/2006/relationships/image" Target="../media/image195.jpg"/></Relationships>
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9.png"/><Relationship Id="rId3" Type="http://schemas.openxmlformats.org/officeDocument/2006/relationships/image" Target="../media/image2180.png"/><Relationship Id="rId4" Type="http://schemas.openxmlformats.org/officeDocument/2006/relationships/image" Target="../media/image2181.jpg"/></Relationships>
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2.png"/><Relationship Id="rId3" Type="http://schemas.openxmlformats.org/officeDocument/2006/relationships/image" Target="../media/image2183.png"/><Relationship Id="rId4" Type="http://schemas.openxmlformats.org/officeDocument/2006/relationships/image" Target="../media/image2184.jpg"/><Relationship Id="rId5" Type="http://schemas.openxmlformats.org/officeDocument/2006/relationships/image" Target="../media/image2185.jpg"/></Relationships>
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86.png"/><Relationship Id="rId3" Type="http://schemas.openxmlformats.org/officeDocument/2006/relationships/image" Target="../media/image2187.png"/><Relationship Id="rId4" Type="http://schemas.openxmlformats.org/officeDocument/2006/relationships/image" Target="../media/image2188.jpg"/><Relationship Id="rId5" Type="http://schemas.openxmlformats.org/officeDocument/2006/relationships/image" Target="../media/image2189.jpg"/></Relationships>
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90.png"/><Relationship Id="rId3" Type="http://schemas.openxmlformats.org/officeDocument/2006/relationships/image" Target="../media/image2191.png"/><Relationship Id="rId4" Type="http://schemas.openxmlformats.org/officeDocument/2006/relationships/image" Target="../media/image2192.jpg"/><Relationship Id="rId5" Type="http://schemas.openxmlformats.org/officeDocument/2006/relationships/image" Target="../media/image2193.jpg"/></Relationships>
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4.png"/><Relationship Id="rId3" Type="http://schemas.openxmlformats.org/officeDocument/2006/relationships/image" Target="../media/image2195.png"/><Relationship Id="rId4" Type="http://schemas.openxmlformats.org/officeDocument/2006/relationships/image" Target="../media/image2196.jpg"/><Relationship Id="rId5" Type="http://schemas.openxmlformats.org/officeDocument/2006/relationships/image" Target="../media/image2197.png"/></Relationships>
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8.png"/><Relationship Id="rId3" Type="http://schemas.openxmlformats.org/officeDocument/2006/relationships/image" Target="../media/image2199.png"/><Relationship Id="rId4" Type="http://schemas.openxmlformats.org/officeDocument/2006/relationships/image" Target="../media/image2200.jpg"/><Relationship Id="rId5" Type="http://schemas.openxmlformats.org/officeDocument/2006/relationships/image" Target="../media/image2201.png"/></Relationships>
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2.png"/><Relationship Id="rId3" Type="http://schemas.openxmlformats.org/officeDocument/2006/relationships/image" Target="../media/image2203.png"/><Relationship Id="rId4" Type="http://schemas.openxmlformats.org/officeDocument/2006/relationships/image" Target="../media/image2204.jpg"/><Relationship Id="rId5" Type="http://schemas.openxmlformats.org/officeDocument/2006/relationships/image" Target="../media/image2205.png"/></Relationships>
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6.png"/><Relationship Id="rId3" Type="http://schemas.openxmlformats.org/officeDocument/2006/relationships/image" Target="../media/image2207.png"/><Relationship Id="rId4" Type="http://schemas.openxmlformats.org/officeDocument/2006/relationships/image" Target="../media/image2208.jpg"/><Relationship Id="rId5" Type="http://schemas.openxmlformats.org/officeDocument/2006/relationships/image" Target="../media/image2209.png"/></Relationships>
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0.png"/><Relationship Id="rId3" Type="http://schemas.openxmlformats.org/officeDocument/2006/relationships/image" Target="../media/image2211.png"/><Relationship Id="rId4" Type="http://schemas.openxmlformats.org/officeDocument/2006/relationships/image" Target="../media/image2212.jpg"/><Relationship Id="rId5" Type="http://schemas.openxmlformats.org/officeDocument/2006/relationships/image" Target="../media/image2213.jpg"/></Relationships>
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4.png"/><Relationship Id="rId3" Type="http://schemas.openxmlformats.org/officeDocument/2006/relationships/image" Target="../media/image2215.png"/><Relationship Id="rId4" Type="http://schemas.openxmlformats.org/officeDocument/2006/relationships/image" Target="../media/image221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Relationship Id="rId3" Type="http://schemas.openxmlformats.org/officeDocument/2006/relationships/image" Target="../media/image197.jpg"/></Relationships>
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7.png"/><Relationship Id="rId3" Type="http://schemas.openxmlformats.org/officeDocument/2006/relationships/image" Target="../media/image2218.png"/><Relationship Id="rId4" Type="http://schemas.openxmlformats.org/officeDocument/2006/relationships/image" Target="../media/image2219.jpg"/><Relationship Id="rId5" Type="http://schemas.openxmlformats.org/officeDocument/2006/relationships/image" Target="../media/image2220.png"/></Relationships>
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1.png"/><Relationship Id="rId3" Type="http://schemas.openxmlformats.org/officeDocument/2006/relationships/image" Target="../media/image2222.png"/><Relationship Id="rId4" Type="http://schemas.openxmlformats.org/officeDocument/2006/relationships/image" Target="../media/image2223.jpg"/><Relationship Id="rId5" Type="http://schemas.openxmlformats.org/officeDocument/2006/relationships/image" Target="../media/image2224.png"/></Relationships>
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5.png"/><Relationship Id="rId3" Type="http://schemas.openxmlformats.org/officeDocument/2006/relationships/image" Target="../media/image2226.png"/><Relationship Id="rId4" Type="http://schemas.openxmlformats.org/officeDocument/2006/relationships/image" Target="../media/image2227.jpg"/><Relationship Id="rId5" Type="http://schemas.openxmlformats.org/officeDocument/2006/relationships/image" Target="../media/image2228.png"/></Relationships>
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9.png"/><Relationship Id="rId3" Type="http://schemas.openxmlformats.org/officeDocument/2006/relationships/image" Target="../media/image2230.png"/><Relationship Id="rId4" Type="http://schemas.openxmlformats.org/officeDocument/2006/relationships/image" Target="../media/image2231.jpg"/><Relationship Id="rId5" Type="http://schemas.openxmlformats.org/officeDocument/2006/relationships/image" Target="../media/image2232.png"/></Relationships>
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3.png"/><Relationship Id="rId3" Type="http://schemas.openxmlformats.org/officeDocument/2006/relationships/image" Target="../media/image2234.png"/><Relationship Id="rId4" Type="http://schemas.openxmlformats.org/officeDocument/2006/relationships/image" Target="../media/image2235.jpg"/></Relationships>
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6.png"/><Relationship Id="rId3" Type="http://schemas.openxmlformats.org/officeDocument/2006/relationships/image" Target="../media/image2237.png"/><Relationship Id="rId4" Type="http://schemas.openxmlformats.org/officeDocument/2006/relationships/image" Target="../media/image2238.jpg"/><Relationship Id="rId5" Type="http://schemas.openxmlformats.org/officeDocument/2006/relationships/image" Target="../media/image2239.png"/></Relationships>
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0.png"/><Relationship Id="rId3" Type="http://schemas.openxmlformats.org/officeDocument/2006/relationships/image" Target="../media/image2241.png"/><Relationship Id="rId4" Type="http://schemas.openxmlformats.org/officeDocument/2006/relationships/image" Target="../media/image2242.jpg"/></Relationships>
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3.png"/><Relationship Id="rId3" Type="http://schemas.openxmlformats.org/officeDocument/2006/relationships/image" Target="../media/image2244.png"/><Relationship Id="rId4" Type="http://schemas.openxmlformats.org/officeDocument/2006/relationships/image" Target="../media/image2245.jpg"/><Relationship Id="rId5" Type="http://schemas.openxmlformats.org/officeDocument/2006/relationships/image" Target="../media/image2246.png"/></Relationships>
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7.png"/><Relationship Id="rId3" Type="http://schemas.openxmlformats.org/officeDocument/2006/relationships/image" Target="../media/image2248.png"/><Relationship Id="rId4" Type="http://schemas.openxmlformats.org/officeDocument/2006/relationships/image" Target="../media/image2249.jpg"/><Relationship Id="rId5" Type="http://schemas.openxmlformats.org/officeDocument/2006/relationships/image" Target="../media/image2250.png"/></Relationships>
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1.png"/><Relationship Id="rId3" Type="http://schemas.openxmlformats.org/officeDocument/2006/relationships/image" Target="../media/image2252.png"/><Relationship Id="rId4" Type="http://schemas.openxmlformats.org/officeDocument/2006/relationships/image" Target="../media/image2253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199.jpg"/></Relationships>
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4.png"/><Relationship Id="rId3" Type="http://schemas.openxmlformats.org/officeDocument/2006/relationships/image" Target="../media/image2255.png"/><Relationship Id="rId4" Type="http://schemas.openxmlformats.org/officeDocument/2006/relationships/image" Target="../media/image2256.jpg"/></Relationships>
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7.png"/><Relationship Id="rId3" Type="http://schemas.openxmlformats.org/officeDocument/2006/relationships/image" Target="../media/image2258.png"/><Relationship Id="rId4" Type="http://schemas.openxmlformats.org/officeDocument/2006/relationships/image" Target="../media/image2259.jpg"/></Relationships>
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0.png"/><Relationship Id="rId3" Type="http://schemas.openxmlformats.org/officeDocument/2006/relationships/image" Target="../media/image2261.png"/><Relationship Id="rId4" Type="http://schemas.openxmlformats.org/officeDocument/2006/relationships/image" Target="../media/image2262.jpg"/></Relationships>
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3.png"/><Relationship Id="rId3" Type="http://schemas.openxmlformats.org/officeDocument/2006/relationships/image" Target="../media/image2264.png"/><Relationship Id="rId4" Type="http://schemas.openxmlformats.org/officeDocument/2006/relationships/image" Target="../media/image2265.jpg"/></Relationships>
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6.png"/><Relationship Id="rId3" Type="http://schemas.openxmlformats.org/officeDocument/2006/relationships/image" Target="../media/image2267.png"/><Relationship Id="rId4" Type="http://schemas.openxmlformats.org/officeDocument/2006/relationships/image" Target="../media/image2268.jpg"/></Relationships>
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9.png"/><Relationship Id="rId3" Type="http://schemas.openxmlformats.org/officeDocument/2006/relationships/image" Target="../media/image2270.png"/><Relationship Id="rId4" Type="http://schemas.openxmlformats.org/officeDocument/2006/relationships/image" Target="../media/image2271.jpg"/><Relationship Id="rId5" Type="http://schemas.openxmlformats.org/officeDocument/2006/relationships/image" Target="../media/image2272.png"/></Relationships>
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73.png"/><Relationship Id="rId3" Type="http://schemas.openxmlformats.org/officeDocument/2006/relationships/image" Target="../media/image2274.png"/><Relationship Id="rId4" Type="http://schemas.openxmlformats.org/officeDocument/2006/relationships/image" Target="../media/image2275.jpg"/><Relationship Id="rId5" Type="http://schemas.openxmlformats.org/officeDocument/2006/relationships/image" Target="../media/image2276.png"/></Relationships>
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77.png"/><Relationship Id="rId3" Type="http://schemas.openxmlformats.org/officeDocument/2006/relationships/image" Target="../media/image2278.png"/><Relationship Id="rId4" Type="http://schemas.openxmlformats.org/officeDocument/2006/relationships/image" Target="../media/image2279.jpg"/><Relationship Id="rId5" Type="http://schemas.openxmlformats.org/officeDocument/2006/relationships/image" Target="../media/image2280.png"/></Relationships>
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1.png"/><Relationship Id="rId3" Type="http://schemas.openxmlformats.org/officeDocument/2006/relationships/image" Target="../media/image2282.png"/><Relationship Id="rId4" Type="http://schemas.openxmlformats.org/officeDocument/2006/relationships/image" Target="../media/image2283.jpg"/><Relationship Id="rId5" Type="http://schemas.openxmlformats.org/officeDocument/2006/relationships/image" Target="../media/image2284.png"/></Relationships>
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5.png"/><Relationship Id="rId3" Type="http://schemas.openxmlformats.org/officeDocument/2006/relationships/image" Target="../media/image2286.png"/><Relationship Id="rId4" Type="http://schemas.openxmlformats.org/officeDocument/2006/relationships/image" Target="../media/image2287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png"/><Relationship Id="rId3" Type="http://schemas.openxmlformats.org/officeDocument/2006/relationships/image" Target="../media/image201.jpg"/></Relationships>
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8.png"/><Relationship Id="rId3" Type="http://schemas.openxmlformats.org/officeDocument/2006/relationships/image" Target="../media/image2289.png"/><Relationship Id="rId4" Type="http://schemas.openxmlformats.org/officeDocument/2006/relationships/image" Target="../media/image2290.jpg"/></Relationships>
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91.png"/><Relationship Id="rId3" Type="http://schemas.openxmlformats.org/officeDocument/2006/relationships/image" Target="../media/image2292.png"/><Relationship Id="rId4" Type="http://schemas.openxmlformats.org/officeDocument/2006/relationships/image" Target="../media/image2293.jpg"/><Relationship Id="rId5" Type="http://schemas.openxmlformats.org/officeDocument/2006/relationships/image" Target="../media/image2294.png"/></Relationships>
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5.png"/><Relationship Id="rId3" Type="http://schemas.openxmlformats.org/officeDocument/2006/relationships/image" Target="../media/image2296.png"/><Relationship Id="rId4" Type="http://schemas.openxmlformats.org/officeDocument/2006/relationships/image" Target="../media/image2297.jpg"/></Relationships>
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8.png"/><Relationship Id="rId3" Type="http://schemas.openxmlformats.org/officeDocument/2006/relationships/image" Target="../media/image2299.png"/><Relationship Id="rId4" Type="http://schemas.openxmlformats.org/officeDocument/2006/relationships/image" Target="../media/image2300.jpg"/><Relationship Id="rId5" Type="http://schemas.openxmlformats.org/officeDocument/2006/relationships/image" Target="../media/image2301.png"/></Relationships>
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2.png"/><Relationship Id="rId3" Type="http://schemas.openxmlformats.org/officeDocument/2006/relationships/image" Target="../media/image2303.png"/><Relationship Id="rId4" Type="http://schemas.openxmlformats.org/officeDocument/2006/relationships/image" Target="../media/image2304.jpg"/></Relationships>
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5.png"/><Relationship Id="rId3" Type="http://schemas.openxmlformats.org/officeDocument/2006/relationships/image" Target="../media/image2306.png"/><Relationship Id="rId4" Type="http://schemas.openxmlformats.org/officeDocument/2006/relationships/image" Target="../media/image2307.jpg"/></Relationships>
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8.png"/><Relationship Id="rId3" Type="http://schemas.openxmlformats.org/officeDocument/2006/relationships/image" Target="../media/image2309.png"/><Relationship Id="rId4" Type="http://schemas.openxmlformats.org/officeDocument/2006/relationships/image" Target="../media/image2310.jpg"/></Relationships>
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1.png"/><Relationship Id="rId3" Type="http://schemas.openxmlformats.org/officeDocument/2006/relationships/image" Target="../media/image2312.png"/><Relationship Id="rId4" Type="http://schemas.openxmlformats.org/officeDocument/2006/relationships/image" Target="../media/image2313.jpg"/></Relationships>
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4.png"/><Relationship Id="rId3" Type="http://schemas.openxmlformats.org/officeDocument/2006/relationships/image" Target="../media/image2315.png"/><Relationship Id="rId4" Type="http://schemas.openxmlformats.org/officeDocument/2006/relationships/image" Target="../media/image2316.jpg"/></Relationships>
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7.png"/><Relationship Id="rId3" Type="http://schemas.openxmlformats.org/officeDocument/2006/relationships/image" Target="../media/image2318.png"/><Relationship Id="rId4" Type="http://schemas.openxmlformats.org/officeDocument/2006/relationships/image" Target="../media/image2319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/Relationships>
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20.png"/><Relationship Id="rId3" Type="http://schemas.openxmlformats.org/officeDocument/2006/relationships/image" Target="../media/image2321.png"/><Relationship Id="rId4" Type="http://schemas.openxmlformats.org/officeDocument/2006/relationships/image" Target="../media/image2322.jpg"/><Relationship Id="rId5" Type="http://schemas.openxmlformats.org/officeDocument/2006/relationships/image" Target="../media/image2323.png"/></Relationships>
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4.png"/><Relationship Id="rId3" Type="http://schemas.openxmlformats.org/officeDocument/2006/relationships/image" Target="../media/image2325.png"/><Relationship Id="rId4" Type="http://schemas.openxmlformats.org/officeDocument/2006/relationships/image" Target="../media/image2326.jpg"/></Relationships>
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7.png"/><Relationship Id="rId3" Type="http://schemas.openxmlformats.org/officeDocument/2006/relationships/image" Target="../media/image2328.png"/><Relationship Id="rId4" Type="http://schemas.openxmlformats.org/officeDocument/2006/relationships/image" Target="../media/image2329.jpg"/></Relationships>
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0.png"/><Relationship Id="rId3" Type="http://schemas.openxmlformats.org/officeDocument/2006/relationships/image" Target="../media/image2331.png"/><Relationship Id="rId4" Type="http://schemas.openxmlformats.org/officeDocument/2006/relationships/image" Target="../media/image2332.jpg"/></Relationships>
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3.png"/><Relationship Id="rId3" Type="http://schemas.openxmlformats.org/officeDocument/2006/relationships/image" Target="../media/image2334.png"/><Relationship Id="rId4" Type="http://schemas.openxmlformats.org/officeDocument/2006/relationships/image" Target="../media/image2335.jpg"/></Relationships>
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6.png"/><Relationship Id="rId3" Type="http://schemas.openxmlformats.org/officeDocument/2006/relationships/image" Target="../media/image2337.png"/><Relationship Id="rId4" Type="http://schemas.openxmlformats.org/officeDocument/2006/relationships/image" Target="../media/image2338.jpg"/></Relationships>
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9.png"/><Relationship Id="rId3" Type="http://schemas.openxmlformats.org/officeDocument/2006/relationships/image" Target="../media/image2340.png"/><Relationship Id="rId4" Type="http://schemas.openxmlformats.org/officeDocument/2006/relationships/image" Target="../media/image2341.jpg"/></Relationships>
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2.png"/><Relationship Id="rId3" Type="http://schemas.openxmlformats.org/officeDocument/2006/relationships/image" Target="../media/image2343.png"/><Relationship Id="rId4" Type="http://schemas.openxmlformats.org/officeDocument/2006/relationships/image" Target="../media/image2344.jpg"/></Relationships>
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5.png"/><Relationship Id="rId3" Type="http://schemas.openxmlformats.org/officeDocument/2006/relationships/image" Target="../media/image2346.png"/><Relationship Id="rId4" Type="http://schemas.openxmlformats.org/officeDocument/2006/relationships/image" Target="../media/image2347.jpg"/></Relationships>
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8.png"/><Relationship Id="rId3" Type="http://schemas.openxmlformats.org/officeDocument/2006/relationships/image" Target="../media/image2349.png"/><Relationship Id="rId4" Type="http://schemas.openxmlformats.org/officeDocument/2006/relationships/image" Target="../media/image2350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4.png"/><Relationship Id="rId3" Type="http://schemas.openxmlformats.org/officeDocument/2006/relationships/image" Target="../media/image205.jpg"/></Relationships>
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1.png"/><Relationship Id="rId3" Type="http://schemas.openxmlformats.org/officeDocument/2006/relationships/image" Target="../media/image2352.png"/><Relationship Id="rId4" Type="http://schemas.openxmlformats.org/officeDocument/2006/relationships/image" Target="../media/image2353.jpg"/></Relationships>
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4.png"/><Relationship Id="rId3" Type="http://schemas.openxmlformats.org/officeDocument/2006/relationships/image" Target="../media/image2355.png"/><Relationship Id="rId4" Type="http://schemas.openxmlformats.org/officeDocument/2006/relationships/image" Target="../media/image2356.jpg"/><Relationship Id="rId5" Type="http://schemas.openxmlformats.org/officeDocument/2006/relationships/image" Target="../media/image2357.png"/></Relationships>
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8.png"/><Relationship Id="rId3" Type="http://schemas.openxmlformats.org/officeDocument/2006/relationships/image" Target="../media/image2359.png"/><Relationship Id="rId4" Type="http://schemas.openxmlformats.org/officeDocument/2006/relationships/image" Target="../media/image2360.jpg"/></Relationships>
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1.png"/><Relationship Id="rId3" Type="http://schemas.openxmlformats.org/officeDocument/2006/relationships/image" Target="../media/image2362.png"/><Relationship Id="rId4" Type="http://schemas.openxmlformats.org/officeDocument/2006/relationships/image" Target="../media/image2363.jpg"/></Relationships>
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4.png"/><Relationship Id="rId3" Type="http://schemas.openxmlformats.org/officeDocument/2006/relationships/image" Target="../media/image2365.png"/><Relationship Id="rId4" Type="http://schemas.openxmlformats.org/officeDocument/2006/relationships/image" Target="../media/image2366.jpg"/><Relationship Id="rId5" Type="http://schemas.openxmlformats.org/officeDocument/2006/relationships/image" Target="../media/image2367.png"/></Relationships>
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8.png"/><Relationship Id="rId3" Type="http://schemas.openxmlformats.org/officeDocument/2006/relationships/image" Target="../media/image2369.png"/><Relationship Id="rId4" Type="http://schemas.openxmlformats.org/officeDocument/2006/relationships/image" Target="../media/image2370.jpg"/></Relationships>
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71.png"/><Relationship Id="rId3" Type="http://schemas.openxmlformats.org/officeDocument/2006/relationships/image" Target="../media/image2372.png"/><Relationship Id="rId4" Type="http://schemas.openxmlformats.org/officeDocument/2006/relationships/image" Target="../media/image2373.jpg"/><Relationship Id="rId5" Type="http://schemas.openxmlformats.org/officeDocument/2006/relationships/image" Target="../media/image2374.png"/></Relationships>
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5.png"/><Relationship Id="rId3" Type="http://schemas.openxmlformats.org/officeDocument/2006/relationships/image" Target="../media/image2376.png"/><Relationship Id="rId4" Type="http://schemas.openxmlformats.org/officeDocument/2006/relationships/image" Target="../media/image2377.jpg"/></Relationships>
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78.png"/><Relationship Id="rId3" Type="http://schemas.openxmlformats.org/officeDocument/2006/relationships/image" Target="../media/image2379.png"/><Relationship Id="rId4" Type="http://schemas.openxmlformats.org/officeDocument/2006/relationships/image" Target="../media/image2380.jpg"/><Relationship Id="rId5" Type="http://schemas.openxmlformats.org/officeDocument/2006/relationships/image" Target="../media/image2381.png"/></Relationships>
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2.png"/><Relationship Id="rId3" Type="http://schemas.openxmlformats.org/officeDocument/2006/relationships/image" Target="../media/image2383.png"/><Relationship Id="rId4" Type="http://schemas.openxmlformats.org/officeDocument/2006/relationships/image" Target="../media/image2384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Relationship Id="rId3" Type="http://schemas.openxmlformats.org/officeDocument/2006/relationships/image" Target="../media/image207.jpg"/></Relationships>
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5.png"/><Relationship Id="rId3" Type="http://schemas.openxmlformats.org/officeDocument/2006/relationships/image" Target="../media/image2386.png"/><Relationship Id="rId4" Type="http://schemas.openxmlformats.org/officeDocument/2006/relationships/image" Target="../media/image2387.jpg"/><Relationship Id="rId5" Type="http://schemas.openxmlformats.org/officeDocument/2006/relationships/image" Target="../media/image2388.png"/></Relationships>
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9.png"/><Relationship Id="rId3" Type="http://schemas.openxmlformats.org/officeDocument/2006/relationships/image" Target="../media/image2390.png"/><Relationship Id="rId4" Type="http://schemas.openxmlformats.org/officeDocument/2006/relationships/image" Target="../media/image2391.jpg"/></Relationships>
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2.png"/><Relationship Id="rId3" Type="http://schemas.openxmlformats.org/officeDocument/2006/relationships/image" Target="../media/image2393.png"/><Relationship Id="rId4" Type="http://schemas.openxmlformats.org/officeDocument/2006/relationships/image" Target="../media/image2394.jpg"/></Relationships>
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5.png"/><Relationship Id="rId3" Type="http://schemas.openxmlformats.org/officeDocument/2006/relationships/image" Target="../media/image2396.png"/><Relationship Id="rId4" Type="http://schemas.openxmlformats.org/officeDocument/2006/relationships/image" Target="../media/image2397.jpg"/></Relationships>
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8.png"/><Relationship Id="rId3" Type="http://schemas.openxmlformats.org/officeDocument/2006/relationships/image" Target="../media/image2399.png"/><Relationship Id="rId4" Type="http://schemas.openxmlformats.org/officeDocument/2006/relationships/image" Target="../media/image2400.jpg"/></Relationships>
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1.png"/><Relationship Id="rId3" Type="http://schemas.openxmlformats.org/officeDocument/2006/relationships/image" Target="../media/image2402.png"/><Relationship Id="rId4" Type="http://schemas.openxmlformats.org/officeDocument/2006/relationships/image" Target="../media/image2403.jpg"/></Relationships>
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4.png"/><Relationship Id="rId3" Type="http://schemas.openxmlformats.org/officeDocument/2006/relationships/image" Target="../media/image2405.png"/><Relationship Id="rId4" Type="http://schemas.openxmlformats.org/officeDocument/2006/relationships/image" Target="../media/image2406.jpg"/></Relationships>
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7.png"/><Relationship Id="rId3" Type="http://schemas.openxmlformats.org/officeDocument/2006/relationships/image" Target="../media/image2408.png"/><Relationship Id="rId4" Type="http://schemas.openxmlformats.org/officeDocument/2006/relationships/image" Target="../media/image2409.jpg"/></Relationships>
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0.png"/><Relationship Id="rId3" Type="http://schemas.openxmlformats.org/officeDocument/2006/relationships/image" Target="../media/image2411.png"/><Relationship Id="rId4" Type="http://schemas.openxmlformats.org/officeDocument/2006/relationships/image" Target="../media/image2412.jpg"/></Relationships>
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3.png"/><Relationship Id="rId3" Type="http://schemas.openxmlformats.org/officeDocument/2006/relationships/image" Target="../media/image2414.png"/><Relationship Id="rId4" Type="http://schemas.openxmlformats.org/officeDocument/2006/relationships/image" Target="../media/image2415.jpg"/><Relationship Id="rId5" Type="http://schemas.openxmlformats.org/officeDocument/2006/relationships/image" Target="../media/image2416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Relationship Id="rId3" Type="http://schemas.openxmlformats.org/officeDocument/2006/relationships/image" Target="../media/image209.jpg"/></Relationships>
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7.png"/><Relationship Id="rId3" Type="http://schemas.openxmlformats.org/officeDocument/2006/relationships/image" Target="../media/image2418.png"/><Relationship Id="rId4" Type="http://schemas.openxmlformats.org/officeDocument/2006/relationships/image" Target="../media/image2419.jpg"/></Relationships>
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0.png"/><Relationship Id="rId3" Type="http://schemas.openxmlformats.org/officeDocument/2006/relationships/image" Target="../media/image2421.png"/><Relationship Id="rId4" Type="http://schemas.openxmlformats.org/officeDocument/2006/relationships/image" Target="../media/image2422.jpg"/></Relationships>
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3.png"/><Relationship Id="rId3" Type="http://schemas.openxmlformats.org/officeDocument/2006/relationships/image" Target="../media/image2424.png"/><Relationship Id="rId4" Type="http://schemas.openxmlformats.org/officeDocument/2006/relationships/image" Target="../media/image2425.jpg"/></Relationships>
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6.png"/><Relationship Id="rId3" Type="http://schemas.openxmlformats.org/officeDocument/2006/relationships/image" Target="../media/image2427.png"/><Relationship Id="rId4" Type="http://schemas.openxmlformats.org/officeDocument/2006/relationships/image" Target="../media/image2428.jpg"/></Relationships>
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9.png"/><Relationship Id="rId3" Type="http://schemas.openxmlformats.org/officeDocument/2006/relationships/image" Target="../media/image2430.png"/><Relationship Id="rId4" Type="http://schemas.openxmlformats.org/officeDocument/2006/relationships/image" Target="../media/image2431.jpg"/></Relationships>
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2.png"/><Relationship Id="rId3" Type="http://schemas.openxmlformats.org/officeDocument/2006/relationships/image" Target="../media/image2433.png"/><Relationship Id="rId4" Type="http://schemas.openxmlformats.org/officeDocument/2006/relationships/image" Target="../media/image2434.jpg"/></Relationships>
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5.png"/><Relationship Id="rId3" Type="http://schemas.openxmlformats.org/officeDocument/2006/relationships/image" Target="../media/image2436.png"/><Relationship Id="rId4" Type="http://schemas.openxmlformats.org/officeDocument/2006/relationships/image" Target="../media/image2437.jpg"/></Relationships>
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8.png"/><Relationship Id="rId3" Type="http://schemas.openxmlformats.org/officeDocument/2006/relationships/image" Target="../media/image2439.png"/><Relationship Id="rId4" Type="http://schemas.openxmlformats.org/officeDocument/2006/relationships/image" Target="../media/image2440.jpg"/></Relationships>
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1.png"/><Relationship Id="rId3" Type="http://schemas.openxmlformats.org/officeDocument/2006/relationships/image" Target="../media/image2442.png"/><Relationship Id="rId4" Type="http://schemas.openxmlformats.org/officeDocument/2006/relationships/image" Target="../media/image2443.jpg"/></Relationships>
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4.png"/><Relationship Id="rId3" Type="http://schemas.openxmlformats.org/officeDocument/2006/relationships/image" Target="../media/image2445.png"/><Relationship Id="rId4" Type="http://schemas.openxmlformats.org/officeDocument/2006/relationships/image" Target="../media/image2446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Relationship Id="rId3" Type="http://schemas.openxmlformats.org/officeDocument/2006/relationships/image" Target="../media/image211.jpg"/></Relationships>
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7.png"/><Relationship Id="rId3" Type="http://schemas.openxmlformats.org/officeDocument/2006/relationships/image" Target="../media/image2448.png"/><Relationship Id="rId4" Type="http://schemas.openxmlformats.org/officeDocument/2006/relationships/image" Target="../media/image2449.jpg"/></Relationships>
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0.png"/><Relationship Id="rId3" Type="http://schemas.openxmlformats.org/officeDocument/2006/relationships/image" Target="../media/image2451.png"/><Relationship Id="rId4" Type="http://schemas.openxmlformats.org/officeDocument/2006/relationships/image" Target="../media/image2452.jpg"/></Relationships>
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3.png"/><Relationship Id="rId3" Type="http://schemas.openxmlformats.org/officeDocument/2006/relationships/image" Target="../media/image2454.png"/><Relationship Id="rId4" Type="http://schemas.openxmlformats.org/officeDocument/2006/relationships/image" Target="../media/image2455.jpg"/></Relationships>
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6.png"/><Relationship Id="rId3" Type="http://schemas.openxmlformats.org/officeDocument/2006/relationships/image" Target="../media/image2457.png"/><Relationship Id="rId4" Type="http://schemas.openxmlformats.org/officeDocument/2006/relationships/image" Target="../media/image2458.jpg"/><Relationship Id="rId5" Type="http://schemas.openxmlformats.org/officeDocument/2006/relationships/image" Target="../media/image2459.png"/></Relationships>
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0.png"/><Relationship Id="rId3" Type="http://schemas.openxmlformats.org/officeDocument/2006/relationships/image" Target="../media/image2461.png"/><Relationship Id="rId4" Type="http://schemas.openxmlformats.org/officeDocument/2006/relationships/image" Target="../media/image2462.jpg"/></Relationships>
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3.png"/><Relationship Id="rId3" Type="http://schemas.openxmlformats.org/officeDocument/2006/relationships/image" Target="../media/image2464.png"/><Relationship Id="rId4" Type="http://schemas.openxmlformats.org/officeDocument/2006/relationships/image" Target="../media/image2465.jpg"/><Relationship Id="rId5" Type="http://schemas.openxmlformats.org/officeDocument/2006/relationships/hyperlink" Target="mailto:pengyuxin@icst.pku.edu.cn" TargetMode="External"/></Relationships>
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6.png"/><Relationship Id="rId3" Type="http://schemas.openxmlformats.org/officeDocument/2006/relationships/image" Target="../media/image2467.png"/><Relationship Id="rId4" Type="http://schemas.openxmlformats.org/officeDocument/2006/relationships/image" Target="../media/image2468.jpg"/></Relationships>
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9.png"/><Relationship Id="rId3" Type="http://schemas.openxmlformats.org/officeDocument/2006/relationships/image" Target="../media/image2470.png"/><Relationship Id="rId4" Type="http://schemas.openxmlformats.org/officeDocument/2006/relationships/image" Target="../media/image2471.jpg"/></Relationships>
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2.png"/><Relationship Id="rId3" Type="http://schemas.openxmlformats.org/officeDocument/2006/relationships/image" Target="../media/image2473.png"/><Relationship Id="rId4" Type="http://schemas.openxmlformats.org/officeDocument/2006/relationships/image" Target="../media/image2474.jpg"/></Relationships>
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5.png"/><Relationship Id="rId3" Type="http://schemas.openxmlformats.org/officeDocument/2006/relationships/image" Target="../media/image2476.png"/><Relationship Id="rId4" Type="http://schemas.openxmlformats.org/officeDocument/2006/relationships/image" Target="../media/image2477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png"/><Relationship Id="rId3" Type="http://schemas.openxmlformats.org/officeDocument/2006/relationships/image" Target="../media/image213.jpg"/></Relationships>
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8.png"/><Relationship Id="rId3" Type="http://schemas.openxmlformats.org/officeDocument/2006/relationships/image" Target="../media/image2479.png"/><Relationship Id="rId4" Type="http://schemas.openxmlformats.org/officeDocument/2006/relationships/image" Target="../media/image2480.jpg"/></Relationships>
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1.png"/><Relationship Id="rId3" Type="http://schemas.openxmlformats.org/officeDocument/2006/relationships/image" Target="../media/image2482.png"/><Relationship Id="rId4" Type="http://schemas.openxmlformats.org/officeDocument/2006/relationships/image" Target="../media/image2483.jpg"/></Relationships>
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4.png"/><Relationship Id="rId3" Type="http://schemas.openxmlformats.org/officeDocument/2006/relationships/image" Target="../media/image2485.png"/><Relationship Id="rId4" Type="http://schemas.openxmlformats.org/officeDocument/2006/relationships/image" Target="../media/image2486.jpg"/><Relationship Id="rId5" Type="http://schemas.openxmlformats.org/officeDocument/2006/relationships/image" Target="../media/image2487.png"/></Relationships>
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8.png"/><Relationship Id="rId3" Type="http://schemas.openxmlformats.org/officeDocument/2006/relationships/image" Target="../media/image2489.png"/><Relationship Id="rId4" Type="http://schemas.openxmlformats.org/officeDocument/2006/relationships/image" Target="../media/image2490.jpg"/></Relationships>
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1.png"/><Relationship Id="rId3" Type="http://schemas.openxmlformats.org/officeDocument/2006/relationships/image" Target="../media/image2492.png"/><Relationship Id="rId4" Type="http://schemas.openxmlformats.org/officeDocument/2006/relationships/image" Target="../media/image2493.jpg"/></Relationships>
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4.png"/><Relationship Id="rId3" Type="http://schemas.openxmlformats.org/officeDocument/2006/relationships/image" Target="../media/image2495.png"/><Relationship Id="rId4" Type="http://schemas.openxmlformats.org/officeDocument/2006/relationships/image" Target="../media/image2496.jpg"/></Relationships>
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7.png"/><Relationship Id="rId3" Type="http://schemas.openxmlformats.org/officeDocument/2006/relationships/image" Target="../media/image2498.png"/><Relationship Id="rId4" Type="http://schemas.openxmlformats.org/officeDocument/2006/relationships/image" Target="../media/image2499.jpg"/></Relationships>
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0.png"/><Relationship Id="rId3" Type="http://schemas.openxmlformats.org/officeDocument/2006/relationships/image" Target="../media/image2501.png"/><Relationship Id="rId4" Type="http://schemas.openxmlformats.org/officeDocument/2006/relationships/image" Target="../media/image2502.jpg"/></Relationships>
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3.png"/><Relationship Id="rId3" Type="http://schemas.openxmlformats.org/officeDocument/2006/relationships/image" Target="../media/image2504.png"/><Relationship Id="rId4" Type="http://schemas.openxmlformats.org/officeDocument/2006/relationships/image" Target="../media/image2505.jpg"/></Relationships>
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6.png"/><Relationship Id="rId3" Type="http://schemas.openxmlformats.org/officeDocument/2006/relationships/image" Target="../media/image2507.png"/><Relationship Id="rId4" Type="http://schemas.openxmlformats.org/officeDocument/2006/relationships/image" Target="../media/image2508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3" Type="http://schemas.openxmlformats.org/officeDocument/2006/relationships/image" Target="../media/image215.jpg"/></Relationships>
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9.png"/><Relationship Id="rId3" Type="http://schemas.openxmlformats.org/officeDocument/2006/relationships/image" Target="../media/image2510.png"/><Relationship Id="rId4" Type="http://schemas.openxmlformats.org/officeDocument/2006/relationships/image" Target="../media/image2511.jpg"/></Relationships>
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2.png"/><Relationship Id="rId3" Type="http://schemas.openxmlformats.org/officeDocument/2006/relationships/image" Target="../media/image2513.png"/><Relationship Id="rId4" Type="http://schemas.openxmlformats.org/officeDocument/2006/relationships/image" Target="../media/image2514.jpg"/><Relationship Id="rId5" Type="http://schemas.openxmlformats.org/officeDocument/2006/relationships/image" Target="../media/image2515.png"/></Relationships>
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6.png"/><Relationship Id="rId3" Type="http://schemas.openxmlformats.org/officeDocument/2006/relationships/image" Target="../media/image2517.png"/><Relationship Id="rId4" Type="http://schemas.openxmlformats.org/officeDocument/2006/relationships/image" Target="../media/image2518.jpg"/></Relationships>
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9.png"/><Relationship Id="rId3" Type="http://schemas.openxmlformats.org/officeDocument/2006/relationships/image" Target="../media/image2520.png"/><Relationship Id="rId4" Type="http://schemas.openxmlformats.org/officeDocument/2006/relationships/image" Target="../media/image2521.jpg"/></Relationships>
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2.png"/><Relationship Id="rId3" Type="http://schemas.openxmlformats.org/officeDocument/2006/relationships/image" Target="../media/image2523.png"/><Relationship Id="rId4" Type="http://schemas.openxmlformats.org/officeDocument/2006/relationships/image" Target="../media/image2524.jpg"/><Relationship Id="rId5" Type="http://schemas.openxmlformats.org/officeDocument/2006/relationships/image" Target="../media/image2525.png"/></Relationships>
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6.png"/><Relationship Id="rId3" Type="http://schemas.openxmlformats.org/officeDocument/2006/relationships/image" Target="../media/image2527.png"/><Relationship Id="rId4" Type="http://schemas.openxmlformats.org/officeDocument/2006/relationships/image" Target="../media/image2528.jpg"/></Relationships>
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9.png"/><Relationship Id="rId3" Type="http://schemas.openxmlformats.org/officeDocument/2006/relationships/image" Target="../media/image2530.png"/><Relationship Id="rId4" Type="http://schemas.openxmlformats.org/officeDocument/2006/relationships/image" Target="../media/image2531.jpg"/></Relationships>
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2.png"/><Relationship Id="rId3" Type="http://schemas.openxmlformats.org/officeDocument/2006/relationships/image" Target="../media/image2533.png"/><Relationship Id="rId4" Type="http://schemas.openxmlformats.org/officeDocument/2006/relationships/image" Target="../media/image2534.jpg"/><Relationship Id="rId5" Type="http://schemas.openxmlformats.org/officeDocument/2006/relationships/image" Target="../media/image2535.png"/></Relationships>
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6.png"/><Relationship Id="rId3" Type="http://schemas.openxmlformats.org/officeDocument/2006/relationships/image" Target="../media/image2537.png"/><Relationship Id="rId4" Type="http://schemas.openxmlformats.org/officeDocument/2006/relationships/image" Target="../media/image2538.jpg"/></Relationships>
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9.png"/><Relationship Id="rId3" Type="http://schemas.openxmlformats.org/officeDocument/2006/relationships/image" Target="../media/image2540.png"/><Relationship Id="rId4" Type="http://schemas.openxmlformats.org/officeDocument/2006/relationships/image" Target="../media/image2541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png"/><Relationship Id="rId3" Type="http://schemas.openxmlformats.org/officeDocument/2006/relationships/image" Target="../media/image217.jpg"/></Relationships>
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2.png"/><Relationship Id="rId3" Type="http://schemas.openxmlformats.org/officeDocument/2006/relationships/image" Target="../media/image2543.png"/><Relationship Id="rId4" Type="http://schemas.openxmlformats.org/officeDocument/2006/relationships/image" Target="../media/image2544.jpg"/></Relationships>
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5.png"/><Relationship Id="rId3" Type="http://schemas.openxmlformats.org/officeDocument/2006/relationships/image" Target="../media/image2546.png"/><Relationship Id="rId4" Type="http://schemas.openxmlformats.org/officeDocument/2006/relationships/image" Target="../media/image2547.jpg"/><Relationship Id="rId5" Type="http://schemas.openxmlformats.org/officeDocument/2006/relationships/image" Target="../media/image2548.png"/></Relationships>
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9.png"/><Relationship Id="rId3" Type="http://schemas.openxmlformats.org/officeDocument/2006/relationships/image" Target="../media/image2550.png"/><Relationship Id="rId4" Type="http://schemas.openxmlformats.org/officeDocument/2006/relationships/image" Target="../media/image2551.jpg"/></Relationships>
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2.png"/><Relationship Id="rId3" Type="http://schemas.openxmlformats.org/officeDocument/2006/relationships/image" Target="../media/image2553.png"/><Relationship Id="rId4" Type="http://schemas.openxmlformats.org/officeDocument/2006/relationships/image" Target="../media/image2554.jpg"/></Relationships>
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55.png"/><Relationship Id="rId3" Type="http://schemas.openxmlformats.org/officeDocument/2006/relationships/image" Target="../media/image2556.png"/><Relationship Id="rId4" Type="http://schemas.openxmlformats.org/officeDocument/2006/relationships/image" Target="../media/image2557.jpg"/></Relationships>
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8.png"/><Relationship Id="rId3" Type="http://schemas.openxmlformats.org/officeDocument/2006/relationships/image" Target="../media/image2559.png"/><Relationship Id="rId4" Type="http://schemas.openxmlformats.org/officeDocument/2006/relationships/image" Target="../media/image2560.jpg"/></Relationships>
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1.png"/><Relationship Id="rId3" Type="http://schemas.openxmlformats.org/officeDocument/2006/relationships/image" Target="../media/image2562.png"/><Relationship Id="rId4" Type="http://schemas.openxmlformats.org/officeDocument/2006/relationships/image" Target="../media/image2563.jpg"/></Relationships>
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4.png"/><Relationship Id="rId3" Type="http://schemas.openxmlformats.org/officeDocument/2006/relationships/image" Target="../media/image2565.png"/><Relationship Id="rId4" Type="http://schemas.openxmlformats.org/officeDocument/2006/relationships/image" Target="../media/image2566.jpg"/></Relationships>
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7.png"/><Relationship Id="rId3" Type="http://schemas.openxmlformats.org/officeDocument/2006/relationships/image" Target="../media/image2568.png"/><Relationship Id="rId4" Type="http://schemas.openxmlformats.org/officeDocument/2006/relationships/image" Target="../media/image2569.jpg"/></Relationships>
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0.png"/><Relationship Id="rId3" Type="http://schemas.openxmlformats.org/officeDocument/2006/relationships/image" Target="../media/image2571.png"/><Relationship Id="rId4" Type="http://schemas.openxmlformats.org/officeDocument/2006/relationships/image" Target="../media/image2572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png"/><Relationship Id="rId3" Type="http://schemas.openxmlformats.org/officeDocument/2006/relationships/image" Target="../media/image219.jpg"/></Relationships>
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3.png"/><Relationship Id="rId3" Type="http://schemas.openxmlformats.org/officeDocument/2006/relationships/image" Target="../media/image2574.png"/><Relationship Id="rId4" Type="http://schemas.openxmlformats.org/officeDocument/2006/relationships/image" Target="../media/image2575.jpg"/></Relationships>
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6.png"/><Relationship Id="rId3" Type="http://schemas.openxmlformats.org/officeDocument/2006/relationships/image" Target="../media/image2577.png"/><Relationship Id="rId4" Type="http://schemas.openxmlformats.org/officeDocument/2006/relationships/image" Target="../media/image2578.jpg"/></Relationships>
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9.png"/><Relationship Id="rId3" Type="http://schemas.openxmlformats.org/officeDocument/2006/relationships/image" Target="../media/image2580.png"/><Relationship Id="rId4" Type="http://schemas.openxmlformats.org/officeDocument/2006/relationships/image" Target="../media/image2581.jpg"/></Relationships>
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82.png"/><Relationship Id="rId3" Type="http://schemas.openxmlformats.org/officeDocument/2006/relationships/image" Target="../media/image2583.png"/><Relationship Id="rId4" Type="http://schemas.openxmlformats.org/officeDocument/2006/relationships/image" Target="../media/image2584.jpg"/></Relationships>
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5.png"/><Relationship Id="rId3" Type="http://schemas.openxmlformats.org/officeDocument/2006/relationships/image" Target="../media/image2586.png"/><Relationship Id="rId4" Type="http://schemas.openxmlformats.org/officeDocument/2006/relationships/image" Target="../media/image2587.jpg"/></Relationships>
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88.png"/><Relationship Id="rId3" Type="http://schemas.openxmlformats.org/officeDocument/2006/relationships/image" Target="../media/image2589.png"/><Relationship Id="rId4" Type="http://schemas.openxmlformats.org/officeDocument/2006/relationships/image" Target="../media/image2590.jpg"/></Relationships>
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1.png"/><Relationship Id="rId3" Type="http://schemas.openxmlformats.org/officeDocument/2006/relationships/image" Target="../media/image2592.png"/><Relationship Id="rId4" Type="http://schemas.openxmlformats.org/officeDocument/2006/relationships/image" Target="../media/image2593.jpg"/></Relationships>
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4.png"/><Relationship Id="rId3" Type="http://schemas.openxmlformats.org/officeDocument/2006/relationships/image" Target="../media/image2595.png"/><Relationship Id="rId4" Type="http://schemas.openxmlformats.org/officeDocument/2006/relationships/image" Target="../media/image2596.jpg"/></Relationships>
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7.png"/><Relationship Id="rId3" Type="http://schemas.openxmlformats.org/officeDocument/2006/relationships/image" Target="../media/image2598.png"/><Relationship Id="rId4" Type="http://schemas.openxmlformats.org/officeDocument/2006/relationships/image" Target="../media/image2599.jpg"/></Relationships>
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0.png"/><Relationship Id="rId3" Type="http://schemas.openxmlformats.org/officeDocument/2006/relationships/image" Target="../media/image2601.png"/><Relationship Id="rId4" Type="http://schemas.openxmlformats.org/officeDocument/2006/relationships/image" Target="../media/image2602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jpg"/></Relationships>
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3.png"/><Relationship Id="rId3" Type="http://schemas.openxmlformats.org/officeDocument/2006/relationships/image" Target="../media/image2604.png"/><Relationship Id="rId4" Type="http://schemas.openxmlformats.org/officeDocument/2006/relationships/image" Target="../media/image2605.jpg"/></Relationships>
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6.png"/><Relationship Id="rId3" Type="http://schemas.openxmlformats.org/officeDocument/2006/relationships/image" Target="../media/image2607.png"/><Relationship Id="rId4" Type="http://schemas.openxmlformats.org/officeDocument/2006/relationships/image" Target="../media/image2608.jpg"/></Relationships>
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9.png"/><Relationship Id="rId3" Type="http://schemas.openxmlformats.org/officeDocument/2006/relationships/image" Target="../media/image2610.png"/><Relationship Id="rId4" Type="http://schemas.openxmlformats.org/officeDocument/2006/relationships/image" Target="../media/image2611.jpg"/></Relationships>
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2.png"/><Relationship Id="rId3" Type="http://schemas.openxmlformats.org/officeDocument/2006/relationships/image" Target="../media/image2613.png"/><Relationship Id="rId4" Type="http://schemas.openxmlformats.org/officeDocument/2006/relationships/image" Target="../media/image2614.jpg"/></Relationships>
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15.png"/><Relationship Id="rId3" Type="http://schemas.openxmlformats.org/officeDocument/2006/relationships/image" Target="../media/image2616.png"/><Relationship Id="rId4" Type="http://schemas.openxmlformats.org/officeDocument/2006/relationships/image" Target="../media/image2617.jpg"/></Relationships>
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8.png"/><Relationship Id="rId3" Type="http://schemas.openxmlformats.org/officeDocument/2006/relationships/image" Target="../media/image2619.png"/><Relationship Id="rId4" Type="http://schemas.openxmlformats.org/officeDocument/2006/relationships/image" Target="../media/image2620.jpg"/></Relationships>
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1.png"/><Relationship Id="rId3" Type="http://schemas.openxmlformats.org/officeDocument/2006/relationships/image" Target="../media/image2622.png"/><Relationship Id="rId4" Type="http://schemas.openxmlformats.org/officeDocument/2006/relationships/image" Target="../media/image2623.jpg"/></Relationships>
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4.png"/><Relationship Id="rId3" Type="http://schemas.openxmlformats.org/officeDocument/2006/relationships/image" Target="../media/image2625.png"/><Relationship Id="rId4" Type="http://schemas.openxmlformats.org/officeDocument/2006/relationships/image" Target="../media/image2626.jpg"/></Relationships>
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7.png"/><Relationship Id="rId3" Type="http://schemas.openxmlformats.org/officeDocument/2006/relationships/image" Target="../media/image2628.png"/><Relationship Id="rId4" Type="http://schemas.openxmlformats.org/officeDocument/2006/relationships/image" Target="../media/image2629.jpg"/></Relationships>
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0.png"/><Relationship Id="rId3" Type="http://schemas.openxmlformats.org/officeDocument/2006/relationships/image" Target="../media/image2631.png"/><Relationship Id="rId4" Type="http://schemas.openxmlformats.org/officeDocument/2006/relationships/image" Target="../media/image2632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jpg"/></Relationships>
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3.png"/><Relationship Id="rId3" Type="http://schemas.openxmlformats.org/officeDocument/2006/relationships/image" Target="../media/image2634.png"/><Relationship Id="rId4" Type="http://schemas.openxmlformats.org/officeDocument/2006/relationships/image" Target="../media/image2635.jpg"/></Relationships>
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6.png"/><Relationship Id="rId3" Type="http://schemas.openxmlformats.org/officeDocument/2006/relationships/image" Target="../media/image2637.png"/><Relationship Id="rId4" Type="http://schemas.openxmlformats.org/officeDocument/2006/relationships/image" Target="../media/image2638.jpg"/></Relationships>
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9.png"/><Relationship Id="rId3" Type="http://schemas.openxmlformats.org/officeDocument/2006/relationships/image" Target="../media/image2640.png"/><Relationship Id="rId4" Type="http://schemas.openxmlformats.org/officeDocument/2006/relationships/image" Target="../media/image2641.jpg"/><Relationship Id="rId5" Type="http://schemas.openxmlformats.org/officeDocument/2006/relationships/image" Target="../media/image2642.png"/></Relationships>
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3.png"/><Relationship Id="rId3" Type="http://schemas.openxmlformats.org/officeDocument/2006/relationships/image" Target="../media/image2644.png"/><Relationship Id="rId4" Type="http://schemas.openxmlformats.org/officeDocument/2006/relationships/image" Target="../media/image2645.jpg"/></Relationships>
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6.png"/><Relationship Id="rId3" Type="http://schemas.openxmlformats.org/officeDocument/2006/relationships/image" Target="../media/image2647.png"/><Relationship Id="rId4" Type="http://schemas.openxmlformats.org/officeDocument/2006/relationships/image" Target="../media/image2648.jpg"/></Relationships>
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9.png"/><Relationship Id="rId3" Type="http://schemas.openxmlformats.org/officeDocument/2006/relationships/image" Target="../media/image2650.png"/><Relationship Id="rId4" Type="http://schemas.openxmlformats.org/officeDocument/2006/relationships/image" Target="../media/image2651.jpg"/></Relationships>
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2.png"/><Relationship Id="rId3" Type="http://schemas.openxmlformats.org/officeDocument/2006/relationships/image" Target="../media/image2653.png"/><Relationship Id="rId4" Type="http://schemas.openxmlformats.org/officeDocument/2006/relationships/image" Target="../media/image2654.jpg"/></Relationships>
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5.png"/><Relationship Id="rId3" Type="http://schemas.openxmlformats.org/officeDocument/2006/relationships/image" Target="../media/image2656.png"/><Relationship Id="rId4" Type="http://schemas.openxmlformats.org/officeDocument/2006/relationships/image" Target="../media/image2657.jpg"/></Relationships>
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8.png"/><Relationship Id="rId3" Type="http://schemas.openxmlformats.org/officeDocument/2006/relationships/image" Target="../media/image2659.png"/><Relationship Id="rId4" Type="http://schemas.openxmlformats.org/officeDocument/2006/relationships/image" Target="../media/image2660.jpg"/></Relationships>
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1.png"/><Relationship Id="rId3" Type="http://schemas.openxmlformats.org/officeDocument/2006/relationships/image" Target="../media/image2662.png"/><Relationship Id="rId4" Type="http://schemas.openxmlformats.org/officeDocument/2006/relationships/image" Target="../media/image2663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jpg"/><Relationship Id="rId4" Type="http://schemas.openxmlformats.org/officeDocument/2006/relationships/hyperlink" Target="mailto:pengyuxin@icst.pku.edu.cn" TargetMode="External"/></Relationships>
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4.png"/><Relationship Id="rId3" Type="http://schemas.openxmlformats.org/officeDocument/2006/relationships/image" Target="../media/image2665.png"/><Relationship Id="rId4" Type="http://schemas.openxmlformats.org/officeDocument/2006/relationships/image" Target="../media/image2666.jpg"/></Relationships>
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67.png"/><Relationship Id="rId3" Type="http://schemas.openxmlformats.org/officeDocument/2006/relationships/image" Target="../media/image2668.png"/><Relationship Id="rId4" Type="http://schemas.openxmlformats.org/officeDocument/2006/relationships/image" Target="../media/image2669.jpg"/></Relationships>
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70.png"/><Relationship Id="rId3" Type="http://schemas.openxmlformats.org/officeDocument/2006/relationships/image" Target="../media/image2671.png"/><Relationship Id="rId4" Type="http://schemas.openxmlformats.org/officeDocument/2006/relationships/image" Target="../media/image2672.jpg"/></Relationships>
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73.png"/><Relationship Id="rId3" Type="http://schemas.openxmlformats.org/officeDocument/2006/relationships/image" Target="../media/image2674.png"/><Relationship Id="rId4" Type="http://schemas.openxmlformats.org/officeDocument/2006/relationships/image" Target="../media/image2675.jpg"/></Relationships>
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76.png"/><Relationship Id="rId3" Type="http://schemas.openxmlformats.org/officeDocument/2006/relationships/image" Target="../media/image2677.png"/><Relationship Id="rId4" Type="http://schemas.openxmlformats.org/officeDocument/2006/relationships/image" Target="../media/image2678.jpg"/></Relationships>
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79.png"/><Relationship Id="rId3" Type="http://schemas.openxmlformats.org/officeDocument/2006/relationships/image" Target="../media/image2680.png"/><Relationship Id="rId4" Type="http://schemas.openxmlformats.org/officeDocument/2006/relationships/image" Target="../media/image2681.jpg"/></Relationships>
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82.png"/><Relationship Id="rId3" Type="http://schemas.openxmlformats.org/officeDocument/2006/relationships/image" Target="../media/image2683.png"/><Relationship Id="rId4" Type="http://schemas.openxmlformats.org/officeDocument/2006/relationships/image" Target="../media/image2684.jpg"/></Relationships>
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85.png"/><Relationship Id="rId3" Type="http://schemas.openxmlformats.org/officeDocument/2006/relationships/image" Target="../media/image2686.png"/><Relationship Id="rId4" Type="http://schemas.openxmlformats.org/officeDocument/2006/relationships/image" Target="../media/image2687.jpg"/></Relationships>
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8.png"/><Relationship Id="rId3" Type="http://schemas.openxmlformats.org/officeDocument/2006/relationships/image" Target="../media/image2689.png"/><Relationship Id="rId4" Type="http://schemas.openxmlformats.org/officeDocument/2006/relationships/image" Target="../media/image2690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6.png"/><Relationship Id="rId3" Type="http://schemas.openxmlformats.org/officeDocument/2006/relationships/image" Target="../media/image227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3" Type="http://schemas.openxmlformats.org/officeDocument/2006/relationships/image" Target="../media/image229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png"/><Relationship Id="rId3" Type="http://schemas.openxmlformats.org/officeDocument/2006/relationships/image" Target="../media/image231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png"/><Relationship Id="rId3" Type="http://schemas.openxmlformats.org/officeDocument/2006/relationships/image" Target="../media/image233.jpg"/><Relationship Id="rId4" Type="http://schemas.openxmlformats.org/officeDocument/2006/relationships/image" Target="../media/image234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png"/><Relationship Id="rId3" Type="http://schemas.openxmlformats.org/officeDocument/2006/relationships/image" Target="../media/image23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Relationship Id="rId4" Type="http://schemas.openxmlformats.org/officeDocument/2006/relationships/hyperlink" Target="mailto:caolei@icst.pku.edu.cn" TargetMode="Externa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png"/><Relationship Id="rId3" Type="http://schemas.openxmlformats.org/officeDocument/2006/relationships/image" Target="../media/image238.jpg"/><Relationship Id="rId4" Type="http://schemas.openxmlformats.org/officeDocument/2006/relationships/image" Target="../media/image239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241.jpg"/><Relationship Id="rId4" Type="http://schemas.openxmlformats.org/officeDocument/2006/relationships/image" Target="../media/image242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44.jpg"/><Relationship Id="rId4" Type="http://schemas.openxmlformats.org/officeDocument/2006/relationships/image" Target="../media/image245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png"/><Relationship Id="rId3" Type="http://schemas.openxmlformats.org/officeDocument/2006/relationships/image" Target="../media/image247.jpg"/><Relationship Id="rId4" Type="http://schemas.openxmlformats.org/officeDocument/2006/relationships/image" Target="../media/image248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jpg"/><Relationship Id="rId4" Type="http://schemas.openxmlformats.org/officeDocument/2006/relationships/image" Target="../media/image251.png"/><Relationship Id="rId5" Type="http://schemas.openxmlformats.org/officeDocument/2006/relationships/image" Target="../media/image252.jpg"/><Relationship Id="rId6" Type="http://schemas.openxmlformats.org/officeDocument/2006/relationships/image" Target="../media/image253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4.png"/><Relationship Id="rId3" Type="http://schemas.openxmlformats.org/officeDocument/2006/relationships/image" Target="../media/image255.jpg"/><Relationship Id="rId4" Type="http://schemas.openxmlformats.org/officeDocument/2006/relationships/image" Target="../media/image256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3" Type="http://schemas.openxmlformats.org/officeDocument/2006/relationships/image" Target="../media/image258.jpg"/><Relationship Id="rId4" Type="http://schemas.openxmlformats.org/officeDocument/2006/relationships/image" Target="../media/image259.jpg"/><Relationship Id="rId5" Type="http://schemas.openxmlformats.org/officeDocument/2006/relationships/image" Target="../media/image260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Relationship Id="rId3" Type="http://schemas.openxmlformats.org/officeDocument/2006/relationships/image" Target="../media/image262.jpg"/><Relationship Id="rId4" Type="http://schemas.openxmlformats.org/officeDocument/2006/relationships/image" Target="../media/image263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png"/><Relationship Id="rId3" Type="http://schemas.openxmlformats.org/officeDocument/2006/relationships/image" Target="../media/image265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png"/><Relationship Id="rId3" Type="http://schemas.openxmlformats.org/officeDocument/2006/relationships/image" Target="../media/image267.jpg"/><Relationship Id="rId4" Type="http://schemas.openxmlformats.org/officeDocument/2006/relationships/image" Target="../media/image26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447" y="1833117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0719" y="4285508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4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12446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国内外相关会议和杂志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97507" y="1990090"/>
            <a:ext cx="413829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国内杂志：一级学报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4707" y="4400804"/>
            <a:ext cx="3327400" cy="2339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软件学报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  <a:tabLst>
                <a:tab pos="4692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电子学报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4692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计算机研究与发展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  <a:tabLst>
                <a:tab pos="4692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…</a:t>
            </a:r>
            <a:endParaRPr sz="28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345182" y="2677163"/>
          <a:ext cx="6010910" cy="155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5594"/>
                <a:gridCol w="3020951"/>
                <a:gridCol w="644222"/>
              </a:tblGrid>
              <a:tr h="988942">
                <a:tc>
                  <a:txBody>
                    <a:bodyPr/>
                    <a:lstStyle/>
                    <a:p>
                      <a:pPr marL="479425" marR="80645" indent="-457200">
                        <a:lnSpc>
                          <a:spcPct val="100000"/>
                        </a:lnSpc>
                        <a:spcBef>
                          <a:spcPts val="105"/>
                        </a:spcBef>
                        <a:buClr>
                          <a:srgbClr val="EE2B0A"/>
                        </a:buClr>
                        <a:buSzPct val="71428"/>
                        <a:buFont typeface="Segoe UI Symbol"/>
                        <a:buChar char="✓"/>
                        <a:tabLst>
                          <a:tab pos="479425" algn="l"/>
                        </a:tabLst>
                      </a:pPr>
                      <a:r>
                        <a:rPr dirty="0" sz="2800" spc="-5" b="1">
                          <a:latin typeface="NSimSun"/>
                          <a:cs typeface="NSimSun"/>
                        </a:rPr>
                        <a:t>Journa</a:t>
                      </a:r>
                      <a:r>
                        <a:rPr dirty="0" sz="2800" b="1">
                          <a:latin typeface="NSimSun"/>
                          <a:cs typeface="NSimSun"/>
                        </a:rPr>
                        <a:t>l</a:t>
                      </a:r>
                      <a:r>
                        <a:rPr dirty="0" sz="2800" spc="-15" b="1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 spc="-5" b="1">
                          <a:latin typeface="NSimSun"/>
                          <a:cs typeface="NSimSun"/>
                        </a:rPr>
                        <a:t>of</a:t>
                      </a:r>
                      <a:r>
                        <a:rPr dirty="0" sz="2800" spc="-5" b="1">
                          <a:latin typeface="NSimSun"/>
                          <a:cs typeface="NSimSun"/>
                        </a:rPr>
                        <a:t> Technology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 marR="80645" indent="-63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 spc="-5" b="1">
                          <a:latin typeface="NSimSun"/>
                          <a:cs typeface="NSimSun"/>
                        </a:rPr>
                        <a:t>Compute</a:t>
                      </a:r>
                      <a:r>
                        <a:rPr dirty="0" sz="2800" b="1">
                          <a:latin typeface="NSimSun"/>
                          <a:cs typeface="NSimSun"/>
                        </a:rPr>
                        <a:t>r</a:t>
                      </a:r>
                      <a:r>
                        <a:rPr dirty="0" sz="2800" spc="-15" b="1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 spc="-5" b="1">
                          <a:latin typeface="NSimSun"/>
                          <a:cs typeface="NSimSun"/>
                        </a:rPr>
                        <a:t>Science</a:t>
                      </a:r>
                      <a:r>
                        <a:rPr dirty="0" sz="2800" spc="-5" b="1">
                          <a:latin typeface="NSimSun"/>
                          <a:cs typeface="NSimSun"/>
                        </a:rPr>
                        <a:t> (JCST)(SCI)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 spc="-5" b="1">
                          <a:latin typeface="NSimSun"/>
                          <a:cs typeface="NSimSun"/>
                        </a:rPr>
                        <a:t>and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562235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78790" algn="l"/>
                        </a:tabLst>
                      </a:pPr>
                      <a:r>
                        <a:rPr dirty="0" sz="2000">
                          <a:solidFill>
                            <a:srgbClr val="EE2B0A"/>
                          </a:solidFill>
                          <a:latin typeface="Segoe UI Symbol"/>
                          <a:cs typeface="Segoe UI Symbol"/>
                        </a:rPr>
                        <a:t>✓</a:t>
                      </a:r>
                      <a:r>
                        <a:rPr dirty="0" sz="2000">
                          <a:solidFill>
                            <a:srgbClr val="EE2B0A"/>
                          </a:solidFill>
                          <a:latin typeface="Segoe UI Symbol"/>
                          <a:cs typeface="Segoe UI Symbol"/>
                        </a:rPr>
                        <a:t>	</a:t>
                      </a:r>
                      <a:r>
                        <a:rPr dirty="0" sz="2800" spc="-5" b="1">
                          <a:latin typeface="NSimSun"/>
                          <a:cs typeface="NSimSun"/>
                        </a:rPr>
                        <a:t>计算机学报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点运算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6位平面切片</a:t>
            </a:r>
          </a:p>
        </p:txBody>
      </p:sp>
      <p:sp>
        <p:nvSpPr>
          <p:cNvPr id="5" name="object 5"/>
          <p:cNvSpPr/>
          <p:nvPr/>
        </p:nvSpPr>
        <p:spPr>
          <a:xfrm>
            <a:off x="3018167" y="1965198"/>
            <a:ext cx="4715255" cy="4945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54251" y="1531873"/>
            <a:ext cx="5529580" cy="5443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707129">
              <a:lnSpc>
                <a:spcPct val="100000"/>
              </a:lnSpc>
              <a:tabLst>
                <a:tab pos="36639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算术运算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加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减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乘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除:一幅图像取反和另一幅图像相乘</a:t>
            </a:r>
            <a:endParaRPr sz="2400">
              <a:latin typeface="NSimSun"/>
              <a:cs typeface="NSimSun"/>
            </a:endParaRPr>
          </a:p>
          <a:p>
            <a:pPr algn="ctr" marR="3707129">
              <a:lnSpc>
                <a:spcPct val="100000"/>
              </a:lnSpc>
              <a:spcBef>
                <a:spcPts val="1700"/>
              </a:spcBef>
              <a:tabLst>
                <a:tab pos="36639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逻辑运算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非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与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或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35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异或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57932" y="2179573"/>
            <a:ext cx="4747895" cy="2982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加法运算的定义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C(x,y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A(x,y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B(x,y)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主要应用举例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675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去除叠加性噪声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675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生成图像叠加效果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加法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54251" y="1782571"/>
            <a:ext cx="6805930" cy="888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去除叠加性噪声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3295"/>
              </a:lnSpc>
              <a:spcBef>
                <a:spcPts val="335"/>
              </a:spcBef>
            </a:pPr>
            <a:r>
              <a:rPr dirty="0" sz="2800" spc="-5">
                <a:latin typeface="NSimSun"/>
                <a:cs typeface="NSimSun"/>
              </a:rPr>
              <a:t>对于原图像f(x,y),有一个噪声图像集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2051" y="2722130"/>
            <a:ext cx="1923414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{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g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i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}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0695" y="2722117"/>
            <a:ext cx="1980564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i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=1,2,...N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2742" y="3192271"/>
            <a:ext cx="7207250" cy="3555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其中</a:t>
            </a:r>
            <a:r>
              <a:rPr dirty="0" sz="2800">
                <a:latin typeface="NSimSun"/>
                <a:cs typeface="NSimSun"/>
              </a:rPr>
              <a:t>：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g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i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f(x,y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h(x,y)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i</a:t>
            </a:r>
            <a:endParaRPr baseline="-20467" sz="2850">
              <a:latin typeface="NSimSun"/>
              <a:cs typeface="NSimSun"/>
            </a:endParaRPr>
          </a:p>
          <a:p>
            <a:pPr marL="38100" marR="1319530" indent="-26034">
              <a:lnSpc>
                <a:spcPct val="110200"/>
              </a:lnSpc>
              <a:spcBef>
                <a:spcPts val="2495"/>
              </a:spcBef>
            </a:pPr>
            <a:r>
              <a:rPr dirty="0" sz="2800" spc="-5">
                <a:latin typeface="NSimSun"/>
                <a:cs typeface="NSimSun"/>
              </a:rPr>
              <a:t>假设噪</a:t>
            </a:r>
            <a:r>
              <a:rPr dirty="0" sz="2800">
                <a:latin typeface="NSimSun"/>
                <a:cs typeface="NSimSun"/>
              </a:rPr>
              <a:t>声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h(x,y)</a:t>
            </a:r>
            <a:r>
              <a:rPr dirty="0" sz="2800" spc="-5">
                <a:latin typeface="NSimSun"/>
                <a:cs typeface="NSimSun"/>
              </a:rPr>
              <a:t>均值为0，且互不相关</a:t>
            </a:r>
            <a:r>
              <a:rPr dirty="0" sz="2800" spc="-5">
                <a:latin typeface="NSimSun"/>
                <a:cs typeface="NSimSun"/>
              </a:rPr>
              <a:t> N个图像的均值定义为：</a:t>
            </a:r>
            <a:endParaRPr sz="2800">
              <a:latin typeface="NSimSun"/>
              <a:cs typeface="NSimSun"/>
            </a:endParaRPr>
          </a:p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g(x,y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9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9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1/N(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g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0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(x,y)+g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1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(x,y)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10">
                <a:solidFill>
                  <a:srgbClr val="FF0000"/>
                </a:solidFill>
                <a:latin typeface="Times New Roman"/>
                <a:cs typeface="Times New Roman"/>
              </a:rPr>
              <a:t>…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9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g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N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(x,y))</a:t>
            </a:r>
            <a:endParaRPr sz="2800">
              <a:latin typeface="NSimSun"/>
              <a:cs typeface="NSimSun"/>
            </a:endParaRPr>
          </a:p>
          <a:p>
            <a:pPr marL="38100">
              <a:lnSpc>
                <a:spcPct val="100000"/>
              </a:lnSpc>
              <a:spcBef>
                <a:spcPts val="505"/>
              </a:spcBef>
            </a:pPr>
            <a:r>
              <a:rPr dirty="0" sz="2800" spc="-5">
                <a:latin typeface="NSimSun"/>
                <a:cs typeface="NSimSun"/>
              </a:rPr>
              <a:t>期望值E(g(x,y)</a:t>
            </a:r>
            <a:r>
              <a:rPr dirty="0" sz="2800">
                <a:latin typeface="NSimSun"/>
                <a:cs typeface="NSimSun"/>
              </a:rPr>
              <a:t>)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f(x,y)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500">
              <a:latin typeface="Times New Roman"/>
              <a:cs typeface="Times New Roman"/>
            </a:endParaRPr>
          </a:p>
          <a:p>
            <a:pPr marL="381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上述图像均值将降低噪声的影响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加法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加法</a:t>
            </a:r>
          </a:p>
        </p:txBody>
      </p:sp>
      <p:sp>
        <p:nvSpPr>
          <p:cNvPr id="5" name="object 5"/>
          <p:cNvSpPr/>
          <p:nvPr/>
        </p:nvSpPr>
        <p:spPr>
          <a:xfrm>
            <a:off x="3330587" y="2409444"/>
            <a:ext cx="3742944" cy="43929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73579" y="3015996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69429" y="2944367"/>
            <a:ext cx="1244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噪声图像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3579" y="4481321"/>
            <a:ext cx="48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N=8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48677" y="4481321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N=16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3579" y="5993891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N=64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51737" y="5968746"/>
            <a:ext cx="7874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N=128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5879" y="1790446"/>
            <a:ext cx="6123305" cy="487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去除叠加性噪声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星系图举例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73579" y="2680715"/>
            <a:ext cx="48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N=8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3579" y="3952494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N=16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3579" y="5129021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N=64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3579" y="6256020"/>
            <a:ext cx="7874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N=128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3674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5" b="0">
                <a:latin typeface="NSimSun"/>
                <a:cs typeface="NSimSun"/>
              </a:rPr>
              <a:t>去除叠加性噪声</a:t>
            </a:r>
            <a:r>
              <a:rPr dirty="0" spc="-5" b="0">
                <a:latin typeface="Times New Roman"/>
                <a:cs typeface="Times New Roman"/>
              </a:rPr>
              <a:t>——</a:t>
            </a:r>
            <a:r>
              <a:rPr dirty="0" spc="-5" b="0">
                <a:latin typeface="NSimSun"/>
                <a:cs typeface="NSimSun"/>
              </a:rPr>
              <a:t>星系图举例</a:t>
            </a:r>
          </a:p>
        </p:txBody>
      </p:sp>
      <p:sp>
        <p:nvSpPr>
          <p:cNvPr id="9" name="object 9"/>
          <p:cNvSpPr/>
          <p:nvPr/>
        </p:nvSpPr>
        <p:spPr>
          <a:xfrm>
            <a:off x="3402215" y="2337816"/>
            <a:ext cx="2508504" cy="4608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930772" y="3323590"/>
            <a:ext cx="55816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EE2B0A"/>
                </a:solidFill>
                <a:latin typeface="NSimSun"/>
                <a:cs typeface="NSimSun"/>
              </a:rPr>
              <a:t>灰</a:t>
            </a:r>
            <a:r>
              <a:rPr dirty="0" sz="1400" spc="-20" b="1">
                <a:solidFill>
                  <a:srgbClr val="EE2B0A"/>
                </a:solidFill>
                <a:latin typeface="NSimSun"/>
                <a:cs typeface="NSimSun"/>
              </a:rPr>
              <a:t>度</a:t>
            </a:r>
            <a:r>
              <a:rPr dirty="0" sz="1400" spc="-10" b="1">
                <a:solidFill>
                  <a:srgbClr val="EE2B0A"/>
                </a:solidFill>
                <a:latin typeface="NSimSun"/>
                <a:cs typeface="NSimSun"/>
              </a:rPr>
              <a:t>级</a:t>
            </a:r>
            <a:endParaRPr sz="1400">
              <a:latin typeface="NSimSun"/>
              <a:cs typeface="N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95563" y="2337816"/>
            <a:ext cx="76200" cy="4464685"/>
          </a:xfrm>
          <a:custGeom>
            <a:avLst/>
            <a:gdLst/>
            <a:ahLst/>
            <a:cxnLst/>
            <a:rect l="l" t="t" r="r" b="b"/>
            <a:pathLst>
              <a:path w="76200" h="4464684">
                <a:moveTo>
                  <a:pt x="76200" y="4388358"/>
                </a:moveTo>
                <a:lnTo>
                  <a:pt x="0" y="4388358"/>
                </a:lnTo>
                <a:lnTo>
                  <a:pt x="28956" y="4446270"/>
                </a:lnTo>
                <a:lnTo>
                  <a:pt x="28956" y="4400550"/>
                </a:lnTo>
                <a:lnTo>
                  <a:pt x="48006" y="4400550"/>
                </a:lnTo>
                <a:lnTo>
                  <a:pt x="48006" y="4444745"/>
                </a:lnTo>
                <a:lnTo>
                  <a:pt x="76200" y="4388358"/>
                </a:lnTo>
                <a:close/>
              </a:path>
              <a:path w="76200" h="4464684">
                <a:moveTo>
                  <a:pt x="48006" y="4388358"/>
                </a:moveTo>
                <a:lnTo>
                  <a:pt x="48005" y="0"/>
                </a:lnTo>
                <a:lnTo>
                  <a:pt x="28955" y="0"/>
                </a:lnTo>
                <a:lnTo>
                  <a:pt x="28956" y="4388358"/>
                </a:lnTo>
                <a:lnTo>
                  <a:pt x="48006" y="4388358"/>
                </a:lnTo>
                <a:close/>
              </a:path>
              <a:path w="76200" h="4464684">
                <a:moveTo>
                  <a:pt x="48006" y="4444745"/>
                </a:moveTo>
                <a:lnTo>
                  <a:pt x="48006" y="4400550"/>
                </a:lnTo>
                <a:lnTo>
                  <a:pt x="28956" y="4400550"/>
                </a:lnTo>
                <a:lnTo>
                  <a:pt x="28956" y="4446270"/>
                </a:lnTo>
                <a:lnTo>
                  <a:pt x="38100" y="4464558"/>
                </a:lnTo>
                <a:lnTo>
                  <a:pt x="48006" y="4444745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81098" y="2757068"/>
            <a:ext cx="254000" cy="3714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5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差 别 越 小</a:t>
            </a:r>
            <a:endParaRPr sz="1800">
              <a:latin typeface="NSimSun"/>
              <a:cs typeface="NSimSun"/>
            </a:endParaRPr>
          </a:p>
          <a:p>
            <a:pPr algn="just" marL="12700" marR="5080">
              <a:lnSpc>
                <a:spcPts val="3250"/>
              </a:lnSpc>
              <a:spcBef>
                <a:spcPts val="285"/>
              </a:spcBef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， 图</a:t>
            </a:r>
            <a:endParaRPr sz="1800">
              <a:latin typeface="NSimSun"/>
              <a:cs typeface="NSimSun"/>
            </a:endParaRPr>
          </a:p>
          <a:p>
            <a:pPr algn="just" marL="12700" marR="5080">
              <a:lnSpc>
                <a:spcPts val="325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像 越</a:t>
            </a:r>
            <a:endParaRPr sz="1800">
              <a:latin typeface="NSimSun"/>
              <a:cs typeface="NSimSun"/>
            </a:endParaRPr>
          </a:p>
          <a:p>
            <a:pPr algn="just" marL="12700">
              <a:lnSpc>
                <a:spcPts val="2155"/>
              </a:lnSpc>
              <a:spcBef>
                <a:spcPts val="800"/>
              </a:spcBef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暗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32498" y="2337816"/>
            <a:ext cx="76200" cy="4464685"/>
          </a:xfrm>
          <a:custGeom>
            <a:avLst/>
            <a:gdLst/>
            <a:ahLst/>
            <a:cxnLst/>
            <a:rect l="l" t="t" r="r" b="b"/>
            <a:pathLst>
              <a:path w="76200" h="4464684">
                <a:moveTo>
                  <a:pt x="76200" y="4388358"/>
                </a:moveTo>
                <a:lnTo>
                  <a:pt x="0" y="4388358"/>
                </a:lnTo>
                <a:lnTo>
                  <a:pt x="28968" y="4446295"/>
                </a:lnTo>
                <a:lnTo>
                  <a:pt x="28968" y="4400550"/>
                </a:lnTo>
                <a:lnTo>
                  <a:pt x="48018" y="4400550"/>
                </a:lnTo>
                <a:lnTo>
                  <a:pt x="48018" y="4444720"/>
                </a:lnTo>
                <a:lnTo>
                  <a:pt x="76200" y="4388358"/>
                </a:lnTo>
                <a:close/>
              </a:path>
              <a:path w="76200" h="4464684">
                <a:moveTo>
                  <a:pt x="48018" y="4388358"/>
                </a:moveTo>
                <a:lnTo>
                  <a:pt x="48018" y="0"/>
                </a:lnTo>
                <a:lnTo>
                  <a:pt x="28968" y="0"/>
                </a:lnTo>
                <a:lnTo>
                  <a:pt x="28968" y="4388358"/>
                </a:lnTo>
                <a:lnTo>
                  <a:pt x="48018" y="4388358"/>
                </a:lnTo>
                <a:close/>
              </a:path>
              <a:path w="76200" h="4464684">
                <a:moveTo>
                  <a:pt x="48018" y="4444720"/>
                </a:moveTo>
                <a:lnTo>
                  <a:pt x="48018" y="4400550"/>
                </a:lnTo>
                <a:lnTo>
                  <a:pt x="28968" y="4400550"/>
                </a:lnTo>
                <a:lnTo>
                  <a:pt x="28968" y="4446295"/>
                </a:lnTo>
                <a:lnTo>
                  <a:pt x="38100" y="4464558"/>
                </a:lnTo>
                <a:lnTo>
                  <a:pt x="48018" y="444472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54251" y="1768094"/>
            <a:ext cx="6080125" cy="4899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09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原图与均值图像的差值图像和直方图</a:t>
            </a:r>
            <a:endParaRPr sz="2800">
              <a:latin typeface="NSimSun"/>
              <a:cs typeface="NSimSun"/>
            </a:endParaRPr>
          </a:p>
          <a:p>
            <a:pPr algn="ctr" marL="276860">
              <a:lnSpc>
                <a:spcPct val="100000"/>
              </a:lnSpc>
              <a:spcBef>
                <a:spcPts val="1385"/>
              </a:spcBef>
            </a:pPr>
            <a:r>
              <a:rPr dirty="0" sz="1400" spc="-10" b="1">
                <a:solidFill>
                  <a:srgbClr val="EE2B0A"/>
                </a:solidFill>
                <a:latin typeface="NSimSun"/>
                <a:cs typeface="NSimSun"/>
              </a:rPr>
              <a:t>像素个数</a:t>
            </a:r>
            <a:endParaRPr sz="1400">
              <a:latin typeface="NSimSun"/>
              <a:cs typeface="NSimSun"/>
            </a:endParaRPr>
          </a:p>
          <a:p>
            <a:pPr algn="r" marR="842644">
              <a:lnSpc>
                <a:spcPct val="100000"/>
              </a:lnSpc>
              <a:spcBef>
                <a:spcPts val="745"/>
              </a:spcBef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均</a:t>
            </a:r>
            <a:endParaRPr sz="1800">
              <a:latin typeface="NSimSun"/>
              <a:cs typeface="NSimSun"/>
            </a:endParaRPr>
          </a:p>
          <a:p>
            <a:pPr algn="just" marL="5000625" marR="842644">
              <a:lnSpc>
                <a:spcPct val="1504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值 减 小</a:t>
            </a:r>
            <a:endParaRPr sz="1800">
              <a:latin typeface="NSimSun"/>
              <a:cs typeface="NSimSun"/>
            </a:endParaRPr>
          </a:p>
          <a:p>
            <a:pPr algn="just" marL="5000625" marR="842644">
              <a:lnSpc>
                <a:spcPct val="1504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， 标 准 差 减 小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54251" y="1877730"/>
            <a:ext cx="7690484" cy="40087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55600" indent="-914400">
              <a:lnSpc>
                <a:spcPct val="120200"/>
              </a:lnSpc>
              <a:tabLst>
                <a:tab pos="35496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生成图像叠加效果 对于两个图像f(x,y)和h(x,y)的均值有：</a:t>
            </a:r>
            <a:endParaRPr sz="2800">
              <a:latin typeface="NSimSun"/>
              <a:cs typeface="NSimSun"/>
            </a:endParaRPr>
          </a:p>
          <a:p>
            <a:pPr marL="927100" marR="508634" indent="914400">
              <a:lnSpc>
                <a:spcPts val="4040"/>
              </a:lnSpc>
              <a:spcBef>
                <a:spcPts val="240"/>
              </a:spcBef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g(x,y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1/2f(x,y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1/2h(x,y)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推广这个公式为：</a:t>
            </a:r>
            <a:endParaRPr sz="2800">
              <a:latin typeface="NSimSun"/>
              <a:cs typeface="NSimSun"/>
            </a:endParaRPr>
          </a:p>
          <a:p>
            <a:pPr marL="1841500">
              <a:lnSpc>
                <a:spcPct val="100000"/>
              </a:lnSpc>
              <a:spcBef>
                <a:spcPts val="430"/>
              </a:spcBef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g(x,y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αf(x,y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βh(x,y)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latin typeface="NSimSun"/>
                <a:cs typeface="NSimSun"/>
              </a:rPr>
              <a:t>其中α+β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1</a:t>
            </a:r>
            <a:endParaRPr sz="2800">
              <a:latin typeface="NSimSun"/>
              <a:cs typeface="NSimSun"/>
            </a:endParaRPr>
          </a:p>
          <a:p>
            <a:pPr marL="355600" marR="5080" indent="367665">
              <a:lnSpc>
                <a:spcPct val="100000"/>
              </a:lnSpc>
              <a:spcBef>
                <a:spcPts val="675"/>
              </a:spcBef>
            </a:pPr>
            <a:r>
              <a:rPr dirty="0" sz="2800" spc="85">
                <a:latin typeface="NSimSun"/>
                <a:cs typeface="NSimSun"/>
              </a:rPr>
              <a:t>可以得到各种图像合成的效果，也可</a:t>
            </a:r>
            <a:r>
              <a:rPr dirty="0" sz="2800" spc="65">
                <a:latin typeface="NSimSun"/>
                <a:cs typeface="NSimSun"/>
              </a:rPr>
              <a:t>以用</a:t>
            </a:r>
            <a:r>
              <a:rPr dirty="0" sz="2800">
                <a:latin typeface="NSimSun"/>
                <a:cs typeface="NSimSun"/>
              </a:rPr>
              <a:t>于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两张图片的衔接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加法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27839" y="2634996"/>
            <a:ext cx="3608070" cy="2706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65439" y="2634996"/>
            <a:ext cx="3836670" cy="2587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65439" y="2409443"/>
            <a:ext cx="7924800" cy="456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加法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13165" y="1779778"/>
            <a:ext cx="6990080" cy="4662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8800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减法的定义</a:t>
            </a:r>
            <a:endParaRPr sz="3200">
              <a:latin typeface="NSimSun"/>
              <a:cs typeface="NSimSun"/>
            </a:endParaRPr>
          </a:p>
          <a:p>
            <a:pPr algn="ctr" marL="452120">
              <a:lnSpc>
                <a:spcPct val="100000"/>
              </a:lnSpc>
              <a:spcBef>
                <a:spcPts val="370"/>
              </a:spcBef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C(x,y)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A(x,y)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-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B(x,y)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58800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主要应用举例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ts val="3020"/>
              </a:lnSpc>
              <a:spcBef>
                <a:spcPts val="690"/>
              </a:spcBef>
              <a:tabLst>
                <a:tab pos="932815" algn="l"/>
              </a:tabLst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		</a:t>
            </a:r>
            <a:r>
              <a:rPr dirty="0" sz="2800" spc="-5">
                <a:latin typeface="NSimSun"/>
                <a:cs typeface="NSimSun"/>
              </a:rPr>
              <a:t>显示两幅图像的差异，检测同一场景两 幅图像之间的变化</a:t>
            </a:r>
            <a:endParaRPr sz="2800">
              <a:latin typeface="NSimSun"/>
              <a:cs typeface="NSimSun"/>
            </a:endParaRPr>
          </a:p>
          <a:p>
            <a:pPr marL="825500">
              <a:lnSpc>
                <a:spcPct val="100000"/>
              </a:lnSpc>
              <a:spcBef>
                <a:spcPts val="295"/>
              </a:spcBef>
            </a:pPr>
            <a:r>
              <a:rPr dirty="0" sz="2800" spc="-5">
                <a:latin typeface="NSimSun"/>
                <a:cs typeface="NSimSun"/>
              </a:rPr>
              <a:t>如：视频中镜头边界的检测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340"/>
              </a:spcBef>
              <a:tabLst>
                <a:tab pos="932815" algn="l"/>
              </a:tabLst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去除不需要的叠加性图案</a:t>
            </a:r>
            <a:endParaRPr sz="2800">
              <a:latin typeface="NSimSun"/>
              <a:cs typeface="NSimSun"/>
            </a:endParaRPr>
          </a:p>
          <a:p>
            <a:pPr marL="755650" marR="5080" indent="-286385">
              <a:lnSpc>
                <a:spcPts val="3020"/>
              </a:lnSpc>
              <a:spcBef>
                <a:spcPts val="720"/>
              </a:spcBef>
              <a:tabLst>
                <a:tab pos="932815" algn="l"/>
              </a:tabLst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		</a:t>
            </a:r>
            <a:r>
              <a:rPr dirty="0" sz="2800" spc="-5">
                <a:latin typeface="NSimSun"/>
                <a:cs typeface="NSimSun"/>
              </a:rPr>
              <a:t>图像分割：如分割运动的车辆，减法去 掉静止部分，剩余的是运动元素和噪声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减法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25879" y="1990344"/>
            <a:ext cx="72263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850" b="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145" b="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600" b="0">
                <a:latin typeface="NSimSun"/>
                <a:cs typeface="NSimSun"/>
              </a:rPr>
              <a:t>检测同一场景两幅图像之间的变化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5904" y="2587589"/>
            <a:ext cx="6931659" cy="2955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32865" marR="1242060" indent="-863600">
              <a:lnSpc>
                <a:spcPct val="111700"/>
              </a:lnSpc>
            </a:pPr>
            <a:r>
              <a:rPr dirty="0" sz="3200" spc="-5">
                <a:latin typeface="NSimSun"/>
                <a:cs typeface="NSimSun"/>
              </a:rPr>
              <a:t>设：时间1的图像为T</a:t>
            </a:r>
            <a:r>
              <a:rPr dirty="0" baseline="-21164" sz="3150" spc="-15">
                <a:latin typeface="NSimSun"/>
                <a:cs typeface="NSimSun"/>
              </a:rPr>
              <a:t>1</a:t>
            </a:r>
            <a:r>
              <a:rPr dirty="0" sz="3200" spc="-5">
                <a:latin typeface="NSimSun"/>
                <a:cs typeface="NSimSun"/>
              </a:rPr>
              <a:t>(x,y)，</a:t>
            </a:r>
            <a:r>
              <a:rPr dirty="0" sz="3200" spc="-5">
                <a:latin typeface="NSimSun"/>
                <a:cs typeface="NSimSun"/>
              </a:rPr>
              <a:t> 时间2的图像为T</a:t>
            </a:r>
            <a:r>
              <a:rPr dirty="0" baseline="-21164" sz="3150" spc="-15">
                <a:latin typeface="NSimSun"/>
                <a:cs typeface="NSimSun"/>
              </a:rPr>
              <a:t>2</a:t>
            </a:r>
            <a:r>
              <a:rPr dirty="0" sz="3200" spc="-5">
                <a:latin typeface="NSimSun"/>
                <a:cs typeface="NSimSun"/>
              </a:rPr>
              <a:t>(x,y)</a:t>
            </a:r>
            <a:endParaRPr sz="3200">
              <a:latin typeface="NSimSun"/>
              <a:cs typeface="NSimSun"/>
            </a:endParaRPr>
          </a:p>
          <a:p>
            <a:pPr marL="1181100">
              <a:lnSpc>
                <a:spcPct val="100000"/>
              </a:lnSpc>
              <a:spcBef>
                <a:spcPts val="1305"/>
              </a:spcBef>
              <a:tabLst>
                <a:tab pos="3549650" algn="l"/>
              </a:tabLst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g(x,y)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T</a:t>
            </a:r>
            <a:r>
              <a:rPr dirty="0" baseline="-21164" sz="3150" spc="-7">
                <a:solidFill>
                  <a:srgbClr val="FF0000"/>
                </a:solidFill>
                <a:latin typeface="NSimSun"/>
                <a:cs typeface="NSimSun"/>
              </a:rPr>
              <a:t>2	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-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T</a:t>
            </a:r>
            <a:r>
              <a:rPr dirty="0" baseline="-21164" sz="3150">
                <a:solidFill>
                  <a:srgbClr val="FF0000"/>
                </a:solidFill>
                <a:latin typeface="NSimSun"/>
                <a:cs typeface="NSimSun"/>
              </a:rPr>
              <a:t>1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(x,y)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50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例：</a:t>
            </a:r>
            <a:r>
              <a:rPr dirty="0" sz="3200" spc="-5">
                <a:latin typeface="NSimSun"/>
                <a:cs typeface="NSimSun"/>
              </a:rPr>
              <a:t>视频中镜头边界的检测(后面介绍)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4251" y="997940"/>
            <a:ext cx="327469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代数运算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减法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12446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国内外相关会议和杂志（续）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97507" y="1990090"/>
            <a:ext cx="7188200" cy="285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国外会议：</a:t>
            </a:r>
            <a:endParaRPr sz="32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410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927100" algn="l"/>
              </a:tabLst>
            </a:pPr>
            <a:r>
              <a:rPr dirty="0" sz="2400" spc="-10" b="1">
                <a:latin typeface="NSimSun"/>
                <a:cs typeface="NSimSun"/>
              </a:rPr>
              <a:t>IEEE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International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Conference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Computer</a:t>
            </a:r>
            <a:r>
              <a:rPr dirty="0" sz="2400" spc="-10" b="1">
                <a:latin typeface="NSimSun"/>
                <a:cs typeface="NSimSun"/>
              </a:rPr>
              <a:t> Vision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(ICCV)</a:t>
            </a:r>
            <a:endParaRPr sz="24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435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927100" algn="l"/>
              </a:tabLst>
            </a:pPr>
            <a:r>
              <a:rPr dirty="0" sz="2400" spc="-10" b="1">
                <a:latin typeface="NSimSun"/>
                <a:cs typeface="NSimSun"/>
              </a:rPr>
              <a:t>IEEE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International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Conference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Computer</a:t>
            </a:r>
            <a:r>
              <a:rPr dirty="0" sz="2400" spc="-10" b="1">
                <a:latin typeface="NSimSun"/>
                <a:cs typeface="NSimSun"/>
              </a:rPr>
              <a:t> Vision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and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Pattern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Recognition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(CVPR)</a:t>
            </a:r>
            <a:endParaRPr sz="2400">
              <a:latin typeface="NSimSun"/>
              <a:cs typeface="NSimSun"/>
            </a:endParaRPr>
          </a:p>
          <a:p>
            <a:pPr marL="927100" indent="-457200">
              <a:lnSpc>
                <a:spcPts val="2840"/>
              </a:lnSpc>
              <a:spcBef>
                <a:spcPts val="1430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927100" algn="l"/>
              </a:tabLst>
            </a:pPr>
            <a:r>
              <a:rPr dirty="0" sz="2400" spc="-10" b="1">
                <a:latin typeface="NSimSun"/>
                <a:cs typeface="NSimSun"/>
              </a:rPr>
              <a:t>ACM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Multimedia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Conference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(MM)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49729" y="2421128"/>
            <a:ext cx="7233284" cy="2454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去除不需要的叠加性图案</a:t>
            </a:r>
            <a:endParaRPr sz="2800">
              <a:latin typeface="NSimSun"/>
              <a:cs typeface="NSimSun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</a:pPr>
            <a:r>
              <a:rPr dirty="0" sz="2800" spc="420">
                <a:latin typeface="NSimSun"/>
                <a:cs typeface="NSimSun"/>
              </a:rPr>
              <a:t>设：背景图</a:t>
            </a:r>
            <a:r>
              <a:rPr dirty="0" sz="2800">
                <a:latin typeface="NSimSun"/>
                <a:cs typeface="NSimSun"/>
              </a:rPr>
              <a:t>像</a:t>
            </a:r>
            <a:r>
              <a:rPr dirty="0" sz="2800" spc="-980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b(</a:t>
            </a:r>
            <a:r>
              <a:rPr dirty="0" sz="2800">
                <a:latin typeface="NSimSun"/>
                <a:cs typeface="NSimSun"/>
              </a:rPr>
              <a:t>x</a:t>
            </a:r>
            <a:r>
              <a:rPr dirty="0" sz="2800" spc="-5">
                <a:latin typeface="NSimSun"/>
                <a:cs typeface="NSimSun"/>
              </a:rPr>
              <a:t>,y</a:t>
            </a:r>
            <a:r>
              <a:rPr dirty="0" sz="2800">
                <a:latin typeface="NSimSun"/>
                <a:cs typeface="NSimSun"/>
              </a:rPr>
              <a:t>)</a:t>
            </a:r>
            <a:r>
              <a:rPr dirty="0" sz="2800" spc="-980">
                <a:latin typeface="NSimSun"/>
                <a:cs typeface="NSimSun"/>
              </a:rPr>
              <a:t> </a:t>
            </a:r>
            <a:r>
              <a:rPr dirty="0" sz="2800" spc="420">
                <a:latin typeface="NSimSun"/>
                <a:cs typeface="NSimSun"/>
              </a:rPr>
              <a:t>，前景背景混</a:t>
            </a:r>
            <a:r>
              <a:rPr dirty="0" sz="2800">
                <a:latin typeface="NSimSun"/>
                <a:cs typeface="NSimSun"/>
              </a:rPr>
              <a:t>合</a:t>
            </a:r>
            <a:r>
              <a:rPr dirty="0" sz="2800" spc="-1000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图</a:t>
            </a:r>
            <a:r>
              <a:rPr dirty="0" sz="2800" spc="-994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像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f(x,y)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500"/>
              </a:spcBef>
              <a:tabLst>
                <a:tab pos="4126229" algn="l"/>
              </a:tabLst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g(x,y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f(x,y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b(x,y)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3750"/>
              </a:lnSpc>
              <a:spcBef>
                <a:spcPts val="950"/>
              </a:spcBef>
            </a:pPr>
            <a:r>
              <a:rPr dirty="0" sz="2800" spc="-5">
                <a:latin typeface="NSimSun"/>
                <a:cs typeface="NSimSun"/>
              </a:rPr>
              <a:t>g(x,y</a:t>
            </a:r>
            <a:r>
              <a:rPr dirty="0" sz="2800">
                <a:latin typeface="NSimSun"/>
                <a:cs typeface="NSimSun"/>
              </a:rPr>
              <a:t>)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为去除了背景的图</a:t>
            </a:r>
            <a:r>
              <a:rPr dirty="0" sz="2800">
                <a:latin typeface="NSimSun"/>
                <a:cs typeface="NSimSun"/>
              </a:rPr>
              <a:t>像</a:t>
            </a:r>
            <a:r>
              <a:rPr dirty="0" sz="3200" spc="-5">
                <a:latin typeface="NSimSun"/>
                <a:cs typeface="NSimSun"/>
              </a:rPr>
              <a:t>。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86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减法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86891" y="5073396"/>
            <a:ext cx="2523744" cy="171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1789" y="2699004"/>
            <a:ext cx="2596108" cy="1799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8459" y="5002529"/>
            <a:ext cx="2565654" cy="17998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减法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81111" y="5707875"/>
            <a:ext cx="124587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g(x,y)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07265" y="6019800"/>
            <a:ext cx="1369060" cy="127000"/>
          </a:xfrm>
          <a:custGeom>
            <a:avLst/>
            <a:gdLst/>
            <a:ahLst/>
            <a:cxnLst/>
            <a:rect l="l" t="t" r="r" b="b"/>
            <a:pathLst>
              <a:path w="1369059" h="127000">
                <a:moveTo>
                  <a:pt x="1292352" y="63246"/>
                </a:moveTo>
                <a:lnTo>
                  <a:pt x="1284353" y="53339"/>
                </a:lnTo>
                <a:lnTo>
                  <a:pt x="0" y="53340"/>
                </a:lnTo>
                <a:lnTo>
                  <a:pt x="0" y="72390"/>
                </a:lnTo>
                <a:lnTo>
                  <a:pt x="1284968" y="72389"/>
                </a:lnTo>
                <a:lnTo>
                  <a:pt x="1292352" y="63246"/>
                </a:lnTo>
                <a:close/>
              </a:path>
              <a:path w="1369059" h="127000">
                <a:moveTo>
                  <a:pt x="1368551" y="63246"/>
                </a:moveTo>
                <a:lnTo>
                  <a:pt x="1241285" y="0"/>
                </a:lnTo>
                <a:lnTo>
                  <a:pt x="1284353" y="53339"/>
                </a:lnTo>
                <a:lnTo>
                  <a:pt x="1292352" y="53339"/>
                </a:lnTo>
                <a:lnTo>
                  <a:pt x="1292352" y="101114"/>
                </a:lnTo>
                <a:lnTo>
                  <a:pt x="1368551" y="63246"/>
                </a:lnTo>
                <a:close/>
              </a:path>
              <a:path w="1369059" h="127000">
                <a:moveTo>
                  <a:pt x="1292352" y="101114"/>
                </a:moveTo>
                <a:lnTo>
                  <a:pt x="1292352" y="72389"/>
                </a:lnTo>
                <a:lnTo>
                  <a:pt x="1284968" y="72389"/>
                </a:lnTo>
                <a:lnTo>
                  <a:pt x="1241285" y="126491"/>
                </a:lnTo>
                <a:lnTo>
                  <a:pt x="1292352" y="101114"/>
                </a:lnTo>
                <a:close/>
              </a:path>
              <a:path w="1369059" h="127000">
                <a:moveTo>
                  <a:pt x="1292352" y="63246"/>
                </a:moveTo>
                <a:lnTo>
                  <a:pt x="1292352" y="53339"/>
                </a:lnTo>
                <a:lnTo>
                  <a:pt x="1284353" y="53339"/>
                </a:lnTo>
                <a:lnTo>
                  <a:pt x="1292352" y="63246"/>
                </a:lnTo>
                <a:close/>
              </a:path>
              <a:path w="1369059" h="127000">
                <a:moveTo>
                  <a:pt x="1292352" y="72389"/>
                </a:moveTo>
                <a:lnTo>
                  <a:pt x="1292352" y="63246"/>
                </a:lnTo>
                <a:lnTo>
                  <a:pt x="1284968" y="72389"/>
                </a:lnTo>
                <a:lnTo>
                  <a:pt x="1292352" y="72389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713603" y="5703570"/>
            <a:ext cx="13970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叠加蓝色背景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75467" y="4498847"/>
            <a:ext cx="127000" cy="502920"/>
          </a:xfrm>
          <a:custGeom>
            <a:avLst/>
            <a:gdLst/>
            <a:ahLst/>
            <a:cxnLst/>
            <a:rect l="l" t="t" r="r" b="b"/>
            <a:pathLst>
              <a:path w="127000" h="502920">
                <a:moveTo>
                  <a:pt x="63245" y="426720"/>
                </a:moveTo>
                <a:lnTo>
                  <a:pt x="0" y="376427"/>
                </a:lnTo>
                <a:lnTo>
                  <a:pt x="54101" y="484632"/>
                </a:lnTo>
                <a:lnTo>
                  <a:pt x="54101" y="426720"/>
                </a:lnTo>
                <a:lnTo>
                  <a:pt x="63245" y="426720"/>
                </a:lnTo>
                <a:close/>
              </a:path>
              <a:path w="127000" h="502920">
                <a:moveTo>
                  <a:pt x="73151" y="418842"/>
                </a:moveTo>
                <a:lnTo>
                  <a:pt x="73151" y="0"/>
                </a:lnTo>
                <a:lnTo>
                  <a:pt x="54101" y="0"/>
                </a:lnTo>
                <a:lnTo>
                  <a:pt x="54101" y="419448"/>
                </a:lnTo>
                <a:lnTo>
                  <a:pt x="63246" y="426720"/>
                </a:lnTo>
                <a:lnTo>
                  <a:pt x="73151" y="418842"/>
                </a:lnTo>
                <a:close/>
              </a:path>
              <a:path w="127000" h="502920">
                <a:moveTo>
                  <a:pt x="73151" y="483107"/>
                </a:moveTo>
                <a:lnTo>
                  <a:pt x="73151" y="426720"/>
                </a:lnTo>
                <a:lnTo>
                  <a:pt x="54101" y="426720"/>
                </a:lnTo>
                <a:lnTo>
                  <a:pt x="54101" y="484632"/>
                </a:lnTo>
                <a:lnTo>
                  <a:pt x="63245" y="502919"/>
                </a:lnTo>
                <a:lnTo>
                  <a:pt x="73151" y="483107"/>
                </a:lnTo>
                <a:close/>
              </a:path>
              <a:path w="127000" h="502920">
                <a:moveTo>
                  <a:pt x="126491" y="376427"/>
                </a:moveTo>
                <a:lnTo>
                  <a:pt x="63246" y="426720"/>
                </a:lnTo>
                <a:lnTo>
                  <a:pt x="73151" y="426720"/>
                </a:lnTo>
                <a:lnTo>
                  <a:pt x="73151" y="483107"/>
                </a:lnTo>
                <a:lnTo>
                  <a:pt x="126491" y="376427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18203" y="4623816"/>
            <a:ext cx="1625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减去背景b(x,y)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19211" y="1667418"/>
            <a:ext cx="6588125" cy="2141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3225" marR="2266315" indent="-356235">
              <a:lnSpc>
                <a:spcPct val="110200"/>
              </a:lnSpc>
              <a:tabLst>
                <a:tab pos="39052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去除不需要的叠加性图案 例：电视制作的蓝屏技术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250">
              <a:latin typeface="Times New Roman"/>
              <a:cs typeface="Times New Roman"/>
            </a:endParaRPr>
          </a:p>
          <a:p>
            <a:pPr algn="r" marR="5080">
              <a:lnSpc>
                <a:spcPts val="3465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问题？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375"/>
              </a:lnSpc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f(x,y)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54251" y="997953"/>
            <a:ext cx="6527800" cy="3779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代数运算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乘法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250">
              <a:latin typeface="Times New Roman"/>
              <a:cs typeface="Times New Roman"/>
            </a:endParaRPr>
          </a:p>
          <a:p>
            <a:pPr marL="371475">
              <a:lnSpc>
                <a:spcPct val="100000"/>
              </a:lnSpc>
              <a:tabLst>
                <a:tab pos="71437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乘法的定义</a:t>
            </a:r>
            <a:endParaRPr sz="3200">
              <a:latin typeface="NSimSun"/>
              <a:cs typeface="NSimSun"/>
            </a:endParaRPr>
          </a:p>
          <a:p>
            <a:pPr marL="828675">
              <a:lnSpc>
                <a:spcPct val="100000"/>
              </a:lnSpc>
              <a:spcBef>
                <a:spcPts val="755"/>
              </a:spcBef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C(x,y)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A(x,y)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*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B(x,y)</a:t>
            </a:r>
            <a:endParaRPr sz="3200">
              <a:latin typeface="NSimSun"/>
              <a:cs typeface="NSimSun"/>
            </a:endParaRPr>
          </a:p>
          <a:p>
            <a:pPr marL="371475">
              <a:lnSpc>
                <a:spcPct val="100000"/>
              </a:lnSpc>
              <a:spcBef>
                <a:spcPts val="760"/>
              </a:spcBef>
              <a:tabLst>
                <a:tab pos="71437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主要应用举例</a:t>
            </a:r>
            <a:endParaRPr sz="3200">
              <a:latin typeface="NSimSun"/>
              <a:cs typeface="NSimSun"/>
            </a:endParaRPr>
          </a:p>
          <a:p>
            <a:pPr marL="828675" marR="5080" indent="-635">
              <a:lnSpc>
                <a:spcPct val="119700"/>
              </a:lnSpc>
              <a:spcBef>
                <a:spcPts val="5"/>
              </a:spcBef>
              <a:tabLst>
                <a:tab pos="1317625" algn="l"/>
              </a:tabLst>
            </a:pPr>
            <a:r>
              <a:rPr dirty="0" sz="2600" spc="9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600" spc="90">
                <a:solidFill>
                  <a:srgbClr val="FF0000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图像的局部显示 用二值蒙板图像与原图像做乘法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06815" y="4570476"/>
            <a:ext cx="3276600" cy="2217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94539" y="4570476"/>
            <a:ext cx="3276600" cy="2217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06815" y="1906524"/>
            <a:ext cx="3276600" cy="22258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54251" y="997965"/>
            <a:ext cx="327469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代数运算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乘法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3491" y="5348973"/>
            <a:ext cx="431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×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70359" y="2684246"/>
            <a:ext cx="431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＝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41537" y="2107438"/>
            <a:ext cx="4678680" cy="3116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非的定义</a:t>
            </a:r>
            <a:endParaRPr sz="3200">
              <a:latin typeface="NSimSun"/>
              <a:cs typeface="NSimSun"/>
            </a:endParaRPr>
          </a:p>
          <a:p>
            <a:pPr marL="354965">
              <a:lnSpc>
                <a:spcPct val="100000"/>
              </a:lnSpc>
              <a:spcBef>
                <a:spcPts val="665"/>
              </a:spcBef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g(x,y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25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5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-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f(x,y)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主要应用举例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660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获得一个阴图像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ts val="3320"/>
              </a:lnSpc>
              <a:spcBef>
                <a:spcPts val="675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获得一个子图像的补图像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——1</a:t>
            </a:r>
            <a:r>
              <a:rPr dirty="0" spc="-15">
                <a:latin typeface="NSimSun"/>
                <a:cs typeface="NSimSun"/>
              </a:rPr>
              <a:t>、非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80239" y="3549395"/>
            <a:ext cx="3810000" cy="2589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17839" y="3549396"/>
            <a:ext cx="3810000" cy="2587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54251" y="997965"/>
            <a:ext cx="3606800" cy="1522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代数运算</a:t>
            </a:r>
            <a:r>
              <a:rPr dirty="0" sz="3200" spc="-5" b="1">
                <a:latin typeface="Times New Roman"/>
                <a:cs typeface="Times New Roman"/>
              </a:rPr>
              <a:t>——1</a:t>
            </a:r>
            <a:r>
              <a:rPr dirty="0" sz="3200" spc="-15" b="1">
                <a:latin typeface="NSimSun"/>
                <a:cs typeface="NSimSun"/>
              </a:rPr>
              <a:t>、非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800">
              <a:latin typeface="Times New Roman"/>
              <a:cs typeface="Times New Roman"/>
            </a:endParaRPr>
          </a:p>
          <a:p>
            <a:pPr marL="407670">
              <a:lnSpc>
                <a:spcPts val="3750"/>
              </a:lnSpc>
              <a:tabLst>
                <a:tab pos="750570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获得一个阴图像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46389" y="3417570"/>
            <a:ext cx="4255770" cy="28826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1619" y="3417570"/>
            <a:ext cx="4255770" cy="2882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858383" y="4452873"/>
            <a:ext cx="295910" cy="502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175" b="1">
                <a:solidFill>
                  <a:srgbClr val="FF0000"/>
                </a:solidFill>
                <a:latin typeface="Comic Sans MS"/>
                <a:cs typeface="Comic Sans MS"/>
              </a:rPr>
              <a:t>=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4238" y="997953"/>
            <a:ext cx="4926965" cy="147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代数运算</a:t>
            </a:r>
            <a:r>
              <a:rPr dirty="0" sz="3200" spc="-5" b="1">
                <a:latin typeface="Times New Roman"/>
                <a:cs typeface="Times New Roman"/>
              </a:rPr>
              <a:t>——1</a:t>
            </a:r>
            <a:r>
              <a:rPr dirty="0" sz="3200" spc="-15" b="1">
                <a:latin typeface="NSimSun"/>
                <a:cs typeface="NSimSun"/>
              </a:rPr>
              <a:t>、非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Times New Roman"/>
              <a:cs typeface="Times New Roman"/>
            </a:endParaRPr>
          </a:p>
          <a:p>
            <a:pPr marL="102870">
              <a:lnSpc>
                <a:spcPts val="3750"/>
              </a:lnSpc>
              <a:tabLst>
                <a:tab pos="445770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获得一个子图像的补图像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90905" rIns="0" bIns="0" rtlCol="0" vert="horz">
            <a:spAutoFit/>
          </a:bodyPr>
          <a:lstStyle/>
          <a:p>
            <a:pPr marL="1262380">
              <a:lnSpc>
                <a:spcPct val="100000"/>
              </a:lnSpc>
              <a:tabLst>
                <a:tab pos="1605280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与运算的定义</a:t>
            </a:r>
            <a:endParaRPr sz="3200">
              <a:latin typeface="NSimSun"/>
              <a:cs typeface="NSimSun"/>
            </a:endParaRPr>
          </a:p>
          <a:p>
            <a:pPr marL="1719580">
              <a:lnSpc>
                <a:spcPct val="100000"/>
              </a:lnSpc>
              <a:spcBef>
                <a:spcPts val="610"/>
              </a:spcBef>
              <a:tabLst>
                <a:tab pos="5420360" algn="l"/>
              </a:tabLst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g(x,y)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f(x,y)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 b="1">
                <a:solidFill>
                  <a:srgbClr val="FF0000"/>
                </a:solidFill>
                <a:latin typeface="Symbol"/>
                <a:cs typeface="Symbol"/>
              </a:rPr>
              <a:t></a:t>
            </a:r>
            <a:r>
              <a:rPr dirty="0" sz="3200" spc="-5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h(x,y)</a:t>
            </a:r>
            <a:endParaRPr sz="3200">
              <a:latin typeface="NSimSun"/>
              <a:cs typeface="NSimSun"/>
            </a:endParaRPr>
          </a:p>
          <a:p>
            <a:pPr marL="1262380">
              <a:lnSpc>
                <a:spcPct val="100000"/>
              </a:lnSpc>
              <a:spcBef>
                <a:spcPts val="905"/>
              </a:spcBef>
              <a:tabLst>
                <a:tab pos="1605280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主要应用举例</a:t>
            </a:r>
            <a:endParaRPr sz="3200">
              <a:latin typeface="NSimSun"/>
              <a:cs typeface="NSimSun"/>
            </a:endParaRPr>
          </a:p>
          <a:p>
            <a:pPr marL="1719580">
              <a:lnSpc>
                <a:spcPts val="3320"/>
              </a:lnSpc>
              <a:spcBef>
                <a:spcPts val="665"/>
              </a:spcBef>
              <a:tabLst>
                <a:tab pos="2183130" algn="l"/>
              </a:tabLst>
            </a:pPr>
            <a:r>
              <a:rPr dirty="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pc="80">
                <a:solidFill>
                  <a:srgbClr val="FF0000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求两个子图像的相交子图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5439" y="5225796"/>
            <a:ext cx="2362200" cy="1371600"/>
          </a:xfrm>
          <a:custGeom>
            <a:avLst/>
            <a:gdLst/>
            <a:ahLst/>
            <a:cxnLst/>
            <a:rect l="l" t="t" r="r" b="b"/>
            <a:pathLst>
              <a:path w="2362200" h="1371600">
                <a:moveTo>
                  <a:pt x="0" y="0"/>
                </a:moveTo>
                <a:lnTo>
                  <a:pt x="0" y="1371600"/>
                </a:lnTo>
                <a:lnTo>
                  <a:pt x="2362200" y="13716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65439" y="5225796"/>
            <a:ext cx="2362200" cy="1371600"/>
          </a:xfrm>
          <a:custGeom>
            <a:avLst/>
            <a:gdLst/>
            <a:ahLst/>
            <a:cxnLst/>
            <a:rect l="l" t="t" r="r" b="b"/>
            <a:pathLst>
              <a:path w="2362200" h="1371600">
                <a:moveTo>
                  <a:pt x="0" y="0"/>
                </a:moveTo>
                <a:lnTo>
                  <a:pt x="0" y="1371600"/>
                </a:lnTo>
                <a:lnTo>
                  <a:pt x="2362200" y="13716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46439" y="5454396"/>
            <a:ext cx="990600" cy="685800"/>
          </a:xfrm>
          <a:custGeom>
            <a:avLst/>
            <a:gdLst/>
            <a:ahLst/>
            <a:cxnLst/>
            <a:rect l="l" t="t" r="r" b="b"/>
            <a:pathLst>
              <a:path w="990600" h="685800">
                <a:moveTo>
                  <a:pt x="0" y="0"/>
                </a:moveTo>
                <a:lnTo>
                  <a:pt x="0" y="685800"/>
                </a:lnTo>
                <a:lnTo>
                  <a:pt x="990600" y="685800"/>
                </a:lnTo>
                <a:lnTo>
                  <a:pt x="990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46439" y="5454396"/>
            <a:ext cx="990600" cy="685800"/>
          </a:xfrm>
          <a:custGeom>
            <a:avLst/>
            <a:gdLst/>
            <a:ahLst/>
            <a:cxnLst/>
            <a:rect l="l" t="t" r="r" b="b"/>
            <a:pathLst>
              <a:path w="990600" h="685800">
                <a:moveTo>
                  <a:pt x="0" y="0"/>
                </a:moveTo>
                <a:lnTo>
                  <a:pt x="0" y="685800"/>
                </a:lnTo>
                <a:lnTo>
                  <a:pt x="990600" y="685800"/>
                </a:lnTo>
                <a:lnTo>
                  <a:pt x="990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51827" y="5225796"/>
            <a:ext cx="2362200" cy="1371600"/>
          </a:xfrm>
          <a:custGeom>
            <a:avLst/>
            <a:gdLst/>
            <a:ahLst/>
            <a:cxnLst/>
            <a:rect l="l" t="t" r="r" b="b"/>
            <a:pathLst>
              <a:path w="2362200" h="1371600">
                <a:moveTo>
                  <a:pt x="0" y="0"/>
                </a:moveTo>
                <a:lnTo>
                  <a:pt x="0" y="1371600"/>
                </a:lnTo>
                <a:lnTo>
                  <a:pt x="2362200" y="1371600"/>
                </a:lnTo>
                <a:lnTo>
                  <a:pt x="2362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51827" y="5225796"/>
            <a:ext cx="2362200" cy="1371600"/>
          </a:xfrm>
          <a:custGeom>
            <a:avLst/>
            <a:gdLst/>
            <a:ahLst/>
            <a:cxnLst/>
            <a:rect l="l" t="t" r="r" b="b"/>
            <a:pathLst>
              <a:path w="2362200" h="1371600">
                <a:moveTo>
                  <a:pt x="0" y="0"/>
                </a:moveTo>
                <a:lnTo>
                  <a:pt x="0" y="1371600"/>
                </a:lnTo>
                <a:lnTo>
                  <a:pt x="2362200" y="1371600"/>
                </a:lnTo>
                <a:lnTo>
                  <a:pt x="23622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42427" y="568299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0" y="381000"/>
                </a:ln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42427" y="568299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0" y="381000"/>
                </a:ln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4839" y="5225796"/>
            <a:ext cx="2362200" cy="1371600"/>
          </a:xfrm>
          <a:custGeom>
            <a:avLst/>
            <a:gdLst/>
            <a:ahLst/>
            <a:cxnLst/>
            <a:rect l="l" t="t" r="r" b="b"/>
            <a:pathLst>
              <a:path w="2362200" h="1371600">
                <a:moveTo>
                  <a:pt x="0" y="0"/>
                </a:moveTo>
                <a:lnTo>
                  <a:pt x="0" y="1371600"/>
                </a:lnTo>
                <a:lnTo>
                  <a:pt x="2362199" y="13716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84839" y="5225796"/>
            <a:ext cx="2362200" cy="1371600"/>
          </a:xfrm>
          <a:custGeom>
            <a:avLst/>
            <a:gdLst/>
            <a:ahLst/>
            <a:cxnLst/>
            <a:rect l="l" t="t" r="r" b="b"/>
            <a:pathLst>
              <a:path w="2362200" h="1371600">
                <a:moveTo>
                  <a:pt x="0" y="0"/>
                </a:moveTo>
                <a:lnTo>
                  <a:pt x="0" y="1371600"/>
                </a:lnTo>
                <a:lnTo>
                  <a:pt x="2362199" y="13716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439" y="5759196"/>
            <a:ext cx="990600" cy="685800"/>
          </a:xfrm>
          <a:custGeom>
            <a:avLst/>
            <a:gdLst/>
            <a:ahLst/>
            <a:cxnLst/>
            <a:rect l="l" t="t" r="r" b="b"/>
            <a:pathLst>
              <a:path w="990600" h="685800">
                <a:moveTo>
                  <a:pt x="0" y="0"/>
                </a:moveTo>
                <a:lnTo>
                  <a:pt x="0" y="685800"/>
                </a:lnTo>
                <a:lnTo>
                  <a:pt x="990599" y="685800"/>
                </a:lnTo>
                <a:lnTo>
                  <a:pt x="990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5439" y="5759196"/>
            <a:ext cx="990600" cy="685800"/>
          </a:xfrm>
          <a:custGeom>
            <a:avLst/>
            <a:gdLst/>
            <a:ahLst/>
            <a:cxnLst/>
            <a:rect l="l" t="t" r="r" b="b"/>
            <a:pathLst>
              <a:path w="990600" h="685800">
                <a:moveTo>
                  <a:pt x="0" y="0"/>
                </a:moveTo>
                <a:lnTo>
                  <a:pt x="0" y="685800"/>
                </a:lnTo>
                <a:lnTo>
                  <a:pt x="990599" y="685800"/>
                </a:lnTo>
                <a:lnTo>
                  <a:pt x="9905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287901" y="5586476"/>
            <a:ext cx="240029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FF0000"/>
                </a:solidFill>
                <a:latin typeface="Symbol"/>
                <a:cs typeface="Symbol"/>
              </a:rPr>
              <a:t>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67842" y="5575058"/>
            <a:ext cx="262890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155" b="1">
                <a:solidFill>
                  <a:srgbClr val="FF0000"/>
                </a:solidFill>
                <a:latin typeface="Comic Sans MS"/>
                <a:cs typeface="Comic Sans MS"/>
              </a:rPr>
              <a:t>=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——2</a:t>
            </a:r>
            <a:r>
              <a:rPr dirty="0" spc="-15">
                <a:latin typeface="NSimSun"/>
                <a:cs typeface="NSimSun"/>
              </a:rPr>
              <a:t>、与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33663" y="3058668"/>
            <a:ext cx="7057643" cy="2735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97965"/>
            <a:ext cx="6631305" cy="1517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代数运算</a:t>
            </a:r>
            <a:r>
              <a:rPr dirty="0" sz="3200" spc="-5" b="1">
                <a:latin typeface="Times New Roman"/>
                <a:cs typeface="Times New Roman"/>
              </a:rPr>
              <a:t>——2</a:t>
            </a:r>
            <a:r>
              <a:rPr dirty="0" sz="3200" spc="-15" b="1">
                <a:latin typeface="NSimSun"/>
                <a:cs typeface="NSimSun"/>
              </a:rPr>
              <a:t>、与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3700">
              <a:latin typeface="Times New Roman"/>
              <a:cs typeface="Times New Roman"/>
            </a:endParaRPr>
          </a:p>
          <a:p>
            <a:pPr marL="469900">
              <a:lnSpc>
                <a:spcPts val="3795"/>
              </a:lnSpc>
              <a:tabLst>
                <a:tab pos="932180" algn="l"/>
              </a:tabLst>
            </a:pPr>
            <a:r>
              <a:rPr dirty="0" sz="2600" spc="9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600" spc="90">
                <a:solidFill>
                  <a:srgbClr val="FF0000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模板运算：提取感兴趣的子图像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3255" rIns="0" bIns="0" rtlCol="0" vert="horz">
            <a:spAutoFit/>
          </a:bodyPr>
          <a:lstStyle/>
          <a:p>
            <a:pPr marL="1073785">
              <a:lnSpc>
                <a:spcPct val="100000"/>
              </a:lnSpc>
              <a:tabLst>
                <a:tab pos="1416050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或运算的定义</a:t>
            </a:r>
            <a:endParaRPr sz="3200">
              <a:latin typeface="NSimSun"/>
              <a:cs typeface="NSimSun"/>
            </a:endParaRPr>
          </a:p>
          <a:p>
            <a:pPr marL="1886585">
              <a:lnSpc>
                <a:spcPct val="100000"/>
              </a:lnSpc>
              <a:spcBef>
                <a:spcPts val="760"/>
              </a:spcBef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g(x,y)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f(x,y)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v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h(x,y)</a:t>
            </a:r>
            <a:endParaRPr sz="3200">
              <a:latin typeface="NSimSun"/>
              <a:cs typeface="NSimSun"/>
            </a:endParaRPr>
          </a:p>
          <a:p>
            <a:pPr marL="1073785">
              <a:lnSpc>
                <a:spcPct val="100000"/>
              </a:lnSpc>
              <a:spcBef>
                <a:spcPts val="755"/>
              </a:spcBef>
              <a:tabLst>
                <a:tab pos="1416050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主要应用举例</a:t>
            </a:r>
            <a:endParaRPr sz="3200">
              <a:latin typeface="NSimSun"/>
              <a:cs typeface="NSimSun"/>
            </a:endParaRPr>
          </a:p>
          <a:p>
            <a:pPr marL="1530350">
              <a:lnSpc>
                <a:spcPts val="3795"/>
              </a:lnSpc>
              <a:spcBef>
                <a:spcPts val="760"/>
              </a:spcBef>
              <a:tabLst>
                <a:tab pos="2019935" algn="l"/>
              </a:tabLst>
            </a:pPr>
            <a:r>
              <a:rPr dirty="0" sz="2600" spc="9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600" spc="90">
                <a:solidFill>
                  <a:srgbClr val="FF0000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合并子图像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04227" y="4997196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200" y="1981200"/>
                </a:lnTo>
                <a:lnTo>
                  <a:pt x="2362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04227" y="4997196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200" y="1981200"/>
                </a:lnTo>
                <a:lnTo>
                  <a:pt x="23622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89239" y="4997196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200" y="19812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89239" y="4997196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200" y="19812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84839" y="4997196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199" y="19812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84839" y="4997196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199" y="19812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36846" y="5815076"/>
            <a:ext cx="240029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FF0000"/>
                </a:solidFill>
                <a:latin typeface="Symbol"/>
                <a:cs typeface="Symbol"/>
              </a:rPr>
              <a:t>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4080" y="5803658"/>
            <a:ext cx="262890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155" b="1">
                <a:solidFill>
                  <a:srgbClr val="FF0000"/>
                </a:solidFill>
                <a:latin typeface="Comic Sans MS"/>
                <a:cs typeface="Comic Sans MS"/>
              </a:rPr>
              <a:t>=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——3</a:t>
            </a:r>
            <a:r>
              <a:rPr dirty="0" spc="-15">
                <a:latin typeface="NSimSun"/>
                <a:cs typeface="NSimSun"/>
              </a:rPr>
              <a:t>、或</a:t>
            </a:r>
          </a:p>
        </p:txBody>
      </p:sp>
      <p:sp>
        <p:nvSpPr>
          <p:cNvPr id="14" name="object 14"/>
          <p:cNvSpPr/>
          <p:nvPr/>
        </p:nvSpPr>
        <p:spPr>
          <a:xfrm>
            <a:off x="1841639" y="5149596"/>
            <a:ext cx="1219200" cy="1127125"/>
          </a:xfrm>
          <a:custGeom>
            <a:avLst/>
            <a:gdLst/>
            <a:ahLst/>
            <a:cxnLst/>
            <a:rect l="l" t="t" r="r" b="b"/>
            <a:pathLst>
              <a:path w="1219200" h="1127125">
                <a:moveTo>
                  <a:pt x="0" y="0"/>
                </a:moveTo>
                <a:lnTo>
                  <a:pt x="0" y="1126998"/>
                </a:lnTo>
                <a:lnTo>
                  <a:pt x="1219200" y="1126998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41639" y="5149596"/>
            <a:ext cx="1219200" cy="1127125"/>
          </a:xfrm>
          <a:custGeom>
            <a:avLst/>
            <a:gdLst/>
            <a:ahLst/>
            <a:cxnLst/>
            <a:rect l="l" t="t" r="r" b="b"/>
            <a:pathLst>
              <a:path w="1219200" h="1127125">
                <a:moveTo>
                  <a:pt x="0" y="0"/>
                </a:moveTo>
                <a:lnTo>
                  <a:pt x="0" y="1126998"/>
                </a:lnTo>
                <a:lnTo>
                  <a:pt x="1219200" y="1126998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5439" y="5682996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0"/>
                </a:moveTo>
                <a:lnTo>
                  <a:pt x="0" y="1143000"/>
                </a:lnTo>
                <a:lnTo>
                  <a:pt x="1219199" y="1143000"/>
                </a:lnTo>
                <a:lnTo>
                  <a:pt x="1219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75439" y="5682996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0"/>
                </a:moveTo>
                <a:lnTo>
                  <a:pt x="0" y="1143000"/>
                </a:lnTo>
                <a:lnTo>
                  <a:pt x="1219199" y="1143000"/>
                </a:lnTo>
                <a:lnTo>
                  <a:pt x="1219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56627" y="5149596"/>
            <a:ext cx="1219200" cy="1127125"/>
          </a:xfrm>
          <a:custGeom>
            <a:avLst/>
            <a:gdLst/>
            <a:ahLst/>
            <a:cxnLst/>
            <a:rect l="l" t="t" r="r" b="b"/>
            <a:pathLst>
              <a:path w="1219200" h="1127125">
                <a:moveTo>
                  <a:pt x="0" y="0"/>
                </a:moveTo>
                <a:lnTo>
                  <a:pt x="0" y="1126998"/>
                </a:lnTo>
                <a:lnTo>
                  <a:pt x="1219200" y="1126998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56627" y="5149596"/>
            <a:ext cx="1219200" cy="1127125"/>
          </a:xfrm>
          <a:custGeom>
            <a:avLst/>
            <a:gdLst/>
            <a:ahLst/>
            <a:cxnLst/>
            <a:rect l="l" t="t" r="r" b="b"/>
            <a:pathLst>
              <a:path w="1219200" h="1127125">
                <a:moveTo>
                  <a:pt x="0" y="0"/>
                </a:moveTo>
                <a:lnTo>
                  <a:pt x="0" y="1126998"/>
                </a:lnTo>
                <a:lnTo>
                  <a:pt x="1219200" y="1126998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394827" y="5682996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0"/>
                </a:moveTo>
                <a:lnTo>
                  <a:pt x="0" y="1143000"/>
                </a:lnTo>
                <a:lnTo>
                  <a:pt x="1219200" y="1143000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94827" y="5682996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0"/>
                </a:moveTo>
                <a:lnTo>
                  <a:pt x="0" y="1143000"/>
                </a:lnTo>
                <a:lnTo>
                  <a:pt x="1219200" y="1143000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12446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国内外相关会议和杂志（续）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25879" y="1964944"/>
            <a:ext cx="7493000" cy="4674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国外会议：</a:t>
            </a:r>
            <a:endParaRPr sz="3200">
              <a:latin typeface="NSimSun"/>
              <a:cs typeface="NSimSun"/>
            </a:endParaRPr>
          </a:p>
          <a:p>
            <a:pPr marL="927100" marR="767080" indent="-457200">
              <a:lnSpc>
                <a:spcPct val="100000"/>
              </a:lnSpc>
              <a:spcBef>
                <a:spcPts val="1410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927100" algn="l"/>
              </a:tabLst>
            </a:pPr>
            <a:r>
              <a:rPr dirty="0" sz="2400" spc="-10" b="1">
                <a:latin typeface="NSimSun"/>
                <a:cs typeface="NSimSun"/>
              </a:rPr>
              <a:t>IEEE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International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Conference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Image</a:t>
            </a:r>
            <a:r>
              <a:rPr dirty="0" sz="2400" spc="-10" b="1">
                <a:latin typeface="NSimSun"/>
                <a:cs typeface="NSimSun"/>
              </a:rPr>
              <a:t> Processing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(ICIP)</a:t>
            </a:r>
            <a:endParaRPr sz="24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425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927100" algn="l"/>
              </a:tabLst>
            </a:pPr>
            <a:r>
              <a:rPr dirty="0" sz="2400" spc="-10" b="1">
                <a:latin typeface="NSimSun"/>
                <a:cs typeface="NSimSun"/>
              </a:rPr>
              <a:t>IEEE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International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Conference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Multimedia</a:t>
            </a:r>
            <a:r>
              <a:rPr dirty="0" sz="2400" spc="-10" b="1">
                <a:latin typeface="NSimSun"/>
                <a:cs typeface="NSimSun"/>
              </a:rPr>
              <a:t> and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Expo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(ICME)</a:t>
            </a:r>
            <a:endParaRPr sz="2400">
              <a:latin typeface="NSimSun"/>
              <a:cs typeface="NSimSun"/>
            </a:endParaRPr>
          </a:p>
          <a:p>
            <a:pPr marL="927100" marR="1224280" indent="-457200">
              <a:lnSpc>
                <a:spcPct val="100000"/>
              </a:lnSpc>
              <a:spcBef>
                <a:spcPts val="1425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927100" algn="l"/>
              </a:tabLst>
            </a:pPr>
            <a:r>
              <a:rPr dirty="0" sz="2400" spc="-10" b="1">
                <a:latin typeface="NSimSun"/>
                <a:cs typeface="NSimSun"/>
              </a:rPr>
              <a:t>International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Conference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Pattern</a:t>
            </a:r>
            <a:r>
              <a:rPr dirty="0" sz="2400" spc="-10" b="1">
                <a:latin typeface="NSimSun"/>
                <a:cs typeface="NSimSun"/>
              </a:rPr>
              <a:t> Recognition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(ICPR)</a:t>
            </a:r>
            <a:endParaRPr sz="2400">
              <a:latin typeface="NSimSun"/>
              <a:cs typeface="NSimSun"/>
            </a:endParaRPr>
          </a:p>
          <a:p>
            <a:pPr marL="927100" marR="309880" indent="-457200">
              <a:lnSpc>
                <a:spcPct val="100000"/>
              </a:lnSpc>
              <a:spcBef>
                <a:spcPts val="1425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927100" algn="l"/>
              </a:tabLst>
            </a:pPr>
            <a:r>
              <a:rPr dirty="0" sz="2400" spc="-10" b="1">
                <a:latin typeface="NSimSun"/>
                <a:cs typeface="NSimSun"/>
              </a:rPr>
              <a:t>ACM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International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Conference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Image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and</a:t>
            </a:r>
            <a:r>
              <a:rPr dirty="0" sz="2400" spc="-10" b="1">
                <a:latin typeface="NSimSun"/>
                <a:cs typeface="NSimSun"/>
              </a:rPr>
              <a:t> Video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Retrieval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(CIVR)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270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55" b="1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54251" y="997965"/>
            <a:ext cx="6318885" cy="144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代数运算</a:t>
            </a:r>
            <a:r>
              <a:rPr dirty="0" sz="3200" spc="-5" b="1">
                <a:latin typeface="Times New Roman"/>
                <a:cs typeface="Times New Roman"/>
              </a:rPr>
              <a:t>——3</a:t>
            </a:r>
            <a:r>
              <a:rPr dirty="0" sz="3200" spc="-15" b="1">
                <a:latin typeface="NSimSun"/>
                <a:cs typeface="NSimSun"/>
              </a:rPr>
              <a:t>、或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250">
              <a:latin typeface="Times New Roman"/>
              <a:cs typeface="Times New Roman"/>
            </a:endParaRPr>
          </a:p>
          <a:p>
            <a:pPr marL="157480">
              <a:lnSpc>
                <a:spcPts val="3795"/>
              </a:lnSpc>
              <a:tabLst>
                <a:tab pos="619760" algn="l"/>
              </a:tabLst>
            </a:pPr>
            <a:r>
              <a:rPr dirty="0" sz="2600" spc="9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600" spc="90">
                <a:solidFill>
                  <a:srgbClr val="FF0000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模板运算：提取感兴趣的子图像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22461" y="3057144"/>
            <a:ext cx="6192773" cy="2276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3538" rIns="0" bIns="0" rtlCol="0" vert="horz">
            <a:spAutoFit/>
          </a:bodyPr>
          <a:lstStyle/>
          <a:p>
            <a:pPr marL="715010">
              <a:lnSpc>
                <a:spcPct val="100000"/>
              </a:lnSpc>
              <a:tabLst>
                <a:tab pos="1057275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异或运算的定义</a:t>
            </a:r>
            <a:endParaRPr sz="32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980"/>
              </a:spcBef>
              <a:tabLst>
                <a:tab pos="4939030" algn="l"/>
              </a:tabLst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g(x,y)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f(x,y)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 b="1">
                <a:solidFill>
                  <a:srgbClr val="FF0000"/>
                </a:solidFill>
                <a:latin typeface="Symbol"/>
                <a:cs typeface="Symbol"/>
              </a:rPr>
              <a:t></a:t>
            </a:r>
            <a:r>
              <a:rPr dirty="0" sz="3200" spc="-5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h(x,y)</a:t>
            </a:r>
            <a:endParaRPr sz="3200">
              <a:latin typeface="NSimSun"/>
              <a:cs typeface="NSimSun"/>
            </a:endParaRPr>
          </a:p>
          <a:p>
            <a:pPr marL="715010">
              <a:lnSpc>
                <a:spcPct val="100000"/>
              </a:lnSpc>
              <a:spcBef>
                <a:spcPts val="1305"/>
              </a:spcBef>
              <a:tabLst>
                <a:tab pos="1057275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主要应用举例</a:t>
            </a:r>
            <a:endParaRPr sz="3200">
              <a:latin typeface="NSimSun"/>
              <a:cs typeface="NSimSun"/>
            </a:endParaRPr>
          </a:p>
          <a:p>
            <a:pPr marL="1172210">
              <a:lnSpc>
                <a:spcPts val="3795"/>
              </a:lnSpc>
              <a:spcBef>
                <a:spcPts val="1150"/>
              </a:spcBef>
              <a:tabLst>
                <a:tab pos="1661160" algn="l"/>
              </a:tabLst>
            </a:pPr>
            <a:r>
              <a:rPr dirty="0" sz="2600" spc="9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600" spc="90">
                <a:solidFill>
                  <a:srgbClr val="FF0000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获得相交子图像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86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代数运算</a:t>
            </a:r>
            <a:r>
              <a:rPr dirty="0" spc="-5">
                <a:latin typeface="Times New Roman"/>
                <a:cs typeface="Times New Roman"/>
              </a:rPr>
              <a:t>——4</a:t>
            </a:r>
            <a:r>
              <a:rPr dirty="0" spc="-15">
                <a:latin typeface="NSimSun"/>
                <a:cs typeface="NSimSun"/>
              </a:rPr>
              <a:t>、异或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30928" y="5387594"/>
            <a:ext cx="299085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FF0000"/>
                </a:solidFill>
                <a:latin typeface="Symbol"/>
                <a:cs typeface="Symbol"/>
              </a:rPr>
              <a:t>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8263" y="5367020"/>
            <a:ext cx="262890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155" b="1">
                <a:solidFill>
                  <a:srgbClr val="FF0000"/>
                </a:solidFill>
                <a:latin typeface="Comic Sans MS"/>
                <a:cs typeface="Comic Sans MS"/>
              </a:rPr>
              <a:t>=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9239" y="4857750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200" y="19812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9239" y="4857750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200" y="19812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41639" y="5010150"/>
            <a:ext cx="1219200" cy="1127125"/>
          </a:xfrm>
          <a:custGeom>
            <a:avLst/>
            <a:gdLst/>
            <a:ahLst/>
            <a:cxnLst/>
            <a:rect l="l" t="t" r="r" b="b"/>
            <a:pathLst>
              <a:path w="1219200" h="1127125">
                <a:moveTo>
                  <a:pt x="0" y="0"/>
                </a:moveTo>
                <a:lnTo>
                  <a:pt x="0" y="1126998"/>
                </a:lnTo>
                <a:lnTo>
                  <a:pt x="1219200" y="1126998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41639" y="5010150"/>
            <a:ext cx="1219200" cy="1127125"/>
          </a:xfrm>
          <a:custGeom>
            <a:avLst/>
            <a:gdLst/>
            <a:ahLst/>
            <a:cxnLst/>
            <a:rect l="l" t="t" r="r" b="b"/>
            <a:pathLst>
              <a:path w="1219200" h="1127125">
                <a:moveTo>
                  <a:pt x="0" y="0"/>
                </a:moveTo>
                <a:lnTo>
                  <a:pt x="0" y="1126998"/>
                </a:lnTo>
                <a:lnTo>
                  <a:pt x="1219200" y="1126998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84839" y="4857750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199" y="19812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4839" y="4857750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199" y="1981200"/>
                </a:lnTo>
                <a:lnTo>
                  <a:pt x="2362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75439" y="5543550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0"/>
                </a:moveTo>
                <a:lnTo>
                  <a:pt x="0" y="1143000"/>
                </a:lnTo>
                <a:lnTo>
                  <a:pt x="1219199" y="1143000"/>
                </a:lnTo>
                <a:lnTo>
                  <a:pt x="1219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439" y="5543550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0"/>
                </a:moveTo>
                <a:lnTo>
                  <a:pt x="0" y="1143000"/>
                </a:lnTo>
                <a:lnTo>
                  <a:pt x="1219199" y="1143000"/>
                </a:lnTo>
                <a:lnTo>
                  <a:pt x="1219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04227" y="4857750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200" y="1981200"/>
                </a:lnTo>
                <a:lnTo>
                  <a:pt x="2362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04227" y="4857750"/>
            <a:ext cx="2362200" cy="1981200"/>
          </a:xfrm>
          <a:custGeom>
            <a:avLst/>
            <a:gdLst/>
            <a:ahLst/>
            <a:cxnLst/>
            <a:rect l="l" t="t" r="r" b="b"/>
            <a:pathLst>
              <a:path w="2362200" h="1981200">
                <a:moveTo>
                  <a:pt x="0" y="0"/>
                </a:moveTo>
                <a:lnTo>
                  <a:pt x="0" y="1981200"/>
                </a:lnTo>
                <a:lnTo>
                  <a:pt x="2362200" y="1981200"/>
                </a:lnTo>
                <a:lnTo>
                  <a:pt x="23622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56627" y="5010150"/>
            <a:ext cx="1219200" cy="1127125"/>
          </a:xfrm>
          <a:custGeom>
            <a:avLst/>
            <a:gdLst/>
            <a:ahLst/>
            <a:cxnLst/>
            <a:rect l="l" t="t" r="r" b="b"/>
            <a:pathLst>
              <a:path w="1219200" h="1127125">
                <a:moveTo>
                  <a:pt x="0" y="0"/>
                </a:moveTo>
                <a:lnTo>
                  <a:pt x="0" y="1126998"/>
                </a:lnTo>
                <a:lnTo>
                  <a:pt x="1219200" y="1126998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56627" y="5010150"/>
            <a:ext cx="1219200" cy="1127125"/>
          </a:xfrm>
          <a:custGeom>
            <a:avLst/>
            <a:gdLst/>
            <a:ahLst/>
            <a:cxnLst/>
            <a:rect l="l" t="t" r="r" b="b"/>
            <a:pathLst>
              <a:path w="1219200" h="1127125">
                <a:moveTo>
                  <a:pt x="0" y="0"/>
                </a:moveTo>
                <a:lnTo>
                  <a:pt x="0" y="1126998"/>
                </a:lnTo>
                <a:lnTo>
                  <a:pt x="1219200" y="1126998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394827" y="5543550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0"/>
                </a:moveTo>
                <a:lnTo>
                  <a:pt x="0" y="1143000"/>
                </a:lnTo>
                <a:lnTo>
                  <a:pt x="1219200" y="1143000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94827" y="5543550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0"/>
                </a:moveTo>
                <a:lnTo>
                  <a:pt x="0" y="1143000"/>
                </a:lnTo>
                <a:lnTo>
                  <a:pt x="1219200" y="1143000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99398" y="5546597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0" y="0"/>
                </a:moveTo>
                <a:lnTo>
                  <a:pt x="0" y="609600"/>
                </a:lnTo>
                <a:lnTo>
                  <a:pt x="381000" y="609600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399398" y="5546597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0" y="0"/>
                </a:moveTo>
                <a:lnTo>
                  <a:pt x="0" y="609600"/>
                </a:lnTo>
                <a:lnTo>
                  <a:pt x="381000" y="609600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直方图运算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69897" y="2265171"/>
            <a:ext cx="2874010" cy="19392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直方图定义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直方图均衡化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11451" y="2034793"/>
            <a:ext cx="7135495" cy="4883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8450" marR="5080" indent="69850">
              <a:lnSpc>
                <a:spcPts val="4190"/>
              </a:lnSpc>
            </a:pPr>
            <a:r>
              <a:rPr dirty="0" sz="2800" spc="-5">
                <a:latin typeface="NSimSun"/>
                <a:cs typeface="NSimSun"/>
              </a:rPr>
              <a:t>一个灰度级在范围[0，L-1]的数字图像的直 方图是一个离散函数</a:t>
            </a:r>
            <a:endParaRPr sz="2800">
              <a:latin typeface="NSimSun"/>
              <a:cs typeface="NSimSun"/>
            </a:endParaRPr>
          </a:p>
          <a:p>
            <a:pPr algn="ctr" marR="1501140">
              <a:lnSpc>
                <a:spcPct val="100000"/>
              </a:lnSpc>
              <a:spcBef>
                <a:spcPts val="685"/>
              </a:spcBef>
            </a:pP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h(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r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1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n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endParaRPr baseline="-20467" sz="2850">
              <a:latin typeface="NSimSun"/>
              <a:cs typeface="NSimSun"/>
            </a:endParaRPr>
          </a:p>
          <a:p>
            <a:pPr algn="ctr" marR="1375410">
              <a:lnSpc>
                <a:spcPct val="100000"/>
              </a:lnSpc>
              <a:spcBef>
                <a:spcPts val="2335"/>
              </a:spcBef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n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是图像中灰度级</a:t>
            </a:r>
            <a:r>
              <a:rPr dirty="0" sz="2800" spc="-10">
                <a:latin typeface="NSimSun"/>
                <a:cs typeface="NSimSun"/>
              </a:rPr>
              <a:t>为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r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的像素个数</a:t>
            </a:r>
            <a:endParaRPr sz="2800">
              <a:latin typeface="NSimSun"/>
              <a:cs typeface="NSimSun"/>
            </a:endParaRPr>
          </a:p>
          <a:p>
            <a:pPr marL="190500">
              <a:lnSpc>
                <a:spcPct val="100000"/>
              </a:lnSpc>
              <a:spcBef>
                <a:spcPts val="705"/>
              </a:spcBef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r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是第k个灰度</a:t>
            </a:r>
            <a:r>
              <a:rPr dirty="0" sz="2800" spc="-10">
                <a:latin typeface="NSimSun"/>
                <a:cs typeface="NSimSun"/>
              </a:rPr>
              <a:t>级</a:t>
            </a:r>
            <a:r>
              <a:rPr dirty="0" sz="2800" spc="-10" b="1">
                <a:latin typeface="NSimSun"/>
                <a:cs typeface="NSimSun"/>
              </a:rPr>
              <a:t>，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0,1,2,</a:t>
            </a:r>
            <a:r>
              <a:rPr dirty="0" sz="2800" spc="-10">
                <a:solidFill>
                  <a:srgbClr val="FF0000"/>
                </a:solidFill>
                <a:latin typeface="Times New Roman"/>
                <a:cs typeface="Times New Roman"/>
              </a:rPr>
              <a:t>…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,L-1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4250">
              <a:latin typeface="Times New Roman"/>
              <a:cs typeface="Times New Roman"/>
            </a:endParaRPr>
          </a:p>
          <a:p>
            <a:pPr algn="ctr" marR="1294130">
              <a:lnSpc>
                <a:spcPct val="100000"/>
              </a:lnSpc>
            </a:pPr>
            <a:r>
              <a:rPr dirty="0" sz="2800">
                <a:latin typeface="NSimSun"/>
                <a:cs typeface="NSimSun"/>
              </a:rPr>
              <a:t>由</a:t>
            </a:r>
            <a:r>
              <a:rPr dirty="0" sz="2800" spc="-10">
                <a:latin typeface="NSimSun"/>
                <a:cs typeface="NSimSun"/>
              </a:rPr>
              <a:t>于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r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的增量是1，直方图可表示为：</a:t>
            </a:r>
            <a:endParaRPr sz="2800">
              <a:latin typeface="NSimSun"/>
              <a:cs typeface="NSimSun"/>
            </a:endParaRPr>
          </a:p>
          <a:p>
            <a:pPr marL="12700" marR="1071880" indent="2286000">
              <a:lnSpc>
                <a:spcPct val="120200"/>
              </a:lnSpc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p(k)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n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即，图像中不同灰度级像素出现的次数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329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直方图定义</a:t>
            </a:r>
          </a:p>
          <a:p>
            <a:pPr marL="156210">
              <a:lnSpc>
                <a:spcPct val="100000"/>
              </a:lnSpc>
              <a:spcBef>
                <a:spcPts val="670"/>
              </a:spcBef>
              <a:tabLst>
                <a:tab pos="499109" algn="l"/>
              </a:tabLst>
            </a:pPr>
            <a:r>
              <a:rPr dirty="0" sz="2200" spc="745" b="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 b="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pc="-5" b="0">
                <a:latin typeface="NSimSun"/>
                <a:cs typeface="NSimSun"/>
              </a:rPr>
              <a:t>图像直方图的定义（1）</a:t>
            </a:r>
            <a:endParaRPr sz="2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5879" y="1964944"/>
            <a:ext cx="7466330" cy="409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图像直方图的定义（2）</a:t>
            </a:r>
            <a:endParaRPr sz="3200">
              <a:latin typeface="NSimSun"/>
              <a:cs typeface="NSimSun"/>
            </a:endParaRPr>
          </a:p>
          <a:p>
            <a:pPr marL="755650" marR="5080" indent="-57150">
              <a:lnSpc>
                <a:spcPct val="104299"/>
              </a:lnSpc>
              <a:spcBef>
                <a:spcPts val="1525"/>
              </a:spcBef>
            </a:pPr>
            <a:r>
              <a:rPr dirty="0" sz="2800" spc="-5">
                <a:latin typeface="NSimSun"/>
                <a:cs typeface="NSimSun"/>
              </a:rPr>
              <a:t>一个灰度级在范围[0，L-1]的数字图像的直 方图是一个离散函数</a:t>
            </a:r>
            <a:endParaRPr sz="2800">
              <a:latin typeface="NSimSun"/>
              <a:cs typeface="NSimSun"/>
            </a:endParaRPr>
          </a:p>
          <a:p>
            <a:pPr marL="2705100">
              <a:lnSpc>
                <a:spcPct val="100000"/>
              </a:lnSpc>
            </a:pPr>
            <a:r>
              <a:rPr dirty="0" sz="2800" spc="-10">
                <a:solidFill>
                  <a:srgbClr val="FF0000"/>
                </a:solidFill>
                <a:latin typeface="NSimSun"/>
                <a:cs typeface="NSimSun"/>
              </a:rPr>
              <a:t>p(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r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n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/n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3500">
              <a:latin typeface="Times New Roman"/>
              <a:cs typeface="Times New Roman"/>
            </a:endParaRPr>
          </a:p>
          <a:p>
            <a:pPr marL="647700" marR="1592580">
              <a:lnSpc>
                <a:spcPct val="120200"/>
              </a:lnSpc>
            </a:pP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n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是图像的像素总数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n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是图像中灰度级</a:t>
            </a:r>
            <a:r>
              <a:rPr dirty="0" sz="2800" spc="-10">
                <a:latin typeface="NSimSun"/>
                <a:cs typeface="NSimSun"/>
              </a:rPr>
              <a:t>为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r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的像素个数</a:t>
            </a:r>
            <a:endParaRPr sz="2800">
              <a:latin typeface="NSimSun"/>
              <a:cs typeface="NSimSun"/>
            </a:endParaRPr>
          </a:p>
          <a:p>
            <a:pPr marL="647700">
              <a:lnSpc>
                <a:spcPct val="100000"/>
              </a:lnSpc>
              <a:spcBef>
                <a:spcPts val="505"/>
              </a:spcBef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r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是第k个灰度</a:t>
            </a:r>
            <a:r>
              <a:rPr dirty="0" sz="2800" spc="-10">
                <a:latin typeface="NSimSun"/>
                <a:cs typeface="NSimSun"/>
              </a:rPr>
              <a:t>级</a:t>
            </a:r>
            <a:r>
              <a:rPr dirty="0" sz="2800" spc="-10" b="1">
                <a:latin typeface="NSimSun"/>
                <a:cs typeface="NSimSun"/>
              </a:rPr>
              <a:t>，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0,1,2,</a:t>
            </a:r>
            <a:r>
              <a:rPr dirty="0" sz="2800" spc="-10">
                <a:solidFill>
                  <a:srgbClr val="FF0000"/>
                </a:solidFill>
                <a:latin typeface="Times New Roman"/>
                <a:cs typeface="Times New Roman"/>
              </a:rPr>
              <a:t>…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,L-1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直方图定义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68729" y="1820164"/>
            <a:ext cx="524256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两种图像直方图定义的比较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5929" y="3560317"/>
            <a:ext cx="7219950" cy="2457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其中，定义（2）</a:t>
            </a:r>
            <a:endParaRPr sz="2800">
              <a:latin typeface="NSimSun"/>
              <a:cs typeface="NSimSun"/>
            </a:endParaRPr>
          </a:p>
          <a:p>
            <a:pPr marL="298450" marR="5080" indent="-285750">
              <a:lnSpc>
                <a:spcPct val="100000"/>
              </a:lnSpc>
              <a:spcBef>
                <a:spcPts val="675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160">
                <a:latin typeface="NSimSun"/>
                <a:cs typeface="NSimSun"/>
              </a:rPr>
              <a:t>使函数值正则化到</a:t>
            </a:r>
            <a:r>
              <a:rPr dirty="0" sz="2800">
                <a:latin typeface="NSimSun"/>
                <a:cs typeface="NSimSun"/>
              </a:rPr>
              <a:t>[</a:t>
            </a:r>
            <a:r>
              <a:rPr dirty="0" sz="2800" spc="-5">
                <a:latin typeface="NSimSun"/>
                <a:cs typeface="NSimSun"/>
              </a:rPr>
              <a:t>0,1</a:t>
            </a:r>
            <a:r>
              <a:rPr dirty="0" sz="2800" spc="155">
                <a:latin typeface="NSimSun"/>
                <a:cs typeface="NSimSun"/>
              </a:rPr>
              <a:t>]</a:t>
            </a:r>
            <a:r>
              <a:rPr dirty="0" sz="2800" spc="160">
                <a:latin typeface="NSimSun"/>
                <a:cs typeface="NSimSun"/>
              </a:rPr>
              <a:t>区间，成为实</a:t>
            </a:r>
            <a:r>
              <a:rPr dirty="0" sz="2800" spc="135">
                <a:latin typeface="NSimSun"/>
                <a:cs typeface="NSimSun"/>
              </a:rPr>
              <a:t>数</a:t>
            </a:r>
            <a:r>
              <a:rPr dirty="0" sz="2800">
                <a:latin typeface="NSimSun"/>
                <a:cs typeface="NSimSun"/>
              </a:rPr>
              <a:t>函</a:t>
            </a:r>
            <a:r>
              <a:rPr dirty="0" sz="2800">
                <a:latin typeface="NSimSun"/>
                <a:cs typeface="NSimSun"/>
              </a:rPr>
              <a:t> 数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函数值的范围与象素的总数无关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给出灰度</a:t>
            </a:r>
            <a:r>
              <a:rPr dirty="0" sz="2800">
                <a:latin typeface="NSimSun"/>
                <a:cs typeface="NSimSun"/>
              </a:rPr>
              <a:t>级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r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在图像中出现的概率密度统计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直方图定义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30788" y="2398473"/>
          <a:ext cx="5023485" cy="118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205"/>
                <a:gridCol w="1575113"/>
                <a:gridCol w="2155973"/>
              </a:tblGrid>
              <a:tr h="59967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h(r</a:t>
                      </a:r>
                      <a:r>
                        <a:rPr dirty="0" baseline="-21164" sz="3150" spc="-1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k</a:t>
                      </a: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)=</a:t>
                      </a:r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n</a:t>
                      </a:r>
                      <a:r>
                        <a:rPr dirty="0" baseline="-21164" sz="31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k</a:t>
                      </a:r>
                      <a:endParaRPr baseline="-21164" sz="31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定义(1)</a:t>
                      </a:r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586557">
                <a:tc>
                  <a:txBody>
                    <a:bodyPr/>
                    <a:lstStyle/>
                    <a:p>
                      <a:pPr marL="59690">
                        <a:lnSpc>
                          <a:spcPts val="3770"/>
                        </a:lnSpc>
                      </a:pP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p(r</a:t>
                      </a:r>
                      <a:r>
                        <a:rPr dirty="0" baseline="-21164" sz="3150" spc="-1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k</a:t>
                      </a: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)=</a:t>
                      </a:r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3770"/>
                        </a:lnSpc>
                      </a:pP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n</a:t>
                      </a:r>
                      <a:r>
                        <a:rPr dirty="0" baseline="-21164" sz="3150" spc="-7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k</a:t>
                      </a: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/n</a:t>
                      </a:r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ts val="3770"/>
                        </a:lnSpc>
                      </a:pP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定义(2)</a:t>
                      </a:r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37039" y="6294120"/>
            <a:ext cx="5562600" cy="114300"/>
          </a:xfrm>
          <a:custGeom>
            <a:avLst/>
            <a:gdLst/>
            <a:ahLst/>
            <a:cxnLst/>
            <a:rect l="l" t="t" r="r" b="b"/>
            <a:pathLst>
              <a:path w="5562600" h="114300">
                <a:moveTo>
                  <a:pt x="5467349" y="76200"/>
                </a:moveTo>
                <a:lnTo>
                  <a:pt x="5467349" y="38100"/>
                </a:lnTo>
                <a:lnTo>
                  <a:pt x="0" y="38100"/>
                </a:lnTo>
                <a:lnTo>
                  <a:pt x="0" y="76200"/>
                </a:lnTo>
                <a:lnTo>
                  <a:pt x="5467349" y="76200"/>
                </a:lnTo>
                <a:close/>
              </a:path>
              <a:path w="5562600" h="114300">
                <a:moveTo>
                  <a:pt x="5562587" y="57150"/>
                </a:moveTo>
                <a:lnTo>
                  <a:pt x="5448287" y="0"/>
                </a:lnTo>
                <a:lnTo>
                  <a:pt x="5448287" y="38100"/>
                </a:lnTo>
                <a:lnTo>
                  <a:pt x="5467349" y="38100"/>
                </a:lnTo>
                <a:lnTo>
                  <a:pt x="5467349" y="104768"/>
                </a:lnTo>
                <a:lnTo>
                  <a:pt x="5562587" y="57150"/>
                </a:lnTo>
                <a:close/>
              </a:path>
              <a:path w="5562600" h="114300">
                <a:moveTo>
                  <a:pt x="5467349" y="104768"/>
                </a:moveTo>
                <a:lnTo>
                  <a:pt x="5467349" y="76200"/>
                </a:lnTo>
                <a:lnTo>
                  <a:pt x="5448287" y="76200"/>
                </a:lnTo>
                <a:lnTo>
                  <a:pt x="5448287" y="114300"/>
                </a:lnTo>
                <a:lnTo>
                  <a:pt x="5467349" y="104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51567" y="2769870"/>
            <a:ext cx="85725" cy="3810000"/>
          </a:xfrm>
          <a:custGeom>
            <a:avLst/>
            <a:gdLst/>
            <a:ahLst/>
            <a:cxnLst/>
            <a:rect l="l" t="t" r="r" b="b"/>
            <a:pathLst>
              <a:path w="85725" h="3810000">
                <a:moveTo>
                  <a:pt x="85343" y="86106"/>
                </a:moveTo>
                <a:lnTo>
                  <a:pt x="42672" y="0"/>
                </a:lnTo>
                <a:lnTo>
                  <a:pt x="0" y="86106"/>
                </a:lnTo>
                <a:lnTo>
                  <a:pt x="28193" y="86106"/>
                </a:lnTo>
                <a:lnTo>
                  <a:pt x="28193" y="71628"/>
                </a:lnTo>
                <a:lnTo>
                  <a:pt x="57149" y="71628"/>
                </a:lnTo>
                <a:lnTo>
                  <a:pt x="57149" y="86106"/>
                </a:lnTo>
                <a:lnTo>
                  <a:pt x="85343" y="86106"/>
                </a:lnTo>
                <a:close/>
              </a:path>
              <a:path w="85725" h="3810000">
                <a:moveTo>
                  <a:pt x="57149" y="86106"/>
                </a:moveTo>
                <a:lnTo>
                  <a:pt x="57149" y="71628"/>
                </a:lnTo>
                <a:lnTo>
                  <a:pt x="28193" y="71628"/>
                </a:lnTo>
                <a:lnTo>
                  <a:pt x="28193" y="86106"/>
                </a:lnTo>
                <a:lnTo>
                  <a:pt x="57149" y="86106"/>
                </a:lnTo>
                <a:close/>
              </a:path>
              <a:path w="85725" h="3810000">
                <a:moveTo>
                  <a:pt x="57150" y="3810000"/>
                </a:moveTo>
                <a:lnTo>
                  <a:pt x="57149" y="86106"/>
                </a:lnTo>
                <a:lnTo>
                  <a:pt x="28193" y="86106"/>
                </a:lnTo>
                <a:lnTo>
                  <a:pt x="28194" y="3810000"/>
                </a:lnTo>
                <a:lnTo>
                  <a:pt x="57150" y="3810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44929" y="1814067"/>
            <a:ext cx="4429760" cy="1252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图像直方图的定义举例</a:t>
            </a:r>
            <a:endParaRPr sz="3200">
              <a:latin typeface="NSimSun"/>
              <a:cs typeface="NSimSun"/>
            </a:endParaRPr>
          </a:p>
          <a:p>
            <a:pPr marL="1064895">
              <a:lnSpc>
                <a:spcPct val="100000"/>
              </a:lnSpc>
              <a:spcBef>
                <a:spcPts val="2585"/>
              </a:spcBef>
              <a:tabLst>
                <a:tab pos="1748789" algn="l"/>
                <a:tab pos="1901189" algn="l"/>
              </a:tabLst>
            </a:pPr>
            <a:r>
              <a:rPr dirty="0" sz="2400" spc="-30">
                <a:solidFill>
                  <a:srgbClr val="FF0000"/>
                </a:solidFill>
                <a:latin typeface="Times New Roman"/>
                <a:cs typeface="Times New Roman"/>
              </a:rPr>
              <a:t>p(r</a:t>
            </a:r>
            <a:r>
              <a:rPr dirty="0" baseline="-20833" sz="240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sz="2400" spc="-8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dirty="0" sz="2400" spc="-8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80" u="sng">
                <a:solidFill>
                  <a:srgbClr val="FF0000"/>
                </a:solid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21572" y="6402323"/>
            <a:ext cx="228600" cy="4356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99427" y="3150870"/>
            <a:ext cx="0" cy="3200400"/>
          </a:xfrm>
          <a:custGeom>
            <a:avLst/>
            <a:gdLst/>
            <a:ahLst/>
            <a:cxnLst/>
            <a:rect l="l" t="t" r="r" b="b"/>
            <a:pathLst>
              <a:path w="0" h="3200400">
                <a:moveTo>
                  <a:pt x="0" y="32004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94627" y="3989070"/>
            <a:ext cx="0" cy="2362200"/>
          </a:xfrm>
          <a:custGeom>
            <a:avLst/>
            <a:gdLst/>
            <a:ahLst/>
            <a:cxnLst/>
            <a:rect l="l" t="t" r="r" b="b"/>
            <a:pathLst>
              <a:path w="0" h="2362200">
                <a:moveTo>
                  <a:pt x="0" y="23622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37427" y="4217670"/>
            <a:ext cx="0" cy="2133600"/>
          </a:xfrm>
          <a:custGeom>
            <a:avLst/>
            <a:gdLst/>
            <a:ahLst/>
            <a:cxnLst/>
            <a:rect l="l" t="t" r="r" b="b"/>
            <a:pathLst>
              <a:path w="0" h="2133600">
                <a:moveTo>
                  <a:pt x="0" y="21336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13439" y="5436870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3839" y="5208270"/>
            <a:ext cx="0" cy="1143000"/>
          </a:xfrm>
          <a:custGeom>
            <a:avLst/>
            <a:gdLst/>
            <a:ahLst/>
            <a:cxnLst/>
            <a:rect l="l" t="t" r="r" b="b"/>
            <a:pathLst>
              <a:path w="0"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27839" y="3684270"/>
            <a:ext cx="0" cy="2667000"/>
          </a:xfrm>
          <a:custGeom>
            <a:avLst/>
            <a:gdLst/>
            <a:ahLst/>
            <a:cxnLst/>
            <a:rect l="l" t="t" r="r" b="b"/>
            <a:pathLst>
              <a:path w="0" h="2667000">
                <a:moveTo>
                  <a:pt x="0" y="0"/>
                </a:moveTo>
                <a:lnTo>
                  <a:pt x="0" y="2667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46639" y="5741670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70639" y="4522470"/>
            <a:ext cx="0" cy="1828800"/>
          </a:xfrm>
          <a:custGeom>
            <a:avLst/>
            <a:gdLst/>
            <a:ahLst/>
            <a:cxnLst/>
            <a:rect l="l" t="t" r="r" b="b"/>
            <a:pathLst>
              <a:path w="0"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08639" y="5360670"/>
            <a:ext cx="0" cy="990600"/>
          </a:xfrm>
          <a:custGeom>
            <a:avLst/>
            <a:gdLst/>
            <a:ahLst/>
            <a:cxnLst/>
            <a:rect l="l" t="t" r="r" b="b"/>
            <a:pathLst>
              <a:path w="0" h="990600">
                <a:moveTo>
                  <a:pt x="0" y="0"/>
                </a:moveTo>
                <a:lnTo>
                  <a:pt x="0" y="990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09027" y="4446270"/>
            <a:ext cx="0" cy="1905000"/>
          </a:xfrm>
          <a:custGeom>
            <a:avLst/>
            <a:gdLst/>
            <a:ahLst/>
            <a:cxnLst/>
            <a:rect l="l" t="t" r="r" b="b"/>
            <a:pathLst>
              <a:path w="0" h="1905000">
                <a:moveTo>
                  <a:pt x="0" y="0"/>
                </a:moveTo>
                <a:lnTo>
                  <a:pt x="0" y="1905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32639" y="4370070"/>
            <a:ext cx="0" cy="1981200"/>
          </a:xfrm>
          <a:custGeom>
            <a:avLst/>
            <a:gdLst/>
            <a:ahLst/>
            <a:cxnLst/>
            <a:rect l="l" t="t" r="r" b="b"/>
            <a:pathLst>
              <a:path w="0" h="1981200">
                <a:moveTo>
                  <a:pt x="0" y="0"/>
                </a:moveTo>
                <a:lnTo>
                  <a:pt x="0" y="1981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99039" y="5513070"/>
            <a:ext cx="0" cy="838200"/>
          </a:xfrm>
          <a:custGeom>
            <a:avLst/>
            <a:gdLst/>
            <a:ahLst/>
            <a:cxnLst/>
            <a:rect l="l" t="t" r="r" b="b"/>
            <a:pathLst>
              <a:path w="0" h="838200">
                <a:moveTo>
                  <a:pt x="0" y="8382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56239" y="4827270"/>
            <a:ext cx="0" cy="1524000"/>
          </a:xfrm>
          <a:custGeom>
            <a:avLst/>
            <a:gdLst/>
            <a:ahLst/>
            <a:cxnLst/>
            <a:rect l="l" t="t" r="r" b="b"/>
            <a:pathLst>
              <a:path w="0" h="1524000">
                <a:moveTo>
                  <a:pt x="0" y="15240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65839" y="5132070"/>
            <a:ext cx="0" cy="1219200"/>
          </a:xfrm>
          <a:custGeom>
            <a:avLst/>
            <a:gdLst/>
            <a:ahLst/>
            <a:cxnLst/>
            <a:rect l="l" t="t" r="r" b="b"/>
            <a:pathLst>
              <a:path w="0" h="1219200">
                <a:moveTo>
                  <a:pt x="0" y="12192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89827" y="3912870"/>
            <a:ext cx="0" cy="2438400"/>
          </a:xfrm>
          <a:custGeom>
            <a:avLst/>
            <a:gdLst/>
            <a:ahLst/>
            <a:cxnLst/>
            <a:rect l="l" t="t" r="r" b="b"/>
            <a:pathLst>
              <a:path w="0" h="2438400">
                <a:moveTo>
                  <a:pt x="0" y="24384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404227" y="581787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5334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556627" y="566547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42227" y="4903470"/>
            <a:ext cx="0" cy="1447800"/>
          </a:xfrm>
          <a:custGeom>
            <a:avLst/>
            <a:gdLst/>
            <a:ahLst/>
            <a:cxnLst/>
            <a:rect l="l" t="t" r="r" b="b"/>
            <a:pathLst>
              <a:path w="0" h="1447800">
                <a:moveTo>
                  <a:pt x="0" y="14478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80239" y="4751070"/>
            <a:ext cx="0" cy="1600200"/>
          </a:xfrm>
          <a:custGeom>
            <a:avLst/>
            <a:gdLst/>
            <a:ahLst/>
            <a:cxnLst/>
            <a:rect l="l" t="t" r="r" b="b"/>
            <a:pathLst>
              <a:path w="0" h="1600200">
                <a:moveTo>
                  <a:pt x="0" y="16002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18239" y="5436870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51439" y="5589270"/>
            <a:ext cx="0" cy="762000"/>
          </a:xfrm>
          <a:custGeom>
            <a:avLst/>
            <a:gdLst/>
            <a:ahLst/>
            <a:cxnLst/>
            <a:rect l="l" t="t" r="r" b="b"/>
            <a:pathLst>
              <a:path w="0" h="762000">
                <a:moveTo>
                  <a:pt x="0" y="7620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51827" y="5360670"/>
            <a:ext cx="0" cy="990600"/>
          </a:xfrm>
          <a:custGeom>
            <a:avLst/>
            <a:gdLst/>
            <a:ahLst/>
            <a:cxnLst/>
            <a:rect l="l" t="t" r="r" b="b"/>
            <a:pathLst>
              <a:path w="0"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185039" y="3912870"/>
            <a:ext cx="0" cy="2438400"/>
          </a:xfrm>
          <a:custGeom>
            <a:avLst/>
            <a:gdLst/>
            <a:ahLst/>
            <a:cxnLst/>
            <a:rect l="l" t="t" r="r" b="b"/>
            <a:pathLst>
              <a:path w="0" h="2438400">
                <a:moveTo>
                  <a:pt x="0" y="24384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61039" y="5360670"/>
            <a:ext cx="0" cy="990600"/>
          </a:xfrm>
          <a:custGeom>
            <a:avLst/>
            <a:gdLst/>
            <a:ahLst/>
            <a:cxnLst/>
            <a:rect l="l" t="t" r="r" b="b"/>
            <a:pathLst>
              <a:path w="0"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75439" y="4065270"/>
            <a:ext cx="0" cy="2286000"/>
          </a:xfrm>
          <a:custGeom>
            <a:avLst/>
            <a:gdLst/>
            <a:ahLst/>
            <a:cxnLst/>
            <a:rect l="l" t="t" r="r" b="b"/>
            <a:pathLst>
              <a:path w="0" h="2286000">
                <a:moveTo>
                  <a:pt x="0" y="22860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23039" y="4141470"/>
            <a:ext cx="0" cy="2209800"/>
          </a:xfrm>
          <a:custGeom>
            <a:avLst/>
            <a:gdLst/>
            <a:ahLst/>
            <a:cxnLst/>
            <a:rect l="l" t="t" r="r" b="b"/>
            <a:pathLst>
              <a:path w="0" h="2209800">
                <a:moveTo>
                  <a:pt x="0" y="0"/>
                </a:moveTo>
                <a:lnTo>
                  <a:pt x="0" y="2209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947027" y="3760470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25908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61427" y="5284470"/>
            <a:ext cx="0" cy="1066800"/>
          </a:xfrm>
          <a:custGeom>
            <a:avLst/>
            <a:gdLst/>
            <a:ahLst/>
            <a:cxnLst/>
            <a:rect l="l" t="t" r="r" b="b"/>
            <a:pathLst>
              <a:path w="0" h="1066800">
                <a:moveTo>
                  <a:pt x="0" y="10668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013827" y="4446270"/>
            <a:ext cx="0" cy="1905000"/>
          </a:xfrm>
          <a:custGeom>
            <a:avLst/>
            <a:gdLst/>
            <a:ahLst/>
            <a:cxnLst/>
            <a:rect l="l" t="t" r="r" b="b"/>
            <a:pathLst>
              <a:path w="0" h="1905000">
                <a:moveTo>
                  <a:pt x="0" y="1905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166227" y="5055870"/>
            <a:ext cx="0" cy="1295400"/>
          </a:xfrm>
          <a:custGeom>
            <a:avLst/>
            <a:gdLst/>
            <a:ahLst/>
            <a:cxnLst/>
            <a:rect l="l" t="t" r="r" b="b"/>
            <a:pathLst>
              <a:path w="0" h="1295400">
                <a:moveTo>
                  <a:pt x="0" y="12954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18627" y="4370070"/>
            <a:ext cx="0" cy="1981200"/>
          </a:xfrm>
          <a:custGeom>
            <a:avLst/>
            <a:gdLst/>
            <a:ahLst/>
            <a:cxnLst/>
            <a:rect l="l" t="t" r="r" b="b"/>
            <a:pathLst>
              <a:path w="0" h="1981200">
                <a:moveTo>
                  <a:pt x="0" y="19812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594239" y="55130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594239" y="37604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594239" y="45986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直方图定义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62035" y="609599"/>
            <a:ext cx="4969002" cy="62644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10527" y="1887473"/>
            <a:ext cx="901700" cy="32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灰度级</a:t>
            </a:r>
            <a:r>
              <a:rPr dirty="0" sz="1800" spc="-10">
                <a:solidFill>
                  <a:srgbClr val="FF0000"/>
                </a:solidFill>
                <a:latin typeface="NSimSun"/>
                <a:cs typeface="NSimSun"/>
              </a:rPr>
              <a:t>r</a:t>
            </a:r>
            <a:r>
              <a:rPr dirty="0" baseline="-23148" sz="1800" spc="-15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endParaRPr baseline="-23148" sz="1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3151" y="626364"/>
            <a:ext cx="1474470" cy="32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像素数</a:t>
            </a:r>
            <a:r>
              <a:rPr dirty="0" sz="1800" spc="-5" b="1">
                <a:solidFill>
                  <a:srgbClr val="EE2B0A"/>
                </a:solidFill>
                <a:latin typeface="NSimSun"/>
                <a:cs typeface="NSimSun"/>
              </a:rPr>
              <a:t>目</a:t>
            </a:r>
            <a:r>
              <a:rPr dirty="0" sz="1800">
                <a:solidFill>
                  <a:srgbClr val="FF0000"/>
                </a:solidFill>
                <a:latin typeface="NSimSun"/>
                <a:cs typeface="NSimSun"/>
              </a:rPr>
              <a:t>p(r</a:t>
            </a:r>
            <a:r>
              <a:rPr dirty="0" baseline="-23148" sz="1800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1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5746" y="5913132"/>
            <a:ext cx="25400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直方图均衡化达到的效果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68729" y="1961896"/>
            <a:ext cx="7522209" cy="3844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直方图应用举例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直方图均衡化</a:t>
            </a:r>
            <a:endParaRPr sz="3200">
              <a:latin typeface="NSimSun"/>
              <a:cs typeface="NSimSun"/>
            </a:endParaRPr>
          </a:p>
          <a:p>
            <a:pPr algn="just" marL="755650" marR="5080" indent="-285750">
              <a:lnSpc>
                <a:spcPct val="120200"/>
              </a:lnSpc>
              <a:spcBef>
                <a:spcPts val="915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希望一幅图像的像素占有全部可能的灰度级 且分布均匀，能够具有高对比度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355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使用的方法是灰度级变换</a:t>
            </a:r>
            <a:r>
              <a:rPr dirty="0" sz="2800" spc="-10">
                <a:latin typeface="NSimSun"/>
                <a:cs typeface="NSimSun"/>
              </a:rPr>
              <a:t>：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s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T(r)</a:t>
            </a:r>
            <a:endParaRPr sz="2800">
              <a:latin typeface="NSimSun"/>
              <a:cs typeface="NSimSun"/>
            </a:endParaRPr>
          </a:p>
          <a:p>
            <a:pPr algn="just" marL="755650" marR="5080" indent="-285750">
              <a:lnSpc>
                <a:spcPct val="120200"/>
              </a:lnSpc>
              <a:spcBef>
                <a:spcPts val="670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基本思想是把原始图的直方图变换为均匀分 布的形式，这样就增加了像素灰度值的动态 范围，从而达到增强图像整体对比度的效果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直方图均衡化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直方图均衡化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34144" y="1912353"/>
            <a:ext cx="1447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0≤r≤1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2467" y="1912353"/>
            <a:ext cx="3936365" cy="1119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45030">
              <a:lnSpc>
                <a:spcPct val="100000"/>
              </a:lnSpc>
            </a:pP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s=T(r)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75"/>
              </a:spcBef>
            </a:pPr>
            <a:r>
              <a:rPr dirty="0" sz="2800" spc="-5">
                <a:latin typeface="NSimSun"/>
                <a:cs typeface="NSimSun"/>
              </a:rPr>
              <a:t>T(r)满足下列两个条件：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4147" y="3254006"/>
            <a:ext cx="7669530" cy="3411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（1）T(r)在区间0≤r≤1中为单值且单调递增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2800" spc="-5">
                <a:latin typeface="NSimSun"/>
                <a:cs typeface="NSimSun"/>
              </a:rPr>
              <a:t>（2）当0≤r≤1时,0≤T(r</a:t>
            </a:r>
            <a:r>
              <a:rPr dirty="0" sz="2800">
                <a:latin typeface="NSimSun"/>
                <a:cs typeface="NSimSun"/>
              </a:rPr>
              <a:t>)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≤1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条件（1）保证原图各灰度级在变换后仍保持从黑 到白（或从白到黑）的排列次序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5"/>
              </a:spcBef>
            </a:pPr>
            <a:r>
              <a:rPr dirty="0" sz="2800" spc="-5">
                <a:latin typeface="NSimSun"/>
                <a:cs typeface="NSimSun"/>
              </a:rPr>
              <a:t>条件（2）保证变换前后灰度值动态范围的一致性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12446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国内外相关会议和杂志（续）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81098" y="1641094"/>
            <a:ext cx="251396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国外期刊：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311" y="2308097"/>
            <a:ext cx="7340600" cy="4738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614680" indent="-457200">
              <a:lnSpc>
                <a:spcPct val="100000"/>
              </a:lnSpc>
              <a:buClr>
                <a:srgbClr val="EE2B0A"/>
              </a:buClr>
              <a:buSzPct val="70833"/>
              <a:buFont typeface="Segoe UI Symbol"/>
              <a:buChar char="✓"/>
              <a:tabLst>
                <a:tab pos="469900" algn="l"/>
              </a:tabLst>
            </a:pPr>
            <a:r>
              <a:rPr dirty="0" sz="2400" spc="-10" b="1">
                <a:latin typeface="NSimSun"/>
                <a:cs typeface="NSimSun"/>
              </a:rPr>
              <a:t>IEEE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Transactions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Pattern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Analysis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and</a:t>
            </a:r>
            <a:r>
              <a:rPr dirty="0" sz="2400" spc="-10" b="1">
                <a:latin typeface="NSimSun"/>
                <a:cs typeface="NSimSun"/>
              </a:rPr>
              <a:t> Machine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Intelligence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(PAMI)</a:t>
            </a:r>
            <a:endParaRPr sz="2400">
              <a:latin typeface="NSimSun"/>
              <a:cs typeface="NSimSun"/>
            </a:endParaRPr>
          </a:p>
          <a:p>
            <a:pPr marL="469900" indent="-457200">
              <a:lnSpc>
                <a:spcPct val="100000"/>
              </a:lnSpc>
              <a:spcBef>
                <a:spcPts val="1425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469900" algn="l"/>
              </a:tabLst>
            </a:pPr>
            <a:r>
              <a:rPr dirty="0" sz="2400" spc="-10" b="1">
                <a:latin typeface="NSimSun"/>
                <a:cs typeface="NSimSun"/>
              </a:rPr>
              <a:t>IEEE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Transactions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Image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Processing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(IP)</a:t>
            </a:r>
            <a:endParaRPr sz="2400">
              <a:latin typeface="NSimSun"/>
              <a:cs typeface="NSimSun"/>
            </a:endParaRPr>
          </a:p>
          <a:p>
            <a:pPr marL="469900" marR="5080" indent="-457200">
              <a:lnSpc>
                <a:spcPct val="100000"/>
              </a:lnSpc>
              <a:spcBef>
                <a:spcPts val="1435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469900" algn="l"/>
              </a:tabLst>
            </a:pPr>
            <a:r>
              <a:rPr dirty="0" sz="2400" spc="-10" b="1">
                <a:latin typeface="NSimSun"/>
                <a:cs typeface="NSimSun"/>
              </a:rPr>
              <a:t>IEEE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Transactions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Circuits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and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Systems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for</a:t>
            </a:r>
            <a:r>
              <a:rPr dirty="0" sz="2400" spc="-10" b="1">
                <a:latin typeface="NSimSun"/>
                <a:cs typeface="NSimSun"/>
              </a:rPr>
              <a:t> Video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Technology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(CSVT)</a:t>
            </a:r>
            <a:endParaRPr sz="2400">
              <a:latin typeface="NSimSun"/>
              <a:cs typeface="NSimSun"/>
            </a:endParaRPr>
          </a:p>
          <a:p>
            <a:pPr marL="469900" marR="767080" indent="-457200">
              <a:lnSpc>
                <a:spcPct val="100000"/>
              </a:lnSpc>
              <a:spcBef>
                <a:spcPts val="1430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469900" algn="l"/>
              </a:tabLst>
            </a:pPr>
            <a:r>
              <a:rPr dirty="0" sz="2400" spc="-10" b="1">
                <a:latin typeface="NSimSun"/>
                <a:cs typeface="NSimSun"/>
              </a:rPr>
              <a:t>International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Journal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of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Computer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Vision</a:t>
            </a:r>
            <a:r>
              <a:rPr dirty="0" sz="2400" spc="-10" b="1">
                <a:latin typeface="NSimSun"/>
                <a:cs typeface="NSimSun"/>
              </a:rPr>
              <a:t> (IJCV)</a:t>
            </a:r>
            <a:endParaRPr sz="2400">
              <a:latin typeface="NSimSun"/>
              <a:cs typeface="NSimSun"/>
            </a:endParaRPr>
          </a:p>
          <a:p>
            <a:pPr marL="469900" indent="-457200">
              <a:lnSpc>
                <a:spcPct val="100000"/>
              </a:lnSpc>
              <a:spcBef>
                <a:spcPts val="1430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469900" algn="l"/>
              </a:tabLst>
            </a:pPr>
            <a:r>
              <a:rPr dirty="0" sz="2400" spc="-10" b="1">
                <a:latin typeface="NSimSun"/>
                <a:cs typeface="NSimSun"/>
              </a:rPr>
              <a:t>Pattern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Recognition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(PR)</a:t>
            </a:r>
            <a:endParaRPr sz="2400">
              <a:latin typeface="NSimSun"/>
              <a:cs typeface="NSimSun"/>
            </a:endParaRPr>
          </a:p>
          <a:p>
            <a:pPr marL="469900" indent="-457200">
              <a:lnSpc>
                <a:spcPct val="100000"/>
              </a:lnSpc>
              <a:spcBef>
                <a:spcPts val="1430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469900" algn="l"/>
              </a:tabLst>
            </a:pPr>
            <a:r>
              <a:rPr dirty="0" sz="2400" spc="-10" b="1">
                <a:latin typeface="NSimSun"/>
                <a:cs typeface="NSimSun"/>
              </a:rPr>
              <a:t>Image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and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Vision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Computing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(IVC)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  <a:tabLst>
                <a:tab pos="4692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55" b="1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5879" y="959865"/>
            <a:ext cx="7332980" cy="2486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直方图均衡化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37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P</a:t>
            </a:r>
            <a:r>
              <a:rPr dirty="0" baseline="-21164" sz="3150" spc="-7">
                <a:latin typeface="NSimSun"/>
                <a:cs typeface="NSimSun"/>
              </a:rPr>
              <a:t>r</a:t>
            </a:r>
            <a:r>
              <a:rPr dirty="0" sz="3200" spc="-5">
                <a:latin typeface="NSimSun"/>
                <a:cs typeface="NSimSun"/>
              </a:rPr>
              <a:t>(r)是r的概率密度函数，P</a:t>
            </a:r>
            <a:r>
              <a:rPr dirty="0" baseline="-21164" sz="3150" spc="-15">
                <a:latin typeface="NSimSun"/>
                <a:cs typeface="NSimSun"/>
              </a:rPr>
              <a:t>s</a:t>
            </a:r>
            <a:r>
              <a:rPr dirty="0" sz="3200" spc="-5">
                <a:latin typeface="NSimSun"/>
                <a:cs typeface="NSimSun"/>
              </a:rPr>
              <a:t>(s)是s的概</a:t>
            </a:r>
            <a:r>
              <a:rPr dirty="0" sz="3200" spc="-5">
                <a:latin typeface="NSimSun"/>
                <a:cs typeface="NSimSun"/>
              </a:rPr>
              <a:t> 率密度函数，P</a:t>
            </a:r>
            <a:r>
              <a:rPr dirty="0" baseline="-21164" sz="3150" spc="-15">
                <a:latin typeface="NSimSun"/>
                <a:cs typeface="NSimSun"/>
              </a:rPr>
              <a:t>r</a:t>
            </a:r>
            <a:r>
              <a:rPr dirty="0" sz="3200" spc="-5">
                <a:latin typeface="NSimSun"/>
                <a:cs typeface="NSimSun"/>
              </a:rPr>
              <a:t>(r)和T(r)已知，且T</a:t>
            </a:r>
            <a:r>
              <a:rPr dirty="0" baseline="26455" sz="3150" spc="-15">
                <a:latin typeface="NSimSun"/>
                <a:cs typeface="NSimSun"/>
              </a:rPr>
              <a:t>-</a:t>
            </a:r>
            <a:r>
              <a:rPr dirty="0" baseline="26455" sz="3150">
                <a:latin typeface="NSimSun"/>
                <a:cs typeface="NSimSun"/>
              </a:rPr>
              <a:t>1</a:t>
            </a:r>
            <a:r>
              <a:rPr dirty="0" sz="3200" spc="-5">
                <a:latin typeface="NSimSun"/>
                <a:cs typeface="NSimSun"/>
              </a:rPr>
              <a:t>(s)</a:t>
            </a:r>
            <a:r>
              <a:rPr dirty="0" sz="3200" spc="-5">
                <a:latin typeface="NSimSun"/>
                <a:cs typeface="NSimSun"/>
              </a:rPr>
              <a:t> 满足上述条件(1)，所以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60133" y="4245858"/>
            <a:ext cx="650240" cy="0"/>
          </a:xfrm>
          <a:custGeom>
            <a:avLst/>
            <a:gdLst/>
            <a:ahLst/>
            <a:cxnLst/>
            <a:rect l="l" t="t" r="r" b="b"/>
            <a:pathLst>
              <a:path w="650240" h="0">
                <a:moveTo>
                  <a:pt x="0" y="0"/>
                </a:moveTo>
                <a:lnTo>
                  <a:pt x="649981" y="0"/>
                </a:lnTo>
              </a:path>
            </a:pathLst>
          </a:custGeom>
          <a:ln w="22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83925" y="3693414"/>
            <a:ext cx="0" cy="1104900"/>
          </a:xfrm>
          <a:custGeom>
            <a:avLst/>
            <a:gdLst/>
            <a:ahLst/>
            <a:cxnLst/>
            <a:rect l="l" t="t" r="r" b="b"/>
            <a:pathLst>
              <a:path w="0" h="1104900">
                <a:moveTo>
                  <a:pt x="0" y="0"/>
                </a:moveTo>
                <a:lnTo>
                  <a:pt x="0" y="1104899"/>
                </a:lnTo>
              </a:path>
            </a:pathLst>
          </a:custGeom>
          <a:ln w="297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71081" y="3693414"/>
            <a:ext cx="0" cy="1104900"/>
          </a:xfrm>
          <a:custGeom>
            <a:avLst/>
            <a:gdLst/>
            <a:ahLst/>
            <a:cxnLst/>
            <a:rect l="l" t="t" r="r" b="b"/>
            <a:pathLst>
              <a:path w="0" h="1104900">
                <a:moveTo>
                  <a:pt x="0" y="0"/>
                </a:moveTo>
                <a:lnTo>
                  <a:pt x="0" y="1104899"/>
                </a:lnTo>
              </a:path>
            </a:pathLst>
          </a:custGeom>
          <a:ln w="297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06844" y="4264914"/>
            <a:ext cx="417830" cy="537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450" spc="5" i="1">
                <a:latin typeface="Times New Roman"/>
                <a:cs typeface="Times New Roman"/>
              </a:rPr>
              <a:t>ds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3060" y="4161282"/>
            <a:ext cx="1935480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02130" algn="l"/>
              </a:tabLst>
            </a:pPr>
            <a:r>
              <a:rPr dirty="0" sz="2400" spc="10" i="1">
                <a:latin typeface="Times New Roman"/>
                <a:cs typeface="Times New Roman"/>
              </a:rPr>
              <a:t>s</a:t>
            </a:r>
            <a:r>
              <a:rPr dirty="0" sz="2400" spc="10" i="1">
                <a:latin typeface="Times New Roman"/>
                <a:cs typeface="Times New Roman"/>
              </a:rPr>
              <a:t>	</a:t>
            </a:r>
            <a:r>
              <a:rPr dirty="0" sz="2400" spc="10" i="1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67417" y="3759428"/>
            <a:ext cx="3547745" cy="715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635"/>
              </a:lnSpc>
              <a:tabLst>
                <a:tab pos="558165" algn="l"/>
                <a:tab pos="1807845" algn="l"/>
                <a:tab pos="2360295" algn="l"/>
              </a:tabLst>
            </a:pPr>
            <a:r>
              <a:rPr dirty="0" sz="3450" spc="10" i="1">
                <a:latin typeface="Times New Roman"/>
                <a:cs typeface="Times New Roman"/>
              </a:rPr>
              <a:t>P</a:t>
            </a:r>
            <a:r>
              <a:rPr dirty="0" sz="3450" spc="10" i="1">
                <a:latin typeface="Times New Roman"/>
                <a:cs typeface="Times New Roman"/>
              </a:rPr>
              <a:t>	</a:t>
            </a:r>
            <a:r>
              <a:rPr dirty="0" sz="4700" spc="-65">
                <a:latin typeface="Symbol"/>
                <a:cs typeface="Symbol"/>
              </a:rPr>
              <a:t></a:t>
            </a:r>
            <a:r>
              <a:rPr dirty="0" sz="3450" spc="5" i="1">
                <a:latin typeface="Times New Roman"/>
                <a:cs typeface="Times New Roman"/>
              </a:rPr>
              <a:t>s</a:t>
            </a:r>
            <a:r>
              <a:rPr dirty="0" sz="3450" spc="-85" i="1">
                <a:latin typeface="Times New Roman"/>
                <a:cs typeface="Times New Roman"/>
              </a:rPr>
              <a:t> </a:t>
            </a:r>
            <a:r>
              <a:rPr dirty="0" sz="4700" spc="-30">
                <a:latin typeface="Symbol"/>
                <a:cs typeface="Symbol"/>
              </a:rPr>
              <a:t></a:t>
            </a:r>
            <a:r>
              <a:rPr dirty="0" sz="4700" spc="-415">
                <a:latin typeface="Times New Roman"/>
                <a:cs typeface="Times New Roman"/>
              </a:rPr>
              <a:t> </a:t>
            </a:r>
            <a:r>
              <a:rPr dirty="0" sz="3450" spc="5">
                <a:latin typeface="Symbol"/>
                <a:cs typeface="Symbol"/>
              </a:rPr>
              <a:t></a:t>
            </a:r>
            <a:r>
              <a:rPr dirty="0" sz="3450">
                <a:latin typeface="Times New Roman"/>
                <a:cs typeface="Times New Roman"/>
              </a:rPr>
              <a:t>	</a:t>
            </a:r>
            <a:r>
              <a:rPr dirty="0" sz="3450" spc="10" i="1">
                <a:latin typeface="Times New Roman"/>
                <a:cs typeface="Times New Roman"/>
              </a:rPr>
              <a:t>P</a:t>
            </a:r>
            <a:r>
              <a:rPr dirty="0" sz="3450" i="1">
                <a:latin typeface="Times New Roman"/>
                <a:cs typeface="Times New Roman"/>
              </a:rPr>
              <a:t>	</a:t>
            </a:r>
            <a:r>
              <a:rPr dirty="0" sz="4700" spc="-130">
                <a:latin typeface="Symbol"/>
                <a:cs typeface="Symbol"/>
              </a:rPr>
              <a:t></a:t>
            </a:r>
            <a:r>
              <a:rPr dirty="0" sz="3450" spc="5" i="1">
                <a:latin typeface="Times New Roman"/>
                <a:cs typeface="Times New Roman"/>
              </a:rPr>
              <a:t>r</a:t>
            </a:r>
            <a:r>
              <a:rPr dirty="0" sz="3450" spc="60" i="1">
                <a:latin typeface="Times New Roman"/>
                <a:cs typeface="Times New Roman"/>
              </a:rPr>
              <a:t> </a:t>
            </a:r>
            <a:r>
              <a:rPr dirty="0" sz="4700" spc="-30">
                <a:latin typeface="Symbol"/>
                <a:cs typeface="Symbol"/>
              </a:rPr>
              <a:t></a:t>
            </a:r>
            <a:r>
              <a:rPr dirty="0" sz="4700" spc="-265">
                <a:latin typeface="Times New Roman"/>
                <a:cs typeface="Times New Roman"/>
              </a:rPr>
              <a:t> </a:t>
            </a:r>
            <a:r>
              <a:rPr dirty="0" baseline="35426" sz="5175" spc="7" i="1">
                <a:latin typeface="Times New Roman"/>
                <a:cs typeface="Times New Roman"/>
              </a:rPr>
              <a:t>dr</a:t>
            </a:r>
            <a:endParaRPr baseline="35426" sz="517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5879" y="959865"/>
            <a:ext cx="24625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直方图均衡化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3655" y="1947926"/>
            <a:ext cx="113030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i="1">
                <a:latin typeface="Times New Roman"/>
                <a:cs typeface="Times New Roman"/>
              </a:rPr>
              <a:t>r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89315" y="1890521"/>
            <a:ext cx="7244080" cy="8483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 b="0">
                <a:latin typeface="NSimSun"/>
                <a:cs typeface="NSimSun"/>
              </a:rPr>
              <a:t>已知一种重要的变换函数</a:t>
            </a:r>
            <a:r>
              <a:rPr dirty="0" sz="2800" spc="-1070" b="0">
                <a:latin typeface="NSimSun"/>
                <a:cs typeface="NSimSun"/>
              </a:rPr>
              <a:t>：</a:t>
            </a:r>
            <a:r>
              <a:rPr dirty="0" baseline="2222" sz="3750" spc="7" b="0" i="1">
                <a:latin typeface="Times New Roman"/>
                <a:cs typeface="Times New Roman"/>
              </a:rPr>
              <a:t>s</a:t>
            </a:r>
            <a:r>
              <a:rPr dirty="0" baseline="2222" sz="3750" spc="450" b="0" i="1">
                <a:latin typeface="Times New Roman"/>
                <a:cs typeface="Times New Roman"/>
              </a:rPr>
              <a:t> </a:t>
            </a:r>
            <a:r>
              <a:rPr dirty="0" baseline="2222" sz="3750" spc="7" b="0">
                <a:latin typeface="Symbol"/>
                <a:cs typeface="Symbol"/>
              </a:rPr>
              <a:t></a:t>
            </a:r>
            <a:r>
              <a:rPr dirty="0" baseline="2222" sz="3750" spc="187" b="0">
                <a:latin typeface="Times New Roman"/>
                <a:cs typeface="Times New Roman"/>
              </a:rPr>
              <a:t> </a:t>
            </a:r>
            <a:r>
              <a:rPr dirty="0" baseline="2222" sz="3750" spc="7" b="0" i="1">
                <a:latin typeface="Times New Roman"/>
                <a:cs typeface="Times New Roman"/>
              </a:rPr>
              <a:t>T</a:t>
            </a:r>
            <a:r>
              <a:rPr dirty="0" baseline="2222" sz="3750" spc="-67" b="0" i="1">
                <a:latin typeface="Times New Roman"/>
                <a:cs typeface="Times New Roman"/>
              </a:rPr>
              <a:t> </a:t>
            </a:r>
            <a:r>
              <a:rPr dirty="0" baseline="1633" sz="5100" spc="-375" b="0">
                <a:latin typeface="Symbol"/>
                <a:cs typeface="Symbol"/>
              </a:rPr>
              <a:t></a:t>
            </a:r>
            <a:r>
              <a:rPr dirty="0" baseline="2222" sz="3750" spc="7" b="0" i="1">
                <a:latin typeface="Times New Roman"/>
                <a:cs typeface="Times New Roman"/>
              </a:rPr>
              <a:t>r</a:t>
            </a:r>
            <a:r>
              <a:rPr dirty="0" baseline="2222" sz="3750" spc="-307" b="0" i="1">
                <a:latin typeface="Times New Roman"/>
                <a:cs typeface="Times New Roman"/>
              </a:rPr>
              <a:t> </a:t>
            </a:r>
            <a:r>
              <a:rPr dirty="0" baseline="1633" sz="5100" spc="-277" b="0">
                <a:latin typeface="Symbol"/>
                <a:cs typeface="Symbol"/>
              </a:rPr>
              <a:t></a:t>
            </a:r>
            <a:r>
              <a:rPr dirty="0" baseline="1633" sz="5100" spc="-577" b="0">
                <a:latin typeface="Times New Roman"/>
                <a:cs typeface="Times New Roman"/>
              </a:rPr>
              <a:t> </a:t>
            </a:r>
            <a:r>
              <a:rPr dirty="0" baseline="2222" sz="3750" spc="7" b="0">
                <a:latin typeface="Symbol"/>
                <a:cs typeface="Symbol"/>
              </a:rPr>
              <a:t></a:t>
            </a:r>
            <a:r>
              <a:rPr dirty="0" baseline="2222" sz="3750" b="0">
                <a:latin typeface="Times New Roman"/>
                <a:cs typeface="Times New Roman"/>
              </a:rPr>
              <a:t> </a:t>
            </a:r>
            <a:r>
              <a:rPr dirty="0" baseline="2222" sz="3750" spc="-412" b="0">
                <a:latin typeface="Times New Roman"/>
                <a:cs typeface="Times New Roman"/>
              </a:rPr>
              <a:t> </a:t>
            </a:r>
            <a:r>
              <a:rPr dirty="0" baseline="-13580" sz="6750" spc="-330" b="0">
                <a:latin typeface="Symbol"/>
                <a:cs typeface="Symbol"/>
              </a:rPr>
              <a:t></a:t>
            </a:r>
            <a:r>
              <a:rPr dirty="0" baseline="-55555" sz="2625" spc="7" b="0">
                <a:latin typeface="Times New Roman"/>
                <a:cs typeface="Times New Roman"/>
              </a:rPr>
              <a:t>0</a:t>
            </a:r>
            <a:r>
              <a:rPr dirty="0" baseline="-55555" sz="2625" b="0">
                <a:latin typeface="Times New Roman"/>
                <a:cs typeface="Times New Roman"/>
              </a:rPr>
              <a:t> </a:t>
            </a:r>
            <a:r>
              <a:rPr dirty="0" baseline="-55555" sz="2625" spc="15" b="0">
                <a:latin typeface="Times New Roman"/>
                <a:cs typeface="Times New Roman"/>
              </a:rPr>
              <a:t> </a:t>
            </a:r>
            <a:r>
              <a:rPr dirty="0" baseline="2222" sz="3750" spc="419" b="0" i="1">
                <a:latin typeface="Times New Roman"/>
                <a:cs typeface="Times New Roman"/>
              </a:rPr>
              <a:t>p</a:t>
            </a:r>
            <a:r>
              <a:rPr dirty="0" baseline="-17460" sz="2625" b="0" i="1">
                <a:latin typeface="Times New Roman"/>
                <a:cs typeface="Times New Roman"/>
              </a:rPr>
              <a:t>r</a:t>
            </a:r>
            <a:r>
              <a:rPr dirty="0" baseline="-17460" sz="2625" spc="217" b="0" i="1">
                <a:latin typeface="Times New Roman"/>
                <a:cs typeface="Times New Roman"/>
              </a:rPr>
              <a:t> </a:t>
            </a:r>
            <a:r>
              <a:rPr dirty="0" baseline="1633" sz="5100" spc="-307" b="0">
                <a:latin typeface="Symbol"/>
                <a:cs typeface="Symbol"/>
              </a:rPr>
              <a:t></a:t>
            </a:r>
            <a:r>
              <a:rPr dirty="0" baseline="2222" sz="3750" spc="15" b="0" i="1">
                <a:latin typeface="Times New Roman"/>
                <a:cs typeface="Times New Roman"/>
              </a:rPr>
              <a:t>w</a:t>
            </a:r>
            <a:r>
              <a:rPr dirty="0" baseline="2222" sz="3750" spc="-480" b="0" i="1">
                <a:latin typeface="Times New Roman"/>
                <a:cs typeface="Times New Roman"/>
              </a:rPr>
              <a:t> </a:t>
            </a:r>
            <a:r>
              <a:rPr dirty="0" baseline="1633" sz="5100" spc="-532" b="0">
                <a:latin typeface="Symbol"/>
                <a:cs typeface="Symbol"/>
              </a:rPr>
              <a:t></a:t>
            </a:r>
            <a:r>
              <a:rPr dirty="0" baseline="2222" sz="3750" spc="15" b="0" i="1">
                <a:latin typeface="Times New Roman"/>
                <a:cs typeface="Times New Roman"/>
              </a:rPr>
              <a:t>dw</a:t>
            </a:r>
            <a:endParaRPr baseline="2222" sz="3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3436" y="4399279"/>
            <a:ext cx="1169035" cy="743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0">
              <a:lnSpc>
                <a:spcPct val="100000"/>
              </a:lnSpc>
              <a:tabLst>
                <a:tab pos="705485" algn="l"/>
                <a:tab pos="1080770" algn="l"/>
              </a:tabLst>
            </a:pPr>
            <a:r>
              <a:rPr dirty="0" sz="2200" spc="-5" i="1" u="heavy">
                <a:latin typeface="Times New Roman"/>
                <a:cs typeface="Times New Roman"/>
              </a:rPr>
              <a:t>ds</a:t>
            </a:r>
            <a:r>
              <a:rPr dirty="0" sz="2200" spc="-5" i="1">
                <a:latin typeface="Times New Roman"/>
                <a:cs typeface="Times New Roman"/>
              </a:rPr>
              <a:t>	</a:t>
            </a:r>
            <a:r>
              <a:rPr dirty="0" sz="2200" spc="-5" i="1" u="heavy">
                <a:latin typeface="Times New Roman"/>
                <a:cs typeface="Times New Roman"/>
              </a:rPr>
              <a:t>dT</a:t>
            </a:r>
            <a:r>
              <a:rPr dirty="0" sz="2200" spc="-5" i="1" u="heavy">
                <a:latin typeface="Times New Roman"/>
                <a:cs typeface="Times New Roman"/>
              </a:rPr>
              <a:t>	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  <a:tabLst>
                <a:tab pos="907415" algn="l"/>
              </a:tabLst>
            </a:pPr>
            <a:r>
              <a:rPr dirty="0" sz="2200" spc="-5" i="1">
                <a:latin typeface="Times New Roman"/>
                <a:cs typeface="Times New Roman"/>
              </a:rPr>
              <a:t>dr</a:t>
            </a:r>
            <a:r>
              <a:rPr dirty="0" sz="2200" spc="-5" i="1">
                <a:latin typeface="Times New Roman"/>
                <a:cs typeface="Times New Roman"/>
              </a:rPr>
              <a:t>	</a:t>
            </a:r>
            <a:r>
              <a:rPr dirty="0" sz="2200" spc="-5" i="1">
                <a:latin typeface="Times New Roman"/>
                <a:cs typeface="Times New Roman"/>
              </a:rPr>
              <a:t>dr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83613" y="4735829"/>
            <a:ext cx="101600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 i="1"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889" y="4421873"/>
            <a:ext cx="101600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 i="1"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98640" y="4735829"/>
            <a:ext cx="101600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 i="1"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13803" y="4678184"/>
            <a:ext cx="132715" cy="342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1360">
                <a:latin typeface="Symbol"/>
                <a:cs typeface="Symbol"/>
              </a:rPr>
              <a:t>⎥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13803" y="4836680"/>
            <a:ext cx="132715" cy="342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1360">
                <a:latin typeface="Symbol"/>
                <a:cs typeface="Symbol"/>
              </a:rPr>
              <a:t>⎦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31026" y="4481576"/>
            <a:ext cx="2271395" cy="454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9405" algn="l"/>
                <a:tab pos="1596390" algn="l"/>
                <a:tab pos="1904364" algn="l"/>
              </a:tabLst>
            </a:pPr>
            <a:r>
              <a:rPr dirty="0" sz="2200" spc="-5" i="1">
                <a:latin typeface="Times New Roman"/>
                <a:cs typeface="Times New Roman"/>
              </a:rPr>
              <a:t>p</a:t>
            </a:r>
            <a:r>
              <a:rPr dirty="0" sz="2200" spc="-5" i="1">
                <a:latin typeface="Times New Roman"/>
                <a:cs typeface="Times New Roman"/>
              </a:rPr>
              <a:t>	</a:t>
            </a:r>
            <a:r>
              <a:rPr dirty="0" sz="2950" spc="-185">
                <a:latin typeface="Symbol"/>
                <a:cs typeface="Symbol"/>
              </a:rPr>
              <a:t></a:t>
            </a:r>
            <a:r>
              <a:rPr dirty="0" sz="2200" spc="-5" i="1">
                <a:latin typeface="Times New Roman"/>
                <a:cs typeface="Times New Roman"/>
              </a:rPr>
              <a:t>w</a:t>
            </a:r>
            <a:r>
              <a:rPr dirty="0" sz="2200" spc="-300" i="1">
                <a:latin typeface="Times New Roman"/>
                <a:cs typeface="Times New Roman"/>
              </a:rPr>
              <a:t> </a:t>
            </a:r>
            <a:r>
              <a:rPr dirty="0" sz="2950" spc="-325">
                <a:latin typeface="Symbol"/>
                <a:cs typeface="Symbol"/>
              </a:rPr>
              <a:t></a:t>
            </a:r>
            <a:r>
              <a:rPr dirty="0" sz="2200" spc="-5" i="1">
                <a:latin typeface="Times New Roman"/>
                <a:cs typeface="Times New Roman"/>
              </a:rPr>
              <a:t>dw</a:t>
            </a:r>
            <a:r>
              <a:rPr dirty="0" sz="2200" spc="-195" i="1">
                <a:latin typeface="Times New Roman"/>
                <a:cs typeface="Times New Roman"/>
              </a:rPr>
              <a:t> </a:t>
            </a:r>
            <a:r>
              <a:rPr dirty="0" baseline="32828" sz="3300" spc="-2039">
                <a:latin typeface="Symbol"/>
                <a:cs typeface="Symbol"/>
              </a:rPr>
              <a:t>⎤</a:t>
            </a:r>
            <a:r>
              <a:rPr dirty="0" baseline="32828" sz="3300" spc="375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ymbol"/>
                <a:cs typeface="Symbol"/>
              </a:rPr>
              <a:t>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5" i="1">
                <a:latin typeface="Times New Roman"/>
                <a:cs typeface="Times New Roman"/>
              </a:rPr>
              <a:t>p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2950" spc="-225">
                <a:latin typeface="Symbol"/>
                <a:cs typeface="Symbol"/>
              </a:rPr>
              <a:t></a:t>
            </a:r>
            <a:r>
              <a:rPr dirty="0" sz="2200" spc="-5" i="1">
                <a:latin typeface="Times New Roman"/>
                <a:cs typeface="Times New Roman"/>
              </a:rPr>
              <a:t>r</a:t>
            </a:r>
            <a:r>
              <a:rPr dirty="0" sz="2200" spc="-200" i="1">
                <a:latin typeface="Times New Roman"/>
                <a:cs typeface="Times New Roman"/>
              </a:rPr>
              <a:t> </a:t>
            </a:r>
            <a:r>
              <a:rPr dirty="0" sz="2950" spc="-170">
                <a:latin typeface="Symbol"/>
                <a:cs typeface="Symbol"/>
              </a:rPr>
              <a:t>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13387" y="4796282"/>
            <a:ext cx="510540" cy="346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2200" spc="-5" i="1">
                <a:latin typeface="Times New Roman"/>
                <a:cs typeface="Times New Roman"/>
              </a:rPr>
              <a:t>dr</a:t>
            </a:r>
            <a:r>
              <a:rPr dirty="0" sz="2200" spc="-5" i="1">
                <a:latin typeface="Times New Roman"/>
                <a:cs typeface="Times New Roman"/>
              </a:rPr>
              <a:t>	</a:t>
            </a:r>
            <a:r>
              <a:rPr dirty="0" baseline="23989" sz="3300" spc="-2039">
                <a:latin typeface="Symbol"/>
                <a:cs typeface="Symbol"/>
              </a:rPr>
              <a:t>⎢</a:t>
            </a:r>
            <a:endParaRPr baseline="23989" sz="33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91327" y="4836680"/>
            <a:ext cx="132715" cy="342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1360">
                <a:latin typeface="Symbol"/>
                <a:cs typeface="Symbol"/>
              </a:rPr>
              <a:t>⎣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91760" y="4304029"/>
            <a:ext cx="1231900" cy="454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07390" algn="l"/>
              </a:tabLst>
            </a:pPr>
            <a:r>
              <a:rPr dirty="0" sz="2950" spc="-225" u="heavy">
                <a:latin typeface="Symbol"/>
                <a:cs typeface="Symbol"/>
              </a:rPr>
              <a:t></a:t>
            </a:r>
            <a:r>
              <a:rPr dirty="0" sz="2200" spc="-5" i="1" u="heavy">
                <a:latin typeface="Times New Roman"/>
                <a:cs typeface="Times New Roman"/>
              </a:rPr>
              <a:t>r</a:t>
            </a:r>
            <a:r>
              <a:rPr dirty="0" sz="2200" spc="-200" i="1" u="heavy">
                <a:latin typeface="Times New Roman"/>
                <a:cs typeface="Times New Roman"/>
              </a:rPr>
              <a:t> </a:t>
            </a:r>
            <a:r>
              <a:rPr dirty="0" sz="2950" spc="-170" u="heavy">
                <a:latin typeface="Symbol"/>
                <a:cs typeface="Symbol"/>
              </a:rPr>
              <a:t></a:t>
            </a:r>
            <a:r>
              <a:rPr dirty="0" sz="2950">
                <a:latin typeface="Times New Roman"/>
                <a:cs typeface="Times New Roman"/>
              </a:rPr>
              <a:t>	</a:t>
            </a:r>
            <a:r>
              <a:rPr dirty="0" sz="2200" spc="80" i="1" u="heavy">
                <a:latin typeface="Times New Roman"/>
                <a:cs typeface="Times New Roman"/>
              </a:rPr>
              <a:t> </a:t>
            </a:r>
            <a:r>
              <a:rPr dirty="0" sz="2200" spc="-5" i="1" u="heavy">
                <a:latin typeface="Times New Roman"/>
                <a:cs typeface="Times New Roman"/>
              </a:rPr>
              <a:t>d</a:t>
            </a:r>
            <a:r>
              <a:rPr dirty="0" sz="2200" i="1" u="heavy">
                <a:latin typeface="Times New Roman"/>
                <a:cs typeface="Times New Roman"/>
              </a:rPr>
              <a:t> </a:t>
            </a:r>
            <a:r>
              <a:rPr dirty="0" sz="2200" spc="-125" i="1" u="heavy">
                <a:latin typeface="Times New Roman"/>
                <a:cs typeface="Times New Roman"/>
              </a:rPr>
              <a:t> </a:t>
            </a:r>
            <a:r>
              <a:rPr dirty="0" sz="2200" spc="-85" i="1">
                <a:latin typeface="Times New Roman"/>
                <a:cs typeface="Times New Roman"/>
              </a:rPr>
              <a:t> </a:t>
            </a:r>
            <a:r>
              <a:rPr dirty="0" baseline="-2525" sz="3300" spc="-2039">
                <a:latin typeface="Symbol"/>
                <a:cs typeface="Symbol"/>
              </a:rPr>
              <a:t>⎡</a:t>
            </a:r>
            <a:endParaRPr baseline="-2525" sz="33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31881" y="4576826"/>
            <a:ext cx="1275715" cy="342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09345" algn="l"/>
              </a:tabLst>
            </a:pPr>
            <a:r>
              <a:rPr dirty="0" sz="2200" spc="-5">
                <a:latin typeface="Symbol"/>
                <a:cs typeface="Symbol"/>
              </a:rPr>
              <a:t></a:t>
            </a:r>
            <a:r>
              <a:rPr dirty="0" sz="2200" spc="-5"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25439" y="4488688"/>
            <a:ext cx="162560" cy="604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950" spc="-5">
                <a:latin typeface="Symbol"/>
                <a:cs typeface="Symbol"/>
              </a:rPr>
              <a:t></a:t>
            </a:r>
            <a:endParaRPr sz="39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36690" y="4868417"/>
            <a:ext cx="123189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5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25879" y="3330194"/>
            <a:ext cx="7136130" cy="845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关于上限的定积分的导数就是该上限的积分值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5"/>
              </a:spcBef>
            </a:pPr>
            <a:r>
              <a:rPr dirty="0" sz="2800" spc="-5">
                <a:latin typeface="NSimSun"/>
                <a:cs typeface="NSimSun"/>
              </a:rPr>
              <a:t>（莱布尼茨准则）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14833" y="5688322"/>
            <a:ext cx="340995" cy="0"/>
          </a:xfrm>
          <a:custGeom>
            <a:avLst/>
            <a:gdLst/>
            <a:ahLst/>
            <a:cxnLst/>
            <a:rect l="l" t="t" r="r" b="b"/>
            <a:pathLst>
              <a:path w="340995" h="0">
                <a:moveTo>
                  <a:pt x="0" y="0"/>
                </a:moveTo>
                <a:lnTo>
                  <a:pt x="340616" y="0"/>
                </a:lnTo>
              </a:path>
            </a:pathLst>
          </a:custGeom>
          <a:ln w="141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75204" y="5332470"/>
            <a:ext cx="0" cy="711200"/>
          </a:xfrm>
          <a:custGeom>
            <a:avLst/>
            <a:gdLst/>
            <a:ahLst/>
            <a:cxnLst/>
            <a:rect l="l" t="t" r="r" b="b"/>
            <a:pathLst>
              <a:path w="0" h="711200">
                <a:moveTo>
                  <a:pt x="0" y="0"/>
                </a:moveTo>
                <a:lnTo>
                  <a:pt x="0" y="710954"/>
                </a:lnTo>
              </a:path>
            </a:pathLst>
          </a:custGeom>
          <a:ln w="15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87443" y="5332470"/>
            <a:ext cx="0" cy="711200"/>
          </a:xfrm>
          <a:custGeom>
            <a:avLst/>
            <a:gdLst/>
            <a:ahLst/>
            <a:cxnLst/>
            <a:rect l="l" t="t" r="r" b="b"/>
            <a:pathLst>
              <a:path w="0" h="711200">
                <a:moveTo>
                  <a:pt x="0" y="0"/>
                </a:moveTo>
                <a:lnTo>
                  <a:pt x="0" y="710954"/>
                </a:lnTo>
              </a:path>
            </a:pathLst>
          </a:custGeom>
          <a:ln w="15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67961" y="5688322"/>
            <a:ext cx="711200" cy="0"/>
          </a:xfrm>
          <a:custGeom>
            <a:avLst/>
            <a:gdLst/>
            <a:ahLst/>
            <a:cxnLst/>
            <a:rect l="l" t="t" r="r" b="b"/>
            <a:pathLst>
              <a:path w="711200" h="0">
                <a:moveTo>
                  <a:pt x="0" y="0"/>
                </a:moveTo>
                <a:lnTo>
                  <a:pt x="710947" y="0"/>
                </a:lnTo>
              </a:path>
            </a:pathLst>
          </a:custGeom>
          <a:ln w="141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27573" y="5294378"/>
            <a:ext cx="0" cy="787400"/>
          </a:xfrm>
          <a:custGeom>
            <a:avLst/>
            <a:gdLst/>
            <a:ahLst/>
            <a:cxnLst/>
            <a:rect l="l" t="t" r="r" b="b"/>
            <a:pathLst>
              <a:path w="0" h="787400">
                <a:moveTo>
                  <a:pt x="0" y="0"/>
                </a:moveTo>
                <a:lnTo>
                  <a:pt x="0" y="787138"/>
                </a:lnTo>
              </a:path>
            </a:pathLst>
          </a:custGeom>
          <a:ln w="15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10915" y="5294378"/>
            <a:ext cx="0" cy="787400"/>
          </a:xfrm>
          <a:custGeom>
            <a:avLst/>
            <a:gdLst/>
            <a:ahLst/>
            <a:cxnLst/>
            <a:rect l="l" t="t" r="r" b="b"/>
            <a:pathLst>
              <a:path w="0" h="787400">
                <a:moveTo>
                  <a:pt x="0" y="0"/>
                </a:moveTo>
                <a:lnTo>
                  <a:pt x="0" y="787138"/>
                </a:lnTo>
              </a:path>
            </a:pathLst>
          </a:custGeom>
          <a:ln w="15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031888" y="5298427"/>
            <a:ext cx="167640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5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2639" y="5479795"/>
            <a:ext cx="382905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 spc="-80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20039" y="5601449"/>
            <a:ext cx="678180" cy="462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5595" algn="l"/>
              </a:tabLst>
            </a:pPr>
            <a:r>
              <a:rPr dirty="0" sz="2200" spc="15" i="1">
                <a:latin typeface="Times New Roman"/>
                <a:cs typeface="Times New Roman"/>
              </a:rPr>
              <a:t>p</a:t>
            </a:r>
            <a:r>
              <a:rPr dirty="0" sz="2200" spc="15" i="1">
                <a:latin typeface="Times New Roman"/>
                <a:cs typeface="Times New Roman"/>
              </a:rPr>
              <a:t>	</a:t>
            </a:r>
            <a:r>
              <a:rPr dirty="0" sz="3000" spc="-245">
                <a:latin typeface="Symbol"/>
                <a:cs typeface="Symbol"/>
              </a:rPr>
              <a:t></a:t>
            </a:r>
            <a:r>
              <a:rPr dirty="0" sz="2200" spc="10" i="1">
                <a:latin typeface="Times New Roman"/>
                <a:cs typeface="Times New Roman"/>
              </a:rPr>
              <a:t>r</a:t>
            </a:r>
            <a:r>
              <a:rPr dirty="0" sz="2200" spc="-235" i="1">
                <a:latin typeface="Times New Roman"/>
                <a:cs typeface="Times New Roman"/>
              </a:rPr>
              <a:t> </a:t>
            </a:r>
            <a:r>
              <a:rPr dirty="0" sz="3000" spc="-195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79173" y="5378195"/>
            <a:ext cx="967105" cy="461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0990" algn="l"/>
                <a:tab pos="604520" algn="l"/>
              </a:tabLst>
            </a:pP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 spc="15">
                <a:latin typeface="Times New Roman"/>
                <a:cs typeface="Times New Roman"/>
              </a:rPr>
              <a:t>	</a:t>
            </a:r>
            <a:r>
              <a:rPr dirty="0" sz="2200" spc="15" i="1">
                <a:latin typeface="Times New Roman"/>
                <a:cs typeface="Times New Roman"/>
              </a:rPr>
              <a:t>p</a:t>
            </a:r>
            <a:r>
              <a:rPr dirty="0" sz="2200" spc="15" i="1">
                <a:latin typeface="Times New Roman"/>
                <a:cs typeface="Times New Roman"/>
              </a:rPr>
              <a:t>	</a:t>
            </a:r>
            <a:r>
              <a:rPr dirty="0" sz="3000" spc="-245">
                <a:latin typeface="Symbol"/>
                <a:cs typeface="Symbol"/>
              </a:rPr>
              <a:t></a:t>
            </a:r>
            <a:r>
              <a:rPr dirty="0" sz="2200" spc="10" i="1">
                <a:latin typeface="Times New Roman"/>
                <a:cs typeface="Times New Roman"/>
              </a:rPr>
              <a:t>r</a:t>
            </a:r>
            <a:r>
              <a:rPr dirty="0" sz="2200" spc="-235" i="1">
                <a:latin typeface="Times New Roman"/>
                <a:cs typeface="Times New Roman"/>
              </a:rPr>
              <a:t> </a:t>
            </a:r>
            <a:r>
              <a:rPr dirty="0" sz="3000" spc="-195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28805" y="5298427"/>
            <a:ext cx="278130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5" i="1">
                <a:latin typeface="Times New Roman"/>
                <a:cs typeface="Times New Roman"/>
              </a:rPr>
              <a:t>dr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86143" y="5856478"/>
            <a:ext cx="102870" cy="248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 i="1">
                <a:latin typeface="Times New Roman"/>
                <a:cs typeface="Times New Roman"/>
              </a:rPr>
              <a:t>r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34061" y="5633211"/>
            <a:ext cx="102870" cy="248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 i="1">
                <a:latin typeface="Times New Roman"/>
                <a:cs typeface="Times New Roman"/>
              </a:rPr>
              <a:t>r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32593" y="5378195"/>
            <a:ext cx="1978660" cy="672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80"/>
              </a:lnSpc>
              <a:tabLst>
                <a:tab pos="995044" algn="l"/>
              </a:tabLst>
            </a:pPr>
            <a:r>
              <a:rPr dirty="0" sz="2200" spc="220" i="1">
                <a:latin typeface="Times New Roman"/>
                <a:cs typeface="Times New Roman"/>
              </a:rPr>
              <a:t>p</a:t>
            </a:r>
            <a:r>
              <a:rPr dirty="0" baseline="-19713" sz="2325" spc="7" i="1">
                <a:latin typeface="Times New Roman"/>
                <a:cs typeface="Times New Roman"/>
              </a:rPr>
              <a:t>s</a:t>
            </a:r>
            <a:r>
              <a:rPr dirty="0" baseline="-19713" sz="2325" spc="52" i="1">
                <a:latin typeface="Times New Roman"/>
                <a:cs typeface="Times New Roman"/>
              </a:rPr>
              <a:t> </a:t>
            </a:r>
            <a:r>
              <a:rPr dirty="0" sz="3000" spc="-210">
                <a:latin typeface="Symbol"/>
                <a:cs typeface="Symbol"/>
              </a:rPr>
              <a:t></a:t>
            </a:r>
            <a:r>
              <a:rPr dirty="0" sz="2200" spc="10" i="1">
                <a:latin typeface="Times New Roman"/>
                <a:cs typeface="Times New Roman"/>
              </a:rPr>
              <a:t>s</a:t>
            </a:r>
            <a:r>
              <a:rPr dirty="0" sz="2200" spc="-310" i="1">
                <a:latin typeface="Times New Roman"/>
                <a:cs typeface="Times New Roman"/>
              </a:rPr>
              <a:t> </a:t>
            </a:r>
            <a:r>
              <a:rPr dirty="0" sz="3000" spc="-195">
                <a:latin typeface="Symbol"/>
                <a:cs typeface="Symbol"/>
              </a:rPr>
              <a:t></a:t>
            </a:r>
            <a:r>
              <a:rPr dirty="0" sz="3000" spc="-350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200" i="1">
                <a:latin typeface="Times New Roman"/>
                <a:cs typeface="Times New Roman"/>
              </a:rPr>
              <a:t>p</a:t>
            </a:r>
            <a:r>
              <a:rPr dirty="0" baseline="-19713" sz="2325" spc="7" i="1">
                <a:latin typeface="Times New Roman"/>
                <a:cs typeface="Times New Roman"/>
              </a:rPr>
              <a:t>r</a:t>
            </a:r>
            <a:r>
              <a:rPr dirty="0" baseline="-19713" sz="2325" spc="120" i="1">
                <a:latin typeface="Times New Roman"/>
                <a:cs typeface="Times New Roman"/>
              </a:rPr>
              <a:t> </a:t>
            </a:r>
            <a:r>
              <a:rPr dirty="0" sz="3000" spc="-245">
                <a:latin typeface="Symbol"/>
                <a:cs typeface="Symbol"/>
              </a:rPr>
              <a:t></a:t>
            </a:r>
            <a:r>
              <a:rPr dirty="0" sz="2200" spc="10" i="1">
                <a:latin typeface="Times New Roman"/>
                <a:cs typeface="Times New Roman"/>
              </a:rPr>
              <a:t>r</a:t>
            </a:r>
            <a:r>
              <a:rPr dirty="0" sz="2200" spc="-235" i="1">
                <a:latin typeface="Times New Roman"/>
                <a:cs typeface="Times New Roman"/>
              </a:rPr>
              <a:t> </a:t>
            </a:r>
            <a:r>
              <a:rPr dirty="0" sz="3000" spc="-195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  <a:p>
            <a:pPr algn="r" marR="5080">
              <a:lnSpc>
                <a:spcPts val="2120"/>
              </a:lnSpc>
            </a:pPr>
            <a:r>
              <a:rPr dirty="0" sz="2200" spc="15" i="1">
                <a:latin typeface="Times New Roman"/>
                <a:cs typeface="Times New Roman"/>
              </a:rPr>
              <a:t>ds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5879" y="959865"/>
            <a:ext cx="24625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直方图均衡化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57635" y="2138933"/>
            <a:ext cx="356235" cy="0"/>
          </a:xfrm>
          <a:custGeom>
            <a:avLst/>
            <a:gdLst/>
            <a:ahLst/>
            <a:cxnLst/>
            <a:rect l="l" t="t" r="r" b="b"/>
            <a:pathLst>
              <a:path w="356235" h="0">
                <a:moveTo>
                  <a:pt x="0" y="0"/>
                </a:moveTo>
                <a:lnTo>
                  <a:pt x="355854" y="0"/>
                </a:lnTo>
              </a:path>
            </a:pathLst>
          </a:custGeom>
          <a:ln w="154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48554" y="2154173"/>
            <a:ext cx="180340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15" i="1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7675" y="1884426"/>
            <a:ext cx="2850515" cy="481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95"/>
              </a:lnSpc>
              <a:tabLst>
                <a:tab pos="2376805" algn="l"/>
                <a:tab pos="2735580" algn="l"/>
              </a:tabLst>
            </a:pPr>
            <a:r>
              <a:rPr dirty="0" sz="2800" spc="-5">
                <a:latin typeface="NSimSun"/>
                <a:cs typeface="NSimSun"/>
              </a:rPr>
              <a:t>对于离散值</a:t>
            </a:r>
            <a:r>
              <a:rPr dirty="0" sz="2800" spc="-550">
                <a:latin typeface="NSimSun"/>
                <a:cs typeface="NSimSun"/>
              </a:rPr>
              <a:t>：</a:t>
            </a:r>
            <a:r>
              <a:rPr dirty="0" baseline="16203" sz="3600" spc="22" i="1">
                <a:latin typeface="Times New Roman"/>
                <a:cs typeface="Times New Roman"/>
              </a:rPr>
              <a:t>p</a:t>
            </a:r>
            <a:r>
              <a:rPr dirty="0" baseline="16203" sz="3600" i="1">
                <a:latin typeface="Times New Roman"/>
                <a:cs typeface="Times New Roman"/>
              </a:rPr>
              <a:t>	</a:t>
            </a:r>
            <a:r>
              <a:rPr dirty="0" baseline="11784" sz="4950" spc="-540">
                <a:latin typeface="Symbol"/>
                <a:cs typeface="Symbol"/>
              </a:rPr>
              <a:t></a:t>
            </a:r>
            <a:r>
              <a:rPr dirty="0" baseline="16203" sz="3600" spc="15" i="1">
                <a:latin typeface="Times New Roman"/>
                <a:cs typeface="Times New Roman"/>
              </a:rPr>
              <a:t>r</a:t>
            </a:r>
            <a:r>
              <a:rPr dirty="0" baseline="16203" sz="3600" i="1">
                <a:latin typeface="Times New Roman"/>
                <a:cs typeface="Times New Roman"/>
              </a:rPr>
              <a:t>	</a:t>
            </a:r>
            <a:r>
              <a:rPr dirty="0" baseline="11784" sz="4950" spc="-457">
                <a:latin typeface="Symbol"/>
                <a:cs typeface="Symbol"/>
              </a:rPr>
              <a:t></a:t>
            </a:r>
            <a:endParaRPr baseline="11784" sz="49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1592" y="1707654"/>
            <a:ext cx="280670" cy="436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0" i="1">
                <a:latin typeface="Times New Roman"/>
                <a:cs typeface="Times New Roman"/>
              </a:rPr>
              <a:t>n</a:t>
            </a:r>
            <a:r>
              <a:rPr dirty="0" baseline="-19607" sz="2550" i="1">
                <a:latin typeface="Times New Roman"/>
                <a:cs typeface="Times New Roman"/>
              </a:rPr>
              <a:t>k</a:t>
            </a:r>
            <a:endParaRPr baseline="-19607" sz="2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5775" y="2076970"/>
            <a:ext cx="454025" cy="27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4805" algn="l"/>
              </a:tabLst>
            </a:pPr>
            <a:r>
              <a:rPr dirty="0" sz="1700" i="1">
                <a:latin typeface="Times New Roman"/>
                <a:cs typeface="Times New Roman"/>
              </a:rPr>
              <a:t>r</a:t>
            </a:r>
            <a:r>
              <a:rPr dirty="0" sz="1700" i="1">
                <a:latin typeface="Times New Roman"/>
                <a:cs typeface="Times New Roman"/>
              </a:rPr>
              <a:t>	</a:t>
            </a:r>
            <a:r>
              <a:rPr dirty="0" sz="1700" i="1">
                <a:latin typeface="Times New Roman"/>
                <a:cs typeface="Times New Roman"/>
              </a:rPr>
              <a:t>k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2701" y="1911096"/>
            <a:ext cx="194945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15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20052" y="3761994"/>
            <a:ext cx="399415" cy="0"/>
          </a:xfrm>
          <a:custGeom>
            <a:avLst/>
            <a:gdLst/>
            <a:ahLst/>
            <a:cxnLst/>
            <a:rect l="l" t="t" r="r" b="b"/>
            <a:pathLst>
              <a:path w="399415" h="0">
                <a:moveTo>
                  <a:pt x="0" y="0"/>
                </a:moveTo>
                <a:lnTo>
                  <a:pt x="399299" y="0"/>
                </a:lnTo>
              </a:path>
            </a:pathLst>
          </a:custGeom>
          <a:ln w="160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97551" y="3375659"/>
            <a:ext cx="435609" cy="687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500" spc="20">
                <a:latin typeface="Symbol"/>
                <a:cs typeface="Symbol"/>
              </a:rPr>
              <a:t></a:t>
            </a:r>
            <a:endParaRPr sz="45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62608" y="3442982"/>
            <a:ext cx="8826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i="1">
                <a:latin typeface="Times New Roman"/>
                <a:cs typeface="Times New Roman"/>
              </a:rPr>
              <a:t>j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3724" y="3699789"/>
            <a:ext cx="497840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275" algn="l"/>
              </a:tabLst>
            </a:pPr>
            <a:r>
              <a:rPr dirty="0" sz="1750" spc="5" i="1">
                <a:latin typeface="Times New Roman"/>
                <a:cs typeface="Times New Roman"/>
              </a:rPr>
              <a:t>r</a:t>
            </a:r>
            <a:r>
              <a:rPr dirty="0" sz="1750" spc="5" i="1">
                <a:latin typeface="Times New Roman"/>
                <a:cs typeface="Times New Roman"/>
              </a:rPr>
              <a:t>	</a:t>
            </a:r>
            <a:r>
              <a:rPr dirty="0" sz="1750" i="1">
                <a:latin typeface="Times New Roman"/>
                <a:cs typeface="Times New Roman"/>
              </a:rPr>
              <a:t>j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81323" y="3699789"/>
            <a:ext cx="110680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93775" algn="l"/>
              </a:tabLst>
            </a:pPr>
            <a:r>
              <a:rPr dirty="0" sz="1750" spc="5" i="1">
                <a:latin typeface="Times New Roman"/>
                <a:cs typeface="Times New Roman"/>
              </a:rPr>
              <a:t>k</a:t>
            </a:r>
            <a:r>
              <a:rPr dirty="0" sz="1750" spc="5" i="1">
                <a:latin typeface="Times New Roman"/>
                <a:cs typeface="Times New Roman"/>
              </a:rPr>
              <a:t>	</a:t>
            </a:r>
            <a:r>
              <a:rPr dirty="0" sz="1750" spc="5" i="1">
                <a:latin typeface="Times New Roman"/>
                <a:cs typeface="Times New Roman"/>
              </a:rPr>
              <a:t>k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2425" y="3776726"/>
            <a:ext cx="18542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10" i="1">
                <a:latin typeface="Times New Roman"/>
                <a:cs typeface="Times New Roman"/>
              </a:rPr>
              <a:t>n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36332" y="3267697"/>
            <a:ext cx="18542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10" i="1">
                <a:latin typeface="Times New Roman"/>
                <a:cs typeface="Times New Roman"/>
              </a:rPr>
              <a:t>n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37072" y="3314953"/>
            <a:ext cx="1093470" cy="632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975"/>
              </a:lnSpc>
              <a:tabLst>
                <a:tab pos="357505" algn="l"/>
                <a:tab pos="745490" algn="l"/>
              </a:tabLst>
            </a:pPr>
            <a:r>
              <a:rPr dirty="0" sz="2500" spc="10" i="1">
                <a:latin typeface="Times New Roman"/>
                <a:cs typeface="Times New Roman"/>
              </a:rPr>
              <a:t>p</a:t>
            </a:r>
            <a:r>
              <a:rPr dirty="0" sz="2500" spc="10" i="1">
                <a:latin typeface="Times New Roman"/>
                <a:cs typeface="Times New Roman"/>
              </a:rPr>
              <a:t>	</a:t>
            </a:r>
            <a:r>
              <a:rPr dirty="0" sz="4150" spc="-670">
                <a:latin typeface="Symbol"/>
                <a:cs typeface="Symbol"/>
              </a:rPr>
              <a:t></a:t>
            </a:r>
            <a:r>
              <a:rPr dirty="0" sz="2500" spc="5" i="1">
                <a:latin typeface="Times New Roman"/>
                <a:cs typeface="Times New Roman"/>
              </a:rPr>
              <a:t>r</a:t>
            </a:r>
            <a:r>
              <a:rPr dirty="0" sz="2500" i="1">
                <a:latin typeface="Times New Roman"/>
                <a:cs typeface="Times New Roman"/>
              </a:rPr>
              <a:t>	</a:t>
            </a:r>
            <a:r>
              <a:rPr dirty="0" sz="4150" spc="-130">
                <a:latin typeface="Symbol"/>
                <a:cs typeface="Symbol"/>
              </a:rPr>
              <a:t></a:t>
            </a:r>
            <a:r>
              <a:rPr dirty="0" sz="2500" spc="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32759" y="3410203"/>
            <a:ext cx="1689100" cy="521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19100" algn="l"/>
                <a:tab pos="1327785" algn="l"/>
              </a:tabLst>
            </a:pPr>
            <a:r>
              <a:rPr dirty="0" sz="2500" spc="5" i="1">
                <a:latin typeface="Times New Roman"/>
                <a:cs typeface="Times New Roman"/>
              </a:rPr>
              <a:t>s</a:t>
            </a:r>
            <a:r>
              <a:rPr dirty="0" sz="2500" spc="5" i="1">
                <a:latin typeface="Times New Roman"/>
                <a:cs typeface="Times New Roman"/>
              </a:rPr>
              <a:t>	</a:t>
            </a:r>
            <a:r>
              <a:rPr dirty="0" sz="2500" spc="5">
                <a:latin typeface="Symbol"/>
                <a:cs typeface="Symbol"/>
              </a:rPr>
              <a:t></a:t>
            </a:r>
            <a:r>
              <a:rPr dirty="0" sz="2500" spc="30">
                <a:latin typeface="Times New Roman"/>
                <a:cs typeface="Times New Roman"/>
              </a:rPr>
              <a:t> </a:t>
            </a:r>
            <a:r>
              <a:rPr dirty="0" sz="2500" spc="10" i="1">
                <a:latin typeface="Times New Roman"/>
                <a:cs typeface="Times New Roman"/>
              </a:rPr>
              <a:t>T</a:t>
            </a:r>
            <a:r>
              <a:rPr dirty="0" sz="2500" spc="-135" i="1">
                <a:latin typeface="Times New Roman"/>
                <a:cs typeface="Times New Roman"/>
              </a:rPr>
              <a:t> </a:t>
            </a:r>
            <a:r>
              <a:rPr dirty="0" sz="3400" spc="-290">
                <a:latin typeface="Symbol"/>
                <a:cs typeface="Symbol"/>
              </a:rPr>
              <a:t></a:t>
            </a:r>
            <a:r>
              <a:rPr dirty="0" sz="2500" spc="5" i="1">
                <a:latin typeface="Times New Roman"/>
                <a:cs typeface="Times New Roman"/>
              </a:rPr>
              <a:t>r</a:t>
            </a:r>
            <a:r>
              <a:rPr dirty="0" sz="2500" i="1">
                <a:latin typeface="Times New Roman"/>
                <a:cs typeface="Times New Roman"/>
              </a:rPr>
              <a:t>	</a:t>
            </a:r>
            <a:r>
              <a:rPr dirty="0" sz="3400" spc="-225">
                <a:latin typeface="Symbol"/>
                <a:cs typeface="Symbol"/>
              </a:rPr>
              <a:t></a:t>
            </a:r>
            <a:r>
              <a:rPr dirty="0" sz="3400" spc="-400">
                <a:latin typeface="Times New Roman"/>
                <a:cs typeface="Times New Roman"/>
              </a:rPr>
              <a:t> </a:t>
            </a:r>
            <a:r>
              <a:rPr dirty="0" sz="2500" spc="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05431" y="3245611"/>
            <a:ext cx="444500" cy="10363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4445">
              <a:lnSpc>
                <a:spcPts val="1560"/>
              </a:lnSpc>
            </a:pPr>
            <a:r>
              <a:rPr dirty="0" sz="1750" spc="5" i="1">
                <a:latin typeface="Times New Roman"/>
                <a:cs typeface="Times New Roman"/>
              </a:rPr>
              <a:t>k</a:t>
            </a:r>
            <a:endParaRPr sz="1750">
              <a:latin typeface="Times New Roman"/>
              <a:cs typeface="Times New Roman"/>
            </a:endParaRPr>
          </a:p>
          <a:p>
            <a:pPr algn="ctr" marR="635">
              <a:lnSpc>
                <a:spcPts val="4630"/>
              </a:lnSpc>
            </a:pPr>
            <a:r>
              <a:rPr dirty="0" sz="4500" spc="20">
                <a:latin typeface="Symbol"/>
                <a:cs typeface="Symbol"/>
              </a:rPr>
              <a:t></a:t>
            </a:r>
            <a:endParaRPr sz="4500">
              <a:latin typeface="Symbol"/>
              <a:cs typeface="Symbol"/>
            </a:endParaRPr>
          </a:p>
          <a:p>
            <a:pPr algn="ctr" marL="69850">
              <a:lnSpc>
                <a:spcPts val="1870"/>
              </a:lnSpc>
            </a:pPr>
            <a:r>
              <a:rPr dirty="0" sz="1750" i="1">
                <a:latin typeface="Times New Roman"/>
                <a:cs typeface="Times New Roman"/>
              </a:rPr>
              <a:t>j</a:t>
            </a:r>
            <a:r>
              <a:rPr dirty="0" sz="1750" spc="-204" i="1">
                <a:latin typeface="Times New Roman"/>
                <a:cs typeface="Times New Roman"/>
              </a:rPr>
              <a:t> </a:t>
            </a:r>
            <a:r>
              <a:rPr dirty="0" sz="1750" spc="5">
                <a:latin typeface="Symbol"/>
                <a:cs typeface="Symbol"/>
              </a:rPr>
              <a:t></a:t>
            </a:r>
            <a:r>
              <a:rPr dirty="0" sz="1750" spc="-265">
                <a:latin typeface="Times New Roman"/>
                <a:cs typeface="Times New Roman"/>
              </a:rPr>
              <a:t> </a:t>
            </a:r>
            <a:r>
              <a:rPr dirty="0" sz="1750" spc="5"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7507" y="4003052"/>
            <a:ext cx="4802505" cy="1403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963294">
              <a:lnSpc>
                <a:spcPct val="100000"/>
              </a:lnSpc>
            </a:pPr>
            <a:r>
              <a:rPr dirty="0" sz="1750" i="1">
                <a:latin typeface="Times New Roman"/>
                <a:cs typeface="Times New Roman"/>
              </a:rPr>
              <a:t>j</a:t>
            </a:r>
            <a:r>
              <a:rPr dirty="0" sz="1750" spc="-204" i="1">
                <a:latin typeface="Times New Roman"/>
                <a:cs typeface="Times New Roman"/>
              </a:rPr>
              <a:t> </a:t>
            </a:r>
            <a:r>
              <a:rPr dirty="0" sz="1750" spc="5">
                <a:latin typeface="Symbol"/>
                <a:cs typeface="Symbol"/>
              </a:rPr>
              <a:t></a:t>
            </a:r>
            <a:r>
              <a:rPr dirty="0" sz="1750" spc="-265">
                <a:latin typeface="Times New Roman"/>
                <a:cs typeface="Times New Roman"/>
              </a:rPr>
              <a:t> </a:t>
            </a:r>
            <a:r>
              <a:rPr dirty="0" sz="1750" spc="5"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  <a:p>
            <a:pPr marL="1740535">
              <a:lnSpc>
                <a:spcPct val="100000"/>
              </a:lnSpc>
              <a:spcBef>
                <a:spcPts val="310"/>
              </a:spcBef>
            </a:pPr>
            <a:r>
              <a:rPr dirty="0" sz="3200" spc="-5">
                <a:latin typeface="NSimSun"/>
                <a:cs typeface="NSimSun"/>
              </a:rPr>
              <a:t>k＝0,1,2</a:t>
            </a:r>
            <a:r>
              <a:rPr dirty="0" sz="3200" spc="-10">
                <a:latin typeface="NSimSun"/>
                <a:cs typeface="NSimSun"/>
              </a:rPr>
              <a:t>,</a:t>
            </a:r>
            <a:r>
              <a:rPr dirty="0" sz="3200" spc="-5">
                <a:latin typeface="Times New Roman"/>
                <a:cs typeface="Times New Roman"/>
              </a:rPr>
              <a:t>…</a:t>
            </a:r>
            <a:r>
              <a:rPr dirty="0" sz="3200" spc="-5">
                <a:latin typeface="NSimSun"/>
                <a:cs typeface="NSimSun"/>
              </a:rPr>
              <a:t>,L-1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2800">
                <a:latin typeface="NSimSun"/>
                <a:cs typeface="NSimSun"/>
              </a:rPr>
              <a:t>s</a:t>
            </a:r>
            <a:r>
              <a:rPr dirty="0" baseline="-20467" sz="2850" spc="-7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称作直方图均衡化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97507" y="5556008"/>
            <a:ext cx="7554595" cy="1272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将输入图像中灰度级为</a:t>
            </a:r>
            <a:r>
              <a:rPr dirty="0" sz="2800">
                <a:latin typeface="NSimSun"/>
                <a:cs typeface="NSimSun"/>
              </a:rPr>
              <a:t>r</a:t>
            </a:r>
            <a:r>
              <a:rPr dirty="0" baseline="-20467" sz="2850" spc="-7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（横坐标）的像素映射</a:t>
            </a:r>
            <a:r>
              <a:rPr dirty="0" sz="2800" spc="-5">
                <a:latin typeface="NSimSun"/>
                <a:cs typeface="NSimSun"/>
              </a:rPr>
              <a:t> 到输出图像中灰度级为</a:t>
            </a:r>
            <a:r>
              <a:rPr dirty="0" sz="2800">
                <a:latin typeface="NSimSun"/>
                <a:cs typeface="NSimSun"/>
              </a:rPr>
              <a:t>s</a:t>
            </a:r>
            <a:r>
              <a:rPr dirty="0" baseline="-20467" sz="2850">
                <a:latin typeface="NSimSun"/>
                <a:cs typeface="NSimSun"/>
              </a:rPr>
              <a:t>k</a:t>
            </a:r>
            <a:r>
              <a:rPr dirty="0" baseline="-20467" sz="2850" spc="-7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（横坐标）的对应像素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得到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16176" y="2739618"/>
            <a:ext cx="4648200" cy="78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已知变换函数的离散形式为：</a:t>
            </a:r>
            <a:endParaRPr sz="2800">
              <a:latin typeface="NSimSun"/>
              <a:cs typeface="NSimSun"/>
            </a:endParaRPr>
          </a:p>
          <a:p>
            <a:pPr algn="r" marR="784860">
              <a:lnSpc>
                <a:spcPct val="100000"/>
              </a:lnSpc>
              <a:spcBef>
                <a:spcPts val="625"/>
              </a:spcBef>
            </a:pPr>
            <a:r>
              <a:rPr dirty="0" sz="1750" spc="5" i="1">
                <a:latin typeface="Times New Roman"/>
                <a:cs typeface="Times New Roman"/>
              </a:rPr>
              <a:t>k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62035" y="608838"/>
            <a:ext cx="6553200" cy="6048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65439" y="2985516"/>
            <a:ext cx="6676643" cy="4032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43910" y="2286767"/>
            <a:ext cx="292735" cy="0"/>
          </a:xfrm>
          <a:custGeom>
            <a:avLst/>
            <a:gdLst/>
            <a:ahLst/>
            <a:cxnLst/>
            <a:rect l="l" t="t" r="r" b="b"/>
            <a:pathLst>
              <a:path w="292735" h="0">
                <a:moveTo>
                  <a:pt x="0" y="0"/>
                </a:moveTo>
                <a:lnTo>
                  <a:pt x="292613" y="0"/>
                </a:lnTo>
              </a:path>
            </a:pathLst>
          </a:custGeom>
          <a:ln w="149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018659" y="1986546"/>
            <a:ext cx="83820" cy="263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i="1">
                <a:latin typeface="Times New Roman"/>
                <a:cs typeface="Times New Roman"/>
              </a:rPr>
              <a:t>j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8392" y="2227338"/>
            <a:ext cx="383540" cy="263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1785" algn="l"/>
              </a:tabLst>
            </a:pPr>
            <a:r>
              <a:rPr dirty="0" sz="1650" i="1">
                <a:latin typeface="Times New Roman"/>
                <a:cs typeface="Times New Roman"/>
              </a:rPr>
              <a:t>r</a:t>
            </a:r>
            <a:r>
              <a:rPr dirty="0" sz="1650" i="1">
                <a:latin typeface="Times New Roman"/>
                <a:cs typeface="Times New Roman"/>
              </a:rPr>
              <a:t>	</a:t>
            </a:r>
            <a:r>
              <a:rPr dirty="0" sz="1650" i="1">
                <a:latin typeface="Times New Roman"/>
                <a:cs typeface="Times New Roman"/>
              </a:rPr>
              <a:t>j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5789" y="2299208"/>
            <a:ext cx="17589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5" i="1">
                <a:latin typeface="Times New Roman"/>
                <a:cs typeface="Times New Roman"/>
              </a:rPr>
              <a:t>n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3317" y="1822196"/>
            <a:ext cx="17589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5" i="1">
                <a:latin typeface="Times New Roman"/>
                <a:cs typeface="Times New Roman"/>
              </a:rPr>
              <a:t>n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12007" y="1866138"/>
            <a:ext cx="841375" cy="59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5" i="1">
                <a:latin typeface="Times New Roman"/>
                <a:cs typeface="Times New Roman"/>
              </a:rPr>
              <a:t>p</a:t>
            </a:r>
            <a:r>
              <a:rPr dirty="0" sz="2350" spc="215" i="1">
                <a:latin typeface="Times New Roman"/>
                <a:cs typeface="Times New Roman"/>
              </a:rPr>
              <a:t> </a:t>
            </a:r>
            <a:r>
              <a:rPr dirty="0" sz="3900" spc="-785">
                <a:latin typeface="Symbol"/>
                <a:cs typeface="Symbol"/>
              </a:rPr>
              <a:t></a:t>
            </a:r>
            <a:r>
              <a:rPr dirty="0" sz="2350" i="1">
                <a:latin typeface="Times New Roman"/>
                <a:cs typeface="Times New Roman"/>
              </a:rPr>
              <a:t>r</a:t>
            </a:r>
            <a:r>
              <a:rPr dirty="0" sz="2350" spc="195" i="1">
                <a:latin typeface="Times New Roman"/>
                <a:cs typeface="Times New Roman"/>
              </a:rPr>
              <a:t> </a:t>
            </a:r>
            <a:r>
              <a:rPr dirty="0" sz="3900" spc="-385">
                <a:latin typeface="Symbol"/>
                <a:cs typeface="Symbol"/>
              </a:rPr>
              <a:t></a:t>
            </a:r>
            <a:r>
              <a:rPr dirty="0" sz="2350"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9485" y="1955038"/>
            <a:ext cx="1276985" cy="535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65" i="1">
                <a:latin typeface="Times New Roman"/>
                <a:cs typeface="Times New Roman"/>
              </a:rPr>
              <a:t>s</a:t>
            </a:r>
            <a:r>
              <a:rPr dirty="0" baseline="-20202" sz="2475" i="1">
                <a:latin typeface="Times New Roman"/>
                <a:cs typeface="Times New Roman"/>
              </a:rPr>
              <a:t>k</a:t>
            </a:r>
            <a:r>
              <a:rPr dirty="0" baseline="-20202" sz="2475" i="1">
                <a:latin typeface="Times New Roman"/>
                <a:cs typeface="Times New Roman"/>
              </a:rPr>
              <a:t> </a:t>
            </a:r>
            <a:r>
              <a:rPr dirty="0" baseline="-20202" sz="2475" spc="-120" i="1">
                <a:latin typeface="Times New Roman"/>
                <a:cs typeface="Times New Roman"/>
              </a:rPr>
              <a:t> </a:t>
            </a:r>
            <a:r>
              <a:rPr dirty="0" sz="2350" spc="190">
                <a:latin typeface="Symbol"/>
                <a:cs typeface="Symbol"/>
              </a:rPr>
              <a:t></a:t>
            </a:r>
            <a:r>
              <a:rPr dirty="0" sz="2350" spc="75" i="1">
                <a:latin typeface="Times New Roman"/>
                <a:cs typeface="Times New Roman"/>
              </a:rPr>
              <a:t>T</a:t>
            </a:r>
            <a:r>
              <a:rPr dirty="0" sz="3200" spc="-450">
                <a:latin typeface="Symbol"/>
                <a:cs typeface="Symbol"/>
              </a:rPr>
              <a:t></a:t>
            </a:r>
            <a:r>
              <a:rPr dirty="0" sz="2350" spc="-254" i="1">
                <a:latin typeface="Times New Roman"/>
                <a:cs typeface="Times New Roman"/>
              </a:rPr>
              <a:t>r</a:t>
            </a:r>
            <a:r>
              <a:rPr dirty="0" baseline="-20202" sz="2475" i="1">
                <a:latin typeface="Times New Roman"/>
                <a:cs typeface="Times New Roman"/>
              </a:rPr>
              <a:t>k</a:t>
            </a:r>
            <a:r>
              <a:rPr dirty="0" baseline="-20202" sz="2475" spc="-120" i="1">
                <a:latin typeface="Times New Roman"/>
                <a:cs typeface="Times New Roman"/>
              </a:rPr>
              <a:t> </a:t>
            </a:r>
            <a:r>
              <a:rPr dirty="0" sz="3200" spc="-405">
                <a:latin typeface="Symbol"/>
                <a:cs typeface="Symbol"/>
              </a:rPr>
              <a:t></a:t>
            </a:r>
            <a:r>
              <a:rPr dirty="0" sz="3200" spc="-475">
                <a:latin typeface="Times New Roman"/>
                <a:cs typeface="Times New Roman"/>
              </a:rPr>
              <a:t> </a:t>
            </a:r>
            <a:r>
              <a:rPr dirty="0" sz="2350"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18052" y="1801367"/>
            <a:ext cx="410209" cy="972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46990">
              <a:lnSpc>
                <a:spcPts val="1455"/>
              </a:lnSpc>
            </a:pPr>
            <a:r>
              <a:rPr dirty="0" sz="1650" i="1">
                <a:latin typeface="Times New Roman"/>
                <a:cs typeface="Times New Roman"/>
              </a:rPr>
              <a:t>k</a:t>
            </a: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ts val="4355"/>
              </a:lnSpc>
            </a:pPr>
            <a:r>
              <a:rPr dirty="0" sz="4250" spc="-5">
                <a:latin typeface="Symbol"/>
                <a:cs typeface="Symbol"/>
              </a:rPr>
              <a:t></a:t>
            </a:r>
            <a:endParaRPr sz="4250">
              <a:latin typeface="Symbol"/>
              <a:cs typeface="Symbol"/>
            </a:endParaRPr>
          </a:p>
          <a:p>
            <a:pPr algn="ctr">
              <a:lnSpc>
                <a:spcPts val="1755"/>
              </a:lnSpc>
            </a:pPr>
            <a:r>
              <a:rPr dirty="0" sz="1650" spc="65" i="1">
                <a:latin typeface="Times New Roman"/>
                <a:cs typeface="Times New Roman"/>
              </a:rPr>
              <a:t>j</a:t>
            </a:r>
            <a:r>
              <a:rPr dirty="0" sz="1650" spc="-75">
                <a:latin typeface="Symbol"/>
                <a:cs typeface="Symbol"/>
              </a:rPr>
              <a:t></a:t>
            </a:r>
            <a:r>
              <a:rPr dirty="0" sz="1650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4953" y="1801367"/>
            <a:ext cx="410209" cy="972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46990">
              <a:lnSpc>
                <a:spcPts val="1455"/>
              </a:lnSpc>
            </a:pPr>
            <a:r>
              <a:rPr dirty="0" sz="1650" i="1">
                <a:latin typeface="Times New Roman"/>
                <a:cs typeface="Times New Roman"/>
              </a:rPr>
              <a:t>k</a:t>
            </a: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ts val="4355"/>
              </a:lnSpc>
            </a:pPr>
            <a:r>
              <a:rPr dirty="0" sz="4250" spc="-5">
                <a:latin typeface="Symbol"/>
                <a:cs typeface="Symbol"/>
              </a:rPr>
              <a:t></a:t>
            </a:r>
            <a:endParaRPr sz="4250">
              <a:latin typeface="Symbol"/>
              <a:cs typeface="Symbol"/>
            </a:endParaRPr>
          </a:p>
          <a:p>
            <a:pPr algn="ctr">
              <a:lnSpc>
                <a:spcPts val="1755"/>
              </a:lnSpc>
            </a:pPr>
            <a:r>
              <a:rPr dirty="0" sz="1650" spc="65" i="1">
                <a:latin typeface="Times New Roman"/>
                <a:cs typeface="Times New Roman"/>
              </a:rPr>
              <a:t>j</a:t>
            </a:r>
            <a:r>
              <a:rPr dirty="0" sz="1650" spc="-75">
                <a:latin typeface="Symbol"/>
                <a:cs typeface="Symbol"/>
              </a:rPr>
              <a:t></a:t>
            </a:r>
            <a:r>
              <a:rPr dirty="0" sz="1650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25879" y="959865"/>
            <a:ext cx="24625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直方图均衡化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02522" y="6466840"/>
            <a:ext cx="362585" cy="558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r</a:t>
            </a:r>
            <a:r>
              <a:rPr dirty="0" baseline="-21164" sz="3150" spc="-15" b="1">
                <a:solidFill>
                  <a:srgbClr val="EE2B0A"/>
                </a:solidFill>
                <a:latin typeface="NSimSun"/>
                <a:cs typeface="NSimSun"/>
              </a:rPr>
              <a:t>k</a:t>
            </a:r>
            <a:endParaRPr baseline="-21164" sz="3150">
              <a:latin typeface="NSimSun"/>
              <a:cs typeface="N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26128" y="2541015"/>
            <a:ext cx="2286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s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29583" y="2782061"/>
            <a:ext cx="15875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95"/>
              </a:lnSpc>
            </a:pPr>
            <a:r>
              <a:rPr dirty="0" sz="2100" spc="-10" b="1">
                <a:solidFill>
                  <a:srgbClr val="EE2B0A"/>
                </a:solidFill>
                <a:latin typeface="NSimSun"/>
                <a:cs typeface="NSimSun"/>
              </a:rPr>
              <a:t>k</a:t>
            </a:r>
            <a:endParaRPr sz="21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应用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镜头边界的检测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54251" y="1604517"/>
            <a:ext cx="7545070" cy="531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为什么要补充该部分知识？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涉及两幅图像相减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涉及直方图知识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涉及两幅图像直方图的相减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什么是镜头？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714"/>
              </a:spcBef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20" b="1">
                <a:latin typeface="NSimSun"/>
                <a:cs typeface="NSimSun"/>
              </a:rPr>
              <a:t>镜头检测方法</a:t>
            </a:r>
            <a:r>
              <a:rPr dirty="0" sz="3200" spc="-15" b="1">
                <a:latin typeface="NSimSun"/>
                <a:cs typeface="NSimSun"/>
              </a:rPr>
              <a:t>1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连续帧相减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20" b="1">
                <a:latin typeface="NSimSun"/>
                <a:cs typeface="NSimSun"/>
              </a:rPr>
              <a:t>镜头检测方法</a:t>
            </a:r>
            <a:r>
              <a:rPr dirty="0" sz="3200" spc="-15" b="1">
                <a:latin typeface="NSimSun"/>
                <a:cs typeface="NSimSun"/>
              </a:rPr>
              <a:t>2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连续帧的直方图相减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20" b="1">
                <a:latin typeface="NSimSun"/>
                <a:cs typeface="NSimSun"/>
              </a:rPr>
              <a:t>镜头检测方法</a:t>
            </a:r>
            <a:r>
              <a:rPr dirty="0" sz="3200" spc="-15" b="1">
                <a:latin typeface="NSimSun"/>
                <a:cs typeface="NSimSun"/>
              </a:rPr>
              <a:t>3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时空切片分析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什么是镜头？</a:t>
            </a:r>
          </a:p>
        </p:txBody>
      </p:sp>
      <p:sp>
        <p:nvSpPr>
          <p:cNvPr id="5" name="object 5"/>
          <p:cNvSpPr/>
          <p:nvPr/>
        </p:nvSpPr>
        <p:spPr>
          <a:xfrm>
            <a:off x="2754515" y="1771650"/>
            <a:ext cx="5334000" cy="243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10245" y="4307078"/>
            <a:ext cx="7592695" cy="265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360045">
              <a:lnSpc>
                <a:spcPct val="100000"/>
              </a:lnSpc>
              <a:tabLst>
                <a:tab pos="470534" algn="l"/>
              </a:tabLst>
            </a:pPr>
            <a:r>
              <a:rPr dirty="0" sz="2800" spc="10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800" spc="10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从视频的制造产生来看，视频由一个个镜头 (shot)所组成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689"/>
              </a:spcBef>
              <a:tabLst>
                <a:tab pos="469265" algn="l"/>
              </a:tabLst>
            </a:pPr>
            <a:r>
              <a:rPr dirty="0" sz="2800" spc="10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800" spc="10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一个镜头是指一系列连续记录的图像帧，用于 表示一个时间段或相同地点连续的动作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340"/>
              </a:spcBef>
              <a:tabLst>
                <a:tab pos="469265" algn="l"/>
              </a:tabLst>
            </a:pPr>
            <a:r>
              <a:rPr dirty="0" sz="2800" spc="10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800" spc="10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镜头由摄像机一次摄像的开始和结束所决定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什么是镜头？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9290" y="1891804"/>
            <a:ext cx="8249284" cy="3422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18795" algn="l"/>
              </a:tabLst>
            </a:pPr>
            <a:r>
              <a:rPr dirty="0" sz="3200" spc="108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3200" spc="108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检测到镜头及由镜头产生的关键帧，可以：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4050">
              <a:latin typeface="Times New Roman"/>
              <a:cs typeface="Times New Roman"/>
            </a:endParaRPr>
          </a:p>
          <a:p>
            <a:pPr marL="1010919">
              <a:lnSpc>
                <a:spcPct val="100000"/>
              </a:lnSpc>
              <a:tabLst>
                <a:tab pos="138874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提供基于关键帧的视频浏览</a:t>
            </a:r>
            <a:endParaRPr sz="2800">
              <a:latin typeface="NSimSun"/>
              <a:cs typeface="NSimSun"/>
            </a:endParaRPr>
          </a:p>
          <a:p>
            <a:pPr marL="1010919">
              <a:lnSpc>
                <a:spcPct val="100000"/>
              </a:lnSpc>
              <a:spcBef>
                <a:spcPts val="1685"/>
              </a:spcBef>
              <a:tabLst>
                <a:tab pos="138874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提供基于内容的视频检索和查询</a:t>
            </a:r>
            <a:endParaRPr sz="2800">
              <a:latin typeface="NSimSun"/>
              <a:cs typeface="NSimSun"/>
            </a:endParaRPr>
          </a:p>
          <a:p>
            <a:pPr marL="1010919">
              <a:lnSpc>
                <a:spcPct val="100000"/>
              </a:lnSpc>
              <a:spcBef>
                <a:spcPts val="1689"/>
              </a:spcBef>
              <a:tabLst>
                <a:tab pos="138874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计算机自动分析和总结，节省人力和时间</a:t>
            </a:r>
            <a:endParaRPr sz="2800">
              <a:latin typeface="NSimSun"/>
              <a:cs typeface="NSimSun"/>
            </a:endParaRPr>
          </a:p>
          <a:p>
            <a:pPr marL="1010919">
              <a:lnSpc>
                <a:spcPts val="3295"/>
              </a:lnSpc>
              <a:spcBef>
                <a:spcPts val="1689"/>
              </a:spcBef>
              <a:tabLst>
                <a:tab pos="138874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使海量视频数据的管理和索引成为可能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20">
                <a:latin typeface="NSimSun"/>
                <a:cs typeface="NSimSun"/>
              </a:rPr>
              <a:t>镜头检测方法</a:t>
            </a:r>
            <a:r>
              <a:rPr dirty="0" spc="-15">
                <a:latin typeface="NSimSun"/>
                <a:cs typeface="NSimSun"/>
              </a:rPr>
              <a:t>1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连续帧相减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81086" y="1790374"/>
            <a:ext cx="7846059" cy="3008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09550">
              <a:lnSpc>
                <a:spcPct val="102099"/>
              </a:lnSpc>
              <a:tabLst>
                <a:tab pos="518159" algn="l"/>
              </a:tabLst>
            </a:pPr>
            <a:r>
              <a:rPr dirty="0" sz="3200" spc="108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3200" spc="108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算法原理</a:t>
            </a:r>
            <a:r>
              <a:rPr dirty="0" sz="2800" spc="-20" b="1">
                <a:latin typeface="NSimSun"/>
                <a:cs typeface="NSimSun"/>
              </a:rPr>
              <a:t>：</a:t>
            </a:r>
            <a:r>
              <a:rPr dirty="0" sz="2800" spc="-5">
                <a:latin typeface="NSimSun"/>
                <a:cs typeface="NSimSun"/>
              </a:rPr>
              <a:t>计算相邻两帧像素变化的数目。当 超过设定的阈值时，即找到镜头的边界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455295" algn="l"/>
              </a:tabLst>
            </a:pPr>
            <a:r>
              <a:rPr dirty="0" sz="2800" spc="95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800" spc="95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0" b="1">
                <a:latin typeface="NSimSun"/>
                <a:cs typeface="NSimSun"/>
              </a:rPr>
              <a:t>缺点</a:t>
            </a:r>
            <a:r>
              <a:rPr dirty="0" sz="2800" spc="-20" b="1">
                <a:latin typeface="NSimSun"/>
                <a:cs typeface="NSimSun"/>
              </a:rPr>
              <a:t>：</a:t>
            </a:r>
            <a:r>
              <a:rPr dirty="0" sz="2800" spc="-5">
                <a:latin typeface="NSimSun"/>
                <a:cs typeface="NSimSun"/>
              </a:rPr>
              <a:t>对摄像机运动敏感，如放缩、平移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685"/>
              </a:spcBef>
              <a:tabLst>
                <a:tab pos="455295" algn="l"/>
              </a:tabLst>
            </a:pPr>
            <a:r>
              <a:rPr dirty="0" sz="2800" spc="95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800" spc="95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解决办法</a:t>
            </a:r>
            <a:r>
              <a:rPr dirty="0" sz="2800" spc="-20" b="1">
                <a:latin typeface="NSimSun"/>
                <a:cs typeface="NSimSun"/>
              </a:rPr>
              <a:t>：</a:t>
            </a:r>
            <a:r>
              <a:rPr dirty="0" sz="2800" spc="-5">
                <a:latin typeface="NSimSun"/>
                <a:cs typeface="NSimSun"/>
              </a:rPr>
              <a:t>通过滤波器的使用来降低。在比较 一帧的每个像素前，用它的邻近区域的平均值来代 替，这也过滤了输入图像的一些噪声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5523" y="4930140"/>
            <a:ext cx="1799844" cy="1440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70439" y="4930140"/>
            <a:ext cx="1799844" cy="1440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07265" y="4930140"/>
            <a:ext cx="1799844" cy="14401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95145" y="4930140"/>
            <a:ext cx="1799844" cy="1440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330572" y="6357111"/>
            <a:ext cx="431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×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34454" y="6352527"/>
            <a:ext cx="431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50726" y="6352527"/>
            <a:ext cx="431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5082" y="6428714"/>
            <a:ext cx="431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√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81098" y="933196"/>
            <a:ext cx="7711440" cy="5608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20" b="1">
                <a:latin typeface="NSimSun"/>
                <a:cs typeface="NSimSun"/>
              </a:rPr>
              <a:t>镜头检测方法</a:t>
            </a:r>
            <a:r>
              <a:rPr dirty="0" sz="3200" spc="-15" b="1">
                <a:latin typeface="NSimSun"/>
                <a:cs typeface="NSimSun"/>
              </a:rPr>
              <a:t>2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直方图相减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 marL="12700" marR="175895" indent="-635">
              <a:lnSpc>
                <a:spcPct val="100000"/>
              </a:lnSpc>
              <a:spcBef>
                <a:spcPts val="2070"/>
              </a:spcBef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算法原理：</a:t>
            </a:r>
            <a:r>
              <a:rPr dirty="0" sz="3200" spc="-5">
                <a:latin typeface="NSimSun"/>
                <a:cs typeface="NSimSun"/>
              </a:rPr>
              <a:t>统计相邻两帧中所有像素在 不同灰度（颜色）上的分布差异，当差异 的累加值超过阈值T时，即检测到镜头边界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835"/>
              </a:lnSpc>
            </a:pPr>
            <a:r>
              <a:rPr dirty="0" sz="3200" spc="-5">
                <a:latin typeface="NSimSun"/>
                <a:cs typeface="NSimSun"/>
              </a:rPr>
              <a:t>（后面有算法的详细说明）</a:t>
            </a:r>
            <a:endParaRPr sz="3200">
              <a:latin typeface="NSimSun"/>
              <a:cs typeface="NSimSun"/>
            </a:endParaRPr>
          </a:p>
          <a:p>
            <a:pPr marL="12700" marR="5080" indent="-635">
              <a:lnSpc>
                <a:spcPct val="100000"/>
              </a:lnSpc>
              <a:tabLst>
                <a:tab pos="422909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165" b="1">
                <a:latin typeface="NSimSun"/>
                <a:cs typeface="NSimSun"/>
              </a:rPr>
              <a:t>优点：</a:t>
            </a:r>
            <a:r>
              <a:rPr dirty="0" sz="3200" spc="155">
                <a:latin typeface="NSimSun"/>
                <a:cs typeface="NSimSun"/>
              </a:rPr>
              <a:t>对对象运动不敏感，因为直方图 </a:t>
            </a:r>
            <a:r>
              <a:rPr dirty="0" sz="3200" spc="-5">
                <a:latin typeface="NSimSun"/>
                <a:cs typeface="NSimSun"/>
              </a:rPr>
              <a:t>忽略了帧内的空间变化</a:t>
            </a:r>
            <a:endParaRPr sz="3200">
              <a:latin typeface="NSimSun"/>
              <a:cs typeface="NSimSun"/>
            </a:endParaRPr>
          </a:p>
          <a:p>
            <a:pPr algn="just" marL="12700" marR="5080" indent="-635">
              <a:lnSpc>
                <a:spcPct val="100000"/>
              </a:lnSpc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  </a:t>
            </a:r>
            <a:r>
              <a:rPr dirty="0" sz="2200" spc="-22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200" spc="165" b="1">
                <a:latin typeface="NSimSun"/>
                <a:cs typeface="NSimSun"/>
              </a:rPr>
              <a:t>缺点：</a:t>
            </a:r>
            <a:r>
              <a:rPr dirty="0" sz="3200" spc="155">
                <a:latin typeface="NSimSun"/>
                <a:cs typeface="NSimSun"/>
              </a:rPr>
              <a:t>可能两个图像有类似的直方图但 </a:t>
            </a:r>
            <a:r>
              <a:rPr dirty="0" sz="3200" spc="150">
                <a:latin typeface="NSimSun"/>
                <a:cs typeface="NSimSun"/>
              </a:rPr>
              <a:t>却是完全不同的内容。然而，这种事件的</a:t>
            </a:r>
            <a:r>
              <a:rPr dirty="0" sz="3200" spc="15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概率是足够低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12446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目前需要做的事情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97507" y="1990090"/>
            <a:ext cx="5965825" cy="4813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选课学生发送下列信息给老师: </a:t>
            </a:r>
            <a:r>
              <a:rPr dirty="0" sz="3200" spc="-15" b="1">
                <a:latin typeface="NSimSun"/>
                <a:cs typeface="NSimSun"/>
                <a:hlinkClick r:id="rId4"/>
              </a:rPr>
              <a:t>pengyuxin@icst.pku.edu.cn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0"/>
              </a:spcBef>
              <a:tabLst>
                <a:tab pos="9264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0" b="1">
                <a:latin typeface="NSimSun"/>
                <a:cs typeface="NSimSun"/>
              </a:rPr>
              <a:t>姓名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0" b="1">
                <a:latin typeface="NSimSun"/>
                <a:cs typeface="NSimSun"/>
              </a:rPr>
              <a:t>学号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联系方式：E_mail,电话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9264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硕士生或博士生，年级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所在院系、实验室、导师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研究方向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1402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20">
                <a:latin typeface="NSimSun"/>
                <a:cs typeface="NSimSun"/>
              </a:rPr>
              <a:t>镜头检测方法</a:t>
            </a:r>
            <a:r>
              <a:rPr dirty="0" sz="3200" spc="-15">
                <a:latin typeface="NSimSun"/>
                <a:cs typeface="NSimSun"/>
              </a:rPr>
              <a:t>2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15">
                <a:latin typeface="NSimSun"/>
                <a:cs typeface="NSimSun"/>
              </a:rPr>
              <a:t>直方图相减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2135" y="1731517"/>
            <a:ext cx="802449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（1）首先计算相邻两帧颜色分布差值的均值和方差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0189" y="2337815"/>
            <a:ext cx="7780019" cy="4319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20">
                <a:latin typeface="NSimSun"/>
                <a:cs typeface="NSimSun"/>
              </a:rPr>
              <a:t>镜头检测方法</a:t>
            </a:r>
            <a:r>
              <a:rPr dirty="0" spc="-15">
                <a:latin typeface="NSimSun"/>
                <a:cs typeface="NSimSun"/>
              </a:rPr>
              <a:t>2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直方图相减</a:t>
            </a:r>
          </a:p>
        </p:txBody>
      </p:sp>
      <p:sp>
        <p:nvSpPr>
          <p:cNvPr id="5" name="object 5"/>
          <p:cNvSpPr/>
          <p:nvPr/>
        </p:nvSpPr>
        <p:spPr>
          <a:xfrm>
            <a:off x="1601609" y="1546097"/>
            <a:ext cx="8077200" cy="3368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54251" y="4843526"/>
            <a:ext cx="7706995" cy="2059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" b="1">
                <a:latin typeface="NSimSun"/>
                <a:cs typeface="NSimSun"/>
              </a:rPr>
              <a:t>参考文献：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ts val="4310"/>
              </a:lnSpc>
              <a:spcBef>
                <a:spcPts val="215"/>
              </a:spcBef>
            </a:pPr>
            <a:r>
              <a:rPr dirty="0" sz="2400" spc="-5">
                <a:latin typeface="Times New Roman"/>
                <a:cs typeface="Times New Roman"/>
              </a:rPr>
              <a:t>H.J.Zhang,A.Kankanhalli,an</a:t>
            </a:r>
            <a:r>
              <a:rPr dirty="0" sz="2400">
                <a:latin typeface="Times New Roman"/>
                <a:cs typeface="Times New Roman"/>
              </a:rPr>
              <a:t>d </a:t>
            </a:r>
            <a:r>
              <a:rPr dirty="0" sz="2400" spc="-5">
                <a:latin typeface="Times New Roman"/>
                <a:cs typeface="Times New Roman"/>
              </a:rPr>
              <a:t>S.W.Smoliar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“Automatic</a:t>
            </a:r>
            <a:r>
              <a:rPr dirty="0" sz="2400" spc="-5">
                <a:latin typeface="Times New Roman"/>
                <a:cs typeface="Times New Roman"/>
              </a:rPr>
              <a:t> Partitionin</a:t>
            </a:r>
            <a:r>
              <a:rPr dirty="0" sz="2400">
                <a:latin typeface="Times New Roman"/>
                <a:cs typeface="Times New Roman"/>
              </a:rPr>
              <a:t>g</a:t>
            </a:r>
            <a:r>
              <a:rPr dirty="0" sz="2400" spc="-5">
                <a:latin typeface="Times New Roman"/>
                <a:cs typeface="Times New Roman"/>
              </a:rPr>
              <a:t> o</a:t>
            </a:r>
            <a:r>
              <a:rPr dirty="0" sz="2400">
                <a:latin typeface="Times New Roman"/>
                <a:cs typeface="Times New Roman"/>
              </a:rPr>
              <a:t>f</a:t>
            </a:r>
            <a:r>
              <a:rPr dirty="0" sz="2400" spc="-5">
                <a:latin typeface="Times New Roman"/>
                <a:cs typeface="Times New Roman"/>
              </a:rPr>
              <a:t> Full-Motio</a:t>
            </a:r>
            <a:r>
              <a:rPr dirty="0" sz="2400">
                <a:latin typeface="Times New Roman"/>
                <a:cs typeface="Times New Roman"/>
              </a:rPr>
              <a:t>n</a:t>
            </a:r>
            <a:r>
              <a:rPr dirty="0" sz="2400" spc="-5">
                <a:latin typeface="Times New Roman"/>
                <a:cs typeface="Times New Roman"/>
              </a:rPr>
              <a:t> Video”</a:t>
            </a:r>
            <a:r>
              <a:rPr dirty="0" sz="2400">
                <a:latin typeface="Times New Roman"/>
                <a:cs typeface="Times New Roman"/>
              </a:rPr>
              <a:t>.</a:t>
            </a:r>
            <a:r>
              <a:rPr dirty="0" sz="2400" spc="-5">
                <a:latin typeface="Times New Roman"/>
                <a:cs typeface="Times New Roman"/>
              </a:rPr>
              <a:t> AC</a:t>
            </a:r>
            <a:r>
              <a:rPr dirty="0" sz="2400">
                <a:latin typeface="Times New Roman"/>
                <a:cs typeface="Times New Roman"/>
              </a:rPr>
              <a:t>M</a:t>
            </a:r>
            <a:r>
              <a:rPr dirty="0" sz="2400" spc="-5">
                <a:latin typeface="Times New Roman"/>
                <a:cs typeface="Times New Roman"/>
              </a:rPr>
              <a:t> Multimedi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5">
                <a:latin typeface="Times New Roman"/>
                <a:cs typeface="Times New Roman"/>
              </a:rPr>
              <a:t> System,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2400">
                <a:latin typeface="Times New Roman"/>
                <a:cs typeface="Times New Roman"/>
              </a:rPr>
              <a:t>Apr.1993.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1402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20">
                <a:latin typeface="NSimSun"/>
                <a:cs typeface="NSimSun"/>
              </a:rPr>
              <a:t>镜头检测方法</a:t>
            </a:r>
            <a:r>
              <a:rPr dirty="0" sz="3200" spc="-15">
                <a:latin typeface="NSimSun"/>
                <a:cs typeface="NSimSun"/>
              </a:rPr>
              <a:t>3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15">
                <a:latin typeface="NSimSun"/>
                <a:cs typeface="NSimSun"/>
              </a:rPr>
              <a:t>时空切片分析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6328" y="1674367"/>
            <a:ext cx="714692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9095" indent="-366395">
              <a:lnSpc>
                <a:spcPts val="3295"/>
              </a:lnSpc>
              <a:buClr>
                <a:srgbClr val="EE2B0A"/>
              </a:buClr>
              <a:buSzPct val="71428"/>
              <a:buFont typeface="Segoe UI Symbol"/>
              <a:buChar char="•"/>
              <a:tabLst>
                <a:tab pos="379730" algn="l"/>
              </a:tabLst>
            </a:pPr>
            <a:r>
              <a:rPr dirty="0" sz="2800" spc="-5">
                <a:latin typeface="NSimSun"/>
                <a:cs typeface="NSimSun"/>
              </a:rPr>
              <a:t>什么是时空切片spatio-tempora</a:t>
            </a:r>
            <a:r>
              <a:rPr dirty="0" sz="2800">
                <a:latin typeface="NSimSun"/>
                <a:cs typeface="NSimSun"/>
              </a:rPr>
              <a:t>l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slices？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94089" y="2122169"/>
            <a:ext cx="5835396" cy="4751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1402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20">
                <a:latin typeface="NSimSun"/>
                <a:cs typeface="NSimSun"/>
              </a:rPr>
              <a:t>镜头检测方法</a:t>
            </a:r>
            <a:r>
              <a:rPr dirty="0" sz="3200" spc="-15">
                <a:latin typeface="NSimSun"/>
                <a:cs typeface="NSimSun"/>
              </a:rPr>
              <a:t>3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15">
                <a:latin typeface="NSimSun"/>
                <a:cs typeface="NSimSun"/>
              </a:rPr>
              <a:t>时空切片分析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1098" y="1819147"/>
            <a:ext cx="709549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27025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颜色和纹理的不连续，表明镜头边界的出现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54515" y="2409444"/>
            <a:ext cx="5334000" cy="457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81098" y="933196"/>
            <a:ext cx="7747634" cy="157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20" b="1">
                <a:latin typeface="NSimSun"/>
                <a:cs typeface="NSimSun"/>
              </a:rPr>
              <a:t>镜头检测方法</a:t>
            </a:r>
            <a:r>
              <a:rPr dirty="0" sz="3200" spc="-15" b="1">
                <a:latin typeface="NSimSun"/>
                <a:cs typeface="NSimSun"/>
              </a:rPr>
              <a:t>3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时空切片分析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纹理的方向表明摄像机和对象的不同运动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4761" y="3130295"/>
            <a:ext cx="7993380" cy="3095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20">
                <a:latin typeface="NSimSun"/>
                <a:cs typeface="NSimSun"/>
              </a:rPr>
              <a:t>镜头检测方法</a:t>
            </a:r>
            <a:r>
              <a:rPr dirty="0" spc="-15">
                <a:latin typeface="NSimSun"/>
                <a:cs typeface="NSimSun"/>
              </a:rPr>
              <a:t>3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时空切片分析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800605" rIns="0" bIns="0" rtlCol="0" vert="horz">
            <a:spAutoFit/>
          </a:bodyPr>
          <a:lstStyle/>
          <a:p>
            <a:pPr marL="641350">
              <a:lnSpc>
                <a:spcPct val="100000"/>
              </a:lnSpc>
              <a:tabLst>
                <a:tab pos="1052830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参考文献：</a:t>
            </a:r>
            <a:endParaRPr sz="3200">
              <a:latin typeface="NSimSun"/>
              <a:cs typeface="NSimSun"/>
            </a:endParaRPr>
          </a:p>
          <a:p>
            <a:pPr marL="641350" marR="5080" indent="203200">
              <a:lnSpc>
                <a:spcPct val="100600"/>
              </a:lnSpc>
              <a:spcBef>
                <a:spcPts val="710"/>
              </a:spcBef>
            </a:pPr>
            <a:r>
              <a:rPr dirty="0" sz="2400" spc="-5">
                <a:latin typeface="Times New Roman"/>
                <a:cs typeface="Times New Roman"/>
              </a:rPr>
              <a:t>C.W.Ngo,T.C.Pong,an</a:t>
            </a:r>
            <a:r>
              <a:rPr dirty="0" sz="2400">
                <a:latin typeface="Times New Roman"/>
                <a:cs typeface="Times New Roman"/>
              </a:rPr>
              <a:t>d </a:t>
            </a:r>
            <a:r>
              <a:rPr dirty="0" sz="2400" spc="-5">
                <a:latin typeface="Times New Roman"/>
                <a:cs typeface="Times New Roman"/>
              </a:rPr>
              <a:t>R.T.Chin</a:t>
            </a:r>
            <a:r>
              <a:rPr dirty="0" sz="2400">
                <a:latin typeface="Times New Roman"/>
                <a:cs typeface="Times New Roman"/>
              </a:rPr>
              <a:t>.</a:t>
            </a:r>
            <a:r>
              <a:rPr dirty="0" sz="2400" spc="-5">
                <a:latin typeface="Times New Roman"/>
                <a:cs typeface="Times New Roman"/>
              </a:rPr>
              <a:t> “Vide</a:t>
            </a:r>
            <a:r>
              <a:rPr dirty="0" sz="2400">
                <a:latin typeface="Times New Roman"/>
                <a:cs typeface="Times New Roman"/>
              </a:rPr>
              <a:t>o</a:t>
            </a:r>
            <a:r>
              <a:rPr dirty="0" sz="2400" spc="-5">
                <a:latin typeface="Times New Roman"/>
                <a:cs typeface="Times New Roman"/>
              </a:rPr>
              <a:t> Partitionin</a:t>
            </a:r>
            <a:r>
              <a:rPr dirty="0" sz="2400">
                <a:latin typeface="Times New Roman"/>
                <a:cs typeface="Times New Roman"/>
              </a:rPr>
              <a:t>g</a:t>
            </a:r>
            <a:r>
              <a:rPr dirty="0" sz="2400" spc="-5">
                <a:latin typeface="Times New Roman"/>
                <a:cs typeface="Times New Roman"/>
              </a:rPr>
              <a:t> by</a:t>
            </a:r>
            <a:r>
              <a:rPr dirty="0" sz="2400" spc="-5">
                <a:latin typeface="Times New Roman"/>
                <a:cs typeface="Times New Roman"/>
              </a:rPr>
              <a:t> Tempora</a:t>
            </a:r>
            <a:r>
              <a:rPr dirty="0" sz="2400">
                <a:latin typeface="Times New Roman"/>
                <a:cs typeface="Times New Roman"/>
              </a:rPr>
              <a:t>l</a:t>
            </a:r>
            <a:r>
              <a:rPr dirty="0" sz="2400" spc="-5">
                <a:latin typeface="Times New Roman"/>
                <a:cs typeface="Times New Roman"/>
              </a:rPr>
              <a:t> Slic</a:t>
            </a:r>
            <a:r>
              <a:rPr dirty="0" sz="2400">
                <a:latin typeface="Times New Roman"/>
                <a:cs typeface="Times New Roman"/>
              </a:rPr>
              <a:t>e</a:t>
            </a:r>
            <a:r>
              <a:rPr dirty="0" sz="2400" spc="-5">
                <a:latin typeface="Times New Roman"/>
                <a:cs typeface="Times New Roman"/>
              </a:rPr>
              <a:t> Coherency”</a:t>
            </a:r>
            <a:r>
              <a:rPr dirty="0" sz="2400">
                <a:latin typeface="Times New Roman"/>
                <a:cs typeface="Times New Roman"/>
              </a:rPr>
              <a:t>.</a:t>
            </a:r>
            <a:r>
              <a:rPr dirty="0" sz="2400" spc="-5">
                <a:latin typeface="Times New Roman"/>
                <a:cs typeface="Times New Roman"/>
              </a:rPr>
              <a:t> IEE</a:t>
            </a:r>
            <a:r>
              <a:rPr dirty="0" sz="2400">
                <a:latin typeface="Times New Roman"/>
                <a:cs typeface="Times New Roman"/>
              </a:rPr>
              <a:t>E</a:t>
            </a:r>
            <a:r>
              <a:rPr dirty="0" sz="2400" spc="-5">
                <a:latin typeface="Times New Roman"/>
                <a:cs typeface="Times New Roman"/>
              </a:rPr>
              <a:t> Transaction</a:t>
            </a:r>
            <a:r>
              <a:rPr dirty="0" sz="2400">
                <a:latin typeface="Times New Roman"/>
                <a:cs typeface="Times New Roman"/>
              </a:rPr>
              <a:t>s</a:t>
            </a:r>
            <a:r>
              <a:rPr dirty="0" sz="2400" spc="-5">
                <a:latin typeface="Times New Roman"/>
                <a:cs typeface="Times New Roman"/>
              </a:rPr>
              <a:t> o</a:t>
            </a:r>
            <a:r>
              <a:rPr dirty="0" sz="2400">
                <a:latin typeface="Times New Roman"/>
                <a:cs typeface="Times New Roman"/>
              </a:rPr>
              <a:t>n</a:t>
            </a:r>
            <a:r>
              <a:rPr dirty="0" sz="2400" spc="-5">
                <a:latin typeface="Times New Roman"/>
                <a:cs typeface="Times New Roman"/>
              </a:rPr>
              <a:t> Circuit</a:t>
            </a:r>
            <a:r>
              <a:rPr dirty="0" sz="2400">
                <a:latin typeface="Times New Roman"/>
                <a:cs typeface="Times New Roman"/>
              </a:rPr>
              <a:t>s</a:t>
            </a:r>
            <a:r>
              <a:rPr dirty="0" sz="2400" spc="-5">
                <a:latin typeface="Times New Roman"/>
                <a:cs typeface="Times New Roman"/>
              </a:rPr>
              <a:t> and</a:t>
            </a:r>
            <a:r>
              <a:rPr dirty="0" sz="2400" spc="-5">
                <a:latin typeface="Times New Roman"/>
                <a:cs typeface="Times New Roman"/>
              </a:rPr>
              <a:t> System</a:t>
            </a:r>
            <a:r>
              <a:rPr dirty="0" sz="2400">
                <a:latin typeface="Times New Roman"/>
                <a:cs typeface="Times New Roman"/>
              </a:rPr>
              <a:t>s</a:t>
            </a:r>
            <a:r>
              <a:rPr dirty="0" sz="2400" spc="-5">
                <a:latin typeface="Times New Roman"/>
                <a:cs typeface="Times New Roman"/>
              </a:rPr>
              <a:t> fo</a:t>
            </a: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sz="2400" spc="-5">
                <a:latin typeface="Times New Roman"/>
                <a:cs typeface="Times New Roman"/>
              </a:rPr>
              <a:t> Vide</a:t>
            </a:r>
            <a:r>
              <a:rPr dirty="0" sz="2400">
                <a:latin typeface="Times New Roman"/>
                <a:cs typeface="Times New Roman"/>
              </a:rPr>
              <a:t>o</a:t>
            </a:r>
            <a:r>
              <a:rPr dirty="0" sz="2400" spc="-5">
                <a:latin typeface="Times New Roman"/>
                <a:cs typeface="Times New Roman"/>
              </a:rPr>
              <a:t> Technology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5">
                <a:latin typeface="Times New Roman"/>
                <a:cs typeface="Times New Roman"/>
              </a:rPr>
              <a:t> Aug.2001.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空间域图像增强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69897" y="1674367"/>
            <a:ext cx="3853179" cy="4989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09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基础知识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090"/>
              </a:spcBef>
              <a:tabLst>
                <a:tab pos="848360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5" b="1">
                <a:latin typeface="NSimSun"/>
                <a:cs typeface="NSimSun"/>
              </a:rPr>
              <a:t>基本概念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50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点运算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代数运算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直方图运算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应用－镜头边界的检测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  <a:tabLst>
                <a:tab pos="37909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空间滤波器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平滑空间滤波器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4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锐化空间滤波器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54251" y="959865"/>
            <a:ext cx="7590790" cy="3637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空间滤波器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079500" marR="5080" indent="-1067435">
              <a:lnSpc>
                <a:spcPct val="150200"/>
              </a:lnSpc>
              <a:spcBef>
                <a:spcPts val="2000"/>
              </a:spcBef>
              <a:tabLst>
                <a:tab pos="55689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空间滤波和空间滤波器的定义 </a:t>
            </a:r>
            <a:r>
              <a:rPr dirty="0" sz="3200" spc="-5">
                <a:latin typeface="NSimSun"/>
                <a:cs typeface="NSimSun"/>
              </a:rPr>
              <a:t>使用空间模板进行的图像处理，被称</a:t>
            </a:r>
            <a:endParaRPr sz="3200">
              <a:latin typeface="NSimSun"/>
              <a:cs typeface="NSimSun"/>
            </a:endParaRPr>
          </a:p>
          <a:p>
            <a:pPr marL="469900" marR="208279">
              <a:lnSpc>
                <a:spcPts val="3840"/>
              </a:lnSpc>
              <a:spcBef>
                <a:spcPts val="120"/>
              </a:spcBef>
            </a:pPr>
            <a:r>
              <a:rPr dirty="0" sz="3200" spc="-5">
                <a:latin typeface="NSimSun"/>
                <a:cs typeface="NSimSun"/>
              </a:rPr>
              <a:t>为空间滤波。模板本身被称为空间滤波 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5879" y="959865"/>
            <a:ext cx="530542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空间滤波和空间滤波器的定义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4251" y="1799335"/>
            <a:ext cx="234315" cy="345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4981" y="1725167"/>
            <a:ext cx="642493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 b="1">
                <a:latin typeface="NSimSun"/>
                <a:cs typeface="NSimSun"/>
              </a:rPr>
              <a:t>在</a:t>
            </a:r>
            <a:r>
              <a:rPr dirty="0" sz="2800" spc="-915" b="1">
                <a:latin typeface="NSimSun"/>
                <a:cs typeface="NSimSun"/>
              </a:rPr>
              <a:t> </a:t>
            </a:r>
            <a:r>
              <a:rPr dirty="0" sz="2850" spc="110" i="1">
                <a:latin typeface="Times New Roman"/>
                <a:cs typeface="Times New Roman"/>
              </a:rPr>
              <a:t>M</a:t>
            </a:r>
            <a:r>
              <a:rPr dirty="0" sz="2850" spc="105">
                <a:latin typeface="Symbol"/>
                <a:cs typeface="Symbol"/>
              </a:rPr>
              <a:t></a:t>
            </a:r>
            <a:r>
              <a:rPr dirty="0" sz="2850" spc="-5" i="1">
                <a:latin typeface="Times New Roman"/>
                <a:cs typeface="Times New Roman"/>
              </a:rPr>
              <a:t>N</a:t>
            </a:r>
            <a:r>
              <a:rPr dirty="0" sz="2850" spc="-280" i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NSimSun"/>
                <a:cs typeface="NSimSun"/>
              </a:rPr>
              <a:t>的</a:t>
            </a:r>
            <a:r>
              <a:rPr dirty="0" sz="2800" spc="-15" b="1">
                <a:latin typeface="NSimSun"/>
                <a:cs typeface="NSimSun"/>
              </a:rPr>
              <a:t>图像f上，使</a:t>
            </a:r>
            <a:r>
              <a:rPr dirty="0" sz="2800" spc="-10" b="1">
                <a:latin typeface="NSimSun"/>
                <a:cs typeface="NSimSun"/>
              </a:rPr>
              <a:t>用</a:t>
            </a:r>
            <a:r>
              <a:rPr dirty="0" sz="2800" spc="-1160" b="1">
                <a:latin typeface="NSimSun"/>
                <a:cs typeface="NSimSun"/>
              </a:rPr>
              <a:t> </a:t>
            </a:r>
            <a:r>
              <a:rPr dirty="0" baseline="10721" sz="4275" spc="-254" i="1">
                <a:latin typeface="Times New Roman"/>
                <a:cs typeface="Times New Roman"/>
              </a:rPr>
              <a:t>m</a:t>
            </a:r>
            <a:r>
              <a:rPr dirty="0" baseline="10721" sz="4275" spc="0">
                <a:latin typeface="Symbol"/>
                <a:cs typeface="Symbol"/>
              </a:rPr>
              <a:t></a:t>
            </a:r>
            <a:r>
              <a:rPr dirty="0" baseline="10721" sz="4275" i="1">
                <a:latin typeface="Times New Roman"/>
                <a:cs typeface="Times New Roman"/>
              </a:rPr>
              <a:t>n</a:t>
            </a:r>
            <a:r>
              <a:rPr dirty="0" baseline="10721" sz="4275" spc="-390" i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NSimSun"/>
                <a:cs typeface="NSimSun"/>
              </a:rPr>
              <a:t>的</a:t>
            </a:r>
            <a:r>
              <a:rPr dirty="0" sz="2800" spc="-15" b="1">
                <a:latin typeface="NSimSun"/>
                <a:cs typeface="NSimSun"/>
              </a:rPr>
              <a:t>滤波器：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8851" y="2080514"/>
            <a:ext cx="56134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46405" algn="l"/>
              </a:tabLst>
            </a:pPr>
            <a:r>
              <a:rPr dirty="0" sz="1600" spc="-5" i="1">
                <a:latin typeface="Times New Roman"/>
                <a:cs typeface="Times New Roman"/>
              </a:rPr>
              <a:t>a</a:t>
            </a:r>
            <a:r>
              <a:rPr dirty="0" sz="1600" spc="-5" i="1">
                <a:latin typeface="Times New Roman"/>
                <a:cs typeface="Times New Roman"/>
              </a:rPr>
              <a:t>	</a:t>
            </a:r>
            <a:r>
              <a:rPr dirty="0" sz="1600" spc="-5" i="1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25267" y="2102103"/>
            <a:ext cx="4248150" cy="92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90" i="1">
                <a:latin typeface="Times New Roman"/>
                <a:cs typeface="Times New Roman"/>
              </a:rPr>
              <a:t>g</a:t>
            </a:r>
            <a:r>
              <a:rPr dirty="0" sz="3100" spc="-225">
                <a:latin typeface="Symbol"/>
                <a:cs typeface="Symbol"/>
              </a:rPr>
              <a:t></a:t>
            </a:r>
            <a:r>
              <a:rPr dirty="0" sz="2250" spc="40" i="1">
                <a:latin typeface="Times New Roman"/>
                <a:cs typeface="Times New Roman"/>
              </a:rPr>
              <a:t>x</a:t>
            </a:r>
            <a:r>
              <a:rPr dirty="0" sz="2250" spc="5">
                <a:latin typeface="Times New Roman"/>
                <a:cs typeface="Times New Roman"/>
              </a:rPr>
              <a:t>,</a:t>
            </a:r>
            <a:r>
              <a:rPr dirty="0" sz="2250" spc="-55">
                <a:latin typeface="Times New Roman"/>
                <a:cs typeface="Times New Roman"/>
              </a:rPr>
              <a:t> </a:t>
            </a:r>
            <a:r>
              <a:rPr dirty="0" sz="2250" spc="175" i="1">
                <a:latin typeface="Times New Roman"/>
                <a:cs typeface="Times New Roman"/>
              </a:rPr>
              <a:t>y</a:t>
            </a:r>
            <a:r>
              <a:rPr dirty="0" sz="3100" spc="-280">
                <a:latin typeface="Symbol"/>
                <a:cs typeface="Symbol"/>
              </a:rPr>
              <a:t></a:t>
            </a:r>
            <a:r>
              <a:rPr dirty="0" sz="3100" spc="-405">
                <a:latin typeface="Times New Roman"/>
                <a:cs typeface="Times New Roman"/>
              </a:rPr>
              <a:t> </a:t>
            </a:r>
            <a:r>
              <a:rPr dirty="0" sz="2250" spc="15">
                <a:latin typeface="Symbol"/>
                <a:cs typeface="Symbol"/>
              </a:rPr>
              <a:t></a:t>
            </a:r>
            <a:r>
              <a:rPr dirty="0" sz="2250">
                <a:latin typeface="Times New Roman"/>
                <a:cs typeface="Times New Roman"/>
              </a:rPr>
              <a:t> </a:t>
            </a:r>
            <a:r>
              <a:rPr dirty="0" sz="2250" spc="-204">
                <a:latin typeface="Times New Roman"/>
                <a:cs typeface="Times New Roman"/>
              </a:rPr>
              <a:t> </a:t>
            </a:r>
            <a:r>
              <a:rPr dirty="0" baseline="-10162" sz="6150" spc="750">
                <a:latin typeface="Symbol"/>
                <a:cs typeface="Symbol"/>
              </a:rPr>
              <a:t></a:t>
            </a:r>
            <a:r>
              <a:rPr dirty="0" baseline="-10162" sz="6150" spc="532">
                <a:latin typeface="Symbol"/>
                <a:cs typeface="Symbol"/>
              </a:rPr>
              <a:t></a:t>
            </a:r>
            <a:r>
              <a:rPr dirty="0" sz="2250" spc="-5" i="1">
                <a:latin typeface="Times New Roman"/>
                <a:cs typeface="Times New Roman"/>
              </a:rPr>
              <a:t>w</a:t>
            </a:r>
            <a:r>
              <a:rPr dirty="0" sz="3100" spc="-290">
                <a:latin typeface="Symbol"/>
                <a:cs typeface="Symbol"/>
              </a:rPr>
              <a:t></a:t>
            </a:r>
            <a:r>
              <a:rPr dirty="0" sz="2250" spc="50" i="1">
                <a:latin typeface="Times New Roman"/>
                <a:cs typeface="Times New Roman"/>
              </a:rPr>
              <a:t>s</a:t>
            </a:r>
            <a:r>
              <a:rPr dirty="0" sz="2250" spc="5">
                <a:latin typeface="Times New Roman"/>
                <a:cs typeface="Times New Roman"/>
              </a:rPr>
              <a:t>,</a:t>
            </a:r>
            <a:r>
              <a:rPr dirty="0" sz="2250" spc="-34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t</a:t>
            </a:r>
            <a:r>
              <a:rPr dirty="0" sz="2250" spc="-335" i="1">
                <a:latin typeface="Times New Roman"/>
                <a:cs typeface="Times New Roman"/>
              </a:rPr>
              <a:t> </a:t>
            </a:r>
            <a:r>
              <a:rPr dirty="0" sz="3100" spc="-280">
                <a:latin typeface="Symbol"/>
                <a:cs typeface="Symbol"/>
              </a:rPr>
              <a:t></a:t>
            </a:r>
            <a:r>
              <a:rPr dirty="0" sz="3100" spc="-480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-25" i="1">
                <a:latin typeface="Times New Roman"/>
                <a:cs typeface="Times New Roman"/>
              </a:rPr>
              <a:t> </a:t>
            </a:r>
            <a:r>
              <a:rPr dirty="0" sz="3100" spc="-225">
                <a:latin typeface="Symbol"/>
                <a:cs typeface="Symbol"/>
              </a:rPr>
              <a:t></a:t>
            </a:r>
            <a:r>
              <a:rPr dirty="0" sz="2250" spc="10" i="1">
                <a:latin typeface="Times New Roman"/>
                <a:cs typeface="Times New Roman"/>
              </a:rPr>
              <a:t>x</a:t>
            </a:r>
            <a:r>
              <a:rPr dirty="0" sz="2250" spc="-125" i="1">
                <a:latin typeface="Times New Roman"/>
                <a:cs typeface="Times New Roman"/>
              </a:rPr>
              <a:t> </a:t>
            </a:r>
            <a:r>
              <a:rPr dirty="0" sz="2250" spc="15">
                <a:latin typeface="Symbol"/>
                <a:cs typeface="Symbol"/>
              </a:rPr>
              <a:t></a:t>
            </a:r>
            <a:r>
              <a:rPr dirty="0" sz="2250" spc="-75">
                <a:latin typeface="Times New Roman"/>
                <a:cs typeface="Times New Roman"/>
              </a:rPr>
              <a:t> </a:t>
            </a:r>
            <a:r>
              <a:rPr dirty="0" sz="2250" spc="50" i="1">
                <a:latin typeface="Times New Roman"/>
                <a:cs typeface="Times New Roman"/>
              </a:rPr>
              <a:t>s</a:t>
            </a:r>
            <a:r>
              <a:rPr dirty="0" sz="2250" spc="5">
                <a:latin typeface="Times New Roman"/>
                <a:cs typeface="Times New Roman"/>
              </a:rPr>
              <a:t>,</a:t>
            </a:r>
            <a:r>
              <a:rPr dirty="0" sz="2250" spc="-60">
                <a:latin typeface="Times New Roman"/>
                <a:cs typeface="Times New Roman"/>
              </a:rPr>
              <a:t> </a:t>
            </a:r>
            <a:r>
              <a:rPr dirty="0" sz="2250" spc="10" i="1">
                <a:latin typeface="Times New Roman"/>
                <a:cs typeface="Times New Roman"/>
              </a:rPr>
              <a:t>y</a:t>
            </a:r>
            <a:r>
              <a:rPr dirty="0" sz="2250" spc="-90" i="1">
                <a:latin typeface="Times New Roman"/>
                <a:cs typeface="Times New Roman"/>
              </a:rPr>
              <a:t> </a:t>
            </a:r>
            <a:r>
              <a:rPr dirty="0" sz="2250" spc="15">
                <a:latin typeface="Symbol"/>
                <a:cs typeface="Symbol"/>
              </a:rPr>
              <a:t></a:t>
            </a:r>
            <a:r>
              <a:rPr dirty="0" sz="2250" spc="-18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t</a:t>
            </a:r>
            <a:r>
              <a:rPr dirty="0" sz="2250" spc="-335" i="1">
                <a:latin typeface="Times New Roman"/>
                <a:cs typeface="Times New Roman"/>
              </a:rPr>
              <a:t> </a:t>
            </a:r>
            <a:r>
              <a:rPr dirty="0" sz="3100" spc="-280">
                <a:latin typeface="Symbol"/>
                <a:cs typeface="Symbol"/>
              </a:rPr>
              <a:t></a:t>
            </a:r>
            <a:endParaRPr sz="3100">
              <a:latin typeface="Symbol"/>
              <a:cs typeface="Symbol"/>
            </a:endParaRPr>
          </a:p>
          <a:p>
            <a:pPr marL="1084580">
              <a:lnSpc>
                <a:spcPct val="100000"/>
              </a:lnSpc>
              <a:spcBef>
                <a:spcPts val="309"/>
              </a:spcBef>
            </a:pPr>
            <a:r>
              <a:rPr dirty="0" sz="1600" spc="120" i="1">
                <a:latin typeface="Times New Roman"/>
                <a:cs typeface="Times New Roman"/>
              </a:rPr>
              <a:t>s</a:t>
            </a:r>
            <a:r>
              <a:rPr dirty="0" sz="1600" spc="95">
                <a:latin typeface="Symbol"/>
                <a:cs typeface="Symbol"/>
              </a:rPr>
              <a:t></a:t>
            </a:r>
            <a:r>
              <a:rPr dirty="0" sz="1600" spc="100">
                <a:latin typeface="Symbol"/>
                <a:cs typeface="Symbol"/>
              </a:rPr>
              <a:t></a:t>
            </a:r>
            <a:r>
              <a:rPr dirty="0" sz="1600" spc="-20" i="1">
                <a:latin typeface="Times New Roman"/>
                <a:cs typeface="Times New Roman"/>
              </a:rPr>
              <a:t>a</a:t>
            </a:r>
            <a:r>
              <a:rPr dirty="0" sz="1600" spc="-5" i="1">
                <a:latin typeface="Times New Roman"/>
                <a:cs typeface="Times New Roman"/>
              </a:rPr>
              <a:t>t</a:t>
            </a:r>
            <a:r>
              <a:rPr dirty="0" sz="1600" spc="-220" i="1">
                <a:latin typeface="Times New Roman"/>
                <a:cs typeface="Times New Roman"/>
              </a:rPr>
              <a:t> </a:t>
            </a:r>
            <a:r>
              <a:rPr dirty="0" sz="1600" spc="95">
                <a:latin typeface="Symbol"/>
                <a:cs typeface="Symbol"/>
              </a:rPr>
              <a:t></a:t>
            </a:r>
            <a:r>
              <a:rPr dirty="0" sz="1600" spc="50">
                <a:latin typeface="Symbol"/>
                <a:cs typeface="Symbol"/>
              </a:rPr>
              <a:t></a:t>
            </a:r>
            <a:r>
              <a:rPr dirty="0" sz="1600" spc="-5" i="1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3373" y="2972633"/>
            <a:ext cx="6068695" cy="1275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400"/>
              </a:lnSpc>
            </a:pPr>
            <a:r>
              <a:rPr dirty="0" sz="2800" spc="-15" b="1">
                <a:latin typeface="NSimSun"/>
                <a:cs typeface="NSimSun"/>
              </a:rPr>
              <a:t>其中，m=2a+1,n=2b+1, </a:t>
            </a:r>
            <a:r>
              <a:rPr dirty="0" sz="2800" spc="-15" b="1">
                <a:latin typeface="NSimSun"/>
                <a:cs typeface="NSimSun"/>
              </a:rPr>
              <a:t>w(s,t)是滤波器系数，f(x,y)是图像值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7507" y="4552442"/>
            <a:ext cx="3991610" cy="421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20"/>
              </a:lnSpc>
              <a:tabLst>
                <a:tab pos="422909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空间滤波的简化形式：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43827" y="4838700"/>
            <a:ext cx="334645" cy="30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20" i="1">
                <a:latin typeface="Times New Roman"/>
                <a:cs typeface="Times New Roman"/>
              </a:rPr>
              <a:t>mn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1111" y="4860035"/>
            <a:ext cx="7668895" cy="203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82700">
              <a:lnSpc>
                <a:spcPct val="100000"/>
              </a:lnSpc>
            </a:pPr>
            <a:r>
              <a:rPr dirty="0" sz="2850" spc="-5" i="1">
                <a:latin typeface="Times New Roman"/>
                <a:cs typeface="Times New Roman"/>
              </a:rPr>
              <a:t>R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2850" spc="-10">
                <a:latin typeface="Symbol"/>
                <a:cs typeface="Symbol"/>
              </a:rPr>
              <a:t></a:t>
            </a:r>
            <a:r>
              <a:rPr dirty="0" sz="2850" spc="-425">
                <a:latin typeface="Times New Roman"/>
                <a:cs typeface="Times New Roman"/>
              </a:rPr>
              <a:t> </a:t>
            </a:r>
            <a:r>
              <a:rPr dirty="0" sz="2850" spc="-595" i="1">
                <a:latin typeface="Times New Roman"/>
                <a:cs typeface="Times New Roman"/>
              </a:rPr>
              <a:t>w</a:t>
            </a:r>
            <a:r>
              <a:rPr dirty="0" baseline="-19943" sz="2925" spc="-97">
                <a:latin typeface="Times New Roman"/>
                <a:cs typeface="Times New Roman"/>
              </a:rPr>
              <a:t>1</a:t>
            </a:r>
            <a:r>
              <a:rPr dirty="0" sz="2850" spc="-290" i="1">
                <a:latin typeface="Times New Roman"/>
                <a:cs typeface="Times New Roman"/>
              </a:rPr>
              <a:t>z</a:t>
            </a:r>
            <a:r>
              <a:rPr dirty="0" baseline="-19943" sz="2925" spc="22">
                <a:latin typeface="Times New Roman"/>
                <a:cs typeface="Times New Roman"/>
              </a:rPr>
              <a:t>1</a:t>
            </a:r>
            <a:r>
              <a:rPr dirty="0" baseline="-19943" sz="2925" spc="-240">
                <a:latin typeface="Times New Roman"/>
                <a:cs typeface="Times New Roman"/>
              </a:rPr>
              <a:t> </a:t>
            </a:r>
            <a:r>
              <a:rPr dirty="0" sz="2850" spc="145">
                <a:latin typeface="Symbol"/>
                <a:cs typeface="Symbol"/>
              </a:rPr>
              <a:t></a:t>
            </a:r>
            <a:r>
              <a:rPr dirty="0" sz="2850" spc="-425" i="1">
                <a:latin typeface="Times New Roman"/>
                <a:cs typeface="Times New Roman"/>
              </a:rPr>
              <a:t>w</a:t>
            </a:r>
            <a:r>
              <a:rPr dirty="0" baseline="-19943" sz="2925" spc="82">
                <a:latin typeface="Times New Roman"/>
                <a:cs typeface="Times New Roman"/>
              </a:rPr>
              <a:t>2</a:t>
            </a:r>
            <a:r>
              <a:rPr dirty="0" sz="2850" spc="-114" i="1">
                <a:latin typeface="Times New Roman"/>
                <a:cs typeface="Times New Roman"/>
              </a:rPr>
              <a:t>z</a:t>
            </a:r>
            <a:r>
              <a:rPr dirty="0" baseline="-19943" sz="2925" spc="22">
                <a:latin typeface="Times New Roman"/>
                <a:cs typeface="Times New Roman"/>
              </a:rPr>
              <a:t>2</a:t>
            </a:r>
            <a:r>
              <a:rPr dirty="0" baseline="-19943" sz="2925" spc="-60">
                <a:latin typeface="Times New Roman"/>
                <a:cs typeface="Times New Roman"/>
              </a:rPr>
              <a:t> </a:t>
            </a:r>
            <a:r>
              <a:rPr dirty="0" sz="2850" spc="-35">
                <a:latin typeface="Symbol"/>
                <a:cs typeface="Symbol"/>
              </a:rPr>
              <a:t></a:t>
            </a:r>
            <a:r>
              <a:rPr dirty="0" sz="2850" spc="-5">
                <a:latin typeface="Times New Roman"/>
                <a:cs typeface="Times New Roman"/>
              </a:rPr>
              <a:t>..</a:t>
            </a:r>
            <a:r>
              <a:rPr dirty="0" sz="2850" spc="-175">
                <a:latin typeface="Times New Roman"/>
                <a:cs typeface="Times New Roman"/>
              </a:rPr>
              <a:t>.</a:t>
            </a:r>
            <a:r>
              <a:rPr dirty="0" sz="2850" spc="145">
                <a:latin typeface="Symbol"/>
                <a:cs typeface="Symbol"/>
              </a:rPr>
              <a:t></a:t>
            </a:r>
            <a:r>
              <a:rPr dirty="0" sz="2850" spc="-420" i="1">
                <a:latin typeface="Times New Roman"/>
                <a:cs typeface="Times New Roman"/>
              </a:rPr>
              <a:t>w</a:t>
            </a:r>
            <a:r>
              <a:rPr dirty="0" baseline="-19943" sz="2925" spc="37" i="1">
                <a:latin typeface="Times New Roman"/>
                <a:cs typeface="Times New Roman"/>
              </a:rPr>
              <a:t>m</a:t>
            </a:r>
            <a:r>
              <a:rPr dirty="0" baseline="-19943" sz="2925" spc="-315" i="1">
                <a:latin typeface="Times New Roman"/>
                <a:cs typeface="Times New Roman"/>
              </a:rPr>
              <a:t>n</a:t>
            </a:r>
            <a:r>
              <a:rPr dirty="0" sz="2850" spc="-110" i="1">
                <a:latin typeface="Times New Roman"/>
                <a:cs typeface="Times New Roman"/>
              </a:rPr>
              <a:t>z</a:t>
            </a:r>
            <a:r>
              <a:rPr dirty="0" baseline="-19943" sz="2925" spc="30" i="1">
                <a:latin typeface="Times New Roman"/>
                <a:cs typeface="Times New Roman"/>
              </a:rPr>
              <a:t>mn</a:t>
            </a:r>
            <a:r>
              <a:rPr dirty="0" baseline="-19943" sz="2925" spc="-202" i="1">
                <a:latin typeface="Times New Roman"/>
                <a:cs typeface="Times New Roman"/>
              </a:rPr>
              <a:t> </a:t>
            </a:r>
            <a:r>
              <a:rPr dirty="0" sz="2850" spc="204">
                <a:latin typeface="Symbol"/>
                <a:cs typeface="Symbol"/>
              </a:rPr>
              <a:t></a:t>
            </a:r>
            <a:r>
              <a:rPr dirty="0" baseline="-10348" sz="7650" spc="-615">
                <a:latin typeface="Symbol"/>
                <a:cs typeface="Symbol"/>
              </a:rPr>
              <a:t></a:t>
            </a:r>
            <a:r>
              <a:rPr dirty="0" sz="2850" spc="-470" i="1">
                <a:latin typeface="Times New Roman"/>
                <a:cs typeface="Times New Roman"/>
              </a:rPr>
              <a:t>w</a:t>
            </a:r>
            <a:r>
              <a:rPr dirty="0" baseline="-19943" sz="2925" spc="15" i="1">
                <a:latin typeface="Times New Roman"/>
                <a:cs typeface="Times New Roman"/>
              </a:rPr>
              <a:t>i</a:t>
            </a:r>
            <a:r>
              <a:rPr dirty="0" baseline="-19943" sz="2925" spc="-450" i="1">
                <a:latin typeface="Times New Roman"/>
                <a:cs typeface="Times New Roman"/>
              </a:rPr>
              <a:t> </a:t>
            </a:r>
            <a:r>
              <a:rPr dirty="0" sz="2850" spc="-165" i="1">
                <a:latin typeface="Times New Roman"/>
                <a:cs typeface="Times New Roman"/>
              </a:rPr>
              <a:t>z</a:t>
            </a:r>
            <a:r>
              <a:rPr dirty="0" baseline="-19943" sz="2925" spc="15" i="1">
                <a:latin typeface="Times New Roman"/>
                <a:cs typeface="Times New Roman"/>
              </a:rPr>
              <a:t>i</a:t>
            </a:r>
            <a:endParaRPr baseline="-19943" sz="2925">
              <a:latin typeface="Times New Roman"/>
              <a:cs typeface="Times New Roman"/>
            </a:endParaRPr>
          </a:p>
          <a:p>
            <a:pPr marL="5067935">
              <a:lnSpc>
                <a:spcPct val="100000"/>
              </a:lnSpc>
              <a:spcBef>
                <a:spcPts val="430"/>
              </a:spcBef>
            </a:pPr>
            <a:r>
              <a:rPr dirty="0" sz="1950" spc="20" i="1">
                <a:latin typeface="Times New Roman"/>
                <a:cs typeface="Times New Roman"/>
              </a:rPr>
              <a:t>i</a:t>
            </a:r>
            <a:r>
              <a:rPr dirty="0" sz="1950" spc="-290">
                <a:latin typeface="Symbol"/>
                <a:cs typeface="Symbol"/>
              </a:rPr>
              <a:t></a:t>
            </a:r>
            <a:r>
              <a:rPr dirty="0" sz="1950" spc="15">
                <a:latin typeface="Times New Roman"/>
                <a:cs typeface="Times New Roman"/>
              </a:rPr>
              <a:t>1</a:t>
            </a:r>
            <a:endParaRPr sz="1950">
              <a:latin typeface="Times New Roman"/>
              <a:cs typeface="Times New Roman"/>
            </a:endParaRPr>
          </a:p>
          <a:p>
            <a:pPr marL="12700" marR="5080" indent="532765">
              <a:lnSpc>
                <a:spcPct val="100000"/>
              </a:lnSpc>
              <a:spcBef>
                <a:spcPts val="500"/>
              </a:spcBef>
            </a:pPr>
            <a:r>
              <a:rPr dirty="0" sz="2800" spc="-15" b="1">
                <a:latin typeface="NSimSun"/>
                <a:cs typeface="NSimSun"/>
              </a:rPr>
              <a:t>其中，w是滤波器系数，z是与该系数对应的图 像灰度值，mn为滤波器中包含的像素点总数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3496" rIns="0" bIns="0" rtlCol="0" vert="horz">
            <a:spAutoFit/>
          </a:bodyPr>
          <a:lstStyle/>
          <a:p>
            <a:pPr marL="156210">
              <a:lnSpc>
                <a:spcPct val="100000"/>
              </a:lnSpc>
              <a:tabLst>
                <a:tab pos="523875" algn="l"/>
              </a:tabLst>
            </a:pPr>
            <a:r>
              <a:rPr dirty="0" sz="2000" spc="675" b="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 b="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pc="-15">
                <a:latin typeface="NSimSun"/>
                <a:cs typeface="NSimSun"/>
              </a:rPr>
              <a:t>平滑空间滤波器的作用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4714" rIns="0" bIns="0" rtlCol="0" vert="horz">
            <a:spAutoFit/>
          </a:bodyPr>
          <a:lstStyle/>
          <a:p>
            <a:pPr marL="1171575">
              <a:lnSpc>
                <a:spcPct val="100000"/>
              </a:lnSpc>
              <a:tabLst>
                <a:tab pos="155003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模糊处理:去除图像中一些不重要的细节</a:t>
            </a:r>
            <a:endParaRPr sz="2800">
              <a:latin typeface="NSimSun"/>
              <a:cs typeface="NSimSun"/>
            </a:endParaRPr>
          </a:p>
          <a:p>
            <a:pPr marL="1171575">
              <a:lnSpc>
                <a:spcPct val="100000"/>
              </a:lnSpc>
              <a:spcBef>
                <a:spcPts val="1689"/>
              </a:spcBef>
              <a:tabLst>
                <a:tab pos="155003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减小噪声</a:t>
            </a:r>
            <a:endParaRPr sz="2800">
              <a:latin typeface="NSimSun"/>
              <a:cs typeface="NSimSun"/>
            </a:endParaRPr>
          </a:p>
          <a:p>
            <a:pPr marL="715010">
              <a:lnSpc>
                <a:spcPct val="100000"/>
              </a:lnSpc>
              <a:spcBef>
                <a:spcPts val="1935"/>
              </a:spcBef>
              <a:tabLst>
                <a:tab pos="1125855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平滑空间滤波器的分类</a:t>
            </a:r>
            <a:endParaRPr sz="32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2320"/>
              </a:spcBef>
              <a:tabLst>
                <a:tab pos="1593850" algn="l"/>
              </a:tabLst>
            </a:pPr>
            <a:r>
              <a:rPr dirty="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pc="8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线性滤波器：均值滤波器</a:t>
            </a:r>
            <a:endParaRPr sz="28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755"/>
              </a:spcBef>
              <a:tabLst>
                <a:tab pos="155003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非线性滤波器</a:t>
            </a:r>
            <a:endParaRPr sz="2800">
              <a:latin typeface="NSimSun"/>
              <a:cs typeface="NSimSun"/>
            </a:endParaRPr>
          </a:p>
          <a:p>
            <a:pPr marL="1629410">
              <a:lnSpc>
                <a:spcPct val="100000"/>
              </a:lnSpc>
              <a:spcBef>
                <a:spcPts val="2090"/>
              </a:spcBef>
              <a:tabLst>
                <a:tab pos="2009139" algn="l"/>
              </a:tabLst>
            </a:pPr>
            <a:r>
              <a:rPr dirty="0" sz="2000" spc="-335">
                <a:solidFill>
                  <a:srgbClr val="EE2B0A"/>
                </a:solidFill>
                <a:latin typeface="Segoe UI Symbol"/>
                <a:cs typeface="Segoe UI Symbol"/>
              </a:rPr>
              <a:t>➢</a:t>
            </a:r>
            <a:r>
              <a:rPr dirty="0" sz="2000" spc="-33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5" b="1">
                <a:latin typeface="NSimSun"/>
                <a:cs typeface="NSimSun"/>
              </a:rPr>
              <a:t>最大值滤波器</a:t>
            </a:r>
            <a:endParaRPr sz="2400">
              <a:latin typeface="NSimSun"/>
              <a:cs typeface="NSimSun"/>
            </a:endParaRPr>
          </a:p>
          <a:p>
            <a:pPr marL="1629410">
              <a:lnSpc>
                <a:spcPct val="100000"/>
              </a:lnSpc>
              <a:spcBef>
                <a:spcPts val="1500"/>
              </a:spcBef>
              <a:tabLst>
                <a:tab pos="1952625" algn="l"/>
              </a:tabLst>
            </a:pPr>
            <a:r>
              <a:rPr dirty="0" sz="1700" spc="-285">
                <a:solidFill>
                  <a:srgbClr val="EE2B0A"/>
                </a:solidFill>
                <a:latin typeface="Segoe UI Symbol"/>
                <a:cs typeface="Segoe UI Symbol"/>
              </a:rPr>
              <a:t>➢</a:t>
            </a:r>
            <a:r>
              <a:rPr dirty="0" sz="1700" spc="-28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中值滤波器</a:t>
            </a:r>
            <a:endParaRPr sz="2400">
              <a:latin typeface="NSimSun"/>
              <a:cs typeface="NSimSun"/>
            </a:endParaRPr>
          </a:p>
          <a:p>
            <a:pPr marL="1629410">
              <a:lnSpc>
                <a:spcPts val="2835"/>
              </a:lnSpc>
              <a:spcBef>
                <a:spcPts val="2100"/>
              </a:spcBef>
              <a:tabLst>
                <a:tab pos="1952625" algn="l"/>
              </a:tabLst>
            </a:pPr>
            <a:r>
              <a:rPr dirty="0" sz="1700" spc="-285">
                <a:solidFill>
                  <a:srgbClr val="EE2B0A"/>
                </a:solidFill>
                <a:latin typeface="Segoe UI Symbol"/>
                <a:cs typeface="Segoe UI Symbol"/>
              </a:rPr>
              <a:t>➢</a:t>
            </a:r>
            <a:r>
              <a:rPr dirty="0" sz="1700" spc="-28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最小值滤波器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数字图像处理基础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54251" y="1458721"/>
            <a:ext cx="4823460" cy="553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09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0" b="1">
                <a:latin typeface="NSimSun"/>
                <a:cs typeface="NSimSun"/>
              </a:rPr>
              <a:t>概述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090"/>
              </a:spcBef>
              <a:tabLst>
                <a:tab pos="848360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5" b="1">
                <a:latin typeface="NSimSun"/>
                <a:cs typeface="NSimSun"/>
              </a:rPr>
              <a:t>概念：图像、数字图像、像素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50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数字图像处理的起源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数字图像处理的应用领域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图像处理系统的部件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  <a:tabLst>
                <a:tab pos="37909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基础知识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图像的采样和量化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数字图像的表示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数字图像的质量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40"/>
              </a:lnSpc>
              <a:spcBef>
                <a:spcPts val="143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像素间的一些基本关系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81098" y="959865"/>
            <a:ext cx="7404734" cy="5078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线性滤波器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 marR="67945" indent="-635">
              <a:lnSpc>
                <a:spcPct val="100000"/>
              </a:lnSpc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包含在滤波器邻域内像素的平均值，也 称为均值滤波器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作用</a:t>
            </a:r>
            <a:endParaRPr sz="3200">
              <a:latin typeface="NSimSun"/>
              <a:cs typeface="NSimSun"/>
            </a:endParaRPr>
          </a:p>
          <a:p>
            <a:pPr marL="469900" marR="5080" indent="-635">
              <a:lnSpc>
                <a:spcPct val="105500"/>
              </a:lnSpc>
              <a:spcBef>
                <a:spcPts val="1495"/>
              </a:spcBef>
              <a:tabLst>
                <a:tab pos="892175" algn="l"/>
              </a:tabLst>
            </a:pP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减小图像灰度</a:t>
            </a:r>
            <a:r>
              <a:rPr dirty="0" sz="3200" spc="-10" b="1">
                <a:latin typeface="NSimSun"/>
                <a:cs typeface="NSimSun"/>
              </a:rPr>
              <a:t>的</a:t>
            </a:r>
            <a:r>
              <a:rPr dirty="0" sz="3200" spc="-10" b="1">
                <a:latin typeface="Times New Roman"/>
                <a:cs typeface="Times New Roman"/>
              </a:rPr>
              <a:t>“</a:t>
            </a:r>
            <a:r>
              <a:rPr dirty="0" sz="3200" spc="-15" b="1">
                <a:latin typeface="NSimSun"/>
                <a:cs typeface="NSimSun"/>
              </a:rPr>
              <a:t>尖</a:t>
            </a:r>
            <a:r>
              <a:rPr dirty="0" sz="3200" spc="-10" b="1">
                <a:latin typeface="NSimSun"/>
                <a:cs typeface="NSimSun"/>
              </a:rPr>
              <a:t>锐</a:t>
            </a:r>
            <a:r>
              <a:rPr dirty="0" sz="3200" spc="-10" b="1">
                <a:latin typeface="Times New Roman"/>
                <a:cs typeface="Times New Roman"/>
              </a:rPr>
              <a:t>”</a:t>
            </a:r>
            <a:r>
              <a:rPr dirty="0" sz="3200" spc="-15" b="1">
                <a:latin typeface="NSimSun"/>
                <a:cs typeface="NSimSun"/>
              </a:rPr>
              <a:t>变化，减小噪 声</a:t>
            </a:r>
            <a:endParaRPr sz="3200">
              <a:latin typeface="NSimSun"/>
              <a:cs typeface="NSimSun"/>
            </a:endParaRPr>
          </a:p>
          <a:p>
            <a:pPr marL="469900" marR="5715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由于图像边缘是由图像灰度尖锐变化 引起的，所以也存在边缘模糊的问题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线性滤波器</a:t>
            </a:r>
          </a:p>
        </p:txBody>
      </p:sp>
      <p:sp>
        <p:nvSpPr>
          <p:cNvPr id="5" name="object 5"/>
          <p:cNvSpPr/>
          <p:nvPr/>
        </p:nvSpPr>
        <p:spPr>
          <a:xfrm>
            <a:off x="2681363" y="1879092"/>
            <a:ext cx="5402579" cy="21861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60975" y="5970523"/>
            <a:ext cx="56134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46405" algn="l"/>
              </a:tabLst>
            </a:pPr>
            <a:r>
              <a:rPr dirty="0" sz="1600" spc="-5" i="1">
                <a:latin typeface="Times New Roman"/>
                <a:cs typeface="Times New Roman"/>
              </a:rPr>
              <a:t>a</a:t>
            </a:r>
            <a:r>
              <a:rPr dirty="0" sz="1600" spc="-5" i="1">
                <a:latin typeface="Times New Roman"/>
                <a:cs typeface="Times New Roman"/>
              </a:rPr>
              <a:t>	</a:t>
            </a:r>
            <a:r>
              <a:rPr dirty="0" sz="1600" spc="-5" i="1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5259" y="5040883"/>
            <a:ext cx="56070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45770" algn="l"/>
              </a:tabLst>
            </a:pPr>
            <a:r>
              <a:rPr dirty="0" sz="1600" spc="-5" i="1">
                <a:latin typeface="Times New Roman"/>
                <a:cs typeface="Times New Roman"/>
              </a:rPr>
              <a:t>a</a:t>
            </a:r>
            <a:r>
              <a:rPr dirty="0" sz="1600" spc="-5" i="1">
                <a:latin typeface="Times New Roman"/>
                <a:cs typeface="Times New Roman"/>
              </a:rPr>
              <a:t>	</a:t>
            </a:r>
            <a:r>
              <a:rPr dirty="0" sz="1600" spc="-5" i="1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537" y="5992114"/>
            <a:ext cx="1624330" cy="92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530">
              <a:lnSpc>
                <a:spcPct val="100000"/>
              </a:lnSpc>
            </a:pPr>
            <a:r>
              <a:rPr dirty="0" baseline="-10162" sz="6150" spc="750">
                <a:latin typeface="Symbol"/>
                <a:cs typeface="Symbol"/>
              </a:rPr>
              <a:t></a:t>
            </a:r>
            <a:r>
              <a:rPr dirty="0" baseline="-10162" sz="6150" spc="532">
                <a:latin typeface="Symbol"/>
                <a:cs typeface="Symbol"/>
              </a:rPr>
              <a:t></a:t>
            </a:r>
            <a:r>
              <a:rPr dirty="0" sz="2250" i="1">
                <a:latin typeface="Times New Roman"/>
                <a:cs typeface="Times New Roman"/>
              </a:rPr>
              <a:t>w</a:t>
            </a:r>
            <a:r>
              <a:rPr dirty="0" sz="3100" spc="-300">
                <a:latin typeface="Symbol"/>
                <a:cs typeface="Symbol"/>
              </a:rPr>
              <a:t></a:t>
            </a:r>
            <a:r>
              <a:rPr dirty="0" sz="2250" spc="50" i="1">
                <a:latin typeface="Times New Roman"/>
                <a:cs typeface="Times New Roman"/>
              </a:rPr>
              <a:t>s</a:t>
            </a:r>
            <a:r>
              <a:rPr dirty="0" sz="2250" spc="5">
                <a:latin typeface="Times New Roman"/>
                <a:cs typeface="Times New Roman"/>
              </a:rPr>
              <a:t>,</a:t>
            </a:r>
            <a:r>
              <a:rPr dirty="0" sz="2250" spc="-34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t</a:t>
            </a:r>
            <a:r>
              <a:rPr dirty="0" sz="2250" spc="-335" i="1">
                <a:latin typeface="Times New Roman"/>
                <a:cs typeface="Times New Roman"/>
              </a:rPr>
              <a:t> </a:t>
            </a:r>
            <a:r>
              <a:rPr dirty="0" sz="3100" spc="-280">
                <a:latin typeface="Symbol"/>
                <a:cs typeface="Symbol"/>
              </a:rPr>
              <a:t></a:t>
            </a:r>
            <a:endParaRPr sz="31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dirty="0" sz="1600" spc="125" i="1">
                <a:latin typeface="Times New Roman"/>
                <a:cs typeface="Times New Roman"/>
              </a:rPr>
              <a:t>s</a:t>
            </a:r>
            <a:r>
              <a:rPr dirty="0" sz="1600" spc="95">
                <a:latin typeface="Symbol"/>
                <a:cs typeface="Symbol"/>
              </a:rPr>
              <a:t></a:t>
            </a:r>
            <a:r>
              <a:rPr dirty="0" sz="1600" spc="100">
                <a:latin typeface="Symbol"/>
                <a:cs typeface="Symbol"/>
              </a:rPr>
              <a:t></a:t>
            </a:r>
            <a:r>
              <a:rPr dirty="0" sz="1600" spc="-25" i="1">
                <a:latin typeface="Times New Roman"/>
                <a:cs typeface="Times New Roman"/>
              </a:rPr>
              <a:t>a</a:t>
            </a:r>
            <a:r>
              <a:rPr dirty="0" sz="1600" spc="-5" i="1">
                <a:latin typeface="Times New Roman"/>
                <a:cs typeface="Times New Roman"/>
              </a:rPr>
              <a:t>t</a:t>
            </a:r>
            <a:r>
              <a:rPr dirty="0" sz="1600" spc="-220" i="1">
                <a:latin typeface="Times New Roman"/>
                <a:cs typeface="Times New Roman"/>
              </a:rPr>
              <a:t> </a:t>
            </a:r>
            <a:r>
              <a:rPr dirty="0" sz="1600" spc="95">
                <a:latin typeface="Symbol"/>
                <a:cs typeface="Symbol"/>
              </a:rPr>
              <a:t></a:t>
            </a:r>
            <a:r>
              <a:rPr dirty="0" sz="1600" spc="50">
                <a:latin typeface="Symbol"/>
                <a:cs typeface="Symbol"/>
              </a:rPr>
              <a:t></a:t>
            </a:r>
            <a:r>
              <a:rPr dirty="0" sz="1600" spc="-5" i="1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1172" y="5061724"/>
            <a:ext cx="3137535" cy="722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0162" sz="6150" spc="750">
                <a:latin typeface="Symbol"/>
                <a:cs typeface="Symbol"/>
              </a:rPr>
              <a:t></a:t>
            </a:r>
            <a:r>
              <a:rPr dirty="0" baseline="-10162" sz="6150" spc="532">
                <a:latin typeface="Symbol"/>
                <a:cs typeface="Symbol"/>
              </a:rPr>
              <a:t></a:t>
            </a:r>
            <a:r>
              <a:rPr dirty="0" sz="2250" spc="-5" i="1">
                <a:latin typeface="Times New Roman"/>
                <a:cs typeface="Times New Roman"/>
              </a:rPr>
              <a:t>w</a:t>
            </a:r>
            <a:r>
              <a:rPr dirty="0" sz="3100" spc="-300">
                <a:latin typeface="Symbol"/>
                <a:cs typeface="Symbol"/>
              </a:rPr>
              <a:t></a:t>
            </a:r>
            <a:r>
              <a:rPr dirty="0" sz="2250" spc="50" i="1">
                <a:latin typeface="Times New Roman"/>
                <a:cs typeface="Times New Roman"/>
              </a:rPr>
              <a:t>s</a:t>
            </a:r>
            <a:r>
              <a:rPr dirty="0" sz="2250" spc="5">
                <a:latin typeface="Times New Roman"/>
                <a:cs typeface="Times New Roman"/>
              </a:rPr>
              <a:t>,</a:t>
            </a:r>
            <a:r>
              <a:rPr dirty="0" sz="2250" spc="-350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t</a:t>
            </a:r>
            <a:r>
              <a:rPr dirty="0" sz="2250" spc="-335" i="1">
                <a:latin typeface="Times New Roman"/>
                <a:cs typeface="Times New Roman"/>
              </a:rPr>
              <a:t> </a:t>
            </a:r>
            <a:r>
              <a:rPr dirty="0" sz="3100" spc="-280">
                <a:latin typeface="Symbol"/>
                <a:cs typeface="Symbol"/>
              </a:rPr>
              <a:t></a:t>
            </a:r>
            <a:r>
              <a:rPr dirty="0" sz="3100" spc="-480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-25" i="1">
                <a:latin typeface="Times New Roman"/>
                <a:cs typeface="Times New Roman"/>
              </a:rPr>
              <a:t> </a:t>
            </a:r>
            <a:r>
              <a:rPr dirty="0" sz="3100" spc="-225">
                <a:latin typeface="Symbol"/>
                <a:cs typeface="Symbol"/>
              </a:rPr>
              <a:t></a:t>
            </a:r>
            <a:r>
              <a:rPr dirty="0" sz="2250" spc="10" i="1">
                <a:latin typeface="Times New Roman"/>
                <a:cs typeface="Times New Roman"/>
              </a:rPr>
              <a:t>x</a:t>
            </a:r>
            <a:r>
              <a:rPr dirty="0" sz="2250" spc="-125" i="1">
                <a:latin typeface="Times New Roman"/>
                <a:cs typeface="Times New Roman"/>
              </a:rPr>
              <a:t> </a:t>
            </a:r>
            <a:r>
              <a:rPr dirty="0" sz="2250" spc="15">
                <a:latin typeface="Symbol"/>
                <a:cs typeface="Symbol"/>
              </a:rPr>
              <a:t></a:t>
            </a:r>
            <a:r>
              <a:rPr dirty="0" sz="2250" spc="-75">
                <a:latin typeface="Times New Roman"/>
                <a:cs typeface="Times New Roman"/>
              </a:rPr>
              <a:t> </a:t>
            </a:r>
            <a:r>
              <a:rPr dirty="0" sz="2250" spc="50" i="1">
                <a:latin typeface="Times New Roman"/>
                <a:cs typeface="Times New Roman"/>
              </a:rPr>
              <a:t>s</a:t>
            </a:r>
            <a:r>
              <a:rPr dirty="0" sz="2250" spc="5">
                <a:latin typeface="Times New Roman"/>
                <a:cs typeface="Times New Roman"/>
              </a:rPr>
              <a:t>,</a:t>
            </a:r>
            <a:r>
              <a:rPr dirty="0" sz="2250" spc="-60">
                <a:latin typeface="Times New Roman"/>
                <a:cs typeface="Times New Roman"/>
              </a:rPr>
              <a:t> </a:t>
            </a:r>
            <a:r>
              <a:rPr dirty="0" sz="2250" spc="10" i="1">
                <a:latin typeface="Times New Roman"/>
                <a:cs typeface="Times New Roman"/>
              </a:rPr>
              <a:t>y</a:t>
            </a:r>
            <a:r>
              <a:rPr dirty="0" sz="2250" spc="-90" i="1">
                <a:latin typeface="Times New Roman"/>
                <a:cs typeface="Times New Roman"/>
              </a:rPr>
              <a:t> </a:t>
            </a:r>
            <a:r>
              <a:rPr dirty="0" sz="2250" spc="15">
                <a:latin typeface="Symbol"/>
                <a:cs typeface="Symbol"/>
              </a:rPr>
              <a:t></a:t>
            </a:r>
            <a:r>
              <a:rPr dirty="0" sz="2250" spc="-18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t</a:t>
            </a:r>
            <a:r>
              <a:rPr dirty="0" sz="2250" spc="-340" i="1">
                <a:latin typeface="Times New Roman"/>
                <a:cs typeface="Times New Roman"/>
              </a:rPr>
              <a:t> </a:t>
            </a:r>
            <a:r>
              <a:rPr dirty="0" sz="3100" spc="-280">
                <a:latin typeface="Symbol"/>
                <a:cs typeface="Symbol"/>
              </a:rPr>
              <a:t>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2719" y="5535421"/>
            <a:ext cx="4270375" cy="59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56405" algn="l"/>
              </a:tabLst>
            </a:pPr>
            <a:r>
              <a:rPr dirty="0" baseline="-23456" sz="3375" spc="284" i="1">
                <a:latin typeface="Times New Roman"/>
                <a:cs typeface="Times New Roman"/>
              </a:rPr>
              <a:t>g</a:t>
            </a:r>
            <a:r>
              <a:rPr dirty="0" baseline="-17025" sz="4650" spc="-337">
                <a:latin typeface="Symbol"/>
                <a:cs typeface="Symbol"/>
              </a:rPr>
              <a:t></a:t>
            </a:r>
            <a:r>
              <a:rPr dirty="0" baseline="-23456" sz="3375" spc="60" i="1">
                <a:latin typeface="Times New Roman"/>
                <a:cs typeface="Times New Roman"/>
              </a:rPr>
              <a:t>x</a:t>
            </a:r>
            <a:r>
              <a:rPr dirty="0" baseline="-23456" sz="3375" spc="7">
                <a:latin typeface="Times New Roman"/>
                <a:cs typeface="Times New Roman"/>
              </a:rPr>
              <a:t>,</a:t>
            </a:r>
            <a:r>
              <a:rPr dirty="0" baseline="-23456" sz="3375" spc="-89">
                <a:latin typeface="Times New Roman"/>
                <a:cs typeface="Times New Roman"/>
              </a:rPr>
              <a:t> </a:t>
            </a:r>
            <a:r>
              <a:rPr dirty="0" baseline="-23456" sz="3375" spc="277" i="1">
                <a:latin typeface="Times New Roman"/>
                <a:cs typeface="Times New Roman"/>
              </a:rPr>
              <a:t>y</a:t>
            </a:r>
            <a:r>
              <a:rPr dirty="0" baseline="-17025" sz="4650" spc="-419">
                <a:latin typeface="Symbol"/>
                <a:cs typeface="Symbol"/>
              </a:rPr>
              <a:t></a:t>
            </a:r>
            <a:r>
              <a:rPr dirty="0" baseline="-17025" sz="4650" spc="-607">
                <a:latin typeface="Times New Roman"/>
                <a:cs typeface="Times New Roman"/>
              </a:rPr>
              <a:t> </a:t>
            </a:r>
            <a:r>
              <a:rPr dirty="0" baseline="-23456" sz="3375" spc="22">
                <a:latin typeface="Symbol"/>
                <a:cs typeface="Symbol"/>
              </a:rPr>
              <a:t></a:t>
            </a:r>
            <a:r>
              <a:rPr dirty="0" baseline="-23456" sz="3375" spc="82">
                <a:latin typeface="Times New Roman"/>
                <a:cs typeface="Times New Roman"/>
              </a:rPr>
              <a:t> </a:t>
            </a:r>
            <a:r>
              <a:rPr dirty="0" sz="1600" spc="-180" i="1" u="heavy">
                <a:latin typeface="Times New Roman"/>
                <a:cs typeface="Times New Roman"/>
              </a:rPr>
              <a:t> </a:t>
            </a:r>
            <a:r>
              <a:rPr dirty="0" sz="1600" spc="125" i="1" u="heavy">
                <a:latin typeface="Times New Roman"/>
                <a:cs typeface="Times New Roman"/>
              </a:rPr>
              <a:t>s</a:t>
            </a:r>
            <a:r>
              <a:rPr dirty="0" sz="1600" spc="95" u="heavy">
                <a:latin typeface="Symbol"/>
                <a:cs typeface="Symbol"/>
              </a:rPr>
              <a:t></a:t>
            </a:r>
            <a:r>
              <a:rPr dirty="0" sz="1600" spc="100" u="heavy">
                <a:latin typeface="Symbol"/>
                <a:cs typeface="Symbol"/>
              </a:rPr>
              <a:t></a:t>
            </a:r>
            <a:r>
              <a:rPr dirty="0" sz="1600" spc="-25" i="1" u="heavy">
                <a:latin typeface="Times New Roman"/>
                <a:cs typeface="Times New Roman"/>
              </a:rPr>
              <a:t>a</a:t>
            </a:r>
            <a:r>
              <a:rPr dirty="0" sz="1600" spc="-5" i="1" u="heavy">
                <a:latin typeface="Times New Roman"/>
                <a:cs typeface="Times New Roman"/>
              </a:rPr>
              <a:t>t</a:t>
            </a:r>
            <a:r>
              <a:rPr dirty="0" sz="1600" spc="-215" i="1" u="heavy">
                <a:latin typeface="Times New Roman"/>
                <a:cs typeface="Times New Roman"/>
              </a:rPr>
              <a:t> </a:t>
            </a:r>
            <a:r>
              <a:rPr dirty="0" sz="1600" spc="85" u="heavy">
                <a:latin typeface="Symbol"/>
                <a:cs typeface="Symbol"/>
              </a:rPr>
              <a:t></a:t>
            </a:r>
            <a:r>
              <a:rPr dirty="0" sz="1600" spc="50" u="heavy">
                <a:latin typeface="Symbol"/>
                <a:cs typeface="Symbol"/>
              </a:rPr>
              <a:t></a:t>
            </a:r>
            <a:r>
              <a:rPr dirty="0" sz="1600" spc="-5" i="1" u="heavy">
                <a:latin typeface="Times New Roman"/>
                <a:cs typeface="Times New Roman"/>
              </a:rPr>
              <a:t>b</a:t>
            </a:r>
            <a:r>
              <a:rPr dirty="0" sz="1600" i="1" u="heavy">
                <a:latin typeface="Times New Roman"/>
                <a:cs typeface="Times New Roman"/>
              </a:rPr>
              <a:t>	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31107" y="1499361"/>
            <a:ext cx="2286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a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39089" y="1528317"/>
            <a:ext cx="2286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b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20951" y="3764351"/>
            <a:ext cx="7313295" cy="1275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400"/>
              </a:lnSpc>
            </a:pPr>
            <a:r>
              <a:rPr dirty="0" sz="2800" spc="-15" b="1">
                <a:latin typeface="NSimSun"/>
                <a:cs typeface="NSimSun"/>
              </a:rPr>
              <a:t>图a是标准的像素平均值 图b是像素的加权平均，表明一些像素更为重要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线性滤波器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0">
                <a:latin typeface="NSimSun"/>
                <a:cs typeface="NSimSun"/>
              </a:rPr>
              <a:t>例1</a:t>
            </a:r>
          </a:p>
        </p:txBody>
      </p:sp>
      <p:sp>
        <p:nvSpPr>
          <p:cNvPr id="5" name="object 5"/>
          <p:cNvSpPr/>
          <p:nvPr/>
        </p:nvSpPr>
        <p:spPr>
          <a:xfrm>
            <a:off x="3556139" y="1833371"/>
            <a:ext cx="3446526" cy="5138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89047" y="2515870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34148" y="2536444"/>
            <a:ext cx="659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3</a:t>
            </a: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3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2389" y="4227334"/>
            <a:ext cx="659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5</a:t>
            </a: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5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54731" y="4227334"/>
            <a:ext cx="659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9</a:t>
            </a: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9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4467" y="5956312"/>
            <a:ext cx="914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15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15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82180" y="5919749"/>
            <a:ext cx="914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35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35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线性滤波器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0">
                <a:latin typeface="NSimSun"/>
                <a:cs typeface="NSimSun"/>
              </a:rPr>
              <a:t>例2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89047" y="2515870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91169" y="2914650"/>
            <a:ext cx="7559802" cy="3240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145151" y="2536444"/>
            <a:ext cx="914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15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15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29755" y="2574544"/>
            <a:ext cx="251396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 b="1">
                <a:solidFill>
                  <a:srgbClr val="EE2B0A"/>
                </a:solidFill>
                <a:latin typeface="NSimSun"/>
                <a:cs typeface="NSimSun"/>
              </a:rPr>
              <a:t>阈值＝25％</a:t>
            </a:r>
            <a:r>
              <a:rPr dirty="0" sz="14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400" spc="-10" b="1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sz="1400" spc="-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400" spc="-10" b="1">
                <a:solidFill>
                  <a:srgbClr val="EE2B0A"/>
                </a:solidFill>
                <a:latin typeface="NSimSun"/>
                <a:cs typeface="NSimSun"/>
              </a:rPr>
              <a:t>b图像的最高亮度</a:t>
            </a:r>
            <a:endParaRPr sz="1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9323" y="1819147"/>
            <a:ext cx="42919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latin typeface="NSimSun"/>
                <a:cs typeface="NSimSun"/>
              </a:rPr>
              <a:t>提取感兴趣物体而模糊图像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54251" y="1783588"/>
            <a:ext cx="7616190" cy="4748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什么是统计排序滤波器？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是一种非线性滤波器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基于滤波器所在图像区域中像素的排序，由 排序结果决定的值代替中心像素的值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分类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725"/>
              </a:spcBef>
              <a:tabLst>
                <a:tab pos="892175" algn="l"/>
              </a:tabLst>
            </a:pP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中值滤波器：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用像素领域内的中间值代替该像素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57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最大值滤波器：用像素领域内的最大值代替该像素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35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最小值滤波器：用像素领域内的最小值代替该像素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统计排序滤波器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57885">
              <a:lnSpc>
                <a:spcPct val="100000"/>
              </a:lnSpc>
              <a:tabLst>
                <a:tab pos="1200785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中值滤波器</a:t>
            </a:r>
            <a:endParaRPr sz="3200">
              <a:latin typeface="NSimSun"/>
              <a:cs typeface="NSimSun"/>
            </a:endParaRPr>
          </a:p>
          <a:p>
            <a:pPr marL="1315085">
              <a:lnSpc>
                <a:spcPct val="100000"/>
              </a:lnSpc>
              <a:spcBef>
                <a:spcPts val="1005"/>
              </a:spcBef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主要用途：去除噪声</a:t>
            </a:r>
            <a:endParaRPr sz="2800">
              <a:latin typeface="NSimSun"/>
              <a:cs typeface="NSimSun"/>
            </a:endParaRPr>
          </a:p>
          <a:p>
            <a:pPr marL="1315085">
              <a:lnSpc>
                <a:spcPct val="100000"/>
              </a:lnSpc>
              <a:spcBef>
                <a:spcPts val="835"/>
              </a:spcBef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计算公式：</a:t>
            </a:r>
            <a:r>
              <a:rPr dirty="0" sz="2800">
                <a:latin typeface="NSimSun"/>
                <a:cs typeface="NSimSun"/>
              </a:rPr>
              <a:t>R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mi</a:t>
            </a:r>
            <a:r>
              <a:rPr dirty="0" sz="2800">
                <a:latin typeface="NSimSun"/>
                <a:cs typeface="NSimSun"/>
              </a:rPr>
              <a:t>d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{z</a:t>
            </a:r>
            <a:r>
              <a:rPr dirty="0" baseline="-20467" sz="2850">
                <a:latin typeface="NSimSun"/>
                <a:cs typeface="NSimSun"/>
              </a:rPr>
              <a:t>k</a:t>
            </a:r>
            <a:r>
              <a:rPr dirty="0" baseline="-20467" sz="2850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|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1,2,</a:t>
            </a:r>
            <a:r>
              <a:rPr dirty="0" sz="280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,n}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340"/>
              </a:spcBef>
              <a:tabLst>
                <a:tab pos="1200785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最大值滤波器</a:t>
            </a:r>
            <a:endParaRPr sz="3200">
              <a:latin typeface="NSimSun"/>
              <a:cs typeface="NSimSun"/>
            </a:endParaRPr>
          </a:p>
          <a:p>
            <a:pPr marL="1315085">
              <a:lnSpc>
                <a:spcPct val="100000"/>
              </a:lnSpc>
              <a:spcBef>
                <a:spcPts val="1005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主要用途：寻找最亮点</a:t>
            </a:r>
            <a:endParaRPr sz="2800">
              <a:latin typeface="NSimSun"/>
              <a:cs typeface="NSimSun"/>
            </a:endParaRPr>
          </a:p>
          <a:p>
            <a:pPr marL="1315085">
              <a:lnSpc>
                <a:spcPct val="100000"/>
              </a:lnSpc>
              <a:spcBef>
                <a:spcPts val="825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计算公式：</a:t>
            </a:r>
            <a:r>
              <a:rPr dirty="0" sz="2800">
                <a:latin typeface="NSimSun"/>
                <a:cs typeface="NSimSun"/>
              </a:rPr>
              <a:t>R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ma</a:t>
            </a:r>
            <a:r>
              <a:rPr dirty="0" sz="2800">
                <a:latin typeface="NSimSun"/>
                <a:cs typeface="NSimSun"/>
              </a:rPr>
              <a:t>x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{z</a:t>
            </a:r>
            <a:r>
              <a:rPr dirty="0" baseline="-20467" sz="2850">
                <a:latin typeface="NSimSun"/>
                <a:cs typeface="NSimSun"/>
              </a:rPr>
              <a:t>k</a:t>
            </a:r>
            <a:r>
              <a:rPr dirty="0" baseline="-20467" sz="2850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|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1,2,</a:t>
            </a:r>
            <a:r>
              <a:rPr dirty="0" sz="280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,n}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340"/>
              </a:spcBef>
              <a:tabLst>
                <a:tab pos="1200785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最小值滤波器</a:t>
            </a:r>
            <a:endParaRPr sz="3200">
              <a:latin typeface="NSimSun"/>
              <a:cs typeface="NSimSun"/>
            </a:endParaRPr>
          </a:p>
          <a:p>
            <a:pPr marL="1315085">
              <a:lnSpc>
                <a:spcPct val="100000"/>
              </a:lnSpc>
              <a:spcBef>
                <a:spcPts val="1010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主要用途：寻找最暗点</a:t>
            </a:r>
            <a:endParaRPr sz="2800">
              <a:latin typeface="NSimSun"/>
              <a:cs typeface="NSimSun"/>
            </a:endParaRPr>
          </a:p>
          <a:p>
            <a:pPr marL="1315085">
              <a:lnSpc>
                <a:spcPct val="100000"/>
              </a:lnSpc>
              <a:spcBef>
                <a:spcPts val="990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计算公式：</a:t>
            </a:r>
            <a:r>
              <a:rPr dirty="0" sz="2800">
                <a:latin typeface="NSimSun"/>
                <a:cs typeface="NSimSun"/>
              </a:rPr>
              <a:t>R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mi</a:t>
            </a:r>
            <a:r>
              <a:rPr dirty="0" sz="2800">
                <a:latin typeface="NSimSun"/>
                <a:cs typeface="NSimSun"/>
              </a:rPr>
              <a:t>n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{z</a:t>
            </a:r>
            <a:r>
              <a:rPr dirty="0" baseline="-20467" sz="2850">
                <a:latin typeface="NSimSun"/>
                <a:cs typeface="NSimSun"/>
              </a:rPr>
              <a:t>k</a:t>
            </a:r>
            <a:r>
              <a:rPr dirty="0" baseline="-20467" sz="2850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|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1,2,</a:t>
            </a:r>
            <a:r>
              <a:rPr dirty="0" sz="280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,n</a:t>
            </a:r>
            <a:r>
              <a:rPr dirty="0" sz="3200" spc="-5">
                <a:latin typeface="NSimSun"/>
                <a:cs typeface="NSimSun"/>
              </a:rPr>
              <a:t>}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86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统计排序滤波器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54251" y="1820164"/>
            <a:ext cx="7833359" cy="297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中值滤波的原理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660"/>
              </a:spcBef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用模板区域内像素的中间值，作为结果值</a:t>
            </a:r>
            <a:endParaRPr sz="2800">
              <a:latin typeface="NSimSun"/>
              <a:cs typeface="NSimSun"/>
            </a:endParaRPr>
          </a:p>
          <a:p>
            <a:pPr marL="1699895">
              <a:lnSpc>
                <a:spcPct val="100000"/>
              </a:lnSpc>
              <a:spcBef>
                <a:spcPts val="245"/>
              </a:spcBef>
              <a:tabLst>
                <a:tab pos="3999229" algn="l"/>
              </a:tabLst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R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mid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{z</a:t>
            </a:r>
            <a:r>
              <a:rPr dirty="0" baseline="-21164" sz="3150" spc="-7">
                <a:solidFill>
                  <a:srgbClr val="FF0000"/>
                </a:solidFill>
                <a:latin typeface="NSimSun"/>
                <a:cs typeface="NSimSun"/>
              </a:rPr>
              <a:t>k	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k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1,2</a:t>
            </a:r>
            <a:r>
              <a:rPr dirty="0" sz="3200" spc="-15">
                <a:solidFill>
                  <a:srgbClr val="FF0000"/>
                </a:solidFill>
                <a:latin typeface="NSimSun"/>
                <a:cs typeface="NSimSun"/>
              </a:rPr>
              <a:t>,</a:t>
            </a:r>
            <a:r>
              <a:rPr dirty="0" sz="3200" spc="-5">
                <a:solidFill>
                  <a:srgbClr val="FF0000"/>
                </a:solidFill>
                <a:latin typeface="Times New Roman"/>
                <a:cs typeface="Times New Roman"/>
              </a:rPr>
              <a:t>…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,n}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00">
              <a:latin typeface="Times New Roman"/>
              <a:cs typeface="Times New Roman"/>
            </a:endParaRPr>
          </a:p>
          <a:p>
            <a:pPr marL="755650" marR="5080" indent="-285750">
              <a:lnSpc>
                <a:spcPct val="100000"/>
              </a:lnSpc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2800" spc="130">
                <a:latin typeface="NSimSun"/>
                <a:cs typeface="NSimSun"/>
              </a:rPr>
              <a:t>强迫突出的亮点（暗点）更象它周</a:t>
            </a:r>
            <a:r>
              <a:rPr dirty="0" sz="2800" spc="120">
                <a:latin typeface="NSimSun"/>
                <a:cs typeface="NSimSun"/>
              </a:rPr>
              <a:t>围</a:t>
            </a:r>
            <a:r>
              <a:rPr dirty="0" sz="2800" spc="130">
                <a:latin typeface="NSimSun"/>
                <a:cs typeface="NSimSun"/>
              </a:rPr>
              <a:t>的</a:t>
            </a:r>
            <a:r>
              <a:rPr dirty="0" sz="2800" spc="120">
                <a:latin typeface="NSimSun"/>
                <a:cs typeface="NSimSun"/>
              </a:rPr>
              <a:t>值</a:t>
            </a:r>
            <a:r>
              <a:rPr dirty="0" sz="2800">
                <a:latin typeface="NSimSun"/>
                <a:cs typeface="NSimSun"/>
              </a:rPr>
              <a:t>，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以消除孤立的亮点（暗点）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99239" y="5606796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571500" y="285750"/>
                </a:moveTo>
                <a:lnTo>
                  <a:pt x="571500" y="95250"/>
                </a:lnTo>
                <a:lnTo>
                  <a:pt x="0" y="95250"/>
                </a:lnTo>
                <a:lnTo>
                  <a:pt x="0" y="285750"/>
                </a:lnTo>
                <a:lnTo>
                  <a:pt x="571500" y="285750"/>
                </a:lnTo>
                <a:close/>
              </a:path>
              <a:path w="762000" h="381000">
                <a:moveTo>
                  <a:pt x="761987" y="190500"/>
                </a:moveTo>
                <a:lnTo>
                  <a:pt x="571500" y="0"/>
                </a:lnTo>
                <a:lnTo>
                  <a:pt x="571500" y="381000"/>
                </a:lnTo>
                <a:lnTo>
                  <a:pt x="761987" y="19050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中值滤波器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41877" y="50686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408864" y="50686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95804" y="1893315"/>
            <a:ext cx="6754495" cy="4579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中值滤波算法的实现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665"/>
              </a:spcBef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-32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将模板区域内的像素排序，求出中间值</a:t>
            </a:r>
            <a:endParaRPr sz="2800">
              <a:latin typeface="NSimSun"/>
              <a:cs typeface="NSimSun"/>
            </a:endParaRPr>
          </a:p>
          <a:p>
            <a:pPr marL="1562100" marR="384810" indent="-1092835">
              <a:lnSpc>
                <a:spcPct val="120200"/>
              </a:lnSpc>
            </a:pPr>
            <a:r>
              <a:rPr dirty="0" sz="2800" spc="-5">
                <a:latin typeface="NSimSun"/>
                <a:cs typeface="NSimSun"/>
              </a:rPr>
              <a:t>例如：3x3的模板，第5大的是中值， 5x5的模板，第13大的是中值，</a:t>
            </a:r>
            <a:endParaRPr sz="2800">
              <a:latin typeface="NSimSun"/>
              <a:cs typeface="NSimSun"/>
            </a:endParaRPr>
          </a:p>
          <a:p>
            <a:pPr marL="1562100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latin typeface="NSimSun"/>
                <a:cs typeface="NSimSun"/>
              </a:rPr>
              <a:t>7x7的模板，第25大的是中值，</a:t>
            </a:r>
            <a:endParaRPr sz="2800">
              <a:latin typeface="NSimSun"/>
              <a:cs typeface="NSimSun"/>
            </a:endParaRPr>
          </a:p>
          <a:p>
            <a:pPr marL="1562100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latin typeface="NSimSun"/>
                <a:cs typeface="NSimSun"/>
              </a:rPr>
              <a:t>9x9的模板，第41大的是中值。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40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-32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对于同值像素，连续排列。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675"/>
              </a:spcBef>
            </a:pPr>
            <a:r>
              <a:rPr dirty="0" sz="2800" spc="-5">
                <a:latin typeface="NSimSun"/>
                <a:cs typeface="NSimSun"/>
              </a:rPr>
              <a:t>如（10,15,20,20,</a:t>
            </a:r>
            <a:r>
              <a:rPr dirty="0" sz="2800">
                <a:solidFill>
                  <a:srgbClr val="EE2B0A"/>
                </a:solidFill>
                <a:latin typeface="NSimSun"/>
                <a:cs typeface="NSimSun"/>
              </a:rPr>
              <a:t>2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,20,20,25,100）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中值滤波器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5891" y="959878"/>
            <a:ext cx="7412990" cy="4661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中值滤波器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3900">
              <a:latin typeface="Times New Roman"/>
              <a:cs typeface="Times New Roman"/>
            </a:endParaRPr>
          </a:p>
          <a:p>
            <a:pPr marL="38735">
              <a:lnSpc>
                <a:spcPct val="100000"/>
              </a:lnSpc>
            </a:pP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中值滤波算法的特点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3300">
              <a:latin typeface="Times New Roman"/>
              <a:cs typeface="Times New Roman"/>
            </a:endParaRPr>
          </a:p>
          <a:p>
            <a:pPr marL="496570">
              <a:lnSpc>
                <a:spcPts val="3460"/>
              </a:lnSpc>
            </a:pPr>
            <a:r>
              <a:rPr dirty="0" sz="2200" spc="15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3200" spc="75">
                <a:latin typeface="NSimSun"/>
                <a:cs typeface="NSimSun"/>
              </a:rPr>
              <a:t>在去除噪音的同时，可以比较好地保</a:t>
            </a:r>
            <a:endParaRPr sz="3200">
              <a:latin typeface="NSimSun"/>
              <a:cs typeface="NSimSun"/>
            </a:endParaRPr>
          </a:p>
          <a:p>
            <a:pPr marL="724535" marR="5080">
              <a:lnSpc>
                <a:spcPts val="3070"/>
              </a:lnSpc>
              <a:spcBef>
                <a:spcPts val="360"/>
              </a:spcBef>
            </a:pPr>
            <a:r>
              <a:rPr dirty="0" sz="3200" spc="75">
                <a:latin typeface="NSimSun"/>
                <a:cs typeface="NSimSun"/>
              </a:rPr>
              <a:t>留边的锐度和图像的细节（优于均值 </a:t>
            </a:r>
            <a:r>
              <a:rPr dirty="0" sz="3200" spc="-5">
                <a:latin typeface="NSimSun"/>
                <a:cs typeface="NSimSun"/>
              </a:rPr>
              <a:t>滤波器）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350">
              <a:latin typeface="Times New Roman"/>
              <a:cs typeface="Times New Roman"/>
            </a:endParaRPr>
          </a:p>
          <a:p>
            <a:pPr marL="496570">
              <a:lnSpc>
                <a:spcPts val="3454"/>
              </a:lnSpc>
            </a:pPr>
            <a:r>
              <a:rPr dirty="0" sz="2200" spc="15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3200" spc="75">
                <a:latin typeface="NSimSun"/>
                <a:cs typeface="NSimSun"/>
              </a:rPr>
              <a:t>能够有效去除脉冲噪声：以黑白点叠</a:t>
            </a:r>
            <a:endParaRPr sz="3200">
              <a:latin typeface="NSimSun"/>
              <a:cs typeface="NSimSun"/>
            </a:endParaRPr>
          </a:p>
          <a:p>
            <a:pPr marL="724535">
              <a:lnSpc>
                <a:spcPts val="3365"/>
              </a:lnSpc>
            </a:pPr>
            <a:r>
              <a:rPr dirty="0" sz="3200" spc="-5">
                <a:latin typeface="NSimSun"/>
                <a:cs typeface="NSimSun"/>
              </a:rPr>
              <a:t>加在图像上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中值滤波器</a:t>
            </a:r>
          </a:p>
        </p:txBody>
      </p:sp>
      <p:sp>
        <p:nvSpPr>
          <p:cNvPr id="5" name="object 5"/>
          <p:cNvSpPr/>
          <p:nvPr/>
        </p:nvSpPr>
        <p:spPr>
          <a:xfrm>
            <a:off x="1818017" y="2737866"/>
            <a:ext cx="7705343" cy="3560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629026" y="2205990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50257" y="2209038"/>
            <a:ext cx="1701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3x3均值滤波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26401" y="2223515"/>
            <a:ext cx="1701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3x3中值滤波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399415">
              <a:lnSpc>
                <a:spcPct val="100000"/>
              </a:lnSpc>
            </a:pPr>
            <a:r>
              <a:rPr dirty="0" spc="-15">
                <a:solidFill>
                  <a:srgbClr val="EE2B0A"/>
                </a:solidFill>
                <a:latin typeface="NSimSun"/>
                <a:cs typeface="NSimSun"/>
              </a:rPr>
              <a:t>什么是图像？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25879" y="1672590"/>
            <a:ext cx="7663180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75"/>
              </a:lnSpc>
            </a:pPr>
            <a:r>
              <a:rPr dirty="0" sz="1700" spc="6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400" spc="-10" b="1">
                <a:latin typeface="NSimSun"/>
                <a:cs typeface="NSimSun"/>
              </a:rPr>
              <a:t>定义为二维函数f(x,y),其中，x,y是空间坐标，f(x,y)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75"/>
              </a:lnSpc>
            </a:pPr>
            <a:r>
              <a:rPr dirty="0" sz="2400" spc="-10" b="1">
                <a:latin typeface="NSimSun"/>
                <a:cs typeface="NSimSun"/>
              </a:rPr>
              <a:t>是点（x,y）的幅值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700" spc="6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400" spc="-10" b="1">
                <a:latin typeface="NSimSun"/>
                <a:cs typeface="NSimSun"/>
              </a:rPr>
              <a:t>灰度图像是一个二维灰度（或亮度）函数f(x,y)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75"/>
              </a:lnSpc>
              <a:spcBef>
                <a:spcPts val="1435"/>
              </a:spcBef>
            </a:pPr>
            <a:r>
              <a:rPr dirty="0" sz="1700" spc="6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400" spc="-10" b="1">
                <a:latin typeface="NSimSun"/>
                <a:cs typeface="NSimSun"/>
              </a:rPr>
              <a:t>彩色图像由三个（如RGB,HSV）二维灰度（或亮度）函数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</a:pPr>
            <a:r>
              <a:rPr dirty="0" sz="2400" spc="-10" b="1">
                <a:latin typeface="NSimSun"/>
                <a:cs typeface="NSimSun"/>
              </a:rPr>
              <a:t>f(x,y)组成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33663" y="3849623"/>
            <a:ext cx="2952750" cy="3035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94539" y="3849623"/>
            <a:ext cx="2952750" cy="30350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62641" y="5433821"/>
            <a:ext cx="0" cy="1584325"/>
          </a:xfrm>
          <a:custGeom>
            <a:avLst/>
            <a:gdLst/>
            <a:ahLst/>
            <a:cxnLst/>
            <a:rect l="l" t="t" r="r" b="b"/>
            <a:pathLst>
              <a:path w="0" h="1584325">
                <a:moveTo>
                  <a:pt x="0" y="0"/>
                </a:moveTo>
                <a:lnTo>
                  <a:pt x="0" y="1584198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8017" y="5433821"/>
            <a:ext cx="1943100" cy="0"/>
          </a:xfrm>
          <a:custGeom>
            <a:avLst/>
            <a:gdLst/>
            <a:ahLst/>
            <a:cxnLst/>
            <a:rect l="l" t="t" r="r" b="b"/>
            <a:pathLst>
              <a:path w="1943100" h="0">
                <a:moveTo>
                  <a:pt x="0" y="0"/>
                </a:moveTo>
                <a:lnTo>
                  <a:pt x="1943099" y="0"/>
                </a:lnTo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94125" y="6689597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latin typeface="NSimSun"/>
                <a:cs typeface="NSimSun"/>
              </a:rPr>
              <a:t>x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1098" y="520141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latin typeface="NSimSun"/>
                <a:cs typeface="NSimSun"/>
              </a:rPr>
              <a:t>y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0346" y="520141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latin typeface="NSimSun"/>
                <a:cs typeface="NSimSun"/>
              </a:rPr>
              <a:t>y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3477" y="6713219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latin typeface="NSimSun"/>
                <a:cs typeface="NSimSun"/>
              </a:rPr>
              <a:t>x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80417" y="5433821"/>
            <a:ext cx="1943100" cy="0"/>
          </a:xfrm>
          <a:custGeom>
            <a:avLst/>
            <a:gdLst/>
            <a:ahLst/>
            <a:cxnLst/>
            <a:rect l="l" t="t" r="r" b="b"/>
            <a:pathLst>
              <a:path w="1943100" h="0">
                <a:moveTo>
                  <a:pt x="0" y="0"/>
                </a:moveTo>
                <a:lnTo>
                  <a:pt x="1943099" y="0"/>
                </a:lnTo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23517" y="5433821"/>
            <a:ext cx="0" cy="1584325"/>
          </a:xfrm>
          <a:custGeom>
            <a:avLst/>
            <a:gdLst/>
            <a:ahLst/>
            <a:cxnLst/>
            <a:rect l="l" t="t" r="r" b="b"/>
            <a:pathLst>
              <a:path w="0" h="1584325">
                <a:moveTo>
                  <a:pt x="0" y="0"/>
                </a:moveTo>
                <a:lnTo>
                  <a:pt x="0" y="1584198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26143" y="2289048"/>
            <a:ext cx="5055870" cy="45849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最大值滤波器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26143" y="2264664"/>
            <a:ext cx="5055870" cy="45849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最小值滤波器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锐化滤波器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81098" y="1995423"/>
            <a:ext cx="7522209" cy="40627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锐化滤波器的主要用途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310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突出图像中的细节，增强被模糊了的细节</a:t>
            </a:r>
            <a:endParaRPr sz="2800">
              <a:latin typeface="NSimSun"/>
              <a:cs typeface="NSimSun"/>
            </a:endParaRPr>
          </a:p>
          <a:p>
            <a:pPr marL="755650" marR="5080" indent="-285750">
              <a:lnSpc>
                <a:spcPts val="3020"/>
              </a:lnSpc>
              <a:spcBef>
                <a:spcPts val="720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印刷中的细微层次强调。弥补扫描对图像的 </a:t>
            </a:r>
            <a:r>
              <a:rPr dirty="0" sz="2800">
                <a:latin typeface="NSimSun"/>
                <a:cs typeface="NSimSun"/>
              </a:rPr>
              <a:t>钝化</a:t>
            </a:r>
            <a:endParaRPr sz="2800">
              <a:latin typeface="NSimSun"/>
              <a:cs typeface="NSimSun"/>
            </a:endParaRPr>
          </a:p>
          <a:p>
            <a:pPr marL="755650" marR="5080" indent="-285750">
              <a:lnSpc>
                <a:spcPts val="3020"/>
              </a:lnSpc>
              <a:spcBef>
                <a:spcPts val="680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超声探测成像，分辨率低，边缘模糊，通过 锐化来改善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95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图像识别中，分割前的边缘提取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锐化处理恢复过度钝化、暴光不足的图像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335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尖端武器的目标识别、定位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7432" y="1855215"/>
            <a:ext cx="7145020" cy="3211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微分滤波器的原理</a:t>
            </a:r>
            <a:endParaRPr sz="3200">
              <a:latin typeface="NSimSun"/>
              <a:cs typeface="NSimSun"/>
            </a:endParaRPr>
          </a:p>
          <a:p>
            <a:pPr algn="just" marL="698500" marR="5080" indent="-229235">
              <a:lnSpc>
                <a:spcPct val="100000"/>
              </a:lnSpc>
              <a:spcBef>
                <a:spcPts val="665"/>
              </a:spcBef>
            </a:pP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•</a:t>
            </a:r>
            <a:r>
              <a:rPr dirty="0" sz="2800" spc="114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190">
                <a:solidFill>
                  <a:srgbClr val="FF0000"/>
                </a:solidFill>
                <a:latin typeface="NSimSun"/>
                <a:cs typeface="NSimSun"/>
              </a:rPr>
              <a:t>均值产生钝化</a:t>
            </a:r>
            <a:r>
              <a:rPr dirty="0" sz="2800" spc="185">
                <a:latin typeface="NSimSun"/>
                <a:cs typeface="NSimSun"/>
              </a:rPr>
              <a:t>的效果，而</a:t>
            </a:r>
            <a:r>
              <a:rPr dirty="0" sz="2800" spc="185">
                <a:solidFill>
                  <a:srgbClr val="FF0000"/>
                </a:solidFill>
                <a:latin typeface="NSimSun"/>
                <a:cs typeface="NSimSun"/>
              </a:rPr>
              <a:t>均值与积分</a:t>
            </a:r>
            <a:r>
              <a:rPr dirty="0" sz="2800">
                <a:latin typeface="NSimSun"/>
                <a:cs typeface="NSimSun"/>
              </a:rPr>
              <a:t>相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10">
                <a:latin typeface="NSimSun"/>
                <a:cs typeface="NSimSun"/>
              </a:rPr>
              <a:t>似，由此而联想到，</a:t>
            </a:r>
            <a:r>
              <a:rPr dirty="0" sz="2800" spc="10">
                <a:solidFill>
                  <a:srgbClr val="FF0000"/>
                </a:solidFill>
                <a:latin typeface="NSimSun"/>
                <a:cs typeface="NSimSun"/>
              </a:rPr>
              <a:t>微分</a:t>
            </a:r>
            <a:r>
              <a:rPr dirty="0" sz="2800" spc="5">
                <a:latin typeface="NSimSun"/>
                <a:cs typeface="NSimSun"/>
              </a:rPr>
              <a:t>能不能产生相反</a:t>
            </a:r>
            <a:r>
              <a:rPr dirty="0" sz="2800" spc="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的效果，</a:t>
            </a:r>
            <a:r>
              <a:rPr dirty="0" sz="2800">
                <a:latin typeface="NSimSun"/>
                <a:cs typeface="NSimSun"/>
              </a:rPr>
              <a:t>即</a:t>
            </a:r>
            <a:r>
              <a:rPr dirty="0" sz="2800" spc="-10">
                <a:solidFill>
                  <a:srgbClr val="FF0000"/>
                </a:solidFill>
                <a:latin typeface="NSimSun"/>
                <a:cs typeface="NSimSun"/>
              </a:rPr>
              <a:t>锐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化</a:t>
            </a:r>
            <a:r>
              <a:rPr dirty="0" sz="2800" spc="-5">
                <a:latin typeface="NSimSun"/>
                <a:cs typeface="NSimSun"/>
              </a:rPr>
              <a:t>的效果？结论是肯定的。</a:t>
            </a:r>
            <a:endParaRPr sz="2800">
              <a:latin typeface="NSimSun"/>
              <a:cs typeface="NSimSun"/>
            </a:endParaRPr>
          </a:p>
          <a:p>
            <a:pPr algn="just" marL="698500" marR="5080" indent="-229235">
              <a:lnSpc>
                <a:spcPct val="100000"/>
              </a:lnSpc>
              <a:spcBef>
                <a:spcPts val="675"/>
              </a:spcBef>
            </a:pPr>
            <a:r>
              <a:rPr dirty="0" sz="2800">
                <a:latin typeface="Times New Roman"/>
                <a:cs typeface="Times New Roman"/>
              </a:rPr>
              <a:t>•</a:t>
            </a:r>
            <a:r>
              <a:rPr dirty="0" sz="2800" spc="114">
                <a:latin typeface="Times New Roman"/>
                <a:cs typeface="Times New Roman"/>
              </a:rPr>
              <a:t> </a:t>
            </a:r>
            <a:r>
              <a:rPr dirty="0" sz="2800" spc="10">
                <a:latin typeface="NSimSun"/>
                <a:cs typeface="NSimSun"/>
              </a:rPr>
              <a:t>在图像处理中应用微分最常用的方法是计 </a:t>
            </a:r>
            <a:r>
              <a:rPr dirty="0" sz="2800" spc="135">
                <a:latin typeface="NSimSun"/>
                <a:cs typeface="NSimSun"/>
              </a:rPr>
              <a:t>算</a:t>
            </a:r>
            <a:r>
              <a:rPr dirty="0" sz="2800" spc="120">
                <a:solidFill>
                  <a:srgbClr val="FF0000"/>
                </a:solidFill>
                <a:latin typeface="NSimSun"/>
                <a:cs typeface="NSimSun"/>
              </a:rPr>
              <a:t>梯</a:t>
            </a:r>
            <a:r>
              <a:rPr dirty="0" sz="2800" spc="125">
                <a:solidFill>
                  <a:srgbClr val="FF0000"/>
                </a:solidFill>
                <a:latin typeface="NSimSun"/>
                <a:cs typeface="NSimSun"/>
              </a:rPr>
              <a:t>度</a:t>
            </a:r>
            <a:r>
              <a:rPr dirty="0" sz="2800" spc="120">
                <a:latin typeface="NSimSun"/>
                <a:cs typeface="NSimSun"/>
              </a:rPr>
              <a:t>。</a:t>
            </a:r>
            <a:r>
              <a:rPr dirty="0" sz="2800" spc="125">
                <a:latin typeface="NSimSun"/>
                <a:cs typeface="NSimSun"/>
              </a:rPr>
              <a:t>函</a:t>
            </a:r>
            <a:r>
              <a:rPr dirty="0" sz="2800" spc="120">
                <a:latin typeface="NSimSun"/>
                <a:cs typeface="NSimSun"/>
              </a:rPr>
              <a:t>数</a:t>
            </a:r>
            <a:r>
              <a:rPr dirty="0" sz="2800">
                <a:latin typeface="NSimSun"/>
                <a:cs typeface="NSimSun"/>
              </a:rPr>
              <a:t>f</a:t>
            </a:r>
            <a:r>
              <a:rPr dirty="0" sz="2800" spc="-5">
                <a:latin typeface="NSimSun"/>
                <a:cs typeface="NSimSun"/>
              </a:rPr>
              <a:t>(x,y</a:t>
            </a:r>
            <a:r>
              <a:rPr dirty="0" sz="2800" spc="120">
                <a:latin typeface="NSimSun"/>
                <a:cs typeface="NSimSun"/>
              </a:rPr>
              <a:t>)在</a:t>
            </a:r>
            <a:r>
              <a:rPr dirty="0" sz="2800" spc="-5">
                <a:latin typeface="NSimSun"/>
                <a:cs typeface="NSimSun"/>
              </a:rPr>
              <a:t>(x,y</a:t>
            </a:r>
            <a:r>
              <a:rPr dirty="0" sz="2800" spc="120">
                <a:latin typeface="NSimSun"/>
                <a:cs typeface="NSimSun"/>
              </a:rPr>
              <a:t>)</a:t>
            </a:r>
            <a:r>
              <a:rPr dirty="0" sz="2800" spc="125">
                <a:latin typeface="NSimSun"/>
                <a:cs typeface="NSimSun"/>
              </a:rPr>
              <a:t>处的</a:t>
            </a:r>
            <a:r>
              <a:rPr dirty="0" sz="2800" spc="120">
                <a:latin typeface="NSimSun"/>
                <a:cs typeface="NSimSun"/>
              </a:rPr>
              <a:t>梯</a:t>
            </a:r>
            <a:r>
              <a:rPr dirty="0" sz="2800" spc="125">
                <a:latin typeface="NSimSun"/>
                <a:cs typeface="NSimSun"/>
              </a:rPr>
              <a:t>度</a:t>
            </a:r>
            <a:r>
              <a:rPr dirty="0" sz="2800">
                <a:latin typeface="NSimSun"/>
                <a:cs typeface="NSimSun"/>
              </a:rPr>
              <a:t>为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一个向量：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锐化滤波器</a:t>
            </a:r>
          </a:p>
        </p:txBody>
      </p:sp>
      <p:sp>
        <p:nvSpPr>
          <p:cNvPr id="6" name="object 6"/>
          <p:cNvSpPr/>
          <p:nvPr/>
        </p:nvSpPr>
        <p:spPr>
          <a:xfrm>
            <a:off x="6090529" y="5548117"/>
            <a:ext cx="477520" cy="0"/>
          </a:xfrm>
          <a:custGeom>
            <a:avLst/>
            <a:gdLst/>
            <a:ahLst/>
            <a:cxnLst/>
            <a:rect l="l" t="t" r="r" b="b"/>
            <a:pathLst>
              <a:path w="477520" h="0">
                <a:moveTo>
                  <a:pt x="0" y="0"/>
                </a:moveTo>
                <a:lnTo>
                  <a:pt x="477016" y="0"/>
                </a:lnTo>
              </a:path>
            </a:pathLst>
          </a:custGeom>
          <a:ln w="143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90529" y="6327652"/>
            <a:ext cx="477520" cy="0"/>
          </a:xfrm>
          <a:custGeom>
            <a:avLst/>
            <a:gdLst/>
            <a:ahLst/>
            <a:cxnLst/>
            <a:rect l="l" t="t" r="r" b="b"/>
            <a:pathLst>
              <a:path w="477520" h="0">
                <a:moveTo>
                  <a:pt x="0" y="0"/>
                </a:moveTo>
                <a:lnTo>
                  <a:pt x="477016" y="0"/>
                </a:lnTo>
              </a:path>
            </a:pathLst>
          </a:custGeom>
          <a:ln w="143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81520" y="5713476"/>
            <a:ext cx="135890" cy="624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25"/>
              </a:lnSpc>
            </a:pPr>
            <a:r>
              <a:rPr dirty="0" sz="2250" spc="-1385">
                <a:latin typeface="Symbol"/>
                <a:cs typeface="Symbol"/>
              </a:rPr>
              <a:t>⎥</a:t>
            </a:r>
            <a:endParaRPr sz="2250">
              <a:latin typeface="Symbol"/>
              <a:cs typeface="Symbol"/>
            </a:endParaRPr>
          </a:p>
          <a:p>
            <a:pPr marL="12700">
              <a:lnSpc>
                <a:spcPts val="2425"/>
              </a:lnSpc>
            </a:pPr>
            <a:r>
              <a:rPr dirty="0" sz="2250" spc="-1385">
                <a:latin typeface="Symbol"/>
                <a:cs typeface="Symbol"/>
              </a:rPr>
              <a:t>⎥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81520" y="5166359"/>
            <a:ext cx="135890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1385">
                <a:latin typeface="Symbol"/>
                <a:cs typeface="Symbol"/>
              </a:rPr>
              <a:t>⎤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8781" y="6260591"/>
            <a:ext cx="818515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5325" algn="l"/>
              </a:tabLst>
            </a:pPr>
            <a:r>
              <a:rPr dirty="0" sz="2250" spc="-1385">
                <a:latin typeface="Symbol"/>
                <a:cs typeface="Symbol"/>
              </a:rPr>
              <a:t>⎢</a:t>
            </a:r>
            <a:r>
              <a:rPr dirty="0" sz="2250" spc="-1385">
                <a:latin typeface="Times New Roman"/>
                <a:cs typeface="Times New Roman"/>
              </a:rPr>
              <a:t>	</a:t>
            </a:r>
            <a:r>
              <a:rPr dirty="0" sz="2250" spc="-1385">
                <a:latin typeface="Symbol"/>
                <a:cs typeface="Symbol"/>
              </a:rPr>
              <a:t>⎥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2846" y="5738634"/>
            <a:ext cx="183515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2430" y="5788914"/>
            <a:ext cx="135890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1385">
                <a:latin typeface="Symbol"/>
                <a:cs typeface="Symbol"/>
              </a:rPr>
              <a:t>⎥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72430" y="5515355"/>
            <a:ext cx="135890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1385">
                <a:latin typeface="Symbol"/>
                <a:cs typeface="Symbol"/>
              </a:rPr>
              <a:t>⎤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98781" y="6341351"/>
            <a:ext cx="818515" cy="4197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5325" algn="l"/>
              </a:tabLst>
            </a:pPr>
            <a:r>
              <a:rPr dirty="0" baseline="-13580" sz="3375" spc="-2077">
                <a:latin typeface="Symbol"/>
                <a:cs typeface="Symbol"/>
              </a:rPr>
              <a:t>⎣</a:t>
            </a:r>
            <a:r>
              <a:rPr dirty="0" baseline="-13580" sz="3375" spc="390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</a:t>
            </a:r>
            <a:r>
              <a:rPr dirty="0" sz="2250" spc="-6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y</a:t>
            </a:r>
            <a:r>
              <a:rPr dirty="0" sz="2250" i="1">
                <a:latin typeface="Times New Roman"/>
                <a:cs typeface="Times New Roman"/>
              </a:rPr>
              <a:t>	</a:t>
            </a:r>
            <a:r>
              <a:rPr dirty="0" baseline="-13580" sz="3375" spc="-2077">
                <a:latin typeface="Symbol"/>
                <a:cs typeface="Symbol"/>
              </a:rPr>
              <a:t>⎦</a:t>
            </a:r>
            <a:endParaRPr baseline="-13580" sz="3375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98781" y="5713476"/>
            <a:ext cx="520065" cy="624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05"/>
              </a:lnSpc>
            </a:pPr>
            <a:r>
              <a:rPr dirty="0" sz="2250" spc="-1385">
                <a:latin typeface="Symbol"/>
                <a:cs typeface="Symbol"/>
              </a:rPr>
              <a:t>⎢</a:t>
            </a:r>
            <a:endParaRPr sz="2250">
              <a:latin typeface="Symbol"/>
              <a:cs typeface="Symbol"/>
            </a:endParaRPr>
          </a:p>
          <a:p>
            <a:pPr marL="12700">
              <a:lnSpc>
                <a:spcPts val="2205"/>
              </a:lnSpc>
            </a:pPr>
            <a:r>
              <a:rPr dirty="0" baseline="-11111" sz="3375" spc="-2077">
                <a:latin typeface="Symbol"/>
                <a:cs typeface="Symbol"/>
              </a:rPr>
              <a:t>⎢</a:t>
            </a:r>
            <a:r>
              <a:rPr dirty="0" baseline="-11111" sz="3375" spc="315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</a:t>
            </a:r>
            <a:r>
              <a:rPr dirty="0" sz="2250" spc="-6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8781" y="5439917"/>
            <a:ext cx="81851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5325" algn="l"/>
              </a:tabLst>
            </a:pPr>
            <a:r>
              <a:rPr dirty="0" sz="2250" spc="-1385">
                <a:latin typeface="Symbol"/>
                <a:cs typeface="Symbol"/>
              </a:rPr>
              <a:t>⎢</a:t>
            </a:r>
            <a:r>
              <a:rPr dirty="0" sz="2250" spc="-1385">
                <a:latin typeface="Times New Roman"/>
                <a:cs typeface="Times New Roman"/>
              </a:rPr>
              <a:t> </a:t>
            </a:r>
            <a:r>
              <a:rPr dirty="0" sz="2250" spc="-280">
                <a:latin typeface="Times New Roman"/>
                <a:cs typeface="Times New Roman"/>
              </a:rPr>
              <a:t> </a:t>
            </a:r>
            <a:r>
              <a:rPr dirty="0" baseline="-23456" sz="3375" spc="7">
                <a:latin typeface="Symbol"/>
                <a:cs typeface="Symbol"/>
              </a:rPr>
              <a:t></a:t>
            </a:r>
            <a:r>
              <a:rPr dirty="0" baseline="-23456" sz="3375" spc="-97">
                <a:latin typeface="Times New Roman"/>
                <a:cs typeface="Times New Roman"/>
              </a:rPr>
              <a:t> </a:t>
            </a:r>
            <a:r>
              <a:rPr dirty="0" baseline="-23456" sz="3375" spc="7" i="1">
                <a:latin typeface="Times New Roman"/>
                <a:cs typeface="Times New Roman"/>
              </a:rPr>
              <a:t>x</a:t>
            </a:r>
            <a:r>
              <a:rPr dirty="0" baseline="-23456" sz="3375" i="1">
                <a:latin typeface="Times New Roman"/>
                <a:cs typeface="Times New Roman"/>
              </a:rPr>
              <a:t>	</a:t>
            </a:r>
            <a:r>
              <a:rPr dirty="0" sz="2250" spc="-1385">
                <a:latin typeface="Symbol"/>
                <a:cs typeface="Symbol"/>
              </a:rPr>
              <a:t>⎥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98781" y="5150370"/>
            <a:ext cx="520065" cy="366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703" sz="3375" spc="-2077">
                <a:latin typeface="Symbol"/>
                <a:cs typeface="Symbol"/>
              </a:rPr>
              <a:t>⎡</a:t>
            </a:r>
            <a:r>
              <a:rPr dirty="0" baseline="-3703" sz="3375" spc="315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</a:t>
            </a:r>
            <a:r>
              <a:rPr dirty="0" sz="2250" spc="-6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70641" y="5938304"/>
            <a:ext cx="393065" cy="473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3456" sz="3375" spc="-2077">
                <a:latin typeface="Symbol"/>
                <a:cs typeface="Symbol"/>
              </a:rPr>
              <a:t>⎣</a:t>
            </a:r>
            <a:r>
              <a:rPr dirty="0" baseline="-23456" sz="3375" spc="-270">
                <a:latin typeface="Times New Roman"/>
                <a:cs typeface="Times New Roman"/>
              </a:rPr>
              <a:t> </a:t>
            </a:r>
            <a:r>
              <a:rPr dirty="0" sz="2250" spc="10" i="1">
                <a:latin typeface="Times New Roman"/>
                <a:cs typeface="Times New Roman"/>
              </a:rPr>
              <a:t>G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70641" y="5499392"/>
            <a:ext cx="393065" cy="640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90"/>
              </a:lnSpc>
            </a:pPr>
            <a:r>
              <a:rPr dirty="0" baseline="-3703" sz="3375" spc="-2077">
                <a:latin typeface="Symbol"/>
                <a:cs typeface="Symbol"/>
              </a:rPr>
              <a:t>⎡</a:t>
            </a:r>
            <a:r>
              <a:rPr dirty="0" baseline="-3703" sz="3375" spc="-270">
                <a:latin typeface="Times New Roman"/>
                <a:cs typeface="Times New Roman"/>
              </a:rPr>
              <a:t> </a:t>
            </a:r>
            <a:r>
              <a:rPr dirty="0" sz="2250" spc="10" i="1">
                <a:latin typeface="Times New Roman"/>
                <a:cs typeface="Times New Roman"/>
              </a:rPr>
              <a:t>G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ts val="2490"/>
              </a:lnSpc>
            </a:pPr>
            <a:r>
              <a:rPr dirty="0" sz="2250" spc="-1385">
                <a:latin typeface="Symbol"/>
                <a:cs typeface="Symbol"/>
              </a:rPr>
              <a:t>⎢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98329" y="5738634"/>
            <a:ext cx="808990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38175" algn="l"/>
              </a:tabLst>
            </a:pPr>
            <a:r>
              <a:rPr dirty="0" sz="2250" spc="10">
                <a:latin typeface="Symbol"/>
                <a:cs typeface="Symbol"/>
              </a:rPr>
              <a:t></a:t>
            </a:r>
            <a:r>
              <a:rPr dirty="0" sz="2250" spc="22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i="1">
                <a:latin typeface="Times New Roman"/>
                <a:cs typeface="Times New Roman"/>
              </a:rPr>
              <a:t>	</a:t>
            </a:r>
            <a:r>
              <a:rPr dirty="0" sz="2250" spc="5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68189" y="6010655"/>
            <a:ext cx="340360" cy="400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15" i="1">
                <a:latin typeface="Times New Roman"/>
                <a:cs typeface="Times New Roman"/>
              </a:rPr>
              <a:t>y</a:t>
            </a:r>
            <a:r>
              <a:rPr dirty="0" sz="1550" spc="15" i="1">
                <a:latin typeface="Times New Roman"/>
                <a:cs typeface="Times New Roman"/>
              </a:rPr>
              <a:t> </a:t>
            </a:r>
            <a:r>
              <a:rPr dirty="0" sz="1550" spc="125" i="1">
                <a:latin typeface="Times New Roman"/>
                <a:cs typeface="Times New Roman"/>
              </a:rPr>
              <a:t> </a:t>
            </a:r>
            <a:r>
              <a:rPr dirty="0" baseline="-9876" sz="3375" spc="-2077">
                <a:latin typeface="Symbol"/>
                <a:cs typeface="Symbol"/>
              </a:rPr>
              <a:t>⎦</a:t>
            </a:r>
            <a:endParaRPr baseline="-9876" sz="3375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54485" y="5659882"/>
            <a:ext cx="11557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15" i="1">
                <a:latin typeface="Times New Roman"/>
                <a:cs typeface="Times New Roman"/>
              </a:rPr>
              <a:t>x</a:t>
            </a:r>
            <a:endParaRPr sz="1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5879" y="95986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锐化滤波器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497" y="2038350"/>
            <a:ext cx="6454775" cy="1120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85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145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600">
                <a:latin typeface="NSimSun"/>
                <a:cs typeface="NSimSun"/>
              </a:rPr>
              <a:t>锐化滤波器的分类</a:t>
            </a:r>
            <a:endParaRPr sz="36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745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二阶微分滤波器－拉普拉斯算子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4697" y="3850894"/>
            <a:ext cx="51854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一阶微分滤波器－梯度算子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5879" y="959865"/>
            <a:ext cx="6054725" cy="137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拉普拉斯算子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图像函数的拉普拉斯变换定义为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2551" y="2968751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 h="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186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7421" y="2968751"/>
            <a:ext cx="570865" cy="0"/>
          </a:xfrm>
          <a:custGeom>
            <a:avLst/>
            <a:gdLst/>
            <a:ahLst/>
            <a:cxnLst/>
            <a:rect l="l" t="t" r="r" b="b"/>
            <a:pathLst>
              <a:path w="570864" h="0">
                <a:moveTo>
                  <a:pt x="0" y="0"/>
                </a:moveTo>
                <a:lnTo>
                  <a:pt x="570738" y="0"/>
                </a:lnTo>
              </a:path>
            </a:pathLst>
          </a:custGeom>
          <a:ln w="186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27209" y="2456929"/>
            <a:ext cx="1020444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76300" algn="l"/>
              </a:tabLst>
            </a:pPr>
            <a:r>
              <a:rPr dirty="0" sz="2050">
                <a:latin typeface="Times New Roman"/>
                <a:cs typeface="Times New Roman"/>
              </a:rPr>
              <a:t>2</a:t>
            </a:r>
            <a:r>
              <a:rPr dirty="0" sz="2050">
                <a:latin typeface="Times New Roman"/>
                <a:cs typeface="Times New Roman"/>
              </a:rPr>
              <a:t>	</a:t>
            </a:r>
            <a:r>
              <a:rPr dirty="0" sz="2050"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3792" y="2552953"/>
            <a:ext cx="973455" cy="556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4635" algn="l"/>
                <a:tab pos="876935" algn="l"/>
              </a:tabLst>
            </a:pPr>
            <a:r>
              <a:rPr dirty="0" sz="2350" spc="-5" i="1">
                <a:latin typeface="Times New Roman"/>
                <a:cs typeface="Times New Roman"/>
              </a:rPr>
              <a:t>f</a:t>
            </a:r>
            <a:r>
              <a:rPr dirty="0" sz="2350" spc="-5" i="1">
                <a:latin typeface="Times New Roman"/>
                <a:cs typeface="Times New Roman"/>
              </a:rPr>
              <a:t>	</a:t>
            </a:r>
            <a:r>
              <a:rPr dirty="0" baseline="-35460" sz="3525" spc="-7">
                <a:latin typeface="Symbol"/>
                <a:cs typeface="Symbol"/>
              </a:rPr>
              <a:t></a:t>
            </a:r>
            <a:r>
              <a:rPr dirty="0" baseline="-35460" sz="3525" spc="217">
                <a:latin typeface="Times New Roman"/>
                <a:cs typeface="Times New Roman"/>
              </a:rPr>
              <a:t> </a:t>
            </a:r>
            <a:r>
              <a:rPr dirty="0" sz="2350" spc="-5">
                <a:latin typeface="Symbol"/>
                <a:cs typeface="Symbol"/>
              </a:rPr>
              <a:t></a:t>
            </a:r>
            <a:r>
              <a:rPr dirty="0" sz="2350">
                <a:latin typeface="Times New Roman"/>
                <a:cs typeface="Times New Roman"/>
              </a:rPr>
              <a:t>	</a:t>
            </a:r>
            <a:r>
              <a:rPr dirty="0" sz="2350" spc="-5" i="1">
                <a:latin typeface="Times New Roman"/>
                <a:cs typeface="Times New Roman"/>
              </a:rPr>
              <a:t>f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0798" y="3045205"/>
            <a:ext cx="1317625" cy="36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74394" algn="l"/>
              </a:tabLst>
            </a:pPr>
            <a:r>
              <a:rPr dirty="0" sz="2350" spc="-30">
                <a:latin typeface="Symbol"/>
                <a:cs typeface="Symbol"/>
              </a:rPr>
              <a:t></a:t>
            </a:r>
            <a:r>
              <a:rPr dirty="0" sz="2350" spc="125" i="1">
                <a:latin typeface="Times New Roman"/>
                <a:cs typeface="Times New Roman"/>
              </a:rPr>
              <a:t>x</a:t>
            </a:r>
            <a:r>
              <a:rPr dirty="0" baseline="28455" sz="3075">
                <a:latin typeface="Times New Roman"/>
                <a:cs typeface="Times New Roman"/>
              </a:rPr>
              <a:t>2</a:t>
            </a:r>
            <a:r>
              <a:rPr dirty="0" baseline="28455" sz="3075">
                <a:latin typeface="Times New Roman"/>
                <a:cs typeface="Times New Roman"/>
              </a:rPr>
              <a:t>	</a:t>
            </a:r>
            <a:r>
              <a:rPr dirty="0" sz="2350" spc="-30">
                <a:latin typeface="Symbol"/>
                <a:cs typeface="Symbol"/>
              </a:rPr>
              <a:t></a:t>
            </a:r>
            <a:r>
              <a:rPr dirty="0" sz="2350" spc="170" i="1">
                <a:latin typeface="Times New Roman"/>
                <a:cs typeface="Times New Roman"/>
              </a:rPr>
              <a:t>y</a:t>
            </a:r>
            <a:r>
              <a:rPr dirty="0" baseline="28455" sz="3075">
                <a:latin typeface="Times New Roman"/>
                <a:cs typeface="Times New Roman"/>
              </a:rPr>
              <a:t>2</a:t>
            </a:r>
            <a:endParaRPr baseline="28455" sz="307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7455" y="2744990"/>
            <a:ext cx="1083945" cy="36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57860" algn="l"/>
              </a:tabLst>
            </a:pPr>
            <a:r>
              <a:rPr dirty="0" sz="2350" spc="125">
                <a:latin typeface="Symbol"/>
                <a:cs typeface="Symbol"/>
              </a:rPr>
              <a:t></a:t>
            </a:r>
            <a:r>
              <a:rPr dirty="0" baseline="28455" sz="3075">
                <a:latin typeface="Times New Roman"/>
                <a:cs typeface="Times New Roman"/>
              </a:rPr>
              <a:t>2</a:t>
            </a:r>
            <a:r>
              <a:rPr dirty="0" baseline="28455" sz="3075" spc="7">
                <a:latin typeface="Times New Roman"/>
                <a:cs typeface="Times New Roman"/>
              </a:rPr>
              <a:t> </a:t>
            </a:r>
            <a:r>
              <a:rPr dirty="0" sz="2350" spc="-5" i="1">
                <a:latin typeface="Times New Roman"/>
                <a:cs typeface="Times New Roman"/>
              </a:rPr>
              <a:t>f</a:t>
            </a:r>
            <a:r>
              <a:rPr dirty="0" sz="2350" i="1">
                <a:latin typeface="Times New Roman"/>
                <a:cs typeface="Times New Roman"/>
              </a:rPr>
              <a:t>	</a:t>
            </a:r>
            <a:r>
              <a:rPr dirty="0" sz="2350" spc="-5">
                <a:latin typeface="Symbol"/>
                <a:cs typeface="Symbol"/>
              </a:rPr>
              <a:t></a:t>
            </a:r>
            <a:r>
              <a:rPr dirty="0" sz="2350" spc="210">
                <a:latin typeface="Times New Roman"/>
                <a:cs typeface="Times New Roman"/>
              </a:rPr>
              <a:t> </a:t>
            </a:r>
            <a:r>
              <a:rPr dirty="0" baseline="35460" sz="3525" spc="-7">
                <a:latin typeface="Symbol"/>
                <a:cs typeface="Symbol"/>
              </a:rPr>
              <a:t></a:t>
            </a:r>
            <a:endParaRPr baseline="35460" sz="3525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83015" y="4067555"/>
            <a:ext cx="585470" cy="0"/>
          </a:xfrm>
          <a:custGeom>
            <a:avLst/>
            <a:gdLst/>
            <a:ahLst/>
            <a:cxnLst/>
            <a:rect l="l" t="t" r="r" b="b"/>
            <a:pathLst>
              <a:path w="585469" h="0">
                <a:moveTo>
                  <a:pt x="0" y="0"/>
                </a:moveTo>
                <a:lnTo>
                  <a:pt x="58521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372245" y="3543312"/>
            <a:ext cx="159385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4188" y="3718305"/>
            <a:ext cx="451548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74320" algn="l"/>
                <a:tab pos="570230" algn="l"/>
              </a:tabLst>
            </a:pPr>
            <a:r>
              <a:rPr dirty="0" baseline="35879" sz="3600" i="1">
                <a:latin typeface="Times New Roman"/>
                <a:cs typeface="Times New Roman"/>
              </a:rPr>
              <a:t>f</a:t>
            </a:r>
            <a:r>
              <a:rPr dirty="0" baseline="35879" sz="3600" i="1"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-5">
                <a:latin typeface="Times New Roman"/>
                <a:cs typeface="Times New Roman"/>
              </a:rPr>
              <a:t>	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30" i="1">
                <a:latin typeface="Times New Roman"/>
                <a:cs typeface="Times New Roman"/>
              </a:rPr>
              <a:t> </a:t>
            </a:r>
            <a:r>
              <a:rPr dirty="0" sz="3350" spc="-305">
                <a:latin typeface="Symbol"/>
                <a:cs typeface="Symbol"/>
              </a:rPr>
              <a:t>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 spc="-130" i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</a:t>
            </a:r>
            <a:r>
              <a:rPr dirty="0" sz="2400" spc="-375">
                <a:latin typeface="Times New Roman"/>
                <a:cs typeface="Times New Roman"/>
              </a:rPr>
              <a:t> </a:t>
            </a:r>
            <a:r>
              <a:rPr dirty="0" sz="2400" spc="-225">
                <a:latin typeface="Times New Roman"/>
                <a:cs typeface="Times New Roman"/>
              </a:rPr>
              <a:t>1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75">
                <a:latin typeface="Times New Roman"/>
                <a:cs typeface="Times New Roman"/>
              </a:rPr>
              <a:t> </a:t>
            </a:r>
            <a:r>
              <a:rPr dirty="0" sz="2400" spc="170" i="1">
                <a:latin typeface="Times New Roman"/>
                <a:cs typeface="Times New Roman"/>
              </a:rPr>
              <a:t>y</a:t>
            </a:r>
            <a:r>
              <a:rPr dirty="0" sz="3350" spc="-114">
                <a:latin typeface="Symbol"/>
                <a:cs typeface="Symbol"/>
              </a:rPr>
              <a:t></a:t>
            </a:r>
            <a:r>
              <a:rPr dirty="0" sz="2400" spc="-5">
                <a:latin typeface="Symbol"/>
                <a:cs typeface="Symbol"/>
              </a:rPr>
              <a:t>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26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30" i="1">
                <a:latin typeface="Times New Roman"/>
                <a:cs typeface="Times New Roman"/>
              </a:rPr>
              <a:t> </a:t>
            </a:r>
            <a:r>
              <a:rPr dirty="0" sz="3350" spc="-305">
                <a:latin typeface="Symbol"/>
                <a:cs typeface="Symbol"/>
              </a:rPr>
              <a:t>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 spc="-130" i="1">
                <a:latin typeface="Times New Roman"/>
                <a:cs typeface="Times New Roman"/>
              </a:rPr>
              <a:t> </a:t>
            </a:r>
            <a:r>
              <a:rPr dirty="0" sz="2400" spc="175">
                <a:latin typeface="Symbol"/>
                <a:cs typeface="Symbol"/>
              </a:rPr>
              <a:t></a:t>
            </a:r>
            <a:r>
              <a:rPr dirty="0" sz="2400" spc="-225">
                <a:latin typeface="Times New Roman"/>
                <a:cs typeface="Times New Roman"/>
              </a:rPr>
              <a:t>1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75">
                <a:latin typeface="Times New Roman"/>
                <a:cs typeface="Times New Roman"/>
              </a:rPr>
              <a:t> </a:t>
            </a:r>
            <a:r>
              <a:rPr dirty="0" sz="2400" spc="175" i="1">
                <a:latin typeface="Times New Roman"/>
                <a:cs typeface="Times New Roman"/>
              </a:rPr>
              <a:t>y</a:t>
            </a:r>
            <a:r>
              <a:rPr dirty="0" sz="3350" spc="-110">
                <a:latin typeface="Symbol"/>
                <a:cs typeface="Symbol"/>
              </a:rPr>
              <a:t></a:t>
            </a:r>
            <a:r>
              <a:rPr dirty="0" sz="2400" spc="-5">
                <a:latin typeface="Symbol"/>
                <a:cs typeface="Symbol"/>
              </a:rPr>
              <a:t></a:t>
            </a:r>
            <a:r>
              <a:rPr dirty="0" sz="2400" spc="-1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2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30" i="1">
                <a:latin typeface="Times New Roman"/>
                <a:cs typeface="Times New Roman"/>
              </a:rPr>
              <a:t> </a:t>
            </a:r>
            <a:r>
              <a:rPr dirty="0" sz="3350" spc="-305">
                <a:latin typeface="Symbol"/>
                <a:cs typeface="Symbol"/>
              </a:rPr>
              <a:t></a:t>
            </a:r>
            <a:r>
              <a:rPr dirty="0" sz="2400" spc="15" i="1">
                <a:latin typeface="Times New Roman"/>
                <a:cs typeface="Times New Roman"/>
              </a:rPr>
              <a:t>x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75">
                <a:latin typeface="Times New Roman"/>
                <a:cs typeface="Times New Roman"/>
              </a:rPr>
              <a:t> </a:t>
            </a:r>
            <a:r>
              <a:rPr dirty="0" sz="2400" spc="170" i="1">
                <a:latin typeface="Times New Roman"/>
                <a:cs typeface="Times New Roman"/>
              </a:rPr>
              <a:t>y</a:t>
            </a:r>
            <a:r>
              <a:rPr dirty="0" sz="3350" spc="-330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2799" y="4146816"/>
            <a:ext cx="461009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25">
                <a:latin typeface="Symbol"/>
                <a:cs typeface="Symbol"/>
              </a:rPr>
              <a:t></a:t>
            </a:r>
            <a:r>
              <a:rPr dirty="0" sz="2400" spc="140" i="1">
                <a:latin typeface="Times New Roman"/>
                <a:cs typeface="Times New Roman"/>
              </a:rPr>
              <a:t>x</a:t>
            </a:r>
            <a:r>
              <a:rPr dirty="0" baseline="29100" sz="3150">
                <a:latin typeface="Times New Roman"/>
                <a:cs typeface="Times New Roman"/>
              </a:rPr>
              <a:t>2</a:t>
            </a:r>
            <a:endParaRPr baseline="29100" sz="3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99284" y="3642385"/>
            <a:ext cx="17653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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7408" y="5200628"/>
            <a:ext cx="473709" cy="0"/>
          </a:xfrm>
          <a:custGeom>
            <a:avLst/>
            <a:gdLst/>
            <a:ahLst/>
            <a:cxnLst/>
            <a:rect l="l" t="t" r="r" b="b"/>
            <a:pathLst>
              <a:path w="473710" h="0">
                <a:moveTo>
                  <a:pt x="0" y="0"/>
                </a:moveTo>
                <a:lnTo>
                  <a:pt x="473197" y="0"/>
                </a:lnTo>
              </a:path>
            </a:pathLst>
          </a:custGeom>
          <a:ln w="180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437777" y="4709921"/>
            <a:ext cx="151765" cy="30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5">
                <a:latin typeface="Times New Roman"/>
                <a:cs typeface="Times New Roman"/>
              </a:rPr>
              <a:t>2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98319" y="4866640"/>
            <a:ext cx="3964940" cy="490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5595" algn="l"/>
                <a:tab pos="528320" algn="l"/>
              </a:tabLst>
            </a:pPr>
            <a:r>
              <a:rPr dirty="0" baseline="35802" sz="3375" spc="7">
                <a:latin typeface="Symbol"/>
                <a:cs typeface="Symbol"/>
              </a:rPr>
              <a:t></a:t>
            </a:r>
            <a:r>
              <a:rPr dirty="0" baseline="35802" sz="3375" spc="7">
                <a:latin typeface="Times New Roman"/>
                <a:cs typeface="Times New Roman"/>
              </a:rPr>
              <a:t>	</a:t>
            </a:r>
            <a:r>
              <a:rPr dirty="0" baseline="35802" sz="3375" spc="7" i="1">
                <a:latin typeface="Times New Roman"/>
                <a:cs typeface="Times New Roman"/>
              </a:rPr>
              <a:t>f</a:t>
            </a:r>
            <a:r>
              <a:rPr dirty="0" baseline="35802" sz="3375" spc="7" i="1">
                <a:latin typeface="Times New Roman"/>
                <a:cs typeface="Times New Roman"/>
              </a:rPr>
              <a:t>	</a:t>
            </a:r>
            <a:r>
              <a:rPr dirty="0" sz="2250" spc="5">
                <a:latin typeface="Symbol"/>
                <a:cs typeface="Symbol"/>
              </a:rPr>
              <a:t></a:t>
            </a:r>
            <a:r>
              <a:rPr dirty="0" sz="2250" spc="7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-185" i="1">
                <a:latin typeface="Times New Roman"/>
                <a:cs typeface="Times New Roman"/>
              </a:rPr>
              <a:t> </a:t>
            </a:r>
            <a:r>
              <a:rPr dirty="0" sz="3200" spc="-409">
                <a:latin typeface="Symbol"/>
                <a:cs typeface="Symbol"/>
              </a:rPr>
              <a:t></a:t>
            </a:r>
            <a:r>
              <a:rPr dirty="0" sz="2250" spc="-125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20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y</a:t>
            </a:r>
            <a:r>
              <a:rPr dirty="0" sz="2250" spc="-295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</a:t>
            </a:r>
            <a:r>
              <a:rPr dirty="0" sz="2250" spc="-250">
                <a:latin typeface="Times New Roman"/>
                <a:cs typeface="Times New Roman"/>
              </a:rPr>
              <a:t>1</a:t>
            </a:r>
            <a:r>
              <a:rPr dirty="0" sz="3200" spc="-254">
                <a:latin typeface="Symbol"/>
                <a:cs typeface="Symbol"/>
              </a:rPr>
              <a:t></a:t>
            </a:r>
            <a:r>
              <a:rPr dirty="0" sz="2250" spc="5">
                <a:latin typeface="Symbol"/>
                <a:cs typeface="Symbol"/>
              </a:rPr>
              <a:t></a:t>
            </a:r>
            <a:r>
              <a:rPr dirty="0" sz="2250" spc="1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-185" i="1">
                <a:latin typeface="Times New Roman"/>
                <a:cs typeface="Times New Roman"/>
              </a:rPr>
              <a:t> </a:t>
            </a:r>
            <a:r>
              <a:rPr dirty="0" sz="3200" spc="-409">
                <a:latin typeface="Symbol"/>
                <a:cs typeface="Symbol"/>
              </a:rPr>
              <a:t></a:t>
            </a:r>
            <a:r>
              <a:rPr dirty="0" sz="2250" spc="-125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20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y</a:t>
            </a:r>
            <a:r>
              <a:rPr dirty="0" sz="2250" spc="-295" i="1">
                <a:latin typeface="Times New Roman"/>
                <a:cs typeface="Times New Roman"/>
              </a:rPr>
              <a:t> </a:t>
            </a:r>
            <a:r>
              <a:rPr dirty="0" sz="2250" spc="-25">
                <a:latin typeface="Symbol"/>
                <a:cs typeface="Symbol"/>
              </a:rPr>
              <a:t></a:t>
            </a:r>
            <a:r>
              <a:rPr dirty="0" sz="2250" spc="-250">
                <a:latin typeface="Times New Roman"/>
                <a:cs typeface="Times New Roman"/>
              </a:rPr>
              <a:t>1</a:t>
            </a:r>
            <a:r>
              <a:rPr dirty="0" sz="3200" spc="-254">
                <a:latin typeface="Symbol"/>
                <a:cs typeface="Symbol"/>
              </a:rPr>
              <a:t></a:t>
            </a:r>
            <a:r>
              <a:rPr dirty="0" sz="2250" spc="185">
                <a:latin typeface="Symbol"/>
                <a:cs typeface="Symbol"/>
              </a:rPr>
              <a:t></a:t>
            </a:r>
            <a:r>
              <a:rPr dirty="0" sz="2250" spc="5">
                <a:latin typeface="Times New Roman"/>
                <a:cs typeface="Times New Roman"/>
              </a:rPr>
              <a:t>2</a:t>
            </a:r>
            <a:r>
              <a:rPr dirty="0" sz="2250" spc="-330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-190" i="1">
                <a:latin typeface="Times New Roman"/>
                <a:cs typeface="Times New Roman"/>
              </a:rPr>
              <a:t> </a:t>
            </a:r>
            <a:r>
              <a:rPr dirty="0" sz="3200" spc="-409">
                <a:latin typeface="Symbol"/>
                <a:cs typeface="Symbol"/>
              </a:rPr>
              <a:t></a:t>
            </a:r>
            <a:r>
              <a:rPr dirty="0" sz="2250" spc="-125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20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y</a:t>
            </a:r>
            <a:r>
              <a:rPr dirty="0" sz="3200" spc="-430">
                <a:latin typeface="Symbol"/>
                <a:cs typeface="Symbol"/>
              </a:rPr>
              <a:t>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50606" y="5277611"/>
            <a:ext cx="7953375" cy="1303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85165">
              <a:lnSpc>
                <a:spcPct val="100000"/>
              </a:lnSpc>
            </a:pPr>
            <a:r>
              <a:rPr dirty="0" sz="2250" spc="-175">
                <a:latin typeface="Symbol"/>
                <a:cs typeface="Symbol"/>
              </a:rPr>
              <a:t></a:t>
            </a:r>
            <a:r>
              <a:rPr dirty="0" sz="2250" spc="5" i="1">
                <a:latin typeface="Times New Roman"/>
                <a:cs typeface="Times New Roman"/>
              </a:rPr>
              <a:t>y</a:t>
            </a:r>
            <a:r>
              <a:rPr dirty="0" baseline="28490" sz="2925" spc="22">
                <a:latin typeface="Times New Roman"/>
                <a:cs typeface="Times New Roman"/>
              </a:rPr>
              <a:t>2</a:t>
            </a:r>
            <a:endParaRPr baseline="28490" sz="2925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dirty="0" sz="3000" spc="-315">
                <a:latin typeface="Symbol"/>
                <a:cs typeface="Symbol"/>
              </a:rPr>
              <a:t></a:t>
            </a:r>
            <a:r>
              <a:rPr dirty="0" baseline="28846" sz="3900" spc="7">
                <a:latin typeface="Times New Roman"/>
                <a:cs typeface="Times New Roman"/>
              </a:rPr>
              <a:t>2</a:t>
            </a:r>
            <a:r>
              <a:rPr dirty="0" baseline="28846" sz="3900" spc="-585">
                <a:latin typeface="Times New Roman"/>
                <a:cs typeface="Times New Roman"/>
              </a:rPr>
              <a:t> </a:t>
            </a:r>
            <a:r>
              <a:rPr dirty="0" sz="3000" spc="-5" i="1">
                <a:latin typeface="Times New Roman"/>
                <a:cs typeface="Times New Roman"/>
              </a:rPr>
              <a:t>f</a:t>
            </a:r>
            <a:r>
              <a:rPr dirty="0" sz="3000" spc="170" i="1">
                <a:latin typeface="Times New Roman"/>
                <a:cs typeface="Times New Roman"/>
              </a:rPr>
              <a:t> </a:t>
            </a:r>
            <a:r>
              <a:rPr dirty="0" sz="3000" spc="125">
                <a:latin typeface="Symbol"/>
                <a:cs typeface="Symbol"/>
              </a:rPr>
              <a:t></a:t>
            </a:r>
            <a:r>
              <a:rPr dirty="0" sz="4350" spc="-380">
                <a:latin typeface="Symbol"/>
                <a:cs typeface="Symbol"/>
              </a:rPr>
              <a:t></a:t>
            </a:r>
            <a:r>
              <a:rPr dirty="0" sz="3000" spc="-5" i="1">
                <a:latin typeface="Times New Roman"/>
                <a:cs typeface="Times New Roman"/>
              </a:rPr>
              <a:t>f</a:t>
            </a:r>
            <a:r>
              <a:rPr dirty="0" sz="3000" spc="-355" i="1">
                <a:latin typeface="Times New Roman"/>
                <a:cs typeface="Times New Roman"/>
              </a:rPr>
              <a:t> </a:t>
            </a:r>
            <a:r>
              <a:rPr dirty="0" sz="4200" spc="-590">
                <a:latin typeface="Symbol"/>
                <a:cs typeface="Symbol"/>
              </a:rPr>
              <a:t></a:t>
            </a:r>
            <a:r>
              <a:rPr dirty="0" sz="3000" spc="185" i="1">
                <a:latin typeface="Times New Roman"/>
                <a:cs typeface="Times New Roman"/>
              </a:rPr>
              <a:t>x</a:t>
            </a:r>
            <a:r>
              <a:rPr dirty="0" sz="3000" spc="-120">
                <a:latin typeface="Symbol"/>
                <a:cs typeface="Symbol"/>
              </a:rPr>
              <a:t></a:t>
            </a:r>
            <a:r>
              <a:rPr dirty="0" sz="3000" spc="-535">
                <a:latin typeface="Times New Roman"/>
                <a:cs typeface="Times New Roman"/>
              </a:rPr>
              <a:t>1</a:t>
            </a:r>
            <a:r>
              <a:rPr dirty="0" sz="3000" spc="-5">
                <a:latin typeface="Times New Roman"/>
                <a:cs typeface="Times New Roman"/>
              </a:rPr>
              <a:t>,</a:t>
            </a:r>
            <a:r>
              <a:rPr dirty="0" sz="3000" spc="-385">
                <a:latin typeface="Times New Roman"/>
                <a:cs typeface="Times New Roman"/>
              </a:rPr>
              <a:t> </a:t>
            </a:r>
            <a:r>
              <a:rPr dirty="0" sz="3000" spc="-110" i="1">
                <a:latin typeface="Times New Roman"/>
                <a:cs typeface="Times New Roman"/>
              </a:rPr>
              <a:t>y</a:t>
            </a:r>
            <a:r>
              <a:rPr dirty="0" sz="4200" spc="-405">
                <a:latin typeface="Symbol"/>
                <a:cs typeface="Symbol"/>
              </a:rPr>
              <a:t></a:t>
            </a:r>
            <a:r>
              <a:rPr dirty="0" sz="3000" spc="-10">
                <a:latin typeface="Symbol"/>
                <a:cs typeface="Symbol"/>
              </a:rPr>
              <a:t></a:t>
            </a:r>
            <a:r>
              <a:rPr dirty="0" sz="3000" spc="-160">
                <a:latin typeface="Times New Roman"/>
                <a:cs typeface="Times New Roman"/>
              </a:rPr>
              <a:t> </a:t>
            </a:r>
            <a:r>
              <a:rPr dirty="0" sz="3000" spc="-5" i="1">
                <a:latin typeface="Times New Roman"/>
                <a:cs typeface="Times New Roman"/>
              </a:rPr>
              <a:t>f</a:t>
            </a:r>
            <a:r>
              <a:rPr dirty="0" sz="3000" spc="-355" i="1">
                <a:latin typeface="Times New Roman"/>
                <a:cs typeface="Times New Roman"/>
              </a:rPr>
              <a:t> </a:t>
            </a:r>
            <a:r>
              <a:rPr dirty="0" sz="4200" spc="-590">
                <a:latin typeface="Symbol"/>
                <a:cs typeface="Symbol"/>
              </a:rPr>
              <a:t></a:t>
            </a:r>
            <a:r>
              <a:rPr dirty="0" sz="3000" spc="185" i="1">
                <a:latin typeface="Times New Roman"/>
                <a:cs typeface="Times New Roman"/>
              </a:rPr>
              <a:t>x</a:t>
            </a:r>
            <a:r>
              <a:rPr dirty="0" sz="3000" spc="-165">
                <a:latin typeface="Symbol"/>
                <a:cs typeface="Symbol"/>
              </a:rPr>
              <a:t></a:t>
            </a:r>
            <a:r>
              <a:rPr dirty="0" sz="3000" spc="-535">
                <a:latin typeface="Times New Roman"/>
                <a:cs typeface="Times New Roman"/>
              </a:rPr>
              <a:t>1</a:t>
            </a:r>
            <a:r>
              <a:rPr dirty="0" sz="3000" spc="-5">
                <a:latin typeface="Times New Roman"/>
                <a:cs typeface="Times New Roman"/>
              </a:rPr>
              <a:t>,</a:t>
            </a:r>
            <a:r>
              <a:rPr dirty="0" sz="3000" spc="-385">
                <a:latin typeface="Times New Roman"/>
                <a:cs typeface="Times New Roman"/>
              </a:rPr>
              <a:t> </a:t>
            </a:r>
            <a:r>
              <a:rPr dirty="0" sz="3000" spc="-105" i="1">
                <a:latin typeface="Times New Roman"/>
                <a:cs typeface="Times New Roman"/>
              </a:rPr>
              <a:t>y</a:t>
            </a:r>
            <a:r>
              <a:rPr dirty="0" sz="4200" spc="-405">
                <a:latin typeface="Symbol"/>
                <a:cs typeface="Symbol"/>
              </a:rPr>
              <a:t></a:t>
            </a:r>
            <a:r>
              <a:rPr dirty="0" sz="3000" spc="-10">
                <a:latin typeface="Symbol"/>
                <a:cs typeface="Symbol"/>
              </a:rPr>
              <a:t></a:t>
            </a:r>
            <a:r>
              <a:rPr dirty="0" sz="3000" spc="-160">
                <a:latin typeface="Times New Roman"/>
                <a:cs typeface="Times New Roman"/>
              </a:rPr>
              <a:t> </a:t>
            </a:r>
            <a:r>
              <a:rPr dirty="0" sz="3000" spc="-5" i="1">
                <a:latin typeface="Times New Roman"/>
                <a:cs typeface="Times New Roman"/>
              </a:rPr>
              <a:t>f</a:t>
            </a:r>
            <a:r>
              <a:rPr dirty="0" sz="3000" spc="-355" i="1">
                <a:latin typeface="Times New Roman"/>
                <a:cs typeface="Times New Roman"/>
              </a:rPr>
              <a:t> </a:t>
            </a:r>
            <a:r>
              <a:rPr dirty="0" sz="4200" spc="-590">
                <a:latin typeface="Symbol"/>
                <a:cs typeface="Symbol"/>
              </a:rPr>
              <a:t></a:t>
            </a:r>
            <a:r>
              <a:rPr dirty="0" sz="3000" spc="-260" i="1">
                <a:latin typeface="Times New Roman"/>
                <a:cs typeface="Times New Roman"/>
              </a:rPr>
              <a:t>x</a:t>
            </a:r>
            <a:r>
              <a:rPr dirty="0" sz="3000" spc="-5">
                <a:latin typeface="Times New Roman"/>
                <a:cs typeface="Times New Roman"/>
              </a:rPr>
              <a:t>,</a:t>
            </a:r>
            <a:r>
              <a:rPr dirty="0" sz="3000" spc="-385">
                <a:latin typeface="Times New Roman"/>
                <a:cs typeface="Times New Roman"/>
              </a:rPr>
              <a:t> </a:t>
            </a:r>
            <a:r>
              <a:rPr dirty="0" sz="3000" spc="225" i="1">
                <a:latin typeface="Times New Roman"/>
                <a:cs typeface="Times New Roman"/>
              </a:rPr>
              <a:t>y</a:t>
            </a:r>
            <a:r>
              <a:rPr dirty="0" sz="3000" spc="-130">
                <a:latin typeface="Symbol"/>
                <a:cs typeface="Symbol"/>
              </a:rPr>
              <a:t></a:t>
            </a:r>
            <a:r>
              <a:rPr dirty="0" sz="3000" spc="-425">
                <a:latin typeface="Times New Roman"/>
                <a:cs typeface="Times New Roman"/>
              </a:rPr>
              <a:t>1</a:t>
            </a:r>
            <a:r>
              <a:rPr dirty="0" sz="4200" spc="-405">
                <a:latin typeface="Symbol"/>
                <a:cs typeface="Symbol"/>
              </a:rPr>
              <a:t></a:t>
            </a:r>
            <a:r>
              <a:rPr dirty="0" sz="3000" spc="-10">
                <a:latin typeface="Symbol"/>
                <a:cs typeface="Symbol"/>
              </a:rPr>
              <a:t></a:t>
            </a:r>
            <a:r>
              <a:rPr dirty="0" sz="3000" spc="-160">
                <a:latin typeface="Times New Roman"/>
                <a:cs typeface="Times New Roman"/>
              </a:rPr>
              <a:t> </a:t>
            </a:r>
            <a:r>
              <a:rPr dirty="0" sz="3000" spc="-5" i="1">
                <a:latin typeface="Times New Roman"/>
                <a:cs typeface="Times New Roman"/>
              </a:rPr>
              <a:t>f</a:t>
            </a:r>
            <a:r>
              <a:rPr dirty="0" sz="3000" spc="-355" i="1">
                <a:latin typeface="Times New Roman"/>
                <a:cs typeface="Times New Roman"/>
              </a:rPr>
              <a:t> </a:t>
            </a:r>
            <a:r>
              <a:rPr dirty="0" sz="4200" spc="-590">
                <a:latin typeface="Symbol"/>
                <a:cs typeface="Symbol"/>
              </a:rPr>
              <a:t></a:t>
            </a:r>
            <a:r>
              <a:rPr dirty="0" sz="3000" spc="-260" i="1">
                <a:latin typeface="Times New Roman"/>
                <a:cs typeface="Times New Roman"/>
              </a:rPr>
              <a:t>x</a:t>
            </a:r>
            <a:r>
              <a:rPr dirty="0" sz="3000" spc="-5">
                <a:latin typeface="Times New Roman"/>
                <a:cs typeface="Times New Roman"/>
              </a:rPr>
              <a:t>,</a:t>
            </a:r>
            <a:r>
              <a:rPr dirty="0" sz="3000" spc="-385">
                <a:latin typeface="Times New Roman"/>
                <a:cs typeface="Times New Roman"/>
              </a:rPr>
              <a:t> </a:t>
            </a:r>
            <a:r>
              <a:rPr dirty="0" sz="3000" spc="225" i="1">
                <a:latin typeface="Times New Roman"/>
                <a:cs typeface="Times New Roman"/>
              </a:rPr>
              <a:t>y</a:t>
            </a:r>
            <a:r>
              <a:rPr dirty="0" sz="3000" spc="-165">
                <a:latin typeface="Symbol"/>
                <a:cs typeface="Symbol"/>
              </a:rPr>
              <a:t></a:t>
            </a:r>
            <a:r>
              <a:rPr dirty="0" sz="3000" spc="-425">
                <a:latin typeface="Times New Roman"/>
                <a:cs typeface="Times New Roman"/>
              </a:rPr>
              <a:t>1</a:t>
            </a:r>
            <a:r>
              <a:rPr dirty="0" sz="4200" spc="-790">
                <a:latin typeface="Symbol"/>
                <a:cs typeface="Symbol"/>
              </a:rPr>
              <a:t></a:t>
            </a:r>
            <a:r>
              <a:rPr dirty="0" sz="4350" spc="-520">
                <a:latin typeface="Symbol"/>
                <a:cs typeface="Symbol"/>
              </a:rPr>
              <a:t></a:t>
            </a:r>
            <a:r>
              <a:rPr dirty="0" sz="3000" spc="100">
                <a:latin typeface="Symbol"/>
                <a:cs typeface="Symbol"/>
              </a:rPr>
              <a:t></a:t>
            </a:r>
            <a:r>
              <a:rPr dirty="0" sz="3000" spc="170">
                <a:latin typeface="Times New Roman"/>
                <a:cs typeface="Times New Roman"/>
              </a:rPr>
              <a:t>4</a:t>
            </a:r>
            <a:r>
              <a:rPr dirty="0" sz="3000" spc="-5" i="1">
                <a:latin typeface="Times New Roman"/>
                <a:cs typeface="Times New Roman"/>
              </a:rPr>
              <a:t>f</a:t>
            </a:r>
            <a:r>
              <a:rPr dirty="0" sz="3000" spc="-360" i="1">
                <a:latin typeface="Times New Roman"/>
                <a:cs typeface="Times New Roman"/>
              </a:rPr>
              <a:t> </a:t>
            </a:r>
            <a:r>
              <a:rPr dirty="0" sz="4200" spc="-590">
                <a:latin typeface="Symbol"/>
                <a:cs typeface="Symbol"/>
              </a:rPr>
              <a:t></a:t>
            </a:r>
            <a:r>
              <a:rPr dirty="0" sz="3000" spc="-254" i="1">
                <a:latin typeface="Times New Roman"/>
                <a:cs typeface="Times New Roman"/>
              </a:rPr>
              <a:t>x</a:t>
            </a:r>
            <a:r>
              <a:rPr dirty="0" sz="3000" spc="-5">
                <a:latin typeface="Times New Roman"/>
                <a:cs typeface="Times New Roman"/>
              </a:rPr>
              <a:t>,</a:t>
            </a:r>
            <a:r>
              <a:rPr dirty="0" sz="3000" spc="-385">
                <a:latin typeface="Times New Roman"/>
                <a:cs typeface="Times New Roman"/>
              </a:rPr>
              <a:t> </a:t>
            </a:r>
            <a:r>
              <a:rPr dirty="0" sz="3000" spc="-105" i="1">
                <a:latin typeface="Times New Roman"/>
                <a:cs typeface="Times New Roman"/>
              </a:rPr>
              <a:t>y</a:t>
            </a:r>
            <a:r>
              <a:rPr dirty="0" sz="4200" spc="-620">
                <a:latin typeface="Symbol"/>
                <a:cs typeface="Symbol"/>
              </a:rPr>
              <a:t></a:t>
            </a:r>
            <a:endParaRPr sz="4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拉普拉斯算子</a:t>
            </a:r>
          </a:p>
        </p:txBody>
      </p:sp>
      <p:sp>
        <p:nvSpPr>
          <p:cNvPr id="5" name="object 5"/>
          <p:cNvSpPr/>
          <p:nvPr/>
        </p:nvSpPr>
        <p:spPr>
          <a:xfrm>
            <a:off x="1891169" y="2149601"/>
            <a:ext cx="7703819" cy="4581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97519" y="2981197"/>
            <a:ext cx="235077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f(x-1,y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)</a:t>
            </a:r>
            <a:r>
              <a:rPr dirty="0" sz="1600" spc="-409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f(x,y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)</a:t>
            </a:r>
            <a:r>
              <a:rPr dirty="0" sz="1600" spc="-50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baseline="3472" sz="2400" spc="-22" b="1">
                <a:solidFill>
                  <a:srgbClr val="EE2B0A"/>
                </a:solidFill>
                <a:latin typeface="NSimSun"/>
                <a:cs typeface="NSimSun"/>
              </a:rPr>
              <a:t>f(x+1,y)</a:t>
            </a:r>
            <a:endParaRPr baseline="3472"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29039" y="2198611"/>
            <a:ext cx="8382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f(x,y+1)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7609" y="4117327"/>
            <a:ext cx="8382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f(x,y-1)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3237" y="1909051"/>
            <a:ext cx="10414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f(x-1,y+1)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7435" y="1885429"/>
            <a:ext cx="10414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f(x+1,y+1)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3435" y="4141723"/>
            <a:ext cx="10414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f(x-1,y-1)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97435" y="4190492"/>
            <a:ext cx="10414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f(x+1,y-1)</a:t>
            </a:r>
            <a:endParaRPr sz="16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5879" y="959865"/>
            <a:ext cx="6732270" cy="1481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拉普拉斯算子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</a:pPr>
            <a:r>
              <a:rPr dirty="0" sz="2200" spc="74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3200" spc="-15" b="1">
                <a:latin typeface="NSimSun"/>
                <a:cs typeface="NSimSun"/>
              </a:rPr>
              <a:t>拉普拉斯变换对图像增强的基本方法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2261" y="3071812"/>
            <a:ext cx="2063750" cy="887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900" spc="305" i="1">
                <a:latin typeface="Times New Roman"/>
                <a:cs typeface="Times New Roman"/>
              </a:rPr>
              <a:t>g</a:t>
            </a:r>
            <a:r>
              <a:rPr dirty="0" sz="5500" spc="-505">
                <a:latin typeface="Symbol"/>
                <a:cs typeface="Symbol"/>
              </a:rPr>
              <a:t></a:t>
            </a:r>
            <a:r>
              <a:rPr dirty="0" sz="3900" spc="40" i="1">
                <a:latin typeface="Times New Roman"/>
                <a:cs typeface="Times New Roman"/>
              </a:rPr>
              <a:t>x</a:t>
            </a:r>
            <a:r>
              <a:rPr dirty="0" sz="3900">
                <a:latin typeface="Times New Roman"/>
                <a:cs typeface="Times New Roman"/>
              </a:rPr>
              <a:t>,</a:t>
            </a:r>
            <a:r>
              <a:rPr dirty="0" sz="3900" spc="-120">
                <a:latin typeface="Times New Roman"/>
                <a:cs typeface="Times New Roman"/>
              </a:rPr>
              <a:t> </a:t>
            </a:r>
            <a:r>
              <a:rPr dirty="0" sz="3900" spc="285" i="1">
                <a:latin typeface="Times New Roman"/>
                <a:cs typeface="Times New Roman"/>
              </a:rPr>
              <a:t>y</a:t>
            </a:r>
            <a:r>
              <a:rPr dirty="0" sz="5500" spc="-10">
                <a:latin typeface="Symbol"/>
                <a:cs typeface="Symbol"/>
              </a:rPr>
              <a:t></a:t>
            </a:r>
            <a:r>
              <a:rPr dirty="0" sz="3900" spc="5">
                <a:latin typeface="Symbol"/>
                <a:cs typeface="Symbol"/>
              </a:rPr>
              <a:t></a:t>
            </a:r>
            <a:r>
              <a:rPr dirty="0" sz="3900" spc="-65">
                <a:latin typeface="Times New Roman"/>
                <a:cs typeface="Times New Roman"/>
              </a:rPr>
              <a:t> </a:t>
            </a:r>
            <a:r>
              <a:rPr dirty="0" baseline="-9971" sz="5850" spc="-2947">
                <a:latin typeface="Symbol"/>
                <a:cs typeface="Symbol"/>
              </a:rPr>
              <a:t>⎨</a:t>
            </a:r>
            <a:endParaRPr baseline="-9971" sz="58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4510" y="3628110"/>
            <a:ext cx="4090035" cy="940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900" spc="-3904">
                <a:latin typeface="Symbol"/>
                <a:cs typeface="Symbol"/>
              </a:rPr>
              <a:t>⎪</a:t>
            </a:r>
            <a:r>
              <a:rPr dirty="0" baseline="-15669" sz="5850" spc="-2947">
                <a:latin typeface="Symbol"/>
                <a:cs typeface="Symbol"/>
              </a:rPr>
              <a:t>⎩</a:t>
            </a:r>
            <a:r>
              <a:rPr dirty="0" baseline="-15669" sz="5850" spc="-330">
                <a:latin typeface="Times New Roman"/>
                <a:cs typeface="Times New Roman"/>
              </a:rPr>
              <a:t> </a:t>
            </a:r>
            <a:r>
              <a:rPr dirty="0" sz="3900" spc="5" i="1">
                <a:latin typeface="Times New Roman"/>
                <a:cs typeface="Times New Roman"/>
              </a:rPr>
              <a:t>f</a:t>
            </a:r>
            <a:r>
              <a:rPr dirty="0" sz="3900" spc="-50" i="1">
                <a:latin typeface="Times New Roman"/>
                <a:cs typeface="Times New Roman"/>
              </a:rPr>
              <a:t> </a:t>
            </a:r>
            <a:r>
              <a:rPr dirty="0" sz="5500" spc="-505">
                <a:latin typeface="Symbol"/>
                <a:cs typeface="Symbol"/>
              </a:rPr>
              <a:t></a:t>
            </a:r>
            <a:r>
              <a:rPr dirty="0" sz="3900" spc="40" i="1">
                <a:latin typeface="Times New Roman"/>
                <a:cs typeface="Times New Roman"/>
              </a:rPr>
              <a:t>x</a:t>
            </a:r>
            <a:r>
              <a:rPr dirty="0" sz="3900">
                <a:latin typeface="Times New Roman"/>
                <a:cs typeface="Times New Roman"/>
              </a:rPr>
              <a:t>,</a:t>
            </a:r>
            <a:r>
              <a:rPr dirty="0" sz="3900" spc="-120">
                <a:latin typeface="Times New Roman"/>
                <a:cs typeface="Times New Roman"/>
              </a:rPr>
              <a:t> </a:t>
            </a:r>
            <a:r>
              <a:rPr dirty="0" sz="3900" spc="285" i="1">
                <a:latin typeface="Times New Roman"/>
                <a:cs typeface="Times New Roman"/>
              </a:rPr>
              <a:t>y</a:t>
            </a:r>
            <a:r>
              <a:rPr dirty="0" sz="5500" spc="-195">
                <a:latin typeface="Symbol"/>
                <a:cs typeface="Symbol"/>
              </a:rPr>
              <a:t></a:t>
            </a:r>
            <a:r>
              <a:rPr dirty="0" sz="3900" spc="5">
                <a:latin typeface="Symbol"/>
                <a:cs typeface="Symbol"/>
              </a:rPr>
              <a:t></a:t>
            </a:r>
            <a:r>
              <a:rPr dirty="0" sz="3900" spc="-305">
                <a:latin typeface="Times New Roman"/>
                <a:cs typeface="Times New Roman"/>
              </a:rPr>
              <a:t> </a:t>
            </a:r>
            <a:r>
              <a:rPr dirty="0" sz="3900" spc="225">
                <a:latin typeface="Symbol"/>
                <a:cs typeface="Symbol"/>
              </a:rPr>
              <a:t></a:t>
            </a:r>
            <a:r>
              <a:rPr dirty="0" baseline="28594" sz="5100" spc="15">
                <a:latin typeface="Times New Roman"/>
                <a:cs typeface="Times New Roman"/>
              </a:rPr>
              <a:t>2</a:t>
            </a:r>
            <a:r>
              <a:rPr dirty="0" baseline="28594" sz="5100" spc="30">
                <a:latin typeface="Times New Roman"/>
                <a:cs typeface="Times New Roman"/>
              </a:rPr>
              <a:t> </a:t>
            </a:r>
            <a:r>
              <a:rPr dirty="0" sz="3900" spc="5" i="1">
                <a:latin typeface="Times New Roman"/>
                <a:cs typeface="Times New Roman"/>
              </a:rPr>
              <a:t>f</a:t>
            </a:r>
            <a:r>
              <a:rPr dirty="0" sz="3900" spc="-45" i="1">
                <a:latin typeface="Times New Roman"/>
                <a:cs typeface="Times New Roman"/>
              </a:rPr>
              <a:t> </a:t>
            </a:r>
            <a:r>
              <a:rPr dirty="0" sz="5500" spc="-505">
                <a:latin typeface="Symbol"/>
                <a:cs typeface="Symbol"/>
              </a:rPr>
              <a:t></a:t>
            </a:r>
            <a:r>
              <a:rPr dirty="0" sz="3900" spc="40" i="1">
                <a:latin typeface="Times New Roman"/>
                <a:cs typeface="Times New Roman"/>
              </a:rPr>
              <a:t>x</a:t>
            </a:r>
            <a:r>
              <a:rPr dirty="0" sz="3900">
                <a:latin typeface="Times New Roman"/>
                <a:cs typeface="Times New Roman"/>
              </a:rPr>
              <a:t>,</a:t>
            </a:r>
            <a:r>
              <a:rPr dirty="0" sz="3900" spc="-120">
                <a:latin typeface="Times New Roman"/>
                <a:cs typeface="Times New Roman"/>
              </a:rPr>
              <a:t> </a:t>
            </a:r>
            <a:r>
              <a:rPr dirty="0" sz="3900" spc="285" i="1">
                <a:latin typeface="Times New Roman"/>
                <a:cs typeface="Times New Roman"/>
              </a:rPr>
              <a:t>y</a:t>
            </a:r>
            <a:r>
              <a:rPr dirty="0" sz="5500" spc="-550">
                <a:latin typeface="Symbol"/>
                <a:cs typeface="Symbol"/>
              </a:rPr>
              <a:t></a:t>
            </a:r>
            <a:endParaRPr sz="55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4510" y="2706827"/>
            <a:ext cx="4081779" cy="878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8547" sz="5850" spc="-5857">
                <a:latin typeface="Symbol"/>
                <a:cs typeface="Symbol"/>
              </a:rPr>
              <a:t>⎪</a:t>
            </a:r>
            <a:r>
              <a:rPr dirty="0" baseline="17806" sz="5850" spc="-2947">
                <a:latin typeface="Symbol"/>
                <a:cs typeface="Symbol"/>
              </a:rPr>
              <a:t>⎧</a:t>
            </a:r>
            <a:r>
              <a:rPr dirty="0" baseline="17806" sz="5850" spc="-330">
                <a:latin typeface="Times New Roman"/>
                <a:cs typeface="Times New Roman"/>
              </a:rPr>
              <a:t> </a:t>
            </a:r>
            <a:r>
              <a:rPr dirty="0" sz="3900" spc="5" i="1">
                <a:latin typeface="Times New Roman"/>
                <a:cs typeface="Times New Roman"/>
              </a:rPr>
              <a:t>f</a:t>
            </a:r>
            <a:r>
              <a:rPr dirty="0" sz="3900" spc="-50" i="1">
                <a:latin typeface="Times New Roman"/>
                <a:cs typeface="Times New Roman"/>
              </a:rPr>
              <a:t> </a:t>
            </a:r>
            <a:r>
              <a:rPr dirty="0" sz="5500" spc="-505">
                <a:latin typeface="Symbol"/>
                <a:cs typeface="Symbol"/>
              </a:rPr>
              <a:t></a:t>
            </a:r>
            <a:r>
              <a:rPr dirty="0" sz="3900" spc="40" i="1">
                <a:latin typeface="Times New Roman"/>
                <a:cs typeface="Times New Roman"/>
              </a:rPr>
              <a:t>x</a:t>
            </a:r>
            <a:r>
              <a:rPr dirty="0" sz="3900">
                <a:latin typeface="Times New Roman"/>
                <a:cs typeface="Times New Roman"/>
              </a:rPr>
              <a:t>,</a:t>
            </a:r>
            <a:r>
              <a:rPr dirty="0" sz="3900" spc="-120">
                <a:latin typeface="Times New Roman"/>
                <a:cs typeface="Times New Roman"/>
              </a:rPr>
              <a:t> </a:t>
            </a:r>
            <a:r>
              <a:rPr dirty="0" sz="3900" spc="280" i="1">
                <a:latin typeface="Times New Roman"/>
                <a:cs typeface="Times New Roman"/>
              </a:rPr>
              <a:t>y</a:t>
            </a:r>
            <a:r>
              <a:rPr dirty="0" sz="5500" spc="-195">
                <a:latin typeface="Symbol"/>
                <a:cs typeface="Symbol"/>
              </a:rPr>
              <a:t></a:t>
            </a:r>
            <a:r>
              <a:rPr dirty="0" sz="3900" spc="5">
                <a:latin typeface="Symbol"/>
                <a:cs typeface="Symbol"/>
              </a:rPr>
              <a:t></a:t>
            </a:r>
            <a:r>
              <a:rPr dirty="0" sz="3900" spc="-370">
                <a:latin typeface="Times New Roman"/>
                <a:cs typeface="Times New Roman"/>
              </a:rPr>
              <a:t> </a:t>
            </a:r>
            <a:r>
              <a:rPr dirty="0" sz="3900" spc="229">
                <a:latin typeface="Symbol"/>
                <a:cs typeface="Symbol"/>
              </a:rPr>
              <a:t></a:t>
            </a:r>
            <a:r>
              <a:rPr dirty="0" baseline="28594" sz="5100" spc="15">
                <a:latin typeface="Times New Roman"/>
                <a:cs typeface="Times New Roman"/>
              </a:rPr>
              <a:t>2</a:t>
            </a:r>
            <a:r>
              <a:rPr dirty="0" baseline="28594" sz="5100" spc="30">
                <a:latin typeface="Times New Roman"/>
                <a:cs typeface="Times New Roman"/>
              </a:rPr>
              <a:t> </a:t>
            </a:r>
            <a:r>
              <a:rPr dirty="0" sz="3900" spc="5" i="1">
                <a:latin typeface="Times New Roman"/>
                <a:cs typeface="Times New Roman"/>
              </a:rPr>
              <a:t>f</a:t>
            </a:r>
            <a:r>
              <a:rPr dirty="0" sz="3900" spc="-45" i="1">
                <a:latin typeface="Times New Roman"/>
                <a:cs typeface="Times New Roman"/>
              </a:rPr>
              <a:t> </a:t>
            </a:r>
            <a:r>
              <a:rPr dirty="0" sz="5500" spc="-500">
                <a:latin typeface="Symbol"/>
                <a:cs typeface="Symbol"/>
              </a:rPr>
              <a:t></a:t>
            </a:r>
            <a:r>
              <a:rPr dirty="0" sz="3900" spc="40" i="1">
                <a:latin typeface="Times New Roman"/>
                <a:cs typeface="Times New Roman"/>
              </a:rPr>
              <a:t>x</a:t>
            </a:r>
            <a:r>
              <a:rPr dirty="0" sz="3900">
                <a:latin typeface="Times New Roman"/>
                <a:cs typeface="Times New Roman"/>
              </a:rPr>
              <a:t>,</a:t>
            </a:r>
            <a:r>
              <a:rPr dirty="0" sz="3900" spc="-120">
                <a:latin typeface="Times New Roman"/>
                <a:cs typeface="Times New Roman"/>
              </a:rPr>
              <a:t> </a:t>
            </a:r>
            <a:r>
              <a:rPr dirty="0" sz="3900" spc="280" i="1">
                <a:latin typeface="Times New Roman"/>
                <a:cs typeface="Times New Roman"/>
              </a:rPr>
              <a:t>y</a:t>
            </a:r>
            <a:r>
              <a:rPr dirty="0" sz="5500" spc="-550">
                <a:latin typeface="Symbol"/>
                <a:cs typeface="Symbol"/>
              </a:rPr>
              <a:t></a:t>
            </a:r>
            <a:endParaRPr sz="55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8859" y="2973070"/>
            <a:ext cx="63627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(1)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1132" y="3836415"/>
            <a:ext cx="63627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(2)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41525" y="4854996"/>
            <a:ext cx="6321425" cy="1453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200"/>
              </a:lnSpc>
            </a:pPr>
            <a:r>
              <a:rPr dirty="0" sz="3200" spc="-15" b="1">
                <a:latin typeface="NSimSun"/>
                <a:cs typeface="NSimSun"/>
              </a:rPr>
              <a:t>(1)用于拉普拉斯模板中心系数为负 (1)用于拉普拉斯模板中心系数为正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拉普拉斯算子－例</a:t>
            </a:r>
          </a:p>
        </p:txBody>
      </p:sp>
      <p:sp>
        <p:nvSpPr>
          <p:cNvPr id="5" name="object 5"/>
          <p:cNvSpPr/>
          <p:nvPr/>
        </p:nvSpPr>
        <p:spPr>
          <a:xfrm>
            <a:off x="1818017" y="2122170"/>
            <a:ext cx="6278879" cy="4824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89097" y="1720596"/>
            <a:ext cx="2006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原图:月球北极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7597" y="4156283"/>
            <a:ext cx="330200" cy="273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497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标 定 的 图 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07629" y="5167121"/>
            <a:ext cx="1244600" cy="1090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7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原始图像</a:t>
            </a:r>
            <a:endParaRPr sz="2400">
              <a:latin typeface="NSimSun"/>
              <a:cs typeface="NSimSun"/>
            </a:endParaRPr>
          </a:p>
          <a:p>
            <a:pPr marL="12700" marR="5080">
              <a:lnSpc>
                <a:spcPts val="287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＋拉普拉 斯的结果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70346" y="1672590"/>
            <a:ext cx="4018279" cy="2247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拉普拉斯滤波后的图像</a:t>
            </a:r>
            <a:endParaRPr sz="2400">
              <a:latin typeface="NSimSun"/>
              <a:cs typeface="NSimSun"/>
            </a:endParaRPr>
          </a:p>
          <a:p>
            <a:pPr marL="2633345" marR="5080">
              <a:lnSpc>
                <a:spcPct val="149700"/>
              </a:lnSpc>
              <a:spcBef>
                <a:spcPts val="1925"/>
              </a:spcBef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3×3，中 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心点为－8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的掩膜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95742" y="959865"/>
            <a:ext cx="8110220" cy="535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257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拉普拉斯算子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705"/>
              </a:spcBef>
              <a:tabLst>
                <a:tab pos="1299845" algn="l"/>
              </a:tabLst>
            </a:pPr>
            <a:r>
              <a:rPr dirty="0" sz="2600" spc="210" i="1">
                <a:latin typeface="Times New Roman"/>
                <a:cs typeface="Times New Roman"/>
              </a:rPr>
              <a:t>g</a:t>
            </a:r>
            <a:r>
              <a:rPr dirty="0" sz="3550" spc="-254">
                <a:latin typeface="Symbol"/>
                <a:cs typeface="Symbol"/>
              </a:rPr>
              <a:t></a:t>
            </a:r>
            <a:r>
              <a:rPr dirty="0" sz="2600" spc="30" i="1">
                <a:latin typeface="Times New Roman"/>
                <a:cs typeface="Times New Roman"/>
              </a:rPr>
              <a:t>x</a:t>
            </a:r>
            <a:r>
              <a:rPr dirty="0" sz="2600" spc="10">
                <a:latin typeface="Times New Roman"/>
                <a:cs typeface="Times New Roman"/>
              </a:rPr>
              <a:t>,</a:t>
            </a:r>
            <a:r>
              <a:rPr dirty="0" sz="2600" spc="-75">
                <a:latin typeface="Times New Roman"/>
                <a:cs typeface="Times New Roman"/>
              </a:rPr>
              <a:t> </a:t>
            </a:r>
            <a:r>
              <a:rPr dirty="0" sz="2600" spc="200" i="1">
                <a:latin typeface="Times New Roman"/>
                <a:cs typeface="Times New Roman"/>
              </a:rPr>
              <a:t>y</a:t>
            </a:r>
            <a:r>
              <a:rPr dirty="0" sz="3550" spc="-320">
                <a:latin typeface="Symbol"/>
                <a:cs typeface="Symbol"/>
              </a:rPr>
              <a:t></a:t>
            </a:r>
            <a:r>
              <a:rPr dirty="0" sz="3550" spc="-459">
                <a:latin typeface="Times New Roman"/>
                <a:cs typeface="Times New Roman"/>
              </a:rPr>
              <a:t> </a:t>
            </a:r>
            <a:r>
              <a:rPr dirty="0" sz="2600" spc="15">
                <a:latin typeface="Symbol"/>
                <a:cs typeface="Symbol"/>
              </a:rPr>
              <a:t></a:t>
            </a:r>
            <a:r>
              <a:rPr dirty="0" sz="2600">
                <a:latin typeface="Times New Roman"/>
                <a:cs typeface="Times New Roman"/>
              </a:rPr>
              <a:t>	</a:t>
            </a:r>
            <a:r>
              <a:rPr dirty="0" sz="2600" spc="10" i="1">
                <a:latin typeface="Times New Roman"/>
                <a:cs typeface="Times New Roman"/>
              </a:rPr>
              <a:t>f</a:t>
            </a:r>
            <a:r>
              <a:rPr dirty="0" sz="2600" spc="-30" i="1">
                <a:latin typeface="Times New Roman"/>
                <a:cs typeface="Times New Roman"/>
              </a:rPr>
              <a:t> </a:t>
            </a:r>
            <a:r>
              <a:rPr dirty="0" sz="3550" spc="-254">
                <a:latin typeface="Symbol"/>
                <a:cs typeface="Symbol"/>
              </a:rPr>
              <a:t></a:t>
            </a:r>
            <a:r>
              <a:rPr dirty="0" sz="2600" spc="30" i="1">
                <a:latin typeface="Times New Roman"/>
                <a:cs typeface="Times New Roman"/>
              </a:rPr>
              <a:t>x</a:t>
            </a:r>
            <a:r>
              <a:rPr dirty="0" sz="2600" spc="10">
                <a:latin typeface="Times New Roman"/>
                <a:cs typeface="Times New Roman"/>
              </a:rPr>
              <a:t>,</a:t>
            </a:r>
            <a:r>
              <a:rPr dirty="0" sz="2600" spc="-70">
                <a:latin typeface="Times New Roman"/>
                <a:cs typeface="Times New Roman"/>
              </a:rPr>
              <a:t> </a:t>
            </a:r>
            <a:r>
              <a:rPr dirty="0" sz="2600" spc="195" i="1">
                <a:latin typeface="Times New Roman"/>
                <a:cs typeface="Times New Roman"/>
              </a:rPr>
              <a:t>y</a:t>
            </a:r>
            <a:r>
              <a:rPr dirty="0" sz="3550" spc="-90">
                <a:latin typeface="Symbol"/>
                <a:cs typeface="Symbol"/>
              </a:rPr>
              <a:t></a:t>
            </a:r>
            <a:r>
              <a:rPr dirty="0" sz="2600" spc="15">
                <a:latin typeface="Symbol"/>
                <a:cs typeface="Symbol"/>
              </a:rPr>
              <a:t></a:t>
            </a:r>
            <a:r>
              <a:rPr dirty="0" sz="2600" spc="-270">
                <a:latin typeface="Times New Roman"/>
                <a:cs typeface="Times New Roman"/>
              </a:rPr>
              <a:t> </a:t>
            </a:r>
            <a:r>
              <a:rPr dirty="0" sz="2600" spc="229">
                <a:latin typeface="Symbol"/>
                <a:cs typeface="Symbol"/>
              </a:rPr>
              <a:t></a:t>
            </a:r>
            <a:r>
              <a:rPr dirty="0" baseline="36036" sz="2775" spc="-7">
                <a:latin typeface="Times New Roman"/>
                <a:cs typeface="Times New Roman"/>
              </a:rPr>
              <a:t>2</a:t>
            </a:r>
            <a:r>
              <a:rPr dirty="0" baseline="36036" sz="2775" spc="292">
                <a:latin typeface="Times New Roman"/>
                <a:cs typeface="Times New Roman"/>
              </a:rPr>
              <a:t> </a:t>
            </a:r>
            <a:r>
              <a:rPr dirty="0" sz="2600" spc="10" i="1">
                <a:latin typeface="Times New Roman"/>
                <a:cs typeface="Times New Roman"/>
              </a:rPr>
              <a:t>f</a:t>
            </a:r>
            <a:r>
              <a:rPr dirty="0" sz="2600" spc="-35" i="1">
                <a:latin typeface="Times New Roman"/>
                <a:cs typeface="Times New Roman"/>
              </a:rPr>
              <a:t> </a:t>
            </a:r>
            <a:r>
              <a:rPr dirty="0" sz="3550" spc="-250">
                <a:latin typeface="Symbol"/>
                <a:cs typeface="Symbol"/>
              </a:rPr>
              <a:t></a:t>
            </a:r>
            <a:r>
              <a:rPr dirty="0" sz="2600" spc="30" i="1">
                <a:latin typeface="Times New Roman"/>
                <a:cs typeface="Times New Roman"/>
              </a:rPr>
              <a:t>x</a:t>
            </a:r>
            <a:r>
              <a:rPr dirty="0" sz="2600" spc="10">
                <a:latin typeface="Times New Roman"/>
                <a:cs typeface="Times New Roman"/>
              </a:rPr>
              <a:t>,</a:t>
            </a:r>
            <a:r>
              <a:rPr dirty="0" sz="2600" spc="-75">
                <a:latin typeface="Times New Roman"/>
                <a:cs typeface="Times New Roman"/>
              </a:rPr>
              <a:t> </a:t>
            </a:r>
            <a:r>
              <a:rPr dirty="0" sz="2600" spc="200" i="1">
                <a:latin typeface="Times New Roman"/>
                <a:cs typeface="Times New Roman"/>
              </a:rPr>
              <a:t>y</a:t>
            </a:r>
            <a:r>
              <a:rPr dirty="0" sz="3550" spc="-320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  <a:p>
            <a:pPr marL="939165">
              <a:lnSpc>
                <a:spcPct val="100000"/>
              </a:lnSpc>
              <a:spcBef>
                <a:spcPts val="1755"/>
              </a:spcBef>
            </a:pPr>
            <a:r>
              <a:rPr dirty="0" sz="2700" spc="-10">
                <a:latin typeface="Symbol"/>
                <a:cs typeface="Symbol"/>
              </a:rPr>
              <a:t></a:t>
            </a:r>
            <a:r>
              <a:rPr dirty="0" sz="2700" spc="-235">
                <a:latin typeface="Times New Roman"/>
                <a:cs typeface="Times New Roman"/>
              </a:rPr>
              <a:t> 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5">
                <a:latin typeface="Symbol"/>
                <a:cs typeface="Symbol"/>
              </a:rPr>
              <a:t></a:t>
            </a:r>
            <a:r>
              <a:rPr dirty="0" sz="2700" spc="-320" i="1">
                <a:latin typeface="Times New Roman"/>
                <a:cs typeface="Times New Roman"/>
              </a:rPr>
              <a:t>x</a:t>
            </a:r>
            <a:r>
              <a:rPr dirty="0" sz="2700" spc="-5">
                <a:latin typeface="Times New Roman"/>
                <a:cs typeface="Times New Roman"/>
              </a:rPr>
              <a:t>,</a:t>
            </a:r>
            <a:r>
              <a:rPr dirty="0" sz="2700" spc="-440">
                <a:latin typeface="Times New Roman"/>
                <a:cs typeface="Times New Roman"/>
              </a:rPr>
              <a:t> </a:t>
            </a:r>
            <a:r>
              <a:rPr dirty="0" sz="2700" spc="-200" i="1">
                <a:latin typeface="Times New Roman"/>
                <a:cs typeface="Times New Roman"/>
              </a:rPr>
              <a:t>y</a:t>
            </a:r>
            <a:r>
              <a:rPr dirty="0" sz="3650" spc="-415">
                <a:latin typeface="Symbol"/>
                <a:cs typeface="Symbol"/>
              </a:rPr>
              <a:t></a:t>
            </a:r>
            <a:r>
              <a:rPr dirty="0" sz="2700" spc="-180">
                <a:latin typeface="Symbol"/>
                <a:cs typeface="Symbol"/>
              </a:rPr>
              <a:t></a:t>
            </a:r>
            <a:r>
              <a:rPr dirty="0" sz="3650" spc="-1155">
                <a:latin typeface="Symbol"/>
                <a:cs typeface="Symbol"/>
              </a:rPr>
              <a:t></a:t>
            </a:r>
            <a:r>
              <a:rPr dirty="0" sz="3750" spc="-360">
                <a:latin typeface="Symbol"/>
                <a:cs typeface="Symbol"/>
              </a:rPr>
              <a:t>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5">
                <a:latin typeface="Symbol"/>
                <a:cs typeface="Symbol"/>
              </a:rPr>
              <a:t></a:t>
            </a:r>
            <a:r>
              <a:rPr dirty="0" sz="2700" spc="25" i="1">
                <a:latin typeface="Times New Roman"/>
                <a:cs typeface="Times New Roman"/>
              </a:rPr>
              <a:t>x</a:t>
            </a:r>
            <a:r>
              <a:rPr dirty="0" sz="2700" spc="-265">
                <a:latin typeface="Symbol"/>
                <a:cs typeface="Symbol"/>
              </a:rPr>
              <a:t></a:t>
            </a:r>
            <a:r>
              <a:rPr dirty="0" sz="2700" spc="-560">
                <a:latin typeface="Times New Roman"/>
                <a:cs typeface="Times New Roman"/>
              </a:rPr>
              <a:t>1</a:t>
            </a:r>
            <a:r>
              <a:rPr dirty="0" sz="2700" spc="-5">
                <a:latin typeface="Times New Roman"/>
                <a:cs typeface="Times New Roman"/>
              </a:rPr>
              <a:t>,</a:t>
            </a:r>
            <a:r>
              <a:rPr dirty="0" sz="2700" spc="-440">
                <a:latin typeface="Times New Roman"/>
                <a:cs typeface="Times New Roman"/>
              </a:rPr>
              <a:t> </a:t>
            </a:r>
            <a:r>
              <a:rPr dirty="0" sz="2700" spc="-200" i="1">
                <a:latin typeface="Times New Roman"/>
                <a:cs typeface="Times New Roman"/>
              </a:rPr>
              <a:t>y</a:t>
            </a:r>
            <a:r>
              <a:rPr dirty="0" sz="3650" spc="-415">
                <a:latin typeface="Symbol"/>
                <a:cs typeface="Symbol"/>
              </a:rPr>
              <a:t></a:t>
            </a:r>
            <a:r>
              <a:rPr dirty="0" sz="2700" spc="-10">
                <a:latin typeface="Symbol"/>
                <a:cs typeface="Symbol"/>
              </a:rPr>
              <a:t></a:t>
            </a:r>
            <a:r>
              <a:rPr dirty="0" sz="2700" spc="-345">
                <a:latin typeface="Times New Roman"/>
                <a:cs typeface="Times New Roman"/>
              </a:rPr>
              <a:t> 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5">
                <a:latin typeface="Symbol"/>
                <a:cs typeface="Symbol"/>
              </a:rPr>
              <a:t></a:t>
            </a:r>
            <a:r>
              <a:rPr dirty="0" sz="2700" spc="25" i="1">
                <a:latin typeface="Times New Roman"/>
                <a:cs typeface="Times New Roman"/>
              </a:rPr>
              <a:t>x</a:t>
            </a:r>
            <a:r>
              <a:rPr dirty="0" sz="2700" spc="-295">
                <a:latin typeface="Symbol"/>
                <a:cs typeface="Symbol"/>
              </a:rPr>
              <a:t></a:t>
            </a:r>
            <a:r>
              <a:rPr dirty="0" sz="2700" spc="-560">
                <a:latin typeface="Times New Roman"/>
                <a:cs typeface="Times New Roman"/>
              </a:rPr>
              <a:t>1</a:t>
            </a:r>
            <a:r>
              <a:rPr dirty="0" sz="2700" spc="225">
                <a:latin typeface="Times New Roman"/>
                <a:cs typeface="Times New Roman"/>
              </a:rPr>
              <a:t>,</a:t>
            </a:r>
            <a:r>
              <a:rPr dirty="0" sz="2700" spc="50" i="1">
                <a:latin typeface="Times New Roman"/>
                <a:cs typeface="Times New Roman"/>
              </a:rPr>
              <a:t>y</a:t>
            </a:r>
            <a:r>
              <a:rPr dirty="0" sz="2700" spc="-10">
                <a:latin typeface="Symbol"/>
                <a:cs typeface="Symbol"/>
              </a:rPr>
              <a:t></a:t>
            </a:r>
            <a:r>
              <a:rPr dirty="0" sz="2700" spc="-345">
                <a:latin typeface="Times New Roman"/>
                <a:cs typeface="Times New Roman"/>
              </a:rPr>
              <a:t> 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5">
                <a:latin typeface="Symbol"/>
                <a:cs typeface="Symbol"/>
              </a:rPr>
              <a:t></a:t>
            </a:r>
            <a:r>
              <a:rPr dirty="0" sz="2700" spc="-320" i="1">
                <a:latin typeface="Times New Roman"/>
                <a:cs typeface="Times New Roman"/>
              </a:rPr>
              <a:t>x</a:t>
            </a:r>
            <a:r>
              <a:rPr dirty="0" sz="2700" spc="225">
                <a:latin typeface="Times New Roman"/>
                <a:cs typeface="Times New Roman"/>
              </a:rPr>
              <a:t>,</a:t>
            </a:r>
            <a:r>
              <a:rPr dirty="0" sz="2700" spc="50" i="1">
                <a:latin typeface="Times New Roman"/>
                <a:cs typeface="Times New Roman"/>
              </a:rPr>
              <a:t>y</a:t>
            </a:r>
            <a:r>
              <a:rPr dirty="0" sz="2700" spc="-265">
                <a:latin typeface="Symbol"/>
                <a:cs typeface="Symbol"/>
              </a:rPr>
              <a:t></a:t>
            </a:r>
            <a:r>
              <a:rPr dirty="0" sz="2700" spc="-470">
                <a:latin typeface="Times New Roman"/>
                <a:cs typeface="Times New Roman"/>
              </a:rPr>
              <a:t>1</a:t>
            </a:r>
            <a:r>
              <a:rPr dirty="0" sz="3650" spc="-409">
                <a:latin typeface="Symbol"/>
                <a:cs typeface="Symbol"/>
              </a:rPr>
              <a:t></a:t>
            </a:r>
            <a:r>
              <a:rPr dirty="0" sz="2700" spc="-10">
                <a:latin typeface="Symbol"/>
                <a:cs typeface="Symbol"/>
              </a:rPr>
              <a:t></a:t>
            </a:r>
            <a:r>
              <a:rPr dirty="0" sz="2700" spc="-355">
                <a:latin typeface="Times New Roman"/>
                <a:cs typeface="Times New Roman"/>
              </a:rPr>
              <a:t> 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0">
                <a:latin typeface="Symbol"/>
                <a:cs typeface="Symbol"/>
              </a:rPr>
              <a:t></a:t>
            </a:r>
            <a:r>
              <a:rPr dirty="0" sz="2700" spc="-320" i="1">
                <a:latin typeface="Times New Roman"/>
                <a:cs typeface="Times New Roman"/>
              </a:rPr>
              <a:t>x</a:t>
            </a:r>
            <a:r>
              <a:rPr dirty="0" sz="2700" spc="225">
                <a:latin typeface="Times New Roman"/>
                <a:cs typeface="Times New Roman"/>
              </a:rPr>
              <a:t>,</a:t>
            </a:r>
            <a:r>
              <a:rPr dirty="0" sz="2700" spc="50" i="1">
                <a:latin typeface="Times New Roman"/>
                <a:cs typeface="Times New Roman"/>
              </a:rPr>
              <a:t>y</a:t>
            </a:r>
            <a:r>
              <a:rPr dirty="0" sz="2700" spc="-295">
                <a:latin typeface="Symbol"/>
                <a:cs typeface="Symbol"/>
              </a:rPr>
              <a:t></a:t>
            </a:r>
            <a:r>
              <a:rPr dirty="0" sz="2700" spc="-470">
                <a:latin typeface="Times New Roman"/>
                <a:cs typeface="Times New Roman"/>
              </a:rPr>
              <a:t>1</a:t>
            </a:r>
            <a:r>
              <a:rPr dirty="0" sz="3650" spc="-665">
                <a:latin typeface="Symbol"/>
                <a:cs typeface="Symbol"/>
              </a:rPr>
              <a:t></a:t>
            </a:r>
            <a:r>
              <a:rPr dirty="0" sz="3650" spc="-710">
                <a:latin typeface="Symbol"/>
                <a:cs typeface="Symbol"/>
              </a:rPr>
              <a:t></a:t>
            </a:r>
            <a:r>
              <a:rPr dirty="0" sz="3750" spc="-505">
                <a:latin typeface="Symbol"/>
                <a:cs typeface="Symbol"/>
              </a:rPr>
              <a:t></a:t>
            </a:r>
            <a:r>
              <a:rPr dirty="0" sz="2700" spc="-80">
                <a:latin typeface="Symbol"/>
                <a:cs typeface="Symbol"/>
              </a:rPr>
              <a:t></a:t>
            </a:r>
            <a:r>
              <a:rPr dirty="0" sz="2700" spc="5">
                <a:latin typeface="Times New Roman"/>
                <a:cs typeface="Times New Roman"/>
              </a:rPr>
              <a:t>4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0">
                <a:latin typeface="Symbol"/>
                <a:cs typeface="Symbol"/>
              </a:rPr>
              <a:t></a:t>
            </a:r>
            <a:r>
              <a:rPr dirty="0" sz="2700" spc="-325" i="1">
                <a:latin typeface="Times New Roman"/>
                <a:cs typeface="Times New Roman"/>
              </a:rPr>
              <a:t>x</a:t>
            </a:r>
            <a:r>
              <a:rPr dirty="0" sz="2700" spc="-5">
                <a:latin typeface="Times New Roman"/>
                <a:cs typeface="Times New Roman"/>
              </a:rPr>
              <a:t>,</a:t>
            </a:r>
            <a:r>
              <a:rPr dirty="0" sz="2700" spc="-440">
                <a:latin typeface="Times New Roman"/>
                <a:cs typeface="Times New Roman"/>
              </a:rPr>
              <a:t> </a:t>
            </a:r>
            <a:r>
              <a:rPr dirty="0" sz="2700" spc="-200" i="1">
                <a:latin typeface="Times New Roman"/>
                <a:cs typeface="Times New Roman"/>
              </a:rPr>
              <a:t>y</a:t>
            </a:r>
            <a:r>
              <a:rPr dirty="0" sz="3650" spc="-825">
                <a:latin typeface="Symbol"/>
                <a:cs typeface="Symbol"/>
              </a:rPr>
              <a:t></a:t>
            </a:r>
            <a:r>
              <a:rPr dirty="0" sz="3650" spc="-840">
                <a:latin typeface="Symbol"/>
                <a:cs typeface="Symbol"/>
              </a:rPr>
              <a:t></a:t>
            </a:r>
            <a:endParaRPr sz="3650">
              <a:latin typeface="Symbol"/>
              <a:cs typeface="Symbol"/>
            </a:endParaRPr>
          </a:p>
          <a:p>
            <a:pPr marL="995680">
              <a:lnSpc>
                <a:spcPct val="100000"/>
              </a:lnSpc>
              <a:spcBef>
                <a:spcPts val="1760"/>
              </a:spcBef>
            </a:pPr>
            <a:r>
              <a:rPr dirty="0" sz="2700" spc="15">
                <a:latin typeface="Symbol"/>
                <a:cs typeface="Symbol"/>
              </a:rPr>
              <a:t></a:t>
            </a:r>
            <a:r>
              <a:rPr dirty="0" sz="2700" spc="-440">
                <a:latin typeface="Times New Roman"/>
                <a:cs typeface="Times New Roman"/>
              </a:rPr>
              <a:t> </a:t>
            </a:r>
            <a:r>
              <a:rPr dirty="0" sz="2700" spc="200">
                <a:latin typeface="Times New Roman"/>
                <a:cs typeface="Times New Roman"/>
              </a:rPr>
              <a:t>5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80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-180" i="1">
                <a:latin typeface="Times New Roman"/>
                <a:cs typeface="Times New Roman"/>
              </a:rPr>
              <a:t>x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-35" i="1">
                <a:latin typeface="Times New Roman"/>
                <a:cs typeface="Times New Roman"/>
              </a:rPr>
              <a:t>y</a:t>
            </a:r>
            <a:r>
              <a:rPr dirty="0" sz="3700" spc="-295">
                <a:latin typeface="Symbol"/>
                <a:cs typeface="Symbol"/>
              </a:rPr>
              <a:t></a:t>
            </a:r>
            <a:r>
              <a:rPr dirty="0" sz="2700" spc="65">
                <a:latin typeface="Symbol"/>
                <a:cs typeface="Symbol"/>
              </a:rPr>
              <a:t></a:t>
            </a:r>
            <a:r>
              <a:rPr dirty="0" sz="3850" spc="-250">
                <a:latin typeface="Symbol"/>
                <a:cs typeface="Symbol"/>
              </a:rPr>
              <a:t>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75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225" i="1">
                <a:latin typeface="Times New Roman"/>
                <a:cs typeface="Times New Roman"/>
              </a:rPr>
              <a:t>x</a:t>
            </a:r>
            <a:r>
              <a:rPr dirty="0" sz="2700" spc="-60">
                <a:latin typeface="Symbol"/>
                <a:cs typeface="Symbol"/>
              </a:rPr>
              <a:t></a:t>
            </a:r>
            <a:r>
              <a:rPr dirty="0" sz="2700" spc="-434">
                <a:latin typeface="Times New Roman"/>
                <a:cs typeface="Times New Roman"/>
              </a:rPr>
              <a:t>1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-35" i="1">
                <a:latin typeface="Times New Roman"/>
                <a:cs typeface="Times New Roman"/>
              </a:rPr>
              <a:t>y</a:t>
            </a:r>
            <a:r>
              <a:rPr dirty="0" sz="3700" spc="-305">
                <a:latin typeface="Symbol"/>
                <a:cs typeface="Symbol"/>
              </a:rPr>
              <a:t></a:t>
            </a:r>
            <a:r>
              <a:rPr dirty="0" sz="2700" spc="15">
                <a:latin typeface="Symbol"/>
                <a:cs typeface="Symbol"/>
              </a:rPr>
              <a:t></a:t>
            </a:r>
            <a:r>
              <a:rPr dirty="0" sz="2700" spc="-75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80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225" i="1">
                <a:latin typeface="Times New Roman"/>
                <a:cs typeface="Times New Roman"/>
              </a:rPr>
              <a:t>x</a:t>
            </a:r>
            <a:r>
              <a:rPr dirty="0" sz="2700" spc="-95">
                <a:latin typeface="Symbol"/>
                <a:cs typeface="Symbol"/>
              </a:rPr>
              <a:t></a:t>
            </a:r>
            <a:r>
              <a:rPr dirty="0" sz="2700" spc="-430">
                <a:latin typeface="Times New Roman"/>
                <a:cs typeface="Times New Roman"/>
              </a:rPr>
              <a:t>1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-40" i="1">
                <a:latin typeface="Times New Roman"/>
                <a:cs typeface="Times New Roman"/>
              </a:rPr>
              <a:t>y</a:t>
            </a:r>
            <a:r>
              <a:rPr dirty="0" sz="3700" spc="-295">
                <a:latin typeface="Symbol"/>
                <a:cs typeface="Symbol"/>
              </a:rPr>
              <a:t></a:t>
            </a:r>
            <a:r>
              <a:rPr dirty="0" sz="2700" spc="15">
                <a:latin typeface="Symbol"/>
                <a:cs typeface="Symbol"/>
              </a:rPr>
              <a:t></a:t>
            </a:r>
            <a:r>
              <a:rPr dirty="0" sz="2700" spc="-8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80" i="1">
                <a:latin typeface="Times New Roman"/>
                <a:cs typeface="Times New Roman"/>
              </a:rPr>
              <a:t> </a:t>
            </a:r>
            <a:r>
              <a:rPr dirty="0" sz="3700" spc="-434">
                <a:latin typeface="Symbol"/>
                <a:cs typeface="Symbol"/>
              </a:rPr>
              <a:t></a:t>
            </a:r>
            <a:r>
              <a:rPr dirty="0" sz="2700" spc="-180" i="1">
                <a:latin typeface="Times New Roman"/>
                <a:cs typeface="Times New Roman"/>
              </a:rPr>
              <a:t>x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5">
                <a:latin typeface="Times New Roman"/>
                <a:cs typeface="Times New Roman"/>
              </a:rPr>
              <a:t> </a:t>
            </a:r>
            <a:r>
              <a:rPr dirty="0" sz="2700" spc="15" i="1">
                <a:latin typeface="Times New Roman"/>
                <a:cs typeface="Times New Roman"/>
              </a:rPr>
              <a:t>y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2700" spc="-55">
                <a:latin typeface="Symbol"/>
                <a:cs typeface="Symbol"/>
              </a:rPr>
              <a:t></a:t>
            </a:r>
            <a:r>
              <a:rPr dirty="0" sz="2700" spc="-335">
                <a:latin typeface="Times New Roman"/>
                <a:cs typeface="Times New Roman"/>
              </a:rPr>
              <a:t>1</a:t>
            </a:r>
            <a:r>
              <a:rPr dirty="0" sz="3700" spc="-295">
                <a:latin typeface="Symbol"/>
                <a:cs typeface="Symbol"/>
              </a:rPr>
              <a:t></a:t>
            </a:r>
            <a:r>
              <a:rPr dirty="0" sz="2700" spc="15">
                <a:latin typeface="Symbol"/>
                <a:cs typeface="Symbol"/>
              </a:rPr>
              <a:t></a:t>
            </a:r>
            <a:r>
              <a:rPr dirty="0" sz="2700" spc="-8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75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-180" i="1">
                <a:latin typeface="Times New Roman"/>
                <a:cs typeface="Times New Roman"/>
              </a:rPr>
              <a:t>x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15" i="1">
                <a:latin typeface="Times New Roman"/>
                <a:cs typeface="Times New Roman"/>
              </a:rPr>
              <a:t>y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2700" spc="-95">
                <a:latin typeface="Symbol"/>
                <a:cs typeface="Symbol"/>
              </a:rPr>
              <a:t></a:t>
            </a:r>
            <a:r>
              <a:rPr dirty="0" sz="2700" spc="-325">
                <a:latin typeface="Times New Roman"/>
                <a:cs typeface="Times New Roman"/>
              </a:rPr>
              <a:t>1</a:t>
            </a:r>
            <a:r>
              <a:rPr dirty="0" sz="3700" spc="-645">
                <a:latin typeface="Symbol"/>
                <a:cs typeface="Symbol"/>
              </a:rPr>
              <a:t></a:t>
            </a:r>
            <a:r>
              <a:rPr dirty="0" sz="3850" spc="-545">
                <a:latin typeface="Symbol"/>
                <a:cs typeface="Symbol"/>
              </a:rPr>
              <a:t></a:t>
            </a:r>
            <a:endParaRPr sz="38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340"/>
              </a:spcBef>
              <a:tabLst>
                <a:tab pos="1300480" algn="l"/>
              </a:tabLst>
            </a:pPr>
            <a:r>
              <a:rPr dirty="0" sz="2650" spc="185" i="1">
                <a:latin typeface="Times New Roman"/>
                <a:cs typeface="Times New Roman"/>
              </a:rPr>
              <a:t>g</a:t>
            </a:r>
            <a:r>
              <a:rPr dirty="0" sz="3550" spc="-254">
                <a:latin typeface="Symbol"/>
                <a:cs typeface="Symbol"/>
              </a:rPr>
              <a:t></a:t>
            </a:r>
            <a:r>
              <a:rPr dirty="0" sz="2650" spc="10" i="1">
                <a:latin typeface="Times New Roman"/>
                <a:cs typeface="Times New Roman"/>
              </a:rPr>
              <a:t>x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90">
                <a:latin typeface="Times New Roman"/>
                <a:cs typeface="Times New Roman"/>
              </a:rPr>
              <a:t> </a:t>
            </a:r>
            <a:r>
              <a:rPr dirty="0" sz="2650" spc="175" i="1">
                <a:latin typeface="Times New Roman"/>
                <a:cs typeface="Times New Roman"/>
              </a:rPr>
              <a:t>y</a:t>
            </a:r>
            <a:r>
              <a:rPr dirty="0" sz="3550" spc="-320">
                <a:latin typeface="Symbol"/>
                <a:cs typeface="Symbol"/>
              </a:rPr>
              <a:t></a:t>
            </a:r>
            <a:r>
              <a:rPr dirty="0" sz="3550" spc="-459">
                <a:latin typeface="Times New Roman"/>
                <a:cs typeface="Times New Roman"/>
              </a:rPr>
              <a:t> </a:t>
            </a:r>
            <a:r>
              <a:rPr dirty="0" sz="2650" spc="-10">
                <a:latin typeface="Symbol"/>
                <a:cs typeface="Symbol"/>
              </a:rPr>
              <a:t></a:t>
            </a:r>
            <a:r>
              <a:rPr dirty="0" sz="2650">
                <a:latin typeface="Times New Roman"/>
                <a:cs typeface="Times New Roman"/>
              </a:rPr>
              <a:t>	</a:t>
            </a:r>
            <a:r>
              <a:rPr dirty="0" sz="2650" spc="-5" i="1">
                <a:latin typeface="Times New Roman"/>
                <a:cs typeface="Times New Roman"/>
              </a:rPr>
              <a:t>f</a:t>
            </a:r>
            <a:r>
              <a:rPr dirty="0" sz="2650" spc="-45" i="1">
                <a:latin typeface="Times New Roman"/>
                <a:cs typeface="Times New Roman"/>
              </a:rPr>
              <a:t> </a:t>
            </a:r>
            <a:r>
              <a:rPr dirty="0" sz="3550" spc="-254">
                <a:latin typeface="Symbol"/>
                <a:cs typeface="Symbol"/>
              </a:rPr>
              <a:t></a:t>
            </a:r>
            <a:r>
              <a:rPr dirty="0" sz="2650" spc="10" i="1">
                <a:latin typeface="Times New Roman"/>
                <a:cs typeface="Times New Roman"/>
              </a:rPr>
              <a:t>x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85">
                <a:latin typeface="Times New Roman"/>
                <a:cs typeface="Times New Roman"/>
              </a:rPr>
              <a:t> </a:t>
            </a:r>
            <a:r>
              <a:rPr dirty="0" sz="2650" spc="175" i="1">
                <a:latin typeface="Times New Roman"/>
                <a:cs typeface="Times New Roman"/>
              </a:rPr>
              <a:t>y</a:t>
            </a:r>
            <a:r>
              <a:rPr dirty="0" sz="3550" spc="-90">
                <a:latin typeface="Symbol"/>
                <a:cs typeface="Symbol"/>
              </a:rPr>
              <a:t></a:t>
            </a:r>
            <a:r>
              <a:rPr dirty="0" sz="2650" spc="-10">
                <a:latin typeface="Symbol"/>
                <a:cs typeface="Symbol"/>
              </a:rPr>
              <a:t></a:t>
            </a:r>
            <a:r>
              <a:rPr dirty="0" sz="2650" spc="-240">
                <a:latin typeface="Times New Roman"/>
                <a:cs typeface="Times New Roman"/>
              </a:rPr>
              <a:t> </a:t>
            </a:r>
            <a:r>
              <a:rPr dirty="0" sz="2650" spc="195">
                <a:latin typeface="Symbol"/>
                <a:cs typeface="Symbol"/>
              </a:rPr>
              <a:t></a:t>
            </a:r>
            <a:r>
              <a:rPr dirty="0" baseline="36036" sz="2775" spc="-7">
                <a:latin typeface="Times New Roman"/>
                <a:cs typeface="Times New Roman"/>
              </a:rPr>
              <a:t>2</a:t>
            </a:r>
            <a:r>
              <a:rPr dirty="0" baseline="36036" sz="2775" spc="292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f</a:t>
            </a:r>
            <a:r>
              <a:rPr dirty="0" sz="2650" spc="-50" i="1">
                <a:latin typeface="Times New Roman"/>
                <a:cs typeface="Times New Roman"/>
              </a:rPr>
              <a:t> </a:t>
            </a:r>
            <a:r>
              <a:rPr dirty="0" sz="3550" spc="-254">
                <a:latin typeface="Symbol"/>
                <a:cs typeface="Symbol"/>
              </a:rPr>
              <a:t></a:t>
            </a:r>
            <a:r>
              <a:rPr dirty="0" sz="2650" spc="20" i="1">
                <a:latin typeface="Times New Roman"/>
                <a:cs typeface="Times New Roman"/>
              </a:rPr>
              <a:t>x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90">
                <a:latin typeface="Times New Roman"/>
                <a:cs typeface="Times New Roman"/>
              </a:rPr>
              <a:t> </a:t>
            </a:r>
            <a:r>
              <a:rPr dirty="0" sz="2650" spc="175" i="1">
                <a:latin typeface="Times New Roman"/>
                <a:cs typeface="Times New Roman"/>
              </a:rPr>
              <a:t>y</a:t>
            </a:r>
            <a:r>
              <a:rPr dirty="0" sz="3550" spc="-320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  <a:p>
            <a:pPr marL="989330">
              <a:lnSpc>
                <a:spcPct val="100000"/>
              </a:lnSpc>
              <a:spcBef>
                <a:spcPts val="1375"/>
              </a:spcBef>
            </a:pPr>
            <a:r>
              <a:rPr dirty="0" sz="2600" spc="-5">
                <a:latin typeface="Symbol"/>
                <a:cs typeface="Symbol"/>
              </a:rPr>
              <a:t></a:t>
            </a:r>
            <a:r>
              <a:rPr dirty="0" sz="2600" spc="-125">
                <a:latin typeface="Times New Roman"/>
                <a:cs typeface="Times New Roman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f</a:t>
            </a:r>
            <a:r>
              <a:rPr dirty="0" sz="2600" spc="-360" i="1">
                <a:latin typeface="Times New Roman"/>
                <a:cs typeface="Times New Roman"/>
              </a:rPr>
              <a:t> </a:t>
            </a:r>
            <a:r>
              <a:rPr dirty="0" sz="3500" spc="-470">
                <a:latin typeface="Symbol"/>
                <a:cs typeface="Symbol"/>
              </a:rPr>
              <a:t></a:t>
            </a:r>
            <a:r>
              <a:rPr dirty="0" sz="2600" spc="-265" i="1">
                <a:latin typeface="Times New Roman"/>
                <a:cs typeface="Times New Roman"/>
              </a:rPr>
              <a:t>x</a:t>
            </a:r>
            <a:r>
              <a:rPr dirty="0" sz="2600">
                <a:latin typeface="Times New Roman"/>
                <a:cs typeface="Times New Roman"/>
              </a:rPr>
              <a:t>,</a:t>
            </a:r>
            <a:r>
              <a:rPr dirty="0" sz="2600" spc="-375">
                <a:latin typeface="Times New Roman"/>
                <a:cs typeface="Times New Roman"/>
              </a:rPr>
              <a:t> </a:t>
            </a:r>
            <a:r>
              <a:rPr dirty="0" sz="2600" spc="-135" i="1">
                <a:latin typeface="Times New Roman"/>
                <a:cs typeface="Times New Roman"/>
              </a:rPr>
              <a:t>y</a:t>
            </a:r>
            <a:r>
              <a:rPr dirty="0" sz="3500" spc="-350">
                <a:latin typeface="Symbol"/>
                <a:cs typeface="Symbol"/>
              </a:rPr>
              <a:t></a:t>
            </a:r>
            <a:r>
              <a:rPr dirty="0" sz="2600" spc="-75">
                <a:latin typeface="Symbol"/>
                <a:cs typeface="Symbol"/>
              </a:rPr>
              <a:t></a:t>
            </a:r>
            <a:r>
              <a:rPr dirty="0" sz="3500" spc="-1065">
                <a:latin typeface="Symbol"/>
                <a:cs typeface="Symbol"/>
              </a:rPr>
              <a:t></a:t>
            </a:r>
            <a:r>
              <a:rPr dirty="0" sz="3650" spc="-310">
                <a:latin typeface="Symbol"/>
                <a:cs typeface="Symbol"/>
              </a:rPr>
              <a:t></a:t>
            </a:r>
            <a:r>
              <a:rPr dirty="0" sz="2600" i="1">
                <a:latin typeface="Times New Roman"/>
                <a:cs typeface="Times New Roman"/>
              </a:rPr>
              <a:t>f</a:t>
            </a:r>
            <a:r>
              <a:rPr dirty="0" sz="2600" spc="-360" i="1">
                <a:latin typeface="Times New Roman"/>
                <a:cs typeface="Times New Roman"/>
              </a:rPr>
              <a:t> </a:t>
            </a:r>
            <a:r>
              <a:rPr dirty="0" sz="3500" spc="-475">
                <a:latin typeface="Symbol"/>
                <a:cs typeface="Symbol"/>
              </a:rPr>
              <a:t></a:t>
            </a:r>
            <a:r>
              <a:rPr dirty="0" sz="2600" spc="90" i="1">
                <a:latin typeface="Times New Roman"/>
                <a:cs typeface="Times New Roman"/>
              </a:rPr>
              <a:t>x</a:t>
            </a:r>
            <a:r>
              <a:rPr dirty="0" sz="2600" spc="-185">
                <a:latin typeface="Symbol"/>
                <a:cs typeface="Symbol"/>
              </a:rPr>
              <a:t></a:t>
            </a:r>
            <a:r>
              <a:rPr dirty="0" sz="2600" spc="-500">
                <a:latin typeface="Times New Roman"/>
                <a:cs typeface="Times New Roman"/>
              </a:rPr>
              <a:t>1</a:t>
            </a:r>
            <a:r>
              <a:rPr dirty="0" sz="2600">
                <a:latin typeface="Times New Roman"/>
                <a:cs typeface="Times New Roman"/>
              </a:rPr>
              <a:t>,</a:t>
            </a:r>
            <a:r>
              <a:rPr dirty="0" sz="2600" spc="-375">
                <a:latin typeface="Times New Roman"/>
                <a:cs typeface="Times New Roman"/>
              </a:rPr>
              <a:t> </a:t>
            </a:r>
            <a:r>
              <a:rPr dirty="0" sz="2600" spc="-135" i="1">
                <a:latin typeface="Times New Roman"/>
                <a:cs typeface="Times New Roman"/>
              </a:rPr>
              <a:t>y</a:t>
            </a:r>
            <a:r>
              <a:rPr dirty="0" sz="3500" spc="-350">
                <a:latin typeface="Symbol"/>
                <a:cs typeface="Symbol"/>
              </a:rPr>
              <a:t></a:t>
            </a:r>
            <a:r>
              <a:rPr dirty="0" sz="2600" spc="-5">
                <a:latin typeface="Symbol"/>
                <a:cs typeface="Symbol"/>
              </a:rPr>
              <a:t></a:t>
            </a:r>
            <a:r>
              <a:rPr dirty="0" sz="2600" spc="-240">
                <a:latin typeface="Times New Roman"/>
                <a:cs typeface="Times New Roman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f</a:t>
            </a:r>
            <a:r>
              <a:rPr dirty="0" sz="2600" spc="-360" i="1">
                <a:latin typeface="Times New Roman"/>
                <a:cs typeface="Times New Roman"/>
              </a:rPr>
              <a:t> </a:t>
            </a:r>
            <a:r>
              <a:rPr dirty="0" sz="3500" spc="-475">
                <a:latin typeface="Symbol"/>
                <a:cs typeface="Symbol"/>
              </a:rPr>
              <a:t></a:t>
            </a:r>
            <a:r>
              <a:rPr dirty="0" sz="2600" spc="90" i="1">
                <a:latin typeface="Times New Roman"/>
                <a:cs typeface="Times New Roman"/>
              </a:rPr>
              <a:t>x</a:t>
            </a:r>
            <a:r>
              <a:rPr dirty="0" sz="2600" spc="-215">
                <a:latin typeface="Symbol"/>
                <a:cs typeface="Symbol"/>
              </a:rPr>
              <a:t></a:t>
            </a:r>
            <a:r>
              <a:rPr dirty="0" sz="2600" spc="-500">
                <a:latin typeface="Times New Roman"/>
                <a:cs typeface="Times New Roman"/>
              </a:rPr>
              <a:t>1</a:t>
            </a:r>
            <a:r>
              <a:rPr dirty="0" sz="2600">
                <a:latin typeface="Times New Roman"/>
                <a:cs typeface="Times New Roman"/>
              </a:rPr>
              <a:t>,</a:t>
            </a:r>
            <a:r>
              <a:rPr dirty="0" sz="2600" spc="-375">
                <a:latin typeface="Times New Roman"/>
                <a:cs typeface="Times New Roman"/>
              </a:rPr>
              <a:t> </a:t>
            </a:r>
            <a:r>
              <a:rPr dirty="0" sz="2600" spc="120" i="1">
                <a:latin typeface="Times New Roman"/>
                <a:cs typeface="Times New Roman"/>
              </a:rPr>
              <a:t>y</a:t>
            </a:r>
            <a:r>
              <a:rPr dirty="0" sz="2600" spc="-5">
                <a:latin typeface="Symbol"/>
                <a:cs typeface="Symbol"/>
              </a:rPr>
              <a:t></a:t>
            </a:r>
            <a:r>
              <a:rPr dirty="0" sz="2600" spc="-240">
                <a:latin typeface="Times New Roman"/>
                <a:cs typeface="Times New Roman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f</a:t>
            </a:r>
            <a:r>
              <a:rPr dirty="0" sz="2600" spc="-360" i="1">
                <a:latin typeface="Times New Roman"/>
                <a:cs typeface="Times New Roman"/>
              </a:rPr>
              <a:t> </a:t>
            </a:r>
            <a:r>
              <a:rPr dirty="0" sz="3500" spc="-470">
                <a:latin typeface="Symbol"/>
                <a:cs typeface="Symbol"/>
              </a:rPr>
              <a:t></a:t>
            </a:r>
            <a:r>
              <a:rPr dirty="0" sz="2600" spc="-265" i="1">
                <a:latin typeface="Times New Roman"/>
                <a:cs typeface="Times New Roman"/>
              </a:rPr>
              <a:t>x</a:t>
            </a:r>
            <a:r>
              <a:rPr dirty="0" sz="2600">
                <a:latin typeface="Times New Roman"/>
                <a:cs typeface="Times New Roman"/>
              </a:rPr>
              <a:t>,</a:t>
            </a:r>
            <a:r>
              <a:rPr dirty="0" sz="2600" spc="-380">
                <a:latin typeface="Times New Roman"/>
                <a:cs typeface="Times New Roman"/>
              </a:rPr>
              <a:t> </a:t>
            </a:r>
            <a:r>
              <a:rPr dirty="0" sz="2600" spc="125" i="1">
                <a:latin typeface="Times New Roman"/>
                <a:cs typeface="Times New Roman"/>
              </a:rPr>
              <a:t>y</a:t>
            </a:r>
            <a:r>
              <a:rPr dirty="0" sz="2600" spc="-185">
                <a:latin typeface="Symbol"/>
                <a:cs typeface="Symbol"/>
              </a:rPr>
              <a:t></a:t>
            </a:r>
            <a:r>
              <a:rPr dirty="0" sz="2600" spc="-409">
                <a:latin typeface="Times New Roman"/>
                <a:cs typeface="Times New Roman"/>
              </a:rPr>
              <a:t>1</a:t>
            </a:r>
            <a:r>
              <a:rPr dirty="0" sz="3500" spc="-350">
                <a:latin typeface="Symbol"/>
                <a:cs typeface="Symbol"/>
              </a:rPr>
              <a:t></a:t>
            </a:r>
            <a:r>
              <a:rPr dirty="0" sz="2600" spc="-5">
                <a:latin typeface="Symbol"/>
                <a:cs typeface="Symbol"/>
              </a:rPr>
              <a:t></a:t>
            </a:r>
            <a:r>
              <a:rPr dirty="0" sz="2600" spc="-240">
                <a:latin typeface="Times New Roman"/>
                <a:cs typeface="Times New Roman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f</a:t>
            </a:r>
            <a:r>
              <a:rPr dirty="0" sz="2600" spc="-360" i="1">
                <a:latin typeface="Times New Roman"/>
                <a:cs typeface="Times New Roman"/>
              </a:rPr>
              <a:t> </a:t>
            </a:r>
            <a:r>
              <a:rPr dirty="0" sz="3500" spc="-470">
                <a:latin typeface="Symbol"/>
                <a:cs typeface="Symbol"/>
              </a:rPr>
              <a:t></a:t>
            </a:r>
            <a:r>
              <a:rPr dirty="0" sz="2600" spc="-265" i="1">
                <a:latin typeface="Times New Roman"/>
                <a:cs typeface="Times New Roman"/>
              </a:rPr>
              <a:t>x</a:t>
            </a:r>
            <a:r>
              <a:rPr dirty="0" sz="2600">
                <a:latin typeface="Times New Roman"/>
                <a:cs typeface="Times New Roman"/>
              </a:rPr>
              <a:t>,</a:t>
            </a:r>
            <a:r>
              <a:rPr dirty="0" sz="2600" spc="-375">
                <a:latin typeface="Times New Roman"/>
                <a:cs typeface="Times New Roman"/>
              </a:rPr>
              <a:t> </a:t>
            </a:r>
            <a:r>
              <a:rPr dirty="0" sz="2600" spc="120" i="1">
                <a:latin typeface="Times New Roman"/>
                <a:cs typeface="Times New Roman"/>
              </a:rPr>
              <a:t>y</a:t>
            </a:r>
            <a:r>
              <a:rPr dirty="0" sz="2600" spc="-215">
                <a:latin typeface="Symbol"/>
                <a:cs typeface="Symbol"/>
              </a:rPr>
              <a:t></a:t>
            </a:r>
            <a:r>
              <a:rPr dirty="0" sz="2600" spc="-409">
                <a:latin typeface="Times New Roman"/>
                <a:cs typeface="Times New Roman"/>
              </a:rPr>
              <a:t>1</a:t>
            </a:r>
            <a:r>
              <a:rPr dirty="0" sz="3500" spc="-605">
                <a:latin typeface="Symbol"/>
                <a:cs typeface="Symbol"/>
              </a:rPr>
              <a:t></a:t>
            </a:r>
            <a:r>
              <a:rPr dirty="0" sz="3500" spc="-655">
                <a:latin typeface="Symbol"/>
                <a:cs typeface="Symbol"/>
              </a:rPr>
              <a:t></a:t>
            </a:r>
            <a:r>
              <a:rPr dirty="0" sz="3650" spc="-459">
                <a:latin typeface="Symbol"/>
                <a:cs typeface="Symbol"/>
              </a:rPr>
              <a:t></a:t>
            </a:r>
            <a:r>
              <a:rPr dirty="0" sz="2600">
                <a:latin typeface="Symbol"/>
                <a:cs typeface="Symbol"/>
              </a:rPr>
              <a:t></a:t>
            </a:r>
            <a:r>
              <a:rPr dirty="0" sz="2600" spc="90">
                <a:latin typeface="Times New Roman"/>
                <a:cs typeface="Times New Roman"/>
              </a:rPr>
              <a:t>4</a:t>
            </a:r>
            <a:r>
              <a:rPr dirty="0" sz="2600" i="1">
                <a:latin typeface="Times New Roman"/>
                <a:cs typeface="Times New Roman"/>
              </a:rPr>
              <a:t>f</a:t>
            </a:r>
            <a:r>
              <a:rPr dirty="0" sz="2600" spc="-360" i="1">
                <a:latin typeface="Times New Roman"/>
                <a:cs typeface="Times New Roman"/>
              </a:rPr>
              <a:t> </a:t>
            </a:r>
            <a:r>
              <a:rPr dirty="0" sz="3500" spc="-475">
                <a:latin typeface="Symbol"/>
                <a:cs typeface="Symbol"/>
              </a:rPr>
              <a:t></a:t>
            </a:r>
            <a:r>
              <a:rPr dirty="0" sz="2600" spc="-254" i="1">
                <a:latin typeface="Times New Roman"/>
                <a:cs typeface="Times New Roman"/>
              </a:rPr>
              <a:t>x</a:t>
            </a:r>
            <a:r>
              <a:rPr dirty="0" sz="2600">
                <a:latin typeface="Times New Roman"/>
                <a:cs typeface="Times New Roman"/>
              </a:rPr>
              <a:t>,</a:t>
            </a:r>
            <a:r>
              <a:rPr dirty="0" sz="2600" spc="-380">
                <a:latin typeface="Times New Roman"/>
                <a:cs typeface="Times New Roman"/>
              </a:rPr>
              <a:t> </a:t>
            </a:r>
            <a:r>
              <a:rPr dirty="0" sz="2600" spc="-135" i="1">
                <a:latin typeface="Times New Roman"/>
                <a:cs typeface="Times New Roman"/>
              </a:rPr>
              <a:t>y</a:t>
            </a:r>
            <a:r>
              <a:rPr dirty="0" sz="3500" spc="-770">
                <a:latin typeface="Symbol"/>
                <a:cs typeface="Symbol"/>
              </a:rPr>
              <a:t></a:t>
            </a:r>
            <a:r>
              <a:rPr dirty="0" sz="3500" spc="-750">
                <a:latin typeface="Symbol"/>
                <a:cs typeface="Symbol"/>
              </a:rPr>
              <a:t></a:t>
            </a:r>
            <a:endParaRPr sz="3500">
              <a:latin typeface="Symbol"/>
              <a:cs typeface="Symbol"/>
            </a:endParaRPr>
          </a:p>
          <a:p>
            <a:pPr marL="995680">
              <a:lnSpc>
                <a:spcPct val="100000"/>
              </a:lnSpc>
              <a:spcBef>
                <a:spcPts val="1725"/>
              </a:spcBef>
            </a:pPr>
            <a:r>
              <a:rPr dirty="0" sz="2700" spc="229">
                <a:latin typeface="Symbol"/>
                <a:cs typeface="Symbol"/>
              </a:rPr>
              <a:t></a:t>
            </a:r>
            <a:r>
              <a:rPr dirty="0" sz="3850" spc="-245">
                <a:latin typeface="Symbol"/>
                <a:cs typeface="Symbol"/>
              </a:rPr>
              <a:t>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80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225" i="1">
                <a:latin typeface="Times New Roman"/>
                <a:cs typeface="Times New Roman"/>
              </a:rPr>
              <a:t>x</a:t>
            </a:r>
            <a:r>
              <a:rPr dirty="0" sz="2700" spc="-60">
                <a:latin typeface="Symbol"/>
                <a:cs typeface="Symbol"/>
              </a:rPr>
              <a:t></a:t>
            </a:r>
            <a:r>
              <a:rPr dirty="0" sz="2700" spc="-430">
                <a:latin typeface="Times New Roman"/>
                <a:cs typeface="Times New Roman"/>
              </a:rPr>
              <a:t>1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5">
                <a:latin typeface="Times New Roman"/>
                <a:cs typeface="Times New Roman"/>
              </a:rPr>
              <a:t> </a:t>
            </a:r>
            <a:r>
              <a:rPr dirty="0" sz="2700" spc="-35" i="1">
                <a:latin typeface="Times New Roman"/>
                <a:cs typeface="Times New Roman"/>
              </a:rPr>
              <a:t>y</a:t>
            </a:r>
            <a:r>
              <a:rPr dirty="0" sz="3700" spc="-295">
                <a:latin typeface="Symbol"/>
                <a:cs typeface="Symbol"/>
              </a:rPr>
              <a:t></a:t>
            </a:r>
            <a:r>
              <a:rPr dirty="0" sz="2700" spc="15">
                <a:latin typeface="Symbol"/>
                <a:cs typeface="Symbol"/>
              </a:rPr>
              <a:t></a:t>
            </a:r>
            <a:r>
              <a:rPr dirty="0" sz="2700" spc="-8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80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225" i="1">
                <a:latin typeface="Times New Roman"/>
                <a:cs typeface="Times New Roman"/>
              </a:rPr>
              <a:t>x</a:t>
            </a:r>
            <a:r>
              <a:rPr dirty="0" sz="2700" spc="-95">
                <a:latin typeface="Symbol"/>
                <a:cs typeface="Symbol"/>
              </a:rPr>
              <a:t></a:t>
            </a:r>
            <a:r>
              <a:rPr dirty="0" sz="2700" spc="-434">
                <a:latin typeface="Times New Roman"/>
                <a:cs typeface="Times New Roman"/>
              </a:rPr>
              <a:t>1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-40" i="1">
                <a:latin typeface="Times New Roman"/>
                <a:cs typeface="Times New Roman"/>
              </a:rPr>
              <a:t>y</a:t>
            </a:r>
            <a:r>
              <a:rPr dirty="0" sz="3700" spc="-295">
                <a:latin typeface="Symbol"/>
                <a:cs typeface="Symbol"/>
              </a:rPr>
              <a:t></a:t>
            </a:r>
            <a:r>
              <a:rPr dirty="0" sz="2700" spc="15">
                <a:latin typeface="Symbol"/>
                <a:cs typeface="Symbol"/>
              </a:rPr>
              <a:t></a:t>
            </a:r>
            <a:r>
              <a:rPr dirty="0" sz="2700" spc="-8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75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-180" i="1">
                <a:latin typeface="Times New Roman"/>
                <a:cs typeface="Times New Roman"/>
              </a:rPr>
              <a:t>x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15" i="1">
                <a:latin typeface="Times New Roman"/>
                <a:cs typeface="Times New Roman"/>
              </a:rPr>
              <a:t>y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2700" spc="-60">
                <a:latin typeface="Symbol"/>
                <a:cs typeface="Symbol"/>
              </a:rPr>
              <a:t></a:t>
            </a:r>
            <a:r>
              <a:rPr dirty="0" sz="2700" spc="-325">
                <a:latin typeface="Times New Roman"/>
                <a:cs typeface="Times New Roman"/>
              </a:rPr>
              <a:t>1</a:t>
            </a:r>
            <a:r>
              <a:rPr dirty="0" sz="3700" spc="-295">
                <a:latin typeface="Symbol"/>
                <a:cs typeface="Symbol"/>
              </a:rPr>
              <a:t></a:t>
            </a:r>
            <a:r>
              <a:rPr dirty="0" sz="2700" spc="15">
                <a:latin typeface="Symbol"/>
                <a:cs typeface="Symbol"/>
              </a:rPr>
              <a:t></a:t>
            </a:r>
            <a:r>
              <a:rPr dirty="0" sz="2700" spc="-8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80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-180" i="1">
                <a:latin typeface="Times New Roman"/>
                <a:cs typeface="Times New Roman"/>
              </a:rPr>
              <a:t>x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15" i="1">
                <a:latin typeface="Times New Roman"/>
                <a:cs typeface="Times New Roman"/>
              </a:rPr>
              <a:t>y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2700" spc="-95">
                <a:latin typeface="Symbol"/>
                <a:cs typeface="Symbol"/>
              </a:rPr>
              <a:t></a:t>
            </a:r>
            <a:r>
              <a:rPr dirty="0" sz="2700" spc="-325">
                <a:latin typeface="Times New Roman"/>
                <a:cs typeface="Times New Roman"/>
              </a:rPr>
              <a:t>1</a:t>
            </a:r>
            <a:r>
              <a:rPr dirty="0" sz="3700" spc="-645">
                <a:latin typeface="Symbol"/>
                <a:cs typeface="Symbol"/>
              </a:rPr>
              <a:t></a:t>
            </a:r>
            <a:r>
              <a:rPr dirty="0" sz="3850" spc="-420">
                <a:latin typeface="Symbol"/>
                <a:cs typeface="Symbol"/>
              </a:rPr>
              <a:t></a:t>
            </a:r>
            <a:r>
              <a:rPr dirty="0" sz="2700" spc="80">
                <a:latin typeface="Symbol"/>
                <a:cs typeface="Symbol"/>
              </a:rPr>
              <a:t></a:t>
            </a:r>
            <a:r>
              <a:rPr dirty="0" sz="2700" spc="160">
                <a:latin typeface="Times New Roman"/>
                <a:cs typeface="Times New Roman"/>
              </a:rPr>
              <a:t>3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75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-180" i="1">
                <a:latin typeface="Times New Roman"/>
                <a:cs typeface="Times New Roman"/>
              </a:rPr>
              <a:t>x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-40" i="1">
                <a:latin typeface="Times New Roman"/>
                <a:cs typeface="Times New Roman"/>
              </a:rPr>
              <a:t>y</a:t>
            </a:r>
            <a:r>
              <a:rPr dirty="0" sz="3700" spc="-495">
                <a:latin typeface="Symbol"/>
                <a:cs typeface="Symbol"/>
              </a:rPr>
              <a:t></a:t>
            </a:r>
            <a:endParaRPr sz="37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399415">
              <a:lnSpc>
                <a:spcPts val="3750"/>
              </a:lnSpc>
            </a:pPr>
            <a:r>
              <a:rPr dirty="0" spc="-15">
                <a:solidFill>
                  <a:srgbClr val="EE2B0A"/>
                </a:solidFill>
                <a:latin typeface="NSimSun"/>
                <a:cs typeface="NSimSun"/>
              </a:rPr>
              <a:t>什么是数字图像？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69897" y="1888997"/>
            <a:ext cx="7663180" cy="4376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46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像素组成的二维排列，可以用矩阵表示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55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  </a:t>
            </a:r>
            <a:r>
              <a:rPr dirty="0" sz="1700" spc="-195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对于单色（灰度）图像而言，每个像素的亮度用一个数 </a:t>
            </a:r>
            <a:r>
              <a:rPr dirty="0" sz="2400" spc="-10" b="1">
                <a:latin typeface="NSimSun"/>
                <a:cs typeface="NSimSun"/>
              </a:rPr>
              <a:t>值来表示，通常数值范围在0到255之间，0表示黑、255表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示白，其它值表示处于黑白之间的灰度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3346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彩色图像可以用红、绿、蓝三元组的二维矩阵来表示。 </a:t>
            </a:r>
            <a:r>
              <a:rPr dirty="0" sz="2400" spc="-10" b="1">
                <a:latin typeface="NSimSun"/>
                <a:cs typeface="NSimSun"/>
              </a:rPr>
              <a:t>通常，三元组的每个数值也是在0到255之间，0表示相应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的基色在该像素中没有，而255则代表相应的基色在该像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素中取得最大值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拉普拉斯算子－例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18046" y="1720596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8017" y="2149601"/>
            <a:ext cx="6192773" cy="472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49651" y="1745741"/>
            <a:ext cx="154686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  <a:tabLst>
                <a:tab pos="1381125" algn="l"/>
              </a:tabLst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a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b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41537" y="4403567"/>
            <a:ext cx="330200" cy="163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8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a 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滤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 波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90281" y="4585716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b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21572" y="4012631"/>
            <a:ext cx="330200" cy="1089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6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比 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a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90281" y="4951445"/>
            <a:ext cx="762000" cy="1793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8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滤</a:t>
            </a:r>
            <a:r>
              <a:rPr dirty="0" sz="2400" spc="-21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baseline="-27777" sz="3600" spc="-15" b="1">
                <a:solidFill>
                  <a:srgbClr val="EE2B0A"/>
                </a:solidFill>
                <a:latin typeface="NSimSun"/>
                <a:cs typeface="NSimSun"/>
              </a:rPr>
              <a:t>更</a:t>
            </a:r>
            <a:r>
              <a:rPr dirty="0" baseline="-27777" sz="3600" spc="-7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波</a:t>
            </a:r>
            <a:r>
              <a:rPr dirty="0" sz="2400" spc="-21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baseline="-27777" sz="3600" spc="-15" b="1">
                <a:solidFill>
                  <a:srgbClr val="EE2B0A"/>
                </a:solidFill>
                <a:latin typeface="NSimSun"/>
                <a:cs typeface="NSimSun"/>
              </a:rPr>
              <a:t>锐</a:t>
            </a:r>
            <a:endParaRPr baseline="-27777" sz="3600">
              <a:latin typeface="NSimSun"/>
              <a:cs typeface="NSimSun"/>
            </a:endParaRPr>
          </a:p>
          <a:p>
            <a:pPr marL="443865">
              <a:lnSpc>
                <a:spcPts val="2840"/>
              </a:lnSpc>
              <a:spcBef>
                <a:spcPts val="2655"/>
              </a:spcBef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化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11387" y="2665477"/>
            <a:ext cx="414020" cy="0"/>
          </a:xfrm>
          <a:custGeom>
            <a:avLst/>
            <a:gdLst/>
            <a:ahLst/>
            <a:cxnLst/>
            <a:rect l="l" t="t" r="r" b="b"/>
            <a:pathLst>
              <a:path w="414020" h="0">
                <a:moveTo>
                  <a:pt x="0" y="0"/>
                </a:moveTo>
                <a:lnTo>
                  <a:pt x="413765" y="0"/>
                </a:lnTo>
              </a:path>
            </a:pathLst>
          </a:custGeom>
          <a:ln w="152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11387" y="3491483"/>
            <a:ext cx="414020" cy="0"/>
          </a:xfrm>
          <a:custGeom>
            <a:avLst/>
            <a:gdLst/>
            <a:ahLst/>
            <a:cxnLst/>
            <a:rect l="l" t="t" r="r" b="b"/>
            <a:pathLst>
              <a:path w="414020" h="0">
                <a:moveTo>
                  <a:pt x="0" y="0"/>
                </a:moveTo>
                <a:lnTo>
                  <a:pt x="413765" y="0"/>
                </a:lnTo>
              </a:path>
            </a:pathLst>
          </a:custGeom>
          <a:ln w="152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536057" y="2838450"/>
            <a:ext cx="14224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80">
                <a:latin typeface="Symbol"/>
                <a:cs typeface="Symbol"/>
              </a:rPr>
              <a:t>⎥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3221" y="3418332"/>
            <a:ext cx="73533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05155" algn="l"/>
              </a:tabLst>
            </a:pPr>
            <a:r>
              <a:rPr dirty="0" sz="2400" spc="-1480">
                <a:latin typeface="Symbol"/>
                <a:cs typeface="Symbol"/>
              </a:rPr>
              <a:t>⎢</a:t>
            </a:r>
            <a:r>
              <a:rPr dirty="0" sz="2400" spc="-1480">
                <a:latin typeface="Times New Roman"/>
                <a:cs typeface="Times New Roman"/>
              </a:rPr>
              <a:t>	</a:t>
            </a:r>
            <a:r>
              <a:rPr dirty="0" sz="2400" spc="-1480">
                <a:latin typeface="Symbol"/>
                <a:cs typeface="Symbol"/>
              </a:rPr>
              <a:t>⎥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9153" y="2838450"/>
            <a:ext cx="686435" cy="452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6260" algn="l"/>
              </a:tabLst>
            </a:pPr>
            <a:r>
              <a:rPr dirty="0" baseline="-15046" sz="3600" spc="-2220">
                <a:latin typeface="Symbol"/>
                <a:cs typeface="Symbol"/>
              </a:rPr>
              <a:t>⎥</a:t>
            </a:r>
            <a:r>
              <a:rPr dirty="0" baseline="-15046" sz="3600" spc="-2220">
                <a:latin typeface="Times New Roman"/>
                <a:cs typeface="Times New Roman"/>
              </a:rPr>
              <a:t> </a:t>
            </a:r>
            <a:r>
              <a:rPr dirty="0" baseline="-15046" sz="3600" spc="-315">
                <a:latin typeface="Times New Roman"/>
                <a:cs typeface="Times New Roman"/>
              </a:rPr>
              <a:t> </a:t>
            </a:r>
            <a:r>
              <a:rPr dirty="0" baseline="-4629" sz="3600" spc="-7">
                <a:latin typeface="Symbol"/>
                <a:cs typeface="Symbol"/>
              </a:rPr>
              <a:t></a:t>
            </a:r>
            <a:r>
              <a:rPr dirty="0" baseline="-4629" sz="3600">
                <a:latin typeface="Times New Roman"/>
                <a:cs typeface="Times New Roman"/>
              </a:rPr>
              <a:t>	</a:t>
            </a:r>
            <a:r>
              <a:rPr dirty="0" sz="2400" spc="-1480">
                <a:latin typeface="Symbol"/>
                <a:cs typeface="Symbol"/>
              </a:rPr>
              <a:t>⎢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3221" y="3502926"/>
            <a:ext cx="73533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888" sz="3600" spc="-2220">
                <a:latin typeface="Symbol"/>
                <a:cs typeface="Symbol"/>
              </a:rPr>
              <a:t>⎣</a:t>
            </a:r>
            <a:r>
              <a:rPr dirty="0" baseline="-13888" sz="3600" spc="-75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</a:t>
            </a:r>
            <a:r>
              <a:rPr dirty="0" sz="2400" spc="-38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y</a:t>
            </a:r>
            <a:r>
              <a:rPr dirty="0" sz="2400" spc="120" i="1">
                <a:latin typeface="Times New Roman"/>
                <a:cs typeface="Times New Roman"/>
              </a:rPr>
              <a:t> </a:t>
            </a:r>
            <a:r>
              <a:rPr dirty="0" baseline="-13888" sz="3600" spc="-2220">
                <a:latin typeface="Symbol"/>
                <a:cs typeface="Symbol"/>
              </a:rPr>
              <a:t>⎦</a:t>
            </a:r>
            <a:endParaRPr baseline="-13888" sz="36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43221" y="3068586"/>
            <a:ext cx="735330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05155" algn="l"/>
              </a:tabLst>
            </a:pPr>
            <a:r>
              <a:rPr dirty="0" baseline="-10416" sz="3600" spc="-2220">
                <a:latin typeface="Symbol"/>
                <a:cs typeface="Symbol"/>
              </a:rPr>
              <a:t>⎢</a:t>
            </a:r>
            <a:r>
              <a:rPr dirty="0" baseline="-10416" sz="3600" spc="-142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</a:t>
            </a:r>
            <a:r>
              <a:rPr dirty="0" sz="2400" spc="-38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baseline="-10416" sz="3600" spc="-2220">
                <a:latin typeface="Symbol"/>
                <a:cs typeface="Symbol"/>
              </a:rPr>
              <a:t>⎥</a:t>
            </a:r>
            <a:endParaRPr baseline="-10416" sz="36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3221" y="2548890"/>
            <a:ext cx="735330" cy="506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80">
                <a:latin typeface="Symbol"/>
                <a:cs typeface="Symbol"/>
              </a:rPr>
              <a:t>⎢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baseline="-23148" sz="3600">
                <a:latin typeface="Symbol"/>
                <a:cs typeface="Symbol"/>
              </a:rPr>
              <a:t></a:t>
            </a:r>
            <a:r>
              <a:rPr dirty="0" baseline="-23148" sz="3600" spc="-569">
                <a:latin typeface="Times New Roman"/>
                <a:cs typeface="Times New Roman"/>
              </a:rPr>
              <a:t> </a:t>
            </a:r>
            <a:r>
              <a:rPr dirty="0" baseline="-23148" sz="3600" i="1">
                <a:latin typeface="Times New Roman"/>
                <a:cs typeface="Times New Roman"/>
              </a:rPr>
              <a:t>x</a:t>
            </a:r>
            <a:r>
              <a:rPr dirty="0" baseline="-23148" sz="3600" spc="150" i="1">
                <a:latin typeface="Times New Roman"/>
                <a:cs typeface="Times New Roman"/>
              </a:rPr>
              <a:t> </a:t>
            </a:r>
            <a:r>
              <a:rPr dirty="0" sz="2400" spc="-1480">
                <a:latin typeface="Symbol"/>
                <a:cs typeface="Symbol"/>
              </a:rPr>
              <a:t>⎥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5879" y="959865"/>
            <a:ext cx="6054725" cy="1671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梯度算子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梯度通过一个二维列向量来定义</a:t>
            </a:r>
            <a:endParaRPr sz="3200">
              <a:latin typeface="NSimSun"/>
              <a:cs typeface="NSimSun"/>
            </a:endParaRPr>
          </a:p>
          <a:p>
            <a:pPr algn="ctr" marL="915035">
              <a:lnSpc>
                <a:spcPct val="100000"/>
              </a:lnSpc>
              <a:spcBef>
                <a:spcPts val="620"/>
              </a:spcBef>
              <a:tabLst>
                <a:tab pos="1508125" algn="l"/>
              </a:tabLst>
            </a:pPr>
            <a:r>
              <a:rPr dirty="0" baseline="-3472" sz="3600" spc="-2220">
                <a:latin typeface="Symbol"/>
                <a:cs typeface="Symbol"/>
              </a:rPr>
              <a:t>⎡</a:t>
            </a:r>
            <a:r>
              <a:rPr dirty="0" baseline="-3472" sz="3600" spc="-142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</a:t>
            </a:r>
            <a:r>
              <a:rPr dirty="0" sz="2400" spc="-38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baseline="-3472" sz="3600" spc="-2220">
                <a:latin typeface="Symbol"/>
                <a:cs typeface="Symbol"/>
              </a:rPr>
              <a:t>⎤</a:t>
            </a:r>
            <a:endParaRPr baseline="-3472" sz="36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46006" y="2865145"/>
            <a:ext cx="986155" cy="4260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4990" algn="l"/>
                <a:tab pos="855980" algn="l"/>
              </a:tabLst>
            </a:pPr>
            <a:r>
              <a:rPr dirty="0" sz="2400" spc="-5">
                <a:latin typeface="Symbol"/>
                <a:cs typeface="Symbol"/>
              </a:rPr>
              <a:t></a:t>
            </a:r>
            <a:r>
              <a:rPr dirty="0" sz="2400" spc="-22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baseline="-9259" sz="3600" spc="-2220">
                <a:latin typeface="Symbol"/>
                <a:cs typeface="Symbol"/>
              </a:rPr>
              <a:t>⎢</a:t>
            </a:r>
            <a:endParaRPr baseline="-9259" sz="36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9553" y="3206534"/>
            <a:ext cx="75184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10">
                <a:latin typeface="Symbol"/>
                <a:cs typeface="Symbol"/>
              </a:rPr>
              <a:t>⎣</a:t>
            </a:r>
            <a:r>
              <a:rPr dirty="0" baseline="23148" sz="3600" i="1">
                <a:latin typeface="Times New Roman"/>
                <a:cs typeface="Times New Roman"/>
              </a:rPr>
              <a:t>G</a:t>
            </a:r>
            <a:r>
              <a:rPr dirty="0" baseline="23148" sz="3600" spc="-37" i="1">
                <a:latin typeface="Times New Roman"/>
                <a:cs typeface="Times New Roman"/>
              </a:rPr>
              <a:t> </a:t>
            </a:r>
            <a:r>
              <a:rPr dirty="0" baseline="13468" sz="2475" spc="15" i="1">
                <a:latin typeface="Times New Roman"/>
                <a:cs typeface="Times New Roman"/>
              </a:rPr>
              <a:t>y</a:t>
            </a:r>
            <a:r>
              <a:rPr dirty="0" baseline="13468" sz="2475" i="1">
                <a:latin typeface="Times New Roman"/>
                <a:cs typeface="Times New Roman"/>
              </a:rPr>
              <a:t> </a:t>
            </a:r>
            <a:r>
              <a:rPr dirty="0" baseline="13468" sz="2475" spc="-262" i="1">
                <a:latin typeface="Times New Roman"/>
                <a:cs typeface="Times New Roman"/>
              </a:rPr>
              <a:t> </a:t>
            </a:r>
            <a:r>
              <a:rPr dirty="0" sz="2400" spc="-1480">
                <a:latin typeface="Symbol"/>
                <a:cs typeface="Symbol"/>
              </a:rPr>
              <a:t>⎦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9553" y="2628937"/>
            <a:ext cx="75184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10">
                <a:latin typeface="Symbol"/>
                <a:cs typeface="Symbol"/>
              </a:rPr>
              <a:t>⎡</a:t>
            </a:r>
            <a:r>
              <a:rPr dirty="0" baseline="3472" sz="3600" i="1">
                <a:latin typeface="Times New Roman"/>
                <a:cs typeface="Times New Roman"/>
              </a:rPr>
              <a:t>G</a:t>
            </a:r>
            <a:r>
              <a:rPr dirty="0" baseline="3472" sz="3600" spc="-172" i="1">
                <a:latin typeface="Times New Roman"/>
                <a:cs typeface="Times New Roman"/>
              </a:rPr>
              <a:t> </a:t>
            </a:r>
            <a:r>
              <a:rPr dirty="0" baseline="-15151" sz="2475" spc="15" i="1">
                <a:latin typeface="Times New Roman"/>
                <a:cs typeface="Times New Roman"/>
              </a:rPr>
              <a:t>x</a:t>
            </a:r>
            <a:r>
              <a:rPr dirty="0" baseline="-15151" sz="2475" i="1">
                <a:latin typeface="Times New Roman"/>
                <a:cs typeface="Times New Roman"/>
              </a:rPr>
              <a:t> </a:t>
            </a:r>
            <a:r>
              <a:rPr dirty="0" baseline="-15151" sz="2475" spc="-127" i="1">
                <a:latin typeface="Times New Roman"/>
                <a:cs typeface="Times New Roman"/>
              </a:rPr>
              <a:t> </a:t>
            </a:r>
            <a:r>
              <a:rPr dirty="0" sz="2400" spc="-1480">
                <a:latin typeface="Symbol"/>
                <a:cs typeface="Symbol"/>
              </a:rPr>
              <a:t>⎤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25879" y="3908044"/>
            <a:ext cx="3135630" cy="991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825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向量的模值</a:t>
            </a:r>
            <a:endParaRPr sz="3200">
              <a:latin typeface="NSimSun"/>
              <a:cs typeface="NSimSun"/>
            </a:endParaRPr>
          </a:p>
          <a:p>
            <a:pPr marL="1052195">
              <a:lnSpc>
                <a:spcPts val="3945"/>
              </a:lnSpc>
              <a:tabLst>
                <a:tab pos="1565910" algn="l"/>
              </a:tabLst>
            </a:pPr>
            <a:r>
              <a:rPr dirty="0" sz="2450">
                <a:latin typeface="Symbol"/>
                <a:cs typeface="Symbol"/>
              </a:rPr>
              <a:t></a:t>
            </a:r>
            <a:r>
              <a:rPr dirty="0" sz="2450" spc="-390">
                <a:latin typeface="Times New Roman"/>
                <a:cs typeface="Times New Roman"/>
              </a:rPr>
              <a:t> </a:t>
            </a:r>
            <a:r>
              <a:rPr dirty="0" sz="2450" i="1">
                <a:latin typeface="Times New Roman"/>
                <a:cs typeface="Times New Roman"/>
              </a:rPr>
              <a:t>f</a:t>
            </a:r>
            <a:r>
              <a:rPr dirty="0" sz="2450" i="1">
                <a:latin typeface="Times New Roman"/>
                <a:cs typeface="Times New Roman"/>
              </a:rPr>
              <a:t>	</a:t>
            </a:r>
            <a:r>
              <a:rPr dirty="0" sz="2450">
                <a:latin typeface="Symbol"/>
                <a:cs typeface="Symbol"/>
              </a:rPr>
              <a:t></a:t>
            </a:r>
            <a:r>
              <a:rPr dirty="0" sz="2450" spc="235">
                <a:latin typeface="Times New Roman"/>
                <a:cs typeface="Times New Roman"/>
              </a:rPr>
              <a:t> </a:t>
            </a:r>
            <a:r>
              <a:rPr dirty="0" sz="2450" spc="5" i="1">
                <a:latin typeface="Times New Roman"/>
                <a:cs typeface="Times New Roman"/>
              </a:rPr>
              <a:t>mag</a:t>
            </a:r>
            <a:r>
              <a:rPr dirty="0" sz="2450" spc="75" i="1">
                <a:latin typeface="Times New Roman"/>
                <a:cs typeface="Times New Roman"/>
              </a:rPr>
              <a:t> </a:t>
            </a:r>
            <a:r>
              <a:rPr dirty="0" sz="3300" spc="-345">
                <a:latin typeface="Symbol"/>
                <a:cs typeface="Symbol"/>
              </a:rPr>
              <a:t></a:t>
            </a:r>
            <a:r>
              <a:rPr dirty="0" sz="2450">
                <a:latin typeface="Symbol"/>
                <a:cs typeface="Symbol"/>
              </a:rPr>
              <a:t></a:t>
            </a:r>
            <a:r>
              <a:rPr dirty="0" sz="2450" spc="-390">
                <a:latin typeface="Times New Roman"/>
                <a:cs typeface="Times New Roman"/>
              </a:rPr>
              <a:t> </a:t>
            </a:r>
            <a:r>
              <a:rPr dirty="0" sz="2450" i="1">
                <a:latin typeface="Times New Roman"/>
                <a:cs typeface="Times New Roman"/>
              </a:rPr>
              <a:t>f</a:t>
            </a:r>
            <a:r>
              <a:rPr dirty="0" sz="2450" spc="200" i="1">
                <a:latin typeface="Times New Roman"/>
                <a:cs typeface="Times New Roman"/>
              </a:rPr>
              <a:t> </a:t>
            </a:r>
            <a:r>
              <a:rPr dirty="0" sz="3300" spc="-200">
                <a:latin typeface="Symbol"/>
                <a:cs typeface="Symbol"/>
              </a:rPr>
              <a:t>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51062" y="4879085"/>
            <a:ext cx="162560" cy="62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50" spc="-275">
                <a:latin typeface="Symbol"/>
                <a:cs typeface="Symbol"/>
              </a:rPr>
              <a:t></a:t>
            </a:r>
            <a:endParaRPr sz="4050">
              <a:latin typeface="Symbol"/>
              <a:cs typeface="Symbo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63584" y="5154166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4" h="0">
                <a:moveTo>
                  <a:pt x="0" y="0"/>
                </a:moveTo>
                <a:lnTo>
                  <a:pt x="185932" y="0"/>
                </a:lnTo>
              </a:path>
            </a:pathLst>
          </a:custGeom>
          <a:ln w="67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20000" y="6297169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 h="0">
                <a:moveTo>
                  <a:pt x="0" y="0"/>
                </a:moveTo>
                <a:lnTo>
                  <a:pt x="468627" y="0"/>
                </a:lnTo>
              </a:path>
            </a:pathLst>
          </a:custGeom>
          <a:ln w="135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605133" y="6297169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 h="0">
                <a:moveTo>
                  <a:pt x="0" y="0"/>
                </a:moveTo>
                <a:lnTo>
                  <a:pt x="468627" y="0"/>
                </a:lnTo>
              </a:path>
            </a:pathLst>
          </a:custGeom>
          <a:ln w="135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21454" y="5857490"/>
            <a:ext cx="185420" cy="0"/>
          </a:xfrm>
          <a:custGeom>
            <a:avLst/>
            <a:gdLst/>
            <a:ahLst/>
            <a:cxnLst/>
            <a:rect l="l" t="t" r="r" b="b"/>
            <a:pathLst>
              <a:path w="185420" h="0">
                <a:moveTo>
                  <a:pt x="0" y="0"/>
                </a:moveTo>
                <a:lnTo>
                  <a:pt x="185177" y="0"/>
                </a:lnTo>
              </a:path>
            </a:pathLst>
          </a:custGeom>
          <a:ln w="67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727837" y="5595378"/>
            <a:ext cx="126364" cy="50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  <a:p>
            <a:pPr marL="17780">
              <a:lnSpc>
                <a:spcPct val="100000"/>
              </a:lnSpc>
              <a:spcBef>
                <a:spcPts val="305"/>
              </a:spcBef>
            </a:pPr>
            <a:r>
              <a:rPr dirty="0" sz="150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76049" y="5159514"/>
            <a:ext cx="120650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70715" y="4892827"/>
            <a:ext cx="120650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04558" y="6325108"/>
            <a:ext cx="130175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1330">
                <a:latin typeface="Symbol"/>
                <a:cs typeface="Symbol"/>
              </a:rPr>
              <a:t>⎥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04558" y="6469138"/>
            <a:ext cx="130175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1330">
                <a:latin typeface="Symbol"/>
                <a:cs typeface="Symbol"/>
              </a:rPr>
              <a:t>⎦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04558" y="5807722"/>
            <a:ext cx="130175" cy="593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5"/>
              </a:lnSpc>
            </a:pPr>
            <a:r>
              <a:rPr dirty="0" sz="2150" spc="-1330">
                <a:latin typeface="Symbol"/>
                <a:cs typeface="Symbol"/>
              </a:rPr>
              <a:t>⎤</a:t>
            </a:r>
            <a:endParaRPr sz="2150">
              <a:latin typeface="Symbol"/>
              <a:cs typeface="Symbol"/>
            </a:endParaRPr>
          </a:p>
          <a:p>
            <a:pPr marL="12700">
              <a:lnSpc>
                <a:spcPts val="2305"/>
              </a:lnSpc>
            </a:pPr>
            <a:r>
              <a:rPr dirty="0" sz="2150" spc="-1330">
                <a:latin typeface="Symbol"/>
                <a:cs typeface="Symbol"/>
              </a:rPr>
              <a:t>⎥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35476" y="6469138"/>
            <a:ext cx="130175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1330">
                <a:latin typeface="Symbol"/>
                <a:cs typeface="Symbol"/>
              </a:rPr>
              <a:t>⎣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13665" y="6197091"/>
            <a:ext cx="130175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1330">
                <a:latin typeface="Symbol"/>
                <a:cs typeface="Symbol"/>
              </a:rPr>
              <a:t>⎟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13665" y="6079744"/>
            <a:ext cx="130175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1330">
                <a:latin typeface="Symbol"/>
                <a:cs typeface="Symbol"/>
              </a:rPr>
              <a:t>⎟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13665" y="6371602"/>
            <a:ext cx="130175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1330">
                <a:latin typeface="Symbol"/>
                <a:cs typeface="Symbol"/>
              </a:rPr>
              <a:t>⎠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13665" y="5812535"/>
            <a:ext cx="307340" cy="428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8755">
              <a:lnSpc>
                <a:spcPts val="1270"/>
              </a:lnSpc>
            </a:pPr>
            <a:r>
              <a:rPr dirty="0" sz="150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2050"/>
              </a:lnSpc>
            </a:pPr>
            <a:r>
              <a:rPr dirty="0" sz="2150" spc="-1330">
                <a:latin typeface="Symbol"/>
                <a:cs typeface="Symbol"/>
              </a:rPr>
              <a:t>⎞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77586" y="6371602"/>
            <a:ext cx="130175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1330">
                <a:latin typeface="Symbol"/>
                <a:cs typeface="Symbol"/>
              </a:rPr>
              <a:t>⎝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81155" y="6091961"/>
            <a:ext cx="426084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8610" algn="l"/>
              </a:tabLst>
            </a:pPr>
            <a:r>
              <a:rPr dirty="0" sz="2150" spc="-10">
                <a:latin typeface="Symbol"/>
                <a:cs typeface="Symbol"/>
              </a:rPr>
              <a:t></a:t>
            </a:r>
            <a:r>
              <a:rPr dirty="0" sz="2150" spc="-10">
                <a:latin typeface="Times New Roman"/>
                <a:cs typeface="Times New Roman"/>
              </a:rPr>
              <a:t>	</a:t>
            </a:r>
            <a:r>
              <a:rPr dirty="0" baseline="2583" sz="3225" spc="-1995">
                <a:latin typeface="Symbol"/>
                <a:cs typeface="Symbol"/>
              </a:rPr>
              <a:t>⎜</a:t>
            </a:r>
            <a:endParaRPr baseline="2583" sz="3225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28540" y="6107950"/>
            <a:ext cx="130175" cy="570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15"/>
              </a:lnSpc>
            </a:pPr>
            <a:r>
              <a:rPr dirty="0" sz="2150" spc="-1330">
                <a:latin typeface="Symbol"/>
                <a:cs typeface="Symbol"/>
              </a:rPr>
              <a:t>⎟</a:t>
            </a:r>
            <a:endParaRPr sz="2150">
              <a:latin typeface="Symbol"/>
              <a:cs typeface="Symbol"/>
            </a:endParaRPr>
          </a:p>
          <a:p>
            <a:pPr marL="12700">
              <a:lnSpc>
                <a:spcPts val="2215"/>
              </a:lnSpc>
            </a:pPr>
            <a:r>
              <a:rPr dirty="0" sz="2150" spc="-1330">
                <a:latin typeface="Symbol"/>
                <a:cs typeface="Symbol"/>
              </a:rPr>
              <a:t>⎠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28540" y="5840742"/>
            <a:ext cx="307340" cy="427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8755">
              <a:lnSpc>
                <a:spcPts val="1265"/>
              </a:lnSpc>
            </a:pPr>
            <a:r>
              <a:rPr dirty="0" sz="150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2045"/>
              </a:lnSpc>
            </a:pPr>
            <a:r>
              <a:rPr dirty="0" sz="2150" spc="-1330">
                <a:latin typeface="Symbol"/>
                <a:cs typeface="Symbol"/>
              </a:rPr>
              <a:t>⎞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35476" y="6066040"/>
            <a:ext cx="28702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1330">
                <a:latin typeface="Symbol"/>
                <a:cs typeface="Symbol"/>
              </a:rPr>
              <a:t>⎢</a:t>
            </a:r>
            <a:r>
              <a:rPr dirty="0" sz="2150" spc="-125">
                <a:latin typeface="Times New Roman"/>
                <a:cs typeface="Times New Roman"/>
              </a:rPr>
              <a:t> </a:t>
            </a:r>
            <a:r>
              <a:rPr dirty="0" baseline="-9043" sz="3225" spc="-1995">
                <a:latin typeface="Symbol"/>
                <a:cs typeface="Symbol"/>
              </a:rPr>
              <a:t>⎜</a:t>
            </a:r>
            <a:endParaRPr baseline="-9043" sz="3225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94874" y="6091961"/>
            <a:ext cx="174625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1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77586" y="6306070"/>
            <a:ext cx="599440" cy="339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2890" algn="l"/>
              </a:tabLst>
            </a:pPr>
            <a:r>
              <a:rPr dirty="0" baseline="21963" sz="3225" spc="-1995">
                <a:latin typeface="Symbol"/>
                <a:cs typeface="Symbol"/>
              </a:rPr>
              <a:t>⎜</a:t>
            </a:r>
            <a:r>
              <a:rPr dirty="0" baseline="21963" sz="3225" spc="-1995">
                <a:latin typeface="Times New Roman"/>
                <a:cs typeface="Times New Roman"/>
              </a:rPr>
              <a:t>	</a:t>
            </a:r>
            <a:r>
              <a:rPr dirty="0" sz="2150" spc="-5">
                <a:latin typeface="Symbol"/>
                <a:cs typeface="Symbol"/>
              </a:rPr>
              <a:t></a:t>
            </a:r>
            <a:r>
              <a:rPr dirty="0" sz="2150" spc="-10">
                <a:latin typeface="Times New Roman"/>
                <a:cs typeface="Times New Roman"/>
              </a:rPr>
              <a:t> </a:t>
            </a:r>
            <a:r>
              <a:rPr dirty="0" sz="2150" spc="-5" i="1">
                <a:latin typeface="Times New Roman"/>
                <a:cs typeface="Times New Roman"/>
              </a:rPr>
              <a:t>y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77586" y="5918212"/>
            <a:ext cx="547370" cy="339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5904" algn="l"/>
              </a:tabLst>
            </a:pPr>
            <a:r>
              <a:rPr dirty="0" baseline="2583" sz="3225" spc="-1995">
                <a:latin typeface="Symbol"/>
                <a:cs typeface="Symbol"/>
              </a:rPr>
              <a:t>⎛</a:t>
            </a:r>
            <a:r>
              <a:rPr dirty="0" baseline="2583" sz="3225" spc="-1995">
                <a:latin typeface="Times New Roman"/>
                <a:cs typeface="Times New Roman"/>
              </a:rPr>
              <a:t>	</a:t>
            </a:r>
            <a:r>
              <a:rPr dirty="0" sz="2150" spc="-5">
                <a:latin typeface="Symbol"/>
                <a:cs typeface="Symbol"/>
              </a:rPr>
              <a:t></a:t>
            </a:r>
            <a:r>
              <a:rPr dirty="0" sz="2150" spc="-10">
                <a:latin typeface="Times New Roman"/>
                <a:cs typeface="Times New Roman"/>
              </a:rPr>
              <a:t> </a:t>
            </a:r>
            <a:r>
              <a:rPr dirty="0" sz="2150" spc="-5" i="1">
                <a:latin typeface="Times New Roman"/>
                <a:cs typeface="Times New Roman"/>
              </a:rPr>
              <a:t>f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35476" y="6306070"/>
            <a:ext cx="758190" cy="372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275" algn="l"/>
              </a:tabLst>
            </a:pPr>
            <a:r>
              <a:rPr dirty="0" baseline="-3875" sz="3225" spc="-1995">
                <a:latin typeface="Symbol"/>
                <a:cs typeface="Symbol"/>
              </a:rPr>
              <a:t>⎢</a:t>
            </a:r>
            <a:r>
              <a:rPr dirty="0" baseline="-3875" sz="3225" spc="-187">
                <a:latin typeface="Times New Roman"/>
                <a:cs typeface="Times New Roman"/>
              </a:rPr>
              <a:t> </a:t>
            </a:r>
            <a:r>
              <a:rPr dirty="0" baseline="-7751" sz="3225" spc="-1995">
                <a:latin typeface="Symbol"/>
                <a:cs typeface="Symbol"/>
              </a:rPr>
              <a:t>⎝</a:t>
            </a:r>
            <a:r>
              <a:rPr dirty="0" baseline="-7751" sz="3225">
                <a:latin typeface="Times New Roman"/>
                <a:cs typeface="Times New Roman"/>
              </a:rPr>
              <a:t>	</a:t>
            </a:r>
            <a:r>
              <a:rPr dirty="0" sz="2150" spc="-5">
                <a:latin typeface="Symbol"/>
                <a:cs typeface="Symbol"/>
              </a:rPr>
              <a:t></a:t>
            </a:r>
            <a:r>
              <a:rPr dirty="0" sz="2150" spc="-10">
                <a:latin typeface="Times New Roman"/>
                <a:cs typeface="Times New Roman"/>
              </a:rPr>
              <a:t> </a:t>
            </a:r>
            <a:r>
              <a:rPr dirty="0" sz="2150" spc="-5" i="1">
                <a:latin typeface="Times New Roman"/>
                <a:cs typeface="Times New Roman"/>
              </a:rPr>
              <a:t>x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35476" y="5918212"/>
            <a:ext cx="704215" cy="349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13384" algn="l"/>
              </a:tabLst>
            </a:pPr>
            <a:r>
              <a:rPr dirty="0" baseline="21963" sz="3225" spc="-1995">
                <a:latin typeface="Symbol"/>
                <a:cs typeface="Symbol"/>
              </a:rPr>
              <a:t>⎡</a:t>
            </a:r>
            <a:r>
              <a:rPr dirty="0" baseline="21963" sz="3225" spc="-187">
                <a:latin typeface="Times New Roman"/>
                <a:cs typeface="Times New Roman"/>
              </a:rPr>
              <a:t> </a:t>
            </a:r>
            <a:r>
              <a:rPr dirty="0" baseline="-2583" sz="3225" spc="-1995">
                <a:latin typeface="Symbol"/>
                <a:cs typeface="Symbol"/>
              </a:rPr>
              <a:t>⎛</a:t>
            </a:r>
            <a:r>
              <a:rPr dirty="0" baseline="-2583" sz="3225">
                <a:latin typeface="Times New Roman"/>
                <a:cs typeface="Times New Roman"/>
              </a:rPr>
              <a:t>	</a:t>
            </a:r>
            <a:r>
              <a:rPr dirty="0" sz="2150" spc="-5">
                <a:latin typeface="Symbol"/>
                <a:cs typeface="Symbol"/>
              </a:rPr>
              <a:t></a:t>
            </a:r>
            <a:r>
              <a:rPr dirty="0" sz="2150" spc="-10">
                <a:latin typeface="Times New Roman"/>
                <a:cs typeface="Times New Roman"/>
              </a:rPr>
              <a:t> </a:t>
            </a:r>
            <a:r>
              <a:rPr dirty="0" sz="2150" spc="-5" i="1">
                <a:latin typeface="Times New Roman"/>
                <a:cs typeface="Times New Roman"/>
              </a:rPr>
              <a:t>f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06061" y="5121935"/>
            <a:ext cx="518795" cy="339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8610" indent="-295910">
              <a:lnSpc>
                <a:spcPct val="100000"/>
              </a:lnSpc>
              <a:buFont typeface="Symbol"/>
              <a:buChar char=""/>
              <a:tabLst>
                <a:tab pos="309245" algn="l"/>
              </a:tabLst>
            </a:pPr>
            <a:r>
              <a:rPr dirty="0" sz="2150" spc="-10" i="1">
                <a:latin typeface="Times New Roman"/>
                <a:cs typeface="Times New Roman"/>
              </a:rPr>
              <a:t>G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94874" y="4880635"/>
            <a:ext cx="624205" cy="619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7820" algn="l"/>
              </a:tabLst>
            </a:pPr>
            <a:r>
              <a:rPr dirty="0" sz="2150" spc="-10">
                <a:latin typeface="Symbol"/>
                <a:cs typeface="Symbol"/>
              </a:rPr>
              <a:t></a:t>
            </a:r>
            <a:r>
              <a:rPr dirty="0" sz="2150" spc="-10">
                <a:latin typeface="Times New Roman"/>
                <a:cs typeface="Times New Roman"/>
              </a:rPr>
              <a:t>	</a:t>
            </a:r>
            <a:r>
              <a:rPr dirty="0" sz="4050" spc="-750">
                <a:latin typeface="Symbol"/>
                <a:cs typeface="Symbol"/>
              </a:rPr>
              <a:t></a:t>
            </a:r>
            <a:r>
              <a:rPr dirty="0" sz="2150" spc="-10" i="1">
                <a:latin typeface="Times New Roman"/>
                <a:cs typeface="Times New Roman"/>
              </a:rPr>
              <a:t>G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35422" y="5081790"/>
            <a:ext cx="131445" cy="431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860">
              <a:lnSpc>
                <a:spcPts val="1650"/>
              </a:lnSpc>
            </a:pPr>
            <a:r>
              <a:rPr dirty="0" sz="150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dirty="0" sz="1500" i="1">
                <a:latin typeface="Times New Roman"/>
                <a:cs typeface="Times New Roman"/>
              </a:rPr>
              <a:t>y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16451" y="5081790"/>
            <a:ext cx="144780" cy="431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195">
              <a:lnSpc>
                <a:spcPts val="1650"/>
              </a:lnSpc>
            </a:pPr>
            <a:r>
              <a:rPr dirty="0" sz="150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dirty="0" sz="1500" i="1">
                <a:latin typeface="Times New Roman"/>
                <a:cs typeface="Times New Roman"/>
              </a:rPr>
              <a:t>x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35379" y="2069419"/>
            <a:ext cx="5307330" cy="1273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98450" marR="5080" indent="-285750">
              <a:lnSpc>
                <a:spcPct val="100099"/>
              </a:lnSpc>
            </a:pPr>
            <a:r>
              <a:rPr dirty="0" sz="2000" spc="675">
                <a:solidFill>
                  <a:srgbClr val="FF0000"/>
                </a:solidFill>
                <a:latin typeface="Segoe UI Symbol"/>
                <a:cs typeface="Segoe UI Symbol"/>
              </a:rPr>
              <a:t>•</a:t>
            </a:r>
            <a:r>
              <a:rPr dirty="0" sz="2000" spc="21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考虑一个3x3的图像区域，z代表 灰度级，上式在点</a:t>
            </a:r>
            <a:r>
              <a:rPr dirty="0" sz="2800">
                <a:latin typeface="NSimSun"/>
                <a:cs typeface="NSimSun"/>
              </a:rPr>
              <a:t>z</a:t>
            </a:r>
            <a:r>
              <a:rPr dirty="0" baseline="-20467" sz="2850" spc="-7">
                <a:latin typeface="NSimSun"/>
                <a:cs typeface="NSimSun"/>
              </a:rPr>
              <a:t>5</a:t>
            </a:r>
            <a:r>
              <a:rPr dirty="0" sz="2800" spc="-10">
                <a:latin typeface="NSimSun"/>
                <a:cs typeface="NSimSun"/>
              </a:rPr>
              <a:t>的</a:t>
            </a:r>
            <a:r>
              <a:rPr dirty="0" sz="2800" spc="-5">
                <a:solidFill>
                  <a:srgbClr val="FF0000"/>
                </a:solidFill>
                <a:latin typeface="Symbol"/>
                <a:cs typeface="Symbol"/>
              </a:rPr>
              <a:t>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sz="2800" spc="-5">
                <a:latin typeface="NSimSun"/>
                <a:cs typeface="NSimSun"/>
              </a:rPr>
              <a:t>值可用</a:t>
            </a:r>
            <a:r>
              <a:rPr dirty="0" sz="2800" spc="-5">
                <a:latin typeface="NSimSun"/>
                <a:cs typeface="NSimSun"/>
              </a:rPr>
              <a:t> 数字方式近似。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8242" y="3328565"/>
            <a:ext cx="1039494" cy="1090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0200"/>
              </a:lnSpc>
            </a:pPr>
            <a:r>
              <a:rPr dirty="0" sz="2800" spc="-5">
                <a:latin typeface="NSimSun"/>
                <a:cs typeface="NSimSun"/>
              </a:rPr>
              <a:t>用（</a:t>
            </a:r>
            <a:r>
              <a:rPr dirty="0" sz="2800">
                <a:latin typeface="NSimSun"/>
                <a:cs typeface="NSimSun"/>
              </a:rPr>
              <a:t>z</a:t>
            </a:r>
            <a:r>
              <a:rPr dirty="0" baseline="-20467" sz="2850">
                <a:latin typeface="NSimSun"/>
                <a:cs typeface="NSimSun"/>
              </a:rPr>
              <a:t>6</a:t>
            </a:r>
            <a:r>
              <a:rPr dirty="0" baseline="-20467" sz="2850">
                <a:latin typeface="NSimSun"/>
                <a:cs typeface="NSimSun"/>
              </a:rPr>
              <a:t> </a:t>
            </a:r>
            <a:r>
              <a:rPr dirty="0" sz="2800" spc="10">
                <a:latin typeface="NSimSun"/>
                <a:cs typeface="NSimSun"/>
              </a:rPr>
              <a:t>用（</a:t>
            </a:r>
            <a:r>
              <a:rPr dirty="0" sz="2800">
                <a:latin typeface="NSimSun"/>
                <a:cs typeface="NSimSun"/>
              </a:rPr>
              <a:t>z</a:t>
            </a:r>
            <a:r>
              <a:rPr dirty="0" baseline="-20467" sz="2850">
                <a:latin typeface="NSimSun"/>
                <a:cs typeface="NSimSun"/>
              </a:rPr>
              <a:t>8</a:t>
            </a:r>
            <a:endParaRPr baseline="-20467" sz="285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5413" y="3414776"/>
            <a:ext cx="2113915" cy="10045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8300" algn="l"/>
              </a:tabLst>
            </a:pPr>
            <a:r>
              <a:rPr dirty="0" sz="2800">
                <a:latin typeface="Times New Roman"/>
                <a:cs typeface="Times New Roman"/>
              </a:rPr>
              <a:t>–</a:t>
            </a: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z</a:t>
            </a:r>
            <a:r>
              <a:rPr dirty="0" baseline="-20467" sz="2850" spc="-7">
                <a:latin typeface="NSimSun"/>
                <a:cs typeface="NSimSun"/>
              </a:rPr>
              <a:t>5</a:t>
            </a:r>
            <a:r>
              <a:rPr dirty="0" sz="2800" spc="-5">
                <a:latin typeface="NSimSun"/>
                <a:cs typeface="NSimSun"/>
              </a:rPr>
              <a:t>）近似</a:t>
            </a:r>
            <a:endParaRPr sz="2800">
              <a:latin typeface="NSimSun"/>
              <a:cs typeface="NSimSun"/>
            </a:endParaRPr>
          </a:p>
          <a:p>
            <a:pPr marL="17780">
              <a:lnSpc>
                <a:spcPct val="100000"/>
              </a:lnSpc>
              <a:spcBef>
                <a:spcPts val="675"/>
              </a:spcBef>
              <a:tabLst>
                <a:tab pos="375285" algn="l"/>
              </a:tabLst>
            </a:pPr>
            <a:r>
              <a:rPr dirty="0" sz="2800">
                <a:latin typeface="Times New Roman"/>
                <a:cs typeface="Times New Roman"/>
              </a:rPr>
              <a:t>–</a:t>
            </a: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z</a:t>
            </a:r>
            <a:r>
              <a:rPr dirty="0" baseline="-20467" sz="2850" spc="7">
                <a:latin typeface="NSimSun"/>
                <a:cs typeface="NSimSun"/>
              </a:rPr>
              <a:t>5</a:t>
            </a:r>
            <a:r>
              <a:rPr dirty="0" sz="2800" spc="5">
                <a:latin typeface="NSimSun"/>
                <a:cs typeface="NSimSun"/>
              </a:rPr>
              <a:t>）</a:t>
            </a:r>
            <a:r>
              <a:rPr dirty="0" sz="2800" spc="-10">
                <a:latin typeface="NSimSun"/>
                <a:cs typeface="NSimSun"/>
              </a:rPr>
              <a:t>近</a:t>
            </a:r>
            <a:r>
              <a:rPr dirty="0" sz="2800" spc="5">
                <a:latin typeface="NSimSun"/>
                <a:cs typeface="NSimSun"/>
              </a:rPr>
              <a:t>似，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62620" y="2894838"/>
            <a:ext cx="67310" cy="215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25">
                <a:latin typeface="Symbol"/>
                <a:cs typeface="Symbol"/>
              </a:rPr>
              <a:t>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5227" y="2482595"/>
            <a:ext cx="533400" cy="614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R="111760">
              <a:lnSpc>
                <a:spcPts val="1595"/>
              </a:lnSpc>
            </a:pPr>
            <a:r>
              <a:rPr dirty="0" sz="1350" spc="-125">
                <a:latin typeface="Symbol"/>
                <a:cs typeface="Symbol"/>
              </a:rPr>
              <a:t>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5227" y="2962830"/>
            <a:ext cx="533400" cy="58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765">
              <a:lnSpc>
                <a:spcPts val="1019"/>
              </a:lnSpc>
            </a:pPr>
            <a:r>
              <a:rPr dirty="0" sz="1000">
                <a:latin typeface="Symbol"/>
                <a:cs typeface="Symbol"/>
              </a:rPr>
              <a:t>∇</a:t>
            </a:r>
            <a:r>
              <a:rPr dirty="0" sz="1000" i="1">
                <a:latin typeface="Times New Roman"/>
                <a:cs typeface="Times New Roman"/>
              </a:rPr>
              <a:t>f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1827" y="2962830"/>
            <a:ext cx="533400" cy="58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20">
              <a:lnSpc>
                <a:spcPts val="1019"/>
              </a:lnSpc>
            </a:pPr>
            <a:r>
              <a:rPr dirty="0" sz="1000" spc="-5">
                <a:latin typeface="Symbol"/>
                <a:cs typeface="Symbol"/>
              </a:rPr>
              <a:t>∇</a:t>
            </a:r>
            <a:r>
              <a:rPr dirty="0" sz="1000" spc="-5" i="1">
                <a:latin typeface="Times New Roman"/>
                <a:cs typeface="Times New Roman"/>
              </a:rPr>
              <a:t>f </a:t>
            </a:r>
            <a:r>
              <a:rPr dirty="0" sz="1000" spc="-25" i="1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Symbol"/>
                <a:cs typeface="Symbol"/>
              </a:rPr>
              <a:t>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mag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85227" y="19491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85227" y="19491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52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852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852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852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18627" y="19491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18627" y="19491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186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3186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186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86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920355" y="2555747"/>
            <a:ext cx="795655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</a:tabLst>
            </a:pP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5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6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51827" y="19491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51827" y="19491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386955" y="2022347"/>
            <a:ext cx="1329055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1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2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3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18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518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386955" y="3089147"/>
            <a:ext cx="1329055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7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8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9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518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518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386955" y="2555747"/>
            <a:ext cx="262255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4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13827" y="2592323"/>
            <a:ext cx="533400" cy="85725"/>
          </a:xfrm>
          <a:custGeom>
            <a:avLst/>
            <a:gdLst/>
            <a:ahLst/>
            <a:cxnLst/>
            <a:rect l="l" t="t" r="r" b="b"/>
            <a:pathLst>
              <a:path w="533400" h="85725">
                <a:moveTo>
                  <a:pt x="461772" y="57149"/>
                </a:moveTo>
                <a:lnTo>
                  <a:pt x="461772" y="28193"/>
                </a:lnTo>
                <a:lnTo>
                  <a:pt x="0" y="28193"/>
                </a:lnTo>
                <a:lnTo>
                  <a:pt x="0" y="57149"/>
                </a:lnTo>
                <a:lnTo>
                  <a:pt x="461772" y="57149"/>
                </a:lnTo>
                <a:close/>
              </a:path>
              <a:path w="533400" h="85725">
                <a:moveTo>
                  <a:pt x="533400" y="42671"/>
                </a:moveTo>
                <a:lnTo>
                  <a:pt x="447306" y="0"/>
                </a:lnTo>
                <a:lnTo>
                  <a:pt x="447306" y="28193"/>
                </a:lnTo>
                <a:lnTo>
                  <a:pt x="461772" y="28193"/>
                </a:lnTo>
                <a:lnTo>
                  <a:pt x="461772" y="78174"/>
                </a:lnTo>
                <a:lnTo>
                  <a:pt x="533400" y="42671"/>
                </a:lnTo>
                <a:close/>
              </a:path>
              <a:path w="533400" h="85725">
                <a:moveTo>
                  <a:pt x="461772" y="78174"/>
                </a:moveTo>
                <a:lnTo>
                  <a:pt x="461772" y="57149"/>
                </a:lnTo>
                <a:lnTo>
                  <a:pt x="447306" y="57149"/>
                </a:lnTo>
                <a:lnTo>
                  <a:pt x="447306" y="85343"/>
                </a:lnTo>
                <a:lnTo>
                  <a:pt x="461772" y="781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94967" y="2787395"/>
            <a:ext cx="85725" cy="609600"/>
          </a:xfrm>
          <a:custGeom>
            <a:avLst/>
            <a:gdLst/>
            <a:ahLst/>
            <a:cxnLst/>
            <a:rect l="l" t="t" r="r" b="b"/>
            <a:pathLst>
              <a:path w="85725" h="609600">
                <a:moveTo>
                  <a:pt x="85331" y="523493"/>
                </a:moveTo>
                <a:lnTo>
                  <a:pt x="0" y="523493"/>
                </a:lnTo>
                <a:lnTo>
                  <a:pt x="28194" y="580402"/>
                </a:lnTo>
                <a:lnTo>
                  <a:pt x="28194" y="537971"/>
                </a:lnTo>
                <a:lnTo>
                  <a:pt x="57150" y="537971"/>
                </a:lnTo>
                <a:lnTo>
                  <a:pt x="57150" y="580359"/>
                </a:lnTo>
                <a:lnTo>
                  <a:pt x="85331" y="523493"/>
                </a:lnTo>
                <a:close/>
              </a:path>
              <a:path w="85725" h="609600">
                <a:moveTo>
                  <a:pt x="57150" y="523493"/>
                </a:moveTo>
                <a:lnTo>
                  <a:pt x="57150" y="0"/>
                </a:lnTo>
                <a:lnTo>
                  <a:pt x="28194" y="0"/>
                </a:lnTo>
                <a:lnTo>
                  <a:pt x="28194" y="523493"/>
                </a:lnTo>
                <a:lnTo>
                  <a:pt x="57150" y="523493"/>
                </a:lnTo>
                <a:close/>
              </a:path>
              <a:path w="85725" h="609600">
                <a:moveTo>
                  <a:pt x="57150" y="580359"/>
                </a:moveTo>
                <a:lnTo>
                  <a:pt x="57150" y="537971"/>
                </a:lnTo>
                <a:lnTo>
                  <a:pt x="28194" y="537971"/>
                </a:lnTo>
                <a:lnTo>
                  <a:pt x="28194" y="580402"/>
                </a:lnTo>
                <a:lnTo>
                  <a:pt x="42659" y="609600"/>
                </a:lnTo>
                <a:lnTo>
                  <a:pt x="57150" y="5803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梯度算子</a:t>
            </a:r>
          </a:p>
        </p:txBody>
      </p:sp>
      <p:sp>
        <p:nvSpPr>
          <p:cNvPr id="36" name="object 36"/>
          <p:cNvSpPr/>
          <p:nvPr/>
        </p:nvSpPr>
        <p:spPr>
          <a:xfrm>
            <a:off x="3129428" y="3646927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 h="0">
                <a:moveTo>
                  <a:pt x="0" y="0"/>
                </a:moveTo>
                <a:lnTo>
                  <a:pt x="339860" y="0"/>
                </a:lnTo>
              </a:path>
            </a:pathLst>
          </a:custGeom>
          <a:ln w="12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137280" y="3293109"/>
            <a:ext cx="24447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165">
                <a:latin typeface="Symbol"/>
                <a:cs typeface="Symbol"/>
              </a:rPr>
              <a:t></a:t>
            </a:r>
            <a:r>
              <a:rPr dirty="0" sz="2000" spc="5" i="1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27871" y="3456940"/>
            <a:ext cx="1003300" cy="520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53390" algn="l"/>
                <a:tab pos="728345" algn="l"/>
              </a:tabLst>
            </a:pPr>
            <a:r>
              <a:rPr dirty="0" sz="2000" spc="15" i="1">
                <a:latin typeface="Times New Roman"/>
                <a:cs typeface="Times New Roman"/>
              </a:rPr>
              <a:t>G</a:t>
            </a:r>
            <a:r>
              <a:rPr dirty="0" sz="2000" spc="-135" i="1">
                <a:latin typeface="Times New Roman"/>
                <a:cs typeface="Times New Roman"/>
              </a:rPr>
              <a:t> </a:t>
            </a:r>
            <a:r>
              <a:rPr dirty="0" baseline="-19841" sz="2100" spc="7" i="1">
                <a:latin typeface="Times New Roman"/>
                <a:cs typeface="Times New Roman"/>
              </a:rPr>
              <a:t>x</a:t>
            </a:r>
            <a:r>
              <a:rPr dirty="0" baseline="-19841" sz="2100" i="1">
                <a:latin typeface="Times New Roman"/>
                <a:cs typeface="Times New Roman"/>
              </a:rPr>
              <a:t>	</a:t>
            </a:r>
            <a:r>
              <a:rPr dirty="0" sz="2000" spc="10">
                <a:latin typeface="Symbol"/>
                <a:cs typeface="Symbol"/>
              </a:rPr>
              <a:t>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baseline="-44444" sz="3000" spc="247">
                <a:latin typeface="Symbol"/>
                <a:cs typeface="Symbol"/>
              </a:rPr>
              <a:t></a:t>
            </a:r>
            <a:r>
              <a:rPr dirty="0" baseline="-44444" sz="3000" spc="15" i="1">
                <a:latin typeface="Times New Roman"/>
                <a:cs typeface="Times New Roman"/>
              </a:rPr>
              <a:t>x</a:t>
            </a:r>
            <a:endParaRPr baseline="-44444" sz="3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42378" y="4242816"/>
            <a:ext cx="340995" cy="0"/>
          </a:xfrm>
          <a:custGeom>
            <a:avLst/>
            <a:gdLst/>
            <a:ahLst/>
            <a:cxnLst/>
            <a:rect l="l" t="t" r="r" b="b"/>
            <a:pathLst>
              <a:path w="340995" h="0">
                <a:moveTo>
                  <a:pt x="0" y="0"/>
                </a:moveTo>
                <a:lnTo>
                  <a:pt x="340619" y="0"/>
                </a:lnTo>
              </a:path>
            </a:pathLst>
          </a:custGeom>
          <a:ln w="12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427858" y="4052836"/>
            <a:ext cx="211454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15" i="1"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69413" y="4193794"/>
            <a:ext cx="10541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i="1"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21129" y="4376407"/>
            <a:ext cx="152146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组合</a:t>
            </a:r>
            <a:r>
              <a:rPr dirty="0" sz="2800" spc="-10">
                <a:latin typeface="NSimSun"/>
                <a:cs typeface="NSimSun"/>
              </a:rPr>
              <a:t>为</a:t>
            </a:r>
            <a:r>
              <a:rPr dirty="0" sz="2800" spc="-1490" b="1">
                <a:latin typeface="NSimSun"/>
                <a:cs typeface="NSimSun"/>
              </a:rPr>
              <a:t>：</a:t>
            </a:r>
            <a:r>
              <a:rPr dirty="0" baseline="48611" sz="3000" spc="247">
                <a:latin typeface="Symbol"/>
                <a:cs typeface="Symbol"/>
              </a:rPr>
              <a:t></a:t>
            </a:r>
            <a:r>
              <a:rPr dirty="0" baseline="48611" sz="3000" spc="15" i="1">
                <a:latin typeface="Times New Roman"/>
                <a:cs typeface="Times New Roman"/>
              </a:rPr>
              <a:t>y</a:t>
            </a:r>
            <a:endParaRPr baseline="48611" sz="3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82773" y="3888994"/>
            <a:ext cx="511809" cy="4768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baseline="-36111" sz="3000" spc="15">
                <a:latin typeface="Symbol"/>
                <a:cs typeface="Symbol"/>
              </a:rPr>
              <a:t></a:t>
            </a:r>
            <a:r>
              <a:rPr dirty="0" baseline="-36111" sz="3000" spc="15">
                <a:latin typeface="Times New Roman"/>
                <a:cs typeface="Times New Roman"/>
              </a:rPr>
              <a:t>	</a:t>
            </a:r>
            <a:r>
              <a:rPr dirty="0" sz="2000" spc="160">
                <a:latin typeface="Symbol"/>
                <a:cs typeface="Symbol"/>
              </a:rPr>
              <a:t></a:t>
            </a:r>
            <a:r>
              <a:rPr dirty="0" sz="2000" spc="5" i="1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625991" y="5548885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 h="0">
                <a:moveTo>
                  <a:pt x="0" y="0"/>
                </a:moveTo>
                <a:lnTo>
                  <a:pt x="179836" y="0"/>
                </a:lnTo>
              </a:path>
            </a:pathLst>
          </a:custGeom>
          <a:ln w="93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636891" y="5556757"/>
            <a:ext cx="15684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32318" y="5190248"/>
            <a:ext cx="15684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17613" y="5450865"/>
            <a:ext cx="15684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990715" y="5727471"/>
            <a:ext cx="15684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Times New Roman"/>
                <a:cs typeface="Times New Roman"/>
              </a:rPr>
              <a:t>5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53098" y="5727471"/>
            <a:ext cx="15684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Times New Roman"/>
                <a:cs typeface="Times New Roman"/>
              </a:rPr>
              <a:t>8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67414" y="5727471"/>
            <a:ext cx="15684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Times New Roman"/>
                <a:cs typeface="Times New Roman"/>
              </a:rPr>
              <a:t>5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26001" y="5727471"/>
            <a:ext cx="15684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Times New Roman"/>
                <a:cs typeface="Times New Roman"/>
              </a:rPr>
              <a:t>6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84356" y="5151882"/>
            <a:ext cx="3078480" cy="887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990"/>
              </a:lnSpc>
              <a:tabLst>
                <a:tab pos="696595" algn="l"/>
                <a:tab pos="1080770" algn="l"/>
                <a:tab pos="1936114" algn="l"/>
                <a:tab pos="2620010" algn="l"/>
                <a:tab pos="2944495" algn="l"/>
              </a:tabLst>
            </a:pPr>
            <a:r>
              <a:rPr dirty="0" sz="2950" spc="-10">
                <a:latin typeface="Symbol"/>
                <a:cs typeface="Symbol"/>
              </a:rPr>
              <a:t></a:t>
            </a:r>
            <a:r>
              <a:rPr dirty="0" sz="2950" spc="110">
                <a:latin typeface="Times New Roman"/>
                <a:cs typeface="Times New Roman"/>
              </a:rPr>
              <a:t> </a:t>
            </a:r>
            <a:r>
              <a:rPr dirty="0" sz="2950" spc="-5" i="1">
                <a:latin typeface="Times New Roman"/>
                <a:cs typeface="Times New Roman"/>
              </a:rPr>
              <a:t>z</a:t>
            </a:r>
            <a:r>
              <a:rPr dirty="0" sz="2950" i="1">
                <a:latin typeface="Times New Roman"/>
                <a:cs typeface="Times New Roman"/>
              </a:rPr>
              <a:t>	</a:t>
            </a:r>
            <a:r>
              <a:rPr dirty="0" sz="4000" spc="-350">
                <a:latin typeface="Symbol"/>
                <a:cs typeface="Symbol"/>
              </a:rPr>
              <a:t></a:t>
            </a:r>
            <a:r>
              <a:rPr dirty="0" baseline="39295" sz="3075" spc="7">
                <a:latin typeface="Times New Roman"/>
                <a:cs typeface="Times New Roman"/>
              </a:rPr>
              <a:t>2</a:t>
            </a:r>
            <a:r>
              <a:rPr dirty="0" baseline="39295" sz="3075">
                <a:latin typeface="Times New Roman"/>
                <a:cs typeface="Times New Roman"/>
              </a:rPr>
              <a:t>	</a:t>
            </a:r>
            <a:r>
              <a:rPr dirty="0" sz="2950" spc="-10">
                <a:latin typeface="Symbol"/>
                <a:cs typeface="Symbol"/>
              </a:rPr>
              <a:t></a:t>
            </a:r>
            <a:r>
              <a:rPr dirty="0" sz="2950" spc="-50">
                <a:latin typeface="Times New Roman"/>
                <a:cs typeface="Times New Roman"/>
              </a:rPr>
              <a:t> </a:t>
            </a:r>
            <a:r>
              <a:rPr dirty="0" sz="4000" spc="-210">
                <a:latin typeface="Symbol"/>
                <a:cs typeface="Symbol"/>
              </a:rPr>
              <a:t></a:t>
            </a:r>
            <a:r>
              <a:rPr dirty="0" sz="2950" spc="-5" i="1">
                <a:latin typeface="Times New Roman"/>
                <a:cs typeface="Times New Roman"/>
              </a:rPr>
              <a:t>z</a:t>
            </a:r>
            <a:r>
              <a:rPr dirty="0" sz="2950" i="1">
                <a:latin typeface="Times New Roman"/>
                <a:cs typeface="Times New Roman"/>
              </a:rPr>
              <a:t>	</a:t>
            </a:r>
            <a:r>
              <a:rPr dirty="0" sz="2950" spc="-10">
                <a:latin typeface="Symbol"/>
                <a:cs typeface="Symbol"/>
              </a:rPr>
              <a:t></a:t>
            </a:r>
            <a:r>
              <a:rPr dirty="0" sz="2950" spc="105">
                <a:latin typeface="Times New Roman"/>
                <a:cs typeface="Times New Roman"/>
              </a:rPr>
              <a:t> </a:t>
            </a:r>
            <a:r>
              <a:rPr dirty="0" sz="2950" spc="-5" i="1">
                <a:latin typeface="Times New Roman"/>
                <a:cs typeface="Times New Roman"/>
              </a:rPr>
              <a:t>z</a:t>
            </a:r>
            <a:r>
              <a:rPr dirty="0" sz="2950" i="1">
                <a:latin typeface="Times New Roman"/>
                <a:cs typeface="Times New Roman"/>
              </a:rPr>
              <a:t>	</a:t>
            </a:r>
            <a:r>
              <a:rPr dirty="0" sz="4000" spc="-290">
                <a:latin typeface="Symbol"/>
                <a:cs typeface="Symbol"/>
              </a:rPr>
              <a:t></a:t>
            </a:r>
            <a:r>
              <a:rPr dirty="0" sz="4000">
                <a:latin typeface="Times New Roman"/>
                <a:cs typeface="Times New Roman"/>
              </a:rPr>
              <a:t>	</a:t>
            </a:r>
            <a:r>
              <a:rPr dirty="0" sz="5850" spc="-1005">
                <a:latin typeface="Symbol"/>
                <a:cs typeface="Symbol"/>
              </a:rPr>
              <a:t></a:t>
            </a:r>
            <a:endParaRPr sz="5850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019971" y="5151882"/>
            <a:ext cx="1303655" cy="887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990"/>
              </a:lnSpc>
              <a:tabLst>
                <a:tab pos="608965" algn="l"/>
              </a:tabLst>
            </a:pPr>
            <a:r>
              <a:rPr dirty="0" sz="2950" spc="180">
                <a:latin typeface="Symbol"/>
                <a:cs typeface="Symbol"/>
              </a:rPr>
              <a:t></a:t>
            </a:r>
            <a:r>
              <a:rPr dirty="0" sz="2950" spc="-5" i="1">
                <a:latin typeface="Times New Roman"/>
                <a:cs typeface="Times New Roman"/>
              </a:rPr>
              <a:t>f</a:t>
            </a:r>
            <a:r>
              <a:rPr dirty="0" sz="2950" i="1">
                <a:latin typeface="Times New Roman"/>
                <a:cs typeface="Times New Roman"/>
              </a:rPr>
              <a:t>	</a:t>
            </a:r>
            <a:r>
              <a:rPr dirty="0" sz="2950" spc="-10">
                <a:latin typeface="Symbol"/>
                <a:cs typeface="Symbol"/>
              </a:rPr>
              <a:t></a:t>
            </a:r>
            <a:r>
              <a:rPr dirty="0" sz="2950" spc="130">
                <a:latin typeface="Times New Roman"/>
                <a:cs typeface="Times New Roman"/>
              </a:rPr>
              <a:t> </a:t>
            </a:r>
            <a:r>
              <a:rPr dirty="0" sz="5850" spc="-1350">
                <a:latin typeface="Symbol"/>
                <a:cs typeface="Symbol"/>
              </a:rPr>
              <a:t></a:t>
            </a:r>
            <a:r>
              <a:rPr dirty="0" sz="4000" spc="-210">
                <a:latin typeface="Symbol"/>
                <a:cs typeface="Symbol"/>
              </a:rPr>
              <a:t></a:t>
            </a:r>
            <a:r>
              <a:rPr dirty="0" sz="2950" spc="-5" i="1">
                <a:latin typeface="Times New Roman"/>
                <a:cs typeface="Times New Roman"/>
              </a:rPr>
              <a:t>z</a:t>
            </a:r>
            <a:endParaRPr sz="2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58923" y="4941823"/>
            <a:ext cx="3502025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93775" algn="l"/>
                <a:tab pos="2003425" algn="l"/>
              </a:tabLst>
            </a:pPr>
            <a:r>
              <a:rPr dirty="0" sz="2800" spc="-10">
                <a:solidFill>
                  <a:srgbClr val="FF0000"/>
                </a:solidFill>
                <a:latin typeface="Symbol"/>
                <a:cs typeface="Symbol"/>
              </a:rPr>
              <a:t>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Symbol"/>
                <a:cs typeface="Symbol"/>
              </a:rPr>
              <a:t>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6</a:t>
            </a:r>
            <a:r>
              <a:rPr dirty="0" baseline="-20467" sz="2850" spc="66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5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8</a:t>
            </a:r>
            <a:endParaRPr baseline="-20467" sz="285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12713" y="4941823"/>
            <a:ext cx="85725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8300" algn="l"/>
              </a:tabLst>
            </a:pP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5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2665" y="5470664"/>
            <a:ext cx="535749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另外一种计算方法是使用交叉差：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90227" y="5967463"/>
            <a:ext cx="380111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93775" algn="l"/>
                <a:tab pos="2181225" algn="l"/>
              </a:tabLst>
            </a:pPr>
            <a:r>
              <a:rPr dirty="0" sz="2800" spc="-10">
                <a:solidFill>
                  <a:srgbClr val="FF0000"/>
                </a:solidFill>
                <a:latin typeface="Symbol"/>
                <a:cs typeface="Symbol"/>
              </a:rPr>
              <a:t>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sz="2800" spc="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Symbol"/>
                <a:cs typeface="Symbol"/>
              </a:rPr>
              <a:t>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[(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9</a:t>
            </a:r>
            <a:r>
              <a:rPr dirty="0" baseline="-20467" sz="2850" spc="67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5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baseline="23391" sz="2850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baseline="23391" sz="2850" spc="67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(z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8</a:t>
            </a:r>
            <a:endParaRPr baseline="-20467" sz="285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3483" y="5866129"/>
            <a:ext cx="1518285" cy="593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7665" algn="l"/>
              </a:tabLst>
            </a:pPr>
            <a:r>
              <a:rPr dirty="0" baseline="-15873" sz="420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dirty="0" baseline="-15873" sz="4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baseline="-15873" sz="4200" spc="-7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43859" sz="2850">
                <a:solidFill>
                  <a:srgbClr val="FF0000"/>
                </a:solidFill>
                <a:latin typeface="NSimSun"/>
                <a:cs typeface="NSimSun"/>
              </a:rPr>
              <a:t>6</a:t>
            </a:r>
            <a:r>
              <a:rPr dirty="0" baseline="-15873" sz="4200" spc="-7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1900" spc="-5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baseline="-15873" sz="4200">
                <a:solidFill>
                  <a:srgbClr val="FF0000"/>
                </a:solidFill>
                <a:latin typeface="NSimSun"/>
                <a:cs typeface="NSimSun"/>
              </a:rPr>
              <a:t>]</a:t>
            </a:r>
            <a:r>
              <a:rPr dirty="0" sz="1900">
                <a:solidFill>
                  <a:srgbClr val="FF0000"/>
                </a:solidFill>
                <a:latin typeface="NSimSun"/>
                <a:cs typeface="NSimSun"/>
              </a:rPr>
              <a:t>1/2</a:t>
            </a:r>
            <a:endParaRPr sz="19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42665" y="6480302"/>
            <a:ext cx="390271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84810" algn="l"/>
                <a:tab pos="1394460" algn="l"/>
                <a:tab pos="3413125" algn="l"/>
              </a:tabLst>
            </a:pPr>
            <a:r>
              <a:rPr dirty="0" sz="2800" spc="-5">
                <a:solidFill>
                  <a:srgbClr val="FF0000"/>
                </a:solidFill>
                <a:latin typeface="Symbol"/>
                <a:cs typeface="Symbol"/>
              </a:rPr>
              <a:t></a:t>
            </a:r>
            <a:r>
              <a:rPr dirty="0" sz="28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9</a:t>
            </a:r>
            <a:r>
              <a:rPr dirty="0" baseline="-20467" sz="2850" spc="66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5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8</a:t>
            </a:r>
            <a:r>
              <a:rPr dirty="0" baseline="-20467" sz="2850" spc="66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6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75417" y="3244590"/>
            <a:ext cx="0" cy="472440"/>
          </a:xfrm>
          <a:custGeom>
            <a:avLst/>
            <a:gdLst/>
            <a:ahLst/>
            <a:cxnLst/>
            <a:rect l="l" t="t" r="r" b="b"/>
            <a:pathLst>
              <a:path w="0" h="472439">
                <a:moveTo>
                  <a:pt x="0" y="0"/>
                </a:moveTo>
                <a:lnTo>
                  <a:pt x="0" y="472446"/>
                </a:lnTo>
              </a:path>
            </a:pathLst>
          </a:custGeom>
          <a:ln w="19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47671" y="3244590"/>
            <a:ext cx="0" cy="472440"/>
          </a:xfrm>
          <a:custGeom>
            <a:avLst/>
            <a:gdLst/>
            <a:ahLst/>
            <a:cxnLst/>
            <a:rect l="l" t="t" r="r" b="b"/>
            <a:pathLst>
              <a:path w="0" h="472439">
                <a:moveTo>
                  <a:pt x="0" y="0"/>
                </a:moveTo>
                <a:lnTo>
                  <a:pt x="0" y="472446"/>
                </a:lnTo>
              </a:path>
            </a:pathLst>
          </a:custGeom>
          <a:ln w="19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62957" y="3244590"/>
            <a:ext cx="0" cy="472440"/>
          </a:xfrm>
          <a:custGeom>
            <a:avLst/>
            <a:gdLst/>
            <a:ahLst/>
            <a:cxnLst/>
            <a:rect l="l" t="t" r="r" b="b"/>
            <a:pathLst>
              <a:path w="0" h="472439">
                <a:moveTo>
                  <a:pt x="0" y="0"/>
                </a:moveTo>
                <a:lnTo>
                  <a:pt x="0" y="472446"/>
                </a:lnTo>
              </a:path>
            </a:pathLst>
          </a:custGeom>
          <a:ln w="19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35225" y="3244590"/>
            <a:ext cx="0" cy="472440"/>
          </a:xfrm>
          <a:custGeom>
            <a:avLst/>
            <a:gdLst/>
            <a:ahLst/>
            <a:cxnLst/>
            <a:rect l="l" t="t" r="r" b="b"/>
            <a:pathLst>
              <a:path w="0" h="472439">
                <a:moveTo>
                  <a:pt x="0" y="0"/>
                </a:moveTo>
                <a:lnTo>
                  <a:pt x="0" y="472446"/>
                </a:lnTo>
              </a:path>
            </a:pathLst>
          </a:custGeom>
          <a:ln w="19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72378" y="3272784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6797" y="0"/>
                </a:lnTo>
              </a:path>
            </a:pathLst>
          </a:custGeom>
          <a:ln w="70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583301" y="3279394"/>
            <a:ext cx="124460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7979" y="3002026"/>
            <a:ext cx="124460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23130" y="3227590"/>
            <a:ext cx="124460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00027" y="3227590"/>
            <a:ext cx="134620" cy="446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710"/>
              </a:lnSpc>
            </a:pPr>
            <a:r>
              <a:rPr dirty="0" sz="1550" spc="5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ts val="1710"/>
              </a:lnSpc>
            </a:pPr>
            <a:r>
              <a:rPr dirty="0" sz="1550" i="1">
                <a:latin typeface="Times New Roman"/>
                <a:cs typeface="Times New Roman"/>
              </a:rPr>
              <a:t>y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67532" y="2948432"/>
            <a:ext cx="2741295" cy="725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685"/>
              </a:lnSpc>
              <a:tabLst>
                <a:tab pos="587375" algn="l"/>
                <a:tab pos="898525" algn="l"/>
                <a:tab pos="1670685" algn="l"/>
                <a:tab pos="2014220" algn="l"/>
                <a:tab pos="2600325" algn="l"/>
              </a:tabLst>
            </a:pPr>
            <a:r>
              <a:rPr dirty="0" sz="2200" spc="15">
                <a:latin typeface="Symbol"/>
                <a:cs typeface="Symbol"/>
              </a:rPr>
              <a:t></a:t>
            </a:r>
            <a:r>
              <a:rPr dirty="0" sz="2200" spc="125">
                <a:latin typeface="Times New Roman"/>
                <a:cs typeface="Times New Roman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2200" spc="10">
                <a:latin typeface="Symbol"/>
                <a:cs typeface="Symbol"/>
              </a:rPr>
              <a:t>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4750" spc="-580">
                <a:latin typeface="Symbol"/>
                <a:cs typeface="Symbol"/>
              </a:rPr>
              <a:t></a:t>
            </a:r>
            <a:r>
              <a:rPr dirty="0" sz="2200" spc="20" i="1">
                <a:latin typeface="Times New Roman"/>
                <a:cs typeface="Times New Roman"/>
              </a:rPr>
              <a:t>G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2200" spc="10">
                <a:latin typeface="Symbol"/>
                <a:cs typeface="Symbol"/>
              </a:rPr>
              <a:t>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20" i="1">
                <a:latin typeface="Times New Roman"/>
                <a:cs typeface="Times New Roman"/>
              </a:rPr>
              <a:t>G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4750" spc="-680">
                <a:latin typeface="Symbol"/>
                <a:cs typeface="Symbol"/>
              </a:rPr>
              <a:t></a:t>
            </a:r>
            <a:endParaRPr sz="4750">
              <a:latin typeface="Symbol"/>
              <a:cs typeface="Symbol"/>
            </a:endParaRPr>
          </a:p>
          <a:p>
            <a:pPr algn="ctr" marL="37465">
              <a:lnSpc>
                <a:spcPts val="935"/>
              </a:lnSpc>
            </a:pPr>
            <a:r>
              <a:rPr dirty="0" sz="1550" i="1">
                <a:latin typeface="Times New Roman"/>
                <a:cs typeface="Times New Roman"/>
              </a:rPr>
              <a:t>x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662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662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66227" y="35493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66227" y="35493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662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662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996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6996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699627" y="35493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99627" y="35493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96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6996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328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32827" y="24825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767955" y="2555747"/>
            <a:ext cx="1329055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1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2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3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632827" y="35493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632827" y="35493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767955" y="3622547"/>
            <a:ext cx="1329055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7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8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9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6328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632827" y="3015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767955" y="3089147"/>
            <a:ext cx="1329055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4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5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6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71027" y="3312414"/>
            <a:ext cx="392430" cy="542290"/>
          </a:xfrm>
          <a:custGeom>
            <a:avLst/>
            <a:gdLst/>
            <a:ahLst/>
            <a:cxnLst/>
            <a:rect l="l" t="t" r="r" b="b"/>
            <a:pathLst>
              <a:path w="392429" h="542289">
                <a:moveTo>
                  <a:pt x="38177" y="463669"/>
                </a:moveTo>
                <a:lnTo>
                  <a:pt x="15252" y="447294"/>
                </a:lnTo>
                <a:lnTo>
                  <a:pt x="0" y="541782"/>
                </a:lnTo>
                <a:lnTo>
                  <a:pt x="29730" y="525981"/>
                </a:lnTo>
                <a:lnTo>
                  <a:pt x="29730" y="475488"/>
                </a:lnTo>
                <a:lnTo>
                  <a:pt x="38177" y="463669"/>
                </a:lnTo>
                <a:close/>
              </a:path>
              <a:path w="392429" h="542289">
                <a:moveTo>
                  <a:pt x="61736" y="480496"/>
                </a:moveTo>
                <a:lnTo>
                  <a:pt x="38177" y="463669"/>
                </a:lnTo>
                <a:lnTo>
                  <a:pt x="29730" y="475488"/>
                </a:lnTo>
                <a:lnTo>
                  <a:pt x="53352" y="492251"/>
                </a:lnTo>
                <a:lnTo>
                  <a:pt x="61736" y="480496"/>
                </a:lnTo>
                <a:close/>
              </a:path>
              <a:path w="392429" h="542289">
                <a:moveTo>
                  <a:pt x="84594" y="496824"/>
                </a:moveTo>
                <a:lnTo>
                  <a:pt x="61736" y="480496"/>
                </a:lnTo>
                <a:lnTo>
                  <a:pt x="53352" y="492251"/>
                </a:lnTo>
                <a:lnTo>
                  <a:pt x="29730" y="475488"/>
                </a:lnTo>
                <a:lnTo>
                  <a:pt x="29730" y="525981"/>
                </a:lnTo>
                <a:lnTo>
                  <a:pt x="84594" y="496824"/>
                </a:lnTo>
                <a:close/>
              </a:path>
              <a:path w="392429" h="542289">
                <a:moveTo>
                  <a:pt x="392442" y="16763"/>
                </a:moveTo>
                <a:lnTo>
                  <a:pt x="369570" y="0"/>
                </a:lnTo>
                <a:lnTo>
                  <a:pt x="38177" y="463669"/>
                </a:lnTo>
                <a:lnTo>
                  <a:pt x="61736" y="480496"/>
                </a:lnTo>
                <a:lnTo>
                  <a:pt x="392442" y="167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461133" y="3387090"/>
            <a:ext cx="467359" cy="467359"/>
          </a:xfrm>
          <a:custGeom>
            <a:avLst/>
            <a:gdLst/>
            <a:ahLst/>
            <a:cxnLst/>
            <a:rect l="l" t="t" r="r" b="b"/>
            <a:pathLst>
              <a:path w="467359" h="467360">
                <a:moveTo>
                  <a:pt x="416798" y="396242"/>
                </a:moveTo>
                <a:lnTo>
                  <a:pt x="19812" y="0"/>
                </a:lnTo>
                <a:lnTo>
                  <a:pt x="0" y="19812"/>
                </a:lnTo>
                <a:lnTo>
                  <a:pt x="396242" y="416798"/>
                </a:lnTo>
                <a:lnTo>
                  <a:pt x="416798" y="396242"/>
                </a:lnTo>
                <a:close/>
              </a:path>
              <a:path w="467359" h="467360">
                <a:moveTo>
                  <a:pt x="426720" y="453535"/>
                </a:moveTo>
                <a:lnTo>
                  <a:pt x="426720" y="406146"/>
                </a:lnTo>
                <a:lnTo>
                  <a:pt x="406146" y="426720"/>
                </a:lnTo>
                <a:lnTo>
                  <a:pt x="396242" y="416798"/>
                </a:lnTo>
                <a:lnTo>
                  <a:pt x="376415" y="436625"/>
                </a:lnTo>
                <a:lnTo>
                  <a:pt x="426720" y="453535"/>
                </a:lnTo>
                <a:close/>
              </a:path>
              <a:path w="467359" h="467360">
                <a:moveTo>
                  <a:pt x="426720" y="406146"/>
                </a:moveTo>
                <a:lnTo>
                  <a:pt x="416798" y="396242"/>
                </a:lnTo>
                <a:lnTo>
                  <a:pt x="396242" y="416798"/>
                </a:lnTo>
                <a:lnTo>
                  <a:pt x="406146" y="426720"/>
                </a:lnTo>
                <a:lnTo>
                  <a:pt x="426720" y="406146"/>
                </a:lnTo>
                <a:close/>
              </a:path>
              <a:path w="467359" h="467360">
                <a:moveTo>
                  <a:pt x="467093" y="467106"/>
                </a:moveTo>
                <a:lnTo>
                  <a:pt x="436613" y="376427"/>
                </a:lnTo>
                <a:lnTo>
                  <a:pt x="416798" y="396242"/>
                </a:lnTo>
                <a:lnTo>
                  <a:pt x="426720" y="406146"/>
                </a:lnTo>
                <a:lnTo>
                  <a:pt x="426720" y="453535"/>
                </a:lnTo>
                <a:lnTo>
                  <a:pt x="467093" y="4671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825879" y="959865"/>
            <a:ext cx="5454015" cy="1786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梯度算子</a:t>
            </a:r>
            <a:endParaRPr sz="3200">
              <a:latin typeface="NSimSun"/>
              <a:cs typeface="NSimSun"/>
            </a:endParaRPr>
          </a:p>
          <a:p>
            <a:pPr marL="109220">
              <a:lnSpc>
                <a:spcPct val="100000"/>
              </a:lnSpc>
              <a:spcBef>
                <a:spcPts val="2425"/>
              </a:spcBef>
            </a:pP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向量模值的近似计算</a:t>
            </a:r>
            <a:endParaRPr sz="3200">
              <a:latin typeface="NSimSun"/>
              <a:cs typeface="NSimSun"/>
            </a:endParaRPr>
          </a:p>
          <a:p>
            <a:pPr marL="464820">
              <a:lnSpc>
                <a:spcPts val="3295"/>
              </a:lnSpc>
              <a:spcBef>
                <a:spcPts val="665"/>
              </a:spcBef>
            </a:pPr>
            <a:r>
              <a:rPr dirty="0" sz="2800" spc="-5">
                <a:latin typeface="NSimSun"/>
                <a:cs typeface="NSimSun"/>
              </a:rPr>
              <a:t>用绝对值替换平方和平方根有：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878447" y="3983737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0991"/>
                </a:lnTo>
              </a:path>
            </a:pathLst>
          </a:custGeom>
          <a:ln w="206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439284" y="3983737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0991"/>
                </a:lnTo>
              </a:path>
            </a:pathLst>
          </a:custGeom>
          <a:ln w="206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869819" y="3941063"/>
            <a:ext cx="0" cy="466725"/>
          </a:xfrm>
          <a:custGeom>
            <a:avLst/>
            <a:gdLst/>
            <a:ahLst/>
            <a:cxnLst/>
            <a:rect l="l" t="t" r="r" b="b"/>
            <a:pathLst>
              <a:path w="0" h="466725">
                <a:moveTo>
                  <a:pt x="0" y="0"/>
                </a:moveTo>
                <a:lnTo>
                  <a:pt x="0" y="466339"/>
                </a:lnTo>
              </a:path>
            </a:pathLst>
          </a:custGeom>
          <a:ln w="206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448172" y="3941063"/>
            <a:ext cx="0" cy="466725"/>
          </a:xfrm>
          <a:custGeom>
            <a:avLst/>
            <a:gdLst/>
            <a:ahLst/>
            <a:cxnLst/>
            <a:rect l="l" t="t" r="r" b="b"/>
            <a:pathLst>
              <a:path w="0" h="466725">
                <a:moveTo>
                  <a:pt x="0" y="0"/>
                </a:moveTo>
                <a:lnTo>
                  <a:pt x="0" y="466339"/>
                </a:lnTo>
              </a:path>
            </a:pathLst>
          </a:custGeom>
          <a:ln w="206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922665" y="3946397"/>
            <a:ext cx="3560445" cy="915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07820">
              <a:lnSpc>
                <a:spcPct val="100000"/>
              </a:lnSpc>
              <a:tabLst>
                <a:tab pos="1988820" algn="l"/>
                <a:tab pos="2623820" algn="l"/>
                <a:tab pos="2980055" algn="l"/>
              </a:tabLst>
            </a:pPr>
            <a:r>
              <a:rPr dirty="0" sz="2400" spc="15">
                <a:latin typeface="Symbol"/>
                <a:cs typeface="Symbol"/>
              </a:rPr>
              <a:t></a:t>
            </a:r>
            <a:r>
              <a:rPr dirty="0" sz="2400" spc="15">
                <a:latin typeface="Times New Roman"/>
                <a:cs typeface="Times New Roman"/>
              </a:rPr>
              <a:t>	</a:t>
            </a:r>
            <a:r>
              <a:rPr dirty="0" sz="2400" spc="20" i="1">
                <a:latin typeface="Times New Roman"/>
                <a:cs typeface="Times New Roman"/>
              </a:rPr>
              <a:t>G</a:t>
            </a:r>
            <a:r>
              <a:rPr dirty="0" sz="2400" spc="135" i="1">
                <a:latin typeface="Times New Roman"/>
                <a:cs typeface="Times New Roman"/>
              </a:rPr>
              <a:t> </a:t>
            </a:r>
            <a:r>
              <a:rPr dirty="0" baseline="-19607" sz="2550" i="1">
                <a:latin typeface="Times New Roman"/>
                <a:cs typeface="Times New Roman"/>
              </a:rPr>
              <a:t>x</a:t>
            </a:r>
            <a:r>
              <a:rPr dirty="0" baseline="-19607" sz="2550" i="1">
                <a:latin typeface="Times New Roman"/>
                <a:cs typeface="Times New Roman"/>
              </a:rPr>
              <a:t>	</a:t>
            </a:r>
            <a:r>
              <a:rPr dirty="0" sz="2400" spc="15">
                <a:latin typeface="Symbol"/>
                <a:cs typeface="Symbol"/>
              </a:rPr>
              <a:t>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 spc="20" i="1">
                <a:latin typeface="Times New Roman"/>
                <a:cs typeface="Times New Roman"/>
              </a:rPr>
              <a:t>G</a:t>
            </a:r>
            <a:r>
              <a:rPr dirty="0" sz="2400" spc="229" i="1">
                <a:latin typeface="Times New Roman"/>
                <a:cs typeface="Times New Roman"/>
              </a:rPr>
              <a:t> </a:t>
            </a:r>
            <a:r>
              <a:rPr dirty="0" baseline="-19607" sz="2550" i="1">
                <a:latin typeface="Times New Roman"/>
                <a:cs typeface="Times New Roman"/>
              </a:rPr>
              <a:t>y</a:t>
            </a:r>
            <a:endParaRPr baseline="-19607" sz="255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spcBef>
                <a:spcPts val="580"/>
              </a:spcBef>
            </a:pP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微分过滤器的原理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95804" y="2109978"/>
            <a:ext cx="5340985" cy="11201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850" b="0">
                <a:solidFill>
                  <a:srgbClr val="FF0000"/>
                </a:solidFill>
                <a:latin typeface="Segoe UI Symbol"/>
                <a:cs typeface="Segoe UI Symbol"/>
              </a:rPr>
              <a:t>•</a:t>
            </a:r>
            <a:r>
              <a:rPr dirty="0" sz="2500" spc="-305" b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600" b="0">
                <a:latin typeface="NSimSun"/>
                <a:cs typeface="NSimSun"/>
              </a:rPr>
              <a:t>微分滤波器模板系数设计</a:t>
            </a:r>
            <a:endParaRPr sz="36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745"/>
              </a:spcBef>
            </a:pPr>
            <a:r>
              <a:rPr dirty="0" sz="2200" spc="150" b="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pc="-5" b="0">
                <a:latin typeface="NSimSun"/>
                <a:cs typeface="NSimSun"/>
              </a:rPr>
              <a:t>Roberts交叉梯度算子</a:t>
            </a:r>
            <a:endParaRPr sz="2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3017" y="3922521"/>
            <a:ext cx="3301365" cy="1644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5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3200" spc="-5">
                <a:latin typeface="NSimSun"/>
                <a:cs typeface="NSimSun"/>
              </a:rPr>
              <a:t>Prewitt梯度算子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5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</a:pPr>
            <a:r>
              <a:rPr dirty="0" sz="2200" spc="15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3200" spc="-5">
                <a:latin typeface="NSimSun"/>
                <a:cs typeface="NSimSun"/>
              </a:rPr>
              <a:t>Sobel梯度算子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904" y="959878"/>
            <a:ext cx="1650364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梯度算子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98625" y="2092452"/>
            <a:ext cx="5594985" cy="11830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buClr>
                <a:srgbClr val="FF0000"/>
              </a:buClr>
              <a:buSzPct val="69444"/>
              <a:buFont typeface="Segoe UI Symbol"/>
              <a:buChar char="•"/>
              <a:tabLst>
                <a:tab pos="298450" algn="l"/>
              </a:tabLst>
            </a:pPr>
            <a:r>
              <a:rPr dirty="0" sz="3600" b="0">
                <a:latin typeface="NSimSun"/>
                <a:cs typeface="NSimSun"/>
              </a:rPr>
              <a:t>Roberts交叉梯度算子</a:t>
            </a:r>
            <a:endParaRPr sz="36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595"/>
              </a:spcBef>
              <a:tabLst>
                <a:tab pos="1593215" algn="l"/>
                <a:tab pos="2337435" algn="l"/>
                <a:tab pos="4635500" algn="l"/>
                <a:tab pos="5042535" algn="l"/>
              </a:tabLst>
            </a:pPr>
            <a:r>
              <a:rPr dirty="0" spc="-5" b="0">
                <a:solidFill>
                  <a:srgbClr val="FF0000"/>
                </a:solidFill>
                <a:latin typeface="Symbol"/>
                <a:cs typeface="Symbol"/>
              </a:rPr>
              <a:t></a:t>
            </a:r>
            <a:r>
              <a:rPr dirty="0" spc="-5" b="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spc="10" b="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pc="-5" b="0">
                <a:solidFill>
                  <a:srgbClr val="FF0000"/>
                </a:solidFill>
                <a:latin typeface="Symbol"/>
                <a:cs typeface="Symbol"/>
              </a:rPr>
              <a:t></a:t>
            </a:r>
            <a:r>
              <a:rPr dirty="0" b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pc="-5" b="0">
                <a:solidFill>
                  <a:srgbClr val="FF0000"/>
                </a:solidFill>
                <a:latin typeface="NSimSun"/>
                <a:cs typeface="NSimSun"/>
              </a:rPr>
              <a:t>|z</a:t>
            </a:r>
            <a:r>
              <a:rPr dirty="0" baseline="-21164" sz="3150" b="0">
                <a:solidFill>
                  <a:srgbClr val="FF0000"/>
                </a:solidFill>
                <a:latin typeface="NSimSun"/>
                <a:cs typeface="NSimSun"/>
              </a:rPr>
              <a:t>9	</a:t>
            </a:r>
            <a:r>
              <a:rPr dirty="0" sz="3200" spc="-5" b="0">
                <a:solidFill>
                  <a:srgbClr val="FF0000"/>
                </a:solidFill>
                <a:latin typeface="NSimSun"/>
                <a:cs typeface="NSimSun"/>
              </a:rPr>
              <a:t>-</a:t>
            </a:r>
            <a:r>
              <a:rPr dirty="0" sz="3200" spc="-5" b="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 b="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1164" sz="3150" b="0">
                <a:solidFill>
                  <a:srgbClr val="FF0000"/>
                </a:solidFill>
                <a:latin typeface="NSimSun"/>
                <a:cs typeface="NSimSun"/>
              </a:rPr>
              <a:t>5</a:t>
            </a:r>
            <a:r>
              <a:rPr dirty="0" sz="3200" spc="-5" b="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r>
              <a:rPr dirty="0" sz="3200" b="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 b="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3200" b="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 b="0">
                <a:solidFill>
                  <a:srgbClr val="FF0000"/>
                </a:solidFill>
                <a:latin typeface="NSimSun"/>
                <a:cs typeface="NSimSun"/>
              </a:rPr>
              <a:t>|z</a:t>
            </a:r>
            <a:r>
              <a:rPr dirty="0" baseline="-21164" sz="3150" b="0">
                <a:solidFill>
                  <a:srgbClr val="FF0000"/>
                </a:solidFill>
                <a:latin typeface="NSimSun"/>
                <a:cs typeface="NSimSun"/>
              </a:rPr>
              <a:t>8	</a:t>
            </a:r>
            <a:r>
              <a:rPr dirty="0" sz="3200" spc="-5" b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dirty="0" sz="3200" b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 b="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1164" sz="3150" spc="-15" b="0">
                <a:solidFill>
                  <a:srgbClr val="FF0000"/>
                </a:solidFill>
                <a:latin typeface="NSimSun"/>
                <a:cs typeface="NSimSun"/>
              </a:rPr>
              <a:t>6</a:t>
            </a:r>
            <a:r>
              <a:rPr dirty="0" sz="3200" spc="-5" b="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900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900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360041" y="2504947"/>
            <a:ext cx="12763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FF00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900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900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900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900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234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234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225155" y="2327147"/>
            <a:ext cx="69469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</a:tabLst>
            </a:pPr>
            <a:r>
              <a:rPr dirty="0" sz="2400" b="1">
                <a:solidFill>
                  <a:srgbClr val="FFFF00"/>
                </a:solidFill>
                <a:latin typeface="Times New Roman"/>
                <a:cs typeface="Times New Roman"/>
              </a:rPr>
              <a:t>z	</a:t>
            </a:r>
            <a:r>
              <a:rPr dirty="0" sz="2400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93441" y="2504947"/>
            <a:ext cx="12763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FF00"/>
                </a:solidFill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234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234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234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234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566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566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691755" y="2327147"/>
            <a:ext cx="16129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26641" y="2504947"/>
            <a:ext cx="12763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FF00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566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566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155825" y="3393947"/>
            <a:ext cx="6864984" cy="3130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tabLst>
                <a:tab pos="532765" algn="l"/>
                <a:tab pos="1066165" algn="l"/>
              </a:tabLst>
            </a:pP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7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8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9</a:t>
            </a:r>
            <a:endParaRPr baseline="-20833" sz="2400">
              <a:latin typeface="Times New Roman"/>
              <a:cs typeface="Times New Roman"/>
            </a:endParaRPr>
          </a:p>
          <a:p>
            <a:pPr marL="12700">
              <a:lnSpc>
                <a:spcPts val="3835"/>
              </a:lnSpc>
              <a:spcBef>
                <a:spcPts val="1145"/>
              </a:spcBef>
            </a:pPr>
            <a:r>
              <a:rPr dirty="0" sz="2200" spc="15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3200" spc="-5">
                <a:latin typeface="NSimSun"/>
                <a:cs typeface="NSimSun"/>
              </a:rPr>
              <a:t>梯度计算由两个模板组成，第一个求</a:t>
            </a:r>
            <a:endParaRPr sz="3200">
              <a:latin typeface="NSimSun"/>
              <a:cs typeface="NSimSun"/>
            </a:endParaRPr>
          </a:p>
          <a:p>
            <a:pPr marL="241300" marR="117475">
              <a:lnSpc>
                <a:spcPts val="3840"/>
              </a:lnSpc>
              <a:spcBef>
                <a:spcPts val="125"/>
              </a:spcBef>
            </a:pPr>
            <a:r>
              <a:rPr dirty="0" sz="3200" spc="-5">
                <a:latin typeface="NSimSun"/>
                <a:cs typeface="NSimSun"/>
              </a:rPr>
              <a:t>得梯度的第一项，第二个求得梯度的 第二项，然后求和，得到梯度。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2200" spc="15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3200" spc="-5">
                <a:latin typeface="NSimSun"/>
                <a:cs typeface="NSimSun"/>
              </a:rPr>
              <a:t>两个模板称为Roberts</a:t>
            </a:r>
            <a:endParaRPr sz="3200">
              <a:latin typeface="NSimSun"/>
              <a:cs typeface="NSimSun"/>
            </a:endParaRPr>
          </a:p>
          <a:p>
            <a:pPr marL="215900">
              <a:lnSpc>
                <a:spcPts val="375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交叉梯度算子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566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5566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691755" y="2860547"/>
            <a:ext cx="1329055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4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5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6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394827" y="3083814"/>
            <a:ext cx="392430" cy="542290"/>
          </a:xfrm>
          <a:custGeom>
            <a:avLst/>
            <a:gdLst/>
            <a:ahLst/>
            <a:cxnLst/>
            <a:rect l="l" t="t" r="r" b="b"/>
            <a:pathLst>
              <a:path w="392429" h="542289">
                <a:moveTo>
                  <a:pt x="38177" y="463669"/>
                </a:moveTo>
                <a:lnTo>
                  <a:pt x="15252" y="447294"/>
                </a:lnTo>
                <a:lnTo>
                  <a:pt x="0" y="541782"/>
                </a:lnTo>
                <a:lnTo>
                  <a:pt x="29730" y="525981"/>
                </a:lnTo>
                <a:lnTo>
                  <a:pt x="29730" y="475488"/>
                </a:lnTo>
                <a:lnTo>
                  <a:pt x="38177" y="463669"/>
                </a:lnTo>
                <a:close/>
              </a:path>
              <a:path w="392429" h="542289">
                <a:moveTo>
                  <a:pt x="61736" y="480496"/>
                </a:moveTo>
                <a:lnTo>
                  <a:pt x="38177" y="463669"/>
                </a:lnTo>
                <a:lnTo>
                  <a:pt x="29730" y="475488"/>
                </a:lnTo>
                <a:lnTo>
                  <a:pt x="53352" y="492251"/>
                </a:lnTo>
                <a:lnTo>
                  <a:pt x="61736" y="480496"/>
                </a:lnTo>
                <a:close/>
              </a:path>
              <a:path w="392429" h="542289">
                <a:moveTo>
                  <a:pt x="84594" y="496824"/>
                </a:moveTo>
                <a:lnTo>
                  <a:pt x="61736" y="480496"/>
                </a:lnTo>
                <a:lnTo>
                  <a:pt x="53352" y="492251"/>
                </a:lnTo>
                <a:lnTo>
                  <a:pt x="29730" y="475488"/>
                </a:lnTo>
                <a:lnTo>
                  <a:pt x="29730" y="525981"/>
                </a:lnTo>
                <a:lnTo>
                  <a:pt x="84594" y="496824"/>
                </a:lnTo>
                <a:close/>
              </a:path>
              <a:path w="392429" h="542289">
                <a:moveTo>
                  <a:pt x="392442" y="16764"/>
                </a:moveTo>
                <a:lnTo>
                  <a:pt x="369570" y="0"/>
                </a:lnTo>
                <a:lnTo>
                  <a:pt x="38177" y="463669"/>
                </a:lnTo>
                <a:lnTo>
                  <a:pt x="61736" y="480496"/>
                </a:lnTo>
                <a:lnTo>
                  <a:pt x="392442" y="167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84933" y="3158489"/>
            <a:ext cx="467359" cy="467359"/>
          </a:xfrm>
          <a:custGeom>
            <a:avLst/>
            <a:gdLst/>
            <a:ahLst/>
            <a:cxnLst/>
            <a:rect l="l" t="t" r="r" b="b"/>
            <a:pathLst>
              <a:path w="467359" h="467360">
                <a:moveTo>
                  <a:pt x="416798" y="396242"/>
                </a:moveTo>
                <a:lnTo>
                  <a:pt x="19812" y="0"/>
                </a:lnTo>
                <a:lnTo>
                  <a:pt x="0" y="19812"/>
                </a:lnTo>
                <a:lnTo>
                  <a:pt x="396242" y="416798"/>
                </a:lnTo>
                <a:lnTo>
                  <a:pt x="416798" y="396242"/>
                </a:lnTo>
                <a:close/>
              </a:path>
              <a:path w="467359" h="467360">
                <a:moveTo>
                  <a:pt x="426720" y="453535"/>
                </a:moveTo>
                <a:lnTo>
                  <a:pt x="426720" y="406146"/>
                </a:lnTo>
                <a:lnTo>
                  <a:pt x="406146" y="426720"/>
                </a:lnTo>
                <a:lnTo>
                  <a:pt x="396242" y="416798"/>
                </a:lnTo>
                <a:lnTo>
                  <a:pt x="376415" y="436625"/>
                </a:lnTo>
                <a:lnTo>
                  <a:pt x="426720" y="453535"/>
                </a:lnTo>
                <a:close/>
              </a:path>
              <a:path w="467359" h="467360">
                <a:moveTo>
                  <a:pt x="426720" y="406146"/>
                </a:moveTo>
                <a:lnTo>
                  <a:pt x="416798" y="396242"/>
                </a:lnTo>
                <a:lnTo>
                  <a:pt x="396242" y="416798"/>
                </a:lnTo>
                <a:lnTo>
                  <a:pt x="406146" y="426720"/>
                </a:lnTo>
                <a:lnTo>
                  <a:pt x="426720" y="406146"/>
                </a:lnTo>
                <a:close/>
              </a:path>
              <a:path w="467359" h="467360">
                <a:moveTo>
                  <a:pt x="467093" y="467106"/>
                </a:moveTo>
                <a:lnTo>
                  <a:pt x="436613" y="376427"/>
                </a:lnTo>
                <a:lnTo>
                  <a:pt x="416798" y="396242"/>
                </a:lnTo>
                <a:lnTo>
                  <a:pt x="426720" y="406146"/>
                </a:lnTo>
                <a:lnTo>
                  <a:pt x="426720" y="453535"/>
                </a:lnTo>
                <a:lnTo>
                  <a:pt x="467093" y="4671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825879" y="959865"/>
            <a:ext cx="449326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微分滤波器模板系数设计</a:t>
            </a:r>
            <a:endParaRPr sz="3200">
              <a:latin typeface="NSimSun"/>
              <a:cs typeface="NSimSun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485064" y="5678233"/>
          <a:ext cx="1081405" cy="1076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8313864" y="5678233"/>
          <a:ext cx="1081405" cy="1076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7432" y="1955291"/>
            <a:ext cx="7169150" cy="2580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850">
                <a:solidFill>
                  <a:srgbClr val="FF0000"/>
                </a:solidFill>
                <a:latin typeface="Segoe UI Symbol"/>
                <a:cs typeface="Segoe UI Symbol"/>
              </a:rPr>
              <a:t>•</a:t>
            </a:r>
            <a:r>
              <a:rPr dirty="0" sz="2500" spc="-30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600">
                <a:latin typeface="NSimSun"/>
                <a:cs typeface="NSimSun"/>
              </a:rPr>
              <a:t>Prewitt梯度算子</a:t>
            </a:r>
            <a:r>
              <a:rPr dirty="0" sz="3600">
                <a:latin typeface="Times New Roman"/>
                <a:cs typeface="Times New Roman"/>
              </a:rPr>
              <a:t>——</a:t>
            </a:r>
            <a:r>
              <a:rPr dirty="0" sz="3600">
                <a:latin typeface="NSimSun"/>
                <a:cs typeface="NSimSun"/>
              </a:rPr>
              <a:t>3x3的梯度模</a:t>
            </a:r>
            <a:endParaRPr sz="3600">
              <a:latin typeface="NSimSun"/>
              <a:cs typeface="NSimSun"/>
            </a:endParaRPr>
          </a:p>
          <a:p>
            <a:pPr marL="298450">
              <a:lnSpc>
                <a:spcPct val="100000"/>
              </a:lnSpc>
              <a:spcBef>
                <a:spcPts val="234"/>
              </a:spcBef>
            </a:pPr>
            <a:r>
              <a:rPr dirty="0" sz="3600">
                <a:latin typeface="NSimSun"/>
                <a:cs typeface="NSimSun"/>
              </a:rPr>
              <a:t>板</a:t>
            </a:r>
            <a:endParaRPr sz="36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95044" algn="l"/>
                <a:tab pos="1890395" algn="l"/>
              </a:tabLst>
            </a:pPr>
            <a:r>
              <a:rPr dirty="0" sz="2800" spc="-5">
                <a:solidFill>
                  <a:srgbClr val="FF0000"/>
                </a:solidFill>
                <a:latin typeface="Symbol"/>
                <a:cs typeface="Symbol"/>
              </a:rPr>
              <a:t>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Symbol"/>
                <a:cs typeface="Symbol"/>
              </a:rPr>
              <a:t></a:t>
            </a:r>
            <a:r>
              <a:rPr dirty="0" sz="28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|(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7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8</a:t>
            </a:r>
            <a:r>
              <a:rPr dirty="0" baseline="-20467" sz="2850" spc="66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9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50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-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(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1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baseline="-20467" sz="2850" spc="66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3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45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endParaRPr sz="2800">
              <a:latin typeface="NSimSun"/>
              <a:cs typeface="NSimSun"/>
            </a:endParaRPr>
          </a:p>
          <a:p>
            <a:pPr marL="1079500">
              <a:lnSpc>
                <a:spcPct val="100000"/>
              </a:lnSpc>
              <a:spcBef>
                <a:spcPts val="805"/>
              </a:spcBef>
              <a:tabLst>
                <a:tab pos="1974214" algn="l"/>
              </a:tabLst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|(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3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6</a:t>
            </a:r>
            <a:r>
              <a:rPr dirty="0" baseline="-20467" sz="2850" spc="66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9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50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-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(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1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baseline="-20467" sz="2850" spc="66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7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45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微分滤波器模板系数设计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28064" y="49924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446477" y="49924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399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56277" y="49924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83207" y="1923796"/>
            <a:ext cx="640461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Sobel梯度算子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3x3的梯度模板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3207" y="3090926"/>
            <a:ext cx="1746885" cy="10204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95044" algn="l"/>
              </a:tabLst>
            </a:pPr>
            <a:r>
              <a:rPr dirty="0" sz="2800" spc="-5">
                <a:solidFill>
                  <a:srgbClr val="FF0000"/>
                </a:solidFill>
                <a:latin typeface="Symbol"/>
                <a:cs typeface="Symbol"/>
              </a:rPr>
              <a:t>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Symbol"/>
                <a:cs typeface="Symbol"/>
              </a:rPr>
              <a:t></a:t>
            </a:r>
            <a:r>
              <a:rPr dirty="0" sz="28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|(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7</a:t>
            </a:r>
            <a:endParaRPr baseline="-20467" sz="2850">
              <a:latin typeface="NSimSun"/>
              <a:cs typeface="NSimSun"/>
            </a:endParaRPr>
          </a:p>
          <a:p>
            <a:pPr marL="1079500">
              <a:lnSpc>
                <a:spcPct val="100000"/>
              </a:lnSpc>
              <a:spcBef>
                <a:spcPts val="805"/>
              </a:spcBef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|(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3</a:t>
            </a:r>
            <a:endParaRPr baseline="-20467" sz="285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61536" y="3090926"/>
            <a:ext cx="1772920" cy="10204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+2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8</a:t>
            </a:r>
            <a:r>
              <a:rPr dirty="0" baseline="-20467" sz="2850" spc="66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9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endParaRPr sz="2800">
              <a:latin typeface="NSimSun"/>
              <a:cs typeface="NSimSun"/>
            </a:endParaRPr>
          </a:p>
          <a:p>
            <a:pPr marL="96520">
              <a:lnSpc>
                <a:spcPct val="100000"/>
              </a:lnSpc>
              <a:spcBef>
                <a:spcPts val="800"/>
              </a:spcBef>
            </a:pP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+2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6</a:t>
            </a:r>
            <a:r>
              <a:rPr dirty="0" baseline="-20467" sz="2850" spc="667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9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5764" y="3090926"/>
            <a:ext cx="3474085" cy="10204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-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(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1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2z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baseline="-20467" sz="2850" spc="67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1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3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45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endParaRPr sz="2800">
              <a:latin typeface="NSimSun"/>
              <a:cs typeface="NSimSun"/>
            </a:endParaRPr>
          </a:p>
          <a:p>
            <a:pPr marL="96520">
              <a:lnSpc>
                <a:spcPct val="100000"/>
              </a:lnSpc>
              <a:spcBef>
                <a:spcPts val="800"/>
              </a:spcBef>
            </a:pP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-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(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1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2z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baseline="-20467" sz="2850" spc="67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1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7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sz="2800" spc="-45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微分滤波器模板系数设计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704264" y="49924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217877" y="49924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393"/>
                <a:gridCol w="533393"/>
              </a:tblGrid>
              <a:tr h="533400"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427677" y="49924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ts val="4665"/>
              </a:lnSpc>
            </a:pPr>
            <a:r>
              <a:rPr dirty="0" spc="-20">
                <a:latin typeface="NSimSun"/>
                <a:cs typeface="NSimSun"/>
              </a:rPr>
              <a:t>数字图像处理（2）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447" y="2095246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0719" y="4168160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5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049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049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097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097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145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145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193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193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049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049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097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097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049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049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097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097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145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145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193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193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145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145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193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193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049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049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097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097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145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145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049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3049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6097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6097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9145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145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049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3049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097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6097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9145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9145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2193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193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5241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5241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2193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2193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5241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5241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193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193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241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5241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3049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3049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6097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6097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9145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9145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3049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3049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6097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6097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9145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9145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2193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2193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5241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5241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186569" y="510997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199" y="0"/>
                </a:lnTo>
                <a:lnTo>
                  <a:pt x="46291" y="6012"/>
                </a:lnTo>
                <a:lnTo>
                  <a:pt x="22097" y="22383"/>
                </a:lnTo>
                <a:lnTo>
                  <a:pt x="5905" y="46612"/>
                </a:lnTo>
                <a:lnTo>
                  <a:pt x="0" y="76200"/>
                </a:lnTo>
                <a:lnTo>
                  <a:pt x="5905" y="105787"/>
                </a:lnTo>
                <a:lnTo>
                  <a:pt x="22098" y="130016"/>
                </a:lnTo>
                <a:lnTo>
                  <a:pt x="46291" y="146387"/>
                </a:lnTo>
                <a:lnTo>
                  <a:pt x="76199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186569" y="510997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291" y="6012"/>
                </a:lnTo>
                <a:lnTo>
                  <a:pt x="22097" y="22383"/>
                </a:lnTo>
                <a:lnTo>
                  <a:pt x="5905" y="46612"/>
                </a:lnTo>
                <a:lnTo>
                  <a:pt x="0" y="76200"/>
                </a:lnTo>
                <a:lnTo>
                  <a:pt x="5905" y="105787"/>
                </a:lnTo>
                <a:lnTo>
                  <a:pt x="22098" y="130016"/>
                </a:lnTo>
                <a:lnTo>
                  <a:pt x="46291" y="146387"/>
                </a:lnTo>
                <a:lnTo>
                  <a:pt x="76199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399" y="76200"/>
                </a:ln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5241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5241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8289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8289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1337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1337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4385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4385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7433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7433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8289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8289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1337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1337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8289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8289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1337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1337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4385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4385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7433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7433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4385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4385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7433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7433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8289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8289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1337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1337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4385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4385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8289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8289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1337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1337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4385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4385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8289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8289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1337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1337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4385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4385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7433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7433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481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48135" y="3906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7433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7433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0481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048135" y="4211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7433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7433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0481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048135" y="4516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8289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8289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1337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1337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4385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4385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8289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8289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1337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1337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4385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4385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7433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7433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0481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048135" y="4821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7433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47433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0481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048135" y="5125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3049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3049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6097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6097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3049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3049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6097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6097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9145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9145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32193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32193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9145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29145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2193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2193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23049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23049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6097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26097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23049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23049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6097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26097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29145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145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2193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32193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29145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29145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32193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2193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23049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23049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26097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26097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29145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29145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23049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23049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26097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26097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9145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29145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3049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3049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6097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6097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9145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9145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2193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2193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35241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35241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2193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32193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199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399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35241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35241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32193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32193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5241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35241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23049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23049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26097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6097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29145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9145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3049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3049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26097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26097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29145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29145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1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2193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32193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35241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35241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32193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32193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35241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35241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38289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38289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1337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41337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38289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8289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41337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1337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44385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44385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7433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7433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44385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44385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47433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47433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38289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38289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41337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41337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38289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38289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41337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41337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44385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44385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47433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47433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44385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44385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47433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47433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38289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38289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41337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41337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44385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44385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38289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38289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41337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41337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44385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44385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38289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38289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41337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41337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44385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44385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47433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47433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50481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5048135" y="5430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47433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47433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50481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5048135" y="5735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47433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47433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50481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5048135" y="6040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38289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38289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41337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41337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44385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44385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38289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38289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41337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41337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44385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44385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47433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47433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50481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5048135" y="63451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7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47433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47433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50481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5048135" y="66499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1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291"/>
                </a:lnTo>
                <a:lnTo>
                  <a:pt x="130302" y="22098"/>
                </a:lnTo>
                <a:lnTo>
                  <a:pt x="106108" y="5905"/>
                </a:lnTo>
                <a:lnTo>
                  <a:pt x="762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2000135" y="5218176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 h="0">
                <a:moveTo>
                  <a:pt x="1904999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3899039" y="5218176"/>
            <a:ext cx="7620" cy="1773555"/>
          </a:xfrm>
          <a:custGeom>
            <a:avLst/>
            <a:gdLst/>
            <a:ahLst/>
            <a:cxnLst/>
            <a:rect l="l" t="t" r="r" b="b"/>
            <a:pathLst>
              <a:path w="7620" h="1773554">
                <a:moveTo>
                  <a:pt x="7620" y="1773174"/>
                </a:moveTo>
                <a:lnTo>
                  <a:pt x="0" y="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 txBox="1"/>
          <p:nvPr/>
        </p:nvSpPr>
        <p:spPr>
          <a:xfrm>
            <a:off x="1798447" y="4889500"/>
            <a:ext cx="22860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3943477" y="6578092"/>
            <a:ext cx="22860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20" name="object 3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5835" rIns="0" bIns="0" rtlCol="0" vert="horz">
            <a:spAutoFit/>
          </a:bodyPr>
          <a:lstStyle/>
          <a:p>
            <a:pPr marL="24701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数字图像的像素表示</a:t>
            </a:r>
          </a:p>
        </p:txBody>
      </p:sp>
      <p:sp>
        <p:nvSpPr>
          <p:cNvPr id="321" name="object 321"/>
          <p:cNvSpPr/>
          <p:nvPr/>
        </p:nvSpPr>
        <p:spPr>
          <a:xfrm>
            <a:off x="6466217" y="3884676"/>
            <a:ext cx="2913126" cy="29176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8218817" y="521817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291" y="5905"/>
                </a:lnTo>
                <a:lnTo>
                  <a:pt x="22098" y="22097"/>
                </a:lnTo>
                <a:lnTo>
                  <a:pt x="5905" y="46291"/>
                </a:lnTo>
                <a:lnTo>
                  <a:pt x="0" y="76200"/>
                </a:lnTo>
                <a:lnTo>
                  <a:pt x="5905" y="105787"/>
                </a:lnTo>
                <a:lnTo>
                  <a:pt x="22098" y="130016"/>
                </a:lnTo>
                <a:lnTo>
                  <a:pt x="46291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lnTo>
                  <a:pt x="146387" y="46291"/>
                </a:lnTo>
                <a:lnTo>
                  <a:pt x="130016" y="22098"/>
                </a:lnTo>
                <a:lnTo>
                  <a:pt x="105787" y="5905"/>
                </a:lnTo>
                <a:lnTo>
                  <a:pt x="7620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6332867" y="5290565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 h="0">
                <a:moveTo>
                  <a:pt x="1904999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8291969" y="5362194"/>
            <a:ext cx="7620" cy="1685289"/>
          </a:xfrm>
          <a:custGeom>
            <a:avLst/>
            <a:gdLst/>
            <a:ahLst/>
            <a:cxnLst/>
            <a:rect l="l" t="t" r="r" b="b"/>
            <a:pathLst>
              <a:path w="7620" h="1685290">
                <a:moveTo>
                  <a:pt x="7607" y="1684782"/>
                </a:moveTo>
                <a:lnTo>
                  <a:pt x="0" y="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 txBox="1"/>
          <p:nvPr/>
        </p:nvSpPr>
        <p:spPr>
          <a:xfrm>
            <a:off x="8351646" y="6586473"/>
            <a:ext cx="22860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26" name="object 326"/>
          <p:cNvSpPr txBox="1"/>
          <p:nvPr/>
        </p:nvSpPr>
        <p:spPr>
          <a:xfrm>
            <a:off x="6074028" y="4962664"/>
            <a:ext cx="22860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27" name="object 327"/>
          <p:cNvSpPr txBox="1"/>
          <p:nvPr/>
        </p:nvSpPr>
        <p:spPr>
          <a:xfrm>
            <a:off x="2165730" y="1715770"/>
            <a:ext cx="7340600" cy="175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什么是像素？</a:t>
            </a:r>
            <a:endParaRPr sz="3200">
              <a:latin typeface="NSimSun"/>
              <a:cs typeface="NSimSun"/>
            </a:endParaRPr>
          </a:p>
          <a:p>
            <a:pPr marL="12700" marR="5080" indent="609600">
              <a:lnSpc>
                <a:spcPct val="154600"/>
              </a:lnSpc>
              <a:spcBef>
                <a:spcPts val="1145"/>
              </a:spcBef>
            </a:pPr>
            <a:r>
              <a:rPr dirty="0" sz="2400" spc="-10" b="1">
                <a:latin typeface="NSimSun"/>
                <a:cs typeface="NSimSun"/>
              </a:rPr>
              <a:t>数字图像由二维的元素组成，每一个元素具有一个 </a:t>
            </a:r>
            <a:r>
              <a:rPr dirty="0" sz="2400" spc="-10" b="1">
                <a:latin typeface="NSimSun"/>
                <a:cs typeface="NSimSun"/>
              </a:rPr>
              <a:t>特定的位置（x,y）和幅值f(x,y),这些元素就称为像素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4570095" cy="5078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彩色图像处理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1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tabLst>
                <a:tab pos="451484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彩色基础知识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彩色空间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伪彩色处理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全彩色图像处理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彩色变换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ts val="375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彩色图像平滑和尖锐化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彩色图像基础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90776"/>
            <a:ext cx="7007859" cy="426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985010">
              <a:lnSpc>
                <a:spcPct val="100000"/>
              </a:lnSpc>
              <a:tabLst>
                <a:tab pos="3663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为什么要研究彩色图像处理？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符合人类视觉特点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人类可以辨别几千种颜色色调和亮度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只能辨别几十种灰度层次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有用的描绘子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简化目标物的区分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3295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目标识别：根据目标的颜色特征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彩色图像基础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747520"/>
            <a:ext cx="7718425" cy="426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763010">
              <a:lnSpc>
                <a:spcPct val="100000"/>
              </a:lnSpc>
              <a:tabLst>
                <a:tab pos="3663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彩色图像处理可分为：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全彩色处理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数码相机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5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数码摄像机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彩色扫描仪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伪彩色处理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3295"/>
              </a:lnSpc>
              <a:spcBef>
                <a:spcPts val="1685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对不同的灰度或灰度范围赋予不同的颜色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8071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>
                <a:latin typeface="NSimSun"/>
                <a:cs typeface="NSimSun"/>
              </a:rPr>
              <a:t>彩色图像基础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06815" y="3633215"/>
            <a:ext cx="6985254" cy="2952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54263" y="1890776"/>
            <a:ext cx="7669530" cy="1272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532765">
              <a:lnSpc>
                <a:spcPct val="100000"/>
              </a:lnSpc>
            </a:pPr>
            <a:r>
              <a:rPr dirty="0" sz="2800" spc="-15" b="1">
                <a:latin typeface="NSimSun"/>
                <a:cs typeface="NSimSun"/>
              </a:rPr>
              <a:t>当一束白光通过一个玻璃棱镜时，出现的光束 不是白光，而是由一端为紫色到另一端为红色的 连续彩色谱组成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彩色图像基础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2036571"/>
            <a:ext cx="7792720" cy="3559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光特性是颜色科学的核心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描述彩色光的3个基本量：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辐射率：从光源流出能量的总量，用瓦特(W) </a:t>
            </a:r>
            <a:r>
              <a:rPr dirty="0" sz="2800" spc="-10" b="1">
                <a:latin typeface="NSimSun"/>
                <a:cs typeface="NSimSun"/>
              </a:rPr>
              <a:t>度量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光强：观察者从光源接收的能量总和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亮度：主观描绘子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彩色图像基础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3058" rIns="0" bIns="0" rtlCol="0" vert="horz">
            <a:spAutoFit/>
          </a:bodyPr>
          <a:lstStyle/>
          <a:p>
            <a:pPr marL="754380">
              <a:lnSpc>
                <a:spcPct val="100000"/>
              </a:lnSpc>
              <a:tabLst>
                <a:tab pos="11214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三原色</a:t>
            </a:r>
            <a:endParaRPr sz="3200">
              <a:latin typeface="NSimSun"/>
              <a:cs typeface="NSimSun"/>
            </a:endParaRPr>
          </a:p>
          <a:p>
            <a:pPr marL="1211580">
              <a:lnSpc>
                <a:spcPct val="100000"/>
              </a:lnSpc>
              <a:spcBef>
                <a:spcPts val="1670"/>
              </a:spcBef>
            </a:pPr>
            <a:r>
              <a:rPr dirty="0" sz="20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 spc="-15" b="1">
                <a:latin typeface="NSimSun"/>
                <a:cs typeface="NSimSun"/>
              </a:rPr>
              <a:t>红色（Red）、绿色（Green）、蓝色（Blue）</a:t>
            </a:r>
            <a:endParaRPr sz="2800">
              <a:latin typeface="NSimSun"/>
              <a:cs typeface="NSimSun"/>
            </a:endParaRPr>
          </a:p>
          <a:p>
            <a:pPr marL="754380">
              <a:lnSpc>
                <a:spcPct val="100000"/>
              </a:lnSpc>
              <a:spcBef>
                <a:spcPts val="1940"/>
              </a:spcBef>
              <a:tabLst>
                <a:tab pos="1165225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原色相加可产生二次色</a:t>
            </a:r>
            <a:endParaRPr sz="3200">
              <a:latin typeface="NSimSun"/>
              <a:cs typeface="NSimSun"/>
            </a:endParaRPr>
          </a:p>
          <a:p>
            <a:pPr marL="1211580">
              <a:lnSpc>
                <a:spcPct val="100000"/>
              </a:lnSpc>
              <a:spcBef>
                <a:spcPts val="1675"/>
              </a:spcBef>
            </a:pPr>
            <a:r>
              <a:rPr dirty="0" sz="20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 spc="-15" b="1">
                <a:latin typeface="NSimSun"/>
                <a:cs typeface="NSimSun"/>
              </a:rPr>
              <a:t>深红色：红＋蓝</a:t>
            </a:r>
            <a:endParaRPr sz="2800">
              <a:latin typeface="NSimSun"/>
              <a:cs typeface="NSimSun"/>
            </a:endParaRPr>
          </a:p>
          <a:p>
            <a:pPr marL="1211580">
              <a:lnSpc>
                <a:spcPct val="100000"/>
              </a:lnSpc>
              <a:spcBef>
                <a:spcPts val="1685"/>
              </a:spcBef>
              <a:tabLst>
                <a:tab pos="2122805" algn="l"/>
              </a:tabLst>
            </a:pPr>
            <a:r>
              <a:rPr dirty="0" sz="20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 spc="-10" b="1">
                <a:latin typeface="NSimSun"/>
                <a:cs typeface="NSimSun"/>
              </a:rPr>
              <a:t>青</a:t>
            </a:r>
            <a:r>
              <a:rPr dirty="0" sz="2800" b="1">
                <a:latin typeface="NSimSun"/>
                <a:cs typeface="NSimSun"/>
              </a:rPr>
              <a:t>	</a:t>
            </a:r>
            <a:r>
              <a:rPr dirty="0" sz="2800" spc="-10" b="1">
                <a:latin typeface="NSimSun"/>
                <a:cs typeface="NSimSun"/>
              </a:rPr>
              <a:t>色</a:t>
            </a:r>
            <a:r>
              <a:rPr dirty="0" sz="2800" spc="-15" b="1">
                <a:latin typeface="NSimSun"/>
                <a:cs typeface="NSimSun"/>
              </a:rPr>
              <a:t>：绿＋蓝</a:t>
            </a:r>
            <a:endParaRPr sz="2800">
              <a:latin typeface="NSimSun"/>
              <a:cs typeface="NSimSun"/>
            </a:endParaRPr>
          </a:p>
          <a:p>
            <a:pPr marL="1211580">
              <a:lnSpc>
                <a:spcPts val="3295"/>
              </a:lnSpc>
              <a:spcBef>
                <a:spcPts val="1689"/>
              </a:spcBef>
              <a:tabLst>
                <a:tab pos="2122805" algn="l"/>
              </a:tabLst>
            </a:pPr>
            <a:r>
              <a:rPr dirty="0" sz="20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 spc="-10" b="1">
                <a:latin typeface="NSimSun"/>
                <a:cs typeface="NSimSun"/>
              </a:rPr>
              <a:t>黄</a:t>
            </a:r>
            <a:r>
              <a:rPr dirty="0" sz="2800" b="1">
                <a:latin typeface="NSimSun"/>
                <a:cs typeface="NSimSun"/>
              </a:rPr>
              <a:t>	</a:t>
            </a:r>
            <a:r>
              <a:rPr dirty="0" sz="2800" spc="-10" b="1">
                <a:latin typeface="NSimSun"/>
                <a:cs typeface="NSimSun"/>
              </a:rPr>
              <a:t>色</a:t>
            </a:r>
            <a:r>
              <a:rPr dirty="0" sz="2800" spc="-15" b="1">
                <a:latin typeface="NSimSun"/>
                <a:cs typeface="NSimSun"/>
              </a:rPr>
              <a:t>：红＋绿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4570095" cy="5078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彩色图像处理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1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tabLst>
                <a:tab pos="451484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彩色基础知识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彩色空间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伪彩色处理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全彩色图像处理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彩色变换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ts val="375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彩色图像平滑和尖锐化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6930390" cy="5143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彩色空间（也称彩色模型或彩色系统）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452755" indent="-367030">
              <a:lnSpc>
                <a:spcPct val="100000"/>
              </a:lnSpc>
              <a:buClr>
                <a:srgbClr val="EE2B0A"/>
              </a:buClr>
              <a:buSzPct val="62500"/>
              <a:buFont typeface="Wingdings"/>
              <a:buChar char=""/>
              <a:tabLst>
                <a:tab pos="453390" algn="l"/>
              </a:tabLst>
            </a:pPr>
            <a:r>
              <a:rPr dirty="0" sz="3200" spc="-15" b="1">
                <a:latin typeface="NSimSun"/>
                <a:cs typeface="NSimSun"/>
              </a:rPr>
              <a:t>RGB</a:t>
            </a:r>
            <a:endParaRPr sz="3200">
              <a:latin typeface="NSimSun"/>
              <a:cs typeface="NSimSun"/>
            </a:endParaRPr>
          </a:p>
          <a:p>
            <a:pPr marL="497205" indent="-411480">
              <a:lnSpc>
                <a:spcPct val="100000"/>
              </a:lnSpc>
              <a:spcBef>
                <a:spcPts val="1920"/>
              </a:spcBef>
              <a:buClr>
                <a:srgbClr val="EE2B0A"/>
              </a:buClr>
              <a:buSzPct val="68750"/>
              <a:buFont typeface="Wingdings"/>
              <a:buChar char=""/>
              <a:tabLst>
                <a:tab pos="497840" algn="l"/>
              </a:tabLst>
            </a:pPr>
            <a:r>
              <a:rPr dirty="0" sz="3200" spc="-15" b="1">
                <a:latin typeface="NSimSun"/>
                <a:cs typeface="NSimSun"/>
              </a:rPr>
              <a:t>CMY和CMYK</a:t>
            </a:r>
            <a:endParaRPr sz="3200">
              <a:latin typeface="NSimSun"/>
              <a:cs typeface="NSimSun"/>
            </a:endParaRPr>
          </a:p>
          <a:p>
            <a:pPr marL="497205" indent="-411480">
              <a:lnSpc>
                <a:spcPct val="100000"/>
              </a:lnSpc>
              <a:spcBef>
                <a:spcPts val="1925"/>
              </a:spcBef>
              <a:buClr>
                <a:srgbClr val="EE2B0A"/>
              </a:buClr>
              <a:buSzPct val="68750"/>
              <a:buFont typeface="Wingdings"/>
              <a:buChar char=""/>
              <a:tabLst>
                <a:tab pos="497840" algn="l"/>
              </a:tabLst>
            </a:pPr>
            <a:r>
              <a:rPr dirty="0" sz="3200" spc="-15" b="1">
                <a:latin typeface="NSimSun"/>
                <a:cs typeface="NSimSun"/>
              </a:rPr>
              <a:t>HSI</a:t>
            </a:r>
            <a:endParaRPr sz="3200">
              <a:latin typeface="NSimSun"/>
              <a:cs typeface="NSimSun"/>
            </a:endParaRPr>
          </a:p>
          <a:p>
            <a:pPr marL="497205" indent="-411480">
              <a:lnSpc>
                <a:spcPct val="100000"/>
              </a:lnSpc>
              <a:spcBef>
                <a:spcPts val="1920"/>
              </a:spcBef>
              <a:buClr>
                <a:srgbClr val="EE2B0A"/>
              </a:buClr>
              <a:buSzPct val="68750"/>
              <a:buFont typeface="Wingdings"/>
              <a:buChar char=""/>
              <a:tabLst>
                <a:tab pos="497840" algn="l"/>
              </a:tabLst>
            </a:pPr>
            <a:r>
              <a:rPr dirty="0" sz="3200" spc="-15" b="1">
                <a:latin typeface="NSimSun"/>
                <a:cs typeface="NSimSun"/>
              </a:rPr>
              <a:t>YIQ</a:t>
            </a:r>
            <a:endParaRPr sz="3200">
              <a:latin typeface="NSimSun"/>
              <a:cs typeface="NSimSun"/>
            </a:endParaRPr>
          </a:p>
          <a:p>
            <a:pPr marL="497205" indent="-411480">
              <a:lnSpc>
                <a:spcPct val="100000"/>
              </a:lnSpc>
              <a:spcBef>
                <a:spcPts val="1925"/>
              </a:spcBef>
              <a:buClr>
                <a:srgbClr val="EE2B0A"/>
              </a:buClr>
              <a:buSzPct val="68750"/>
              <a:buFont typeface="Wingdings"/>
              <a:buChar char=""/>
              <a:tabLst>
                <a:tab pos="497840" algn="l"/>
              </a:tabLst>
            </a:pPr>
            <a:r>
              <a:rPr dirty="0" sz="3200" spc="-15" b="1">
                <a:latin typeface="NSimSun"/>
                <a:cs typeface="NSimSun"/>
              </a:rPr>
              <a:t>YUV</a:t>
            </a:r>
            <a:endParaRPr sz="3200">
              <a:latin typeface="NSimSun"/>
              <a:cs typeface="NSimSun"/>
            </a:endParaRPr>
          </a:p>
          <a:p>
            <a:pPr marL="497205" indent="-411480">
              <a:lnSpc>
                <a:spcPts val="3750"/>
              </a:lnSpc>
              <a:spcBef>
                <a:spcPts val="1920"/>
              </a:spcBef>
              <a:buClr>
                <a:srgbClr val="EE2B0A"/>
              </a:buClr>
              <a:buSzPct val="68750"/>
              <a:buFont typeface="Wingdings"/>
              <a:buChar char=""/>
              <a:tabLst>
                <a:tab pos="497840" algn="l"/>
              </a:tabLst>
            </a:pPr>
            <a:r>
              <a:rPr dirty="0" sz="3200" spc="-15" b="1">
                <a:latin typeface="NSimSun"/>
                <a:cs typeface="NSimSun"/>
              </a:rPr>
              <a:t>YCbCr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彩色空间（也称彩色模型或彩色系统）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19455" rIns="0" bIns="0" rtlCol="0" vert="horz">
            <a:spAutoFit/>
          </a:bodyPr>
          <a:lstStyle/>
          <a:p>
            <a:pPr marL="1082040" indent="-367030">
              <a:lnSpc>
                <a:spcPct val="100000"/>
              </a:lnSpc>
              <a:buClr>
                <a:srgbClr val="EE2B0A"/>
              </a:buClr>
              <a:buSzPct val="62500"/>
              <a:buFont typeface="Wingdings"/>
              <a:buChar char=""/>
              <a:tabLst>
                <a:tab pos="1082675" algn="l"/>
              </a:tabLst>
            </a:pPr>
            <a:r>
              <a:rPr dirty="0" sz="3200" spc="-15" b="1">
                <a:latin typeface="NSimSun"/>
                <a:cs typeface="NSimSun"/>
              </a:rPr>
              <a:t>RGB</a:t>
            </a:r>
            <a:endParaRPr sz="32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675"/>
              </a:spcBef>
              <a:tabLst>
                <a:tab pos="155067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CCD技术直接感知R,G,B三个分量</a:t>
            </a:r>
            <a:endParaRPr sz="2800">
              <a:latin typeface="NSimSun"/>
              <a:cs typeface="NSimSun"/>
            </a:endParaRPr>
          </a:p>
          <a:p>
            <a:pPr marL="1172210">
              <a:lnSpc>
                <a:spcPts val="3295"/>
              </a:lnSpc>
              <a:spcBef>
                <a:spcPts val="1685"/>
              </a:spcBef>
              <a:tabLst>
                <a:tab pos="155003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是图像成像、显示、打印等设备的基础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>
                <a:latin typeface="Times New Roman"/>
                <a:cs typeface="Times New Roman"/>
              </a:rPr>
              <a:t>CM</a:t>
            </a:r>
            <a:r>
              <a:rPr dirty="0" spc="-5">
                <a:latin typeface="Times New Roman"/>
                <a:cs typeface="Times New Roman"/>
              </a:rPr>
              <a:t>Y</a:t>
            </a:r>
            <a:r>
              <a:rPr dirty="0" spc="-10">
                <a:latin typeface="NSimSun"/>
                <a:cs typeface="NSimSun"/>
              </a:rPr>
              <a:t>和</a:t>
            </a:r>
            <a:r>
              <a:rPr dirty="0" spc="-5">
                <a:latin typeface="Times New Roman"/>
                <a:cs typeface="Times New Roman"/>
              </a:rPr>
              <a:t>CMY</a:t>
            </a:r>
            <a:r>
              <a:rPr dirty="0">
                <a:latin typeface="Times New Roman"/>
                <a:cs typeface="Times New Roman"/>
              </a:rPr>
              <a:t>K</a:t>
            </a:r>
            <a:r>
              <a:rPr dirty="0" spc="-15">
                <a:latin typeface="NSimSun"/>
                <a:cs typeface="NSimSun"/>
              </a:rPr>
              <a:t>彩色空间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99030" y="1676146"/>
            <a:ext cx="7660005" cy="529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19380" indent="-635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CMY(青、深红、黄)、CMYK</a:t>
            </a:r>
            <a:r>
              <a:rPr dirty="0" sz="3200" spc="-15" b="1">
                <a:latin typeface="NSimSun"/>
                <a:cs typeface="NSimSun"/>
              </a:rPr>
              <a:t> </a:t>
            </a:r>
            <a:r>
              <a:rPr dirty="0" sz="3200" spc="-15" b="1">
                <a:latin typeface="NSimSun"/>
                <a:cs typeface="NSimSun"/>
              </a:rPr>
              <a:t>(青、深红、</a:t>
            </a:r>
            <a:r>
              <a:rPr dirty="0" sz="3200" spc="-10" b="1">
                <a:latin typeface="NSimSun"/>
                <a:cs typeface="NSimSun"/>
              </a:rPr>
              <a:t> </a:t>
            </a:r>
            <a:r>
              <a:rPr dirty="0" sz="3200" spc="-15" b="1">
                <a:latin typeface="NSimSun"/>
                <a:cs typeface="NSimSun"/>
              </a:rPr>
              <a:t>黄、黑）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2000"/>
              </a:lnSpc>
              <a:spcBef>
                <a:spcPts val="225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运用在大多数在纸上沉积彩色颜料的设备， 如彩色打印机和复印机</a:t>
            </a:r>
            <a:endParaRPr sz="2800">
              <a:latin typeface="NSimSun"/>
              <a:cs typeface="NSimSun"/>
            </a:endParaRPr>
          </a:p>
          <a:p>
            <a:pPr marL="892810" indent="-422909">
              <a:lnSpc>
                <a:spcPct val="100000"/>
              </a:lnSpc>
              <a:spcBef>
                <a:spcPts val="2335"/>
              </a:spcBef>
              <a:buClr>
                <a:srgbClr val="EE2B0A"/>
              </a:buClr>
              <a:buSzPct val="78571"/>
              <a:buFont typeface="Wingdings"/>
              <a:buChar char=""/>
              <a:tabLst>
                <a:tab pos="892810" algn="l"/>
              </a:tabLst>
            </a:pPr>
            <a:r>
              <a:rPr dirty="0" sz="2800" spc="-20" b="1">
                <a:latin typeface="NSimSun"/>
                <a:cs typeface="NSimSun"/>
              </a:rPr>
              <a:t>CMYK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2405"/>
              </a:spcBef>
              <a:tabLst>
                <a:tab pos="135191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打印中的主要颜色是黑色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755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等量的CMY原色产生黑色，但不纯</a:t>
            </a:r>
            <a:endParaRPr sz="2800">
              <a:latin typeface="NSimSun"/>
              <a:cs typeface="NSimSun"/>
            </a:endParaRPr>
          </a:p>
          <a:p>
            <a:pPr marL="927100" marR="123825">
              <a:lnSpc>
                <a:spcPct val="100000"/>
              </a:lnSpc>
              <a:spcBef>
                <a:spcPts val="1685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在CMY基础上，加入黑色，形成CMYK彩色 </a:t>
            </a:r>
            <a:r>
              <a:rPr dirty="0" sz="2800" spc="-10" b="1">
                <a:latin typeface="NSimSun"/>
                <a:cs typeface="NSimSun"/>
              </a:rPr>
              <a:t>空间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39941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数字图像处理的起源</a:t>
            </a:r>
          </a:p>
          <a:p>
            <a:pPr marL="227965">
              <a:lnSpc>
                <a:spcPct val="100000"/>
              </a:lnSpc>
              <a:spcBef>
                <a:spcPts val="335"/>
              </a:spcBef>
              <a:tabLst>
                <a:tab pos="639445" algn="l"/>
              </a:tabLst>
            </a:pPr>
            <a:r>
              <a:rPr dirty="0" sz="2200" spc="745" b="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 b="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>
                <a:latin typeface="NSimSun"/>
                <a:cs typeface="NSimSun"/>
              </a:rPr>
              <a:t>人类分析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5879" y="2221991"/>
            <a:ext cx="7510780" cy="4819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265">
              <a:lnSpc>
                <a:spcPct val="100000"/>
              </a:lnSpc>
              <a:tabLst>
                <a:tab pos="892175" algn="l"/>
              </a:tabLst>
            </a:pP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图像在传输过程后的更好复原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57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空间应用：图像增强、图像复原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26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医学图像</a:t>
            </a:r>
            <a:r>
              <a:rPr dirty="0" sz="2400" spc="-10" b="1">
                <a:latin typeface="Times New Roman"/>
                <a:cs typeface="Times New Roman"/>
              </a:rPr>
              <a:t>……</a:t>
            </a:r>
            <a:endParaRPr sz="2400">
              <a:latin typeface="Times New Roman"/>
              <a:cs typeface="Times New Roman"/>
            </a:endParaRPr>
          </a:p>
          <a:p>
            <a:pPr marL="469900" marR="5080">
              <a:lnSpc>
                <a:spcPct val="114399"/>
              </a:lnSpc>
              <a:spcBef>
                <a:spcPts val="118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作用：通过图像增强、图像复原等技术，增强或复 原模糊或损毁的图像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机器感知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57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自动字符识别OCR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人脸识别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26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指纹识别，生物特征识</a:t>
            </a:r>
            <a:r>
              <a:rPr dirty="0" sz="2400" spc="-5" b="1">
                <a:latin typeface="NSimSun"/>
                <a:cs typeface="NSimSun"/>
              </a:rPr>
              <a:t>别</a:t>
            </a:r>
            <a:r>
              <a:rPr dirty="0" sz="2400" spc="-10" b="1">
                <a:latin typeface="Times New Roman"/>
                <a:cs typeface="Times New Roman"/>
              </a:rPr>
              <a:t>……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彩色空间（也称彩色模型或彩色系统）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5193" y="1748535"/>
            <a:ext cx="8074659" cy="5058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HSI(色调、饱和度、亮度）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232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两个特点：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755"/>
              </a:spcBef>
              <a:tabLst>
                <a:tab pos="13068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I分量与图像的彩色信息无关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685"/>
              </a:spcBef>
              <a:tabLst>
                <a:tab pos="13068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H和S分量与人感受颜色的方式是紧密相连的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将亮度(I)与色调（H）和饱和度（S）分开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避免颜色受到光照明暗(I)等条件的干扰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仅仅分析反映色彩本质的色调和饱和度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ts val="3295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广泛用于计算机视觉、图像检索和视频检索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959865"/>
            <a:ext cx="7810500" cy="5260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73025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彩色空间（也称彩色模型或彩色系统）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700">
              <a:latin typeface="Times New Roman"/>
              <a:cs typeface="Times New Roman"/>
            </a:endParaRPr>
          </a:p>
          <a:p>
            <a:pPr marL="379730" indent="-367030">
              <a:lnSpc>
                <a:spcPct val="100000"/>
              </a:lnSpc>
              <a:buClr>
                <a:srgbClr val="EE2B0A"/>
              </a:buClr>
              <a:buSzPct val="62500"/>
              <a:buFont typeface="Wingdings"/>
              <a:buChar char=""/>
              <a:tabLst>
                <a:tab pos="380365" algn="l"/>
              </a:tabLst>
            </a:pPr>
            <a:r>
              <a:rPr dirty="0" sz="3200" spc="-15" b="1">
                <a:latin typeface="NSimSun"/>
                <a:cs typeface="NSimSun"/>
              </a:rPr>
              <a:t>YIQ</a:t>
            </a:r>
            <a:endParaRPr sz="3200">
              <a:latin typeface="NSimSun"/>
              <a:cs typeface="NSimSun"/>
            </a:endParaRPr>
          </a:p>
          <a:p>
            <a:pPr lvl="1" marL="892810" indent="-422909">
              <a:lnSpc>
                <a:spcPct val="100000"/>
              </a:lnSpc>
              <a:spcBef>
                <a:spcPts val="1925"/>
              </a:spcBef>
              <a:buClr>
                <a:srgbClr val="EE2B0A"/>
              </a:buClr>
              <a:buSzPct val="68750"/>
              <a:buFont typeface="Wingdings"/>
              <a:buChar char=""/>
              <a:tabLst>
                <a:tab pos="892810" algn="l"/>
              </a:tabLst>
            </a:pPr>
            <a:r>
              <a:rPr dirty="0" sz="3200" spc="-15" b="1">
                <a:latin typeface="NSimSun"/>
                <a:cs typeface="NSimSun"/>
              </a:rPr>
              <a:t>Y指亮度(Brightness),即灰度值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I和Q指色调，描述色彩及饱和度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用于彩色电视广播，被北美的电视系统 </a:t>
            </a:r>
            <a:r>
              <a:rPr dirty="0" sz="3200" spc="-15" b="1">
                <a:latin typeface="NSimSun"/>
                <a:cs typeface="NSimSun"/>
              </a:rPr>
              <a:t>所采用（属于NTSC系统）</a:t>
            </a:r>
            <a:endParaRPr sz="3200">
              <a:latin typeface="NSimSun"/>
              <a:cs typeface="NSimSun"/>
            </a:endParaRPr>
          </a:p>
          <a:p>
            <a:pPr marL="469265" marR="208279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>
                <a:latin typeface="NSimSun"/>
                <a:cs typeface="NSimSun"/>
              </a:rPr>
              <a:t>Y分量可提供黑白电视机的所有影像信 </a:t>
            </a:r>
            <a:r>
              <a:rPr dirty="0" sz="3200" spc="-15" b="1">
                <a:latin typeface="NSimSun"/>
                <a:cs typeface="NSimSun"/>
              </a:rPr>
              <a:t>息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959865"/>
            <a:ext cx="7606665" cy="5260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彩色空间（也称彩色模型或彩色系统）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700">
              <a:latin typeface="Times New Roman"/>
              <a:cs typeface="Times New Roman"/>
            </a:endParaRPr>
          </a:p>
          <a:p>
            <a:pPr marL="379730" indent="-367030">
              <a:lnSpc>
                <a:spcPct val="100000"/>
              </a:lnSpc>
              <a:buClr>
                <a:srgbClr val="EE2B0A"/>
              </a:buClr>
              <a:buSzPct val="62500"/>
              <a:buFont typeface="Wingdings"/>
              <a:buChar char=""/>
              <a:tabLst>
                <a:tab pos="380365" algn="l"/>
              </a:tabLst>
            </a:pPr>
            <a:r>
              <a:rPr dirty="0" sz="3200" spc="-15" b="1">
                <a:latin typeface="NSimSun"/>
                <a:cs typeface="NSimSun"/>
              </a:rPr>
              <a:t>YUV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Y指亮度,与YIQ的Y相同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U和V也指色调，不同于YIQ的I和Q</a:t>
            </a:r>
            <a:endParaRPr sz="3200">
              <a:latin typeface="NSimSun"/>
              <a:cs typeface="NSimSun"/>
            </a:endParaRPr>
          </a:p>
          <a:p>
            <a:pPr marL="469265" marR="20701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用于彩色电视广播，被欧洲的电视系 </a:t>
            </a:r>
            <a:r>
              <a:rPr dirty="0" sz="3200" spc="-15" b="1">
                <a:latin typeface="NSimSun"/>
                <a:cs typeface="NSimSun"/>
              </a:rPr>
              <a:t>统所采用（属于PAL系统）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>
                <a:latin typeface="NSimSun"/>
                <a:cs typeface="NSimSun"/>
              </a:rPr>
              <a:t>Y分量也可提供黑白电视机的所有影像 </a:t>
            </a:r>
            <a:r>
              <a:rPr dirty="0" sz="3200" spc="-15" b="1">
                <a:latin typeface="NSimSun"/>
                <a:cs typeface="NSimSun"/>
              </a:rPr>
              <a:t>信息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959865"/>
            <a:ext cx="7000875" cy="37103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彩色空间（也称彩色模型或彩色系统）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>
              <a:latin typeface="Times New Roman"/>
              <a:cs typeface="Times New Roman"/>
            </a:endParaRPr>
          </a:p>
          <a:p>
            <a:pPr marL="379730" indent="-367030">
              <a:lnSpc>
                <a:spcPct val="100000"/>
              </a:lnSpc>
              <a:buClr>
                <a:srgbClr val="EE2B0A"/>
              </a:buClr>
              <a:buSzPct val="62500"/>
              <a:buFont typeface="Wingdings"/>
              <a:buChar char=""/>
              <a:tabLst>
                <a:tab pos="380365" algn="l"/>
              </a:tabLst>
            </a:pPr>
            <a:r>
              <a:rPr dirty="0" sz="3200" spc="-15" b="1">
                <a:latin typeface="NSimSun"/>
                <a:cs typeface="NSimSun"/>
              </a:rPr>
              <a:t>YCbCr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Y指亮度,与YIQ和YUV的Y相同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Cb和Cr由U和V调整得到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ts val="375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JPEG采用的彩色空间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24625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彩色空间转换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8457" y="2080767"/>
            <a:ext cx="1092835" cy="3404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EE2B0A"/>
              </a:buClr>
              <a:buSzPct val="68750"/>
              <a:buAutoNum type="arabicPeriod"/>
              <a:tabLst>
                <a:tab pos="469900" algn="l"/>
              </a:tabLst>
            </a:pPr>
            <a:r>
              <a:rPr dirty="0" sz="3200" spc="-15" b="1">
                <a:latin typeface="NSimSun"/>
                <a:cs typeface="NSimSun"/>
              </a:rPr>
              <a:t>RGB</a:t>
            </a:r>
            <a:endParaRPr sz="3200">
              <a:latin typeface="NSimSun"/>
              <a:cs typeface="NSimSun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Clr>
                <a:srgbClr val="EE2B0A"/>
              </a:buClr>
              <a:buSzPct val="68750"/>
              <a:buAutoNum type="arabicPeriod"/>
              <a:tabLst>
                <a:tab pos="469900" algn="l"/>
              </a:tabLst>
            </a:pPr>
            <a:r>
              <a:rPr dirty="0" sz="3200" spc="-15" b="1">
                <a:latin typeface="NSimSun"/>
                <a:cs typeface="NSimSun"/>
              </a:rPr>
              <a:t>RGB</a:t>
            </a:r>
            <a:endParaRPr sz="3200">
              <a:latin typeface="NSimSun"/>
              <a:cs typeface="NSimSun"/>
            </a:endParaRPr>
          </a:p>
          <a:p>
            <a:pPr marL="469900" indent="-457200">
              <a:lnSpc>
                <a:spcPct val="100000"/>
              </a:lnSpc>
              <a:spcBef>
                <a:spcPts val="1925"/>
              </a:spcBef>
              <a:buClr>
                <a:srgbClr val="EE2B0A"/>
              </a:buClr>
              <a:buSzPct val="68750"/>
              <a:buAutoNum type="arabicPeriod"/>
              <a:tabLst>
                <a:tab pos="469900" algn="l"/>
              </a:tabLst>
            </a:pPr>
            <a:r>
              <a:rPr dirty="0" sz="3200" spc="-15" b="1">
                <a:latin typeface="NSimSun"/>
                <a:cs typeface="NSimSun"/>
              </a:rPr>
              <a:t>RGB</a:t>
            </a:r>
            <a:endParaRPr sz="3200">
              <a:latin typeface="NSimSun"/>
              <a:cs typeface="NSimSun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Clr>
                <a:srgbClr val="EE2B0A"/>
              </a:buClr>
              <a:buSzPct val="68750"/>
              <a:buAutoNum type="arabicPeriod"/>
              <a:tabLst>
                <a:tab pos="469900" algn="l"/>
              </a:tabLst>
            </a:pPr>
            <a:r>
              <a:rPr dirty="0" sz="3200" spc="-15" b="1">
                <a:latin typeface="NSimSun"/>
                <a:cs typeface="NSimSun"/>
              </a:rPr>
              <a:t>RGB</a:t>
            </a:r>
            <a:endParaRPr sz="3200">
              <a:latin typeface="NSimSun"/>
              <a:cs typeface="NSimSun"/>
            </a:endParaRPr>
          </a:p>
          <a:p>
            <a:pPr marL="469900" indent="-457200">
              <a:lnSpc>
                <a:spcPts val="3750"/>
              </a:lnSpc>
              <a:spcBef>
                <a:spcPts val="1925"/>
              </a:spcBef>
              <a:buClr>
                <a:srgbClr val="EE2B0A"/>
              </a:buClr>
              <a:buSzPct val="68750"/>
              <a:buAutoNum type="arabicPeriod"/>
              <a:tabLst>
                <a:tab pos="469900" algn="l"/>
              </a:tabLst>
            </a:pPr>
            <a:r>
              <a:rPr dirty="0" sz="3200" spc="-15" b="1">
                <a:latin typeface="NSimSun"/>
                <a:cs typeface="NSimSun"/>
              </a:rPr>
              <a:t>RGB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7189" y="1836440"/>
            <a:ext cx="1042669" cy="3648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41211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CMY HSI YIQ YUV</a:t>
            </a:r>
            <a:endParaRPr sz="3200">
              <a:latin typeface="NSimSun"/>
              <a:cs typeface="NSimSun"/>
            </a:endParaRPr>
          </a:p>
          <a:p>
            <a:pPr algn="just" marL="12700">
              <a:lnSpc>
                <a:spcPts val="3750"/>
              </a:lnSpc>
              <a:spcBef>
                <a:spcPts val="1925"/>
              </a:spcBef>
            </a:pPr>
            <a:r>
              <a:rPr dirty="0" sz="3200" spc="-15" b="1">
                <a:latin typeface="NSimSun"/>
                <a:cs typeface="NSimSun"/>
              </a:rPr>
              <a:t>YCbCr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4941" y="2274570"/>
            <a:ext cx="1656080" cy="127635"/>
          </a:xfrm>
          <a:custGeom>
            <a:avLst/>
            <a:gdLst/>
            <a:ahLst/>
            <a:cxnLst/>
            <a:rect l="l" t="t" r="r" b="b"/>
            <a:pathLst>
              <a:path w="1656079" h="127635">
                <a:moveTo>
                  <a:pt x="126492" y="0"/>
                </a:moveTo>
                <a:lnTo>
                  <a:pt x="0" y="63246"/>
                </a:lnTo>
                <a:lnTo>
                  <a:pt x="76200" y="101805"/>
                </a:lnTo>
                <a:lnTo>
                  <a:pt x="76200" y="51054"/>
                </a:lnTo>
                <a:lnTo>
                  <a:pt x="85894" y="51054"/>
                </a:lnTo>
                <a:lnTo>
                  <a:pt x="126492" y="0"/>
                </a:lnTo>
                <a:close/>
              </a:path>
              <a:path w="1656079" h="127635">
                <a:moveTo>
                  <a:pt x="85894" y="51054"/>
                </a:moveTo>
                <a:lnTo>
                  <a:pt x="76200" y="51054"/>
                </a:lnTo>
                <a:lnTo>
                  <a:pt x="76200" y="63246"/>
                </a:lnTo>
                <a:lnTo>
                  <a:pt x="85894" y="51054"/>
                </a:lnTo>
                <a:close/>
              </a:path>
              <a:path w="1656079" h="127635">
                <a:moveTo>
                  <a:pt x="1579626" y="63246"/>
                </a:moveTo>
                <a:lnTo>
                  <a:pt x="1569784" y="51054"/>
                </a:lnTo>
                <a:lnTo>
                  <a:pt x="85894" y="51054"/>
                </a:lnTo>
                <a:lnTo>
                  <a:pt x="76200" y="63246"/>
                </a:lnTo>
                <a:lnTo>
                  <a:pt x="86378" y="76200"/>
                </a:lnTo>
                <a:lnTo>
                  <a:pt x="1569293" y="76200"/>
                </a:lnTo>
                <a:lnTo>
                  <a:pt x="1579626" y="63246"/>
                </a:lnTo>
                <a:close/>
              </a:path>
              <a:path w="1656079" h="127635">
                <a:moveTo>
                  <a:pt x="86378" y="76200"/>
                </a:moveTo>
                <a:lnTo>
                  <a:pt x="76200" y="63246"/>
                </a:lnTo>
                <a:lnTo>
                  <a:pt x="76200" y="76200"/>
                </a:lnTo>
                <a:lnTo>
                  <a:pt x="86378" y="76200"/>
                </a:lnTo>
                <a:close/>
              </a:path>
              <a:path w="1656079" h="127635">
                <a:moveTo>
                  <a:pt x="126492" y="127254"/>
                </a:moveTo>
                <a:lnTo>
                  <a:pt x="86378" y="76200"/>
                </a:lnTo>
                <a:lnTo>
                  <a:pt x="76200" y="76200"/>
                </a:lnTo>
                <a:lnTo>
                  <a:pt x="76200" y="101805"/>
                </a:lnTo>
                <a:lnTo>
                  <a:pt x="126492" y="127254"/>
                </a:lnTo>
                <a:close/>
              </a:path>
              <a:path w="1656079" h="127635">
                <a:moveTo>
                  <a:pt x="1655826" y="63246"/>
                </a:moveTo>
                <a:lnTo>
                  <a:pt x="1528571" y="0"/>
                </a:lnTo>
                <a:lnTo>
                  <a:pt x="1569784" y="51054"/>
                </a:lnTo>
                <a:lnTo>
                  <a:pt x="1579625" y="51054"/>
                </a:lnTo>
                <a:lnTo>
                  <a:pt x="1579625" y="101574"/>
                </a:lnTo>
                <a:lnTo>
                  <a:pt x="1655826" y="63246"/>
                </a:lnTo>
                <a:close/>
              </a:path>
              <a:path w="1656079" h="127635">
                <a:moveTo>
                  <a:pt x="1579625" y="101574"/>
                </a:moveTo>
                <a:lnTo>
                  <a:pt x="1579625" y="76200"/>
                </a:lnTo>
                <a:lnTo>
                  <a:pt x="1569293" y="76200"/>
                </a:lnTo>
                <a:lnTo>
                  <a:pt x="1528571" y="127254"/>
                </a:lnTo>
                <a:lnTo>
                  <a:pt x="1579625" y="101574"/>
                </a:lnTo>
                <a:close/>
              </a:path>
              <a:path w="1656079" h="127635">
                <a:moveTo>
                  <a:pt x="1579625" y="76200"/>
                </a:moveTo>
                <a:lnTo>
                  <a:pt x="1579626" y="63246"/>
                </a:lnTo>
                <a:lnTo>
                  <a:pt x="1569293" y="76200"/>
                </a:lnTo>
                <a:lnTo>
                  <a:pt x="1579625" y="76200"/>
                </a:lnTo>
                <a:close/>
              </a:path>
              <a:path w="1656079" h="127635">
                <a:moveTo>
                  <a:pt x="1579626" y="63246"/>
                </a:moveTo>
                <a:lnTo>
                  <a:pt x="1579625" y="51054"/>
                </a:lnTo>
                <a:lnTo>
                  <a:pt x="1569784" y="51054"/>
                </a:lnTo>
                <a:lnTo>
                  <a:pt x="1579626" y="632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14941" y="2993898"/>
            <a:ext cx="1656080" cy="127000"/>
          </a:xfrm>
          <a:custGeom>
            <a:avLst/>
            <a:gdLst/>
            <a:ahLst/>
            <a:cxnLst/>
            <a:rect l="l" t="t" r="r" b="b"/>
            <a:pathLst>
              <a:path w="1656079" h="127000">
                <a:moveTo>
                  <a:pt x="126492" y="0"/>
                </a:moveTo>
                <a:lnTo>
                  <a:pt x="0" y="63245"/>
                </a:lnTo>
                <a:lnTo>
                  <a:pt x="76200" y="101345"/>
                </a:lnTo>
                <a:lnTo>
                  <a:pt x="76200" y="50291"/>
                </a:lnTo>
                <a:lnTo>
                  <a:pt x="86500" y="50291"/>
                </a:lnTo>
                <a:lnTo>
                  <a:pt x="126492" y="0"/>
                </a:lnTo>
                <a:close/>
              </a:path>
              <a:path w="1656079" h="127000">
                <a:moveTo>
                  <a:pt x="86500" y="50291"/>
                </a:moveTo>
                <a:lnTo>
                  <a:pt x="76200" y="50291"/>
                </a:lnTo>
                <a:lnTo>
                  <a:pt x="76200" y="63245"/>
                </a:lnTo>
                <a:lnTo>
                  <a:pt x="86500" y="50291"/>
                </a:lnTo>
                <a:close/>
              </a:path>
              <a:path w="1656079" h="127000">
                <a:moveTo>
                  <a:pt x="1579626" y="63245"/>
                </a:moveTo>
                <a:lnTo>
                  <a:pt x="1569169" y="50291"/>
                </a:lnTo>
                <a:lnTo>
                  <a:pt x="86500" y="50291"/>
                </a:lnTo>
                <a:lnTo>
                  <a:pt x="76200" y="63245"/>
                </a:lnTo>
                <a:lnTo>
                  <a:pt x="86500" y="76199"/>
                </a:lnTo>
                <a:lnTo>
                  <a:pt x="1569169" y="76199"/>
                </a:lnTo>
                <a:lnTo>
                  <a:pt x="1579626" y="63245"/>
                </a:lnTo>
                <a:close/>
              </a:path>
              <a:path w="1656079" h="127000">
                <a:moveTo>
                  <a:pt x="86500" y="76199"/>
                </a:moveTo>
                <a:lnTo>
                  <a:pt x="76200" y="63245"/>
                </a:lnTo>
                <a:lnTo>
                  <a:pt x="76200" y="76199"/>
                </a:lnTo>
                <a:lnTo>
                  <a:pt x="86500" y="76199"/>
                </a:lnTo>
                <a:close/>
              </a:path>
              <a:path w="1656079" h="127000">
                <a:moveTo>
                  <a:pt x="126492" y="126491"/>
                </a:moveTo>
                <a:lnTo>
                  <a:pt x="86500" y="76199"/>
                </a:lnTo>
                <a:lnTo>
                  <a:pt x="76200" y="76199"/>
                </a:lnTo>
                <a:lnTo>
                  <a:pt x="76200" y="101345"/>
                </a:lnTo>
                <a:lnTo>
                  <a:pt x="126492" y="126491"/>
                </a:lnTo>
                <a:close/>
              </a:path>
              <a:path w="1656079" h="127000">
                <a:moveTo>
                  <a:pt x="1655826" y="63245"/>
                </a:moveTo>
                <a:lnTo>
                  <a:pt x="1528571" y="0"/>
                </a:lnTo>
                <a:lnTo>
                  <a:pt x="1569169" y="50291"/>
                </a:lnTo>
                <a:lnTo>
                  <a:pt x="1579625" y="50291"/>
                </a:lnTo>
                <a:lnTo>
                  <a:pt x="1579625" y="101117"/>
                </a:lnTo>
                <a:lnTo>
                  <a:pt x="1655826" y="63245"/>
                </a:lnTo>
                <a:close/>
              </a:path>
              <a:path w="1656079" h="127000">
                <a:moveTo>
                  <a:pt x="1579625" y="101117"/>
                </a:moveTo>
                <a:lnTo>
                  <a:pt x="1579625" y="76199"/>
                </a:lnTo>
                <a:lnTo>
                  <a:pt x="1569169" y="76199"/>
                </a:lnTo>
                <a:lnTo>
                  <a:pt x="1528571" y="126491"/>
                </a:lnTo>
                <a:lnTo>
                  <a:pt x="1579625" y="101117"/>
                </a:lnTo>
                <a:close/>
              </a:path>
              <a:path w="1656079" h="127000">
                <a:moveTo>
                  <a:pt x="1579626" y="63245"/>
                </a:moveTo>
                <a:lnTo>
                  <a:pt x="1579625" y="50291"/>
                </a:lnTo>
                <a:lnTo>
                  <a:pt x="1569169" y="50291"/>
                </a:lnTo>
                <a:lnTo>
                  <a:pt x="1579626" y="63245"/>
                </a:lnTo>
                <a:close/>
              </a:path>
              <a:path w="1656079" h="127000">
                <a:moveTo>
                  <a:pt x="1579625" y="76199"/>
                </a:moveTo>
                <a:lnTo>
                  <a:pt x="1579626" y="63245"/>
                </a:lnTo>
                <a:lnTo>
                  <a:pt x="1569169" y="76199"/>
                </a:lnTo>
                <a:lnTo>
                  <a:pt x="1579625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14941" y="3714750"/>
            <a:ext cx="1727200" cy="127000"/>
          </a:xfrm>
          <a:custGeom>
            <a:avLst/>
            <a:gdLst/>
            <a:ahLst/>
            <a:cxnLst/>
            <a:rect l="l" t="t" r="r" b="b"/>
            <a:pathLst>
              <a:path w="1727200" h="127000">
                <a:moveTo>
                  <a:pt x="126492" y="0"/>
                </a:moveTo>
                <a:lnTo>
                  <a:pt x="0" y="63246"/>
                </a:lnTo>
                <a:lnTo>
                  <a:pt x="76200" y="101346"/>
                </a:lnTo>
                <a:lnTo>
                  <a:pt x="76200" y="50291"/>
                </a:lnTo>
                <a:lnTo>
                  <a:pt x="86500" y="50291"/>
                </a:lnTo>
                <a:lnTo>
                  <a:pt x="126492" y="0"/>
                </a:lnTo>
                <a:close/>
              </a:path>
              <a:path w="1727200" h="127000">
                <a:moveTo>
                  <a:pt x="86500" y="50292"/>
                </a:moveTo>
                <a:lnTo>
                  <a:pt x="76200" y="50291"/>
                </a:lnTo>
                <a:lnTo>
                  <a:pt x="76200" y="63246"/>
                </a:lnTo>
                <a:lnTo>
                  <a:pt x="86500" y="50292"/>
                </a:lnTo>
                <a:close/>
              </a:path>
              <a:path w="1727200" h="127000">
                <a:moveTo>
                  <a:pt x="1650491" y="63246"/>
                </a:moveTo>
                <a:lnTo>
                  <a:pt x="1640191" y="50291"/>
                </a:lnTo>
                <a:lnTo>
                  <a:pt x="86500" y="50292"/>
                </a:lnTo>
                <a:lnTo>
                  <a:pt x="76200" y="63246"/>
                </a:lnTo>
                <a:lnTo>
                  <a:pt x="86500" y="76200"/>
                </a:lnTo>
                <a:lnTo>
                  <a:pt x="1640191" y="76200"/>
                </a:lnTo>
                <a:lnTo>
                  <a:pt x="1650491" y="63246"/>
                </a:lnTo>
                <a:close/>
              </a:path>
              <a:path w="1727200" h="127000">
                <a:moveTo>
                  <a:pt x="86500" y="76200"/>
                </a:moveTo>
                <a:lnTo>
                  <a:pt x="76200" y="63246"/>
                </a:lnTo>
                <a:lnTo>
                  <a:pt x="76200" y="76200"/>
                </a:lnTo>
                <a:lnTo>
                  <a:pt x="86500" y="76200"/>
                </a:lnTo>
                <a:close/>
              </a:path>
              <a:path w="1727200" h="127000">
                <a:moveTo>
                  <a:pt x="126492" y="126491"/>
                </a:moveTo>
                <a:lnTo>
                  <a:pt x="86500" y="76200"/>
                </a:lnTo>
                <a:lnTo>
                  <a:pt x="76200" y="76200"/>
                </a:lnTo>
                <a:lnTo>
                  <a:pt x="76200" y="101346"/>
                </a:lnTo>
                <a:lnTo>
                  <a:pt x="126492" y="126491"/>
                </a:lnTo>
                <a:close/>
              </a:path>
              <a:path w="1727200" h="127000">
                <a:moveTo>
                  <a:pt x="1726691" y="63246"/>
                </a:moveTo>
                <a:lnTo>
                  <a:pt x="1600200" y="0"/>
                </a:lnTo>
                <a:lnTo>
                  <a:pt x="1640191" y="50291"/>
                </a:lnTo>
                <a:lnTo>
                  <a:pt x="1650491" y="50291"/>
                </a:lnTo>
                <a:lnTo>
                  <a:pt x="1650491" y="101346"/>
                </a:lnTo>
                <a:lnTo>
                  <a:pt x="1726691" y="63246"/>
                </a:lnTo>
                <a:close/>
              </a:path>
              <a:path w="1727200" h="127000">
                <a:moveTo>
                  <a:pt x="1650491" y="101346"/>
                </a:moveTo>
                <a:lnTo>
                  <a:pt x="1650491" y="76200"/>
                </a:lnTo>
                <a:lnTo>
                  <a:pt x="1640191" y="76200"/>
                </a:lnTo>
                <a:lnTo>
                  <a:pt x="1600200" y="126491"/>
                </a:lnTo>
                <a:lnTo>
                  <a:pt x="1650491" y="101346"/>
                </a:lnTo>
                <a:close/>
              </a:path>
              <a:path w="1727200" h="127000">
                <a:moveTo>
                  <a:pt x="1650491" y="63246"/>
                </a:moveTo>
                <a:lnTo>
                  <a:pt x="1650491" y="50291"/>
                </a:lnTo>
                <a:lnTo>
                  <a:pt x="1640191" y="50291"/>
                </a:lnTo>
                <a:lnTo>
                  <a:pt x="1650491" y="63246"/>
                </a:lnTo>
                <a:close/>
              </a:path>
              <a:path w="1727200" h="127000">
                <a:moveTo>
                  <a:pt x="1650491" y="76200"/>
                </a:moveTo>
                <a:lnTo>
                  <a:pt x="1650491" y="63246"/>
                </a:lnTo>
                <a:lnTo>
                  <a:pt x="1640191" y="76200"/>
                </a:lnTo>
                <a:lnTo>
                  <a:pt x="1650491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14941" y="5227320"/>
            <a:ext cx="1727200" cy="127635"/>
          </a:xfrm>
          <a:custGeom>
            <a:avLst/>
            <a:gdLst/>
            <a:ahLst/>
            <a:cxnLst/>
            <a:rect l="l" t="t" r="r" b="b"/>
            <a:pathLst>
              <a:path w="1727200" h="127635">
                <a:moveTo>
                  <a:pt x="126492" y="0"/>
                </a:moveTo>
                <a:lnTo>
                  <a:pt x="0" y="63245"/>
                </a:lnTo>
                <a:lnTo>
                  <a:pt x="76200" y="101805"/>
                </a:lnTo>
                <a:lnTo>
                  <a:pt x="76200" y="51053"/>
                </a:lnTo>
                <a:lnTo>
                  <a:pt x="85894" y="51053"/>
                </a:lnTo>
                <a:lnTo>
                  <a:pt x="126492" y="0"/>
                </a:lnTo>
                <a:close/>
              </a:path>
              <a:path w="1727200" h="127635">
                <a:moveTo>
                  <a:pt x="85894" y="51053"/>
                </a:moveTo>
                <a:lnTo>
                  <a:pt x="76200" y="51053"/>
                </a:lnTo>
                <a:lnTo>
                  <a:pt x="76200" y="63245"/>
                </a:lnTo>
                <a:lnTo>
                  <a:pt x="85894" y="51053"/>
                </a:lnTo>
                <a:close/>
              </a:path>
              <a:path w="1727200" h="127635">
                <a:moveTo>
                  <a:pt x="1650491" y="63245"/>
                </a:moveTo>
                <a:lnTo>
                  <a:pt x="1640797" y="51053"/>
                </a:lnTo>
                <a:lnTo>
                  <a:pt x="85894" y="51053"/>
                </a:lnTo>
                <a:lnTo>
                  <a:pt x="76200" y="63245"/>
                </a:lnTo>
                <a:lnTo>
                  <a:pt x="86378" y="76200"/>
                </a:lnTo>
                <a:lnTo>
                  <a:pt x="1640313" y="76200"/>
                </a:lnTo>
                <a:lnTo>
                  <a:pt x="1650491" y="63245"/>
                </a:lnTo>
                <a:close/>
              </a:path>
              <a:path w="1727200" h="127635">
                <a:moveTo>
                  <a:pt x="86378" y="76200"/>
                </a:moveTo>
                <a:lnTo>
                  <a:pt x="76200" y="63245"/>
                </a:lnTo>
                <a:lnTo>
                  <a:pt x="76200" y="76200"/>
                </a:lnTo>
                <a:lnTo>
                  <a:pt x="86378" y="76200"/>
                </a:lnTo>
                <a:close/>
              </a:path>
              <a:path w="1727200" h="127635">
                <a:moveTo>
                  <a:pt x="126492" y="127253"/>
                </a:moveTo>
                <a:lnTo>
                  <a:pt x="86378" y="76200"/>
                </a:lnTo>
                <a:lnTo>
                  <a:pt x="76200" y="76200"/>
                </a:lnTo>
                <a:lnTo>
                  <a:pt x="76200" y="101805"/>
                </a:lnTo>
                <a:lnTo>
                  <a:pt x="126492" y="127253"/>
                </a:lnTo>
                <a:close/>
              </a:path>
              <a:path w="1727200" h="127635">
                <a:moveTo>
                  <a:pt x="1726691" y="63245"/>
                </a:moveTo>
                <a:lnTo>
                  <a:pt x="1600200" y="0"/>
                </a:lnTo>
                <a:lnTo>
                  <a:pt x="1640797" y="51053"/>
                </a:lnTo>
                <a:lnTo>
                  <a:pt x="1650491" y="51053"/>
                </a:lnTo>
                <a:lnTo>
                  <a:pt x="1650491" y="101805"/>
                </a:lnTo>
                <a:lnTo>
                  <a:pt x="1726691" y="63245"/>
                </a:lnTo>
                <a:close/>
              </a:path>
              <a:path w="1727200" h="127635">
                <a:moveTo>
                  <a:pt x="1650491" y="101805"/>
                </a:moveTo>
                <a:lnTo>
                  <a:pt x="1650491" y="76200"/>
                </a:lnTo>
                <a:lnTo>
                  <a:pt x="1640313" y="76200"/>
                </a:lnTo>
                <a:lnTo>
                  <a:pt x="1600200" y="127253"/>
                </a:lnTo>
                <a:lnTo>
                  <a:pt x="1650491" y="101805"/>
                </a:lnTo>
                <a:close/>
              </a:path>
              <a:path w="1727200" h="127635">
                <a:moveTo>
                  <a:pt x="1650491" y="76200"/>
                </a:moveTo>
                <a:lnTo>
                  <a:pt x="1650491" y="63245"/>
                </a:lnTo>
                <a:lnTo>
                  <a:pt x="1640313" y="76200"/>
                </a:lnTo>
                <a:lnTo>
                  <a:pt x="1650491" y="76200"/>
                </a:lnTo>
                <a:close/>
              </a:path>
              <a:path w="1727200" h="127635">
                <a:moveTo>
                  <a:pt x="1650491" y="63245"/>
                </a:moveTo>
                <a:lnTo>
                  <a:pt x="1650491" y="51053"/>
                </a:lnTo>
                <a:lnTo>
                  <a:pt x="1640797" y="51053"/>
                </a:lnTo>
                <a:lnTo>
                  <a:pt x="1650491" y="632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14941" y="4506467"/>
            <a:ext cx="1727200" cy="127635"/>
          </a:xfrm>
          <a:custGeom>
            <a:avLst/>
            <a:gdLst/>
            <a:ahLst/>
            <a:cxnLst/>
            <a:rect l="l" t="t" r="r" b="b"/>
            <a:pathLst>
              <a:path w="1727200" h="127635">
                <a:moveTo>
                  <a:pt x="126492" y="0"/>
                </a:moveTo>
                <a:lnTo>
                  <a:pt x="0" y="64008"/>
                </a:lnTo>
                <a:lnTo>
                  <a:pt x="76200" y="102108"/>
                </a:lnTo>
                <a:lnTo>
                  <a:pt x="76200" y="51053"/>
                </a:lnTo>
                <a:lnTo>
                  <a:pt x="86378" y="51053"/>
                </a:lnTo>
                <a:lnTo>
                  <a:pt x="126492" y="0"/>
                </a:lnTo>
                <a:close/>
              </a:path>
              <a:path w="1727200" h="127635">
                <a:moveTo>
                  <a:pt x="86378" y="51053"/>
                </a:moveTo>
                <a:lnTo>
                  <a:pt x="76200" y="51053"/>
                </a:lnTo>
                <a:lnTo>
                  <a:pt x="76200" y="64008"/>
                </a:lnTo>
                <a:lnTo>
                  <a:pt x="86378" y="51053"/>
                </a:lnTo>
                <a:close/>
              </a:path>
              <a:path w="1727200" h="127635">
                <a:moveTo>
                  <a:pt x="1650491" y="64008"/>
                </a:moveTo>
                <a:lnTo>
                  <a:pt x="1640313" y="51053"/>
                </a:lnTo>
                <a:lnTo>
                  <a:pt x="86378" y="51053"/>
                </a:lnTo>
                <a:lnTo>
                  <a:pt x="76200" y="64008"/>
                </a:lnTo>
                <a:lnTo>
                  <a:pt x="85894" y="76200"/>
                </a:lnTo>
                <a:lnTo>
                  <a:pt x="1640797" y="76200"/>
                </a:lnTo>
                <a:lnTo>
                  <a:pt x="1650491" y="64008"/>
                </a:lnTo>
                <a:close/>
              </a:path>
              <a:path w="1727200" h="127635">
                <a:moveTo>
                  <a:pt x="85894" y="76200"/>
                </a:moveTo>
                <a:lnTo>
                  <a:pt x="76200" y="64008"/>
                </a:lnTo>
                <a:lnTo>
                  <a:pt x="76200" y="76200"/>
                </a:lnTo>
                <a:lnTo>
                  <a:pt x="85894" y="76200"/>
                </a:lnTo>
                <a:close/>
              </a:path>
              <a:path w="1727200" h="127635">
                <a:moveTo>
                  <a:pt x="126492" y="127254"/>
                </a:moveTo>
                <a:lnTo>
                  <a:pt x="85894" y="76200"/>
                </a:lnTo>
                <a:lnTo>
                  <a:pt x="76200" y="76200"/>
                </a:lnTo>
                <a:lnTo>
                  <a:pt x="76200" y="102108"/>
                </a:lnTo>
                <a:lnTo>
                  <a:pt x="126492" y="127254"/>
                </a:lnTo>
                <a:close/>
              </a:path>
              <a:path w="1727200" h="127635">
                <a:moveTo>
                  <a:pt x="1726691" y="64008"/>
                </a:moveTo>
                <a:lnTo>
                  <a:pt x="1600200" y="0"/>
                </a:lnTo>
                <a:lnTo>
                  <a:pt x="1640313" y="51053"/>
                </a:lnTo>
                <a:lnTo>
                  <a:pt x="1650491" y="51053"/>
                </a:lnTo>
                <a:lnTo>
                  <a:pt x="1650491" y="102108"/>
                </a:lnTo>
                <a:lnTo>
                  <a:pt x="1726691" y="64008"/>
                </a:lnTo>
                <a:close/>
              </a:path>
              <a:path w="1727200" h="127635">
                <a:moveTo>
                  <a:pt x="1650491" y="102108"/>
                </a:moveTo>
                <a:lnTo>
                  <a:pt x="1650491" y="76200"/>
                </a:lnTo>
                <a:lnTo>
                  <a:pt x="1640797" y="76200"/>
                </a:lnTo>
                <a:lnTo>
                  <a:pt x="1600200" y="127254"/>
                </a:lnTo>
                <a:lnTo>
                  <a:pt x="1650491" y="102108"/>
                </a:lnTo>
                <a:close/>
              </a:path>
              <a:path w="1727200" h="127635">
                <a:moveTo>
                  <a:pt x="1650491" y="64008"/>
                </a:moveTo>
                <a:lnTo>
                  <a:pt x="1650491" y="51053"/>
                </a:lnTo>
                <a:lnTo>
                  <a:pt x="1640313" y="51053"/>
                </a:lnTo>
                <a:lnTo>
                  <a:pt x="1650491" y="64008"/>
                </a:lnTo>
                <a:close/>
              </a:path>
              <a:path w="1727200" h="127635">
                <a:moveTo>
                  <a:pt x="1650491" y="76200"/>
                </a:moveTo>
                <a:lnTo>
                  <a:pt x="1650491" y="64008"/>
                </a:lnTo>
                <a:lnTo>
                  <a:pt x="1640797" y="76200"/>
                </a:lnTo>
                <a:lnTo>
                  <a:pt x="1650491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00882" y="2427998"/>
            <a:ext cx="1071880" cy="680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40740" algn="l"/>
              </a:tabLst>
            </a:pPr>
            <a:r>
              <a:rPr dirty="0" sz="4450" spc="-5">
                <a:latin typeface="Symbol"/>
                <a:cs typeface="Symbol"/>
              </a:rPr>
              <a:t></a:t>
            </a:r>
            <a:r>
              <a:rPr dirty="0" baseline="3121" sz="6675" spc="7" i="1">
                <a:latin typeface="Times New Roman"/>
                <a:cs typeface="Times New Roman"/>
              </a:rPr>
              <a:t>C</a:t>
            </a:r>
            <a:r>
              <a:rPr dirty="0" baseline="3121" sz="6675" i="1">
                <a:latin typeface="Times New Roman"/>
                <a:cs typeface="Times New Roman"/>
              </a:rPr>
              <a:t>	</a:t>
            </a:r>
            <a:r>
              <a:rPr dirty="0" sz="4450" spc="5">
                <a:latin typeface="Symbol"/>
                <a:cs typeface="Symbol"/>
              </a:rPr>
              <a:t></a:t>
            </a:r>
            <a:endParaRPr sz="44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0882" y="2966732"/>
            <a:ext cx="3773804" cy="1972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790"/>
              </a:lnSpc>
              <a:tabLst>
                <a:tab pos="840740" algn="l"/>
                <a:tab pos="1690370" algn="l"/>
                <a:tab pos="2876550" algn="l"/>
                <a:tab pos="3542665" algn="l"/>
              </a:tabLst>
            </a:pPr>
            <a:r>
              <a:rPr dirty="0" sz="4450" spc="5">
                <a:latin typeface="Symbol"/>
                <a:cs typeface="Symbol"/>
              </a:rPr>
              <a:t></a:t>
            </a:r>
            <a:r>
              <a:rPr dirty="0" sz="4450" spc="5">
                <a:latin typeface="Times New Roman"/>
                <a:cs typeface="Times New Roman"/>
              </a:rPr>
              <a:t>	</a:t>
            </a:r>
            <a:r>
              <a:rPr dirty="0" sz="4450" spc="5">
                <a:latin typeface="Symbol"/>
                <a:cs typeface="Symbol"/>
              </a:rPr>
              <a:t></a:t>
            </a:r>
            <a:r>
              <a:rPr dirty="0" sz="4450" spc="5">
                <a:latin typeface="Times New Roman"/>
                <a:cs typeface="Times New Roman"/>
              </a:rPr>
              <a:t>	</a:t>
            </a:r>
            <a:r>
              <a:rPr dirty="0" sz="4450" spc="5">
                <a:latin typeface="Symbol"/>
                <a:cs typeface="Symbol"/>
              </a:rPr>
              <a:t></a:t>
            </a:r>
            <a:r>
              <a:rPr dirty="0" sz="4450" spc="500">
                <a:latin typeface="Times New Roman"/>
                <a:cs typeface="Times New Roman"/>
              </a:rPr>
              <a:t> </a:t>
            </a:r>
            <a:r>
              <a:rPr dirty="0" sz="4450" spc="5">
                <a:latin typeface="Symbol"/>
                <a:cs typeface="Symbol"/>
              </a:rPr>
              <a:t></a:t>
            </a:r>
            <a:r>
              <a:rPr dirty="0" sz="4450">
                <a:latin typeface="Times New Roman"/>
                <a:cs typeface="Times New Roman"/>
              </a:rPr>
              <a:t>	</a:t>
            </a:r>
            <a:r>
              <a:rPr dirty="0" sz="4450" spc="5">
                <a:latin typeface="Symbol"/>
                <a:cs typeface="Symbol"/>
              </a:rPr>
              <a:t></a:t>
            </a:r>
            <a:r>
              <a:rPr dirty="0" sz="4450">
                <a:latin typeface="Times New Roman"/>
                <a:cs typeface="Times New Roman"/>
              </a:rPr>
              <a:t>	</a:t>
            </a:r>
            <a:r>
              <a:rPr dirty="0" sz="4450" spc="5">
                <a:latin typeface="Symbol"/>
                <a:cs typeface="Symbol"/>
              </a:rPr>
              <a:t></a:t>
            </a:r>
            <a:endParaRPr sz="4450">
              <a:latin typeface="Symbol"/>
              <a:cs typeface="Symbol"/>
            </a:endParaRPr>
          </a:p>
          <a:p>
            <a:pPr marL="12700">
              <a:lnSpc>
                <a:spcPts val="4240"/>
              </a:lnSpc>
            </a:pPr>
            <a:r>
              <a:rPr dirty="0" sz="4450" spc="204">
                <a:latin typeface="Symbol"/>
                <a:cs typeface="Symbol"/>
              </a:rPr>
              <a:t></a:t>
            </a:r>
            <a:r>
              <a:rPr dirty="0" baseline="25593" sz="6675" spc="15" i="1">
                <a:latin typeface="Times New Roman"/>
                <a:cs typeface="Times New Roman"/>
              </a:rPr>
              <a:t>M</a:t>
            </a:r>
            <a:r>
              <a:rPr dirty="0" baseline="25593" sz="6675" spc="-337" i="1">
                <a:latin typeface="Times New Roman"/>
                <a:cs typeface="Times New Roman"/>
              </a:rPr>
              <a:t> </a:t>
            </a:r>
            <a:r>
              <a:rPr dirty="0" sz="4450" spc="5">
                <a:latin typeface="Symbol"/>
                <a:cs typeface="Symbol"/>
              </a:rPr>
              <a:t></a:t>
            </a:r>
            <a:r>
              <a:rPr dirty="0" sz="4450" spc="160">
                <a:latin typeface="Times New Roman"/>
                <a:cs typeface="Times New Roman"/>
              </a:rPr>
              <a:t> </a:t>
            </a:r>
            <a:r>
              <a:rPr dirty="0" baseline="25593" sz="6675" spc="7">
                <a:latin typeface="Symbol"/>
                <a:cs typeface="Symbol"/>
              </a:rPr>
              <a:t></a:t>
            </a:r>
            <a:r>
              <a:rPr dirty="0" baseline="25593" sz="6675" spc="202">
                <a:latin typeface="Times New Roman"/>
                <a:cs typeface="Times New Roman"/>
              </a:rPr>
              <a:t> </a:t>
            </a:r>
            <a:r>
              <a:rPr dirty="0" sz="4450" spc="-360">
                <a:latin typeface="Symbol"/>
                <a:cs typeface="Symbol"/>
              </a:rPr>
              <a:t></a:t>
            </a:r>
            <a:r>
              <a:rPr dirty="0" baseline="25593" sz="6675" spc="-375">
                <a:latin typeface="Times New Roman"/>
                <a:cs typeface="Times New Roman"/>
              </a:rPr>
              <a:t>1</a:t>
            </a:r>
            <a:r>
              <a:rPr dirty="0" sz="4450" spc="5">
                <a:latin typeface="Symbol"/>
                <a:cs typeface="Symbol"/>
              </a:rPr>
              <a:t></a:t>
            </a:r>
            <a:r>
              <a:rPr dirty="0" sz="4450" spc="-175">
                <a:latin typeface="Times New Roman"/>
                <a:cs typeface="Times New Roman"/>
              </a:rPr>
              <a:t> </a:t>
            </a:r>
            <a:r>
              <a:rPr dirty="0" baseline="25593" sz="6675" spc="7">
                <a:latin typeface="Symbol"/>
                <a:cs typeface="Symbol"/>
              </a:rPr>
              <a:t></a:t>
            </a:r>
            <a:r>
              <a:rPr dirty="0" baseline="25593" sz="6675" spc="-307">
                <a:latin typeface="Times New Roman"/>
                <a:cs typeface="Times New Roman"/>
              </a:rPr>
              <a:t> </a:t>
            </a:r>
            <a:r>
              <a:rPr dirty="0" sz="4450" spc="-15">
                <a:latin typeface="Symbol"/>
                <a:cs typeface="Symbol"/>
              </a:rPr>
              <a:t></a:t>
            </a:r>
            <a:r>
              <a:rPr dirty="0" baseline="25593" sz="6675" spc="487" i="1">
                <a:latin typeface="Times New Roman"/>
                <a:cs typeface="Times New Roman"/>
              </a:rPr>
              <a:t>G</a:t>
            </a:r>
            <a:r>
              <a:rPr dirty="0" sz="4450" spc="5">
                <a:latin typeface="Symbol"/>
                <a:cs typeface="Symbol"/>
              </a:rPr>
              <a:t></a:t>
            </a:r>
            <a:endParaRPr sz="4450">
              <a:latin typeface="Symbol"/>
              <a:cs typeface="Symbol"/>
            </a:endParaRPr>
          </a:p>
          <a:p>
            <a:pPr marL="12700">
              <a:lnSpc>
                <a:spcPts val="4790"/>
              </a:lnSpc>
              <a:tabLst>
                <a:tab pos="840740" algn="l"/>
                <a:tab pos="1690370" algn="l"/>
                <a:tab pos="2876550" algn="l"/>
              </a:tabLst>
            </a:pPr>
            <a:r>
              <a:rPr dirty="0" sz="4450" spc="-1710">
                <a:latin typeface="Symbol"/>
                <a:cs typeface="Symbol"/>
              </a:rPr>
              <a:t></a:t>
            </a:r>
            <a:r>
              <a:rPr dirty="0" baseline="-21223" sz="6675" spc="-225">
                <a:latin typeface="Symbol"/>
                <a:cs typeface="Symbol"/>
              </a:rPr>
              <a:t></a:t>
            </a:r>
            <a:r>
              <a:rPr dirty="0" baseline="-4993" sz="6675" spc="7" i="1">
                <a:latin typeface="Times New Roman"/>
                <a:cs typeface="Times New Roman"/>
              </a:rPr>
              <a:t>Y</a:t>
            </a:r>
            <a:r>
              <a:rPr dirty="0" baseline="-4993" sz="6675" i="1">
                <a:latin typeface="Times New Roman"/>
                <a:cs typeface="Times New Roman"/>
              </a:rPr>
              <a:t>	</a:t>
            </a:r>
            <a:r>
              <a:rPr dirty="0" sz="4450" spc="-1710">
                <a:latin typeface="Symbol"/>
                <a:cs typeface="Symbol"/>
              </a:rPr>
              <a:t></a:t>
            </a:r>
            <a:r>
              <a:rPr dirty="0" baseline="-21223" sz="6675" spc="7">
                <a:latin typeface="Symbol"/>
                <a:cs typeface="Symbol"/>
              </a:rPr>
              <a:t></a:t>
            </a:r>
            <a:r>
              <a:rPr dirty="0" baseline="-21223" sz="6675">
                <a:latin typeface="Times New Roman"/>
                <a:cs typeface="Times New Roman"/>
              </a:rPr>
              <a:t>	</a:t>
            </a:r>
            <a:r>
              <a:rPr dirty="0" sz="4450" spc="-1710">
                <a:latin typeface="Symbol"/>
                <a:cs typeface="Symbol"/>
              </a:rPr>
              <a:t></a:t>
            </a:r>
            <a:r>
              <a:rPr dirty="0" baseline="-21223" sz="6675" spc="-540">
                <a:latin typeface="Symbol"/>
                <a:cs typeface="Symbol"/>
              </a:rPr>
              <a:t></a:t>
            </a:r>
            <a:r>
              <a:rPr dirty="0" baseline="-4993" sz="6675" spc="-375">
                <a:latin typeface="Times New Roman"/>
                <a:cs typeface="Times New Roman"/>
              </a:rPr>
              <a:t>1</a:t>
            </a:r>
            <a:r>
              <a:rPr dirty="0" sz="4450" spc="-1710">
                <a:latin typeface="Symbol"/>
                <a:cs typeface="Symbol"/>
              </a:rPr>
              <a:t></a:t>
            </a:r>
            <a:r>
              <a:rPr dirty="0" baseline="-21223" sz="6675" spc="7">
                <a:latin typeface="Symbol"/>
                <a:cs typeface="Symbol"/>
              </a:rPr>
              <a:t></a:t>
            </a:r>
            <a:r>
              <a:rPr dirty="0" baseline="-21223" sz="6675">
                <a:latin typeface="Times New Roman"/>
                <a:cs typeface="Times New Roman"/>
              </a:rPr>
              <a:t>	</a:t>
            </a:r>
            <a:r>
              <a:rPr dirty="0" sz="4450" spc="-1710">
                <a:latin typeface="Symbol"/>
                <a:cs typeface="Symbol"/>
              </a:rPr>
              <a:t></a:t>
            </a:r>
            <a:r>
              <a:rPr dirty="0" baseline="-21223" sz="6675" spc="412">
                <a:latin typeface="Symbol"/>
                <a:cs typeface="Symbol"/>
              </a:rPr>
              <a:t></a:t>
            </a:r>
            <a:r>
              <a:rPr dirty="0" baseline="-4993" sz="6675" spc="7" i="1">
                <a:latin typeface="Times New Roman"/>
                <a:cs typeface="Times New Roman"/>
              </a:rPr>
              <a:t>B</a:t>
            </a:r>
            <a:r>
              <a:rPr dirty="0" baseline="-4993" sz="6675" spc="-877" i="1">
                <a:latin typeface="Times New Roman"/>
                <a:cs typeface="Times New Roman"/>
              </a:rPr>
              <a:t> </a:t>
            </a:r>
            <a:r>
              <a:rPr dirty="0" sz="4450" spc="-1710">
                <a:latin typeface="Symbol"/>
                <a:cs typeface="Symbol"/>
              </a:rPr>
              <a:t></a:t>
            </a:r>
            <a:r>
              <a:rPr dirty="0" baseline="-21223" sz="6675" spc="7">
                <a:latin typeface="Symbol"/>
                <a:cs typeface="Symbol"/>
              </a:rPr>
              <a:t></a:t>
            </a:r>
            <a:endParaRPr baseline="-21223" sz="6675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78832" y="2427998"/>
            <a:ext cx="2095500" cy="680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98880" algn="l"/>
              </a:tabLst>
            </a:pPr>
            <a:r>
              <a:rPr dirty="0" sz="4450" spc="-360">
                <a:latin typeface="Symbol"/>
                <a:cs typeface="Symbol"/>
              </a:rPr>
              <a:t></a:t>
            </a:r>
            <a:r>
              <a:rPr dirty="0" baseline="3121" sz="6675" spc="-375">
                <a:latin typeface="Times New Roman"/>
                <a:cs typeface="Times New Roman"/>
              </a:rPr>
              <a:t>1</a:t>
            </a:r>
            <a:r>
              <a:rPr dirty="0" sz="4450" spc="5">
                <a:latin typeface="Symbol"/>
                <a:cs typeface="Symbol"/>
              </a:rPr>
              <a:t></a:t>
            </a:r>
            <a:r>
              <a:rPr dirty="0" sz="4450">
                <a:latin typeface="Times New Roman"/>
                <a:cs typeface="Times New Roman"/>
              </a:rPr>
              <a:t>	</a:t>
            </a:r>
            <a:r>
              <a:rPr dirty="0" sz="4450" spc="275">
                <a:latin typeface="Symbol"/>
                <a:cs typeface="Symbol"/>
              </a:rPr>
              <a:t></a:t>
            </a:r>
            <a:r>
              <a:rPr dirty="0" baseline="3121" sz="6675" spc="7" i="1">
                <a:latin typeface="Times New Roman"/>
                <a:cs typeface="Times New Roman"/>
              </a:rPr>
              <a:t>R</a:t>
            </a:r>
            <a:r>
              <a:rPr dirty="0" baseline="3121" sz="6675" spc="-877" i="1">
                <a:latin typeface="Times New Roman"/>
                <a:cs typeface="Times New Roman"/>
              </a:rPr>
              <a:t> </a:t>
            </a:r>
            <a:r>
              <a:rPr dirty="0" sz="4450" spc="5">
                <a:latin typeface="Symbol"/>
                <a:cs typeface="Symbol"/>
              </a:rPr>
              <a:t></a:t>
            </a:r>
            <a:endParaRPr sz="44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7923" y="5777991"/>
            <a:ext cx="5104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RGB和CMY值都归一化到[0,1]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086" y="933196"/>
            <a:ext cx="151574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 b="1">
                <a:latin typeface="Times New Roman"/>
                <a:cs typeface="Times New Roman"/>
              </a:rPr>
              <a:t>1</a:t>
            </a:r>
            <a:r>
              <a:rPr dirty="0" sz="3200" spc="-10" b="1">
                <a:latin typeface="NSimSun"/>
                <a:cs typeface="NSimSun"/>
              </a:rPr>
              <a:t>、</a:t>
            </a:r>
            <a:r>
              <a:rPr dirty="0" sz="3200" spc="-5" b="1">
                <a:latin typeface="Times New Roman"/>
                <a:cs typeface="Times New Roman"/>
              </a:rPr>
              <a:t>RGB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1282" y="933196"/>
            <a:ext cx="99631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CMY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58959" y="1122425"/>
            <a:ext cx="1727835" cy="127000"/>
          </a:xfrm>
          <a:custGeom>
            <a:avLst/>
            <a:gdLst/>
            <a:ahLst/>
            <a:cxnLst/>
            <a:rect l="l" t="t" r="r" b="b"/>
            <a:pathLst>
              <a:path w="1727835" h="127000">
                <a:moveTo>
                  <a:pt x="127253" y="0"/>
                </a:moveTo>
                <a:lnTo>
                  <a:pt x="0" y="63245"/>
                </a:lnTo>
                <a:lnTo>
                  <a:pt x="76200" y="101117"/>
                </a:lnTo>
                <a:lnTo>
                  <a:pt x="76200" y="50291"/>
                </a:lnTo>
                <a:lnTo>
                  <a:pt x="86656" y="50291"/>
                </a:lnTo>
                <a:lnTo>
                  <a:pt x="127253" y="0"/>
                </a:lnTo>
                <a:close/>
              </a:path>
              <a:path w="1727835" h="127000">
                <a:moveTo>
                  <a:pt x="86656" y="50292"/>
                </a:moveTo>
                <a:lnTo>
                  <a:pt x="76200" y="50291"/>
                </a:lnTo>
                <a:lnTo>
                  <a:pt x="76200" y="63245"/>
                </a:lnTo>
                <a:lnTo>
                  <a:pt x="86656" y="50292"/>
                </a:lnTo>
                <a:close/>
              </a:path>
              <a:path w="1727835" h="127000">
                <a:moveTo>
                  <a:pt x="1651253" y="63245"/>
                </a:moveTo>
                <a:lnTo>
                  <a:pt x="1640797" y="50291"/>
                </a:lnTo>
                <a:lnTo>
                  <a:pt x="86656" y="50292"/>
                </a:lnTo>
                <a:lnTo>
                  <a:pt x="76200" y="63245"/>
                </a:lnTo>
                <a:lnTo>
                  <a:pt x="86656" y="76199"/>
                </a:lnTo>
                <a:lnTo>
                  <a:pt x="1640797" y="76199"/>
                </a:lnTo>
                <a:lnTo>
                  <a:pt x="1651253" y="63245"/>
                </a:lnTo>
                <a:close/>
              </a:path>
              <a:path w="1727835" h="127000">
                <a:moveTo>
                  <a:pt x="86656" y="76199"/>
                </a:moveTo>
                <a:lnTo>
                  <a:pt x="76200" y="63245"/>
                </a:lnTo>
                <a:lnTo>
                  <a:pt x="76200" y="76199"/>
                </a:lnTo>
                <a:lnTo>
                  <a:pt x="86656" y="76199"/>
                </a:lnTo>
                <a:close/>
              </a:path>
              <a:path w="1727835" h="127000">
                <a:moveTo>
                  <a:pt x="127253" y="126491"/>
                </a:moveTo>
                <a:lnTo>
                  <a:pt x="86656" y="76199"/>
                </a:lnTo>
                <a:lnTo>
                  <a:pt x="76200" y="76199"/>
                </a:lnTo>
                <a:lnTo>
                  <a:pt x="76200" y="101117"/>
                </a:lnTo>
                <a:lnTo>
                  <a:pt x="127253" y="126491"/>
                </a:lnTo>
                <a:close/>
              </a:path>
              <a:path w="1727835" h="127000">
                <a:moveTo>
                  <a:pt x="1727453" y="63245"/>
                </a:moveTo>
                <a:lnTo>
                  <a:pt x="1600200" y="0"/>
                </a:lnTo>
                <a:lnTo>
                  <a:pt x="1640797" y="50291"/>
                </a:lnTo>
                <a:lnTo>
                  <a:pt x="1651253" y="50291"/>
                </a:lnTo>
                <a:lnTo>
                  <a:pt x="1651253" y="101117"/>
                </a:lnTo>
                <a:lnTo>
                  <a:pt x="1727453" y="63245"/>
                </a:lnTo>
                <a:close/>
              </a:path>
              <a:path w="1727835" h="127000">
                <a:moveTo>
                  <a:pt x="1651253" y="101117"/>
                </a:moveTo>
                <a:lnTo>
                  <a:pt x="1651253" y="76199"/>
                </a:lnTo>
                <a:lnTo>
                  <a:pt x="1640797" y="76199"/>
                </a:lnTo>
                <a:lnTo>
                  <a:pt x="1600200" y="126491"/>
                </a:lnTo>
                <a:lnTo>
                  <a:pt x="1651253" y="101117"/>
                </a:lnTo>
                <a:close/>
              </a:path>
              <a:path w="1727835" h="127000">
                <a:moveTo>
                  <a:pt x="1651253" y="63245"/>
                </a:moveTo>
                <a:lnTo>
                  <a:pt x="1651253" y="50291"/>
                </a:lnTo>
                <a:lnTo>
                  <a:pt x="1640797" y="50291"/>
                </a:lnTo>
                <a:lnTo>
                  <a:pt x="1651253" y="63245"/>
                </a:lnTo>
                <a:close/>
              </a:path>
              <a:path w="1727835" h="127000">
                <a:moveTo>
                  <a:pt x="1651253" y="76199"/>
                </a:moveTo>
                <a:lnTo>
                  <a:pt x="1651253" y="63245"/>
                </a:lnTo>
                <a:lnTo>
                  <a:pt x="1640797" y="76199"/>
                </a:lnTo>
                <a:lnTo>
                  <a:pt x="1651253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33196"/>
            <a:ext cx="151574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 b="1">
                <a:latin typeface="Times New Roman"/>
                <a:cs typeface="Times New Roman"/>
              </a:rPr>
              <a:t>2</a:t>
            </a:r>
            <a:r>
              <a:rPr dirty="0" sz="3200" spc="-10" b="1">
                <a:latin typeface="NSimSun"/>
                <a:cs typeface="NSimSun"/>
              </a:rPr>
              <a:t>、</a:t>
            </a:r>
            <a:r>
              <a:rPr dirty="0" sz="3200" spc="-5" b="1">
                <a:latin typeface="Times New Roman"/>
                <a:cs typeface="Times New Roman"/>
              </a:rPr>
              <a:t>RGB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1051" y="933196"/>
            <a:ext cx="72580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HSI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8059" y="2042655"/>
            <a:ext cx="1061085" cy="485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10540" algn="l"/>
                <a:tab pos="875030" algn="l"/>
              </a:tabLst>
            </a:pPr>
            <a:r>
              <a:rPr dirty="0" sz="2750" spc="5" i="1">
                <a:latin typeface="Times New Roman"/>
                <a:cs typeface="Times New Roman"/>
              </a:rPr>
              <a:t>H</a:t>
            </a:r>
            <a:r>
              <a:rPr dirty="0" sz="2750" spc="5" i="1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</a:t>
            </a:r>
            <a:r>
              <a:rPr dirty="0" sz="2750">
                <a:latin typeface="Times New Roman"/>
                <a:cs typeface="Times New Roman"/>
              </a:rPr>
              <a:t>	</a:t>
            </a:r>
            <a:r>
              <a:rPr dirty="0" baseline="-9090" sz="4125">
                <a:latin typeface="Symbol"/>
                <a:cs typeface="Symbol"/>
              </a:rPr>
              <a:t></a:t>
            </a:r>
            <a:endParaRPr baseline="-9090" sz="4125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1228" y="1619961"/>
            <a:ext cx="930910" cy="1137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6000"/>
              </a:lnSpc>
            </a:pPr>
            <a:r>
              <a:rPr dirty="0" sz="2950" spc="-10" i="1">
                <a:latin typeface="Times New Roman"/>
                <a:cs typeface="Times New Roman"/>
              </a:rPr>
              <a:t>B</a:t>
            </a:r>
            <a:r>
              <a:rPr dirty="0" sz="2950" spc="85" i="1">
                <a:latin typeface="Times New Roman"/>
                <a:cs typeface="Times New Roman"/>
              </a:rPr>
              <a:t> </a:t>
            </a:r>
            <a:r>
              <a:rPr dirty="0" sz="2950" spc="-10">
                <a:latin typeface="Symbol"/>
                <a:cs typeface="Symbol"/>
              </a:rPr>
              <a:t></a:t>
            </a:r>
            <a:r>
              <a:rPr dirty="0" sz="2950" spc="-20">
                <a:latin typeface="Times New Roman"/>
                <a:cs typeface="Times New Roman"/>
              </a:rPr>
              <a:t> </a:t>
            </a:r>
            <a:r>
              <a:rPr dirty="0" sz="2950" spc="-5" i="1">
                <a:latin typeface="Times New Roman"/>
                <a:cs typeface="Times New Roman"/>
              </a:rPr>
              <a:t>G </a:t>
            </a:r>
            <a:r>
              <a:rPr dirty="0" sz="2900" spc="20" i="1">
                <a:latin typeface="Times New Roman"/>
                <a:cs typeface="Times New Roman"/>
              </a:rPr>
              <a:t>B</a:t>
            </a:r>
            <a:r>
              <a:rPr dirty="0" sz="2900" spc="145" i="1">
                <a:latin typeface="Times New Roman"/>
                <a:cs typeface="Times New Roman"/>
              </a:rPr>
              <a:t> </a:t>
            </a:r>
            <a:r>
              <a:rPr dirty="0" sz="2900" spc="20">
                <a:latin typeface="Symbol"/>
                <a:cs typeface="Symbol"/>
              </a:rPr>
              <a:t></a:t>
            </a:r>
            <a:r>
              <a:rPr dirty="0" sz="2900" spc="-10">
                <a:latin typeface="Times New Roman"/>
                <a:cs typeface="Times New Roman"/>
              </a:rPr>
              <a:t> </a:t>
            </a:r>
            <a:r>
              <a:rPr dirty="0" sz="2900" spc="25" i="1">
                <a:latin typeface="Times New Roman"/>
                <a:cs typeface="Times New Roman"/>
              </a:rPr>
              <a:t>G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11972" y="3344410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 h="0">
                <a:moveTo>
                  <a:pt x="0" y="0"/>
                </a:moveTo>
                <a:lnTo>
                  <a:pt x="235465" y="0"/>
                </a:lnTo>
              </a:path>
            </a:pathLst>
          </a:custGeom>
          <a:ln w="84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81024" y="3741408"/>
            <a:ext cx="4138929" cy="0"/>
          </a:xfrm>
          <a:custGeom>
            <a:avLst/>
            <a:gdLst/>
            <a:ahLst/>
            <a:cxnLst/>
            <a:rect l="l" t="t" r="r" b="b"/>
            <a:pathLst>
              <a:path w="4138929" h="0">
                <a:moveTo>
                  <a:pt x="0" y="0"/>
                </a:moveTo>
                <a:lnTo>
                  <a:pt x="4138467" y="0"/>
                </a:lnTo>
              </a:path>
            </a:pathLst>
          </a:custGeom>
          <a:ln w="16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330310" y="4096004"/>
            <a:ext cx="25400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650" spc="-1315">
                <a:latin typeface="Symbol"/>
                <a:cs typeface="Symbol"/>
              </a:rPr>
              <a:t>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30310" y="3870452"/>
            <a:ext cx="19367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10">
                <a:latin typeface="Symbol"/>
                <a:cs typeface="Symbol"/>
              </a:rPr>
              <a:t>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0310" y="4194276"/>
            <a:ext cx="19367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10">
                <a:latin typeface="Symbol"/>
                <a:cs typeface="Symbol"/>
              </a:rPr>
              <a:t>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0310" y="2901924"/>
            <a:ext cx="193675" cy="732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0"/>
              </a:lnSpc>
            </a:pPr>
            <a:r>
              <a:rPr dirty="0" sz="2650" spc="10">
                <a:latin typeface="Symbol"/>
                <a:cs typeface="Symbol"/>
              </a:rPr>
              <a:t></a:t>
            </a:r>
            <a:endParaRPr sz="2650">
              <a:latin typeface="Symbol"/>
              <a:cs typeface="Symbol"/>
            </a:endParaRPr>
          </a:p>
          <a:p>
            <a:pPr marL="12700">
              <a:lnSpc>
                <a:spcPts val="2860"/>
              </a:lnSpc>
            </a:pPr>
            <a:r>
              <a:rPr dirty="0" sz="2650" spc="10">
                <a:latin typeface="Symbol"/>
                <a:cs typeface="Symbol"/>
              </a:rPr>
              <a:t>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77792" y="4095965"/>
            <a:ext cx="25400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650" spc="-1315">
                <a:latin typeface="Symbol"/>
                <a:cs typeface="Symbol"/>
              </a:rPr>
              <a:t>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77792" y="4194250"/>
            <a:ext cx="19367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10">
                <a:latin typeface="Symbol"/>
                <a:cs typeface="Symbol"/>
              </a:rPr>
              <a:t>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0630" y="1766811"/>
            <a:ext cx="1464945" cy="1545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030" sz="4125" spc="127">
                <a:latin typeface="Symbol"/>
                <a:cs typeface="Symbol"/>
              </a:rPr>
              <a:t></a:t>
            </a:r>
            <a:r>
              <a:rPr dirty="0" sz="2900" spc="-75" i="1">
                <a:latin typeface="Symbol"/>
                <a:cs typeface="Symbol"/>
              </a:rPr>
              <a:t></a:t>
            </a:r>
            <a:endParaRPr sz="29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  <a:tabLst>
                <a:tab pos="981710" algn="l"/>
              </a:tabLst>
            </a:pPr>
            <a:r>
              <a:rPr dirty="0" baseline="-14141" sz="4125">
                <a:latin typeface="Symbol"/>
                <a:cs typeface="Symbol"/>
              </a:rPr>
              <a:t></a:t>
            </a:r>
            <a:r>
              <a:rPr dirty="0" baseline="-14141" sz="4125" spc="-555">
                <a:latin typeface="Times New Roman"/>
                <a:cs typeface="Times New Roman"/>
              </a:rPr>
              <a:t> </a:t>
            </a:r>
            <a:r>
              <a:rPr dirty="0" sz="2750">
                <a:latin typeface="Times New Roman"/>
                <a:cs typeface="Times New Roman"/>
              </a:rPr>
              <a:t>360</a:t>
            </a:r>
            <a:r>
              <a:rPr dirty="0" sz="2750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</a:t>
            </a:r>
            <a:r>
              <a:rPr dirty="0" sz="2750" spc="60">
                <a:latin typeface="Times New Roman"/>
                <a:cs typeface="Times New Roman"/>
              </a:rPr>
              <a:t> </a:t>
            </a:r>
            <a:r>
              <a:rPr dirty="0" sz="2900" spc="-75" i="1">
                <a:latin typeface="Symbol"/>
                <a:cs typeface="Symbol"/>
              </a:rPr>
              <a:t></a:t>
            </a:r>
            <a:endParaRPr sz="2900">
              <a:latin typeface="Symbol"/>
              <a:cs typeface="Symbol"/>
            </a:endParaRPr>
          </a:p>
          <a:p>
            <a:pPr algn="ctr" marL="142875">
              <a:lnSpc>
                <a:spcPct val="100000"/>
              </a:lnSpc>
              <a:spcBef>
                <a:spcPts val="1320"/>
              </a:spcBef>
            </a:pPr>
            <a:r>
              <a:rPr dirty="0" sz="2650" spc="10">
                <a:latin typeface="Symbol"/>
                <a:cs typeface="Symbol"/>
              </a:rPr>
              <a:t>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87245" y="4071873"/>
            <a:ext cx="144780" cy="294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82674" y="3548100"/>
            <a:ext cx="441325" cy="485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9715" algn="l"/>
              </a:tabLst>
            </a:pPr>
            <a:r>
              <a:rPr dirty="0" baseline="-21021" sz="2775" spc="15" u="sng">
                <a:latin typeface="Times New Roman"/>
                <a:cs typeface="Times New Roman"/>
              </a:rPr>
              <a:t>1</a:t>
            </a:r>
            <a:r>
              <a:rPr dirty="0" baseline="-21021" sz="2775" spc="15">
                <a:latin typeface="Times New Roman"/>
                <a:cs typeface="Times New Roman"/>
              </a:rPr>
              <a:t>	</a:t>
            </a:r>
            <a:r>
              <a:rPr dirty="0" sz="2650" spc="10">
                <a:latin typeface="Symbol"/>
                <a:cs typeface="Symbol"/>
              </a:rPr>
              <a:t>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45557" y="3975861"/>
            <a:ext cx="144780" cy="294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24336" y="2882900"/>
            <a:ext cx="195580" cy="415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10">
                <a:latin typeface="Times New Roman"/>
                <a:cs typeface="Times New Roman"/>
              </a:rPr>
              <a:t>1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91127" y="3697465"/>
            <a:ext cx="3933825" cy="812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390"/>
              </a:lnSpc>
              <a:tabLst>
                <a:tab pos="1401445" algn="l"/>
              </a:tabLst>
            </a:pPr>
            <a:r>
              <a:rPr dirty="0" sz="5350" spc="-1235">
                <a:latin typeface="Symbol"/>
                <a:cs typeface="Symbol"/>
              </a:rPr>
              <a:t></a:t>
            </a:r>
            <a:r>
              <a:rPr dirty="0" sz="3600" spc="-225">
                <a:latin typeface="Symbol"/>
                <a:cs typeface="Symbol"/>
              </a:rPr>
              <a:t></a:t>
            </a:r>
            <a:r>
              <a:rPr dirty="0" sz="2650" spc="10" i="1">
                <a:latin typeface="Times New Roman"/>
                <a:cs typeface="Times New Roman"/>
              </a:rPr>
              <a:t>R</a:t>
            </a:r>
            <a:r>
              <a:rPr dirty="0" sz="2650" spc="35" i="1">
                <a:latin typeface="Times New Roman"/>
                <a:cs typeface="Times New Roman"/>
              </a:rPr>
              <a:t> </a:t>
            </a:r>
            <a:r>
              <a:rPr dirty="0" sz="2650" spc="10">
                <a:latin typeface="Symbol"/>
                <a:cs typeface="Symbol"/>
              </a:rPr>
              <a:t></a:t>
            </a:r>
            <a:r>
              <a:rPr dirty="0" sz="2650" spc="-114">
                <a:latin typeface="Times New Roman"/>
                <a:cs typeface="Times New Roman"/>
              </a:rPr>
              <a:t> </a:t>
            </a:r>
            <a:r>
              <a:rPr dirty="0" sz="2650" spc="15" i="1">
                <a:latin typeface="Times New Roman"/>
                <a:cs typeface="Times New Roman"/>
              </a:rPr>
              <a:t>G</a:t>
            </a:r>
            <a:r>
              <a:rPr dirty="0" sz="2650" spc="-285" i="1">
                <a:latin typeface="Times New Roman"/>
                <a:cs typeface="Times New Roman"/>
              </a:rPr>
              <a:t> </a:t>
            </a:r>
            <a:r>
              <a:rPr dirty="0" sz="3600" spc="-250">
                <a:latin typeface="Symbol"/>
                <a:cs typeface="Symbol"/>
              </a:rPr>
              <a:t></a:t>
            </a:r>
            <a:r>
              <a:rPr dirty="0" sz="3600">
                <a:latin typeface="Times New Roman"/>
                <a:cs typeface="Times New Roman"/>
              </a:rPr>
              <a:t>	</a:t>
            </a:r>
            <a:r>
              <a:rPr dirty="0" sz="2650" spc="10">
                <a:latin typeface="Symbol"/>
                <a:cs typeface="Symbol"/>
              </a:rPr>
              <a:t></a:t>
            </a:r>
            <a:r>
              <a:rPr dirty="0" sz="2650" spc="-40">
                <a:latin typeface="Times New Roman"/>
                <a:cs typeface="Times New Roman"/>
              </a:rPr>
              <a:t> </a:t>
            </a:r>
            <a:r>
              <a:rPr dirty="0" sz="3600" spc="-220">
                <a:latin typeface="Symbol"/>
                <a:cs typeface="Symbol"/>
              </a:rPr>
              <a:t></a:t>
            </a:r>
            <a:r>
              <a:rPr dirty="0" sz="2650" spc="10" i="1">
                <a:latin typeface="Times New Roman"/>
                <a:cs typeface="Times New Roman"/>
              </a:rPr>
              <a:t>R</a:t>
            </a:r>
            <a:r>
              <a:rPr dirty="0" sz="2650" spc="30" i="1">
                <a:latin typeface="Times New Roman"/>
                <a:cs typeface="Times New Roman"/>
              </a:rPr>
              <a:t> </a:t>
            </a:r>
            <a:r>
              <a:rPr dirty="0" sz="2650" spc="10">
                <a:latin typeface="Symbol"/>
                <a:cs typeface="Symbol"/>
              </a:rPr>
              <a:t></a:t>
            </a:r>
            <a:r>
              <a:rPr dirty="0" sz="2650" spc="-114">
                <a:latin typeface="Times New Roman"/>
                <a:cs typeface="Times New Roman"/>
              </a:rPr>
              <a:t> </a:t>
            </a:r>
            <a:r>
              <a:rPr dirty="0" sz="2650" spc="15" i="1">
                <a:latin typeface="Times New Roman"/>
                <a:cs typeface="Times New Roman"/>
              </a:rPr>
              <a:t>G</a:t>
            </a:r>
            <a:r>
              <a:rPr dirty="0" sz="2650" spc="-285" i="1">
                <a:latin typeface="Times New Roman"/>
                <a:cs typeface="Times New Roman"/>
              </a:rPr>
              <a:t> </a:t>
            </a:r>
            <a:r>
              <a:rPr dirty="0" sz="3600" spc="-480">
                <a:latin typeface="Symbol"/>
                <a:cs typeface="Symbol"/>
              </a:rPr>
              <a:t></a:t>
            </a:r>
            <a:r>
              <a:rPr dirty="0" sz="3600" spc="-405">
                <a:latin typeface="Symbol"/>
                <a:cs typeface="Symbol"/>
              </a:rPr>
              <a:t></a:t>
            </a:r>
            <a:r>
              <a:rPr dirty="0" sz="2650" spc="15" i="1">
                <a:latin typeface="Times New Roman"/>
                <a:cs typeface="Times New Roman"/>
              </a:rPr>
              <a:t>G</a:t>
            </a:r>
            <a:r>
              <a:rPr dirty="0" sz="2650" spc="100" i="1">
                <a:latin typeface="Times New Roman"/>
                <a:cs typeface="Times New Roman"/>
              </a:rPr>
              <a:t> </a:t>
            </a:r>
            <a:r>
              <a:rPr dirty="0" sz="2650" spc="10">
                <a:latin typeface="Symbol"/>
                <a:cs typeface="Symbol"/>
              </a:rPr>
              <a:t></a:t>
            </a:r>
            <a:r>
              <a:rPr dirty="0" sz="2650" spc="65">
                <a:latin typeface="Times New Roman"/>
                <a:cs typeface="Times New Roman"/>
              </a:rPr>
              <a:t> </a:t>
            </a:r>
            <a:r>
              <a:rPr dirty="0" sz="2650" spc="10" i="1">
                <a:latin typeface="Times New Roman"/>
                <a:cs typeface="Times New Roman"/>
              </a:rPr>
              <a:t>B</a:t>
            </a:r>
            <a:r>
              <a:rPr dirty="0" sz="2650" spc="-350" i="1">
                <a:latin typeface="Times New Roman"/>
                <a:cs typeface="Times New Roman"/>
              </a:rPr>
              <a:t> </a:t>
            </a:r>
            <a:r>
              <a:rPr dirty="0" sz="3600" spc="-425">
                <a:latin typeface="Symbol"/>
                <a:cs typeface="Symbol"/>
              </a:rPr>
              <a:t></a:t>
            </a:r>
            <a:r>
              <a:rPr dirty="0" sz="5350" spc="-830">
                <a:latin typeface="Symbol"/>
                <a:cs typeface="Symbol"/>
              </a:rPr>
              <a:t></a:t>
            </a:r>
            <a:endParaRPr sz="53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30445" y="2953511"/>
            <a:ext cx="2926080" cy="81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6065">
              <a:lnSpc>
                <a:spcPts val="3825"/>
              </a:lnSpc>
            </a:pPr>
            <a:r>
              <a:rPr dirty="0" sz="3750" spc="-520">
                <a:latin typeface="Symbol"/>
                <a:cs typeface="Symbol"/>
              </a:rPr>
              <a:t></a:t>
            </a:r>
            <a:r>
              <a:rPr dirty="0" sz="3600" spc="-225">
                <a:latin typeface="Symbol"/>
                <a:cs typeface="Symbol"/>
              </a:rPr>
              <a:t></a:t>
            </a:r>
            <a:r>
              <a:rPr dirty="0" sz="2650" spc="10" i="1">
                <a:latin typeface="Times New Roman"/>
                <a:cs typeface="Times New Roman"/>
              </a:rPr>
              <a:t>R</a:t>
            </a:r>
            <a:r>
              <a:rPr dirty="0" sz="2650" spc="35" i="1">
                <a:latin typeface="Times New Roman"/>
                <a:cs typeface="Times New Roman"/>
              </a:rPr>
              <a:t> </a:t>
            </a:r>
            <a:r>
              <a:rPr dirty="0" sz="2650" spc="10">
                <a:latin typeface="Symbol"/>
                <a:cs typeface="Symbol"/>
              </a:rPr>
              <a:t></a:t>
            </a:r>
            <a:r>
              <a:rPr dirty="0" sz="2650" spc="-125">
                <a:latin typeface="Times New Roman"/>
                <a:cs typeface="Times New Roman"/>
              </a:rPr>
              <a:t> </a:t>
            </a:r>
            <a:r>
              <a:rPr dirty="0" sz="2650" spc="15" i="1">
                <a:latin typeface="Times New Roman"/>
                <a:cs typeface="Times New Roman"/>
              </a:rPr>
              <a:t>G</a:t>
            </a:r>
            <a:r>
              <a:rPr dirty="0" sz="2650" spc="-280" i="1">
                <a:latin typeface="Times New Roman"/>
                <a:cs typeface="Times New Roman"/>
              </a:rPr>
              <a:t> </a:t>
            </a:r>
            <a:r>
              <a:rPr dirty="0" sz="3600" spc="5">
                <a:latin typeface="Symbol"/>
                <a:cs typeface="Symbol"/>
              </a:rPr>
              <a:t></a:t>
            </a:r>
            <a:r>
              <a:rPr dirty="0" sz="2650" spc="10">
                <a:latin typeface="Symbol"/>
                <a:cs typeface="Symbol"/>
              </a:rPr>
              <a:t></a:t>
            </a:r>
            <a:r>
              <a:rPr dirty="0" sz="2650" spc="-40">
                <a:latin typeface="Times New Roman"/>
                <a:cs typeface="Times New Roman"/>
              </a:rPr>
              <a:t> </a:t>
            </a:r>
            <a:r>
              <a:rPr dirty="0" sz="3600" spc="-225">
                <a:latin typeface="Symbol"/>
                <a:cs typeface="Symbol"/>
              </a:rPr>
              <a:t></a:t>
            </a:r>
            <a:r>
              <a:rPr dirty="0" sz="2650" spc="10" i="1">
                <a:latin typeface="Times New Roman"/>
                <a:cs typeface="Times New Roman"/>
              </a:rPr>
              <a:t>R</a:t>
            </a:r>
            <a:r>
              <a:rPr dirty="0" sz="2650" spc="35" i="1">
                <a:latin typeface="Times New Roman"/>
                <a:cs typeface="Times New Roman"/>
              </a:rPr>
              <a:t> </a:t>
            </a:r>
            <a:r>
              <a:rPr dirty="0" sz="2650" spc="10">
                <a:latin typeface="Symbol"/>
                <a:cs typeface="Symbol"/>
              </a:rPr>
              <a:t></a:t>
            </a:r>
            <a:r>
              <a:rPr dirty="0" sz="2650" spc="65">
                <a:latin typeface="Times New Roman"/>
                <a:cs typeface="Times New Roman"/>
              </a:rPr>
              <a:t> </a:t>
            </a:r>
            <a:r>
              <a:rPr dirty="0" sz="2650" spc="10" i="1">
                <a:latin typeface="Times New Roman"/>
                <a:cs typeface="Times New Roman"/>
              </a:rPr>
              <a:t>B</a:t>
            </a:r>
            <a:r>
              <a:rPr dirty="0" sz="2650" spc="-350" i="1">
                <a:latin typeface="Times New Roman"/>
                <a:cs typeface="Times New Roman"/>
              </a:rPr>
              <a:t> </a:t>
            </a:r>
            <a:r>
              <a:rPr dirty="0" sz="3600" spc="-440">
                <a:latin typeface="Symbol"/>
                <a:cs typeface="Symbol"/>
              </a:rPr>
              <a:t></a:t>
            </a:r>
            <a:r>
              <a:rPr dirty="0" sz="3750" spc="-300">
                <a:latin typeface="Symbol"/>
                <a:cs typeface="Symbol"/>
              </a:rPr>
              <a:t></a:t>
            </a:r>
            <a:endParaRPr sz="3750">
              <a:latin typeface="Symbol"/>
              <a:cs typeface="Symbol"/>
            </a:endParaRPr>
          </a:p>
          <a:p>
            <a:pPr marL="12700">
              <a:lnSpc>
                <a:spcPts val="2505"/>
              </a:lnSpc>
            </a:pPr>
            <a:r>
              <a:rPr dirty="0" sz="2650" spc="10">
                <a:latin typeface="Times New Roman"/>
                <a:cs typeface="Times New Roman"/>
              </a:rPr>
              <a:t>2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14904" y="3224238"/>
            <a:ext cx="1756410" cy="1056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2560"/>
              </a:lnSpc>
            </a:pPr>
            <a:r>
              <a:rPr dirty="0" sz="2650" spc="10">
                <a:latin typeface="Symbol"/>
                <a:cs typeface="Symbol"/>
              </a:rPr>
              <a:t></a:t>
            </a:r>
            <a:endParaRPr sz="2650">
              <a:latin typeface="Symbol"/>
              <a:cs typeface="Symbol"/>
            </a:endParaRPr>
          </a:p>
          <a:p>
            <a:pPr algn="r" marR="5080">
              <a:lnSpc>
                <a:spcPts val="2635"/>
              </a:lnSpc>
              <a:tabLst>
                <a:tab pos="328930" algn="l"/>
              </a:tabLst>
            </a:pPr>
            <a:r>
              <a:rPr dirty="0" sz="2800" spc="-70" i="1">
                <a:latin typeface="Symbol"/>
                <a:cs typeface="Symbol"/>
              </a:rPr>
              <a:t></a:t>
            </a:r>
            <a:r>
              <a:rPr dirty="0" sz="2800" spc="-70" i="1">
                <a:latin typeface="Times New Roman"/>
                <a:cs typeface="Times New Roman"/>
              </a:rPr>
              <a:t>	</a:t>
            </a:r>
            <a:r>
              <a:rPr dirty="0" sz="2650" spc="10">
                <a:latin typeface="Symbol"/>
                <a:cs typeface="Symbol"/>
              </a:rPr>
              <a:t></a:t>
            </a:r>
            <a:r>
              <a:rPr dirty="0" sz="2650" spc="145">
                <a:latin typeface="Times New Roman"/>
                <a:cs typeface="Times New Roman"/>
              </a:rPr>
              <a:t> </a:t>
            </a:r>
            <a:r>
              <a:rPr dirty="0" sz="2650" spc="10">
                <a:latin typeface="Times New Roman"/>
                <a:cs typeface="Times New Roman"/>
              </a:rPr>
              <a:t>arccos</a:t>
            </a:r>
            <a:r>
              <a:rPr dirty="0" sz="2650" spc="-60">
                <a:latin typeface="Times New Roman"/>
                <a:cs typeface="Times New Roman"/>
              </a:rPr>
              <a:t> </a:t>
            </a:r>
            <a:r>
              <a:rPr dirty="0" baseline="-9433" sz="3975" spc="15">
                <a:latin typeface="Symbol"/>
                <a:cs typeface="Symbol"/>
              </a:rPr>
              <a:t></a:t>
            </a:r>
            <a:endParaRPr baseline="-9433" sz="3975">
              <a:latin typeface="Symbol"/>
              <a:cs typeface="Symbol"/>
            </a:endParaRPr>
          </a:p>
          <a:p>
            <a:pPr algn="r" marR="5080">
              <a:lnSpc>
                <a:spcPts val="3075"/>
              </a:lnSpc>
            </a:pPr>
            <a:r>
              <a:rPr dirty="0" sz="2650" spc="10">
                <a:latin typeface="Symbol"/>
                <a:cs typeface="Symbol"/>
              </a:rPr>
              <a:t>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08885" y="5182370"/>
            <a:ext cx="1788795" cy="0"/>
          </a:xfrm>
          <a:custGeom>
            <a:avLst/>
            <a:gdLst/>
            <a:ahLst/>
            <a:cxnLst/>
            <a:rect l="l" t="t" r="r" b="b"/>
            <a:pathLst>
              <a:path w="1788795" h="0">
                <a:moveTo>
                  <a:pt x="0" y="0"/>
                </a:moveTo>
                <a:lnTo>
                  <a:pt x="1788412" y="0"/>
                </a:lnTo>
              </a:path>
            </a:pathLst>
          </a:custGeom>
          <a:ln w="186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299343" y="4669294"/>
            <a:ext cx="212090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5">
                <a:latin typeface="Times New Roman"/>
                <a:cs typeface="Times New Roman"/>
              </a:rPr>
              <a:t>3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87498" y="4754626"/>
            <a:ext cx="515048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5" i="1">
                <a:latin typeface="Times New Roman"/>
                <a:cs typeface="Times New Roman"/>
              </a:rPr>
              <a:t>S</a:t>
            </a:r>
            <a:r>
              <a:rPr dirty="0" sz="2900" spc="355" i="1">
                <a:latin typeface="Times New Roman"/>
                <a:cs typeface="Times New Roman"/>
              </a:rPr>
              <a:t> </a:t>
            </a:r>
            <a:r>
              <a:rPr dirty="0" sz="2900" spc="15">
                <a:latin typeface="Symbol"/>
                <a:cs typeface="Symbol"/>
              </a:rPr>
              <a:t></a:t>
            </a:r>
            <a:r>
              <a:rPr dirty="0" sz="2900" spc="-220">
                <a:latin typeface="Times New Roman"/>
                <a:cs typeface="Times New Roman"/>
              </a:rPr>
              <a:t> </a:t>
            </a:r>
            <a:r>
              <a:rPr dirty="0" sz="2900" spc="15">
                <a:latin typeface="Times New Roman"/>
                <a:cs typeface="Times New Roman"/>
              </a:rPr>
              <a:t>1</a:t>
            </a:r>
            <a:r>
              <a:rPr dirty="0" sz="2900" spc="-405">
                <a:latin typeface="Times New Roman"/>
                <a:cs typeface="Times New Roman"/>
              </a:rPr>
              <a:t> </a:t>
            </a:r>
            <a:r>
              <a:rPr dirty="0" sz="2900" spc="15">
                <a:latin typeface="Symbol"/>
                <a:cs typeface="Symbol"/>
              </a:rPr>
              <a:t></a:t>
            </a:r>
            <a:r>
              <a:rPr dirty="0" sz="2900" spc="135">
                <a:latin typeface="Times New Roman"/>
                <a:cs typeface="Times New Roman"/>
              </a:rPr>
              <a:t> </a:t>
            </a:r>
            <a:r>
              <a:rPr dirty="0" baseline="-32348" sz="5925" spc="-427">
                <a:latin typeface="Symbol"/>
                <a:cs typeface="Symbol"/>
              </a:rPr>
              <a:t></a:t>
            </a:r>
            <a:r>
              <a:rPr dirty="0" baseline="-44061" sz="4350" spc="30" i="1">
                <a:latin typeface="Times New Roman"/>
                <a:cs typeface="Times New Roman"/>
              </a:rPr>
              <a:t>R</a:t>
            </a:r>
            <a:r>
              <a:rPr dirty="0" baseline="-44061" sz="4350" spc="-89" i="1">
                <a:latin typeface="Times New Roman"/>
                <a:cs typeface="Times New Roman"/>
              </a:rPr>
              <a:t> </a:t>
            </a:r>
            <a:r>
              <a:rPr dirty="0" baseline="-44061" sz="4350" spc="22">
                <a:latin typeface="Symbol"/>
                <a:cs typeface="Symbol"/>
              </a:rPr>
              <a:t></a:t>
            </a:r>
            <a:r>
              <a:rPr dirty="0" baseline="-44061" sz="4350" spc="-240">
                <a:latin typeface="Times New Roman"/>
                <a:cs typeface="Times New Roman"/>
              </a:rPr>
              <a:t> </a:t>
            </a:r>
            <a:r>
              <a:rPr dirty="0" baseline="-44061" sz="4350" spc="37" i="1">
                <a:latin typeface="Times New Roman"/>
                <a:cs typeface="Times New Roman"/>
              </a:rPr>
              <a:t>G</a:t>
            </a:r>
            <a:r>
              <a:rPr dirty="0" baseline="-44061" sz="4350" spc="-7" i="1">
                <a:latin typeface="Times New Roman"/>
                <a:cs typeface="Times New Roman"/>
              </a:rPr>
              <a:t> </a:t>
            </a:r>
            <a:r>
              <a:rPr dirty="0" baseline="-44061" sz="4350" spc="22">
                <a:latin typeface="Symbol"/>
                <a:cs typeface="Symbol"/>
              </a:rPr>
              <a:t></a:t>
            </a:r>
            <a:r>
              <a:rPr dirty="0" baseline="-44061" sz="4350" spc="37">
                <a:latin typeface="Times New Roman"/>
                <a:cs typeface="Times New Roman"/>
              </a:rPr>
              <a:t> </a:t>
            </a:r>
            <a:r>
              <a:rPr dirty="0" baseline="-44061" sz="4350" spc="30" i="1">
                <a:latin typeface="Times New Roman"/>
                <a:cs typeface="Times New Roman"/>
              </a:rPr>
              <a:t>B</a:t>
            </a:r>
            <a:r>
              <a:rPr dirty="0" baseline="-44061" sz="4350" spc="-690" i="1">
                <a:latin typeface="Times New Roman"/>
                <a:cs typeface="Times New Roman"/>
              </a:rPr>
              <a:t> </a:t>
            </a:r>
            <a:r>
              <a:rPr dirty="0" baseline="-32348" sz="5925" spc="-472">
                <a:latin typeface="Symbol"/>
                <a:cs typeface="Symbol"/>
              </a:rPr>
              <a:t></a:t>
            </a:r>
            <a:r>
              <a:rPr dirty="0" baseline="-32348" sz="5925" spc="-967">
                <a:latin typeface="Times New Roman"/>
                <a:cs typeface="Times New Roman"/>
              </a:rPr>
              <a:t> </a:t>
            </a:r>
            <a:r>
              <a:rPr dirty="0" sz="4100" spc="-540">
                <a:latin typeface="Symbol"/>
                <a:cs typeface="Symbol"/>
              </a:rPr>
              <a:t></a:t>
            </a:r>
            <a:r>
              <a:rPr dirty="0" sz="2900" spc="15">
                <a:latin typeface="Times New Roman"/>
                <a:cs typeface="Times New Roman"/>
              </a:rPr>
              <a:t>min</a:t>
            </a:r>
            <a:r>
              <a:rPr dirty="0" sz="2900" spc="-425">
                <a:latin typeface="Times New Roman"/>
                <a:cs typeface="Times New Roman"/>
              </a:rPr>
              <a:t> </a:t>
            </a:r>
            <a:r>
              <a:rPr dirty="0" sz="3950" spc="-285">
                <a:latin typeface="Symbol"/>
                <a:cs typeface="Symbol"/>
              </a:rPr>
              <a:t></a:t>
            </a:r>
            <a:r>
              <a:rPr dirty="0" sz="2900" spc="135" i="1">
                <a:latin typeface="Times New Roman"/>
                <a:cs typeface="Times New Roman"/>
              </a:rPr>
              <a:t>R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405">
                <a:latin typeface="Times New Roman"/>
                <a:cs typeface="Times New Roman"/>
              </a:rPr>
              <a:t> </a:t>
            </a:r>
            <a:r>
              <a:rPr dirty="0" sz="2900" spc="200" i="1">
                <a:latin typeface="Times New Roman"/>
                <a:cs typeface="Times New Roman"/>
              </a:rPr>
              <a:t>G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215">
                <a:latin typeface="Times New Roman"/>
                <a:cs typeface="Times New Roman"/>
              </a:rPr>
              <a:t> </a:t>
            </a:r>
            <a:r>
              <a:rPr dirty="0" sz="2900" spc="20" i="1">
                <a:latin typeface="Times New Roman"/>
                <a:cs typeface="Times New Roman"/>
              </a:rPr>
              <a:t>B</a:t>
            </a:r>
            <a:r>
              <a:rPr dirty="0" sz="2900" spc="-465" i="1">
                <a:latin typeface="Times New Roman"/>
                <a:cs typeface="Times New Roman"/>
              </a:rPr>
              <a:t> </a:t>
            </a:r>
            <a:r>
              <a:rPr dirty="0" sz="3950" spc="-520">
                <a:latin typeface="Symbol"/>
                <a:cs typeface="Symbol"/>
              </a:rPr>
              <a:t></a:t>
            </a:r>
            <a:r>
              <a:rPr dirty="0" sz="4100" spc="-365">
                <a:latin typeface="Symbol"/>
                <a:cs typeface="Symbol"/>
              </a:rPr>
              <a:t>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43063" y="6350483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167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156343" y="6367779"/>
            <a:ext cx="193040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15">
                <a:latin typeface="Times New Roman"/>
                <a:cs typeface="Times New Roman"/>
              </a:rPr>
              <a:t>3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12593" y="5983478"/>
            <a:ext cx="3259454" cy="544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1630" algn="l"/>
                <a:tab pos="748665" algn="l"/>
                <a:tab pos="1077595" algn="l"/>
                <a:tab pos="1621155" algn="l"/>
                <a:tab pos="1958975" algn="l"/>
                <a:tab pos="2402205" algn="l"/>
                <a:tab pos="2769870" algn="l"/>
              </a:tabLst>
            </a:pPr>
            <a:r>
              <a:rPr dirty="0" sz="2600" spc="10" i="1">
                <a:latin typeface="Times New Roman"/>
                <a:cs typeface="Times New Roman"/>
              </a:rPr>
              <a:t>I</a:t>
            </a:r>
            <a:r>
              <a:rPr dirty="0" sz="2600" spc="10" i="1">
                <a:latin typeface="Times New Roman"/>
                <a:cs typeface="Times New Roman"/>
              </a:rPr>
              <a:t>	</a:t>
            </a:r>
            <a:r>
              <a:rPr dirty="0" sz="2600" spc="15">
                <a:latin typeface="Symbol"/>
                <a:cs typeface="Symbol"/>
              </a:rPr>
              <a:t></a:t>
            </a:r>
            <a:r>
              <a:rPr dirty="0" sz="2600" spc="15">
                <a:latin typeface="Times New Roman"/>
                <a:cs typeface="Times New Roman"/>
              </a:rPr>
              <a:t>	</a:t>
            </a:r>
            <a:r>
              <a:rPr dirty="0" baseline="36324" sz="3900" spc="22">
                <a:latin typeface="Times New Roman"/>
                <a:cs typeface="Times New Roman"/>
              </a:rPr>
              <a:t>1</a:t>
            </a:r>
            <a:r>
              <a:rPr dirty="0" baseline="36324" sz="3900" spc="22">
                <a:latin typeface="Times New Roman"/>
                <a:cs typeface="Times New Roman"/>
              </a:rPr>
              <a:t>	</a:t>
            </a:r>
            <a:r>
              <a:rPr dirty="0" sz="3550" spc="75">
                <a:latin typeface="Symbol"/>
                <a:cs typeface="Symbol"/>
              </a:rPr>
              <a:t></a:t>
            </a:r>
            <a:r>
              <a:rPr dirty="0" sz="2600" spc="20" i="1">
                <a:latin typeface="Times New Roman"/>
                <a:cs typeface="Times New Roman"/>
              </a:rPr>
              <a:t>R</a:t>
            </a:r>
            <a:r>
              <a:rPr dirty="0" sz="2600" i="1">
                <a:latin typeface="Times New Roman"/>
                <a:cs typeface="Times New Roman"/>
              </a:rPr>
              <a:t>	</a:t>
            </a:r>
            <a:r>
              <a:rPr dirty="0" sz="2600" spc="15">
                <a:latin typeface="Symbol"/>
                <a:cs typeface="Symbol"/>
              </a:rPr>
              <a:t></a:t>
            </a:r>
            <a:r>
              <a:rPr dirty="0" sz="2600">
                <a:latin typeface="Times New Roman"/>
                <a:cs typeface="Times New Roman"/>
              </a:rPr>
              <a:t>	</a:t>
            </a:r>
            <a:r>
              <a:rPr dirty="0" sz="2600" spc="20" i="1">
                <a:latin typeface="Times New Roman"/>
                <a:cs typeface="Times New Roman"/>
              </a:rPr>
              <a:t>G</a:t>
            </a:r>
            <a:r>
              <a:rPr dirty="0" sz="2600" i="1">
                <a:latin typeface="Times New Roman"/>
                <a:cs typeface="Times New Roman"/>
              </a:rPr>
              <a:t>	</a:t>
            </a:r>
            <a:r>
              <a:rPr dirty="0" sz="2600" spc="15">
                <a:latin typeface="Symbol"/>
                <a:cs typeface="Symbol"/>
              </a:rPr>
              <a:t></a:t>
            </a:r>
            <a:r>
              <a:rPr dirty="0" sz="2600">
                <a:latin typeface="Times New Roman"/>
                <a:cs typeface="Times New Roman"/>
              </a:rPr>
              <a:t>	</a:t>
            </a:r>
            <a:r>
              <a:rPr dirty="0" sz="2600" spc="20" i="1">
                <a:latin typeface="Times New Roman"/>
                <a:cs typeface="Times New Roman"/>
              </a:rPr>
              <a:t>B</a:t>
            </a:r>
            <a:r>
              <a:rPr dirty="0" sz="2600" spc="260" i="1">
                <a:latin typeface="Times New Roman"/>
                <a:cs typeface="Times New Roman"/>
              </a:rPr>
              <a:t> </a:t>
            </a:r>
            <a:r>
              <a:rPr dirty="0" sz="3550" spc="45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58959" y="1122425"/>
            <a:ext cx="1727835" cy="127000"/>
          </a:xfrm>
          <a:custGeom>
            <a:avLst/>
            <a:gdLst/>
            <a:ahLst/>
            <a:cxnLst/>
            <a:rect l="l" t="t" r="r" b="b"/>
            <a:pathLst>
              <a:path w="1727835" h="127000">
                <a:moveTo>
                  <a:pt x="1651253" y="63245"/>
                </a:moveTo>
                <a:lnTo>
                  <a:pt x="1640797" y="50291"/>
                </a:lnTo>
                <a:lnTo>
                  <a:pt x="0" y="50291"/>
                </a:lnTo>
                <a:lnTo>
                  <a:pt x="0" y="76199"/>
                </a:lnTo>
                <a:lnTo>
                  <a:pt x="1640797" y="76199"/>
                </a:lnTo>
                <a:lnTo>
                  <a:pt x="1651253" y="63245"/>
                </a:lnTo>
                <a:close/>
              </a:path>
              <a:path w="1727835" h="127000">
                <a:moveTo>
                  <a:pt x="1727453" y="63245"/>
                </a:moveTo>
                <a:lnTo>
                  <a:pt x="1600200" y="0"/>
                </a:lnTo>
                <a:lnTo>
                  <a:pt x="1640797" y="50291"/>
                </a:lnTo>
                <a:lnTo>
                  <a:pt x="1651253" y="50291"/>
                </a:lnTo>
                <a:lnTo>
                  <a:pt x="1651253" y="101117"/>
                </a:lnTo>
                <a:lnTo>
                  <a:pt x="1727453" y="63245"/>
                </a:lnTo>
                <a:close/>
              </a:path>
              <a:path w="1727835" h="127000">
                <a:moveTo>
                  <a:pt x="1651253" y="101117"/>
                </a:moveTo>
                <a:lnTo>
                  <a:pt x="1651253" y="76199"/>
                </a:lnTo>
                <a:lnTo>
                  <a:pt x="1640797" y="76199"/>
                </a:lnTo>
                <a:lnTo>
                  <a:pt x="1600200" y="126491"/>
                </a:lnTo>
                <a:lnTo>
                  <a:pt x="1651253" y="101117"/>
                </a:lnTo>
                <a:close/>
              </a:path>
              <a:path w="1727835" h="127000">
                <a:moveTo>
                  <a:pt x="1651253" y="63245"/>
                </a:moveTo>
                <a:lnTo>
                  <a:pt x="1651253" y="50291"/>
                </a:lnTo>
                <a:lnTo>
                  <a:pt x="1640797" y="50291"/>
                </a:lnTo>
                <a:lnTo>
                  <a:pt x="1651253" y="63245"/>
                </a:lnTo>
                <a:close/>
              </a:path>
              <a:path w="1727835" h="127000">
                <a:moveTo>
                  <a:pt x="1651253" y="76199"/>
                </a:moveTo>
                <a:lnTo>
                  <a:pt x="1651253" y="63245"/>
                </a:lnTo>
                <a:lnTo>
                  <a:pt x="1640797" y="76199"/>
                </a:lnTo>
                <a:lnTo>
                  <a:pt x="1651253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RGB</a:t>
            </a:r>
            <a:r>
              <a:rPr dirty="0" spc="-15">
                <a:latin typeface="NSimSun"/>
                <a:cs typeface="NSimSun"/>
              </a:rPr>
              <a:t>图像和与之对应</a:t>
            </a:r>
            <a:r>
              <a:rPr dirty="0" spc="-10">
                <a:latin typeface="NSimSun"/>
                <a:cs typeface="NSimSun"/>
              </a:rPr>
              <a:t>的</a:t>
            </a:r>
            <a:r>
              <a:rPr dirty="0" spc="-10">
                <a:latin typeface="Times New Roman"/>
                <a:cs typeface="Times New Roman"/>
              </a:rPr>
              <a:t>HS</a:t>
            </a:r>
            <a:r>
              <a:rPr dirty="0" spc="-5">
                <a:latin typeface="Times New Roman"/>
                <a:cs typeface="Times New Roman"/>
              </a:rPr>
              <a:t>I</a:t>
            </a:r>
            <a:r>
              <a:rPr dirty="0" spc="-15">
                <a:latin typeface="NSimSun"/>
                <a:cs typeface="NSimSun"/>
              </a:rPr>
              <a:t>图像分量</a:t>
            </a:r>
          </a:p>
        </p:txBody>
      </p:sp>
      <p:sp>
        <p:nvSpPr>
          <p:cNvPr id="6" name="object 6"/>
          <p:cNvSpPr/>
          <p:nvPr/>
        </p:nvSpPr>
        <p:spPr>
          <a:xfrm>
            <a:off x="2394089" y="1761744"/>
            <a:ext cx="5905500" cy="518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27580" y="2510790"/>
            <a:ext cx="10922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RGB图像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3007" y="2510790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色调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51" y="4671821"/>
            <a:ext cx="939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饱和度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83779" y="4671821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强度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33196"/>
            <a:ext cx="133540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 b="1">
                <a:latin typeface="Times New Roman"/>
                <a:cs typeface="Times New Roman"/>
              </a:rPr>
              <a:t>2</a:t>
            </a:r>
            <a:r>
              <a:rPr dirty="0" sz="3200" spc="-10" b="1">
                <a:latin typeface="NSimSun"/>
                <a:cs typeface="NSimSun"/>
              </a:rPr>
              <a:t>、</a:t>
            </a:r>
            <a:r>
              <a:rPr dirty="0" sz="3200" spc="-5" b="1">
                <a:latin typeface="Times New Roman"/>
                <a:cs typeface="Times New Roman"/>
              </a:rPr>
              <a:t>HSI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0722" y="933196"/>
            <a:ext cx="906144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RGB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1589" y="1900682"/>
            <a:ext cx="1987550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91565" algn="l"/>
              </a:tabLst>
            </a:pPr>
            <a:r>
              <a:rPr dirty="0" sz="2650" spc="130">
                <a:latin typeface="Times New Roman"/>
                <a:cs typeface="Times New Roman"/>
              </a:rPr>
              <a:t>0</a:t>
            </a:r>
            <a:r>
              <a:rPr dirty="0" baseline="36036" sz="2775">
                <a:latin typeface="Times New Roman"/>
                <a:cs typeface="Times New Roman"/>
              </a:rPr>
              <a:t>0</a:t>
            </a:r>
            <a:r>
              <a:rPr dirty="0" baseline="36036" sz="2775">
                <a:latin typeface="Times New Roman"/>
                <a:cs typeface="Times New Roman"/>
              </a:rPr>
              <a:t> </a:t>
            </a:r>
            <a:r>
              <a:rPr dirty="0" baseline="36036" sz="2775" spc="37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Symbol"/>
                <a:cs typeface="Symbol"/>
              </a:rPr>
              <a:t></a:t>
            </a:r>
            <a:r>
              <a:rPr dirty="0" sz="2650" spc="120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H</a:t>
            </a:r>
            <a:r>
              <a:rPr dirty="0" sz="2650" i="1">
                <a:latin typeface="Times New Roman"/>
                <a:cs typeface="Times New Roman"/>
              </a:rPr>
              <a:t>	</a:t>
            </a:r>
            <a:r>
              <a:rPr dirty="0" sz="2650" spc="-5">
                <a:latin typeface="Symbol"/>
                <a:cs typeface="Symbol"/>
              </a:rPr>
              <a:t></a:t>
            </a:r>
            <a:r>
              <a:rPr dirty="0" sz="2650" spc="-260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Times New Roman"/>
                <a:cs typeface="Times New Roman"/>
              </a:rPr>
              <a:t>12</a:t>
            </a:r>
            <a:r>
              <a:rPr dirty="0" sz="2650" spc="180">
                <a:latin typeface="Times New Roman"/>
                <a:cs typeface="Times New Roman"/>
              </a:rPr>
              <a:t>0</a:t>
            </a:r>
            <a:r>
              <a:rPr dirty="0" baseline="36036" sz="2775">
                <a:latin typeface="Times New Roman"/>
                <a:cs typeface="Times New Roman"/>
              </a:rPr>
              <a:t>0</a:t>
            </a:r>
            <a:endParaRPr baseline="36036" sz="277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28812" y="2805680"/>
            <a:ext cx="1655445" cy="0"/>
          </a:xfrm>
          <a:custGeom>
            <a:avLst/>
            <a:gdLst/>
            <a:ahLst/>
            <a:cxnLst/>
            <a:rect l="l" t="t" r="r" b="b"/>
            <a:pathLst>
              <a:path w="1655445" h="0">
                <a:moveTo>
                  <a:pt x="0" y="0"/>
                </a:moveTo>
                <a:lnTo>
                  <a:pt x="1655054" y="0"/>
                </a:lnTo>
              </a:path>
            </a:pathLst>
          </a:custGeom>
          <a:ln w="141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90998" y="2648203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0998" y="2911868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90998" y="2379217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97201" y="2648203"/>
            <a:ext cx="134620" cy="607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60"/>
              </a:lnSpc>
            </a:pPr>
            <a:r>
              <a:rPr dirty="0" sz="2200" spc="-110">
                <a:latin typeface="Symbol"/>
                <a:cs typeface="Symbol"/>
              </a:rPr>
              <a:t>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2360"/>
              </a:lnSpc>
            </a:pPr>
            <a:r>
              <a:rPr dirty="0" sz="2200" spc="10">
                <a:latin typeface="Symbol"/>
                <a:cs typeface="Symbol"/>
              </a:rPr>
              <a:t>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97201" y="2379217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7277" y="2802382"/>
            <a:ext cx="125095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6569" y="2605785"/>
            <a:ext cx="1184275" cy="625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4830" algn="l"/>
              </a:tabLst>
            </a:pPr>
            <a:r>
              <a:rPr dirty="0" sz="2200" spc="15">
                <a:latin typeface="Times New Roman"/>
                <a:cs typeface="Times New Roman"/>
              </a:rPr>
              <a:t>60</a:t>
            </a:r>
            <a:r>
              <a:rPr dirty="0" sz="2200" spc="15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Symbol"/>
                <a:cs typeface="Symbol"/>
              </a:rPr>
              <a:t></a:t>
            </a:r>
            <a:r>
              <a:rPr dirty="0" sz="2200" spc="114">
                <a:latin typeface="Times New Roman"/>
                <a:cs typeface="Times New Roman"/>
              </a:rPr>
              <a:t> </a:t>
            </a:r>
            <a:r>
              <a:rPr dirty="0" sz="2200" spc="20" i="1">
                <a:latin typeface="Times New Roman"/>
                <a:cs typeface="Times New Roman"/>
              </a:rPr>
              <a:t>H</a:t>
            </a:r>
            <a:r>
              <a:rPr dirty="0" sz="2200" spc="55" i="1">
                <a:latin typeface="Times New Roman"/>
                <a:cs typeface="Times New Roman"/>
              </a:rPr>
              <a:t> </a:t>
            </a:r>
            <a:r>
              <a:rPr dirty="0" sz="4100" spc="-550">
                <a:latin typeface="Symbol"/>
                <a:cs typeface="Symbol"/>
              </a:rPr>
              <a:t>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37471" y="2605785"/>
            <a:ext cx="524510" cy="625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Times New Roman"/>
                <a:cs typeface="Times New Roman"/>
              </a:rPr>
              <a:t>cos</a:t>
            </a:r>
            <a:r>
              <a:rPr dirty="0" sz="2200" spc="-155">
                <a:latin typeface="Times New Roman"/>
                <a:cs typeface="Times New Roman"/>
              </a:rPr>
              <a:t> </a:t>
            </a:r>
            <a:r>
              <a:rPr dirty="0" sz="4100" spc="-810">
                <a:latin typeface="Symbol"/>
                <a:cs typeface="Symbol"/>
              </a:rPr>
              <a:t>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66630" y="2415794"/>
            <a:ext cx="928369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5" i="1">
                <a:latin typeface="Times New Roman"/>
                <a:cs typeface="Times New Roman"/>
              </a:rPr>
              <a:t>S</a:t>
            </a:r>
            <a:r>
              <a:rPr dirty="0" sz="2200" spc="85" i="1">
                <a:latin typeface="Times New Roman"/>
                <a:cs typeface="Times New Roman"/>
              </a:rPr>
              <a:t> </a:t>
            </a:r>
            <a:r>
              <a:rPr dirty="0" sz="2200" spc="10">
                <a:latin typeface="Times New Roman"/>
                <a:cs typeface="Times New Roman"/>
              </a:rPr>
              <a:t>cos</a:t>
            </a:r>
            <a:r>
              <a:rPr dirty="0" sz="2200" spc="220">
                <a:latin typeface="Times New Roman"/>
                <a:cs typeface="Times New Roman"/>
              </a:rPr>
              <a:t> </a:t>
            </a:r>
            <a:r>
              <a:rPr dirty="0" sz="2200" spc="20" i="1">
                <a:latin typeface="Times New Roman"/>
                <a:cs typeface="Times New Roman"/>
              </a:rPr>
              <a:t>H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2257" y="2596388"/>
            <a:ext cx="1155065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00735" algn="l"/>
              </a:tabLst>
            </a:pPr>
            <a:r>
              <a:rPr dirty="0" sz="2200" spc="15" i="1">
                <a:latin typeface="Times New Roman"/>
                <a:cs typeface="Times New Roman"/>
              </a:rPr>
              <a:t>R</a:t>
            </a:r>
            <a:r>
              <a:rPr dirty="0" sz="2200" spc="15" i="1">
                <a:latin typeface="Times New Roman"/>
                <a:cs typeface="Times New Roman"/>
              </a:rPr>
              <a:t> </a:t>
            </a:r>
            <a:r>
              <a:rPr dirty="0" sz="2200" spc="-275" i="1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-254">
                <a:latin typeface="Times New Roman"/>
                <a:cs typeface="Times New Roman"/>
              </a:rPr>
              <a:t> </a:t>
            </a:r>
            <a:r>
              <a:rPr dirty="0" sz="2200" spc="10" i="1">
                <a:latin typeface="Times New Roman"/>
                <a:cs typeface="Times New Roman"/>
              </a:rPr>
              <a:t>I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Times New Roman"/>
                <a:cs typeface="Times New Roman"/>
              </a:rPr>
              <a:t>1</a:t>
            </a:r>
            <a:r>
              <a:rPr dirty="0" sz="2200" spc="-210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8877" y="2345182"/>
            <a:ext cx="1663700" cy="625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000" spc="25" i="1">
                <a:latin typeface="Times New Roman"/>
                <a:cs typeface="Times New Roman"/>
              </a:rPr>
              <a:t>G</a:t>
            </a:r>
            <a:r>
              <a:rPr dirty="0" sz="3000" spc="-145">
                <a:latin typeface="Symbol"/>
                <a:cs typeface="Symbol"/>
              </a:rPr>
              <a:t></a:t>
            </a:r>
            <a:r>
              <a:rPr dirty="0" sz="3000" spc="-225">
                <a:latin typeface="Times New Roman"/>
                <a:cs typeface="Times New Roman"/>
              </a:rPr>
              <a:t>1</a:t>
            </a:r>
            <a:r>
              <a:rPr dirty="0" sz="3000" spc="-105">
                <a:latin typeface="Symbol"/>
                <a:cs typeface="Symbol"/>
              </a:rPr>
              <a:t></a:t>
            </a:r>
            <a:r>
              <a:rPr dirty="0" sz="4100" spc="-630">
                <a:latin typeface="Symbol"/>
                <a:cs typeface="Symbol"/>
              </a:rPr>
              <a:t></a:t>
            </a:r>
            <a:r>
              <a:rPr dirty="0" sz="3000" spc="-90" i="1">
                <a:latin typeface="Times New Roman"/>
                <a:cs typeface="Times New Roman"/>
              </a:rPr>
              <a:t>R</a:t>
            </a:r>
            <a:r>
              <a:rPr dirty="0" sz="3000" spc="40">
                <a:latin typeface="Symbol"/>
                <a:cs typeface="Symbol"/>
              </a:rPr>
              <a:t></a:t>
            </a:r>
            <a:r>
              <a:rPr dirty="0" sz="3000" spc="-370" i="1">
                <a:latin typeface="Times New Roman"/>
                <a:cs typeface="Times New Roman"/>
              </a:rPr>
              <a:t>B</a:t>
            </a:r>
            <a:r>
              <a:rPr dirty="0" sz="4100" spc="-650">
                <a:latin typeface="Symbol"/>
                <a:cs typeface="Symbol"/>
              </a:rPr>
              <a:t>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01089" y="2367026"/>
            <a:ext cx="1393190" cy="544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10" i="1">
                <a:latin typeface="Times New Roman"/>
                <a:cs typeface="Times New Roman"/>
              </a:rPr>
              <a:t>B</a:t>
            </a:r>
            <a:r>
              <a:rPr dirty="0" sz="2650" spc="-160" i="1">
                <a:latin typeface="Times New Roman"/>
                <a:cs typeface="Times New Roman"/>
              </a:rPr>
              <a:t> </a:t>
            </a:r>
            <a:r>
              <a:rPr dirty="0" sz="2650" spc="-10">
                <a:latin typeface="Symbol"/>
                <a:cs typeface="Symbol"/>
              </a:rPr>
              <a:t></a:t>
            </a:r>
            <a:r>
              <a:rPr dirty="0" sz="2650" spc="-110">
                <a:latin typeface="Times New Roman"/>
                <a:cs typeface="Times New Roman"/>
              </a:rPr>
              <a:t> </a:t>
            </a:r>
            <a:r>
              <a:rPr dirty="0" sz="2650" spc="200" i="1">
                <a:latin typeface="Times New Roman"/>
                <a:cs typeface="Times New Roman"/>
              </a:rPr>
              <a:t>I</a:t>
            </a:r>
            <a:r>
              <a:rPr dirty="0" sz="3550" spc="-710">
                <a:latin typeface="Symbol"/>
                <a:cs typeface="Symbol"/>
              </a:rPr>
              <a:t></a:t>
            </a:r>
            <a:r>
              <a:rPr dirty="0" sz="2650" spc="80">
                <a:latin typeface="Times New Roman"/>
                <a:cs typeface="Times New Roman"/>
              </a:rPr>
              <a:t>1</a:t>
            </a:r>
            <a:r>
              <a:rPr dirty="0" sz="2650" spc="-10">
                <a:latin typeface="Symbol"/>
                <a:cs typeface="Symbol"/>
              </a:rPr>
              <a:t></a:t>
            </a:r>
            <a:r>
              <a:rPr dirty="0" sz="2650" spc="-325">
                <a:latin typeface="Times New Roman"/>
                <a:cs typeface="Times New Roman"/>
              </a:rPr>
              <a:t> </a:t>
            </a:r>
            <a:r>
              <a:rPr dirty="0" sz="2650" spc="55" i="1">
                <a:latin typeface="Times New Roman"/>
                <a:cs typeface="Times New Roman"/>
              </a:rPr>
              <a:t>s</a:t>
            </a:r>
            <a:r>
              <a:rPr dirty="0" sz="3550" spc="-395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58073" y="3631438"/>
            <a:ext cx="2251075" cy="40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>
                <a:latin typeface="Times New Roman"/>
                <a:cs typeface="Times New Roman"/>
              </a:rPr>
              <a:t>12</a:t>
            </a:r>
            <a:r>
              <a:rPr dirty="0" sz="2600" spc="35">
                <a:latin typeface="Times New Roman"/>
                <a:cs typeface="Times New Roman"/>
              </a:rPr>
              <a:t>0</a:t>
            </a:r>
            <a:r>
              <a:rPr dirty="0" baseline="37037" sz="2700" spc="15">
                <a:latin typeface="Times New Roman"/>
                <a:cs typeface="Times New Roman"/>
              </a:rPr>
              <a:t>0</a:t>
            </a:r>
            <a:r>
              <a:rPr dirty="0" baseline="37037" sz="2700">
                <a:latin typeface="Times New Roman"/>
                <a:cs typeface="Times New Roman"/>
              </a:rPr>
              <a:t> </a:t>
            </a:r>
            <a:r>
              <a:rPr dirty="0" baseline="37037" sz="2700" spc="-52">
                <a:latin typeface="Times New Roman"/>
                <a:cs typeface="Times New Roman"/>
              </a:rPr>
              <a:t> </a:t>
            </a:r>
            <a:r>
              <a:rPr dirty="0" sz="2600">
                <a:latin typeface="Symbol"/>
                <a:cs typeface="Symbol"/>
              </a:rPr>
              <a:t></a:t>
            </a:r>
            <a:r>
              <a:rPr dirty="0" sz="2600" spc="40">
                <a:latin typeface="Times New Roman"/>
                <a:cs typeface="Times New Roman"/>
              </a:rPr>
              <a:t> </a:t>
            </a:r>
            <a:r>
              <a:rPr dirty="0" sz="2600" spc="5" i="1">
                <a:latin typeface="Times New Roman"/>
                <a:cs typeface="Times New Roman"/>
              </a:rPr>
              <a:t>H</a:t>
            </a:r>
            <a:r>
              <a:rPr dirty="0" sz="2600" spc="225" i="1">
                <a:latin typeface="Times New Roman"/>
                <a:cs typeface="Times New Roman"/>
              </a:rPr>
              <a:t> </a:t>
            </a:r>
            <a:r>
              <a:rPr dirty="0" sz="2600">
                <a:latin typeface="Symbol"/>
                <a:cs typeface="Symbol"/>
              </a:rPr>
              <a:t></a:t>
            </a:r>
            <a:r>
              <a:rPr dirty="0" sz="2600" spc="-4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24</a:t>
            </a:r>
            <a:r>
              <a:rPr dirty="0" sz="2600" spc="35">
                <a:latin typeface="Times New Roman"/>
                <a:cs typeface="Times New Roman"/>
              </a:rPr>
              <a:t>0</a:t>
            </a:r>
            <a:r>
              <a:rPr dirty="0" baseline="37037" sz="2700" spc="15">
                <a:latin typeface="Times New Roman"/>
                <a:cs typeface="Times New Roman"/>
              </a:rPr>
              <a:t>0</a:t>
            </a:r>
            <a:endParaRPr baseline="37037" sz="27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48633" y="4679429"/>
            <a:ext cx="1655445" cy="0"/>
          </a:xfrm>
          <a:custGeom>
            <a:avLst/>
            <a:gdLst/>
            <a:ahLst/>
            <a:cxnLst/>
            <a:rect l="l" t="t" r="r" b="b"/>
            <a:pathLst>
              <a:path w="1655445" h="0">
                <a:moveTo>
                  <a:pt x="0" y="0"/>
                </a:moveTo>
                <a:lnTo>
                  <a:pt x="1655054" y="0"/>
                </a:lnTo>
              </a:path>
            </a:pathLst>
          </a:custGeom>
          <a:ln w="141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710810" y="4521961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10810" y="4785626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10810" y="3567938"/>
            <a:ext cx="2211070" cy="1028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2395">
              <a:lnSpc>
                <a:spcPct val="100000"/>
              </a:lnSpc>
              <a:tabLst>
                <a:tab pos="532765" algn="l"/>
              </a:tabLst>
            </a:pPr>
            <a:r>
              <a:rPr dirty="0" sz="2800" spc="25" i="1">
                <a:latin typeface="Times New Roman"/>
                <a:cs typeface="Times New Roman"/>
              </a:rPr>
              <a:t>H</a:t>
            </a:r>
            <a:r>
              <a:rPr dirty="0" sz="2800" spc="25" i="1">
                <a:latin typeface="Times New Roman"/>
                <a:cs typeface="Times New Roman"/>
              </a:rPr>
              <a:t>	</a:t>
            </a:r>
            <a:r>
              <a:rPr dirty="0" sz="2800" spc="20">
                <a:latin typeface="Symbol"/>
                <a:cs typeface="Symbol"/>
              </a:rPr>
              <a:t></a:t>
            </a:r>
            <a:r>
              <a:rPr dirty="0" sz="2800" spc="245">
                <a:latin typeface="Times New Roman"/>
                <a:cs typeface="Times New Roman"/>
              </a:rPr>
              <a:t> </a:t>
            </a:r>
            <a:r>
              <a:rPr dirty="0" sz="2800" spc="25" i="1">
                <a:latin typeface="Times New Roman"/>
                <a:cs typeface="Times New Roman"/>
              </a:rPr>
              <a:t>H</a:t>
            </a:r>
            <a:r>
              <a:rPr dirty="0" sz="2800" spc="330" i="1">
                <a:latin typeface="Times New Roman"/>
                <a:cs typeface="Times New Roman"/>
              </a:rPr>
              <a:t> </a:t>
            </a:r>
            <a:r>
              <a:rPr dirty="0" sz="2800" spc="20">
                <a:latin typeface="Symbol"/>
                <a:cs typeface="Symbol"/>
              </a:rPr>
              <a:t></a:t>
            </a:r>
            <a:r>
              <a:rPr dirty="0" sz="2800" spc="-400">
                <a:latin typeface="Times New Roman"/>
                <a:cs typeface="Times New Roman"/>
              </a:rPr>
              <a:t> </a:t>
            </a:r>
            <a:r>
              <a:rPr dirty="0" sz="2800" spc="20">
                <a:latin typeface="Times New Roman"/>
                <a:cs typeface="Times New Roman"/>
              </a:rPr>
              <a:t>120</a:t>
            </a:r>
            <a:r>
              <a:rPr dirty="0" sz="2800" spc="-300">
                <a:latin typeface="Times New Roman"/>
                <a:cs typeface="Times New Roman"/>
              </a:rPr>
              <a:t> </a:t>
            </a:r>
            <a:r>
              <a:rPr dirty="0" baseline="37037" sz="2925" spc="22">
                <a:latin typeface="Times New Roman"/>
                <a:cs typeface="Times New Roman"/>
              </a:rPr>
              <a:t>0</a:t>
            </a:r>
            <a:endParaRPr baseline="37037" sz="2925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dirty="0" sz="2200" spc="10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17013" y="4521961"/>
            <a:ext cx="134620" cy="607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60"/>
              </a:lnSpc>
            </a:pPr>
            <a:r>
              <a:rPr dirty="0" sz="2200" spc="-110">
                <a:latin typeface="Symbol"/>
                <a:cs typeface="Symbol"/>
              </a:rPr>
              <a:t>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2360"/>
              </a:lnSpc>
            </a:pPr>
            <a:r>
              <a:rPr dirty="0" sz="2200" spc="10">
                <a:latin typeface="Symbol"/>
                <a:cs typeface="Symbol"/>
              </a:rPr>
              <a:t>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17013" y="4252976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7089" y="4676140"/>
            <a:ext cx="125095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57283" y="4479544"/>
            <a:ext cx="1683385" cy="625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43940" algn="l"/>
              </a:tabLst>
            </a:pPr>
            <a:r>
              <a:rPr dirty="0" sz="2200" spc="10">
                <a:latin typeface="Times New Roman"/>
                <a:cs typeface="Times New Roman"/>
              </a:rPr>
              <a:t>cos</a:t>
            </a:r>
            <a:r>
              <a:rPr dirty="0" sz="2200" spc="-155">
                <a:latin typeface="Times New Roman"/>
                <a:cs typeface="Times New Roman"/>
              </a:rPr>
              <a:t> </a:t>
            </a:r>
            <a:r>
              <a:rPr dirty="0" sz="4100" spc="-810">
                <a:latin typeface="Symbol"/>
                <a:cs typeface="Symbol"/>
              </a:rPr>
              <a:t></a:t>
            </a:r>
            <a:r>
              <a:rPr dirty="0" sz="2200" spc="15">
                <a:latin typeface="Times New Roman"/>
                <a:cs typeface="Times New Roman"/>
              </a:rPr>
              <a:t>60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Symbol"/>
                <a:cs typeface="Symbol"/>
              </a:rPr>
              <a:t></a:t>
            </a:r>
            <a:r>
              <a:rPr dirty="0" sz="2200" spc="114">
                <a:latin typeface="Times New Roman"/>
                <a:cs typeface="Times New Roman"/>
              </a:rPr>
              <a:t> </a:t>
            </a:r>
            <a:r>
              <a:rPr dirty="0" sz="2200" spc="20" i="1">
                <a:latin typeface="Times New Roman"/>
                <a:cs typeface="Times New Roman"/>
              </a:rPr>
              <a:t>H</a:t>
            </a:r>
            <a:r>
              <a:rPr dirty="0" sz="2200" spc="55" i="1">
                <a:latin typeface="Times New Roman"/>
                <a:cs typeface="Times New Roman"/>
              </a:rPr>
              <a:t> </a:t>
            </a:r>
            <a:r>
              <a:rPr dirty="0" sz="4100" spc="-550">
                <a:latin typeface="Symbol"/>
                <a:cs typeface="Symbol"/>
              </a:rPr>
              <a:t>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86442" y="4289552"/>
            <a:ext cx="928369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5" i="1">
                <a:latin typeface="Times New Roman"/>
                <a:cs typeface="Times New Roman"/>
              </a:rPr>
              <a:t>S</a:t>
            </a:r>
            <a:r>
              <a:rPr dirty="0" sz="2200" spc="85" i="1">
                <a:latin typeface="Times New Roman"/>
                <a:cs typeface="Times New Roman"/>
              </a:rPr>
              <a:t> </a:t>
            </a:r>
            <a:r>
              <a:rPr dirty="0" sz="2200" spc="10">
                <a:latin typeface="Times New Roman"/>
                <a:cs typeface="Times New Roman"/>
              </a:rPr>
              <a:t>cos</a:t>
            </a:r>
            <a:r>
              <a:rPr dirty="0" sz="2200" spc="220">
                <a:latin typeface="Times New Roman"/>
                <a:cs typeface="Times New Roman"/>
              </a:rPr>
              <a:t> </a:t>
            </a:r>
            <a:r>
              <a:rPr dirty="0" sz="2200" spc="20" i="1">
                <a:latin typeface="Times New Roman"/>
                <a:cs typeface="Times New Roman"/>
              </a:rPr>
              <a:t>H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82432" y="4470145"/>
            <a:ext cx="1194435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40740" algn="l"/>
              </a:tabLst>
            </a:pPr>
            <a:r>
              <a:rPr dirty="0" sz="2200" spc="20" i="1">
                <a:latin typeface="Times New Roman"/>
                <a:cs typeface="Times New Roman"/>
              </a:rPr>
              <a:t>G</a:t>
            </a:r>
            <a:r>
              <a:rPr dirty="0" sz="2200" spc="20" i="1">
                <a:latin typeface="Times New Roman"/>
                <a:cs typeface="Times New Roman"/>
              </a:rPr>
              <a:t> </a:t>
            </a:r>
            <a:r>
              <a:rPr dirty="0" sz="2200" spc="-210" i="1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-254">
                <a:latin typeface="Times New Roman"/>
                <a:cs typeface="Times New Roman"/>
              </a:rPr>
              <a:t> </a:t>
            </a:r>
            <a:r>
              <a:rPr dirty="0" sz="2200" spc="10" i="1">
                <a:latin typeface="Times New Roman"/>
                <a:cs typeface="Times New Roman"/>
              </a:rPr>
              <a:t>I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Times New Roman"/>
                <a:cs typeface="Times New Roman"/>
              </a:rPr>
              <a:t>1</a:t>
            </a:r>
            <a:r>
              <a:rPr dirty="0" sz="2200" spc="-210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77573" y="4310126"/>
            <a:ext cx="1541780" cy="544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170" i="1">
                <a:latin typeface="Times New Roman"/>
                <a:cs typeface="Times New Roman"/>
              </a:rPr>
              <a:t>B</a:t>
            </a:r>
            <a:r>
              <a:rPr dirty="0" sz="2650" spc="-45">
                <a:latin typeface="Symbol"/>
                <a:cs typeface="Symbol"/>
              </a:rPr>
              <a:t></a:t>
            </a:r>
            <a:r>
              <a:rPr dirty="0" sz="2650" spc="-135">
                <a:latin typeface="Times New Roman"/>
                <a:cs typeface="Times New Roman"/>
              </a:rPr>
              <a:t>1</a:t>
            </a:r>
            <a:r>
              <a:rPr dirty="0" sz="2650" spc="-15">
                <a:latin typeface="Symbol"/>
                <a:cs typeface="Symbol"/>
              </a:rPr>
              <a:t></a:t>
            </a:r>
            <a:r>
              <a:rPr dirty="0" sz="3550" spc="-500">
                <a:latin typeface="Symbol"/>
                <a:cs typeface="Symbol"/>
              </a:rPr>
              <a:t></a:t>
            </a:r>
            <a:r>
              <a:rPr dirty="0" sz="2650" spc="20" i="1">
                <a:latin typeface="Times New Roman"/>
                <a:cs typeface="Times New Roman"/>
              </a:rPr>
              <a:t>R</a:t>
            </a:r>
            <a:r>
              <a:rPr dirty="0" sz="2650" spc="-10">
                <a:latin typeface="Symbol"/>
                <a:cs typeface="Symbol"/>
              </a:rPr>
              <a:t></a:t>
            </a:r>
            <a:r>
              <a:rPr dirty="0" sz="2650" spc="-285" i="1">
                <a:latin typeface="Times New Roman"/>
                <a:cs typeface="Times New Roman"/>
              </a:rPr>
              <a:t>G</a:t>
            </a:r>
            <a:r>
              <a:rPr dirty="0" sz="3550" spc="-515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04137" y="4226814"/>
            <a:ext cx="1461770" cy="595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20" i="1">
                <a:latin typeface="Times New Roman"/>
                <a:cs typeface="Times New Roman"/>
              </a:rPr>
              <a:t>R</a:t>
            </a:r>
            <a:r>
              <a:rPr dirty="0" sz="2850" spc="-250" i="1">
                <a:latin typeface="Times New Roman"/>
                <a:cs typeface="Times New Roman"/>
              </a:rPr>
              <a:t> </a:t>
            </a:r>
            <a:r>
              <a:rPr dirty="0" sz="2850" spc="15">
                <a:latin typeface="Symbol"/>
                <a:cs typeface="Symbol"/>
              </a:rPr>
              <a:t></a:t>
            </a:r>
            <a:r>
              <a:rPr dirty="0" sz="2850" spc="-190">
                <a:latin typeface="Times New Roman"/>
                <a:cs typeface="Times New Roman"/>
              </a:rPr>
              <a:t> </a:t>
            </a:r>
            <a:r>
              <a:rPr dirty="0" sz="2850" spc="185" i="1">
                <a:latin typeface="Times New Roman"/>
                <a:cs typeface="Times New Roman"/>
              </a:rPr>
              <a:t>I</a:t>
            </a:r>
            <a:r>
              <a:rPr dirty="0" sz="3900" spc="-805">
                <a:latin typeface="Symbol"/>
                <a:cs typeface="Symbol"/>
              </a:rPr>
              <a:t></a:t>
            </a:r>
            <a:r>
              <a:rPr dirty="0" sz="2850" spc="50">
                <a:latin typeface="Times New Roman"/>
                <a:cs typeface="Times New Roman"/>
              </a:rPr>
              <a:t>1</a:t>
            </a:r>
            <a:r>
              <a:rPr dirty="0" sz="2850" spc="15">
                <a:latin typeface="Symbol"/>
                <a:cs typeface="Symbol"/>
              </a:rPr>
              <a:t></a:t>
            </a:r>
            <a:r>
              <a:rPr dirty="0" sz="2850" spc="-420">
                <a:latin typeface="Times New Roman"/>
                <a:cs typeface="Times New Roman"/>
              </a:rPr>
              <a:t> </a:t>
            </a:r>
            <a:r>
              <a:rPr dirty="0" sz="2850" spc="25" i="1">
                <a:latin typeface="Times New Roman"/>
                <a:cs typeface="Times New Roman"/>
              </a:rPr>
              <a:t>s</a:t>
            </a:r>
            <a:r>
              <a:rPr dirty="0" sz="3900" spc="-470">
                <a:latin typeface="Symbol"/>
                <a:cs typeface="Symbol"/>
              </a:rPr>
              <a:t>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52714" y="5503671"/>
            <a:ext cx="231457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5">
                <a:latin typeface="Times New Roman"/>
                <a:cs typeface="Times New Roman"/>
              </a:rPr>
              <a:t>24</a:t>
            </a:r>
            <a:r>
              <a:rPr dirty="0" sz="2600" spc="165">
                <a:latin typeface="Times New Roman"/>
                <a:cs typeface="Times New Roman"/>
              </a:rPr>
              <a:t>0</a:t>
            </a:r>
            <a:r>
              <a:rPr dirty="0" baseline="37037" sz="2700" spc="22">
                <a:latin typeface="Times New Roman"/>
                <a:cs typeface="Times New Roman"/>
              </a:rPr>
              <a:t>0</a:t>
            </a:r>
            <a:r>
              <a:rPr dirty="0" baseline="37037" sz="2700">
                <a:latin typeface="Times New Roman"/>
                <a:cs typeface="Times New Roman"/>
              </a:rPr>
              <a:t> </a:t>
            </a:r>
            <a:r>
              <a:rPr dirty="0" baseline="37037" sz="2700" spc="37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Symbol"/>
                <a:cs typeface="Symbol"/>
              </a:rPr>
              <a:t></a:t>
            </a:r>
            <a:r>
              <a:rPr dirty="0" sz="2600" spc="114">
                <a:latin typeface="Times New Roman"/>
                <a:cs typeface="Times New Roman"/>
              </a:rPr>
              <a:t> </a:t>
            </a:r>
            <a:r>
              <a:rPr dirty="0" sz="2600" spc="10" i="1">
                <a:latin typeface="Times New Roman"/>
                <a:cs typeface="Times New Roman"/>
              </a:rPr>
              <a:t>H</a:t>
            </a:r>
            <a:r>
              <a:rPr dirty="0" sz="2600" spc="320" i="1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Symbol"/>
                <a:cs typeface="Symbol"/>
              </a:rPr>
              <a:t></a:t>
            </a:r>
            <a:r>
              <a:rPr dirty="0" sz="2600" spc="-55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Times New Roman"/>
                <a:cs typeface="Times New Roman"/>
              </a:rPr>
              <a:t>36</a:t>
            </a:r>
            <a:r>
              <a:rPr dirty="0" sz="2600" spc="160">
                <a:latin typeface="Times New Roman"/>
                <a:cs typeface="Times New Roman"/>
              </a:rPr>
              <a:t>0</a:t>
            </a:r>
            <a:r>
              <a:rPr dirty="0" baseline="37037" sz="2700" spc="22">
                <a:latin typeface="Times New Roman"/>
                <a:cs typeface="Times New Roman"/>
              </a:rPr>
              <a:t>0</a:t>
            </a:r>
            <a:endParaRPr baseline="37037" sz="27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041865" y="6550945"/>
            <a:ext cx="1580515" cy="0"/>
          </a:xfrm>
          <a:custGeom>
            <a:avLst/>
            <a:gdLst/>
            <a:ahLst/>
            <a:cxnLst/>
            <a:rect l="l" t="t" r="r" b="b"/>
            <a:pathLst>
              <a:path w="1580514" h="0">
                <a:moveTo>
                  <a:pt x="0" y="0"/>
                </a:moveTo>
                <a:lnTo>
                  <a:pt x="1580427" y="0"/>
                </a:lnTo>
              </a:path>
            </a:pathLst>
          </a:custGeom>
          <a:ln w="141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628515" y="6393433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28515" y="6657099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28515" y="6124447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33789" y="6393433"/>
            <a:ext cx="134620" cy="607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60"/>
              </a:lnSpc>
            </a:pPr>
            <a:r>
              <a:rPr dirty="0" sz="2200" spc="-140">
                <a:latin typeface="Symbol"/>
                <a:cs typeface="Symbol"/>
              </a:rPr>
              <a:t>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2360"/>
              </a:lnSpc>
            </a:pPr>
            <a:r>
              <a:rPr dirty="0" sz="2200" spc="10">
                <a:latin typeface="Symbol"/>
                <a:cs typeface="Symbol"/>
              </a:rPr>
              <a:t>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33789" y="6124447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42130" y="6547611"/>
            <a:ext cx="125095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26663" y="6351016"/>
            <a:ext cx="1131570" cy="625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0700" algn="l"/>
              </a:tabLst>
            </a:pPr>
            <a:r>
              <a:rPr dirty="0" sz="2200" spc="15">
                <a:latin typeface="Times New Roman"/>
                <a:cs typeface="Times New Roman"/>
              </a:rPr>
              <a:t>60</a:t>
            </a:r>
            <a:r>
              <a:rPr dirty="0" sz="2200" spc="15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Symbol"/>
                <a:cs typeface="Symbol"/>
              </a:rPr>
              <a:t></a:t>
            </a:r>
            <a:r>
              <a:rPr dirty="0" sz="2200" spc="25">
                <a:latin typeface="Times New Roman"/>
                <a:cs typeface="Times New Roman"/>
              </a:rPr>
              <a:t> </a:t>
            </a:r>
            <a:r>
              <a:rPr dirty="0" sz="2200" spc="20" i="1">
                <a:latin typeface="Times New Roman"/>
                <a:cs typeface="Times New Roman"/>
              </a:rPr>
              <a:t>H</a:t>
            </a:r>
            <a:r>
              <a:rPr dirty="0" sz="2200" spc="-40" i="1">
                <a:latin typeface="Times New Roman"/>
                <a:cs typeface="Times New Roman"/>
              </a:rPr>
              <a:t> </a:t>
            </a:r>
            <a:r>
              <a:rPr dirty="0" sz="4100" spc="-585">
                <a:latin typeface="Symbol"/>
                <a:cs typeface="Symbol"/>
              </a:rPr>
              <a:t>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50425" y="6351016"/>
            <a:ext cx="501650" cy="625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Times New Roman"/>
                <a:cs typeface="Times New Roman"/>
              </a:rPr>
              <a:t>cos</a:t>
            </a:r>
            <a:r>
              <a:rPr dirty="0" sz="2200" spc="-315">
                <a:latin typeface="Times New Roman"/>
                <a:cs typeface="Times New Roman"/>
              </a:rPr>
              <a:t> </a:t>
            </a:r>
            <a:r>
              <a:rPr dirty="0" sz="4100" spc="-830">
                <a:latin typeface="Symbol"/>
                <a:cs typeface="Symbol"/>
              </a:rPr>
              <a:t>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63620" y="6161023"/>
            <a:ext cx="897255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5" i="1">
                <a:latin typeface="Times New Roman"/>
                <a:cs typeface="Times New Roman"/>
              </a:rPr>
              <a:t>S</a:t>
            </a:r>
            <a:r>
              <a:rPr dirty="0" sz="2200" spc="5" i="1">
                <a:latin typeface="Times New Roman"/>
                <a:cs typeface="Times New Roman"/>
              </a:rPr>
              <a:t> </a:t>
            </a:r>
            <a:r>
              <a:rPr dirty="0" sz="2200" spc="10">
                <a:latin typeface="Times New Roman"/>
                <a:cs typeface="Times New Roman"/>
              </a:rPr>
              <a:t>cos</a:t>
            </a:r>
            <a:r>
              <a:rPr dirty="0" sz="2200" spc="50">
                <a:latin typeface="Times New Roman"/>
                <a:cs typeface="Times New Roman"/>
              </a:rPr>
              <a:t> </a:t>
            </a:r>
            <a:r>
              <a:rPr dirty="0" sz="2200" spc="20" i="1">
                <a:latin typeface="Times New Roman"/>
                <a:cs typeface="Times New Roman"/>
              </a:rPr>
              <a:t>H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70836" y="6341617"/>
            <a:ext cx="1110615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65175" algn="l"/>
              </a:tabLst>
            </a:pPr>
            <a:r>
              <a:rPr dirty="0" sz="2200" spc="15" i="1">
                <a:latin typeface="Times New Roman"/>
                <a:cs typeface="Times New Roman"/>
              </a:rPr>
              <a:t>B</a:t>
            </a:r>
            <a:r>
              <a:rPr dirty="0" sz="2200" spc="175" i="1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 spc="10" i="1">
                <a:latin typeface="Times New Roman"/>
                <a:cs typeface="Times New Roman"/>
              </a:rPr>
              <a:t>I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Times New Roman"/>
                <a:cs typeface="Times New Roman"/>
              </a:rPr>
              <a:t>1</a:t>
            </a:r>
            <a:r>
              <a:rPr dirty="0" sz="2200" spc="-275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67008" y="5442204"/>
            <a:ext cx="2270125" cy="1286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55930" algn="l"/>
              </a:tabLst>
            </a:pPr>
            <a:r>
              <a:rPr dirty="0" sz="3000" spc="15" i="1">
                <a:latin typeface="Times New Roman"/>
                <a:cs typeface="Times New Roman"/>
              </a:rPr>
              <a:t>H</a:t>
            </a:r>
            <a:r>
              <a:rPr dirty="0" sz="3000" spc="15" i="1">
                <a:latin typeface="Times New Roman"/>
                <a:cs typeface="Times New Roman"/>
              </a:rPr>
              <a:t>	</a:t>
            </a:r>
            <a:r>
              <a:rPr dirty="0" sz="3000" spc="10">
                <a:latin typeface="Symbol"/>
                <a:cs typeface="Symbol"/>
              </a:rPr>
              <a:t></a:t>
            </a:r>
            <a:r>
              <a:rPr dirty="0" sz="3000" spc="235">
                <a:latin typeface="Times New Roman"/>
                <a:cs typeface="Times New Roman"/>
              </a:rPr>
              <a:t> </a:t>
            </a:r>
            <a:r>
              <a:rPr dirty="0" sz="3000" spc="15" i="1">
                <a:latin typeface="Times New Roman"/>
                <a:cs typeface="Times New Roman"/>
              </a:rPr>
              <a:t>H</a:t>
            </a:r>
            <a:r>
              <a:rPr dirty="0" sz="3000" spc="315" i="1">
                <a:latin typeface="Times New Roman"/>
                <a:cs typeface="Times New Roman"/>
              </a:rPr>
              <a:t> </a:t>
            </a:r>
            <a:r>
              <a:rPr dirty="0" sz="3000" spc="10">
                <a:latin typeface="Symbol"/>
                <a:cs typeface="Symbol"/>
              </a:rPr>
              <a:t></a:t>
            </a:r>
            <a:r>
              <a:rPr dirty="0" sz="3000" spc="-105">
                <a:latin typeface="Times New Roman"/>
                <a:cs typeface="Times New Roman"/>
              </a:rPr>
              <a:t> </a:t>
            </a:r>
            <a:r>
              <a:rPr dirty="0" sz="3000" spc="10">
                <a:latin typeface="Times New Roman"/>
                <a:cs typeface="Times New Roman"/>
              </a:rPr>
              <a:t>240</a:t>
            </a:r>
            <a:r>
              <a:rPr dirty="0" sz="3000" spc="-375">
                <a:latin typeface="Times New Roman"/>
                <a:cs typeface="Times New Roman"/>
              </a:rPr>
              <a:t> </a:t>
            </a:r>
            <a:r>
              <a:rPr dirty="0" baseline="35714" sz="3150" spc="7">
                <a:latin typeface="Times New Roman"/>
                <a:cs typeface="Times New Roman"/>
              </a:rPr>
              <a:t>0</a:t>
            </a:r>
            <a:endParaRPr baseline="35714" sz="3150">
              <a:latin typeface="Times New Roman"/>
              <a:cs typeface="Times New Roman"/>
            </a:endParaRPr>
          </a:p>
          <a:p>
            <a:pPr marL="523240">
              <a:lnSpc>
                <a:spcPct val="100000"/>
              </a:lnSpc>
              <a:spcBef>
                <a:spcPts val="2240"/>
              </a:spcBef>
            </a:pPr>
            <a:r>
              <a:rPr dirty="0" sz="2600" spc="200" i="1">
                <a:latin typeface="Times New Roman"/>
                <a:cs typeface="Times New Roman"/>
              </a:rPr>
              <a:t>R</a:t>
            </a:r>
            <a:r>
              <a:rPr dirty="0" sz="2600" spc="-15">
                <a:latin typeface="Symbol"/>
                <a:cs typeface="Symbol"/>
              </a:rPr>
              <a:t></a:t>
            </a:r>
            <a:r>
              <a:rPr dirty="0" sz="2600" spc="-110">
                <a:latin typeface="Times New Roman"/>
                <a:cs typeface="Times New Roman"/>
              </a:rPr>
              <a:t>1</a:t>
            </a:r>
            <a:r>
              <a:rPr dirty="0" sz="2600" spc="15">
                <a:latin typeface="Symbol"/>
                <a:cs typeface="Symbol"/>
              </a:rPr>
              <a:t></a:t>
            </a:r>
            <a:r>
              <a:rPr dirty="0" sz="3550" spc="-625">
                <a:latin typeface="Symbol"/>
                <a:cs typeface="Symbol"/>
              </a:rPr>
              <a:t></a:t>
            </a:r>
            <a:r>
              <a:rPr dirty="0" sz="2600" spc="15" i="1">
                <a:latin typeface="Times New Roman"/>
                <a:cs typeface="Times New Roman"/>
              </a:rPr>
              <a:t>G</a:t>
            </a:r>
            <a:r>
              <a:rPr dirty="0" sz="2600" spc="150">
                <a:latin typeface="Symbol"/>
                <a:cs typeface="Symbol"/>
              </a:rPr>
              <a:t></a:t>
            </a:r>
            <a:r>
              <a:rPr dirty="0" sz="2600" spc="-220" i="1">
                <a:latin typeface="Times New Roman"/>
                <a:cs typeface="Times New Roman"/>
              </a:rPr>
              <a:t>B</a:t>
            </a:r>
            <a:r>
              <a:rPr dirty="0" sz="3550" spc="-515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72705" y="6169914"/>
            <a:ext cx="1503045" cy="595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20" i="1">
                <a:latin typeface="Times New Roman"/>
                <a:cs typeface="Times New Roman"/>
              </a:rPr>
              <a:t>G</a:t>
            </a:r>
            <a:r>
              <a:rPr dirty="0" sz="2850" spc="-254" i="1">
                <a:latin typeface="Times New Roman"/>
                <a:cs typeface="Times New Roman"/>
              </a:rPr>
              <a:t> </a:t>
            </a:r>
            <a:r>
              <a:rPr dirty="0" sz="2850" spc="15">
                <a:latin typeface="Symbol"/>
                <a:cs typeface="Symbol"/>
              </a:rPr>
              <a:t></a:t>
            </a:r>
            <a:r>
              <a:rPr dirty="0" sz="2850" spc="-190">
                <a:latin typeface="Times New Roman"/>
                <a:cs typeface="Times New Roman"/>
              </a:rPr>
              <a:t> </a:t>
            </a:r>
            <a:r>
              <a:rPr dirty="0" sz="2850" spc="185" i="1">
                <a:latin typeface="Times New Roman"/>
                <a:cs typeface="Times New Roman"/>
              </a:rPr>
              <a:t>I</a:t>
            </a:r>
            <a:r>
              <a:rPr dirty="0" sz="3900" spc="-805">
                <a:latin typeface="Symbol"/>
                <a:cs typeface="Symbol"/>
              </a:rPr>
              <a:t></a:t>
            </a:r>
            <a:r>
              <a:rPr dirty="0" sz="2850" spc="50">
                <a:latin typeface="Times New Roman"/>
                <a:cs typeface="Times New Roman"/>
              </a:rPr>
              <a:t>1</a:t>
            </a:r>
            <a:r>
              <a:rPr dirty="0" sz="2850" spc="15">
                <a:latin typeface="Symbol"/>
                <a:cs typeface="Symbol"/>
              </a:rPr>
              <a:t></a:t>
            </a:r>
            <a:r>
              <a:rPr dirty="0" sz="2850" spc="-420">
                <a:latin typeface="Times New Roman"/>
                <a:cs typeface="Times New Roman"/>
              </a:rPr>
              <a:t> </a:t>
            </a:r>
            <a:r>
              <a:rPr dirty="0" sz="2850" spc="40" i="1">
                <a:latin typeface="Times New Roman"/>
                <a:cs typeface="Times New Roman"/>
              </a:rPr>
              <a:t>s</a:t>
            </a:r>
            <a:r>
              <a:rPr dirty="0" sz="3900" spc="-470">
                <a:latin typeface="Symbol"/>
                <a:cs typeface="Symbol"/>
              </a:rPr>
              <a:t>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114941" y="1122425"/>
            <a:ext cx="1727200" cy="127000"/>
          </a:xfrm>
          <a:custGeom>
            <a:avLst/>
            <a:gdLst/>
            <a:ahLst/>
            <a:cxnLst/>
            <a:rect l="l" t="t" r="r" b="b"/>
            <a:pathLst>
              <a:path w="1727200" h="127000">
                <a:moveTo>
                  <a:pt x="1650492" y="63245"/>
                </a:moveTo>
                <a:lnTo>
                  <a:pt x="1640191" y="50291"/>
                </a:lnTo>
                <a:lnTo>
                  <a:pt x="0" y="50291"/>
                </a:lnTo>
                <a:lnTo>
                  <a:pt x="0" y="76199"/>
                </a:lnTo>
                <a:lnTo>
                  <a:pt x="1640191" y="76199"/>
                </a:lnTo>
                <a:lnTo>
                  <a:pt x="1650492" y="63245"/>
                </a:lnTo>
                <a:close/>
              </a:path>
              <a:path w="1727200" h="127000">
                <a:moveTo>
                  <a:pt x="1726692" y="63245"/>
                </a:moveTo>
                <a:lnTo>
                  <a:pt x="1600200" y="0"/>
                </a:lnTo>
                <a:lnTo>
                  <a:pt x="1640191" y="50291"/>
                </a:lnTo>
                <a:lnTo>
                  <a:pt x="1650492" y="50291"/>
                </a:lnTo>
                <a:lnTo>
                  <a:pt x="1650492" y="101345"/>
                </a:lnTo>
                <a:lnTo>
                  <a:pt x="1726692" y="63245"/>
                </a:lnTo>
                <a:close/>
              </a:path>
              <a:path w="1727200" h="127000">
                <a:moveTo>
                  <a:pt x="1650492" y="101345"/>
                </a:moveTo>
                <a:lnTo>
                  <a:pt x="1650492" y="76199"/>
                </a:lnTo>
                <a:lnTo>
                  <a:pt x="1640191" y="76199"/>
                </a:lnTo>
                <a:lnTo>
                  <a:pt x="1600200" y="126491"/>
                </a:lnTo>
                <a:lnTo>
                  <a:pt x="1650492" y="101345"/>
                </a:lnTo>
                <a:close/>
              </a:path>
              <a:path w="1727200" h="127000">
                <a:moveTo>
                  <a:pt x="1650492" y="63245"/>
                </a:moveTo>
                <a:lnTo>
                  <a:pt x="1650492" y="50291"/>
                </a:lnTo>
                <a:lnTo>
                  <a:pt x="1640191" y="50291"/>
                </a:lnTo>
                <a:lnTo>
                  <a:pt x="1650492" y="63245"/>
                </a:lnTo>
                <a:close/>
              </a:path>
              <a:path w="1727200" h="127000">
                <a:moveTo>
                  <a:pt x="1650492" y="76199"/>
                </a:moveTo>
                <a:lnTo>
                  <a:pt x="1650492" y="63245"/>
                </a:lnTo>
                <a:lnTo>
                  <a:pt x="1640191" y="76199"/>
                </a:lnTo>
                <a:lnTo>
                  <a:pt x="1650492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33196"/>
            <a:ext cx="151574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 b="1">
                <a:latin typeface="Times New Roman"/>
                <a:cs typeface="Times New Roman"/>
              </a:rPr>
              <a:t>3</a:t>
            </a:r>
            <a:r>
              <a:rPr dirty="0" sz="3200" spc="-10" b="1">
                <a:latin typeface="NSimSun"/>
                <a:cs typeface="NSimSun"/>
              </a:rPr>
              <a:t>、</a:t>
            </a:r>
            <a:r>
              <a:rPr dirty="0" sz="3200" spc="-5" b="1">
                <a:latin typeface="Times New Roman"/>
                <a:cs typeface="Times New Roman"/>
              </a:rPr>
              <a:t>RGB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1173" y="933196"/>
            <a:ext cx="79311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YIQ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8959" y="1122425"/>
            <a:ext cx="1727835" cy="127000"/>
          </a:xfrm>
          <a:custGeom>
            <a:avLst/>
            <a:gdLst/>
            <a:ahLst/>
            <a:cxnLst/>
            <a:rect l="l" t="t" r="r" b="b"/>
            <a:pathLst>
              <a:path w="1727835" h="127000">
                <a:moveTo>
                  <a:pt x="127253" y="0"/>
                </a:moveTo>
                <a:lnTo>
                  <a:pt x="0" y="63245"/>
                </a:lnTo>
                <a:lnTo>
                  <a:pt x="76200" y="101117"/>
                </a:lnTo>
                <a:lnTo>
                  <a:pt x="76200" y="50291"/>
                </a:lnTo>
                <a:lnTo>
                  <a:pt x="86656" y="50291"/>
                </a:lnTo>
                <a:lnTo>
                  <a:pt x="127253" y="0"/>
                </a:lnTo>
                <a:close/>
              </a:path>
              <a:path w="1727835" h="127000">
                <a:moveTo>
                  <a:pt x="86656" y="50292"/>
                </a:moveTo>
                <a:lnTo>
                  <a:pt x="76200" y="50291"/>
                </a:lnTo>
                <a:lnTo>
                  <a:pt x="76200" y="63245"/>
                </a:lnTo>
                <a:lnTo>
                  <a:pt x="86656" y="50292"/>
                </a:lnTo>
                <a:close/>
              </a:path>
              <a:path w="1727835" h="127000">
                <a:moveTo>
                  <a:pt x="1651253" y="63245"/>
                </a:moveTo>
                <a:lnTo>
                  <a:pt x="1640797" y="50291"/>
                </a:lnTo>
                <a:lnTo>
                  <a:pt x="86656" y="50292"/>
                </a:lnTo>
                <a:lnTo>
                  <a:pt x="76200" y="63245"/>
                </a:lnTo>
                <a:lnTo>
                  <a:pt x="86656" y="76199"/>
                </a:lnTo>
                <a:lnTo>
                  <a:pt x="1640797" y="76199"/>
                </a:lnTo>
                <a:lnTo>
                  <a:pt x="1651253" y="63245"/>
                </a:lnTo>
                <a:close/>
              </a:path>
              <a:path w="1727835" h="127000">
                <a:moveTo>
                  <a:pt x="86656" y="76199"/>
                </a:moveTo>
                <a:lnTo>
                  <a:pt x="76200" y="63245"/>
                </a:lnTo>
                <a:lnTo>
                  <a:pt x="76200" y="76199"/>
                </a:lnTo>
                <a:lnTo>
                  <a:pt x="86656" y="76199"/>
                </a:lnTo>
                <a:close/>
              </a:path>
              <a:path w="1727835" h="127000">
                <a:moveTo>
                  <a:pt x="127253" y="126491"/>
                </a:moveTo>
                <a:lnTo>
                  <a:pt x="86656" y="76199"/>
                </a:lnTo>
                <a:lnTo>
                  <a:pt x="76200" y="76199"/>
                </a:lnTo>
                <a:lnTo>
                  <a:pt x="76200" y="101117"/>
                </a:lnTo>
                <a:lnTo>
                  <a:pt x="127253" y="126491"/>
                </a:lnTo>
                <a:close/>
              </a:path>
              <a:path w="1727835" h="127000">
                <a:moveTo>
                  <a:pt x="1727453" y="63245"/>
                </a:moveTo>
                <a:lnTo>
                  <a:pt x="1600200" y="0"/>
                </a:lnTo>
                <a:lnTo>
                  <a:pt x="1640797" y="50291"/>
                </a:lnTo>
                <a:lnTo>
                  <a:pt x="1651253" y="50291"/>
                </a:lnTo>
                <a:lnTo>
                  <a:pt x="1651253" y="101117"/>
                </a:lnTo>
                <a:lnTo>
                  <a:pt x="1727453" y="63245"/>
                </a:lnTo>
                <a:close/>
              </a:path>
              <a:path w="1727835" h="127000">
                <a:moveTo>
                  <a:pt x="1651253" y="101117"/>
                </a:moveTo>
                <a:lnTo>
                  <a:pt x="1651253" y="76199"/>
                </a:lnTo>
                <a:lnTo>
                  <a:pt x="1640797" y="76199"/>
                </a:lnTo>
                <a:lnTo>
                  <a:pt x="1600200" y="126491"/>
                </a:lnTo>
                <a:lnTo>
                  <a:pt x="1651253" y="101117"/>
                </a:lnTo>
                <a:close/>
              </a:path>
              <a:path w="1727835" h="127000">
                <a:moveTo>
                  <a:pt x="1651253" y="63245"/>
                </a:moveTo>
                <a:lnTo>
                  <a:pt x="1651253" y="50291"/>
                </a:lnTo>
                <a:lnTo>
                  <a:pt x="1640797" y="50291"/>
                </a:lnTo>
                <a:lnTo>
                  <a:pt x="1651253" y="63245"/>
                </a:lnTo>
                <a:close/>
              </a:path>
              <a:path w="1727835" h="127000">
                <a:moveTo>
                  <a:pt x="1651253" y="76199"/>
                </a:moveTo>
                <a:lnTo>
                  <a:pt x="1651253" y="63245"/>
                </a:lnTo>
                <a:lnTo>
                  <a:pt x="1640797" y="76199"/>
                </a:lnTo>
                <a:lnTo>
                  <a:pt x="1651253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63010" y="2292400"/>
            <a:ext cx="208279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700" spc="15">
                <a:latin typeface="Symbol"/>
                <a:cs typeface="Symbol"/>
              </a:rPr>
              <a:t>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630" y="2292540"/>
            <a:ext cx="826769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31190" algn="l"/>
              </a:tabLst>
            </a:pPr>
            <a:r>
              <a:rPr dirty="0" sz="3700" spc="15">
                <a:latin typeface="Symbol"/>
                <a:cs typeface="Symbol"/>
              </a:rPr>
              <a:t></a:t>
            </a:r>
            <a:r>
              <a:rPr dirty="0" sz="3700" spc="15">
                <a:latin typeface="Times New Roman"/>
                <a:cs typeface="Times New Roman"/>
              </a:rPr>
              <a:t>	</a:t>
            </a:r>
            <a:r>
              <a:rPr dirty="0" sz="3700" spc="15">
                <a:latin typeface="Symbol"/>
                <a:cs typeface="Symbol"/>
              </a:rPr>
              <a:t>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63010" y="1814817"/>
            <a:ext cx="1356995" cy="594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003" sz="5550" spc="367">
                <a:latin typeface="Symbol"/>
                <a:cs typeface="Symbol"/>
              </a:rPr>
              <a:t></a:t>
            </a:r>
            <a:r>
              <a:rPr dirty="0" sz="3700" spc="275">
                <a:latin typeface="Times New Roman"/>
                <a:cs typeface="Times New Roman"/>
              </a:rPr>
              <a:t>0</a:t>
            </a:r>
            <a:r>
              <a:rPr dirty="0" sz="3700" spc="135">
                <a:latin typeface="Times New Roman"/>
                <a:cs typeface="Times New Roman"/>
              </a:rPr>
              <a:t>.</a:t>
            </a:r>
            <a:r>
              <a:rPr dirty="0" sz="3700" spc="15">
                <a:latin typeface="Times New Roman"/>
                <a:cs typeface="Times New Roman"/>
              </a:rPr>
              <a:t>299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42630" y="2526550"/>
            <a:ext cx="2776855" cy="78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31190" algn="l"/>
                <a:tab pos="1432560" algn="l"/>
              </a:tabLst>
            </a:pPr>
            <a:r>
              <a:rPr dirty="0" baseline="-25525" sz="5550" spc="22">
                <a:latin typeface="Symbol"/>
                <a:cs typeface="Symbol"/>
              </a:rPr>
              <a:t></a:t>
            </a:r>
            <a:r>
              <a:rPr dirty="0" baseline="-25525" sz="5550" spc="-742">
                <a:latin typeface="Times New Roman"/>
                <a:cs typeface="Times New Roman"/>
              </a:rPr>
              <a:t> </a:t>
            </a:r>
            <a:r>
              <a:rPr dirty="0" sz="3700" spc="10" i="1">
                <a:latin typeface="Times New Roman"/>
                <a:cs typeface="Times New Roman"/>
              </a:rPr>
              <a:t>I</a:t>
            </a:r>
            <a:r>
              <a:rPr dirty="0" sz="3700" i="1">
                <a:latin typeface="Times New Roman"/>
                <a:cs typeface="Times New Roman"/>
              </a:rPr>
              <a:t>	</a:t>
            </a:r>
            <a:r>
              <a:rPr dirty="0" baseline="-25525" sz="5550" spc="22">
                <a:latin typeface="Symbol"/>
                <a:cs typeface="Symbol"/>
              </a:rPr>
              <a:t></a:t>
            </a:r>
            <a:r>
              <a:rPr dirty="0" baseline="-25525" sz="5550" spc="682">
                <a:latin typeface="Times New Roman"/>
                <a:cs typeface="Times New Roman"/>
              </a:rPr>
              <a:t> </a:t>
            </a:r>
            <a:r>
              <a:rPr dirty="0" sz="3700" spc="20">
                <a:latin typeface="Symbol"/>
                <a:cs typeface="Symbol"/>
              </a:rPr>
              <a:t></a:t>
            </a:r>
            <a:r>
              <a:rPr dirty="0" sz="3700">
                <a:latin typeface="Times New Roman"/>
                <a:cs typeface="Times New Roman"/>
              </a:rPr>
              <a:t>	</a:t>
            </a:r>
            <a:r>
              <a:rPr dirty="0" baseline="-25525" sz="5550" spc="367">
                <a:latin typeface="Symbol"/>
                <a:cs typeface="Symbol"/>
              </a:rPr>
              <a:t></a:t>
            </a:r>
            <a:r>
              <a:rPr dirty="0" sz="3700" spc="275">
                <a:latin typeface="Times New Roman"/>
                <a:cs typeface="Times New Roman"/>
              </a:rPr>
              <a:t>0</a:t>
            </a:r>
            <a:r>
              <a:rPr dirty="0" sz="3700" spc="135">
                <a:latin typeface="Times New Roman"/>
                <a:cs typeface="Times New Roman"/>
              </a:rPr>
              <a:t>.</a:t>
            </a:r>
            <a:r>
              <a:rPr dirty="0" sz="3700" spc="15">
                <a:latin typeface="Times New Roman"/>
                <a:cs typeface="Times New Roman"/>
              </a:rPr>
              <a:t>596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42630" y="1841462"/>
            <a:ext cx="826769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700" spc="45">
                <a:latin typeface="Symbol"/>
                <a:cs typeface="Symbol"/>
              </a:rPr>
              <a:t></a:t>
            </a:r>
            <a:r>
              <a:rPr dirty="0" baseline="3003" sz="5550" spc="30" i="1">
                <a:latin typeface="Times New Roman"/>
                <a:cs typeface="Times New Roman"/>
              </a:rPr>
              <a:t>Y</a:t>
            </a:r>
            <a:r>
              <a:rPr dirty="0" baseline="3003" sz="5550" spc="592" i="1">
                <a:latin typeface="Times New Roman"/>
                <a:cs typeface="Times New Roman"/>
              </a:rPr>
              <a:t> </a:t>
            </a:r>
            <a:r>
              <a:rPr dirty="0" sz="3700" spc="15">
                <a:latin typeface="Symbol"/>
                <a:cs typeface="Symbol"/>
              </a:rPr>
              <a:t>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23815" y="1859572"/>
            <a:ext cx="1405890" cy="1982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700" spc="-50">
                <a:latin typeface="Times New Roman"/>
                <a:cs typeface="Times New Roman"/>
              </a:rPr>
              <a:t>0</a:t>
            </a:r>
            <a:r>
              <a:rPr dirty="0" sz="3700" spc="-30">
                <a:latin typeface="Times New Roman"/>
                <a:cs typeface="Times New Roman"/>
              </a:rPr>
              <a:t>.</a:t>
            </a:r>
            <a:r>
              <a:rPr dirty="0" sz="3700" spc="-5">
                <a:latin typeface="Times New Roman"/>
                <a:cs typeface="Times New Roman"/>
              </a:rPr>
              <a:t>587</a:t>
            </a:r>
            <a:endParaRPr sz="37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105"/>
              </a:spcBef>
            </a:pPr>
            <a:r>
              <a:rPr dirty="0" sz="3700" spc="-5">
                <a:latin typeface="Symbol"/>
                <a:cs typeface="Symbol"/>
              </a:rPr>
              <a:t></a:t>
            </a:r>
            <a:r>
              <a:rPr dirty="0" sz="3700" spc="-400">
                <a:latin typeface="Times New Roman"/>
                <a:cs typeface="Times New Roman"/>
              </a:rPr>
              <a:t> </a:t>
            </a:r>
            <a:r>
              <a:rPr dirty="0" sz="3700" spc="-50">
                <a:latin typeface="Times New Roman"/>
                <a:cs typeface="Times New Roman"/>
              </a:rPr>
              <a:t>0</a:t>
            </a:r>
            <a:r>
              <a:rPr dirty="0" sz="3700" spc="-30">
                <a:latin typeface="Times New Roman"/>
                <a:cs typeface="Times New Roman"/>
              </a:rPr>
              <a:t>.</a:t>
            </a:r>
            <a:r>
              <a:rPr dirty="0" sz="3700" spc="-5">
                <a:latin typeface="Times New Roman"/>
                <a:cs typeface="Times New Roman"/>
              </a:rPr>
              <a:t>274</a:t>
            </a:r>
            <a:endParaRPr sz="37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100"/>
              </a:spcBef>
            </a:pPr>
            <a:r>
              <a:rPr dirty="0" sz="3700" spc="-5">
                <a:latin typeface="Symbol"/>
                <a:cs typeface="Symbol"/>
              </a:rPr>
              <a:t></a:t>
            </a:r>
            <a:r>
              <a:rPr dirty="0" sz="3700" spc="-400">
                <a:latin typeface="Times New Roman"/>
                <a:cs typeface="Times New Roman"/>
              </a:rPr>
              <a:t> </a:t>
            </a:r>
            <a:r>
              <a:rPr dirty="0" sz="3700" spc="-50">
                <a:latin typeface="Times New Roman"/>
                <a:cs typeface="Times New Roman"/>
              </a:rPr>
              <a:t>0</a:t>
            </a:r>
            <a:r>
              <a:rPr dirty="0" sz="3700" spc="-30">
                <a:latin typeface="Times New Roman"/>
                <a:cs typeface="Times New Roman"/>
              </a:rPr>
              <a:t>.</a:t>
            </a:r>
            <a:r>
              <a:rPr dirty="0" sz="3700" spc="-5">
                <a:latin typeface="Times New Roman"/>
                <a:cs typeface="Times New Roman"/>
              </a:rPr>
              <a:t>523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0298" y="2304783"/>
            <a:ext cx="932180" cy="582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31520" algn="l"/>
              </a:tabLst>
            </a:pPr>
            <a:r>
              <a:rPr dirty="0" sz="3800" spc="125">
                <a:latin typeface="Symbol"/>
                <a:cs typeface="Symbol"/>
              </a:rPr>
              <a:t></a:t>
            </a:r>
            <a:r>
              <a:rPr dirty="0" sz="3800" spc="10">
                <a:latin typeface="Symbol"/>
                <a:cs typeface="Symbol"/>
              </a:rPr>
              <a:t></a:t>
            </a:r>
            <a:r>
              <a:rPr dirty="0" sz="3800">
                <a:latin typeface="Times New Roman"/>
                <a:cs typeface="Times New Roman"/>
              </a:rPr>
              <a:t>	</a:t>
            </a:r>
            <a:r>
              <a:rPr dirty="0" sz="3800" spc="10">
                <a:latin typeface="Symbol"/>
                <a:cs typeface="Symbol"/>
              </a:rPr>
              <a:t>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11057" y="4956492"/>
            <a:ext cx="1637030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0080" algn="l"/>
                <a:tab pos="1440815" algn="l"/>
              </a:tabLst>
            </a:pPr>
            <a:r>
              <a:rPr dirty="0" sz="3700" spc="15">
                <a:latin typeface="Symbol"/>
                <a:cs typeface="Symbol"/>
              </a:rPr>
              <a:t></a:t>
            </a:r>
            <a:r>
              <a:rPr dirty="0" sz="3700" spc="15">
                <a:latin typeface="Times New Roman"/>
                <a:cs typeface="Times New Roman"/>
              </a:rPr>
              <a:t>	</a:t>
            </a:r>
            <a:r>
              <a:rPr dirty="0" sz="3700" spc="15">
                <a:latin typeface="Symbol"/>
                <a:cs typeface="Symbol"/>
              </a:rPr>
              <a:t></a:t>
            </a:r>
            <a:r>
              <a:rPr dirty="0" sz="3700" spc="15">
                <a:latin typeface="Times New Roman"/>
                <a:cs typeface="Times New Roman"/>
              </a:rPr>
              <a:t>	</a:t>
            </a:r>
            <a:r>
              <a:rPr dirty="0" sz="3700" spc="15">
                <a:latin typeface="Symbol"/>
                <a:cs typeface="Symbol"/>
              </a:rPr>
              <a:t>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63010" y="3238957"/>
            <a:ext cx="1356995" cy="1834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5255" sz="5550" spc="-2137">
                <a:latin typeface="Symbol"/>
                <a:cs typeface="Symbol"/>
              </a:rPr>
              <a:t></a:t>
            </a:r>
            <a:r>
              <a:rPr dirty="0" baseline="-15765" sz="5550" spc="367">
                <a:latin typeface="Symbol"/>
                <a:cs typeface="Symbol"/>
              </a:rPr>
              <a:t></a:t>
            </a:r>
            <a:r>
              <a:rPr dirty="0" sz="3700" spc="275">
                <a:latin typeface="Times New Roman"/>
                <a:cs typeface="Times New Roman"/>
              </a:rPr>
              <a:t>0</a:t>
            </a:r>
            <a:r>
              <a:rPr dirty="0" sz="3700" spc="135">
                <a:latin typeface="Times New Roman"/>
                <a:cs typeface="Times New Roman"/>
              </a:rPr>
              <a:t>.</a:t>
            </a:r>
            <a:r>
              <a:rPr dirty="0" sz="3700" spc="15">
                <a:latin typeface="Times New Roman"/>
                <a:cs typeface="Times New Roman"/>
              </a:rPr>
              <a:t>211</a:t>
            </a: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46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</a:pPr>
            <a:r>
              <a:rPr dirty="0" baseline="-3003" sz="5550" spc="-232">
                <a:latin typeface="Symbol"/>
                <a:cs typeface="Symbol"/>
              </a:rPr>
              <a:t></a:t>
            </a:r>
            <a:r>
              <a:rPr dirty="0" sz="3700" spc="15">
                <a:latin typeface="Times New Roman"/>
                <a:cs typeface="Times New Roman"/>
              </a:rPr>
              <a:t>1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1057" y="5858649"/>
            <a:ext cx="1852930" cy="748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40815" algn="l"/>
              </a:tabLst>
            </a:pPr>
            <a:r>
              <a:rPr dirty="0" sz="3700" spc="-1425">
                <a:latin typeface="Symbol"/>
                <a:cs typeface="Symbol"/>
              </a:rPr>
              <a:t></a:t>
            </a:r>
            <a:r>
              <a:rPr dirty="0" baseline="-21021" sz="5550" spc="22">
                <a:latin typeface="Symbol"/>
                <a:cs typeface="Symbol"/>
              </a:rPr>
              <a:t></a:t>
            </a:r>
            <a:r>
              <a:rPr dirty="0" baseline="-21021" sz="5550" spc="-742">
                <a:latin typeface="Times New Roman"/>
                <a:cs typeface="Times New Roman"/>
              </a:rPr>
              <a:t> </a:t>
            </a:r>
            <a:r>
              <a:rPr dirty="0" baseline="-5255" sz="5550" spc="30" i="1">
                <a:latin typeface="Times New Roman"/>
                <a:cs typeface="Times New Roman"/>
              </a:rPr>
              <a:t>B</a:t>
            </a:r>
            <a:r>
              <a:rPr dirty="0" baseline="-5255" sz="5550" spc="-202" i="1">
                <a:latin typeface="Times New Roman"/>
                <a:cs typeface="Times New Roman"/>
              </a:rPr>
              <a:t> </a:t>
            </a:r>
            <a:r>
              <a:rPr dirty="0" sz="3700" spc="-1425">
                <a:latin typeface="Symbol"/>
                <a:cs typeface="Symbol"/>
              </a:rPr>
              <a:t></a:t>
            </a:r>
            <a:r>
              <a:rPr dirty="0" baseline="-21021" sz="5550" spc="22">
                <a:latin typeface="Symbol"/>
                <a:cs typeface="Symbol"/>
              </a:rPr>
              <a:t></a:t>
            </a:r>
            <a:r>
              <a:rPr dirty="0" baseline="-21021" sz="5550">
                <a:latin typeface="Times New Roman"/>
                <a:cs typeface="Times New Roman"/>
              </a:rPr>
              <a:t>	</a:t>
            </a:r>
            <a:r>
              <a:rPr dirty="0" sz="3700" spc="-1425">
                <a:latin typeface="Symbol"/>
                <a:cs typeface="Symbol"/>
              </a:rPr>
              <a:t></a:t>
            </a:r>
            <a:r>
              <a:rPr dirty="0" baseline="-21021" sz="5550" spc="-232">
                <a:latin typeface="Symbol"/>
                <a:cs typeface="Symbol"/>
              </a:rPr>
              <a:t></a:t>
            </a:r>
            <a:r>
              <a:rPr dirty="0" baseline="-5255" sz="5550" spc="22">
                <a:latin typeface="Times New Roman"/>
                <a:cs typeface="Times New Roman"/>
              </a:rPr>
              <a:t>1</a:t>
            </a:r>
            <a:endParaRPr baseline="-5255" sz="5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11057" y="5190502"/>
            <a:ext cx="1852930" cy="78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40815" algn="l"/>
              </a:tabLst>
            </a:pPr>
            <a:r>
              <a:rPr dirty="0" baseline="-25525" sz="5550" spc="262">
                <a:latin typeface="Symbol"/>
                <a:cs typeface="Symbol"/>
              </a:rPr>
              <a:t></a:t>
            </a:r>
            <a:r>
              <a:rPr dirty="0" sz="3700" spc="25" i="1">
                <a:latin typeface="Times New Roman"/>
                <a:cs typeface="Times New Roman"/>
              </a:rPr>
              <a:t>G</a:t>
            </a:r>
            <a:r>
              <a:rPr dirty="0" sz="3700" spc="-285" i="1">
                <a:latin typeface="Times New Roman"/>
                <a:cs typeface="Times New Roman"/>
              </a:rPr>
              <a:t> </a:t>
            </a:r>
            <a:r>
              <a:rPr dirty="0" baseline="-25525" sz="5550" spc="22">
                <a:latin typeface="Symbol"/>
                <a:cs typeface="Symbol"/>
              </a:rPr>
              <a:t></a:t>
            </a:r>
            <a:r>
              <a:rPr dirty="0" baseline="-25525" sz="5550" spc="675">
                <a:latin typeface="Times New Roman"/>
                <a:cs typeface="Times New Roman"/>
              </a:rPr>
              <a:t> </a:t>
            </a:r>
            <a:r>
              <a:rPr dirty="0" sz="3700" spc="20">
                <a:latin typeface="Symbol"/>
                <a:cs typeface="Symbol"/>
              </a:rPr>
              <a:t></a:t>
            </a:r>
            <a:r>
              <a:rPr dirty="0" sz="3700">
                <a:latin typeface="Times New Roman"/>
                <a:cs typeface="Times New Roman"/>
              </a:rPr>
              <a:t>	</a:t>
            </a:r>
            <a:r>
              <a:rPr dirty="0" baseline="-25525" sz="5550" spc="-232">
                <a:latin typeface="Symbol"/>
                <a:cs typeface="Symbol"/>
              </a:rPr>
              <a:t></a:t>
            </a:r>
            <a:r>
              <a:rPr dirty="0" sz="3700" spc="15">
                <a:latin typeface="Times New Roman"/>
                <a:cs typeface="Times New Roman"/>
              </a:rPr>
              <a:t>1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42630" y="3194697"/>
            <a:ext cx="1004569" cy="18789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700" spc="-1425">
                <a:latin typeface="Symbol"/>
                <a:cs typeface="Symbol"/>
              </a:rPr>
              <a:t></a:t>
            </a:r>
            <a:r>
              <a:rPr dirty="0" baseline="-21021" sz="5550" spc="262">
                <a:latin typeface="Symbol"/>
                <a:cs typeface="Symbol"/>
              </a:rPr>
              <a:t></a:t>
            </a:r>
            <a:r>
              <a:rPr dirty="0" baseline="-5255" sz="5550" spc="37" i="1">
                <a:latin typeface="Times New Roman"/>
                <a:cs typeface="Times New Roman"/>
              </a:rPr>
              <a:t>Q</a:t>
            </a:r>
            <a:r>
              <a:rPr dirty="0" baseline="-5255" sz="5550" spc="-532" i="1">
                <a:latin typeface="Times New Roman"/>
                <a:cs typeface="Times New Roman"/>
              </a:rPr>
              <a:t> </a:t>
            </a:r>
            <a:r>
              <a:rPr dirty="0" sz="3700" spc="-1425">
                <a:latin typeface="Symbol"/>
                <a:cs typeface="Symbol"/>
              </a:rPr>
              <a:t></a:t>
            </a:r>
            <a:r>
              <a:rPr dirty="0" baseline="-21021" sz="5550" spc="22">
                <a:latin typeface="Symbol"/>
                <a:cs typeface="Symbol"/>
              </a:rPr>
              <a:t></a:t>
            </a:r>
            <a:endParaRPr baseline="-21021" sz="555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5100">
              <a:latin typeface="Times New Roman"/>
              <a:cs typeface="Times New Roman"/>
            </a:endParaRPr>
          </a:p>
          <a:p>
            <a:pPr marL="180975">
              <a:lnSpc>
                <a:spcPct val="100000"/>
              </a:lnSpc>
            </a:pPr>
            <a:r>
              <a:rPr dirty="0" sz="3700" spc="15">
                <a:latin typeface="Symbol"/>
                <a:cs typeface="Symbol"/>
              </a:rPr>
              <a:t></a:t>
            </a:r>
            <a:r>
              <a:rPr dirty="0" sz="3700" spc="-495">
                <a:latin typeface="Times New Roman"/>
                <a:cs typeface="Times New Roman"/>
              </a:rPr>
              <a:t> </a:t>
            </a:r>
            <a:r>
              <a:rPr dirty="0" baseline="3003" sz="5550" spc="30" i="1">
                <a:latin typeface="Times New Roman"/>
                <a:cs typeface="Times New Roman"/>
              </a:rPr>
              <a:t>R</a:t>
            </a:r>
            <a:r>
              <a:rPr dirty="0" baseline="3003" sz="5550" spc="-202" i="1">
                <a:latin typeface="Times New Roman"/>
                <a:cs typeface="Times New Roman"/>
              </a:rPr>
              <a:t> </a:t>
            </a:r>
            <a:r>
              <a:rPr dirty="0" sz="3700" spc="15">
                <a:latin typeface="Symbol"/>
                <a:cs typeface="Symbol"/>
              </a:rPr>
              <a:t>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79835" y="4454397"/>
            <a:ext cx="1431290" cy="2049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-95">
                <a:latin typeface="Times New Roman"/>
                <a:cs typeface="Times New Roman"/>
              </a:rPr>
              <a:t>0</a:t>
            </a:r>
            <a:r>
              <a:rPr dirty="0" sz="3800" spc="-5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956</a:t>
            </a:r>
            <a:endParaRPr sz="3800">
              <a:latin typeface="Times New Roman"/>
              <a:cs typeface="Times New Roman"/>
            </a:endParaRPr>
          </a:p>
          <a:p>
            <a:pPr marL="20320">
              <a:lnSpc>
                <a:spcPct val="100000"/>
              </a:lnSpc>
              <a:spcBef>
                <a:spcPts val="1180"/>
              </a:spcBef>
            </a:pPr>
            <a:r>
              <a:rPr dirty="0" sz="3800" spc="15">
                <a:latin typeface="Symbol"/>
                <a:cs typeface="Symbol"/>
              </a:rPr>
              <a:t></a:t>
            </a:r>
            <a:r>
              <a:rPr dirty="0" sz="3800" spc="-500">
                <a:latin typeface="Times New Roman"/>
                <a:cs typeface="Times New Roman"/>
              </a:rPr>
              <a:t> </a:t>
            </a:r>
            <a:r>
              <a:rPr dirty="0" sz="3800" spc="-95">
                <a:latin typeface="Times New Roman"/>
                <a:cs typeface="Times New Roman"/>
              </a:rPr>
              <a:t>0</a:t>
            </a:r>
            <a:r>
              <a:rPr dirty="0" sz="3800" spc="-5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272</a:t>
            </a:r>
            <a:endParaRPr sz="3800">
              <a:latin typeface="Times New Roman"/>
              <a:cs typeface="Times New Roman"/>
            </a:endParaRPr>
          </a:p>
          <a:p>
            <a:pPr marL="20320">
              <a:lnSpc>
                <a:spcPct val="100000"/>
              </a:lnSpc>
              <a:spcBef>
                <a:spcPts val="1185"/>
              </a:spcBef>
            </a:pPr>
            <a:r>
              <a:rPr dirty="0" sz="3800" spc="125">
                <a:latin typeface="Symbol"/>
                <a:cs typeface="Symbol"/>
              </a:rPr>
              <a:t></a:t>
            </a:r>
            <a:r>
              <a:rPr dirty="0" sz="3800" spc="-100">
                <a:latin typeface="Times New Roman"/>
                <a:cs typeface="Times New Roman"/>
              </a:rPr>
              <a:t>1</a:t>
            </a:r>
            <a:r>
              <a:rPr dirty="0" sz="3800" spc="-5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106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43848" y="4897107"/>
            <a:ext cx="925194" cy="582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24535" algn="l"/>
              </a:tabLst>
            </a:pPr>
            <a:r>
              <a:rPr dirty="0" sz="3800" spc="125">
                <a:latin typeface="Symbol"/>
                <a:cs typeface="Symbol"/>
              </a:rPr>
              <a:t></a:t>
            </a:r>
            <a:r>
              <a:rPr dirty="0" sz="3800" spc="10">
                <a:latin typeface="Symbol"/>
                <a:cs typeface="Symbol"/>
              </a:rPr>
              <a:t></a:t>
            </a:r>
            <a:r>
              <a:rPr dirty="0" sz="3800">
                <a:latin typeface="Times New Roman"/>
                <a:cs typeface="Times New Roman"/>
              </a:rPr>
              <a:t>	</a:t>
            </a:r>
            <a:r>
              <a:rPr dirty="0" sz="3800" spc="10">
                <a:latin typeface="Symbol"/>
                <a:cs typeface="Symbol"/>
              </a:rPr>
              <a:t>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43848" y="5822950"/>
            <a:ext cx="925194" cy="768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-1465">
                <a:latin typeface="Symbol"/>
                <a:cs typeface="Symbol"/>
              </a:rPr>
              <a:t></a:t>
            </a:r>
            <a:r>
              <a:rPr dirty="0" baseline="-21198" sz="5700" spc="187">
                <a:latin typeface="Symbol"/>
                <a:cs typeface="Symbol"/>
              </a:rPr>
              <a:t></a:t>
            </a:r>
            <a:r>
              <a:rPr dirty="0" sz="3800" spc="-1465">
                <a:latin typeface="Symbol"/>
                <a:cs typeface="Symbol"/>
              </a:rPr>
              <a:t></a:t>
            </a:r>
            <a:r>
              <a:rPr dirty="0" baseline="-21198" sz="5700" spc="-217">
                <a:latin typeface="Symbol"/>
                <a:cs typeface="Symbol"/>
              </a:rPr>
              <a:t></a:t>
            </a:r>
            <a:r>
              <a:rPr dirty="0" baseline="-5116" sz="5700" spc="-75" i="1">
                <a:latin typeface="Times New Roman"/>
                <a:cs typeface="Times New Roman"/>
              </a:rPr>
              <a:t>Q</a:t>
            </a:r>
            <a:r>
              <a:rPr dirty="0" sz="3800" spc="-1465">
                <a:latin typeface="Symbol"/>
                <a:cs typeface="Symbol"/>
              </a:rPr>
              <a:t></a:t>
            </a:r>
            <a:r>
              <a:rPr dirty="0" baseline="-21198" sz="5700" spc="15">
                <a:latin typeface="Symbol"/>
                <a:cs typeface="Symbol"/>
              </a:rPr>
              <a:t></a:t>
            </a:r>
            <a:endParaRPr baseline="-21198" sz="57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58482" y="5868682"/>
            <a:ext cx="1091565" cy="590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-145">
                <a:latin typeface="Times New Roman"/>
                <a:cs typeface="Times New Roman"/>
              </a:rPr>
              <a:t>1</a:t>
            </a:r>
            <a:r>
              <a:rPr dirty="0" sz="3800" spc="-7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703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93737" y="1814880"/>
            <a:ext cx="2375535" cy="412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48740" algn="l"/>
              </a:tabLst>
            </a:pPr>
            <a:r>
              <a:rPr dirty="0" sz="3800" spc="-145">
                <a:latin typeface="Times New Roman"/>
                <a:cs typeface="Times New Roman"/>
              </a:rPr>
              <a:t>0</a:t>
            </a:r>
            <a:r>
              <a:rPr dirty="0" sz="3800" spc="-7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114</a:t>
            </a:r>
            <a:r>
              <a:rPr dirty="0" sz="3800">
                <a:latin typeface="Times New Roman"/>
                <a:cs typeface="Times New Roman"/>
              </a:rPr>
              <a:t>	</a:t>
            </a:r>
            <a:r>
              <a:rPr dirty="0" baseline="-2923" sz="5700" spc="187">
                <a:latin typeface="Symbol"/>
                <a:cs typeface="Symbol"/>
              </a:rPr>
              <a:t></a:t>
            </a:r>
            <a:r>
              <a:rPr dirty="0" baseline="-2923" sz="5700" spc="104">
                <a:latin typeface="Symbol"/>
                <a:cs typeface="Symbol"/>
              </a:rPr>
              <a:t></a:t>
            </a:r>
            <a:r>
              <a:rPr dirty="0" sz="3800" spc="200" i="1">
                <a:latin typeface="Times New Roman"/>
                <a:cs typeface="Times New Roman"/>
              </a:rPr>
              <a:t>R</a:t>
            </a:r>
            <a:r>
              <a:rPr dirty="0" baseline="-2923" sz="5700" spc="15">
                <a:latin typeface="Symbol"/>
                <a:cs typeface="Symbol"/>
              </a:rPr>
              <a:t></a:t>
            </a:r>
            <a:endParaRPr baseline="-2923" sz="5700">
              <a:latin typeface="Symbol"/>
              <a:cs typeface="Symbol"/>
            </a:endParaRPr>
          </a:p>
          <a:p>
            <a:pPr marL="19050">
              <a:lnSpc>
                <a:spcPct val="100000"/>
              </a:lnSpc>
              <a:spcBef>
                <a:spcPts val="1190"/>
              </a:spcBef>
            </a:pPr>
            <a:r>
              <a:rPr dirty="0" sz="3800" spc="15">
                <a:latin typeface="Symbol"/>
                <a:cs typeface="Symbol"/>
              </a:rPr>
              <a:t></a:t>
            </a:r>
            <a:r>
              <a:rPr dirty="0" sz="3800" spc="-560">
                <a:latin typeface="Times New Roman"/>
                <a:cs typeface="Times New Roman"/>
              </a:rPr>
              <a:t> </a:t>
            </a:r>
            <a:r>
              <a:rPr dirty="0" sz="3800" spc="-145">
                <a:latin typeface="Times New Roman"/>
                <a:cs typeface="Times New Roman"/>
              </a:rPr>
              <a:t>0</a:t>
            </a:r>
            <a:r>
              <a:rPr dirty="0" sz="3800" spc="-7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32</a:t>
            </a:r>
            <a:r>
              <a:rPr dirty="0" sz="3800" spc="-405">
                <a:latin typeface="Times New Roman"/>
                <a:cs typeface="Times New Roman"/>
              </a:rPr>
              <a:t>2</a:t>
            </a:r>
            <a:r>
              <a:rPr dirty="0" baseline="-25584" sz="5700" spc="187">
                <a:latin typeface="Symbol"/>
                <a:cs typeface="Symbol"/>
              </a:rPr>
              <a:t></a:t>
            </a:r>
            <a:r>
              <a:rPr dirty="0" baseline="-25584" sz="5700" spc="-217">
                <a:latin typeface="Symbol"/>
                <a:cs typeface="Symbol"/>
              </a:rPr>
              <a:t></a:t>
            </a:r>
            <a:r>
              <a:rPr dirty="0" sz="3800" i="1">
                <a:latin typeface="Times New Roman"/>
                <a:cs typeface="Times New Roman"/>
              </a:rPr>
              <a:t>G</a:t>
            </a:r>
            <a:r>
              <a:rPr dirty="0" baseline="-25584" sz="5700" spc="15">
                <a:latin typeface="Symbol"/>
                <a:cs typeface="Symbol"/>
              </a:rPr>
              <a:t></a:t>
            </a:r>
            <a:endParaRPr baseline="-25584" sz="57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  <a:tabLst>
                <a:tab pos="1348740" algn="l"/>
              </a:tabLst>
            </a:pPr>
            <a:r>
              <a:rPr dirty="0" sz="3800" spc="-145">
                <a:latin typeface="Times New Roman"/>
                <a:cs typeface="Times New Roman"/>
              </a:rPr>
              <a:t>0</a:t>
            </a:r>
            <a:r>
              <a:rPr dirty="0" sz="3800" spc="-7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312</a:t>
            </a:r>
            <a:r>
              <a:rPr dirty="0" sz="3800">
                <a:latin typeface="Times New Roman"/>
                <a:cs typeface="Times New Roman"/>
              </a:rPr>
              <a:t>	</a:t>
            </a:r>
            <a:r>
              <a:rPr dirty="0" baseline="5116" sz="5700" spc="-2197">
                <a:latin typeface="Symbol"/>
                <a:cs typeface="Symbol"/>
              </a:rPr>
              <a:t></a:t>
            </a:r>
            <a:r>
              <a:rPr dirty="0" baseline="-16081" sz="5700" spc="187">
                <a:latin typeface="Symbol"/>
                <a:cs typeface="Symbol"/>
              </a:rPr>
              <a:t></a:t>
            </a:r>
            <a:r>
              <a:rPr dirty="0" baseline="5116" sz="5700" spc="-2197">
                <a:latin typeface="Symbol"/>
                <a:cs typeface="Symbol"/>
              </a:rPr>
              <a:t></a:t>
            </a:r>
            <a:r>
              <a:rPr dirty="0" baseline="-16081" sz="5700" spc="104">
                <a:latin typeface="Symbol"/>
                <a:cs typeface="Symbol"/>
              </a:rPr>
              <a:t></a:t>
            </a:r>
            <a:r>
              <a:rPr dirty="0" sz="3800" spc="200" i="1">
                <a:latin typeface="Times New Roman"/>
                <a:cs typeface="Times New Roman"/>
              </a:rPr>
              <a:t>B</a:t>
            </a:r>
            <a:r>
              <a:rPr dirty="0" baseline="5116" sz="5700" spc="-2197">
                <a:latin typeface="Symbol"/>
                <a:cs typeface="Symbol"/>
              </a:rPr>
              <a:t></a:t>
            </a:r>
            <a:r>
              <a:rPr dirty="0" baseline="-16081" sz="5700" spc="15">
                <a:latin typeface="Symbol"/>
                <a:cs typeface="Symbol"/>
              </a:rPr>
              <a:t></a:t>
            </a:r>
            <a:endParaRPr baseline="-16081" sz="5700">
              <a:latin typeface="Symbol"/>
              <a:cs typeface="Symbol"/>
            </a:endParaRPr>
          </a:p>
          <a:p>
            <a:pPr marL="118745">
              <a:lnSpc>
                <a:spcPct val="100000"/>
              </a:lnSpc>
              <a:spcBef>
                <a:spcPts val="4345"/>
              </a:spcBef>
              <a:tabLst>
                <a:tab pos="1462405" algn="l"/>
              </a:tabLst>
            </a:pPr>
            <a:r>
              <a:rPr dirty="0" sz="3800" spc="-145">
                <a:latin typeface="Times New Roman"/>
                <a:cs typeface="Times New Roman"/>
              </a:rPr>
              <a:t>0</a:t>
            </a:r>
            <a:r>
              <a:rPr dirty="0" sz="3800" spc="-7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621</a:t>
            </a:r>
            <a:r>
              <a:rPr dirty="0" sz="3800">
                <a:latin typeface="Times New Roman"/>
                <a:cs typeface="Times New Roman"/>
              </a:rPr>
              <a:t>	</a:t>
            </a:r>
            <a:r>
              <a:rPr dirty="0" baseline="-2923" sz="5700" spc="187">
                <a:latin typeface="Symbol"/>
                <a:cs typeface="Symbol"/>
              </a:rPr>
              <a:t></a:t>
            </a:r>
            <a:r>
              <a:rPr dirty="0" baseline="-2923" sz="5700" spc="-390">
                <a:latin typeface="Symbol"/>
                <a:cs typeface="Symbol"/>
              </a:rPr>
              <a:t></a:t>
            </a:r>
            <a:r>
              <a:rPr dirty="0" sz="3800" spc="15" i="1">
                <a:latin typeface="Times New Roman"/>
                <a:cs typeface="Times New Roman"/>
              </a:rPr>
              <a:t>Y</a:t>
            </a:r>
            <a:r>
              <a:rPr dirty="0" sz="3800" spc="-275" i="1">
                <a:latin typeface="Times New Roman"/>
                <a:cs typeface="Times New Roman"/>
              </a:rPr>
              <a:t> </a:t>
            </a:r>
            <a:r>
              <a:rPr dirty="0" baseline="-2923" sz="5700" spc="15">
                <a:latin typeface="Symbol"/>
                <a:cs typeface="Symbol"/>
              </a:rPr>
              <a:t></a:t>
            </a:r>
            <a:endParaRPr baseline="-2923" sz="5700">
              <a:latin typeface="Symbol"/>
              <a:cs typeface="Symbol"/>
            </a:endParaRPr>
          </a:p>
          <a:p>
            <a:pPr marL="125730">
              <a:lnSpc>
                <a:spcPct val="100000"/>
              </a:lnSpc>
              <a:spcBef>
                <a:spcPts val="1190"/>
              </a:spcBef>
            </a:pPr>
            <a:r>
              <a:rPr dirty="0" sz="3800" spc="15">
                <a:latin typeface="Symbol"/>
                <a:cs typeface="Symbol"/>
              </a:rPr>
              <a:t></a:t>
            </a:r>
            <a:r>
              <a:rPr dirty="0" sz="3800" spc="-560">
                <a:latin typeface="Times New Roman"/>
                <a:cs typeface="Times New Roman"/>
              </a:rPr>
              <a:t> </a:t>
            </a:r>
            <a:r>
              <a:rPr dirty="0" sz="3800" spc="-145">
                <a:latin typeface="Times New Roman"/>
                <a:cs typeface="Times New Roman"/>
              </a:rPr>
              <a:t>0</a:t>
            </a:r>
            <a:r>
              <a:rPr dirty="0" sz="3800" spc="-7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64</a:t>
            </a:r>
            <a:r>
              <a:rPr dirty="0" sz="3800" spc="-350">
                <a:latin typeface="Times New Roman"/>
                <a:cs typeface="Times New Roman"/>
              </a:rPr>
              <a:t>7</a:t>
            </a:r>
            <a:r>
              <a:rPr dirty="0" baseline="-25584" sz="5700" spc="187">
                <a:latin typeface="Symbol"/>
                <a:cs typeface="Symbol"/>
              </a:rPr>
              <a:t></a:t>
            </a:r>
            <a:r>
              <a:rPr dirty="0" baseline="-25584" sz="5700" spc="104">
                <a:latin typeface="Symbol"/>
                <a:cs typeface="Symbol"/>
              </a:rPr>
              <a:t></a:t>
            </a:r>
            <a:r>
              <a:rPr dirty="0" sz="3800" spc="10" i="1">
                <a:latin typeface="Times New Roman"/>
                <a:cs typeface="Times New Roman"/>
              </a:rPr>
              <a:t>I</a:t>
            </a:r>
            <a:r>
              <a:rPr dirty="0" sz="3800" spc="250" i="1">
                <a:latin typeface="Times New Roman"/>
                <a:cs typeface="Times New Roman"/>
              </a:rPr>
              <a:t> </a:t>
            </a:r>
            <a:r>
              <a:rPr dirty="0" baseline="-25584" sz="5700" spc="15">
                <a:latin typeface="Symbol"/>
                <a:cs typeface="Symbol"/>
              </a:rPr>
              <a:t></a:t>
            </a:r>
            <a:endParaRPr baseline="-25584" sz="57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39941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数字图像处理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38505" rIns="0" bIns="0" rtlCol="0" vert="horz">
            <a:spAutoFit/>
          </a:bodyPr>
          <a:lstStyle/>
          <a:p>
            <a:pPr marL="786130">
              <a:lnSpc>
                <a:spcPct val="100000"/>
              </a:lnSpc>
              <a:tabLst>
                <a:tab pos="1197610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课程介绍</a:t>
            </a:r>
            <a:endParaRPr sz="32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675"/>
              </a:spcBef>
              <a:tabLst>
                <a:tab pos="1621790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教材及参考书</a:t>
            </a:r>
            <a:endParaRPr sz="28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685"/>
              </a:spcBef>
              <a:tabLst>
                <a:tab pos="1621790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上课主要内容</a:t>
            </a:r>
            <a:endParaRPr sz="28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689"/>
              </a:spcBef>
              <a:tabLst>
                <a:tab pos="1621790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课程目的与要求</a:t>
            </a:r>
            <a:endParaRPr sz="28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689"/>
              </a:spcBef>
              <a:tabLst>
                <a:tab pos="1621790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考试内容</a:t>
            </a:r>
            <a:endParaRPr sz="28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685"/>
              </a:spcBef>
              <a:tabLst>
                <a:tab pos="1621790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助教老师</a:t>
            </a:r>
            <a:endParaRPr sz="28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689"/>
              </a:spcBef>
              <a:tabLst>
                <a:tab pos="1621790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国内外相关会议和杂志</a:t>
            </a:r>
            <a:endParaRPr sz="2800">
              <a:latin typeface="NSimSun"/>
              <a:cs typeface="NSimSun"/>
            </a:endParaRPr>
          </a:p>
          <a:p>
            <a:pPr marL="1243330">
              <a:lnSpc>
                <a:spcPts val="3295"/>
              </a:lnSpc>
              <a:spcBef>
                <a:spcPts val="1689"/>
              </a:spcBef>
              <a:tabLst>
                <a:tab pos="1621790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目前需要做的事情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39941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数字图像处理的应用领域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15010">
              <a:lnSpc>
                <a:spcPct val="100000"/>
              </a:lnSpc>
              <a:tabLst>
                <a:tab pos="1125855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传统领域</a:t>
            </a:r>
            <a:endParaRPr sz="32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250"/>
              </a:spcBef>
              <a:tabLst>
                <a:tab pos="149415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医学、空间应用、地理学、生物学、军事</a:t>
            </a:r>
            <a:r>
              <a:rPr dirty="0" sz="2400" spc="-10" b="1">
                <a:latin typeface="Times New Roman"/>
                <a:cs typeface="Times New Roman"/>
              </a:rPr>
              <a:t>……</a:t>
            </a:r>
            <a:endParaRPr sz="2400">
              <a:latin typeface="Times New Roman"/>
              <a:cs typeface="Times New Roman"/>
            </a:endParaRPr>
          </a:p>
          <a:p>
            <a:pPr marL="715010">
              <a:lnSpc>
                <a:spcPct val="100000"/>
              </a:lnSpc>
              <a:spcBef>
                <a:spcPts val="2110"/>
              </a:spcBef>
              <a:tabLst>
                <a:tab pos="1125855" algn="l"/>
              </a:tabLst>
            </a:pP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最新领域</a:t>
            </a:r>
            <a:endParaRPr sz="32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405"/>
              </a:spcBef>
              <a:tabLst>
                <a:tab pos="149415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数码相机(DC)、数码摄像机(DV)</a:t>
            </a:r>
            <a:endParaRPr sz="24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430"/>
              </a:spcBef>
              <a:tabLst>
                <a:tab pos="149415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指纹识别、人脸识别</a:t>
            </a:r>
            <a:endParaRPr sz="24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430"/>
              </a:spcBef>
              <a:tabLst>
                <a:tab pos="149415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互联网、视频、多媒体等</a:t>
            </a:r>
            <a:endParaRPr sz="24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430"/>
              </a:spcBef>
              <a:tabLst>
                <a:tab pos="149415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基于内容的图像检索、视频检索、多媒体检索</a:t>
            </a:r>
            <a:endParaRPr sz="24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425"/>
              </a:spcBef>
              <a:tabLst>
                <a:tab pos="149415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水印、游戏、电影特技、虚拟现实、电子商务等</a:t>
            </a:r>
            <a:endParaRPr sz="2400">
              <a:latin typeface="NSimSun"/>
              <a:cs typeface="NSimSun"/>
            </a:endParaRPr>
          </a:p>
          <a:p>
            <a:pPr marL="1172210">
              <a:lnSpc>
                <a:spcPts val="3750"/>
              </a:lnSpc>
              <a:spcBef>
                <a:spcPts val="1945"/>
              </a:spcBef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数字图像处理的应用无处不在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33196"/>
            <a:ext cx="151574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 b="1">
                <a:latin typeface="Times New Roman"/>
                <a:cs typeface="Times New Roman"/>
              </a:rPr>
              <a:t>4</a:t>
            </a:r>
            <a:r>
              <a:rPr dirty="0" sz="3200" spc="-10" b="1">
                <a:latin typeface="NSimSun"/>
                <a:cs typeface="NSimSun"/>
              </a:rPr>
              <a:t>、</a:t>
            </a:r>
            <a:r>
              <a:rPr dirty="0" sz="3200" spc="-5" b="1">
                <a:latin typeface="Times New Roman"/>
                <a:cs typeface="Times New Roman"/>
              </a:rPr>
              <a:t>RGB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1173" y="933196"/>
            <a:ext cx="90551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YUV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8959" y="1122425"/>
            <a:ext cx="1727835" cy="127000"/>
          </a:xfrm>
          <a:custGeom>
            <a:avLst/>
            <a:gdLst/>
            <a:ahLst/>
            <a:cxnLst/>
            <a:rect l="l" t="t" r="r" b="b"/>
            <a:pathLst>
              <a:path w="1727835" h="127000">
                <a:moveTo>
                  <a:pt x="127253" y="0"/>
                </a:moveTo>
                <a:lnTo>
                  <a:pt x="0" y="63245"/>
                </a:lnTo>
                <a:lnTo>
                  <a:pt x="76200" y="101117"/>
                </a:lnTo>
                <a:lnTo>
                  <a:pt x="76200" y="50291"/>
                </a:lnTo>
                <a:lnTo>
                  <a:pt x="86656" y="50291"/>
                </a:lnTo>
                <a:lnTo>
                  <a:pt x="127253" y="0"/>
                </a:lnTo>
                <a:close/>
              </a:path>
              <a:path w="1727835" h="127000">
                <a:moveTo>
                  <a:pt x="86656" y="50292"/>
                </a:moveTo>
                <a:lnTo>
                  <a:pt x="76200" y="50291"/>
                </a:lnTo>
                <a:lnTo>
                  <a:pt x="76200" y="63245"/>
                </a:lnTo>
                <a:lnTo>
                  <a:pt x="86656" y="50292"/>
                </a:lnTo>
                <a:close/>
              </a:path>
              <a:path w="1727835" h="127000">
                <a:moveTo>
                  <a:pt x="1651253" y="63245"/>
                </a:moveTo>
                <a:lnTo>
                  <a:pt x="1640797" y="50291"/>
                </a:lnTo>
                <a:lnTo>
                  <a:pt x="86656" y="50292"/>
                </a:lnTo>
                <a:lnTo>
                  <a:pt x="76200" y="63245"/>
                </a:lnTo>
                <a:lnTo>
                  <a:pt x="86656" y="76199"/>
                </a:lnTo>
                <a:lnTo>
                  <a:pt x="1640797" y="76199"/>
                </a:lnTo>
                <a:lnTo>
                  <a:pt x="1651253" y="63245"/>
                </a:lnTo>
                <a:close/>
              </a:path>
              <a:path w="1727835" h="127000">
                <a:moveTo>
                  <a:pt x="86656" y="76199"/>
                </a:moveTo>
                <a:lnTo>
                  <a:pt x="76200" y="63245"/>
                </a:lnTo>
                <a:lnTo>
                  <a:pt x="76200" y="76199"/>
                </a:lnTo>
                <a:lnTo>
                  <a:pt x="86656" y="76199"/>
                </a:lnTo>
                <a:close/>
              </a:path>
              <a:path w="1727835" h="127000">
                <a:moveTo>
                  <a:pt x="127253" y="126491"/>
                </a:moveTo>
                <a:lnTo>
                  <a:pt x="86656" y="76199"/>
                </a:lnTo>
                <a:lnTo>
                  <a:pt x="76200" y="76199"/>
                </a:lnTo>
                <a:lnTo>
                  <a:pt x="76200" y="101117"/>
                </a:lnTo>
                <a:lnTo>
                  <a:pt x="127253" y="126491"/>
                </a:lnTo>
                <a:close/>
              </a:path>
              <a:path w="1727835" h="127000">
                <a:moveTo>
                  <a:pt x="1727453" y="63245"/>
                </a:moveTo>
                <a:lnTo>
                  <a:pt x="1600200" y="0"/>
                </a:lnTo>
                <a:lnTo>
                  <a:pt x="1640797" y="50291"/>
                </a:lnTo>
                <a:lnTo>
                  <a:pt x="1651253" y="50291"/>
                </a:lnTo>
                <a:lnTo>
                  <a:pt x="1651253" y="101117"/>
                </a:lnTo>
                <a:lnTo>
                  <a:pt x="1727453" y="63245"/>
                </a:lnTo>
                <a:close/>
              </a:path>
              <a:path w="1727835" h="127000">
                <a:moveTo>
                  <a:pt x="1651253" y="101117"/>
                </a:moveTo>
                <a:lnTo>
                  <a:pt x="1651253" y="76199"/>
                </a:lnTo>
                <a:lnTo>
                  <a:pt x="1640797" y="76199"/>
                </a:lnTo>
                <a:lnTo>
                  <a:pt x="1600200" y="126491"/>
                </a:lnTo>
                <a:lnTo>
                  <a:pt x="1651253" y="101117"/>
                </a:lnTo>
                <a:close/>
              </a:path>
              <a:path w="1727835" h="127000">
                <a:moveTo>
                  <a:pt x="1651253" y="63245"/>
                </a:moveTo>
                <a:lnTo>
                  <a:pt x="1651253" y="50291"/>
                </a:lnTo>
                <a:lnTo>
                  <a:pt x="1640797" y="50291"/>
                </a:lnTo>
                <a:lnTo>
                  <a:pt x="1651253" y="63245"/>
                </a:lnTo>
                <a:close/>
              </a:path>
              <a:path w="1727835" h="127000">
                <a:moveTo>
                  <a:pt x="1651253" y="76199"/>
                </a:moveTo>
                <a:lnTo>
                  <a:pt x="1651253" y="63245"/>
                </a:lnTo>
                <a:lnTo>
                  <a:pt x="1640797" y="76199"/>
                </a:lnTo>
                <a:lnTo>
                  <a:pt x="1651253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52155" y="2292540"/>
            <a:ext cx="1653539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57225" algn="l"/>
                <a:tab pos="1457960" algn="l"/>
              </a:tabLst>
            </a:pPr>
            <a:r>
              <a:rPr dirty="0" sz="3700" spc="15">
                <a:latin typeface="Symbol"/>
                <a:cs typeface="Symbol"/>
              </a:rPr>
              <a:t></a:t>
            </a:r>
            <a:r>
              <a:rPr dirty="0" sz="3700" spc="15">
                <a:latin typeface="Times New Roman"/>
                <a:cs typeface="Times New Roman"/>
              </a:rPr>
              <a:t>	</a:t>
            </a:r>
            <a:r>
              <a:rPr dirty="0" sz="3700" spc="15">
                <a:latin typeface="Symbol"/>
                <a:cs typeface="Symbol"/>
              </a:rPr>
              <a:t></a:t>
            </a:r>
            <a:r>
              <a:rPr dirty="0" sz="3700" spc="15">
                <a:latin typeface="Times New Roman"/>
                <a:cs typeface="Times New Roman"/>
              </a:rPr>
              <a:t>	</a:t>
            </a:r>
            <a:r>
              <a:rPr dirty="0" sz="3700" spc="15">
                <a:latin typeface="Symbol"/>
                <a:cs typeface="Symbol"/>
              </a:rPr>
              <a:t>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7657" y="1814817"/>
            <a:ext cx="1358265" cy="594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003" sz="5550" spc="375">
                <a:latin typeface="Symbol"/>
                <a:cs typeface="Symbol"/>
              </a:rPr>
              <a:t></a:t>
            </a:r>
            <a:r>
              <a:rPr dirty="0" sz="3700" spc="275">
                <a:latin typeface="Times New Roman"/>
                <a:cs typeface="Times New Roman"/>
              </a:rPr>
              <a:t>0</a:t>
            </a:r>
            <a:r>
              <a:rPr dirty="0" sz="3700" spc="140">
                <a:latin typeface="Times New Roman"/>
                <a:cs typeface="Times New Roman"/>
              </a:rPr>
              <a:t>.</a:t>
            </a:r>
            <a:r>
              <a:rPr dirty="0" sz="3700" spc="15">
                <a:latin typeface="Times New Roman"/>
                <a:cs typeface="Times New Roman"/>
              </a:rPr>
              <a:t>299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2155" y="2526550"/>
            <a:ext cx="3197225" cy="78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57960" algn="l"/>
              </a:tabLst>
            </a:pPr>
            <a:r>
              <a:rPr dirty="0" baseline="-25525" sz="5550" spc="-135">
                <a:latin typeface="Symbol"/>
                <a:cs typeface="Symbol"/>
              </a:rPr>
              <a:t></a:t>
            </a:r>
            <a:r>
              <a:rPr dirty="0" sz="3700" spc="25" i="1">
                <a:latin typeface="Times New Roman"/>
                <a:cs typeface="Times New Roman"/>
              </a:rPr>
              <a:t>U</a:t>
            </a:r>
            <a:r>
              <a:rPr dirty="0" sz="3700" spc="114" i="1">
                <a:latin typeface="Times New Roman"/>
                <a:cs typeface="Times New Roman"/>
              </a:rPr>
              <a:t> </a:t>
            </a:r>
            <a:r>
              <a:rPr dirty="0" baseline="-25525" sz="5550" spc="22">
                <a:latin typeface="Symbol"/>
                <a:cs typeface="Symbol"/>
              </a:rPr>
              <a:t></a:t>
            </a:r>
            <a:r>
              <a:rPr dirty="0" baseline="-25525" sz="5550" spc="682">
                <a:latin typeface="Times New Roman"/>
                <a:cs typeface="Times New Roman"/>
              </a:rPr>
              <a:t> </a:t>
            </a:r>
            <a:r>
              <a:rPr dirty="0" sz="3700" spc="20">
                <a:latin typeface="Symbol"/>
                <a:cs typeface="Symbol"/>
              </a:rPr>
              <a:t></a:t>
            </a:r>
            <a:r>
              <a:rPr dirty="0" sz="3700">
                <a:latin typeface="Times New Roman"/>
                <a:cs typeface="Times New Roman"/>
              </a:rPr>
              <a:t>	</a:t>
            </a:r>
            <a:r>
              <a:rPr dirty="0" baseline="-25525" sz="5550" spc="472">
                <a:latin typeface="Symbol"/>
                <a:cs typeface="Symbol"/>
              </a:rPr>
              <a:t></a:t>
            </a:r>
            <a:r>
              <a:rPr dirty="0" sz="3700" spc="20">
                <a:latin typeface="Symbol"/>
                <a:cs typeface="Symbol"/>
              </a:rPr>
              <a:t></a:t>
            </a:r>
            <a:r>
              <a:rPr dirty="0" sz="3700" spc="55">
                <a:latin typeface="Times New Roman"/>
                <a:cs typeface="Times New Roman"/>
              </a:rPr>
              <a:t> </a:t>
            </a:r>
            <a:r>
              <a:rPr dirty="0" sz="3700" spc="275">
                <a:latin typeface="Times New Roman"/>
                <a:cs typeface="Times New Roman"/>
              </a:rPr>
              <a:t>0</a:t>
            </a:r>
            <a:r>
              <a:rPr dirty="0" sz="3700" spc="135">
                <a:latin typeface="Times New Roman"/>
                <a:cs typeface="Times New Roman"/>
              </a:rPr>
              <a:t>.</a:t>
            </a:r>
            <a:r>
              <a:rPr dirty="0" sz="3700" spc="15">
                <a:latin typeface="Times New Roman"/>
                <a:cs typeface="Times New Roman"/>
              </a:rPr>
              <a:t>148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2155" y="1841462"/>
            <a:ext cx="852805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57225" algn="l"/>
              </a:tabLst>
            </a:pPr>
            <a:r>
              <a:rPr dirty="0" sz="3700" spc="45">
                <a:latin typeface="Symbol"/>
                <a:cs typeface="Symbol"/>
              </a:rPr>
              <a:t></a:t>
            </a:r>
            <a:r>
              <a:rPr dirty="0" baseline="3003" sz="5550" spc="30" i="1">
                <a:latin typeface="Times New Roman"/>
                <a:cs typeface="Times New Roman"/>
              </a:rPr>
              <a:t>Y</a:t>
            </a:r>
            <a:r>
              <a:rPr dirty="0" baseline="3003" sz="5550" i="1">
                <a:latin typeface="Times New Roman"/>
                <a:cs typeface="Times New Roman"/>
              </a:rPr>
              <a:t>	</a:t>
            </a:r>
            <a:r>
              <a:rPr dirty="0" sz="3700" spc="15">
                <a:latin typeface="Symbol"/>
                <a:cs typeface="Symbol"/>
              </a:rPr>
              <a:t>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3815" y="1859572"/>
            <a:ext cx="1405890" cy="1982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700" spc="-50">
                <a:latin typeface="Times New Roman"/>
                <a:cs typeface="Times New Roman"/>
              </a:rPr>
              <a:t>0</a:t>
            </a:r>
            <a:r>
              <a:rPr dirty="0" sz="3700" spc="-30">
                <a:latin typeface="Times New Roman"/>
                <a:cs typeface="Times New Roman"/>
              </a:rPr>
              <a:t>.</a:t>
            </a:r>
            <a:r>
              <a:rPr dirty="0" sz="3700" spc="-5">
                <a:latin typeface="Times New Roman"/>
                <a:cs typeface="Times New Roman"/>
              </a:rPr>
              <a:t>587</a:t>
            </a:r>
            <a:endParaRPr sz="37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105"/>
              </a:spcBef>
            </a:pPr>
            <a:r>
              <a:rPr dirty="0" sz="3700" spc="-5">
                <a:latin typeface="Symbol"/>
                <a:cs typeface="Symbol"/>
              </a:rPr>
              <a:t></a:t>
            </a:r>
            <a:r>
              <a:rPr dirty="0" sz="3700" spc="-400">
                <a:latin typeface="Times New Roman"/>
                <a:cs typeface="Times New Roman"/>
              </a:rPr>
              <a:t> </a:t>
            </a:r>
            <a:r>
              <a:rPr dirty="0" sz="3700" spc="-50">
                <a:latin typeface="Times New Roman"/>
                <a:cs typeface="Times New Roman"/>
              </a:rPr>
              <a:t>0</a:t>
            </a:r>
            <a:r>
              <a:rPr dirty="0" sz="3700" spc="-30">
                <a:latin typeface="Times New Roman"/>
                <a:cs typeface="Times New Roman"/>
              </a:rPr>
              <a:t>.</a:t>
            </a:r>
            <a:r>
              <a:rPr dirty="0" sz="3700" spc="-5">
                <a:latin typeface="Times New Roman"/>
                <a:cs typeface="Times New Roman"/>
              </a:rPr>
              <a:t>289</a:t>
            </a:r>
            <a:endParaRPr sz="37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100"/>
              </a:spcBef>
            </a:pPr>
            <a:r>
              <a:rPr dirty="0" sz="3700" spc="-5">
                <a:latin typeface="Symbol"/>
                <a:cs typeface="Symbol"/>
              </a:rPr>
              <a:t></a:t>
            </a:r>
            <a:r>
              <a:rPr dirty="0" sz="3700" spc="-400">
                <a:latin typeface="Times New Roman"/>
                <a:cs typeface="Times New Roman"/>
              </a:rPr>
              <a:t> </a:t>
            </a:r>
            <a:r>
              <a:rPr dirty="0" sz="3700" spc="-50">
                <a:latin typeface="Times New Roman"/>
                <a:cs typeface="Times New Roman"/>
              </a:rPr>
              <a:t>0</a:t>
            </a:r>
            <a:r>
              <a:rPr dirty="0" sz="3700" spc="-30">
                <a:latin typeface="Times New Roman"/>
                <a:cs typeface="Times New Roman"/>
              </a:rPr>
              <a:t>.</a:t>
            </a:r>
            <a:r>
              <a:rPr dirty="0" sz="3700" spc="-5">
                <a:latin typeface="Times New Roman"/>
                <a:cs typeface="Times New Roman"/>
              </a:rPr>
              <a:t>515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0298" y="2304783"/>
            <a:ext cx="932180" cy="582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31520" algn="l"/>
              </a:tabLst>
            </a:pPr>
            <a:r>
              <a:rPr dirty="0" sz="3800" spc="125">
                <a:latin typeface="Symbol"/>
                <a:cs typeface="Symbol"/>
              </a:rPr>
              <a:t></a:t>
            </a:r>
            <a:r>
              <a:rPr dirty="0" sz="3800" spc="10">
                <a:latin typeface="Symbol"/>
                <a:cs typeface="Symbol"/>
              </a:rPr>
              <a:t></a:t>
            </a:r>
            <a:r>
              <a:rPr dirty="0" sz="3800">
                <a:latin typeface="Times New Roman"/>
                <a:cs typeface="Times New Roman"/>
              </a:rPr>
              <a:t>	</a:t>
            </a:r>
            <a:r>
              <a:rPr dirty="0" sz="3800" spc="10">
                <a:latin typeface="Symbol"/>
                <a:cs typeface="Symbol"/>
              </a:rPr>
              <a:t>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11057" y="4956492"/>
            <a:ext cx="1637030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0080" algn="l"/>
                <a:tab pos="1440815" algn="l"/>
              </a:tabLst>
            </a:pPr>
            <a:r>
              <a:rPr dirty="0" sz="3700" spc="15">
                <a:latin typeface="Symbol"/>
                <a:cs typeface="Symbol"/>
              </a:rPr>
              <a:t></a:t>
            </a:r>
            <a:r>
              <a:rPr dirty="0" sz="3700" spc="15">
                <a:latin typeface="Times New Roman"/>
                <a:cs typeface="Times New Roman"/>
              </a:rPr>
              <a:t>	</a:t>
            </a:r>
            <a:r>
              <a:rPr dirty="0" sz="3700" spc="15">
                <a:latin typeface="Symbol"/>
                <a:cs typeface="Symbol"/>
              </a:rPr>
              <a:t></a:t>
            </a:r>
            <a:r>
              <a:rPr dirty="0" sz="3700" spc="15">
                <a:latin typeface="Times New Roman"/>
                <a:cs typeface="Times New Roman"/>
              </a:rPr>
              <a:t>	</a:t>
            </a:r>
            <a:r>
              <a:rPr dirty="0" sz="3700" spc="15">
                <a:latin typeface="Symbol"/>
                <a:cs typeface="Symbol"/>
              </a:rPr>
              <a:t>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97657" y="3238957"/>
            <a:ext cx="1358265" cy="1834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5255" sz="5550" spc="-2137">
                <a:latin typeface="Symbol"/>
                <a:cs typeface="Symbol"/>
              </a:rPr>
              <a:t></a:t>
            </a:r>
            <a:r>
              <a:rPr dirty="0" baseline="-15765" sz="5550" spc="375">
                <a:latin typeface="Symbol"/>
                <a:cs typeface="Symbol"/>
              </a:rPr>
              <a:t></a:t>
            </a:r>
            <a:r>
              <a:rPr dirty="0" sz="3700" spc="275">
                <a:latin typeface="Times New Roman"/>
                <a:cs typeface="Times New Roman"/>
              </a:rPr>
              <a:t>0</a:t>
            </a:r>
            <a:r>
              <a:rPr dirty="0" sz="3700" spc="140">
                <a:latin typeface="Times New Roman"/>
                <a:cs typeface="Times New Roman"/>
              </a:rPr>
              <a:t>.</a:t>
            </a:r>
            <a:r>
              <a:rPr dirty="0" sz="3700" spc="15">
                <a:latin typeface="Times New Roman"/>
                <a:cs typeface="Times New Roman"/>
              </a:rPr>
              <a:t>615</a:t>
            </a: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4600">
              <a:latin typeface="Times New Roman"/>
              <a:cs typeface="Times New Roman"/>
            </a:endParaRPr>
          </a:p>
          <a:p>
            <a:pPr marL="354330">
              <a:lnSpc>
                <a:spcPct val="100000"/>
              </a:lnSpc>
            </a:pPr>
            <a:r>
              <a:rPr dirty="0" baseline="-3003" sz="5550" spc="-232">
                <a:latin typeface="Symbol"/>
                <a:cs typeface="Symbol"/>
              </a:rPr>
              <a:t></a:t>
            </a:r>
            <a:r>
              <a:rPr dirty="0" sz="3700" spc="15">
                <a:latin typeface="Times New Roman"/>
                <a:cs typeface="Times New Roman"/>
              </a:rPr>
              <a:t>1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11057" y="5858649"/>
            <a:ext cx="1852930" cy="748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40815" algn="l"/>
              </a:tabLst>
            </a:pPr>
            <a:r>
              <a:rPr dirty="0" sz="3700" spc="-1425">
                <a:latin typeface="Symbol"/>
                <a:cs typeface="Symbol"/>
              </a:rPr>
              <a:t></a:t>
            </a:r>
            <a:r>
              <a:rPr dirty="0" baseline="-21021" sz="5550" spc="22">
                <a:latin typeface="Symbol"/>
                <a:cs typeface="Symbol"/>
              </a:rPr>
              <a:t></a:t>
            </a:r>
            <a:r>
              <a:rPr dirty="0" baseline="-21021" sz="5550" spc="-742">
                <a:latin typeface="Times New Roman"/>
                <a:cs typeface="Times New Roman"/>
              </a:rPr>
              <a:t> </a:t>
            </a:r>
            <a:r>
              <a:rPr dirty="0" baseline="-5255" sz="5550" spc="30" i="1">
                <a:latin typeface="Times New Roman"/>
                <a:cs typeface="Times New Roman"/>
              </a:rPr>
              <a:t>B</a:t>
            </a:r>
            <a:r>
              <a:rPr dirty="0" baseline="-5255" sz="5550" spc="-202" i="1">
                <a:latin typeface="Times New Roman"/>
                <a:cs typeface="Times New Roman"/>
              </a:rPr>
              <a:t> </a:t>
            </a:r>
            <a:r>
              <a:rPr dirty="0" sz="3700" spc="-1425">
                <a:latin typeface="Symbol"/>
                <a:cs typeface="Symbol"/>
              </a:rPr>
              <a:t></a:t>
            </a:r>
            <a:r>
              <a:rPr dirty="0" baseline="-21021" sz="5550" spc="22">
                <a:latin typeface="Symbol"/>
                <a:cs typeface="Symbol"/>
              </a:rPr>
              <a:t></a:t>
            </a:r>
            <a:r>
              <a:rPr dirty="0" baseline="-21021" sz="5550">
                <a:latin typeface="Times New Roman"/>
                <a:cs typeface="Times New Roman"/>
              </a:rPr>
              <a:t>	</a:t>
            </a:r>
            <a:r>
              <a:rPr dirty="0" sz="3700" spc="-1425">
                <a:latin typeface="Symbol"/>
                <a:cs typeface="Symbol"/>
              </a:rPr>
              <a:t></a:t>
            </a:r>
            <a:r>
              <a:rPr dirty="0" baseline="-21021" sz="5550" spc="-232">
                <a:latin typeface="Symbol"/>
                <a:cs typeface="Symbol"/>
              </a:rPr>
              <a:t></a:t>
            </a:r>
            <a:r>
              <a:rPr dirty="0" baseline="-5255" sz="5550" spc="22">
                <a:latin typeface="Times New Roman"/>
                <a:cs typeface="Times New Roman"/>
              </a:rPr>
              <a:t>1</a:t>
            </a:r>
            <a:endParaRPr baseline="-5255" sz="55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1057" y="5190502"/>
            <a:ext cx="1852930" cy="78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40815" algn="l"/>
              </a:tabLst>
            </a:pPr>
            <a:r>
              <a:rPr dirty="0" baseline="-25525" sz="5550" spc="262">
                <a:latin typeface="Symbol"/>
                <a:cs typeface="Symbol"/>
              </a:rPr>
              <a:t></a:t>
            </a:r>
            <a:r>
              <a:rPr dirty="0" sz="3700" spc="25" i="1">
                <a:latin typeface="Times New Roman"/>
                <a:cs typeface="Times New Roman"/>
              </a:rPr>
              <a:t>G</a:t>
            </a:r>
            <a:r>
              <a:rPr dirty="0" sz="3700" spc="-285" i="1">
                <a:latin typeface="Times New Roman"/>
                <a:cs typeface="Times New Roman"/>
              </a:rPr>
              <a:t> </a:t>
            </a:r>
            <a:r>
              <a:rPr dirty="0" baseline="-25525" sz="5550" spc="22">
                <a:latin typeface="Symbol"/>
                <a:cs typeface="Symbol"/>
              </a:rPr>
              <a:t></a:t>
            </a:r>
            <a:r>
              <a:rPr dirty="0" baseline="-25525" sz="5550" spc="675">
                <a:latin typeface="Times New Roman"/>
                <a:cs typeface="Times New Roman"/>
              </a:rPr>
              <a:t> </a:t>
            </a:r>
            <a:r>
              <a:rPr dirty="0" sz="3700" spc="20">
                <a:latin typeface="Symbol"/>
                <a:cs typeface="Symbol"/>
              </a:rPr>
              <a:t></a:t>
            </a:r>
            <a:r>
              <a:rPr dirty="0" sz="3700">
                <a:latin typeface="Times New Roman"/>
                <a:cs typeface="Times New Roman"/>
              </a:rPr>
              <a:t>	</a:t>
            </a:r>
            <a:r>
              <a:rPr dirty="0" baseline="-25525" sz="5550" spc="-232">
                <a:latin typeface="Symbol"/>
                <a:cs typeface="Symbol"/>
              </a:rPr>
              <a:t></a:t>
            </a:r>
            <a:r>
              <a:rPr dirty="0" sz="3700" spc="15">
                <a:latin typeface="Times New Roman"/>
                <a:cs typeface="Times New Roman"/>
              </a:rPr>
              <a:t>1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2155" y="3194697"/>
            <a:ext cx="1195070" cy="18789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57225" algn="l"/>
              </a:tabLst>
            </a:pPr>
            <a:r>
              <a:rPr dirty="0" sz="3700" spc="-1425">
                <a:latin typeface="Symbol"/>
                <a:cs typeface="Symbol"/>
              </a:rPr>
              <a:t></a:t>
            </a:r>
            <a:r>
              <a:rPr dirty="0" baseline="-21021" sz="5550" spc="-135">
                <a:latin typeface="Symbol"/>
                <a:cs typeface="Symbol"/>
              </a:rPr>
              <a:t></a:t>
            </a:r>
            <a:r>
              <a:rPr dirty="0" baseline="-5255" sz="5550" spc="30" i="1">
                <a:latin typeface="Times New Roman"/>
                <a:cs typeface="Times New Roman"/>
              </a:rPr>
              <a:t>V</a:t>
            </a:r>
            <a:r>
              <a:rPr dirty="0" baseline="-5255" sz="5550" i="1">
                <a:latin typeface="Times New Roman"/>
                <a:cs typeface="Times New Roman"/>
              </a:rPr>
              <a:t>	</a:t>
            </a:r>
            <a:r>
              <a:rPr dirty="0" sz="3700" spc="-1425">
                <a:latin typeface="Symbol"/>
                <a:cs typeface="Symbol"/>
              </a:rPr>
              <a:t></a:t>
            </a:r>
            <a:r>
              <a:rPr dirty="0" baseline="-21021" sz="5550" spc="22">
                <a:latin typeface="Symbol"/>
                <a:cs typeface="Symbol"/>
              </a:rPr>
              <a:t></a:t>
            </a:r>
            <a:endParaRPr baseline="-21021" sz="555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5100">
              <a:latin typeface="Times New Roman"/>
              <a:cs typeface="Times New Roman"/>
            </a:endParaRPr>
          </a:p>
          <a:p>
            <a:pPr marL="371475">
              <a:lnSpc>
                <a:spcPct val="100000"/>
              </a:lnSpc>
            </a:pPr>
            <a:r>
              <a:rPr dirty="0" sz="3700" spc="15">
                <a:latin typeface="Symbol"/>
                <a:cs typeface="Symbol"/>
              </a:rPr>
              <a:t></a:t>
            </a:r>
            <a:r>
              <a:rPr dirty="0" sz="3700" spc="-495">
                <a:latin typeface="Times New Roman"/>
                <a:cs typeface="Times New Roman"/>
              </a:rPr>
              <a:t> </a:t>
            </a:r>
            <a:r>
              <a:rPr dirty="0" baseline="3003" sz="5550" spc="30" i="1">
                <a:latin typeface="Times New Roman"/>
                <a:cs typeface="Times New Roman"/>
              </a:rPr>
              <a:t>R</a:t>
            </a:r>
            <a:r>
              <a:rPr dirty="0" baseline="3003" sz="5550" spc="-202" i="1">
                <a:latin typeface="Times New Roman"/>
                <a:cs typeface="Times New Roman"/>
              </a:rPr>
              <a:t> </a:t>
            </a:r>
            <a:r>
              <a:rPr dirty="0" sz="3700" spc="15">
                <a:latin typeface="Symbol"/>
                <a:cs typeface="Symbol"/>
              </a:rPr>
              <a:t>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79796" y="4454397"/>
            <a:ext cx="1431290" cy="2049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15">
                <a:latin typeface="Times New Roman"/>
                <a:cs typeface="Times New Roman"/>
              </a:rPr>
              <a:t>0</a:t>
            </a:r>
            <a:endParaRPr sz="3800">
              <a:latin typeface="Times New Roman"/>
              <a:cs typeface="Times New Roman"/>
            </a:endParaRPr>
          </a:p>
          <a:p>
            <a:pPr marL="20320">
              <a:lnSpc>
                <a:spcPct val="100000"/>
              </a:lnSpc>
              <a:spcBef>
                <a:spcPts val="1180"/>
              </a:spcBef>
            </a:pPr>
            <a:r>
              <a:rPr dirty="0" sz="3800" spc="15">
                <a:latin typeface="Symbol"/>
                <a:cs typeface="Symbol"/>
              </a:rPr>
              <a:t></a:t>
            </a:r>
            <a:r>
              <a:rPr dirty="0" sz="3800" spc="-500">
                <a:latin typeface="Times New Roman"/>
                <a:cs typeface="Times New Roman"/>
              </a:rPr>
              <a:t> </a:t>
            </a:r>
            <a:r>
              <a:rPr dirty="0" sz="3800" spc="-95">
                <a:latin typeface="Times New Roman"/>
                <a:cs typeface="Times New Roman"/>
              </a:rPr>
              <a:t>0</a:t>
            </a:r>
            <a:r>
              <a:rPr dirty="0" sz="3800" spc="-5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395</a:t>
            </a:r>
            <a:endParaRPr sz="38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185"/>
              </a:spcBef>
            </a:pPr>
            <a:r>
              <a:rPr dirty="0" sz="3800" spc="-100">
                <a:latin typeface="Times New Roman"/>
                <a:cs typeface="Times New Roman"/>
              </a:rPr>
              <a:t>2</a:t>
            </a:r>
            <a:r>
              <a:rPr dirty="0" sz="3800" spc="-50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032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24011" y="4897107"/>
            <a:ext cx="945515" cy="582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45490" algn="l"/>
              </a:tabLst>
            </a:pPr>
            <a:r>
              <a:rPr dirty="0" sz="3800" spc="125">
                <a:latin typeface="Symbol"/>
                <a:cs typeface="Symbol"/>
              </a:rPr>
              <a:t></a:t>
            </a:r>
            <a:r>
              <a:rPr dirty="0" sz="3800" spc="10">
                <a:latin typeface="Symbol"/>
                <a:cs typeface="Symbol"/>
              </a:rPr>
              <a:t></a:t>
            </a:r>
            <a:r>
              <a:rPr dirty="0" sz="3800">
                <a:latin typeface="Times New Roman"/>
                <a:cs typeface="Times New Roman"/>
              </a:rPr>
              <a:t>	</a:t>
            </a:r>
            <a:r>
              <a:rPr dirty="0" sz="3800" spc="10">
                <a:latin typeface="Symbol"/>
                <a:cs typeface="Symbol"/>
              </a:rPr>
              <a:t>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24011" y="5822950"/>
            <a:ext cx="945515" cy="768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-1465">
                <a:latin typeface="Symbol"/>
                <a:cs typeface="Symbol"/>
              </a:rPr>
              <a:t></a:t>
            </a:r>
            <a:r>
              <a:rPr dirty="0" baseline="-21198" sz="5700" spc="187">
                <a:latin typeface="Symbol"/>
                <a:cs typeface="Symbol"/>
              </a:rPr>
              <a:t></a:t>
            </a:r>
            <a:r>
              <a:rPr dirty="0" sz="3800" spc="-1465">
                <a:latin typeface="Symbol"/>
                <a:cs typeface="Symbol"/>
              </a:rPr>
              <a:t></a:t>
            </a:r>
            <a:r>
              <a:rPr dirty="0" baseline="-21198" sz="5700" spc="-547">
                <a:latin typeface="Symbol"/>
                <a:cs typeface="Symbol"/>
              </a:rPr>
              <a:t></a:t>
            </a:r>
            <a:r>
              <a:rPr dirty="0" baseline="-5116" sz="5700" spc="30" i="1">
                <a:latin typeface="Times New Roman"/>
                <a:cs typeface="Times New Roman"/>
              </a:rPr>
              <a:t>V</a:t>
            </a:r>
            <a:r>
              <a:rPr dirty="0" baseline="-5116" sz="5700" spc="-322" i="1">
                <a:latin typeface="Times New Roman"/>
                <a:cs typeface="Times New Roman"/>
              </a:rPr>
              <a:t> </a:t>
            </a:r>
            <a:r>
              <a:rPr dirty="0" sz="3800" spc="-1465">
                <a:latin typeface="Symbol"/>
                <a:cs typeface="Symbol"/>
              </a:rPr>
              <a:t></a:t>
            </a:r>
            <a:r>
              <a:rPr dirty="0" baseline="-21198" sz="5700" spc="15">
                <a:latin typeface="Symbol"/>
                <a:cs typeface="Symbol"/>
              </a:rPr>
              <a:t></a:t>
            </a:r>
            <a:endParaRPr baseline="-21198" sz="57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2515" y="5868682"/>
            <a:ext cx="269240" cy="590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15">
                <a:latin typeface="Times New Roman"/>
                <a:cs typeface="Times New Roman"/>
              </a:rPr>
              <a:t>0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93788" y="1814880"/>
            <a:ext cx="2376170" cy="412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48740" algn="l"/>
              </a:tabLst>
            </a:pPr>
            <a:r>
              <a:rPr dirty="0" sz="3800" spc="-145">
                <a:latin typeface="Times New Roman"/>
                <a:cs typeface="Times New Roman"/>
              </a:rPr>
              <a:t>0</a:t>
            </a:r>
            <a:r>
              <a:rPr dirty="0" sz="3800" spc="-7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114</a:t>
            </a:r>
            <a:r>
              <a:rPr dirty="0" sz="3800">
                <a:latin typeface="Times New Roman"/>
                <a:cs typeface="Times New Roman"/>
              </a:rPr>
              <a:t>	</a:t>
            </a:r>
            <a:r>
              <a:rPr dirty="0" baseline="-2923" sz="5700" spc="187">
                <a:latin typeface="Symbol"/>
                <a:cs typeface="Symbol"/>
              </a:rPr>
              <a:t></a:t>
            </a:r>
            <a:r>
              <a:rPr dirty="0" baseline="-2923" sz="5700" spc="104">
                <a:latin typeface="Symbol"/>
                <a:cs typeface="Symbol"/>
              </a:rPr>
              <a:t></a:t>
            </a:r>
            <a:r>
              <a:rPr dirty="0" sz="3800" spc="200" i="1">
                <a:latin typeface="Times New Roman"/>
                <a:cs typeface="Times New Roman"/>
              </a:rPr>
              <a:t>R</a:t>
            </a:r>
            <a:r>
              <a:rPr dirty="0" baseline="-2923" sz="5700" spc="15">
                <a:latin typeface="Symbol"/>
                <a:cs typeface="Symbol"/>
              </a:rPr>
              <a:t></a:t>
            </a:r>
            <a:endParaRPr baseline="-2923" sz="57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1348740" algn="l"/>
              </a:tabLst>
            </a:pPr>
            <a:r>
              <a:rPr dirty="0" sz="3800" spc="-145">
                <a:latin typeface="Times New Roman"/>
                <a:cs typeface="Times New Roman"/>
              </a:rPr>
              <a:t>0</a:t>
            </a:r>
            <a:r>
              <a:rPr dirty="0" sz="3800" spc="-7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437</a:t>
            </a:r>
            <a:r>
              <a:rPr dirty="0" sz="3800">
                <a:latin typeface="Times New Roman"/>
                <a:cs typeface="Times New Roman"/>
              </a:rPr>
              <a:t>	</a:t>
            </a:r>
            <a:r>
              <a:rPr dirty="0" baseline="-25584" sz="5700" spc="187">
                <a:latin typeface="Symbol"/>
                <a:cs typeface="Symbol"/>
              </a:rPr>
              <a:t></a:t>
            </a:r>
            <a:r>
              <a:rPr dirty="0" baseline="-25584" sz="5700" spc="-217">
                <a:latin typeface="Symbol"/>
                <a:cs typeface="Symbol"/>
              </a:rPr>
              <a:t></a:t>
            </a:r>
            <a:r>
              <a:rPr dirty="0" sz="3800" i="1">
                <a:latin typeface="Times New Roman"/>
                <a:cs typeface="Times New Roman"/>
              </a:rPr>
              <a:t>G</a:t>
            </a:r>
            <a:r>
              <a:rPr dirty="0" baseline="-25584" sz="5700" spc="15">
                <a:latin typeface="Symbol"/>
                <a:cs typeface="Symbol"/>
              </a:rPr>
              <a:t></a:t>
            </a:r>
            <a:endParaRPr baseline="-25584" sz="5700">
              <a:latin typeface="Symbol"/>
              <a:cs typeface="Symbol"/>
            </a:endParaRPr>
          </a:p>
          <a:p>
            <a:pPr marL="19050">
              <a:lnSpc>
                <a:spcPct val="100000"/>
              </a:lnSpc>
              <a:spcBef>
                <a:spcPts val="1190"/>
              </a:spcBef>
            </a:pPr>
            <a:r>
              <a:rPr dirty="0" sz="3800" spc="15">
                <a:latin typeface="Symbol"/>
                <a:cs typeface="Symbol"/>
              </a:rPr>
              <a:t></a:t>
            </a:r>
            <a:r>
              <a:rPr dirty="0" sz="3800" spc="-560">
                <a:latin typeface="Times New Roman"/>
                <a:cs typeface="Times New Roman"/>
              </a:rPr>
              <a:t> </a:t>
            </a:r>
            <a:r>
              <a:rPr dirty="0" sz="3800" spc="-145">
                <a:latin typeface="Times New Roman"/>
                <a:cs typeface="Times New Roman"/>
              </a:rPr>
              <a:t>0</a:t>
            </a:r>
            <a:r>
              <a:rPr dirty="0" sz="3800" spc="-7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10</a:t>
            </a:r>
            <a:r>
              <a:rPr dirty="0" sz="3800" spc="-405">
                <a:latin typeface="Times New Roman"/>
                <a:cs typeface="Times New Roman"/>
              </a:rPr>
              <a:t>0</a:t>
            </a:r>
            <a:r>
              <a:rPr dirty="0" baseline="5116" sz="5700" spc="-2197">
                <a:latin typeface="Symbol"/>
                <a:cs typeface="Symbol"/>
              </a:rPr>
              <a:t></a:t>
            </a:r>
            <a:r>
              <a:rPr dirty="0" baseline="-16081" sz="5700" spc="187">
                <a:latin typeface="Symbol"/>
                <a:cs typeface="Symbol"/>
              </a:rPr>
              <a:t></a:t>
            </a:r>
            <a:r>
              <a:rPr dirty="0" baseline="5116" sz="5700" spc="-2197">
                <a:latin typeface="Symbol"/>
                <a:cs typeface="Symbol"/>
              </a:rPr>
              <a:t></a:t>
            </a:r>
            <a:r>
              <a:rPr dirty="0" baseline="-16081" sz="5700" spc="104">
                <a:latin typeface="Symbol"/>
                <a:cs typeface="Symbol"/>
              </a:rPr>
              <a:t></a:t>
            </a:r>
            <a:r>
              <a:rPr dirty="0" sz="3800" spc="200" i="1">
                <a:latin typeface="Times New Roman"/>
                <a:cs typeface="Times New Roman"/>
              </a:rPr>
              <a:t>B</a:t>
            </a:r>
            <a:r>
              <a:rPr dirty="0" baseline="5116" sz="5700" spc="-2197">
                <a:latin typeface="Symbol"/>
                <a:cs typeface="Symbol"/>
              </a:rPr>
              <a:t></a:t>
            </a:r>
            <a:r>
              <a:rPr dirty="0" baseline="-16081" sz="5700" spc="15">
                <a:latin typeface="Symbol"/>
                <a:cs typeface="Symbol"/>
              </a:rPr>
              <a:t></a:t>
            </a:r>
            <a:endParaRPr baseline="-16081" sz="5700">
              <a:latin typeface="Symbol"/>
              <a:cs typeface="Symbol"/>
            </a:endParaRPr>
          </a:p>
          <a:p>
            <a:pPr marL="99060">
              <a:lnSpc>
                <a:spcPct val="100000"/>
              </a:lnSpc>
              <a:spcBef>
                <a:spcPts val="4345"/>
              </a:spcBef>
              <a:tabLst>
                <a:tab pos="1442720" algn="l"/>
              </a:tabLst>
            </a:pPr>
            <a:r>
              <a:rPr dirty="0" sz="3800" spc="-145">
                <a:latin typeface="Times New Roman"/>
                <a:cs typeface="Times New Roman"/>
              </a:rPr>
              <a:t>1</a:t>
            </a:r>
            <a:r>
              <a:rPr dirty="0" sz="3800" spc="-7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140</a:t>
            </a:r>
            <a:r>
              <a:rPr dirty="0" sz="3800">
                <a:latin typeface="Times New Roman"/>
                <a:cs typeface="Times New Roman"/>
              </a:rPr>
              <a:t>	</a:t>
            </a:r>
            <a:r>
              <a:rPr dirty="0" baseline="-2923" sz="5700" spc="187">
                <a:latin typeface="Symbol"/>
                <a:cs typeface="Symbol"/>
              </a:rPr>
              <a:t></a:t>
            </a:r>
            <a:r>
              <a:rPr dirty="0" baseline="-2923" sz="5700" spc="-390">
                <a:latin typeface="Symbol"/>
                <a:cs typeface="Symbol"/>
              </a:rPr>
              <a:t></a:t>
            </a:r>
            <a:r>
              <a:rPr dirty="0" sz="3800" spc="15" i="1">
                <a:latin typeface="Times New Roman"/>
                <a:cs typeface="Times New Roman"/>
              </a:rPr>
              <a:t>Y</a:t>
            </a:r>
            <a:r>
              <a:rPr dirty="0" sz="3800" spc="-114" i="1">
                <a:latin typeface="Times New Roman"/>
                <a:cs typeface="Times New Roman"/>
              </a:rPr>
              <a:t> </a:t>
            </a:r>
            <a:r>
              <a:rPr dirty="0" baseline="-2923" sz="5700" spc="15">
                <a:latin typeface="Symbol"/>
                <a:cs typeface="Symbol"/>
              </a:rPr>
              <a:t></a:t>
            </a:r>
            <a:endParaRPr baseline="-2923" sz="5700">
              <a:latin typeface="Symbol"/>
              <a:cs typeface="Symbol"/>
            </a:endParaRPr>
          </a:p>
          <a:p>
            <a:pPr marL="147955">
              <a:lnSpc>
                <a:spcPct val="100000"/>
              </a:lnSpc>
              <a:spcBef>
                <a:spcPts val="1190"/>
              </a:spcBef>
            </a:pPr>
            <a:r>
              <a:rPr dirty="0" sz="3800" spc="15">
                <a:latin typeface="Symbol"/>
                <a:cs typeface="Symbol"/>
              </a:rPr>
              <a:t></a:t>
            </a:r>
            <a:r>
              <a:rPr dirty="0" sz="3800" spc="-560">
                <a:latin typeface="Times New Roman"/>
                <a:cs typeface="Times New Roman"/>
              </a:rPr>
              <a:t> </a:t>
            </a:r>
            <a:r>
              <a:rPr dirty="0" sz="3800" spc="-145">
                <a:latin typeface="Times New Roman"/>
                <a:cs typeface="Times New Roman"/>
              </a:rPr>
              <a:t>0</a:t>
            </a:r>
            <a:r>
              <a:rPr dirty="0" sz="3800" spc="-75">
                <a:latin typeface="Times New Roman"/>
                <a:cs typeface="Times New Roman"/>
              </a:rPr>
              <a:t>.</a:t>
            </a:r>
            <a:r>
              <a:rPr dirty="0" sz="3800" spc="15">
                <a:latin typeface="Times New Roman"/>
                <a:cs typeface="Times New Roman"/>
              </a:rPr>
              <a:t>58</a:t>
            </a:r>
            <a:r>
              <a:rPr dirty="0" sz="3800" spc="-680">
                <a:latin typeface="Times New Roman"/>
                <a:cs typeface="Times New Roman"/>
              </a:rPr>
              <a:t>1</a:t>
            </a:r>
            <a:r>
              <a:rPr dirty="0" baseline="-25584" sz="5700" spc="187">
                <a:latin typeface="Symbol"/>
                <a:cs typeface="Symbol"/>
              </a:rPr>
              <a:t></a:t>
            </a:r>
            <a:r>
              <a:rPr dirty="0" baseline="-25584" sz="5700" spc="-547">
                <a:latin typeface="Symbol"/>
                <a:cs typeface="Symbol"/>
              </a:rPr>
              <a:t></a:t>
            </a:r>
            <a:r>
              <a:rPr dirty="0" sz="3800" spc="330" i="1">
                <a:latin typeface="Times New Roman"/>
                <a:cs typeface="Times New Roman"/>
              </a:rPr>
              <a:t>U</a:t>
            </a:r>
            <a:r>
              <a:rPr dirty="0" baseline="-25584" sz="5700" spc="15">
                <a:latin typeface="Symbol"/>
                <a:cs typeface="Symbol"/>
              </a:rPr>
              <a:t></a:t>
            </a:r>
            <a:endParaRPr baseline="-25584" sz="57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pc="-10">
                <a:latin typeface="Times New Roman"/>
                <a:cs typeface="Times New Roman"/>
              </a:rPr>
              <a:t>5</a:t>
            </a:r>
            <a:r>
              <a:rPr dirty="0" spc="-10">
                <a:latin typeface="NSimSun"/>
                <a:cs typeface="NSimSun"/>
              </a:rPr>
              <a:t>、</a:t>
            </a:r>
            <a:r>
              <a:rPr dirty="0" spc="-5">
                <a:latin typeface="Times New Roman"/>
                <a:cs typeface="Times New Roman"/>
              </a:rPr>
              <a:t>RGB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1173" y="933196"/>
            <a:ext cx="131191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YCbCr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8959" y="1122425"/>
            <a:ext cx="1727835" cy="127000"/>
          </a:xfrm>
          <a:custGeom>
            <a:avLst/>
            <a:gdLst/>
            <a:ahLst/>
            <a:cxnLst/>
            <a:rect l="l" t="t" r="r" b="b"/>
            <a:pathLst>
              <a:path w="1727835" h="127000">
                <a:moveTo>
                  <a:pt x="127253" y="0"/>
                </a:moveTo>
                <a:lnTo>
                  <a:pt x="0" y="63245"/>
                </a:lnTo>
                <a:lnTo>
                  <a:pt x="76200" y="101117"/>
                </a:lnTo>
                <a:lnTo>
                  <a:pt x="76200" y="50291"/>
                </a:lnTo>
                <a:lnTo>
                  <a:pt x="86656" y="50291"/>
                </a:lnTo>
                <a:lnTo>
                  <a:pt x="127253" y="0"/>
                </a:lnTo>
                <a:close/>
              </a:path>
              <a:path w="1727835" h="127000">
                <a:moveTo>
                  <a:pt x="86656" y="50292"/>
                </a:moveTo>
                <a:lnTo>
                  <a:pt x="76200" y="50291"/>
                </a:lnTo>
                <a:lnTo>
                  <a:pt x="76200" y="63245"/>
                </a:lnTo>
                <a:lnTo>
                  <a:pt x="86656" y="50292"/>
                </a:lnTo>
                <a:close/>
              </a:path>
              <a:path w="1727835" h="127000">
                <a:moveTo>
                  <a:pt x="1651253" y="63245"/>
                </a:moveTo>
                <a:lnTo>
                  <a:pt x="1640797" y="50291"/>
                </a:lnTo>
                <a:lnTo>
                  <a:pt x="86656" y="50292"/>
                </a:lnTo>
                <a:lnTo>
                  <a:pt x="76200" y="63245"/>
                </a:lnTo>
                <a:lnTo>
                  <a:pt x="86656" y="76199"/>
                </a:lnTo>
                <a:lnTo>
                  <a:pt x="1640797" y="76199"/>
                </a:lnTo>
                <a:lnTo>
                  <a:pt x="1651253" y="63245"/>
                </a:lnTo>
                <a:close/>
              </a:path>
              <a:path w="1727835" h="127000">
                <a:moveTo>
                  <a:pt x="86656" y="76199"/>
                </a:moveTo>
                <a:lnTo>
                  <a:pt x="76200" y="63245"/>
                </a:lnTo>
                <a:lnTo>
                  <a:pt x="76200" y="76199"/>
                </a:lnTo>
                <a:lnTo>
                  <a:pt x="86656" y="76199"/>
                </a:lnTo>
                <a:close/>
              </a:path>
              <a:path w="1727835" h="127000">
                <a:moveTo>
                  <a:pt x="127253" y="126491"/>
                </a:moveTo>
                <a:lnTo>
                  <a:pt x="86656" y="76199"/>
                </a:lnTo>
                <a:lnTo>
                  <a:pt x="76200" y="76199"/>
                </a:lnTo>
                <a:lnTo>
                  <a:pt x="76200" y="101117"/>
                </a:lnTo>
                <a:lnTo>
                  <a:pt x="127253" y="126491"/>
                </a:lnTo>
                <a:close/>
              </a:path>
              <a:path w="1727835" h="127000">
                <a:moveTo>
                  <a:pt x="1727453" y="63245"/>
                </a:moveTo>
                <a:lnTo>
                  <a:pt x="1600200" y="0"/>
                </a:lnTo>
                <a:lnTo>
                  <a:pt x="1640797" y="50291"/>
                </a:lnTo>
                <a:lnTo>
                  <a:pt x="1651253" y="50291"/>
                </a:lnTo>
                <a:lnTo>
                  <a:pt x="1651253" y="101117"/>
                </a:lnTo>
                <a:lnTo>
                  <a:pt x="1727453" y="63245"/>
                </a:lnTo>
                <a:close/>
              </a:path>
              <a:path w="1727835" h="127000">
                <a:moveTo>
                  <a:pt x="1651253" y="101117"/>
                </a:moveTo>
                <a:lnTo>
                  <a:pt x="1651253" y="76199"/>
                </a:lnTo>
                <a:lnTo>
                  <a:pt x="1640797" y="76199"/>
                </a:lnTo>
                <a:lnTo>
                  <a:pt x="1600200" y="126491"/>
                </a:lnTo>
                <a:lnTo>
                  <a:pt x="1651253" y="101117"/>
                </a:lnTo>
                <a:close/>
              </a:path>
              <a:path w="1727835" h="127000">
                <a:moveTo>
                  <a:pt x="1651253" y="63245"/>
                </a:moveTo>
                <a:lnTo>
                  <a:pt x="1651253" y="50291"/>
                </a:lnTo>
                <a:lnTo>
                  <a:pt x="1640797" y="50291"/>
                </a:lnTo>
                <a:lnTo>
                  <a:pt x="1651253" y="63245"/>
                </a:lnTo>
                <a:close/>
              </a:path>
              <a:path w="1727835" h="127000">
                <a:moveTo>
                  <a:pt x="1651253" y="76199"/>
                </a:moveTo>
                <a:lnTo>
                  <a:pt x="1651253" y="63245"/>
                </a:lnTo>
                <a:lnTo>
                  <a:pt x="1640797" y="76199"/>
                </a:lnTo>
                <a:lnTo>
                  <a:pt x="1651253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06039" y="3103626"/>
            <a:ext cx="156845" cy="417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5">
                <a:latin typeface="Symbol"/>
                <a:cs typeface="Symbol"/>
              </a:rPr>
              <a:t>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1177" y="3103689"/>
            <a:ext cx="857250" cy="725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2830"/>
              </a:lnSpc>
              <a:tabLst>
                <a:tab pos="699770" algn="l"/>
              </a:tabLst>
            </a:pPr>
            <a:r>
              <a:rPr dirty="0" sz="2700" spc="-5">
                <a:latin typeface="Symbol"/>
                <a:cs typeface="Symbol"/>
              </a:rPr>
              <a:t></a:t>
            </a:r>
            <a:r>
              <a:rPr dirty="0" sz="2700" spc="-5"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Symbol"/>
                <a:cs typeface="Symbol"/>
              </a:rPr>
              <a:t></a:t>
            </a:r>
            <a:endParaRPr sz="2700">
              <a:latin typeface="Symbol"/>
              <a:cs typeface="Symbol"/>
            </a:endParaRPr>
          </a:p>
          <a:p>
            <a:pPr algn="r" marR="5080">
              <a:lnSpc>
                <a:spcPts val="2830"/>
              </a:lnSpc>
            </a:pPr>
            <a:r>
              <a:rPr dirty="0" sz="2700" spc="-5">
                <a:latin typeface="Symbol"/>
                <a:cs typeface="Symbol"/>
              </a:rPr>
              <a:t>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6039" y="2810370"/>
            <a:ext cx="1216025" cy="1018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5144" sz="4050" spc="-7">
                <a:latin typeface="Symbol"/>
                <a:cs typeface="Symbol"/>
              </a:rPr>
              <a:t></a:t>
            </a:r>
            <a:r>
              <a:rPr dirty="0" baseline="5144" sz="4050" spc="-525">
                <a:latin typeface="Times New Roman"/>
                <a:cs typeface="Times New Roman"/>
              </a:rPr>
              <a:t> </a:t>
            </a:r>
            <a:r>
              <a:rPr dirty="0" sz="2700" spc="-5">
                <a:latin typeface="Times New Roman"/>
                <a:cs typeface="Times New Roman"/>
              </a:rPr>
              <a:t>0</a:t>
            </a:r>
            <a:r>
              <a:rPr dirty="0" sz="2700" spc="-275">
                <a:latin typeface="Times New Roman"/>
                <a:cs typeface="Times New Roman"/>
              </a:rPr>
              <a:t> </a:t>
            </a:r>
            <a:r>
              <a:rPr dirty="0" sz="2700" spc="185">
                <a:latin typeface="Times New Roman"/>
                <a:cs typeface="Times New Roman"/>
              </a:rPr>
              <a:t>.</a:t>
            </a:r>
            <a:r>
              <a:rPr dirty="0" sz="2700" spc="-5">
                <a:latin typeface="Times New Roman"/>
                <a:cs typeface="Times New Roman"/>
              </a:rPr>
              <a:t>5000</a:t>
            </a: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baseline="-14403" sz="4050" spc="-7">
                <a:latin typeface="Symbol"/>
                <a:cs typeface="Symbol"/>
              </a:rPr>
              <a:t></a:t>
            </a:r>
            <a:r>
              <a:rPr dirty="0" baseline="-14403" sz="4050" spc="-525">
                <a:latin typeface="Times New Roman"/>
                <a:cs typeface="Times New Roman"/>
              </a:rPr>
              <a:t> </a:t>
            </a:r>
            <a:r>
              <a:rPr dirty="0" sz="2700" spc="-5">
                <a:latin typeface="Times New Roman"/>
                <a:cs typeface="Times New Roman"/>
              </a:rPr>
              <a:t>0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51177" y="3323945"/>
            <a:ext cx="327660" cy="504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4403" sz="4050" spc="-15">
                <a:latin typeface="Symbol"/>
                <a:cs typeface="Symbol"/>
              </a:rPr>
              <a:t></a:t>
            </a:r>
            <a:r>
              <a:rPr dirty="0" sz="2700" spc="-5">
                <a:latin typeface="Times New Roman"/>
                <a:cs typeface="Times New Roman"/>
              </a:rPr>
              <a:t>1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1177" y="2810370"/>
            <a:ext cx="857250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12470" algn="l"/>
              </a:tabLst>
            </a:pPr>
            <a:r>
              <a:rPr dirty="0" baseline="5144" sz="4050" spc="-7">
                <a:latin typeface="Symbol"/>
                <a:cs typeface="Symbol"/>
              </a:rPr>
              <a:t></a:t>
            </a:r>
            <a:r>
              <a:rPr dirty="0" baseline="5144" sz="4050" spc="-607">
                <a:latin typeface="Times New Roman"/>
                <a:cs typeface="Times New Roman"/>
              </a:rPr>
              <a:t> </a:t>
            </a:r>
            <a:r>
              <a:rPr dirty="0" sz="2700" spc="-5" i="1">
                <a:latin typeface="Times New Roman"/>
                <a:cs typeface="Times New Roman"/>
              </a:rPr>
              <a:t>Cr</a:t>
            </a:r>
            <a:r>
              <a:rPr dirty="0" sz="2700" i="1">
                <a:latin typeface="Times New Roman"/>
                <a:cs typeface="Times New Roman"/>
              </a:rPr>
              <a:t>	</a:t>
            </a:r>
            <a:r>
              <a:rPr dirty="0" baseline="5144" sz="4050" spc="-7">
                <a:latin typeface="Symbol"/>
                <a:cs typeface="Symbol"/>
              </a:rPr>
              <a:t></a:t>
            </a:r>
            <a:endParaRPr baseline="5144" sz="40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51177" y="2296782"/>
            <a:ext cx="2893695" cy="668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12470" algn="l"/>
                <a:tab pos="1005205" algn="l"/>
                <a:tab pos="1367155" algn="l"/>
              </a:tabLst>
            </a:pPr>
            <a:r>
              <a:rPr dirty="0" baseline="-25720" sz="4050" spc="-7">
                <a:latin typeface="Symbol"/>
                <a:cs typeface="Symbol"/>
              </a:rPr>
              <a:t></a:t>
            </a:r>
            <a:r>
              <a:rPr dirty="0" baseline="-25720" sz="4050" spc="-607">
                <a:latin typeface="Times New Roman"/>
                <a:cs typeface="Times New Roman"/>
              </a:rPr>
              <a:t> </a:t>
            </a:r>
            <a:r>
              <a:rPr dirty="0" sz="2700" spc="-5" i="1">
                <a:latin typeface="Times New Roman"/>
                <a:cs typeface="Times New Roman"/>
              </a:rPr>
              <a:t>Cb</a:t>
            </a:r>
            <a:r>
              <a:rPr dirty="0" sz="2700" i="1">
                <a:latin typeface="Times New Roman"/>
                <a:cs typeface="Times New Roman"/>
              </a:rPr>
              <a:t>	</a:t>
            </a:r>
            <a:r>
              <a:rPr dirty="0" baseline="-25720" sz="4050" spc="-7">
                <a:latin typeface="Symbol"/>
                <a:cs typeface="Symbol"/>
              </a:rPr>
              <a:t></a:t>
            </a:r>
            <a:r>
              <a:rPr dirty="0" baseline="-25720" sz="4050">
                <a:latin typeface="Times New Roman"/>
                <a:cs typeface="Times New Roman"/>
              </a:rPr>
              <a:t>	</a:t>
            </a:r>
            <a:r>
              <a:rPr dirty="0" baseline="-41152" sz="4050" spc="-7">
                <a:latin typeface="Symbol"/>
                <a:cs typeface="Symbol"/>
              </a:rPr>
              <a:t></a:t>
            </a:r>
            <a:r>
              <a:rPr dirty="0" baseline="-41152" sz="4050">
                <a:latin typeface="Times New Roman"/>
                <a:cs typeface="Times New Roman"/>
              </a:rPr>
              <a:t>	</a:t>
            </a:r>
            <a:r>
              <a:rPr dirty="0" baseline="-25720" sz="4050" spc="-7">
                <a:latin typeface="Symbol"/>
                <a:cs typeface="Symbol"/>
              </a:rPr>
              <a:t></a:t>
            </a:r>
            <a:r>
              <a:rPr dirty="0" baseline="-25720" sz="4050" spc="-442">
                <a:latin typeface="Times New Roman"/>
                <a:cs typeface="Times New Roman"/>
              </a:rPr>
              <a:t> </a:t>
            </a:r>
            <a:r>
              <a:rPr dirty="0" sz="2700" spc="-5">
                <a:latin typeface="Symbol"/>
                <a:cs typeface="Symbol"/>
              </a:rPr>
              <a:t></a:t>
            </a:r>
            <a:r>
              <a:rPr dirty="0" sz="2700" spc="325">
                <a:latin typeface="Times New Roman"/>
                <a:cs typeface="Times New Roman"/>
              </a:rPr>
              <a:t> </a:t>
            </a:r>
            <a:r>
              <a:rPr dirty="0" sz="2700" spc="-5">
                <a:latin typeface="Times New Roman"/>
                <a:cs typeface="Times New Roman"/>
              </a:rPr>
              <a:t>0</a:t>
            </a:r>
            <a:r>
              <a:rPr dirty="0" sz="2700" spc="-280">
                <a:latin typeface="Times New Roman"/>
                <a:cs typeface="Times New Roman"/>
              </a:rPr>
              <a:t> </a:t>
            </a:r>
            <a:r>
              <a:rPr dirty="0" sz="2700" spc="195">
                <a:latin typeface="Times New Roman"/>
                <a:cs typeface="Times New Roman"/>
              </a:rPr>
              <a:t>.</a:t>
            </a:r>
            <a:r>
              <a:rPr dirty="0" sz="2700" spc="-5">
                <a:latin typeface="Times New Roman"/>
                <a:cs typeface="Times New Roman"/>
              </a:rPr>
              <a:t>1687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44160" y="2310891"/>
            <a:ext cx="1350645" cy="1484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15">
              <a:lnSpc>
                <a:spcPct val="100000"/>
              </a:lnSpc>
            </a:pPr>
            <a:r>
              <a:rPr dirty="0" sz="2750" spc="5">
                <a:latin typeface="Symbol"/>
                <a:cs typeface="Symbol"/>
              </a:rPr>
              <a:t></a:t>
            </a:r>
            <a:r>
              <a:rPr dirty="0" sz="2750" spc="150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Times New Roman"/>
                <a:cs typeface="Times New Roman"/>
              </a:rPr>
              <a:t>0</a:t>
            </a:r>
            <a:r>
              <a:rPr dirty="0" sz="2750" spc="-405">
                <a:latin typeface="Times New Roman"/>
                <a:cs typeface="Times New Roman"/>
              </a:rPr>
              <a:t> </a:t>
            </a:r>
            <a:r>
              <a:rPr dirty="0" sz="2750" spc="135">
                <a:latin typeface="Times New Roman"/>
                <a:cs typeface="Times New Roman"/>
              </a:rPr>
              <a:t>.</a:t>
            </a:r>
            <a:r>
              <a:rPr dirty="0" sz="2750" spc="5">
                <a:latin typeface="Times New Roman"/>
                <a:cs typeface="Times New Roman"/>
              </a:rPr>
              <a:t>3313</a:t>
            </a:r>
            <a:endParaRPr sz="2750">
              <a:latin typeface="Times New Roman"/>
              <a:cs typeface="Times New Roman"/>
            </a:endParaRPr>
          </a:p>
          <a:p>
            <a:pPr marL="18415">
              <a:lnSpc>
                <a:spcPct val="100000"/>
              </a:lnSpc>
              <a:spcBef>
                <a:spcPts val="850"/>
              </a:spcBef>
            </a:pPr>
            <a:r>
              <a:rPr dirty="0" sz="2750" spc="5">
                <a:latin typeface="Symbol"/>
                <a:cs typeface="Symbol"/>
              </a:rPr>
              <a:t></a:t>
            </a:r>
            <a:r>
              <a:rPr dirty="0" sz="2750" spc="150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Times New Roman"/>
                <a:cs typeface="Times New Roman"/>
              </a:rPr>
              <a:t>0</a:t>
            </a:r>
            <a:r>
              <a:rPr dirty="0" sz="2750" spc="-405">
                <a:latin typeface="Times New Roman"/>
                <a:cs typeface="Times New Roman"/>
              </a:rPr>
              <a:t> </a:t>
            </a:r>
            <a:r>
              <a:rPr dirty="0" sz="2750" spc="135">
                <a:latin typeface="Times New Roman"/>
                <a:cs typeface="Times New Roman"/>
              </a:rPr>
              <a:t>.</a:t>
            </a:r>
            <a:r>
              <a:rPr dirty="0" sz="2750" spc="5">
                <a:latin typeface="Times New Roman"/>
                <a:cs typeface="Times New Roman"/>
              </a:rPr>
              <a:t>4187</a:t>
            </a: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2750" spc="5">
                <a:latin typeface="Times New Roman"/>
                <a:cs typeface="Times New Roman"/>
              </a:rPr>
              <a:t>0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37218" y="3115055"/>
            <a:ext cx="77724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3570" algn="l"/>
              </a:tabLst>
            </a:pPr>
            <a:r>
              <a:rPr dirty="0" sz="2850" spc="250">
                <a:latin typeface="Symbol"/>
                <a:cs typeface="Symbol"/>
              </a:rPr>
              <a:t></a:t>
            </a:r>
            <a:r>
              <a:rPr dirty="0" sz="2850" spc="10">
                <a:latin typeface="Symbol"/>
                <a:cs typeface="Symbol"/>
              </a:rPr>
              <a:t></a:t>
            </a:r>
            <a:r>
              <a:rPr dirty="0" sz="2850">
                <a:latin typeface="Times New Roman"/>
                <a:cs typeface="Times New Roman"/>
              </a:rPr>
              <a:t>	</a:t>
            </a:r>
            <a:r>
              <a:rPr dirty="0" sz="2850" spc="10">
                <a:latin typeface="Symbol"/>
                <a:cs typeface="Symbol"/>
              </a:rPr>
              <a:t>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37218" y="2072627"/>
            <a:ext cx="77724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3570" algn="l"/>
              </a:tabLst>
            </a:pPr>
            <a:r>
              <a:rPr dirty="0" sz="2850" spc="250">
                <a:latin typeface="Symbol"/>
                <a:cs typeface="Symbol"/>
              </a:rPr>
              <a:t></a:t>
            </a:r>
            <a:r>
              <a:rPr dirty="0" sz="2850" spc="10">
                <a:latin typeface="Symbol"/>
                <a:cs typeface="Symbol"/>
              </a:rPr>
              <a:t></a:t>
            </a:r>
            <a:r>
              <a:rPr dirty="0" sz="2850">
                <a:latin typeface="Times New Roman"/>
                <a:cs typeface="Times New Roman"/>
              </a:rPr>
              <a:t>	</a:t>
            </a:r>
            <a:r>
              <a:rPr dirty="0" sz="2850" spc="10">
                <a:latin typeface="Symbol"/>
                <a:cs typeface="Symbol"/>
              </a:rPr>
              <a:t>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7218" y="3444240"/>
            <a:ext cx="77724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3570" algn="l"/>
              </a:tabLst>
            </a:pPr>
            <a:r>
              <a:rPr dirty="0" sz="2850" spc="10">
                <a:latin typeface="Symbol"/>
                <a:cs typeface="Symbol"/>
              </a:rPr>
              <a:t></a:t>
            </a:r>
            <a:r>
              <a:rPr dirty="0" sz="2850" spc="-465">
                <a:latin typeface="Times New Roman"/>
                <a:cs typeface="Times New Roman"/>
              </a:rPr>
              <a:t> </a:t>
            </a:r>
            <a:r>
              <a:rPr dirty="0" sz="2850" spc="-210">
                <a:latin typeface="Symbol"/>
                <a:cs typeface="Symbol"/>
              </a:rPr>
              <a:t></a:t>
            </a:r>
            <a:r>
              <a:rPr dirty="0" baseline="14619" sz="4275" spc="22">
                <a:latin typeface="Times New Roman"/>
                <a:cs typeface="Times New Roman"/>
              </a:rPr>
              <a:t>1</a:t>
            </a:r>
            <a:r>
              <a:rPr dirty="0" baseline="14619" sz="4275">
                <a:latin typeface="Times New Roman"/>
                <a:cs typeface="Times New Roman"/>
              </a:rPr>
              <a:t>	</a:t>
            </a:r>
            <a:r>
              <a:rPr dirty="0" sz="2850" spc="10">
                <a:latin typeface="Symbol"/>
                <a:cs typeface="Symbol"/>
              </a:rPr>
              <a:t>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67243" y="3350539"/>
            <a:ext cx="208915" cy="446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15">
                <a:latin typeface="Times New Roman"/>
                <a:cs typeface="Times New Roman"/>
              </a:rPr>
              <a:t>1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03069" y="1704619"/>
            <a:ext cx="208915" cy="446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15">
                <a:latin typeface="Times New Roman"/>
                <a:cs typeface="Times New Roman"/>
              </a:rPr>
              <a:t>0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67243" y="2253259"/>
            <a:ext cx="1347470" cy="9950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15">
                <a:latin typeface="Times New Roman"/>
                <a:cs typeface="Times New Roman"/>
              </a:rPr>
              <a:t>12</a:t>
            </a:r>
            <a:r>
              <a:rPr dirty="0" sz="2850" spc="175">
                <a:latin typeface="Times New Roman"/>
                <a:cs typeface="Times New Roman"/>
              </a:rPr>
              <a:t>8</a:t>
            </a:r>
            <a:r>
              <a:rPr dirty="0" baseline="-25341" sz="4275" spc="375">
                <a:latin typeface="Symbol"/>
                <a:cs typeface="Symbol"/>
              </a:rPr>
              <a:t></a:t>
            </a:r>
            <a:r>
              <a:rPr dirty="0" baseline="-25341" sz="4275" spc="37">
                <a:latin typeface="Symbol"/>
                <a:cs typeface="Symbol"/>
              </a:rPr>
              <a:t></a:t>
            </a:r>
            <a:r>
              <a:rPr dirty="0" sz="2850" spc="20" i="1">
                <a:latin typeface="Times New Roman"/>
                <a:cs typeface="Times New Roman"/>
              </a:rPr>
              <a:t>G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baseline="-25341" sz="4275" spc="15">
                <a:latin typeface="Symbol"/>
                <a:cs typeface="Symbol"/>
              </a:rPr>
              <a:t></a:t>
            </a:r>
            <a:endParaRPr baseline="-25341" sz="4275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2850" spc="15">
                <a:latin typeface="Times New Roman"/>
                <a:cs typeface="Times New Roman"/>
              </a:rPr>
              <a:t>12</a:t>
            </a:r>
            <a:r>
              <a:rPr dirty="0" sz="2850" spc="175">
                <a:latin typeface="Times New Roman"/>
                <a:cs typeface="Times New Roman"/>
              </a:rPr>
              <a:t>8</a:t>
            </a:r>
            <a:r>
              <a:rPr dirty="0" baseline="4873" sz="4275" spc="375">
                <a:latin typeface="Symbol"/>
                <a:cs typeface="Symbol"/>
              </a:rPr>
              <a:t></a:t>
            </a:r>
            <a:r>
              <a:rPr dirty="0" baseline="4873" sz="4275" spc="315">
                <a:latin typeface="Symbol"/>
                <a:cs typeface="Symbol"/>
              </a:rPr>
              <a:t></a:t>
            </a:r>
            <a:r>
              <a:rPr dirty="0" sz="2850" spc="15" i="1">
                <a:latin typeface="Times New Roman"/>
                <a:cs typeface="Times New Roman"/>
              </a:rPr>
              <a:t>B</a:t>
            </a:r>
            <a:r>
              <a:rPr dirty="0" sz="2850" spc="-325" i="1">
                <a:latin typeface="Times New Roman"/>
                <a:cs typeface="Times New Roman"/>
              </a:rPr>
              <a:t> </a:t>
            </a:r>
            <a:r>
              <a:rPr dirty="0" baseline="4873" sz="4275" spc="15">
                <a:latin typeface="Symbol"/>
                <a:cs typeface="Symbol"/>
              </a:rPr>
              <a:t></a:t>
            </a:r>
            <a:endParaRPr baseline="4873" sz="4275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37218" y="1725180"/>
            <a:ext cx="77724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250">
                <a:latin typeface="Symbol"/>
                <a:cs typeface="Symbol"/>
              </a:rPr>
              <a:t></a:t>
            </a:r>
            <a:r>
              <a:rPr dirty="0" sz="2850" spc="210">
                <a:latin typeface="Symbol"/>
                <a:cs typeface="Symbol"/>
              </a:rPr>
              <a:t></a:t>
            </a:r>
            <a:r>
              <a:rPr dirty="0" baseline="2923" sz="4275" spc="22" i="1">
                <a:latin typeface="Times New Roman"/>
                <a:cs typeface="Times New Roman"/>
              </a:rPr>
              <a:t>R</a:t>
            </a:r>
            <a:r>
              <a:rPr dirty="0" baseline="2923" sz="4275" spc="-487" i="1">
                <a:latin typeface="Times New Roman"/>
                <a:cs typeface="Times New Roman"/>
              </a:rPr>
              <a:t> </a:t>
            </a:r>
            <a:r>
              <a:rPr dirty="0" sz="2850" spc="10">
                <a:latin typeface="Symbol"/>
                <a:cs typeface="Symbol"/>
              </a:rPr>
              <a:t>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11032" y="4871821"/>
            <a:ext cx="1607185" cy="478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0080" algn="l"/>
                <a:tab pos="1440815" algn="l"/>
              </a:tabLst>
            </a:pPr>
            <a:r>
              <a:rPr dirty="0" sz="3100" spc="10">
                <a:latin typeface="Symbol"/>
                <a:cs typeface="Symbol"/>
              </a:rPr>
              <a:t></a:t>
            </a:r>
            <a:r>
              <a:rPr dirty="0" sz="3100" spc="10">
                <a:latin typeface="Times New Roman"/>
                <a:cs typeface="Times New Roman"/>
              </a:rPr>
              <a:t>	</a:t>
            </a:r>
            <a:r>
              <a:rPr dirty="0" sz="3100" spc="10">
                <a:latin typeface="Symbol"/>
                <a:cs typeface="Symbol"/>
              </a:rPr>
              <a:t></a:t>
            </a:r>
            <a:r>
              <a:rPr dirty="0" sz="3100" spc="10">
                <a:latin typeface="Times New Roman"/>
                <a:cs typeface="Times New Roman"/>
              </a:rPr>
              <a:t>	</a:t>
            </a:r>
            <a:r>
              <a:rPr dirty="0" sz="3100" spc="10">
                <a:latin typeface="Symbol"/>
                <a:cs typeface="Symbol"/>
              </a:rPr>
              <a:t>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39795" y="4470285"/>
            <a:ext cx="385445" cy="501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584" sz="4650" spc="104">
                <a:latin typeface="Symbol"/>
                <a:cs typeface="Symbol"/>
              </a:rPr>
              <a:t></a:t>
            </a:r>
            <a:r>
              <a:rPr dirty="0" sz="3100" spc="15">
                <a:latin typeface="Times New Roman"/>
                <a:cs typeface="Times New Roman"/>
              </a:rPr>
              <a:t>1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11032" y="5628462"/>
            <a:ext cx="1814195" cy="630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40815" algn="l"/>
              </a:tabLst>
            </a:pPr>
            <a:r>
              <a:rPr dirty="0" sz="3100" spc="-1195">
                <a:latin typeface="Symbol"/>
                <a:cs typeface="Symbol"/>
              </a:rPr>
              <a:t></a:t>
            </a:r>
            <a:r>
              <a:rPr dirty="0" baseline="-21505" sz="4650" spc="15">
                <a:latin typeface="Symbol"/>
                <a:cs typeface="Symbol"/>
              </a:rPr>
              <a:t></a:t>
            </a:r>
            <a:r>
              <a:rPr dirty="0" baseline="-21505" sz="4650" spc="-172">
                <a:latin typeface="Times New Roman"/>
                <a:cs typeface="Times New Roman"/>
              </a:rPr>
              <a:t> </a:t>
            </a:r>
            <a:r>
              <a:rPr dirty="0" baseline="-5376" sz="4650" spc="30" i="1">
                <a:latin typeface="Times New Roman"/>
                <a:cs typeface="Times New Roman"/>
              </a:rPr>
              <a:t>B</a:t>
            </a:r>
            <a:r>
              <a:rPr dirty="0" baseline="-5376" sz="4650" spc="577" i="1">
                <a:latin typeface="Times New Roman"/>
                <a:cs typeface="Times New Roman"/>
              </a:rPr>
              <a:t> </a:t>
            </a:r>
            <a:r>
              <a:rPr dirty="0" sz="3100" spc="-1195">
                <a:latin typeface="Symbol"/>
                <a:cs typeface="Symbol"/>
              </a:rPr>
              <a:t></a:t>
            </a:r>
            <a:r>
              <a:rPr dirty="0" baseline="-21505" sz="4650" spc="15">
                <a:latin typeface="Symbol"/>
                <a:cs typeface="Symbol"/>
              </a:rPr>
              <a:t></a:t>
            </a:r>
            <a:r>
              <a:rPr dirty="0" baseline="-21505" sz="4650">
                <a:latin typeface="Times New Roman"/>
                <a:cs typeface="Times New Roman"/>
              </a:rPr>
              <a:t>	</a:t>
            </a:r>
            <a:r>
              <a:rPr dirty="0" sz="3100" spc="-1195">
                <a:latin typeface="Symbol"/>
                <a:cs typeface="Symbol"/>
              </a:rPr>
              <a:t></a:t>
            </a:r>
            <a:r>
              <a:rPr dirty="0" baseline="-21505" sz="4650" spc="104">
                <a:latin typeface="Symbol"/>
                <a:cs typeface="Symbol"/>
              </a:rPr>
              <a:t></a:t>
            </a:r>
            <a:r>
              <a:rPr dirty="0" baseline="-5376" sz="4650" spc="22">
                <a:latin typeface="Times New Roman"/>
                <a:cs typeface="Times New Roman"/>
              </a:rPr>
              <a:t>1</a:t>
            </a:r>
            <a:endParaRPr baseline="-5376" sz="46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11032" y="5068442"/>
            <a:ext cx="1814195" cy="659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97585" algn="l"/>
                <a:tab pos="1440815" algn="l"/>
              </a:tabLst>
            </a:pPr>
            <a:r>
              <a:rPr dirty="0" baseline="-25985" sz="4650" spc="15">
                <a:latin typeface="Symbol"/>
                <a:cs typeface="Symbol"/>
              </a:rPr>
              <a:t></a:t>
            </a:r>
            <a:r>
              <a:rPr dirty="0" baseline="-25985" sz="4650" spc="-569">
                <a:latin typeface="Times New Roman"/>
                <a:cs typeface="Times New Roman"/>
              </a:rPr>
              <a:t> </a:t>
            </a:r>
            <a:r>
              <a:rPr dirty="0" sz="3100" spc="25" i="1">
                <a:latin typeface="Times New Roman"/>
                <a:cs typeface="Times New Roman"/>
              </a:rPr>
              <a:t>G</a:t>
            </a:r>
            <a:r>
              <a:rPr dirty="0" sz="3100" spc="300" i="1">
                <a:latin typeface="Times New Roman"/>
                <a:cs typeface="Times New Roman"/>
              </a:rPr>
              <a:t> </a:t>
            </a:r>
            <a:r>
              <a:rPr dirty="0" baseline="-25985" sz="4650" spc="15">
                <a:latin typeface="Symbol"/>
                <a:cs typeface="Symbol"/>
              </a:rPr>
              <a:t></a:t>
            </a:r>
            <a:r>
              <a:rPr dirty="0" baseline="-25985" sz="4650">
                <a:latin typeface="Times New Roman"/>
                <a:cs typeface="Times New Roman"/>
              </a:rPr>
              <a:t>	</a:t>
            </a:r>
            <a:r>
              <a:rPr dirty="0" sz="3100" spc="20">
                <a:latin typeface="Symbol"/>
                <a:cs typeface="Symbol"/>
              </a:rPr>
              <a:t></a:t>
            </a:r>
            <a:r>
              <a:rPr dirty="0" sz="3100">
                <a:latin typeface="Times New Roman"/>
                <a:cs typeface="Times New Roman"/>
              </a:rPr>
              <a:t>	</a:t>
            </a:r>
            <a:r>
              <a:rPr dirty="0" baseline="-25985" sz="4650" spc="104">
                <a:latin typeface="Symbol"/>
                <a:cs typeface="Symbol"/>
              </a:rPr>
              <a:t></a:t>
            </a:r>
            <a:r>
              <a:rPr dirty="0" sz="3100" spc="15">
                <a:latin typeface="Times New Roman"/>
                <a:cs typeface="Times New Roman"/>
              </a:rPr>
              <a:t>1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11032" y="4493120"/>
            <a:ext cx="806450" cy="478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10">
                <a:latin typeface="Symbol"/>
                <a:cs typeface="Symbol"/>
              </a:rPr>
              <a:t></a:t>
            </a:r>
            <a:r>
              <a:rPr dirty="0" sz="3100" spc="-114">
                <a:latin typeface="Times New Roman"/>
                <a:cs typeface="Times New Roman"/>
              </a:rPr>
              <a:t> </a:t>
            </a:r>
            <a:r>
              <a:rPr dirty="0" baseline="3584" sz="4650" spc="30" i="1">
                <a:latin typeface="Times New Roman"/>
                <a:cs typeface="Times New Roman"/>
              </a:rPr>
              <a:t>R</a:t>
            </a:r>
            <a:r>
              <a:rPr dirty="0" baseline="3584" sz="4650" spc="577" i="1">
                <a:latin typeface="Times New Roman"/>
                <a:cs typeface="Times New Roman"/>
              </a:rPr>
              <a:t> </a:t>
            </a:r>
            <a:r>
              <a:rPr dirty="0" sz="3100" spc="10">
                <a:latin typeface="Symbol"/>
                <a:cs typeface="Symbol"/>
              </a:rPr>
              <a:t>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81817" y="4446778"/>
            <a:ext cx="1632585" cy="1733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5">
                <a:latin typeface="Times New Roman"/>
                <a:cs typeface="Times New Roman"/>
              </a:rPr>
              <a:t>1</a:t>
            </a:r>
            <a:r>
              <a:rPr dirty="0" sz="3200" spc="-80">
                <a:latin typeface="Times New Roman"/>
                <a:cs typeface="Times New Roman"/>
              </a:rPr>
              <a:t>.</a:t>
            </a:r>
            <a:r>
              <a:rPr dirty="0" sz="3200" spc="15">
                <a:latin typeface="Times New Roman"/>
                <a:cs typeface="Times New Roman"/>
              </a:rPr>
              <a:t>40200</a:t>
            </a:r>
            <a:endParaRPr sz="3200">
              <a:latin typeface="Times New Roman"/>
              <a:cs typeface="Times New Roman"/>
            </a:endParaRPr>
          </a:p>
          <a:p>
            <a:pPr marL="12700" marR="5080" indent="40005">
              <a:lnSpc>
                <a:spcPts val="4860"/>
              </a:lnSpc>
              <a:spcBef>
                <a:spcPts val="325"/>
              </a:spcBef>
            </a:pPr>
            <a:r>
              <a:rPr dirty="0" sz="3200" spc="20">
                <a:latin typeface="Symbol"/>
                <a:cs typeface="Symbol"/>
              </a:rPr>
              <a:t></a:t>
            </a:r>
            <a:r>
              <a:rPr dirty="0" sz="3200" spc="-525">
                <a:latin typeface="Times New Roman"/>
                <a:cs typeface="Times New Roman"/>
              </a:rPr>
              <a:t> </a:t>
            </a:r>
            <a:r>
              <a:rPr dirty="0" sz="3200" spc="-155">
                <a:latin typeface="Times New Roman"/>
                <a:cs typeface="Times New Roman"/>
              </a:rPr>
              <a:t>0</a:t>
            </a:r>
            <a:r>
              <a:rPr dirty="0" sz="3200" spc="-80">
                <a:latin typeface="Times New Roman"/>
                <a:cs typeface="Times New Roman"/>
              </a:rPr>
              <a:t>.</a:t>
            </a:r>
            <a:r>
              <a:rPr dirty="0" sz="3200" spc="15">
                <a:latin typeface="Times New Roman"/>
                <a:cs typeface="Times New Roman"/>
              </a:rPr>
              <a:t>344</a:t>
            </a:r>
            <a:r>
              <a:rPr dirty="0" sz="3200" spc="10">
                <a:latin typeface="Times New Roman"/>
                <a:cs typeface="Times New Roman"/>
              </a:rPr>
              <a:t>1</a:t>
            </a:r>
            <a:r>
              <a:rPr dirty="0" sz="3200" spc="15">
                <a:latin typeface="Times New Roman"/>
                <a:cs typeface="Times New Roman"/>
              </a:rPr>
              <a:t>4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155">
                <a:latin typeface="Times New Roman"/>
                <a:cs typeface="Times New Roman"/>
              </a:rPr>
              <a:t>1</a:t>
            </a:r>
            <a:r>
              <a:rPr dirty="0" sz="3200" spc="-80">
                <a:latin typeface="Times New Roman"/>
                <a:cs typeface="Times New Roman"/>
              </a:rPr>
              <a:t>.</a:t>
            </a:r>
            <a:r>
              <a:rPr dirty="0" sz="3200" spc="15">
                <a:latin typeface="Times New Roman"/>
                <a:cs typeface="Times New Roman"/>
              </a:rPr>
              <a:t>77200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399396" y="4461509"/>
            <a:ext cx="179705" cy="485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50">
                <a:latin typeface="Symbol"/>
                <a:cs typeface="Symbol"/>
              </a:rPr>
              <a:t>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02422" y="4842509"/>
            <a:ext cx="1877060" cy="485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709420" algn="l"/>
              </a:tabLst>
            </a:pPr>
            <a:r>
              <a:rPr dirty="0" sz="3150" spc="195">
                <a:latin typeface="Symbol"/>
                <a:cs typeface="Symbol"/>
              </a:rPr>
              <a:t></a:t>
            </a:r>
            <a:r>
              <a:rPr dirty="0" sz="3150">
                <a:latin typeface="Symbol"/>
                <a:cs typeface="Symbol"/>
              </a:rPr>
              <a:t></a:t>
            </a:r>
            <a:r>
              <a:rPr dirty="0" sz="3150">
                <a:latin typeface="Times New Roman"/>
                <a:cs typeface="Times New Roman"/>
              </a:rPr>
              <a:t>	</a:t>
            </a:r>
            <a:r>
              <a:rPr dirty="0" sz="3150">
                <a:latin typeface="Symbol"/>
                <a:cs typeface="Symbol"/>
              </a:rPr>
              <a:t>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25083" y="5642584"/>
            <a:ext cx="22606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50">
                <a:latin typeface="Times New Roman"/>
                <a:cs typeface="Times New Roman"/>
              </a:rPr>
              <a:t>0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25083" y="4438637"/>
            <a:ext cx="22606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50">
                <a:latin typeface="Times New Roman"/>
                <a:cs typeface="Times New Roman"/>
              </a:rPr>
              <a:t>0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02422" y="5642584"/>
            <a:ext cx="1877060" cy="600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5291" sz="4725" spc="-1822">
                <a:latin typeface="Symbol"/>
                <a:cs typeface="Symbol"/>
              </a:rPr>
              <a:t></a:t>
            </a:r>
            <a:r>
              <a:rPr dirty="0" baseline="-15873" sz="4725" spc="292">
                <a:latin typeface="Symbol"/>
                <a:cs typeface="Symbol"/>
              </a:rPr>
              <a:t></a:t>
            </a:r>
            <a:r>
              <a:rPr dirty="0" baseline="5291" sz="4725" spc="-1822">
                <a:latin typeface="Symbol"/>
                <a:cs typeface="Symbol"/>
              </a:rPr>
              <a:t></a:t>
            </a:r>
            <a:r>
              <a:rPr dirty="0" baseline="-15873" sz="4725" spc="-67">
                <a:latin typeface="Symbol"/>
                <a:cs typeface="Symbol"/>
              </a:rPr>
              <a:t></a:t>
            </a:r>
            <a:r>
              <a:rPr dirty="0" sz="3150" spc="5" i="1">
                <a:latin typeface="Times New Roman"/>
                <a:cs typeface="Times New Roman"/>
              </a:rPr>
              <a:t>Cr</a:t>
            </a:r>
            <a:r>
              <a:rPr dirty="0" sz="3150" spc="-125" i="1">
                <a:latin typeface="Times New Roman"/>
                <a:cs typeface="Times New Roman"/>
              </a:rPr>
              <a:t> </a:t>
            </a:r>
            <a:r>
              <a:rPr dirty="0" sz="3150" spc="190">
                <a:latin typeface="Symbol"/>
                <a:cs typeface="Symbol"/>
              </a:rPr>
              <a:t></a:t>
            </a:r>
            <a:r>
              <a:rPr dirty="0" sz="3150">
                <a:latin typeface="Times New Roman"/>
                <a:cs typeface="Times New Roman"/>
              </a:rPr>
              <a:t>12</a:t>
            </a:r>
            <a:r>
              <a:rPr dirty="0" sz="3150" spc="120">
                <a:latin typeface="Times New Roman"/>
                <a:cs typeface="Times New Roman"/>
              </a:rPr>
              <a:t>8</a:t>
            </a:r>
            <a:r>
              <a:rPr dirty="0" baseline="5291" sz="4725" spc="-1822">
                <a:latin typeface="Symbol"/>
                <a:cs typeface="Symbol"/>
              </a:rPr>
              <a:t></a:t>
            </a:r>
            <a:r>
              <a:rPr dirty="0" baseline="-15873" sz="4725">
                <a:latin typeface="Symbol"/>
                <a:cs typeface="Symbol"/>
              </a:rPr>
              <a:t></a:t>
            </a:r>
            <a:endParaRPr baseline="-15873" sz="4725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31191" y="5040617"/>
            <a:ext cx="3448050" cy="668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50" spc="5">
                <a:latin typeface="Symbol"/>
                <a:cs typeface="Symbol"/>
              </a:rPr>
              <a:t></a:t>
            </a:r>
            <a:r>
              <a:rPr dirty="0" sz="3150" spc="-315">
                <a:latin typeface="Times New Roman"/>
                <a:cs typeface="Times New Roman"/>
              </a:rPr>
              <a:t> </a:t>
            </a:r>
            <a:r>
              <a:rPr dirty="0" sz="3150" spc="-30">
                <a:latin typeface="Times New Roman"/>
                <a:cs typeface="Times New Roman"/>
              </a:rPr>
              <a:t>0</a:t>
            </a:r>
            <a:r>
              <a:rPr dirty="0" sz="3150" spc="-10">
                <a:latin typeface="Times New Roman"/>
                <a:cs typeface="Times New Roman"/>
              </a:rPr>
              <a:t>.</a:t>
            </a:r>
            <a:r>
              <a:rPr dirty="0" sz="3150">
                <a:latin typeface="Times New Roman"/>
                <a:cs typeface="Times New Roman"/>
              </a:rPr>
              <a:t>7141</a:t>
            </a:r>
            <a:r>
              <a:rPr dirty="0" sz="3150" spc="-70">
                <a:latin typeface="Times New Roman"/>
                <a:cs typeface="Times New Roman"/>
              </a:rPr>
              <a:t>4</a:t>
            </a:r>
            <a:r>
              <a:rPr dirty="0" baseline="-25573" sz="4725" spc="292">
                <a:latin typeface="Symbol"/>
                <a:cs typeface="Symbol"/>
              </a:rPr>
              <a:t></a:t>
            </a:r>
            <a:r>
              <a:rPr dirty="0" baseline="-25573" sz="4725" spc="-67">
                <a:latin typeface="Symbol"/>
                <a:cs typeface="Symbol"/>
              </a:rPr>
              <a:t></a:t>
            </a:r>
            <a:r>
              <a:rPr dirty="0" sz="3150" spc="5" i="1">
                <a:latin typeface="Times New Roman"/>
                <a:cs typeface="Times New Roman"/>
              </a:rPr>
              <a:t>Cb</a:t>
            </a:r>
            <a:r>
              <a:rPr dirty="0" sz="3150" spc="-275" i="1">
                <a:latin typeface="Times New Roman"/>
                <a:cs typeface="Times New Roman"/>
              </a:rPr>
              <a:t> </a:t>
            </a:r>
            <a:r>
              <a:rPr dirty="0" sz="3150" spc="180">
                <a:latin typeface="Symbol"/>
                <a:cs typeface="Symbol"/>
              </a:rPr>
              <a:t></a:t>
            </a:r>
            <a:r>
              <a:rPr dirty="0" sz="3150">
                <a:latin typeface="Times New Roman"/>
                <a:cs typeface="Times New Roman"/>
              </a:rPr>
              <a:t>12</a:t>
            </a:r>
            <a:r>
              <a:rPr dirty="0" sz="3150" spc="-75">
                <a:latin typeface="Times New Roman"/>
                <a:cs typeface="Times New Roman"/>
              </a:rPr>
              <a:t>8</a:t>
            </a:r>
            <a:r>
              <a:rPr dirty="0" baseline="-25573" sz="4725">
                <a:latin typeface="Symbol"/>
                <a:cs typeface="Symbol"/>
              </a:rPr>
              <a:t></a:t>
            </a:r>
            <a:endParaRPr baseline="-25573" sz="4725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02422" y="4461509"/>
            <a:ext cx="563245" cy="485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50" spc="195">
                <a:latin typeface="Symbol"/>
                <a:cs typeface="Symbol"/>
              </a:rPr>
              <a:t></a:t>
            </a:r>
            <a:r>
              <a:rPr dirty="0" sz="3150" spc="-150">
                <a:latin typeface="Symbol"/>
                <a:cs typeface="Symbol"/>
              </a:rPr>
              <a:t></a:t>
            </a:r>
            <a:r>
              <a:rPr dirty="0" baseline="3527" sz="4725" spc="7" i="1">
                <a:latin typeface="Times New Roman"/>
                <a:cs typeface="Times New Roman"/>
              </a:rPr>
              <a:t>Y</a:t>
            </a:r>
            <a:endParaRPr baseline="3527" sz="4725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85509" y="2297176"/>
            <a:ext cx="1350645" cy="1484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spc="5">
                <a:latin typeface="Times New Roman"/>
                <a:cs typeface="Times New Roman"/>
              </a:rPr>
              <a:t>0</a:t>
            </a:r>
            <a:r>
              <a:rPr dirty="0" sz="2750" spc="-409">
                <a:latin typeface="Times New Roman"/>
                <a:cs typeface="Times New Roman"/>
              </a:rPr>
              <a:t> </a:t>
            </a:r>
            <a:r>
              <a:rPr dirty="0" sz="2750" spc="135">
                <a:latin typeface="Times New Roman"/>
                <a:cs typeface="Times New Roman"/>
              </a:rPr>
              <a:t>.</a:t>
            </a:r>
            <a:r>
              <a:rPr dirty="0" sz="2750" spc="5">
                <a:latin typeface="Times New Roman"/>
                <a:cs typeface="Times New Roman"/>
              </a:rPr>
              <a:t>5000</a:t>
            </a:r>
            <a:endParaRPr sz="2750">
              <a:latin typeface="Times New Roman"/>
              <a:cs typeface="Times New Roman"/>
            </a:endParaRPr>
          </a:p>
          <a:p>
            <a:pPr marL="18415">
              <a:lnSpc>
                <a:spcPct val="100000"/>
              </a:lnSpc>
              <a:spcBef>
                <a:spcPts val="850"/>
              </a:spcBef>
            </a:pPr>
            <a:r>
              <a:rPr dirty="0" sz="2750" spc="5">
                <a:latin typeface="Symbol"/>
                <a:cs typeface="Symbol"/>
              </a:rPr>
              <a:t></a:t>
            </a:r>
            <a:r>
              <a:rPr dirty="0" sz="2750" spc="150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Times New Roman"/>
                <a:cs typeface="Times New Roman"/>
              </a:rPr>
              <a:t>0</a:t>
            </a:r>
            <a:r>
              <a:rPr dirty="0" sz="2750" spc="-409">
                <a:latin typeface="Times New Roman"/>
                <a:cs typeface="Times New Roman"/>
              </a:rPr>
              <a:t> </a:t>
            </a:r>
            <a:r>
              <a:rPr dirty="0" sz="2750" spc="140">
                <a:latin typeface="Times New Roman"/>
                <a:cs typeface="Times New Roman"/>
              </a:rPr>
              <a:t>.</a:t>
            </a:r>
            <a:r>
              <a:rPr dirty="0" sz="2750" spc="5">
                <a:latin typeface="Times New Roman"/>
                <a:cs typeface="Times New Roman"/>
              </a:rPr>
              <a:t>0813</a:t>
            </a: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2750" spc="5">
                <a:latin typeface="Times New Roman"/>
                <a:cs typeface="Times New Roman"/>
              </a:rPr>
              <a:t>0</a:t>
            </a:r>
            <a:endParaRPr sz="2750">
              <a:latin typeface="Times New Roman"/>
              <a:cs typeface="Times New Roman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741652" y="1837305"/>
          <a:ext cx="5797550" cy="695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741"/>
                <a:gridCol w="571782"/>
                <a:gridCol w="1725914"/>
                <a:gridCol w="1603796"/>
                <a:gridCol w="1352200"/>
              </a:tblGrid>
              <a:tr h="361474">
                <a:tc>
                  <a:txBody>
                    <a:bodyPr/>
                    <a:lstStyle/>
                    <a:p>
                      <a:pPr marL="22225">
                        <a:lnSpc>
                          <a:spcPts val="2820"/>
                        </a:lnSpc>
                      </a:pPr>
                      <a:r>
                        <a:rPr dirty="0" baseline="-3086" sz="4050" spc="247">
                          <a:latin typeface="Symbol"/>
                          <a:cs typeface="Symbol"/>
                        </a:rPr>
                        <a:t></a:t>
                      </a:r>
                      <a:r>
                        <a:rPr dirty="0" sz="2700" i="1">
                          <a:latin typeface="Times New Roman"/>
                          <a:cs typeface="Times New Roman"/>
                        </a:rPr>
                        <a:t>Y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ts val="2970"/>
                        </a:lnSpc>
                      </a:pPr>
                      <a:r>
                        <a:rPr dirty="0" sz="2700">
                          <a:latin typeface="Symbol"/>
                          <a:cs typeface="Symbol"/>
                        </a:rPr>
                        <a:t></a:t>
                      </a:r>
                      <a:endParaRPr sz="27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ts val="2820"/>
                        </a:lnSpc>
                      </a:pPr>
                      <a:r>
                        <a:rPr dirty="0" baseline="-3086" sz="4050">
                          <a:latin typeface="Symbol"/>
                          <a:cs typeface="Symbol"/>
                        </a:rPr>
                        <a:t></a:t>
                      </a:r>
                      <a:r>
                        <a:rPr dirty="0" baseline="-3086" sz="4050" spc="-5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70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2700" spc="-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700" spc="195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2700">
                          <a:latin typeface="Times New Roman"/>
                          <a:cs typeface="Times New Roman"/>
                        </a:rPr>
                        <a:t>2990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3685">
                        <a:lnSpc>
                          <a:spcPts val="2885"/>
                        </a:lnSpc>
                      </a:pPr>
                      <a:r>
                        <a:rPr dirty="0" sz="275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2750" spc="-40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750" spc="135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2750">
                          <a:latin typeface="Times New Roman"/>
                          <a:cs typeface="Times New Roman"/>
                        </a:rPr>
                        <a:t>5870</a:t>
                      </a:r>
                      <a:endParaRPr sz="2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1150">
                        <a:lnSpc>
                          <a:spcPts val="2775"/>
                        </a:lnSpc>
                      </a:pPr>
                      <a:r>
                        <a:rPr dirty="0" sz="275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2750" spc="-40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750" spc="135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2750">
                          <a:latin typeface="Times New Roman"/>
                          <a:cs typeface="Times New Roman"/>
                        </a:rPr>
                        <a:t>1140</a:t>
                      </a:r>
                      <a:endParaRPr sz="2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33849">
                <a:tc>
                  <a:txBody>
                    <a:bodyPr/>
                    <a:lstStyle/>
                    <a:p>
                      <a:pPr marL="22225">
                        <a:lnSpc>
                          <a:spcPts val="2685"/>
                        </a:lnSpc>
                      </a:pPr>
                      <a:r>
                        <a:rPr dirty="0" sz="2700">
                          <a:latin typeface="Symbol"/>
                          <a:cs typeface="Symbol"/>
                        </a:rPr>
                        <a:t></a:t>
                      </a:r>
                      <a:endParaRPr sz="27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ts val="2685"/>
                        </a:lnSpc>
                      </a:pPr>
                      <a:r>
                        <a:rPr dirty="0" sz="2700">
                          <a:latin typeface="Symbol"/>
                          <a:cs typeface="Symbol"/>
                        </a:rPr>
                        <a:t></a:t>
                      </a:r>
                      <a:endParaRPr sz="27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ts val="2685"/>
                        </a:lnSpc>
                      </a:pPr>
                      <a:r>
                        <a:rPr dirty="0" sz="2700">
                          <a:latin typeface="Symbol"/>
                          <a:cs typeface="Symbol"/>
                        </a:rPr>
                        <a:t></a:t>
                      </a:r>
                      <a:endParaRPr sz="27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7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7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4570095" cy="5078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彩色图像处理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1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tabLst>
                <a:tab pos="451484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彩色基础知识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彩色空间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伪彩色处理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全彩色图像处理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彩色变换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ts val="375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彩色图像平滑和尖锐化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伪彩色图像处理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30885" rIns="0" bIns="0" rtlCol="0" vert="horz">
            <a:spAutoFit/>
          </a:bodyPr>
          <a:lstStyle/>
          <a:p>
            <a:pPr marL="655955">
              <a:lnSpc>
                <a:spcPct val="100000"/>
              </a:lnSpc>
              <a:tabLst>
                <a:tab pos="1067435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什么叫伪彩色图像处理?</a:t>
            </a:r>
            <a:endParaRPr sz="3200">
              <a:latin typeface="NSimSun"/>
              <a:cs typeface="NSimSun"/>
            </a:endParaRPr>
          </a:p>
          <a:p>
            <a:pPr marL="1113155">
              <a:lnSpc>
                <a:spcPct val="100000"/>
              </a:lnSpc>
              <a:spcBef>
                <a:spcPts val="1670"/>
              </a:spcBef>
              <a:tabLst>
                <a:tab pos="143573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也叫假彩色图像处理</a:t>
            </a:r>
            <a:endParaRPr sz="2800">
              <a:latin typeface="NSimSun"/>
              <a:cs typeface="NSimSun"/>
            </a:endParaRPr>
          </a:p>
          <a:p>
            <a:pPr marL="1113155">
              <a:lnSpc>
                <a:spcPct val="100000"/>
              </a:lnSpc>
              <a:spcBef>
                <a:spcPts val="1689"/>
              </a:spcBef>
              <a:tabLst>
                <a:tab pos="149161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根据一定的准则对灰度值赋以彩色的处理</a:t>
            </a:r>
            <a:endParaRPr sz="2800">
              <a:latin typeface="NSimSun"/>
              <a:cs typeface="NSimSun"/>
            </a:endParaRPr>
          </a:p>
          <a:p>
            <a:pPr marL="1113155">
              <a:lnSpc>
                <a:spcPct val="100000"/>
              </a:lnSpc>
              <a:spcBef>
                <a:spcPts val="1689"/>
              </a:spcBef>
              <a:tabLst>
                <a:tab pos="149161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区分：伪彩色图像、真彩色图像、单色图像</a:t>
            </a:r>
            <a:endParaRPr sz="2800">
              <a:latin typeface="NSimSun"/>
              <a:cs typeface="NSimSun"/>
            </a:endParaRPr>
          </a:p>
          <a:p>
            <a:pPr marL="655955">
              <a:lnSpc>
                <a:spcPct val="100000"/>
              </a:lnSpc>
              <a:spcBef>
                <a:spcPts val="1935"/>
              </a:spcBef>
              <a:tabLst>
                <a:tab pos="1067435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为什么需要伪彩色图像处理?</a:t>
            </a:r>
            <a:endParaRPr sz="3200">
              <a:latin typeface="NSimSun"/>
              <a:cs typeface="NSimSun"/>
            </a:endParaRPr>
          </a:p>
          <a:p>
            <a:pPr marL="1113155">
              <a:lnSpc>
                <a:spcPct val="100000"/>
              </a:lnSpc>
              <a:spcBef>
                <a:spcPts val="1675"/>
              </a:spcBef>
              <a:tabLst>
                <a:tab pos="143573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人类可以辨别上千种颜色和强度</a:t>
            </a:r>
            <a:endParaRPr sz="2800">
              <a:latin typeface="NSimSun"/>
              <a:cs typeface="NSimSun"/>
            </a:endParaRPr>
          </a:p>
          <a:p>
            <a:pPr marL="1113155">
              <a:lnSpc>
                <a:spcPts val="3295"/>
              </a:lnSpc>
              <a:spcBef>
                <a:spcPts val="1685"/>
              </a:spcBef>
              <a:tabLst>
                <a:tab pos="149161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只能辨别二十几种灰度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伪彩色图像处理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95576" y="1894840"/>
            <a:ext cx="6628765" cy="3775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731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应用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为人们观察和解释图像中的灰度目标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6731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怎样进行伪彩色图像处理？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强度分层技术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5"/>
              </a:spcBef>
              <a:tabLst>
                <a:tab pos="92646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2.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灰度级到彩色转换技术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197485">
              <a:lnSpc>
                <a:spcPct val="100000"/>
              </a:lnSpc>
            </a:pPr>
            <a:r>
              <a:rPr dirty="0" spc="-10">
                <a:latin typeface="Times New Roman"/>
                <a:cs typeface="Times New Roman"/>
              </a:rPr>
              <a:t>1</a:t>
            </a:r>
            <a:r>
              <a:rPr dirty="0" spc="-15">
                <a:latin typeface="NSimSun"/>
                <a:cs typeface="NSimSun"/>
              </a:rPr>
              <a:t>、强度分层技术</a:t>
            </a:r>
          </a:p>
        </p:txBody>
      </p:sp>
      <p:sp>
        <p:nvSpPr>
          <p:cNvPr id="6" name="object 6"/>
          <p:cNvSpPr/>
          <p:nvPr/>
        </p:nvSpPr>
        <p:spPr>
          <a:xfrm>
            <a:off x="2794139" y="3467100"/>
            <a:ext cx="5105400" cy="3550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15010">
              <a:lnSpc>
                <a:spcPct val="100000"/>
              </a:lnSpc>
              <a:tabLst>
                <a:tab pos="108140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把一幅图像描述为三维函数（x,y,f(x,y)）</a:t>
            </a:r>
            <a:endParaRPr sz="2800">
              <a:latin typeface="NSimSun"/>
              <a:cs typeface="NSimSun"/>
            </a:endParaRPr>
          </a:p>
          <a:p>
            <a:pPr marL="715010">
              <a:lnSpc>
                <a:spcPct val="100000"/>
              </a:lnSpc>
              <a:spcBef>
                <a:spcPts val="1689"/>
              </a:spcBef>
              <a:tabLst>
                <a:tab pos="108140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分层技术：放置平行于(x,y)坐标面的平面</a:t>
            </a:r>
            <a:endParaRPr sz="2800">
              <a:latin typeface="NSimSun"/>
              <a:cs typeface="NSimSun"/>
            </a:endParaRPr>
          </a:p>
          <a:p>
            <a:pPr marL="715010">
              <a:lnSpc>
                <a:spcPts val="3295"/>
              </a:lnSpc>
              <a:spcBef>
                <a:spcPts val="1689"/>
              </a:spcBef>
              <a:tabLst>
                <a:tab pos="108140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每一个平面在相交区域切割图像函数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197485">
              <a:lnSpc>
                <a:spcPct val="100000"/>
              </a:lnSpc>
            </a:pPr>
            <a:r>
              <a:rPr dirty="0" spc="-10">
                <a:latin typeface="Times New Roman"/>
                <a:cs typeface="Times New Roman"/>
              </a:rPr>
              <a:t>1</a:t>
            </a:r>
            <a:r>
              <a:rPr dirty="0" spc="-15">
                <a:latin typeface="NSimSun"/>
                <a:cs typeface="NSimSun"/>
              </a:rPr>
              <a:t>、强度分层技术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定义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33597" y="5476747"/>
            <a:ext cx="34036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第K级强度有关的颜色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2267" y="5482844"/>
            <a:ext cx="2935605" cy="501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1316" sz="4050" spc="104" i="1">
                <a:latin typeface="Times New Roman"/>
                <a:cs typeface="Times New Roman"/>
              </a:rPr>
              <a:t>c</a:t>
            </a:r>
            <a:r>
              <a:rPr dirty="0" baseline="-2923" sz="2850" spc="-7" i="1">
                <a:latin typeface="Times New Roman"/>
                <a:cs typeface="Times New Roman"/>
              </a:rPr>
              <a:t>k</a:t>
            </a:r>
            <a:r>
              <a:rPr dirty="0" baseline="-2923" sz="2850" i="1">
                <a:latin typeface="Times New Roman"/>
                <a:cs typeface="Times New Roman"/>
              </a:rPr>
              <a:t> </a:t>
            </a:r>
            <a:r>
              <a:rPr dirty="0" baseline="-2923" sz="2850" spc="-52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是与强度间</a:t>
            </a:r>
            <a:r>
              <a:rPr dirty="0" sz="2800">
                <a:latin typeface="NSimSun"/>
                <a:cs typeface="NSimSun"/>
              </a:rPr>
              <a:t>隔</a:t>
            </a:r>
            <a:r>
              <a:rPr dirty="0" sz="2800" spc="-825">
                <a:latin typeface="NSimSun"/>
                <a:cs typeface="NSimSu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V</a:t>
            </a:r>
            <a:r>
              <a:rPr dirty="0" baseline="-21021" sz="2775" spc="22" i="1">
                <a:latin typeface="Times New Roman"/>
                <a:cs typeface="Times New Roman"/>
              </a:rPr>
              <a:t>k</a:t>
            </a:r>
            <a:endParaRPr baseline="-21021" sz="277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8936" y="6173978"/>
            <a:ext cx="5607685" cy="458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7201" sz="4050" spc="15" i="1">
                <a:latin typeface="Times New Roman"/>
                <a:cs typeface="Times New Roman"/>
              </a:rPr>
              <a:t>V</a:t>
            </a:r>
            <a:r>
              <a:rPr dirty="0" baseline="-10510" sz="2775" spc="22" i="1">
                <a:latin typeface="Times New Roman"/>
                <a:cs typeface="Times New Roman"/>
              </a:rPr>
              <a:t>k</a:t>
            </a:r>
            <a:r>
              <a:rPr dirty="0" baseline="-10510" sz="2775" i="1">
                <a:latin typeface="Times New Roman"/>
                <a:cs typeface="Times New Roman"/>
              </a:rPr>
              <a:t> </a:t>
            </a:r>
            <a:r>
              <a:rPr dirty="0" baseline="-10510" sz="2775" spc="-165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是由</a:t>
            </a:r>
            <a:r>
              <a:rPr dirty="0" sz="2800">
                <a:latin typeface="NSimSun"/>
                <a:cs typeface="NSimSun"/>
              </a:rPr>
              <a:t>在</a:t>
            </a:r>
            <a:r>
              <a:rPr dirty="0" sz="2800" spc="-5">
                <a:latin typeface="Times New Roman"/>
                <a:cs typeface="Times New Roman"/>
              </a:rPr>
              <a:t>l=k-1</a:t>
            </a:r>
            <a:r>
              <a:rPr dirty="0" sz="2800">
                <a:latin typeface="NSimSun"/>
                <a:cs typeface="NSimSun"/>
              </a:rPr>
              <a:t>和</a:t>
            </a:r>
            <a:r>
              <a:rPr dirty="0" sz="2800" spc="-10">
                <a:latin typeface="Times New Roman"/>
                <a:cs typeface="Times New Roman"/>
              </a:rPr>
              <a:t>l=</a:t>
            </a:r>
            <a:r>
              <a:rPr dirty="0" sz="2800" spc="-5">
                <a:latin typeface="Times New Roman"/>
                <a:cs typeface="Times New Roman"/>
              </a:rPr>
              <a:t>k</a:t>
            </a:r>
            <a:r>
              <a:rPr dirty="0" sz="2800" spc="-5">
                <a:latin typeface="NSimSun"/>
                <a:cs typeface="NSimSun"/>
              </a:rPr>
              <a:t>分割平面定义的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2036" y="1970023"/>
            <a:ext cx="8144509" cy="3089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令[0,L-1]表示灰度级，使</a:t>
            </a:r>
            <a:r>
              <a:rPr dirty="0" sz="2800">
                <a:latin typeface="NSimSun"/>
                <a:cs typeface="NSimSun"/>
              </a:rPr>
              <a:t>l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代表黑色（f(x,y)=0）,</a:t>
            </a:r>
            <a:endParaRPr sz="2800">
              <a:latin typeface="NSimSun"/>
              <a:cs typeface="NSimSun"/>
            </a:endParaRPr>
          </a:p>
          <a:p>
            <a:pPr algn="just" marL="12700" marR="233045">
              <a:lnSpc>
                <a:spcPct val="100099"/>
              </a:lnSpc>
              <a:spcBef>
                <a:spcPts val="1685"/>
              </a:spcBef>
            </a:pPr>
            <a:r>
              <a:rPr dirty="0" sz="2800">
                <a:latin typeface="NSimSun"/>
                <a:cs typeface="NSimSun"/>
              </a:rPr>
              <a:t>l</a:t>
            </a:r>
            <a:r>
              <a:rPr dirty="0" baseline="-20467" sz="2850" spc="-7">
                <a:latin typeface="NSimSun"/>
                <a:cs typeface="NSimSun"/>
              </a:rPr>
              <a:t>L-1</a:t>
            </a:r>
            <a:r>
              <a:rPr dirty="0" sz="2800" spc="-5">
                <a:latin typeface="NSimSun"/>
                <a:cs typeface="NSimSun"/>
              </a:rPr>
              <a:t>代表白色(f(x,y)=L-1)。假设垂直于强度轴的P</a:t>
            </a:r>
            <a:r>
              <a:rPr dirty="0" sz="2800" spc="-5">
                <a:latin typeface="NSimSun"/>
                <a:cs typeface="NSimSun"/>
              </a:rPr>
              <a:t> 个平面定义为量级</a:t>
            </a:r>
            <a:r>
              <a:rPr dirty="0" sz="2800">
                <a:latin typeface="NSimSun"/>
                <a:cs typeface="NSimSun"/>
              </a:rPr>
              <a:t>l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l</a:t>
            </a:r>
            <a:r>
              <a:rPr dirty="0" baseline="-20467" sz="2850" spc="-7">
                <a:latin typeface="NSimSun"/>
                <a:cs typeface="NSimSun"/>
              </a:rPr>
              <a:t>2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 spc="-1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l</a:t>
            </a:r>
            <a:r>
              <a:rPr dirty="0" baseline="-20467" sz="2850" spc="-7">
                <a:latin typeface="NSimSun"/>
                <a:cs typeface="NSimSun"/>
              </a:rPr>
              <a:t>P</a:t>
            </a:r>
            <a:r>
              <a:rPr dirty="0" sz="2800" spc="-5">
                <a:latin typeface="NSimSun"/>
                <a:cs typeface="NSimSun"/>
              </a:rPr>
              <a:t>。0&lt;P&lt;L-1，P个平面</a:t>
            </a:r>
            <a:r>
              <a:rPr dirty="0" sz="2800" spc="-5">
                <a:latin typeface="NSimSun"/>
                <a:cs typeface="NSimSun"/>
              </a:rPr>
              <a:t> 将灰度级分为P+1个间隔，</a:t>
            </a:r>
            <a:r>
              <a:rPr dirty="0" sz="2800" spc="5">
                <a:latin typeface="NSimSun"/>
                <a:cs typeface="NSimSun"/>
              </a:rPr>
              <a:t>V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V</a:t>
            </a:r>
            <a:r>
              <a:rPr dirty="0" baseline="-20467" sz="2850" spc="-7">
                <a:latin typeface="NSimSun"/>
                <a:cs typeface="NSimSun"/>
              </a:rPr>
              <a:t>2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 spc="-1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V</a:t>
            </a:r>
            <a:r>
              <a:rPr dirty="0" baseline="-20467" sz="2850" spc="-7">
                <a:latin typeface="NSimSun"/>
                <a:cs typeface="NSimSun"/>
              </a:rPr>
              <a:t>P+1</a:t>
            </a:r>
            <a:r>
              <a:rPr dirty="0" sz="2800" spc="-5">
                <a:latin typeface="NSimSun"/>
                <a:cs typeface="NSimSun"/>
              </a:rPr>
              <a:t>，则灰度级</a:t>
            </a:r>
            <a:r>
              <a:rPr dirty="0" sz="2800" spc="-5">
                <a:latin typeface="NSimSun"/>
                <a:cs typeface="NSimSun"/>
              </a:rPr>
              <a:t> 到彩色的赋值关系:</a:t>
            </a:r>
            <a:endParaRPr sz="2800">
              <a:latin typeface="NSimSun"/>
              <a:cs typeface="NSimSun"/>
            </a:endParaRPr>
          </a:p>
          <a:p>
            <a:pPr marL="2156460">
              <a:lnSpc>
                <a:spcPct val="100000"/>
              </a:lnSpc>
              <a:spcBef>
                <a:spcPts val="1025"/>
              </a:spcBef>
              <a:tabLst>
                <a:tab pos="4904105" algn="l"/>
              </a:tabLst>
            </a:pPr>
            <a:r>
              <a:rPr dirty="0" baseline="2057" sz="4050" i="1">
                <a:latin typeface="Times New Roman"/>
                <a:cs typeface="Times New Roman"/>
              </a:rPr>
              <a:t>f</a:t>
            </a:r>
            <a:r>
              <a:rPr dirty="0" baseline="2057" sz="4050" spc="-75" i="1">
                <a:latin typeface="Times New Roman"/>
                <a:cs typeface="Times New Roman"/>
              </a:rPr>
              <a:t> </a:t>
            </a:r>
            <a:r>
              <a:rPr dirty="0" baseline="1522" sz="5475" spc="-397">
                <a:latin typeface="Symbol"/>
                <a:cs typeface="Symbol"/>
              </a:rPr>
              <a:t></a:t>
            </a:r>
            <a:r>
              <a:rPr dirty="0" baseline="2057" sz="4050" spc="37" i="1">
                <a:latin typeface="Times New Roman"/>
                <a:cs typeface="Times New Roman"/>
              </a:rPr>
              <a:t>x</a:t>
            </a:r>
            <a:r>
              <a:rPr dirty="0" baseline="2057" sz="4050">
                <a:latin typeface="Times New Roman"/>
                <a:cs typeface="Times New Roman"/>
              </a:rPr>
              <a:t>,</a:t>
            </a:r>
            <a:r>
              <a:rPr dirty="0" baseline="2057" sz="4050" spc="-120">
                <a:latin typeface="Times New Roman"/>
                <a:cs typeface="Times New Roman"/>
              </a:rPr>
              <a:t> </a:t>
            </a:r>
            <a:r>
              <a:rPr dirty="0" baseline="2057" sz="4050" spc="284" i="1">
                <a:latin typeface="Times New Roman"/>
                <a:cs typeface="Times New Roman"/>
              </a:rPr>
              <a:t>y</a:t>
            </a:r>
            <a:r>
              <a:rPr dirty="0" baseline="1522" sz="5475" spc="-494">
                <a:latin typeface="Symbol"/>
                <a:cs typeface="Symbol"/>
              </a:rPr>
              <a:t></a:t>
            </a:r>
            <a:r>
              <a:rPr dirty="0" baseline="1522" sz="5475" spc="-712">
                <a:latin typeface="Times New Roman"/>
                <a:cs typeface="Times New Roman"/>
              </a:rPr>
              <a:t> </a:t>
            </a:r>
            <a:r>
              <a:rPr dirty="0" baseline="2057" sz="4050">
                <a:latin typeface="Symbol"/>
                <a:cs typeface="Symbol"/>
              </a:rPr>
              <a:t></a:t>
            </a:r>
            <a:r>
              <a:rPr dirty="0" baseline="2057" sz="4050" spc="-60">
                <a:latin typeface="Times New Roman"/>
                <a:cs typeface="Times New Roman"/>
              </a:rPr>
              <a:t> </a:t>
            </a:r>
            <a:r>
              <a:rPr dirty="0" baseline="2057" sz="4050" spc="97" i="1">
                <a:latin typeface="Times New Roman"/>
                <a:cs typeface="Times New Roman"/>
              </a:rPr>
              <a:t>c</a:t>
            </a:r>
            <a:r>
              <a:rPr dirty="0" baseline="-18018" sz="2775" spc="22" i="1">
                <a:latin typeface="Times New Roman"/>
                <a:cs typeface="Times New Roman"/>
              </a:rPr>
              <a:t>k</a:t>
            </a:r>
            <a:r>
              <a:rPr dirty="0" baseline="-18018" sz="2775" i="1">
                <a:latin typeface="Times New Roman"/>
                <a:cs typeface="Times New Roman"/>
              </a:rPr>
              <a:t>	</a:t>
            </a:r>
            <a:r>
              <a:rPr dirty="0" sz="2700" i="1">
                <a:latin typeface="Times New Roman"/>
                <a:cs typeface="Times New Roman"/>
              </a:rPr>
              <a:t>f</a:t>
            </a:r>
            <a:r>
              <a:rPr dirty="0" sz="2700" spc="-50" i="1">
                <a:latin typeface="Times New Roman"/>
                <a:cs typeface="Times New Roman"/>
              </a:rPr>
              <a:t> </a:t>
            </a:r>
            <a:r>
              <a:rPr dirty="0" sz="3650" spc="-265">
                <a:latin typeface="Symbol"/>
                <a:cs typeface="Symbol"/>
              </a:rPr>
              <a:t></a:t>
            </a:r>
            <a:r>
              <a:rPr dirty="0" sz="2700" spc="25" i="1">
                <a:latin typeface="Times New Roman"/>
                <a:cs typeface="Times New Roman"/>
              </a:rPr>
              <a:t>x</a:t>
            </a:r>
            <a:r>
              <a:rPr dirty="0" sz="2700">
                <a:latin typeface="Times New Roman"/>
                <a:cs typeface="Times New Roman"/>
              </a:rPr>
              <a:t>,</a:t>
            </a:r>
            <a:r>
              <a:rPr dirty="0" sz="2700" spc="-80">
                <a:latin typeface="Times New Roman"/>
                <a:cs typeface="Times New Roman"/>
              </a:rPr>
              <a:t> </a:t>
            </a:r>
            <a:r>
              <a:rPr dirty="0" sz="2700" spc="190" i="1">
                <a:latin typeface="Times New Roman"/>
                <a:cs typeface="Times New Roman"/>
              </a:rPr>
              <a:t>y</a:t>
            </a:r>
            <a:r>
              <a:rPr dirty="0" sz="3650" spc="-185">
                <a:latin typeface="Symbol"/>
                <a:cs typeface="Symbol"/>
              </a:rPr>
              <a:t></a:t>
            </a:r>
            <a:r>
              <a:rPr dirty="0" sz="2700" spc="150">
                <a:latin typeface="Symbol"/>
                <a:cs typeface="Symbol"/>
              </a:rPr>
              <a:t></a:t>
            </a:r>
            <a:r>
              <a:rPr dirty="0" sz="2700" spc="5" i="1">
                <a:latin typeface="Times New Roman"/>
                <a:cs typeface="Times New Roman"/>
              </a:rPr>
              <a:t>V</a:t>
            </a:r>
            <a:r>
              <a:rPr dirty="0" baseline="-20467" sz="2850" spc="-7" i="1">
                <a:latin typeface="Times New Roman"/>
                <a:cs typeface="Times New Roman"/>
              </a:rPr>
              <a:t>k</a:t>
            </a:r>
            <a:endParaRPr baseline="-20467" sz="2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197485">
              <a:lnSpc>
                <a:spcPct val="100000"/>
              </a:lnSpc>
            </a:pPr>
            <a:r>
              <a:rPr dirty="0" spc="-10">
                <a:latin typeface="Times New Roman"/>
                <a:cs typeface="Times New Roman"/>
              </a:rPr>
              <a:t>1</a:t>
            </a:r>
            <a:r>
              <a:rPr dirty="0" spc="-15">
                <a:latin typeface="NSimSun"/>
                <a:cs typeface="NSimSun"/>
              </a:rPr>
              <a:t>、强度分层技术</a:t>
            </a:r>
          </a:p>
        </p:txBody>
      </p:sp>
      <p:sp>
        <p:nvSpPr>
          <p:cNvPr id="6" name="object 6"/>
          <p:cNvSpPr/>
          <p:nvPr/>
        </p:nvSpPr>
        <p:spPr>
          <a:xfrm>
            <a:off x="2106815" y="2122170"/>
            <a:ext cx="6985254" cy="4535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947025" y="5247894"/>
            <a:ext cx="939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灰度级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6498" y="1961388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彩色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132" rIns="0" bIns="0" rtlCol="0" vert="horz">
            <a:spAutoFit/>
          </a:bodyPr>
          <a:lstStyle/>
          <a:p>
            <a:pPr marL="197485">
              <a:lnSpc>
                <a:spcPct val="100000"/>
              </a:lnSpc>
            </a:pPr>
            <a:r>
              <a:rPr dirty="0" spc="-10">
                <a:latin typeface="NSimSun"/>
                <a:cs typeface="NSimSun"/>
              </a:rPr>
              <a:t>例</a:t>
            </a:r>
            <a:r>
              <a:rPr dirty="0" spc="-10">
                <a:latin typeface="Times New Roman"/>
                <a:cs typeface="Times New Roman"/>
              </a:rPr>
              <a:t>1</a:t>
            </a:r>
            <a:r>
              <a:rPr dirty="0" spc="-15">
                <a:latin typeface="NSimSun"/>
                <a:cs typeface="NSimSun"/>
              </a:rPr>
              <a:t>：甲状腺模型</a:t>
            </a:r>
          </a:p>
        </p:txBody>
      </p:sp>
      <p:sp>
        <p:nvSpPr>
          <p:cNvPr id="6" name="object 6"/>
          <p:cNvSpPr/>
          <p:nvPr/>
        </p:nvSpPr>
        <p:spPr>
          <a:xfrm>
            <a:off x="2394089" y="2338577"/>
            <a:ext cx="6624828" cy="3165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870580" y="1817370"/>
            <a:ext cx="1244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单色图像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2801" y="1817370"/>
            <a:ext cx="38354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强度分层结果，8个彩色区域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6304" y="5599145"/>
            <a:ext cx="7035800" cy="1090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8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左图的恒定强度难以区分病变，右图强度分层结果， 清楚的显示恒定强度的不同区域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132" rIns="0" bIns="0" rtlCol="0" vert="horz">
            <a:spAutoFit/>
          </a:bodyPr>
          <a:lstStyle/>
          <a:p>
            <a:pPr marL="197485">
              <a:lnSpc>
                <a:spcPct val="100000"/>
              </a:lnSpc>
            </a:pPr>
            <a:r>
              <a:rPr dirty="0" spc="-10">
                <a:latin typeface="NSimSun"/>
                <a:cs typeface="NSimSun"/>
              </a:rPr>
              <a:t>例</a:t>
            </a:r>
            <a:r>
              <a:rPr dirty="0" spc="-10">
                <a:latin typeface="Times New Roman"/>
                <a:cs typeface="Times New Roman"/>
              </a:rPr>
              <a:t>2</a:t>
            </a:r>
            <a:r>
              <a:rPr dirty="0" spc="-15">
                <a:latin typeface="NSimSun"/>
                <a:cs typeface="NSimSun"/>
              </a:rPr>
              <a:t>：焊点问题检测</a:t>
            </a:r>
          </a:p>
        </p:txBody>
      </p:sp>
      <p:sp>
        <p:nvSpPr>
          <p:cNvPr id="6" name="object 6"/>
          <p:cNvSpPr/>
          <p:nvPr/>
        </p:nvSpPr>
        <p:spPr>
          <a:xfrm>
            <a:off x="4483493" y="1761744"/>
            <a:ext cx="5049773" cy="5256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78457" y="1922495"/>
            <a:ext cx="3388360" cy="3828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5100" marR="767080" indent="-152400">
              <a:lnSpc>
                <a:spcPct val="149800"/>
              </a:lnSpc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图像灰度为255， </a:t>
            </a:r>
            <a:r>
              <a:rPr dirty="0" sz="2400" spc="-10" b="1">
                <a:latin typeface="NSimSun"/>
                <a:cs typeface="NSimSun"/>
              </a:rPr>
              <a:t>焊点有问题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 marR="14604">
              <a:lnSpc>
                <a:spcPct val="149800"/>
              </a:lnSpc>
              <a:spcBef>
                <a:spcPts val="1545"/>
              </a:spcBef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给255灰度赋以一种 </a:t>
            </a:r>
            <a:r>
              <a:rPr dirty="0" sz="2400" spc="-10" b="1">
                <a:latin typeface="NSimSun"/>
                <a:cs typeface="NSimSun"/>
              </a:rPr>
              <a:t>颜色，其它为另一种颜色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ts val="2835"/>
              </a:lnSpc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简化工作，降低误识率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7512" rIns="0" bIns="0" rtlCol="0" vert="horz">
            <a:spAutoFit/>
          </a:bodyPr>
          <a:lstStyle/>
          <a:p>
            <a:pPr marL="128270">
              <a:lnSpc>
                <a:spcPct val="100000"/>
              </a:lnSpc>
            </a:pPr>
            <a:r>
              <a:rPr dirty="0" sz="2800" spc="-15">
                <a:latin typeface="NSimSun"/>
                <a:cs typeface="NSimSun"/>
              </a:rPr>
              <a:t>例1：图像增</a:t>
            </a:r>
            <a:r>
              <a:rPr dirty="0" sz="2800" spc="-5">
                <a:latin typeface="NSimSun"/>
                <a:cs typeface="NSimSun"/>
              </a:rPr>
              <a:t>强</a:t>
            </a:r>
            <a:r>
              <a:rPr dirty="0" sz="2800" spc="-15">
                <a:latin typeface="Times New Roman"/>
                <a:cs typeface="Times New Roman"/>
              </a:rPr>
              <a:t>—</a:t>
            </a:r>
            <a:r>
              <a:rPr dirty="0" sz="2800" spc="-10">
                <a:latin typeface="Times New Roman"/>
                <a:cs typeface="Times New Roman"/>
              </a:rPr>
              <a:t>—</a:t>
            </a:r>
            <a:r>
              <a:rPr dirty="0" sz="2800" spc="-15">
                <a:latin typeface="NSimSun"/>
                <a:cs typeface="NSimSun"/>
              </a:rPr>
              <a:t>直方图均衡化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2371" y="1616964"/>
            <a:ext cx="5759196" cy="5327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132" rIns="0" bIns="0" rtlCol="0" vert="horz">
            <a:spAutoFit/>
          </a:bodyPr>
          <a:lstStyle/>
          <a:p>
            <a:pPr marL="197485">
              <a:lnSpc>
                <a:spcPct val="100000"/>
              </a:lnSpc>
            </a:pPr>
            <a:r>
              <a:rPr dirty="0" spc="-10">
                <a:latin typeface="NSimSun"/>
                <a:cs typeface="NSimSun"/>
              </a:rPr>
              <a:t>例</a:t>
            </a:r>
            <a:r>
              <a:rPr dirty="0" spc="-10">
                <a:latin typeface="Times New Roman"/>
                <a:cs typeface="Times New Roman"/>
              </a:rPr>
              <a:t>3</a:t>
            </a:r>
            <a:r>
              <a:rPr dirty="0" spc="-15">
                <a:latin typeface="NSimSun"/>
                <a:cs typeface="NSimSun"/>
              </a:rPr>
              <a:t>：用颜色突出降雨水平</a:t>
            </a:r>
          </a:p>
        </p:txBody>
      </p:sp>
      <p:sp>
        <p:nvSpPr>
          <p:cNvPr id="6" name="object 6"/>
          <p:cNvSpPr/>
          <p:nvPr/>
        </p:nvSpPr>
        <p:spPr>
          <a:xfrm>
            <a:off x="2250833" y="3345941"/>
            <a:ext cx="6207252" cy="35974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81098" y="1745741"/>
            <a:ext cx="7331709" cy="2927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400" spc="-10" b="1">
                <a:latin typeface="NSimSun"/>
                <a:cs typeface="NSimSun"/>
              </a:rPr>
              <a:t>图a：图像的强度值直接与降雨相对应，目测困难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dirty="0" sz="17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400" spc="-10" b="1">
                <a:latin typeface="NSimSun"/>
                <a:cs typeface="NSimSun"/>
              </a:rPr>
              <a:t>图b：蓝色表示低降雨量，红色表示高降雨量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7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400" spc="-10" b="1">
                <a:latin typeface="NSimSun"/>
                <a:cs typeface="NSimSun"/>
              </a:rPr>
              <a:t>图c和图d更加清楚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图a</a:t>
            </a:r>
            <a:endParaRPr sz="2400">
              <a:latin typeface="NSimSun"/>
              <a:cs typeface="NSimSun"/>
            </a:endParaRPr>
          </a:p>
          <a:p>
            <a:pPr algn="r" marR="5080">
              <a:lnSpc>
                <a:spcPts val="2835"/>
              </a:lnSpc>
              <a:spcBef>
                <a:spcPts val="335"/>
              </a:spcBef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图b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098" y="5391911"/>
            <a:ext cx="48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图c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29955" y="5417820"/>
            <a:ext cx="48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图d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132" rIns="0" bIns="0" rtlCol="0" vert="horz">
            <a:spAutoFit/>
          </a:bodyPr>
          <a:lstStyle/>
          <a:p>
            <a:pPr marL="197485">
              <a:lnSpc>
                <a:spcPct val="100000"/>
              </a:lnSpc>
            </a:pPr>
            <a:r>
              <a:rPr dirty="0" spc="-10">
                <a:latin typeface="Times New Roman"/>
                <a:cs typeface="Times New Roman"/>
              </a:rPr>
              <a:t>2</a:t>
            </a:r>
            <a:r>
              <a:rPr dirty="0" spc="-15">
                <a:latin typeface="NSimSun"/>
                <a:cs typeface="NSimSun"/>
              </a:rPr>
              <a:t>、灰度级到彩色的转换</a:t>
            </a:r>
          </a:p>
        </p:txBody>
      </p:sp>
      <p:sp>
        <p:nvSpPr>
          <p:cNvPr id="6" name="object 6"/>
          <p:cNvSpPr/>
          <p:nvPr/>
        </p:nvSpPr>
        <p:spPr>
          <a:xfrm>
            <a:off x="1746389" y="3993641"/>
            <a:ext cx="7703819" cy="30243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78457" y="1744217"/>
            <a:ext cx="6283960" cy="2013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15" b="1">
                <a:latin typeface="NSimSun"/>
                <a:cs typeface="NSimSun"/>
              </a:rPr>
              <a:t>对任何输入像素的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灰度级</a:t>
            </a:r>
            <a:r>
              <a:rPr dirty="0" sz="2400" spc="-10" b="1">
                <a:latin typeface="NSimSun"/>
                <a:cs typeface="NSimSun"/>
              </a:rPr>
              <a:t>执行3个独立变换</a:t>
            </a:r>
            <a:endParaRPr sz="2400">
              <a:latin typeface="NSimSun"/>
              <a:cs typeface="NSimSun"/>
            </a:endParaRPr>
          </a:p>
          <a:p>
            <a:pPr marL="165100" marR="5080" indent="-152400">
              <a:lnSpc>
                <a:spcPct val="149800"/>
              </a:lnSpc>
              <a:spcBef>
                <a:spcPts val="70"/>
              </a:spcBef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3个变换结果分别送入彩色监视器的红、绿、 </a:t>
            </a:r>
            <a:r>
              <a:rPr dirty="0" sz="2400" spc="-10" b="1">
                <a:latin typeface="NSimSun"/>
                <a:cs typeface="NSimSun"/>
              </a:rPr>
              <a:t>蓝三个通道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  <a:spcBef>
                <a:spcPts val="1435"/>
              </a:spcBef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产生一幅合成图像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4570095" cy="5078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彩色图像处理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1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tabLst>
                <a:tab pos="451484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彩色基础知识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彩色空间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伪彩色处理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全彩色图像处理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彩色变换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ts val="375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彩色图像平滑和尖锐化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4802" rIns="0" bIns="0" rtlCol="0" vert="horz">
            <a:spAutoFit/>
          </a:bodyPr>
          <a:lstStyle/>
          <a:p>
            <a:pPr marL="1974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全彩色图像处理基础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0245" y="1693671"/>
            <a:ext cx="7970520" cy="2467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全彩色图像处理研究分为两大类：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7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分别处理每一分量图像，然后，合成彩色图像</a:t>
            </a:r>
            <a:endParaRPr sz="2800">
              <a:latin typeface="NSimSun"/>
              <a:cs typeface="NSimSun"/>
            </a:endParaRPr>
          </a:p>
          <a:p>
            <a:pPr marL="825500" marR="182245" indent="-356235">
              <a:lnSpc>
                <a:spcPts val="5050"/>
              </a:lnSpc>
              <a:spcBef>
                <a:spcPts val="45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800" spc="-15" b="1">
                <a:latin typeface="NSimSun"/>
                <a:cs typeface="NSimSun"/>
              </a:rPr>
              <a:t>直接对彩色像素处理：3个颜色分量表示像素 </a:t>
            </a:r>
            <a:r>
              <a:rPr dirty="0" sz="2800" spc="-15" b="1">
                <a:latin typeface="NSimSun"/>
                <a:cs typeface="NSimSun"/>
              </a:rPr>
              <a:t>向量。令c代表RGB彩色空间中的任意向量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19192" y="4930584"/>
            <a:ext cx="2246630" cy="627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50570" algn="l"/>
                <a:tab pos="1470025" algn="l"/>
                <a:tab pos="2033270" algn="l"/>
              </a:tabLst>
            </a:pPr>
            <a:r>
              <a:rPr dirty="0" sz="4100">
                <a:latin typeface="Symbol"/>
                <a:cs typeface="Symbol"/>
              </a:rPr>
              <a:t></a:t>
            </a:r>
            <a:r>
              <a:rPr dirty="0" sz="4100">
                <a:latin typeface="Times New Roman"/>
                <a:cs typeface="Times New Roman"/>
              </a:rPr>
              <a:t>	</a:t>
            </a:r>
            <a:r>
              <a:rPr dirty="0" sz="4100">
                <a:latin typeface="Symbol"/>
                <a:cs typeface="Symbol"/>
              </a:rPr>
              <a:t></a:t>
            </a:r>
            <a:r>
              <a:rPr dirty="0" sz="4100">
                <a:latin typeface="Times New Roman"/>
                <a:cs typeface="Times New Roman"/>
              </a:rPr>
              <a:t>	</a:t>
            </a:r>
            <a:r>
              <a:rPr dirty="0" sz="4100">
                <a:latin typeface="Symbol"/>
                <a:cs typeface="Symbol"/>
              </a:rPr>
              <a:t></a:t>
            </a:r>
            <a:r>
              <a:rPr dirty="0" sz="4100">
                <a:latin typeface="Times New Roman"/>
                <a:cs typeface="Times New Roman"/>
              </a:rPr>
              <a:t>	</a:t>
            </a:r>
            <a:r>
              <a:rPr dirty="0" sz="4100">
                <a:latin typeface="Symbol"/>
                <a:cs typeface="Symbol"/>
              </a:rPr>
              <a:t>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6886" y="5920435"/>
            <a:ext cx="788670" cy="82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100" spc="-1575">
                <a:latin typeface="Symbol"/>
                <a:cs typeface="Symbol"/>
              </a:rPr>
              <a:t></a:t>
            </a:r>
            <a:r>
              <a:rPr dirty="0" baseline="-21002" sz="6150" spc="142">
                <a:latin typeface="Symbol"/>
                <a:cs typeface="Symbol"/>
              </a:rPr>
              <a:t></a:t>
            </a:r>
            <a:r>
              <a:rPr dirty="0" baseline="-5420" sz="6150" spc="375" i="1">
                <a:latin typeface="Times New Roman"/>
                <a:cs typeface="Times New Roman"/>
              </a:rPr>
              <a:t>B</a:t>
            </a:r>
            <a:r>
              <a:rPr dirty="0" sz="4100" spc="-1575">
                <a:latin typeface="Symbol"/>
                <a:cs typeface="Symbol"/>
              </a:rPr>
              <a:t></a:t>
            </a:r>
            <a:r>
              <a:rPr dirty="0" baseline="-21002" sz="6150">
                <a:latin typeface="Symbol"/>
                <a:cs typeface="Symbol"/>
              </a:rPr>
              <a:t></a:t>
            </a:r>
            <a:endParaRPr baseline="-21002" sz="61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6886" y="4436033"/>
            <a:ext cx="788670" cy="627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100" spc="95">
                <a:latin typeface="Symbol"/>
                <a:cs typeface="Symbol"/>
              </a:rPr>
              <a:t></a:t>
            </a:r>
            <a:r>
              <a:rPr dirty="0" baseline="3387" sz="6150" spc="375" i="1">
                <a:latin typeface="Times New Roman"/>
                <a:cs typeface="Times New Roman"/>
              </a:rPr>
              <a:t>R</a:t>
            </a:r>
            <a:r>
              <a:rPr dirty="0" sz="4100">
                <a:latin typeface="Symbol"/>
                <a:cs typeface="Symbol"/>
              </a:rPr>
              <a:t>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19192" y="5912002"/>
            <a:ext cx="963930" cy="842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100" spc="-1575">
                <a:latin typeface="Symbol"/>
                <a:cs typeface="Symbol"/>
              </a:rPr>
              <a:t></a:t>
            </a:r>
            <a:r>
              <a:rPr dirty="0" baseline="-23035" sz="6150" spc="-127">
                <a:latin typeface="Symbol"/>
                <a:cs typeface="Symbol"/>
              </a:rPr>
              <a:t></a:t>
            </a:r>
            <a:r>
              <a:rPr dirty="0" baseline="-7452" sz="6150" spc="75" i="1">
                <a:latin typeface="Times New Roman"/>
                <a:cs typeface="Times New Roman"/>
              </a:rPr>
              <a:t>c</a:t>
            </a:r>
            <a:r>
              <a:rPr dirty="0" baseline="-31189" sz="4275" spc="15" i="1">
                <a:latin typeface="Times New Roman"/>
                <a:cs typeface="Times New Roman"/>
              </a:rPr>
              <a:t>B</a:t>
            </a:r>
            <a:r>
              <a:rPr dirty="0" baseline="-31189" sz="4275" spc="-30" i="1">
                <a:latin typeface="Times New Roman"/>
                <a:cs typeface="Times New Roman"/>
              </a:rPr>
              <a:t> </a:t>
            </a:r>
            <a:r>
              <a:rPr dirty="0" sz="4100" spc="-1575">
                <a:latin typeface="Symbol"/>
                <a:cs typeface="Symbol"/>
              </a:rPr>
              <a:t></a:t>
            </a:r>
            <a:r>
              <a:rPr dirty="0" baseline="-23035" sz="6150">
                <a:latin typeface="Symbol"/>
                <a:cs typeface="Symbol"/>
              </a:rPr>
              <a:t></a:t>
            </a:r>
            <a:endParaRPr baseline="-23035" sz="61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77017" y="5188153"/>
            <a:ext cx="2988945" cy="8648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100" i="1">
                <a:latin typeface="Times New Roman"/>
                <a:cs typeface="Times New Roman"/>
              </a:rPr>
              <a:t>c</a:t>
            </a:r>
            <a:r>
              <a:rPr dirty="0" sz="4100" spc="-135" i="1">
                <a:latin typeface="Times New Roman"/>
                <a:cs typeface="Times New Roman"/>
              </a:rPr>
              <a:t> </a:t>
            </a:r>
            <a:r>
              <a:rPr dirty="0" sz="4100">
                <a:latin typeface="Symbol"/>
                <a:cs typeface="Symbol"/>
              </a:rPr>
              <a:t></a:t>
            </a:r>
            <a:r>
              <a:rPr dirty="0" sz="4100" spc="-145">
                <a:latin typeface="Times New Roman"/>
                <a:cs typeface="Times New Roman"/>
              </a:rPr>
              <a:t> </a:t>
            </a:r>
            <a:r>
              <a:rPr dirty="0" baseline="-24390" sz="6150" spc="-127">
                <a:latin typeface="Symbol"/>
                <a:cs typeface="Symbol"/>
              </a:rPr>
              <a:t></a:t>
            </a:r>
            <a:r>
              <a:rPr dirty="0" sz="4100" spc="-105" i="1">
                <a:latin typeface="Times New Roman"/>
                <a:cs typeface="Times New Roman"/>
              </a:rPr>
              <a:t>c</a:t>
            </a:r>
            <a:r>
              <a:rPr dirty="0" baseline="-20467" sz="4275" spc="15" i="1">
                <a:latin typeface="Times New Roman"/>
                <a:cs typeface="Times New Roman"/>
              </a:rPr>
              <a:t>G</a:t>
            </a:r>
            <a:r>
              <a:rPr dirty="0" baseline="-20467" sz="4275" spc="-277" i="1">
                <a:latin typeface="Times New Roman"/>
                <a:cs typeface="Times New Roman"/>
              </a:rPr>
              <a:t> </a:t>
            </a:r>
            <a:r>
              <a:rPr dirty="0" baseline="-24390" sz="6150">
                <a:latin typeface="Symbol"/>
                <a:cs typeface="Symbol"/>
              </a:rPr>
              <a:t></a:t>
            </a:r>
            <a:r>
              <a:rPr dirty="0" baseline="-24390" sz="6150" spc="-104">
                <a:latin typeface="Times New Roman"/>
                <a:cs typeface="Times New Roman"/>
              </a:rPr>
              <a:t> </a:t>
            </a:r>
            <a:r>
              <a:rPr dirty="0" sz="4100">
                <a:latin typeface="Symbol"/>
                <a:cs typeface="Symbol"/>
              </a:rPr>
              <a:t></a:t>
            </a:r>
            <a:r>
              <a:rPr dirty="0" sz="4100" spc="-145">
                <a:latin typeface="Times New Roman"/>
                <a:cs typeface="Times New Roman"/>
              </a:rPr>
              <a:t> </a:t>
            </a:r>
            <a:r>
              <a:rPr dirty="0" baseline="-25067" sz="6150" spc="-217">
                <a:latin typeface="Symbol"/>
                <a:cs typeface="Symbol"/>
              </a:rPr>
              <a:t></a:t>
            </a:r>
            <a:r>
              <a:rPr dirty="0" sz="4100" spc="35" i="1">
                <a:latin typeface="Times New Roman"/>
                <a:cs typeface="Times New Roman"/>
              </a:rPr>
              <a:t>G</a:t>
            </a:r>
            <a:r>
              <a:rPr dirty="0" baseline="-25067" sz="6150">
                <a:latin typeface="Symbol"/>
                <a:cs typeface="Symbol"/>
              </a:rPr>
              <a:t></a:t>
            </a:r>
            <a:endParaRPr baseline="-25067" sz="61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19192" y="4428375"/>
            <a:ext cx="963930" cy="705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100" spc="-85">
                <a:latin typeface="Symbol"/>
                <a:cs typeface="Symbol"/>
              </a:rPr>
              <a:t></a:t>
            </a:r>
            <a:r>
              <a:rPr dirty="0" baseline="3387" sz="6150" spc="75" i="1">
                <a:latin typeface="Times New Roman"/>
                <a:cs typeface="Times New Roman"/>
              </a:rPr>
              <a:t>c</a:t>
            </a:r>
            <a:r>
              <a:rPr dirty="0" baseline="-15594" sz="4275" spc="15" i="1">
                <a:latin typeface="Times New Roman"/>
                <a:cs typeface="Times New Roman"/>
              </a:rPr>
              <a:t>R</a:t>
            </a:r>
            <a:r>
              <a:rPr dirty="0" baseline="-15594" sz="4275" spc="-30" i="1">
                <a:latin typeface="Times New Roman"/>
                <a:cs typeface="Times New Roman"/>
              </a:rPr>
              <a:t> </a:t>
            </a:r>
            <a:r>
              <a:rPr dirty="0" sz="4100">
                <a:latin typeface="Symbol"/>
                <a:cs typeface="Symbol"/>
              </a:rPr>
              <a:t></a:t>
            </a:r>
            <a:endParaRPr sz="41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637921" y="3409619"/>
            <a:ext cx="1899920" cy="627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686560" algn="l"/>
              </a:tabLst>
            </a:pPr>
            <a:r>
              <a:rPr dirty="0" sz="4100">
                <a:latin typeface="Symbol"/>
                <a:cs typeface="Symbol"/>
              </a:rPr>
              <a:t></a:t>
            </a:r>
            <a:r>
              <a:rPr dirty="0" sz="4100">
                <a:latin typeface="Times New Roman"/>
                <a:cs typeface="Times New Roman"/>
              </a:rPr>
              <a:t>	</a:t>
            </a:r>
            <a:r>
              <a:rPr dirty="0" sz="4100">
                <a:latin typeface="Symbol"/>
                <a:cs typeface="Symbol"/>
              </a:rPr>
              <a:t>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7921" y="2914332"/>
            <a:ext cx="1899920" cy="627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686560" algn="l"/>
              </a:tabLst>
            </a:pPr>
            <a:r>
              <a:rPr dirty="0" sz="4100">
                <a:latin typeface="Symbol"/>
                <a:cs typeface="Symbol"/>
              </a:rPr>
              <a:t></a:t>
            </a:r>
            <a:r>
              <a:rPr dirty="0" sz="4100">
                <a:latin typeface="Times New Roman"/>
                <a:cs typeface="Times New Roman"/>
              </a:rPr>
              <a:t>	</a:t>
            </a:r>
            <a:r>
              <a:rPr dirty="0" sz="4100">
                <a:latin typeface="Symbol"/>
                <a:cs typeface="Symbol"/>
              </a:rPr>
              <a:t>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2913" y="3401186"/>
            <a:ext cx="2087880" cy="627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74520" algn="l"/>
              </a:tabLst>
            </a:pPr>
            <a:r>
              <a:rPr dirty="0" sz="4100">
                <a:latin typeface="Symbol"/>
                <a:cs typeface="Symbol"/>
              </a:rPr>
              <a:t></a:t>
            </a:r>
            <a:r>
              <a:rPr dirty="0" sz="4100">
                <a:latin typeface="Times New Roman"/>
                <a:cs typeface="Times New Roman"/>
              </a:rPr>
              <a:t>	</a:t>
            </a:r>
            <a:r>
              <a:rPr dirty="0" sz="4100">
                <a:latin typeface="Symbol"/>
                <a:cs typeface="Symbol"/>
              </a:rPr>
              <a:t>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2913" y="2906623"/>
            <a:ext cx="2087880" cy="627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74520" algn="l"/>
              </a:tabLst>
            </a:pPr>
            <a:r>
              <a:rPr dirty="0" sz="4100">
                <a:latin typeface="Symbol"/>
                <a:cs typeface="Symbol"/>
              </a:rPr>
              <a:t></a:t>
            </a:r>
            <a:r>
              <a:rPr dirty="0" sz="4100">
                <a:latin typeface="Times New Roman"/>
                <a:cs typeface="Times New Roman"/>
              </a:rPr>
              <a:t>	</a:t>
            </a:r>
            <a:r>
              <a:rPr dirty="0" sz="4100">
                <a:latin typeface="Symbol"/>
                <a:cs typeface="Symbol"/>
              </a:rPr>
              <a:t>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1075" y="3460991"/>
            <a:ext cx="288925" cy="446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10" i="1">
                <a:latin typeface="Times New Roman"/>
                <a:cs typeface="Times New Roman"/>
              </a:rPr>
              <a:t>G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37921" y="3768725"/>
            <a:ext cx="1899920" cy="960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5420" sz="6150" spc="-2362">
                <a:latin typeface="Symbol"/>
                <a:cs typeface="Symbol"/>
              </a:rPr>
              <a:t></a:t>
            </a:r>
            <a:r>
              <a:rPr dirty="0" baseline="-16260" sz="6150" spc="337">
                <a:latin typeface="Symbol"/>
                <a:cs typeface="Symbol"/>
              </a:rPr>
              <a:t></a:t>
            </a:r>
            <a:r>
              <a:rPr dirty="0" sz="4100" spc="120" i="1">
                <a:latin typeface="Times New Roman"/>
                <a:cs typeface="Times New Roman"/>
              </a:rPr>
              <a:t>B</a:t>
            </a:r>
            <a:r>
              <a:rPr dirty="0" sz="5550" spc="-395">
                <a:latin typeface="Symbol"/>
                <a:cs typeface="Symbol"/>
              </a:rPr>
              <a:t></a:t>
            </a:r>
            <a:r>
              <a:rPr dirty="0" sz="4100" spc="45" i="1">
                <a:latin typeface="Times New Roman"/>
                <a:cs typeface="Times New Roman"/>
              </a:rPr>
              <a:t>x</a:t>
            </a:r>
            <a:r>
              <a:rPr dirty="0" sz="4100">
                <a:latin typeface="Times New Roman"/>
                <a:cs typeface="Times New Roman"/>
              </a:rPr>
              <a:t>,</a:t>
            </a:r>
            <a:r>
              <a:rPr dirty="0" sz="4100" spc="-114">
                <a:latin typeface="Times New Roman"/>
                <a:cs typeface="Times New Roman"/>
              </a:rPr>
              <a:t> </a:t>
            </a:r>
            <a:r>
              <a:rPr dirty="0" sz="4100" spc="300" i="1">
                <a:latin typeface="Times New Roman"/>
                <a:cs typeface="Times New Roman"/>
              </a:rPr>
              <a:t>y</a:t>
            </a:r>
            <a:r>
              <a:rPr dirty="0" sz="5550" spc="-484">
                <a:latin typeface="Symbol"/>
                <a:cs typeface="Symbol"/>
              </a:rPr>
              <a:t></a:t>
            </a:r>
            <a:r>
              <a:rPr dirty="0" baseline="5420" sz="6150" spc="-2362">
                <a:latin typeface="Symbol"/>
                <a:cs typeface="Symbol"/>
              </a:rPr>
              <a:t></a:t>
            </a:r>
            <a:r>
              <a:rPr dirty="0" baseline="-16260" sz="6150">
                <a:latin typeface="Symbol"/>
                <a:cs typeface="Symbol"/>
              </a:rPr>
              <a:t></a:t>
            </a:r>
            <a:endParaRPr baseline="-16260" sz="61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3768" y="2987700"/>
            <a:ext cx="1503680" cy="843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34"/>
              </a:lnSpc>
            </a:pPr>
            <a:r>
              <a:rPr dirty="0" sz="4100" spc="180" i="1">
                <a:latin typeface="Times New Roman"/>
                <a:cs typeface="Times New Roman"/>
              </a:rPr>
              <a:t>G</a:t>
            </a:r>
            <a:r>
              <a:rPr dirty="0" sz="5550" spc="-395">
                <a:latin typeface="Symbol"/>
                <a:cs typeface="Symbol"/>
              </a:rPr>
              <a:t></a:t>
            </a:r>
            <a:r>
              <a:rPr dirty="0" sz="4100" spc="45" i="1">
                <a:latin typeface="Times New Roman"/>
                <a:cs typeface="Times New Roman"/>
              </a:rPr>
              <a:t>x</a:t>
            </a:r>
            <a:r>
              <a:rPr dirty="0" sz="4100">
                <a:latin typeface="Times New Roman"/>
                <a:cs typeface="Times New Roman"/>
              </a:rPr>
              <a:t>,</a:t>
            </a:r>
            <a:r>
              <a:rPr dirty="0" sz="4100" spc="-114">
                <a:latin typeface="Times New Roman"/>
                <a:cs typeface="Times New Roman"/>
              </a:rPr>
              <a:t> </a:t>
            </a:r>
            <a:r>
              <a:rPr dirty="0" sz="4100" spc="300" i="1">
                <a:latin typeface="Times New Roman"/>
                <a:cs typeface="Times New Roman"/>
              </a:rPr>
              <a:t>y</a:t>
            </a:r>
            <a:r>
              <a:rPr dirty="0" sz="5550" spc="-745">
                <a:latin typeface="Symbol"/>
                <a:cs typeface="Symbol"/>
              </a:rPr>
              <a:t></a:t>
            </a:r>
            <a:endParaRPr sz="55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7921" y="2206802"/>
            <a:ext cx="1899920" cy="842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34"/>
              </a:lnSpc>
            </a:pPr>
            <a:r>
              <a:rPr dirty="0" baseline="-3387" sz="6150" spc="337">
                <a:latin typeface="Symbol"/>
                <a:cs typeface="Symbol"/>
              </a:rPr>
              <a:t></a:t>
            </a:r>
            <a:r>
              <a:rPr dirty="0" sz="4100" spc="120" i="1">
                <a:latin typeface="Times New Roman"/>
                <a:cs typeface="Times New Roman"/>
              </a:rPr>
              <a:t>R</a:t>
            </a:r>
            <a:r>
              <a:rPr dirty="0" sz="5550" spc="-395">
                <a:latin typeface="Symbol"/>
                <a:cs typeface="Symbol"/>
              </a:rPr>
              <a:t></a:t>
            </a:r>
            <a:r>
              <a:rPr dirty="0" sz="4100" spc="45" i="1">
                <a:latin typeface="Times New Roman"/>
                <a:cs typeface="Times New Roman"/>
              </a:rPr>
              <a:t>x</a:t>
            </a:r>
            <a:r>
              <a:rPr dirty="0" sz="4100">
                <a:latin typeface="Times New Roman"/>
                <a:cs typeface="Times New Roman"/>
              </a:rPr>
              <a:t>,</a:t>
            </a:r>
            <a:r>
              <a:rPr dirty="0" sz="4100" spc="-114">
                <a:latin typeface="Times New Roman"/>
                <a:cs typeface="Times New Roman"/>
              </a:rPr>
              <a:t> </a:t>
            </a:r>
            <a:r>
              <a:rPr dirty="0" sz="4100" spc="300" i="1">
                <a:latin typeface="Times New Roman"/>
                <a:cs typeface="Times New Roman"/>
              </a:rPr>
              <a:t>y</a:t>
            </a:r>
            <a:r>
              <a:rPr dirty="0" sz="5550" spc="-484">
                <a:latin typeface="Symbol"/>
                <a:cs typeface="Symbol"/>
              </a:rPr>
              <a:t></a:t>
            </a:r>
            <a:r>
              <a:rPr dirty="0" baseline="-3387" sz="6150">
                <a:latin typeface="Symbol"/>
                <a:cs typeface="Symbol"/>
              </a:rPr>
              <a:t></a:t>
            </a:r>
            <a:endParaRPr baseline="-3387" sz="6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2913" y="3781869"/>
            <a:ext cx="2087880" cy="955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7452" sz="6150" spc="-2362">
                <a:latin typeface="Symbol"/>
                <a:cs typeface="Symbol"/>
              </a:rPr>
              <a:t></a:t>
            </a:r>
            <a:r>
              <a:rPr dirty="0" baseline="-15582" sz="6150" spc="44">
                <a:latin typeface="Symbol"/>
                <a:cs typeface="Symbol"/>
              </a:rPr>
              <a:t></a:t>
            </a:r>
            <a:r>
              <a:rPr dirty="0" sz="4100" spc="185" i="1">
                <a:latin typeface="Times New Roman"/>
                <a:cs typeface="Times New Roman"/>
              </a:rPr>
              <a:t>c</a:t>
            </a:r>
            <a:r>
              <a:rPr dirty="0" baseline="-20467" sz="4275" spc="15" i="1">
                <a:latin typeface="Times New Roman"/>
                <a:cs typeface="Times New Roman"/>
              </a:rPr>
              <a:t>B</a:t>
            </a:r>
            <a:r>
              <a:rPr dirty="0" baseline="-20467" sz="4275" spc="-165" i="1">
                <a:latin typeface="Times New Roman"/>
                <a:cs typeface="Times New Roman"/>
              </a:rPr>
              <a:t> </a:t>
            </a:r>
            <a:r>
              <a:rPr dirty="0" sz="5550" spc="-395">
                <a:latin typeface="Symbol"/>
                <a:cs typeface="Symbol"/>
              </a:rPr>
              <a:t></a:t>
            </a:r>
            <a:r>
              <a:rPr dirty="0" sz="4100" spc="45" i="1">
                <a:latin typeface="Times New Roman"/>
                <a:cs typeface="Times New Roman"/>
              </a:rPr>
              <a:t>x</a:t>
            </a:r>
            <a:r>
              <a:rPr dirty="0" sz="4100">
                <a:latin typeface="Times New Roman"/>
                <a:cs typeface="Times New Roman"/>
              </a:rPr>
              <a:t>,</a:t>
            </a:r>
            <a:r>
              <a:rPr dirty="0" sz="4100" spc="-120">
                <a:latin typeface="Times New Roman"/>
                <a:cs typeface="Times New Roman"/>
              </a:rPr>
              <a:t> </a:t>
            </a:r>
            <a:r>
              <a:rPr dirty="0" sz="4100" spc="305" i="1">
                <a:latin typeface="Times New Roman"/>
                <a:cs typeface="Times New Roman"/>
              </a:rPr>
              <a:t>y</a:t>
            </a:r>
            <a:r>
              <a:rPr dirty="0" sz="5550" spc="-550">
                <a:latin typeface="Symbol"/>
                <a:cs typeface="Symbol"/>
              </a:rPr>
              <a:t></a:t>
            </a:r>
            <a:r>
              <a:rPr dirty="0" baseline="7452" sz="6150" spc="-2362">
                <a:latin typeface="Symbol"/>
                <a:cs typeface="Symbol"/>
              </a:rPr>
              <a:t></a:t>
            </a:r>
            <a:r>
              <a:rPr dirty="0" baseline="-15582" sz="6150">
                <a:latin typeface="Symbol"/>
                <a:cs typeface="Symbol"/>
              </a:rPr>
              <a:t></a:t>
            </a:r>
            <a:endParaRPr baseline="-15582" sz="61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7205" y="2987751"/>
            <a:ext cx="2314575" cy="843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34"/>
              </a:lnSpc>
              <a:tabLst>
                <a:tab pos="591185" algn="l"/>
                <a:tab pos="2015489" algn="l"/>
              </a:tabLst>
            </a:pPr>
            <a:r>
              <a:rPr dirty="0" sz="4100" i="1">
                <a:latin typeface="Times New Roman"/>
                <a:cs typeface="Times New Roman"/>
              </a:rPr>
              <a:t>c	</a:t>
            </a:r>
            <a:r>
              <a:rPr dirty="0" sz="5550" spc="-395">
                <a:latin typeface="Symbol"/>
                <a:cs typeface="Symbol"/>
              </a:rPr>
              <a:t></a:t>
            </a:r>
            <a:r>
              <a:rPr dirty="0" sz="4100" spc="40" i="1">
                <a:latin typeface="Times New Roman"/>
                <a:cs typeface="Times New Roman"/>
              </a:rPr>
              <a:t>x</a:t>
            </a:r>
            <a:r>
              <a:rPr dirty="0" sz="4100">
                <a:latin typeface="Times New Roman"/>
                <a:cs typeface="Times New Roman"/>
              </a:rPr>
              <a:t>,</a:t>
            </a:r>
            <a:r>
              <a:rPr dirty="0" sz="4100" spc="-114">
                <a:latin typeface="Times New Roman"/>
                <a:cs typeface="Times New Roman"/>
              </a:rPr>
              <a:t> </a:t>
            </a:r>
            <a:r>
              <a:rPr dirty="0" sz="4100" spc="300" i="1">
                <a:latin typeface="Times New Roman"/>
                <a:cs typeface="Times New Roman"/>
              </a:rPr>
              <a:t>y</a:t>
            </a:r>
            <a:r>
              <a:rPr dirty="0" sz="5550" spc="-500">
                <a:latin typeface="Symbol"/>
                <a:cs typeface="Symbol"/>
              </a:rPr>
              <a:t></a:t>
            </a:r>
            <a:r>
              <a:rPr dirty="0" sz="5550">
                <a:latin typeface="Times New Roman"/>
                <a:cs typeface="Times New Roman"/>
              </a:rPr>
              <a:t>	</a:t>
            </a:r>
            <a:r>
              <a:rPr dirty="0" sz="4100">
                <a:latin typeface="Symbol"/>
                <a:cs typeface="Symbol"/>
              </a:rPr>
              <a:t>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02913" y="2198471"/>
            <a:ext cx="2087880" cy="919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387" sz="6150" spc="44">
                <a:latin typeface="Symbol"/>
                <a:cs typeface="Symbol"/>
              </a:rPr>
              <a:t></a:t>
            </a:r>
            <a:r>
              <a:rPr dirty="0" sz="4100" spc="185" i="1">
                <a:latin typeface="Times New Roman"/>
                <a:cs typeface="Times New Roman"/>
              </a:rPr>
              <a:t>c</a:t>
            </a:r>
            <a:r>
              <a:rPr dirty="0" baseline="-20467" sz="4275" spc="15" i="1">
                <a:latin typeface="Times New Roman"/>
                <a:cs typeface="Times New Roman"/>
              </a:rPr>
              <a:t>R</a:t>
            </a:r>
            <a:r>
              <a:rPr dirty="0" baseline="-20467" sz="4275" spc="-165" i="1">
                <a:latin typeface="Times New Roman"/>
                <a:cs typeface="Times New Roman"/>
              </a:rPr>
              <a:t> </a:t>
            </a:r>
            <a:r>
              <a:rPr dirty="0" sz="5550" spc="-395">
                <a:latin typeface="Symbol"/>
                <a:cs typeface="Symbol"/>
              </a:rPr>
              <a:t></a:t>
            </a:r>
            <a:r>
              <a:rPr dirty="0" sz="4100" spc="40" i="1">
                <a:latin typeface="Times New Roman"/>
                <a:cs typeface="Times New Roman"/>
              </a:rPr>
              <a:t>x</a:t>
            </a:r>
            <a:r>
              <a:rPr dirty="0" sz="4100">
                <a:latin typeface="Times New Roman"/>
                <a:cs typeface="Times New Roman"/>
              </a:rPr>
              <a:t>,</a:t>
            </a:r>
            <a:r>
              <a:rPr dirty="0" sz="4100" spc="-120">
                <a:latin typeface="Times New Roman"/>
                <a:cs typeface="Times New Roman"/>
              </a:rPr>
              <a:t> </a:t>
            </a:r>
            <a:r>
              <a:rPr dirty="0" sz="4100" spc="305" i="1">
                <a:latin typeface="Times New Roman"/>
                <a:cs typeface="Times New Roman"/>
              </a:rPr>
              <a:t>y</a:t>
            </a:r>
            <a:r>
              <a:rPr dirty="0" sz="5550" spc="-550">
                <a:latin typeface="Symbol"/>
                <a:cs typeface="Symbol"/>
              </a:rPr>
              <a:t></a:t>
            </a:r>
            <a:r>
              <a:rPr dirty="0" baseline="-3387" sz="6150">
                <a:latin typeface="Symbol"/>
                <a:cs typeface="Symbol"/>
              </a:rPr>
              <a:t></a:t>
            </a:r>
            <a:endParaRPr baseline="-3387" sz="61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36952" y="2987751"/>
            <a:ext cx="1750060" cy="843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34"/>
              </a:lnSpc>
            </a:pPr>
            <a:r>
              <a:rPr dirty="0" sz="4100" spc="95" i="1">
                <a:latin typeface="Times New Roman"/>
                <a:cs typeface="Times New Roman"/>
              </a:rPr>
              <a:t>c</a:t>
            </a:r>
            <a:r>
              <a:rPr dirty="0" sz="5550" spc="-395">
                <a:latin typeface="Symbol"/>
                <a:cs typeface="Symbol"/>
              </a:rPr>
              <a:t></a:t>
            </a:r>
            <a:r>
              <a:rPr dirty="0" sz="4100" spc="40" i="1">
                <a:latin typeface="Times New Roman"/>
                <a:cs typeface="Times New Roman"/>
              </a:rPr>
              <a:t>x</a:t>
            </a:r>
            <a:r>
              <a:rPr dirty="0" sz="4100">
                <a:latin typeface="Times New Roman"/>
                <a:cs typeface="Times New Roman"/>
              </a:rPr>
              <a:t>,</a:t>
            </a:r>
            <a:r>
              <a:rPr dirty="0" sz="4100" spc="-120">
                <a:latin typeface="Times New Roman"/>
                <a:cs typeface="Times New Roman"/>
              </a:rPr>
              <a:t> </a:t>
            </a:r>
            <a:r>
              <a:rPr dirty="0" sz="4100" spc="305" i="1">
                <a:latin typeface="Times New Roman"/>
                <a:cs typeface="Times New Roman"/>
              </a:rPr>
              <a:t>y</a:t>
            </a:r>
            <a:r>
              <a:rPr dirty="0" sz="5550" spc="-500">
                <a:latin typeface="Symbol"/>
                <a:cs typeface="Symbol"/>
              </a:rPr>
              <a:t></a:t>
            </a:r>
            <a:r>
              <a:rPr dirty="0" sz="5550" spc="-720">
                <a:latin typeface="Times New Roman"/>
                <a:cs typeface="Times New Roman"/>
              </a:rPr>
              <a:t> </a:t>
            </a:r>
            <a:r>
              <a:rPr dirty="0" sz="4100">
                <a:latin typeface="Symbol"/>
                <a:cs typeface="Symbol"/>
              </a:rPr>
              <a:t>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95398" y="953770"/>
            <a:ext cx="3681095" cy="1231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全彩色图像处理基础</a:t>
            </a:r>
            <a:endParaRPr sz="3200">
              <a:latin typeface="NSimSun"/>
              <a:cs typeface="NSimSun"/>
            </a:endParaRPr>
          </a:p>
          <a:p>
            <a:pPr algn="ctr" marL="30480">
              <a:lnSpc>
                <a:spcPts val="3295"/>
              </a:lnSpc>
              <a:spcBef>
                <a:spcPts val="2560"/>
              </a:spcBef>
            </a:pPr>
            <a:r>
              <a:rPr dirty="0" sz="2800" spc="-15" b="1">
                <a:latin typeface="NSimSun"/>
                <a:cs typeface="NSimSun"/>
              </a:rPr>
              <a:t>对大小</a:t>
            </a:r>
            <a:r>
              <a:rPr dirty="0" sz="2800" spc="-10" b="1">
                <a:latin typeface="NSimSun"/>
                <a:cs typeface="NSimSun"/>
              </a:rPr>
              <a:t>为</a:t>
            </a:r>
            <a:r>
              <a:rPr dirty="0" sz="2800" spc="-825" b="1">
                <a:latin typeface="NSimSun"/>
                <a:cs typeface="NSimSun"/>
              </a:rPr>
              <a:t> </a:t>
            </a:r>
            <a:r>
              <a:rPr dirty="0" baseline="3546" sz="3525" spc="15" i="1">
                <a:latin typeface="Times New Roman"/>
                <a:cs typeface="Times New Roman"/>
              </a:rPr>
              <a:t>M</a:t>
            </a:r>
            <a:r>
              <a:rPr dirty="0" baseline="3546" sz="3525" spc="-97" i="1">
                <a:latin typeface="Times New Roman"/>
                <a:cs typeface="Times New Roman"/>
              </a:rPr>
              <a:t> </a:t>
            </a:r>
            <a:r>
              <a:rPr dirty="0" baseline="3546" sz="3525" spc="7">
                <a:latin typeface="Symbol"/>
                <a:cs typeface="Symbol"/>
              </a:rPr>
              <a:t></a:t>
            </a:r>
            <a:r>
              <a:rPr dirty="0" baseline="3546" sz="3525" spc="-315">
                <a:latin typeface="Times New Roman"/>
                <a:cs typeface="Times New Roman"/>
              </a:rPr>
              <a:t> </a:t>
            </a:r>
            <a:r>
              <a:rPr dirty="0" baseline="3546" sz="3525" spc="15" i="1">
                <a:latin typeface="Times New Roman"/>
                <a:cs typeface="Times New Roman"/>
              </a:rPr>
              <a:t>N</a:t>
            </a:r>
            <a:r>
              <a:rPr dirty="0" baseline="3546" sz="3525" spc="82" i="1">
                <a:latin typeface="Times New Roman"/>
                <a:cs typeface="Times New Roman"/>
              </a:rPr>
              <a:t> </a:t>
            </a:r>
            <a:r>
              <a:rPr dirty="0" sz="2800" spc="-15" b="1">
                <a:latin typeface="NSimSun"/>
                <a:cs typeface="NSimSun"/>
              </a:rPr>
              <a:t>的图像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08059" y="5103114"/>
            <a:ext cx="2720340" cy="1360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450" i="1">
                <a:latin typeface="Times New Roman"/>
                <a:cs typeface="Times New Roman"/>
              </a:rPr>
              <a:t>x</a:t>
            </a:r>
            <a:r>
              <a:rPr dirty="0" sz="3450" spc="-260" i="1">
                <a:latin typeface="Times New Roman"/>
                <a:cs typeface="Times New Roman"/>
              </a:rPr>
              <a:t> </a:t>
            </a:r>
            <a:r>
              <a:rPr dirty="0" sz="3450">
                <a:latin typeface="Symbol"/>
                <a:cs typeface="Symbol"/>
              </a:rPr>
              <a:t></a:t>
            </a:r>
            <a:r>
              <a:rPr dirty="0" sz="3450" spc="-395">
                <a:latin typeface="Times New Roman"/>
                <a:cs typeface="Times New Roman"/>
              </a:rPr>
              <a:t> </a:t>
            </a:r>
            <a:r>
              <a:rPr dirty="0" sz="3450" spc="-265">
                <a:latin typeface="Times New Roman"/>
                <a:cs typeface="Times New Roman"/>
              </a:rPr>
              <a:t>0</a:t>
            </a:r>
            <a:r>
              <a:rPr dirty="0" sz="3450" spc="-390">
                <a:latin typeface="Times New Roman"/>
                <a:cs typeface="Times New Roman"/>
              </a:rPr>
              <a:t>,</a:t>
            </a:r>
            <a:r>
              <a:rPr dirty="0" sz="3450" spc="-505">
                <a:latin typeface="Times New Roman"/>
                <a:cs typeface="Times New Roman"/>
              </a:rPr>
              <a:t>1</a:t>
            </a:r>
            <a:r>
              <a:rPr dirty="0" sz="3450" spc="-60">
                <a:latin typeface="Times New Roman"/>
                <a:cs typeface="Times New Roman"/>
              </a:rPr>
              <a:t>,</a:t>
            </a:r>
            <a:r>
              <a:rPr dirty="0" sz="3450" spc="-270">
                <a:latin typeface="Times New Roman"/>
                <a:cs typeface="Times New Roman"/>
              </a:rPr>
              <a:t>2</a:t>
            </a:r>
            <a:r>
              <a:rPr dirty="0" sz="3450">
                <a:latin typeface="Times New Roman"/>
                <a:cs typeface="Times New Roman"/>
              </a:rPr>
              <a:t>,...</a:t>
            </a:r>
            <a:r>
              <a:rPr dirty="0" sz="3450" spc="-114">
                <a:latin typeface="Times New Roman"/>
                <a:cs typeface="Times New Roman"/>
              </a:rPr>
              <a:t>,</a:t>
            </a:r>
            <a:r>
              <a:rPr dirty="0" sz="3450" i="1">
                <a:latin typeface="Times New Roman"/>
                <a:cs typeface="Times New Roman"/>
              </a:rPr>
              <a:t>M</a:t>
            </a:r>
            <a:r>
              <a:rPr dirty="0" sz="3450" spc="-229" i="1">
                <a:latin typeface="Times New Roman"/>
                <a:cs typeface="Times New Roman"/>
              </a:rPr>
              <a:t> </a:t>
            </a:r>
            <a:r>
              <a:rPr dirty="0" sz="3450" spc="-40">
                <a:latin typeface="Symbol"/>
                <a:cs typeface="Symbol"/>
              </a:rPr>
              <a:t></a:t>
            </a:r>
            <a:r>
              <a:rPr dirty="0" sz="3450">
                <a:latin typeface="Times New Roman"/>
                <a:cs typeface="Times New Roman"/>
              </a:rPr>
              <a:t>1</a:t>
            </a:r>
            <a:endParaRPr sz="3450">
              <a:latin typeface="Times New Roman"/>
              <a:cs typeface="Times New Roman"/>
            </a:endParaRPr>
          </a:p>
          <a:p>
            <a:pPr marL="22225">
              <a:lnSpc>
                <a:spcPct val="100000"/>
              </a:lnSpc>
              <a:spcBef>
                <a:spcPts val="2280"/>
              </a:spcBef>
            </a:pPr>
            <a:r>
              <a:rPr dirty="0" sz="3500" spc="5" i="1">
                <a:latin typeface="Times New Roman"/>
                <a:cs typeface="Times New Roman"/>
              </a:rPr>
              <a:t>y</a:t>
            </a:r>
            <a:r>
              <a:rPr dirty="0" sz="3500" spc="-220" i="1">
                <a:latin typeface="Times New Roman"/>
                <a:cs typeface="Times New Roman"/>
              </a:rPr>
              <a:t> </a:t>
            </a:r>
            <a:r>
              <a:rPr dirty="0" sz="3500" spc="10">
                <a:latin typeface="Symbol"/>
                <a:cs typeface="Symbol"/>
              </a:rPr>
              <a:t></a:t>
            </a:r>
            <a:r>
              <a:rPr dirty="0" sz="3500" spc="-405">
                <a:latin typeface="Times New Roman"/>
                <a:cs typeface="Times New Roman"/>
              </a:rPr>
              <a:t> </a:t>
            </a:r>
            <a:r>
              <a:rPr dirty="0" sz="3500" spc="-270">
                <a:latin typeface="Times New Roman"/>
                <a:cs typeface="Times New Roman"/>
              </a:rPr>
              <a:t>0</a:t>
            </a:r>
            <a:r>
              <a:rPr dirty="0" sz="3500" spc="-400">
                <a:latin typeface="Times New Roman"/>
                <a:cs typeface="Times New Roman"/>
              </a:rPr>
              <a:t>,</a:t>
            </a:r>
            <a:r>
              <a:rPr dirty="0" sz="3500" spc="-509">
                <a:latin typeface="Times New Roman"/>
                <a:cs typeface="Times New Roman"/>
              </a:rPr>
              <a:t>1</a:t>
            </a:r>
            <a:r>
              <a:rPr dirty="0" sz="3500" spc="-65">
                <a:latin typeface="Times New Roman"/>
                <a:cs typeface="Times New Roman"/>
              </a:rPr>
              <a:t>,</a:t>
            </a:r>
            <a:r>
              <a:rPr dirty="0" sz="3500" spc="-270">
                <a:latin typeface="Times New Roman"/>
                <a:cs typeface="Times New Roman"/>
              </a:rPr>
              <a:t>2</a:t>
            </a:r>
            <a:r>
              <a:rPr dirty="0" sz="3500">
                <a:latin typeface="Times New Roman"/>
                <a:cs typeface="Times New Roman"/>
              </a:rPr>
              <a:t>,...</a:t>
            </a:r>
            <a:r>
              <a:rPr dirty="0" sz="3500" spc="-35">
                <a:latin typeface="Times New Roman"/>
                <a:cs typeface="Times New Roman"/>
              </a:rPr>
              <a:t>,</a:t>
            </a:r>
            <a:r>
              <a:rPr dirty="0" sz="3500" spc="10" i="1">
                <a:latin typeface="Times New Roman"/>
                <a:cs typeface="Times New Roman"/>
              </a:rPr>
              <a:t>N</a:t>
            </a:r>
            <a:r>
              <a:rPr dirty="0" sz="3500" spc="-325" i="1">
                <a:latin typeface="Times New Roman"/>
                <a:cs typeface="Times New Roman"/>
              </a:rPr>
              <a:t> </a:t>
            </a:r>
            <a:r>
              <a:rPr dirty="0" sz="3500" spc="-35">
                <a:latin typeface="Symbol"/>
                <a:cs typeface="Symbol"/>
              </a:rPr>
              <a:t></a:t>
            </a:r>
            <a:r>
              <a:rPr dirty="0" sz="3500" spc="5">
                <a:latin typeface="Times New Roman"/>
                <a:cs typeface="Times New Roman"/>
              </a:rPr>
              <a:t>1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4570095" cy="5078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彩色图像处理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1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tabLst>
                <a:tab pos="451484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彩色基础知识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彩色空间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伪彩色处理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全彩色图像处理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彩色变换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ts val="375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彩色图像平滑和尖锐化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95398" y="953770"/>
            <a:ext cx="5960745" cy="5160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彩色变换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600">
              <a:latin typeface="Times New Roman"/>
              <a:cs typeface="Times New Roman"/>
            </a:endParaRPr>
          </a:p>
          <a:p>
            <a:pPr marL="186690">
              <a:lnSpc>
                <a:spcPct val="100000"/>
              </a:lnSpc>
              <a:tabLst>
                <a:tab pos="59817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彩色变换函数</a:t>
            </a:r>
            <a:endParaRPr sz="3200">
              <a:latin typeface="NSimSun"/>
              <a:cs typeface="NSimSun"/>
            </a:endParaRPr>
          </a:p>
          <a:p>
            <a:pPr marL="1572895">
              <a:lnSpc>
                <a:spcPct val="100000"/>
              </a:lnSpc>
              <a:spcBef>
                <a:spcPts val="2645"/>
              </a:spcBef>
            </a:pPr>
            <a:r>
              <a:rPr dirty="0" sz="3750" spc="250" i="1">
                <a:latin typeface="Times New Roman"/>
                <a:cs typeface="Times New Roman"/>
              </a:rPr>
              <a:t>g</a:t>
            </a:r>
            <a:r>
              <a:rPr dirty="0" sz="5100" spc="-395">
                <a:latin typeface="Symbol"/>
                <a:cs typeface="Symbol"/>
              </a:rPr>
              <a:t></a:t>
            </a:r>
            <a:r>
              <a:rPr dirty="0" sz="3750" spc="10" i="1">
                <a:latin typeface="Times New Roman"/>
                <a:cs typeface="Times New Roman"/>
              </a:rPr>
              <a:t>x</a:t>
            </a:r>
            <a:r>
              <a:rPr dirty="0" sz="3750" spc="5">
                <a:latin typeface="Times New Roman"/>
                <a:cs typeface="Times New Roman"/>
              </a:rPr>
              <a:t>,</a:t>
            </a:r>
            <a:r>
              <a:rPr dirty="0" sz="3750" spc="-150">
                <a:latin typeface="Times New Roman"/>
                <a:cs typeface="Times New Roman"/>
              </a:rPr>
              <a:t> </a:t>
            </a:r>
            <a:r>
              <a:rPr dirty="0" sz="3750" spc="245" i="1">
                <a:latin typeface="Times New Roman"/>
                <a:cs typeface="Times New Roman"/>
              </a:rPr>
              <a:t>y</a:t>
            </a:r>
            <a:r>
              <a:rPr dirty="0" sz="5100" spc="-484">
                <a:latin typeface="Symbol"/>
                <a:cs typeface="Symbol"/>
              </a:rPr>
              <a:t></a:t>
            </a:r>
            <a:r>
              <a:rPr dirty="0" sz="5100" spc="-675">
                <a:latin typeface="Times New Roman"/>
                <a:cs typeface="Times New Roman"/>
              </a:rPr>
              <a:t> </a:t>
            </a:r>
            <a:r>
              <a:rPr dirty="0" sz="3750" spc="15">
                <a:latin typeface="Symbol"/>
                <a:cs typeface="Symbol"/>
              </a:rPr>
              <a:t></a:t>
            </a:r>
            <a:r>
              <a:rPr dirty="0" sz="3750" spc="-285">
                <a:latin typeface="Times New Roman"/>
                <a:cs typeface="Times New Roman"/>
              </a:rPr>
              <a:t> </a:t>
            </a:r>
            <a:r>
              <a:rPr dirty="0" sz="3750" spc="15" i="1">
                <a:latin typeface="Times New Roman"/>
                <a:cs typeface="Times New Roman"/>
              </a:rPr>
              <a:t>T</a:t>
            </a:r>
            <a:r>
              <a:rPr dirty="0" sz="3750" spc="-580" i="1">
                <a:latin typeface="Times New Roman"/>
                <a:cs typeface="Times New Roman"/>
              </a:rPr>
              <a:t> </a:t>
            </a:r>
            <a:r>
              <a:rPr dirty="0" sz="5300" spc="-555">
                <a:latin typeface="Symbol"/>
                <a:cs typeface="Symbol"/>
              </a:rPr>
              <a:t></a:t>
            </a:r>
            <a:r>
              <a:rPr dirty="0" sz="5300" spc="-840">
                <a:latin typeface="Times New Roman"/>
                <a:cs typeface="Times New Roman"/>
              </a:rPr>
              <a:t> </a:t>
            </a:r>
            <a:r>
              <a:rPr dirty="0" sz="3750" spc="5" i="1">
                <a:latin typeface="Times New Roman"/>
                <a:cs typeface="Times New Roman"/>
              </a:rPr>
              <a:t>f</a:t>
            </a:r>
            <a:r>
              <a:rPr dirty="0" sz="3750" spc="-90" i="1">
                <a:latin typeface="Times New Roman"/>
                <a:cs typeface="Times New Roman"/>
              </a:rPr>
              <a:t> </a:t>
            </a:r>
            <a:r>
              <a:rPr dirty="0" sz="5100" spc="-395">
                <a:latin typeface="Symbol"/>
                <a:cs typeface="Symbol"/>
              </a:rPr>
              <a:t></a:t>
            </a:r>
            <a:r>
              <a:rPr dirty="0" sz="3750" spc="15" i="1">
                <a:latin typeface="Times New Roman"/>
                <a:cs typeface="Times New Roman"/>
              </a:rPr>
              <a:t>x</a:t>
            </a:r>
            <a:r>
              <a:rPr dirty="0" sz="3750" spc="5">
                <a:latin typeface="Times New Roman"/>
                <a:cs typeface="Times New Roman"/>
              </a:rPr>
              <a:t>,</a:t>
            </a:r>
            <a:r>
              <a:rPr dirty="0" sz="3750" spc="-150">
                <a:latin typeface="Times New Roman"/>
                <a:cs typeface="Times New Roman"/>
              </a:rPr>
              <a:t> </a:t>
            </a:r>
            <a:r>
              <a:rPr dirty="0" sz="3750" spc="245" i="1">
                <a:latin typeface="Times New Roman"/>
                <a:cs typeface="Times New Roman"/>
              </a:rPr>
              <a:t>y</a:t>
            </a:r>
            <a:r>
              <a:rPr dirty="0" sz="5100" spc="-730">
                <a:latin typeface="Symbol"/>
                <a:cs typeface="Symbol"/>
              </a:rPr>
              <a:t></a:t>
            </a:r>
            <a:r>
              <a:rPr dirty="0" sz="5300" spc="-555">
                <a:latin typeface="Symbol"/>
                <a:cs typeface="Symbol"/>
              </a:rPr>
              <a:t></a:t>
            </a:r>
            <a:endParaRPr sz="530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65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</a:pPr>
            <a:r>
              <a:rPr dirty="0" baseline="7407" sz="3375" spc="7" i="1">
                <a:latin typeface="Times New Roman"/>
                <a:cs typeface="Times New Roman"/>
              </a:rPr>
              <a:t>f</a:t>
            </a:r>
            <a:r>
              <a:rPr dirty="0" baseline="7407" sz="3375" spc="-44" i="1">
                <a:latin typeface="Times New Roman"/>
                <a:cs typeface="Times New Roman"/>
              </a:rPr>
              <a:t> </a:t>
            </a:r>
            <a:r>
              <a:rPr dirty="0" baseline="5376" sz="4650" spc="-352">
                <a:latin typeface="Symbol"/>
                <a:cs typeface="Symbol"/>
              </a:rPr>
              <a:t></a:t>
            </a:r>
            <a:r>
              <a:rPr dirty="0" baseline="7407" sz="3375" spc="37" i="1">
                <a:latin typeface="Times New Roman"/>
                <a:cs typeface="Times New Roman"/>
              </a:rPr>
              <a:t>x</a:t>
            </a:r>
            <a:r>
              <a:rPr dirty="0" baseline="7407" sz="3375" spc="7">
                <a:latin typeface="Times New Roman"/>
                <a:cs typeface="Times New Roman"/>
              </a:rPr>
              <a:t>,</a:t>
            </a:r>
            <a:r>
              <a:rPr dirty="0" baseline="7407" sz="3375" spc="-104">
                <a:latin typeface="Times New Roman"/>
                <a:cs typeface="Times New Roman"/>
              </a:rPr>
              <a:t> </a:t>
            </a:r>
            <a:r>
              <a:rPr dirty="0" baseline="7407" sz="3375" spc="262" i="1">
                <a:latin typeface="Times New Roman"/>
                <a:cs typeface="Times New Roman"/>
              </a:rPr>
              <a:t>y</a:t>
            </a:r>
            <a:r>
              <a:rPr dirty="0" baseline="5376" sz="4650" spc="-434">
                <a:latin typeface="Symbol"/>
                <a:cs typeface="Symbol"/>
              </a:rPr>
              <a:t></a:t>
            </a:r>
            <a:r>
              <a:rPr dirty="0" baseline="5376" sz="4650" spc="142">
                <a:latin typeface="Times New Roman"/>
                <a:cs typeface="Times New Roman"/>
              </a:rPr>
              <a:t> </a:t>
            </a:r>
            <a:r>
              <a:rPr dirty="0" sz="2800" spc="-15" b="1">
                <a:latin typeface="NSimSun"/>
                <a:cs typeface="NSimSun"/>
              </a:rPr>
              <a:t>是彩色输入图像</a:t>
            </a:r>
            <a:endParaRPr sz="2800">
              <a:latin typeface="NSimSun"/>
              <a:cs typeface="NSimSun"/>
            </a:endParaRPr>
          </a:p>
          <a:p>
            <a:pPr marL="142875" indent="-55880">
              <a:lnSpc>
                <a:spcPct val="100000"/>
              </a:lnSpc>
              <a:spcBef>
                <a:spcPts val="1530"/>
              </a:spcBef>
            </a:pPr>
            <a:r>
              <a:rPr dirty="0" baseline="6313" sz="3300" spc="240" i="1">
                <a:latin typeface="Times New Roman"/>
                <a:cs typeface="Times New Roman"/>
              </a:rPr>
              <a:t>g</a:t>
            </a:r>
            <a:r>
              <a:rPr dirty="0" baseline="4708" sz="4425" spc="-307">
                <a:latin typeface="Symbol"/>
                <a:cs typeface="Symbol"/>
              </a:rPr>
              <a:t></a:t>
            </a:r>
            <a:r>
              <a:rPr dirty="0" baseline="6313" sz="3300" spc="15" i="1">
                <a:latin typeface="Times New Roman"/>
                <a:cs typeface="Times New Roman"/>
              </a:rPr>
              <a:t>x</a:t>
            </a:r>
            <a:r>
              <a:rPr dirty="0" baseline="6313" sz="3300">
                <a:latin typeface="Times New Roman"/>
                <a:cs typeface="Times New Roman"/>
              </a:rPr>
              <a:t>,</a:t>
            </a:r>
            <a:r>
              <a:rPr dirty="0" baseline="6313" sz="3300" spc="-104">
                <a:latin typeface="Times New Roman"/>
                <a:cs typeface="Times New Roman"/>
              </a:rPr>
              <a:t> </a:t>
            </a:r>
            <a:r>
              <a:rPr dirty="0" baseline="6313" sz="3300" spc="232" i="1">
                <a:latin typeface="Times New Roman"/>
                <a:cs typeface="Times New Roman"/>
              </a:rPr>
              <a:t>y</a:t>
            </a:r>
            <a:r>
              <a:rPr dirty="0" baseline="4708" sz="4425" spc="-397">
                <a:latin typeface="Symbol"/>
                <a:cs typeface="Symbol"/>
              </a:rPr>
              <a:t></a:t>
            </a:r>
            <a:r>
              <a:rPr dirty="0" baseline="4708" sz="4425" spc="450">
                <a:latin typeface="Times New Roman"/>
                <a:cs typeface="Times New Roman"/>
              </a:rPr>
              <a:t> </a:t>
            </a:r>
            <a:r>
              <a:rPr dirty="0" sz="2800" spc="-15" b="1">
                <a:latin typeface="NSimSun"/>
                <a:cs typeface="NSimSun"/>
              </a:rPr>
              <a:t>是变换或处理过的彩色输出图像</a:t>
            </a:r>
            <a:endParaRPr sz="2800">
              <a:latin typeface="NSimSun"/>
              <a:cs typeface="NSimSun"/>
            </a:endParaRPr>
          </a:p>
          <a:p>
            <a:pPr marL="142875">
              <a:lnSpc>
                <a:spcPts val="3715"/>
              </a:lnSpc>
              <a:spcBef>
                <a:spcPts val="1880"/>
              </a:spcBef>
              <a:tabLst>
                <a:tab pos="510540" algn="l"/>
                <a:tab pos="3532504" algn="l"/>
              </a:tabLst>
            </a:pPr>
            <a:r>
              <a:rPr dirty="0" baseline="4553" sz="4575" spc="22" i="1">
                <a:latin typeface="Times New Roman"/>
                <a:cs typeface="Times New Roman"/>
              </a:rPr>
              <a:t>T</a:t>
            </a:r>
            <a:r>
              <a:rPr dirty="0" baseline="4553" sz="4575" spc="22" i="1"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是在空间邻</a:t>
            </a:r>
            <a:r>
              <a:rPr dirty="0" sz="2800" spc="-10" b="1">
                <a:latin typeface="NSimSun"/>
                <a:cs typeface="NSimSun"/>
              </a:rPr>
              <a:t>域</a:t>
            </a:r>
            <a:r>
              <a:rPr dirty="0" sz="2800" spc="-685" b="1">
                <a:latin typeface="NSimSun"/>
                <a:cs typeface="NSimSun"/>
              </a:rPr>
              <a:t> </a:t>
            </a:r>
            <a:r>
              <a:rPr dirty="0" baseline="6076" sz="4800" spc="-352">
                <a:latin typeface="Symbol"/>
                <a:cs typeface="Symbol"/>
              </a:rPr>
              <a:t></a:t>
            </a:r>
            <a:r>
              <a:rPr dirty="0" baseline="8274" sz="3525" spc="30" i="1">
                <a:latin typeface="Times New Roman"/>
                <a:cs typeface="Times New Roman"/>
              </a:rPr>
              <a:t>x</a:t>
            </a:r>
            <a:r>
              <a:rPr dirty="0" baseline="8274" sz="3525">
                <a:latin typeface="Times New Roman"/>
                <a:cs typeface="Times New Roman"/>
              </a:rPr>
              <a:t>,</a:t>
            </a:r>
            <a:r>
              <a:rPr dirty="0" baseline="8274" sz="3525" spc="-104">
                <a:latin typeface="Times New Roman"/>
                <a:cs typeface="Times New Roman"/>
              </a:rPr>
              <a:t> </a:t>
            </a:r>
            <a:r>
              <a:rPr dirty="0" baseline="8274" sz="3525" spc="240" i="1">
                <a:latin typeface="Times New Roman"/>
                <a:cs typeface="Times New Roman"/>
              </a:rPr>
              <a:t>y</a:t>
            </a:r>
            <a:r>
              <a:rPr dirty="0" baseline="6076" sz="4800" spc="-442">
                <a:latin typeface="Symbol"/>
                <a:cs typeface="Symbol"/>
              </a:rPr>
              <a:t></a:t>
            </a:r>
            <a:r>
              <a:rPr dirty="0" baseline="6076" sz="4800"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上对</a:t>
            </a:r>
            <a:r>
              <a:rPr dirty="0" sz="2950" spc="-90" b="1" i="1">
                <a:latin typeface="NSimSun"/>
                <a:cs typeface="NSimSun"/>
              </a:rPr>
              <a:t>f</a:t>
            </a:r>
            <a:r>
              <a:rPr dirty="0" sz="2950" spc="-95" b="1" i="1">
                <a:latin typeface="NSimSun"/>
                <a:cs typeface="NSimSun"/>
              </a:rPr>
              <a:t> </a:t>
            </a:r>
            <a:r>
              <a:rPr dirty="0" sz="2800" spc="-15" b="1">
                <a:latin typeface="NSimSun"/>
                <a:cs typeface="NSimSun"/>
              </a:rPr>
              <a:t>的操作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95398" y="953770"/>
            <a:ext cx="1650364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彩色变换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16813" y="2471420"/>
            <a:ext cx="2217420" cy="575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700" spc="5" i="1">
                <a:latin typeface="Times New Roman"/>
                <a:cs typeface="Times New Roman"/>
              </a:rPr>
              <a:t>i</a:t>
            </a:r>
            <a:r>
              <a:rPr dirty="0" sz="3700" spc="280" i="1">
                <a:latin typeface="Times New Roman"/>
                <a:cs typeface="Times New Roman"/>
              </a:rPr>
              <a:t> </a:t>
            </a:r>
            <a:r>
              <a:rPr dirty="0" sz="3700" spc="10">
                <a:latin typeface="Symbol"/>
                <a:cs typeface="Symbol"/>
              </a:rPr>
              <a:t></a:t>
            </a:r>
            <a:r>
              <a:rPr dirty="0" sz="3700" spc="-150">
                <a:latin typeface="Times New Roman"/>
                <a:cs typeface="Times New Roman"/>
              </a:rPr>
              <a:t> </a:t>
            </a:r>
            <a:r>
              <a:rPr dirty="0" sz="3700" spc="-195">
                <a:latin typeface="Times New Roman"/>
                <a:cs typeface="Times New Roman"/>
              </a:rPr>
              <a:t>1</a:t>
            </a:r>
            <a:r>
              <a:rPr dirty="0" sz="3700" spc="160">
                <a:latin typeface="Times New Roman"/>
                <a:cs typeface="Times New Roman"/>
              </a:rPr>
              <a:t>,</a:t>
            </a:r>
            <a:r>
              <a:rPr dirty="0" sz="3700" spc="125">
                <a:latin typeface="Times New Roman"/>
                <a:cs typeface="Times New Roman"/>
              </a:rPr>
              <a:t>2</a:t>
            </a:r>
            <a:r>
              <a:rPr dirty="0" sz="3700" spc="5">
                <a:latin typeface="Times New Roman"/>
                <a:cs typeface="Times New Roman"/>
              </a:rPr>
              <a:t>,...,</a:t>
            </a:r>
            <a:r>
              <a:rPr dirty="0" sz="3700" spc="35">
                <a:latin typeface="Times New Roman"/>
                <a:cs typeface="Times New Roman"/>
              </a:rPr>
              <a:t> </a:t>
            </a:r>
            <a:r>
              <a:rPr dirty="0" sz="3700" spc="10" i="1">
                <a:latin typeface="Times New Roman"/>
                <a:cs typeface="Times New Roman"/>
              </a:rPr>
              <a:t>n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413" y="3113409"/>
            <a:ext cx="1371600" cy="1276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1465" marR="5080" indent="-279400">
              <a:lnSpc>
                <a:spcPct val="148800"/>
              </a:lnSpc>
            </a:pPr>
            <a:r>
              <a:rPr dirty="0" baseline="13645" sz="4275" spc="-367" i="1">
                <a:latin typeface="Times New Roman"/>
                <a:cs typeface="Times New Roman"/>
              </a:rPr>
              <a:t>r</a:t>
            </a:r>
            <a:r>
              <a:rPr dirty="0" sz="2000" spc="-5" i="1">
                <a:latin typeface="Times New Roman"/>
                <a:cs typeface="Times New Roman"/>
              </a:rPr>
              <a:t>i</a:t>
            </a:r>
            <a:r>
              <a:rPr dirty="0" sz="2000" i="1">
                <a:latin typeface="Times New Roman"/>
                <a:cs typeface="Times New Roman"/>
              </a:rPr>
              <a:t> </a:t>
            </a:r>
            <a:r>
              <a:rPr dirty="0" sz="2000" spc="-229" i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NSimSun"/>
                <a:cs typeface="NSimSun"/>
              </a:rPr>
              <a:t>和</a:t>
            </a:r>
            <a:r>
              <a:rPr dirty="0" sz="2800" spc="-425" b="1">
                <a:latin typeface="NSimSun"/>
                <a:cs typeface="NSimSun"/>
              </a:rPr>
              <a:t> </a:t>
            </a:r>
            <a:r>
              <a:rPr dirty="0" baseline="13645" sz="4275" spc="37" i="1">
                <a:latin typeface="Times New Roman"/>
                <a:cs typeface="Times New Roman"/>
              </a:rPr>
              <a:t>s</a:t>
            </a:r>
            <a:r>
              <a:rPr dirty="0" sz="2000" spc="100" i="1">
                <a:latin typeface="Times New Roman"/>
                <a:cs typeface="Times New Roman"/>
              </a:rPr>
              <a:t>i</a:t>
            </a:r>
            <a:r>
              <a:rPr dirty="0" sz="2800" spc="-10" b="1">
                <a:latin typeface="NSimSun"/>
                <a:cs typeface="NSimSun"/>
              </a:rPr>
              <a:t>是 变量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47453" y="3255009"/>
            <a:ext cx="5874385" cy="494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234" sz="3375" spc="7" i="1">
                <a:latin typeface="Times New Roman"/>
                <a:cs typeface="Times New Roman"/>
              </a:rPr>
              <a:t>f</a:t>
            </a:r>
            <a:r>
              <a:rPr dirty="0" baseline="1234" sz="3375" spc="307" i="1">
                <a:latin typeface="Times New Roman"/>
                <a:cs typeface="Times New Roman"/>
              </a:rPr>
              <a:t> </a:t>
            </a:r>
            <a:r>
              <a:rPr dirty="0" baseline="1821" sz="4575" spc="-75">
                <a:latin typeface="Symbol"/>
                <a:cs typeface="Symbol"/>
              </a:rPr>
              <a:t></a:t>
            </a:r>
            <a:r>
              <a:rPr dirty="0" baseline="1234" sz="3375" spc="15" i="1">
                <a:latin typeface="Times New Roman"/>
                <a:cs typeface="Times New Roman"/>
              </a:rPr>
              <a:t>x</a:t>
            </a:r>
            <a:r>
              <a:rPr dirty="0" baseline="1234" sz="3375" spc="-502" i="1">
                <a:latin typeface="Times New Roman"/>
                <a:cs typeface="Times New Roman"/>
              </a:rPr>
              <a:t> </a:t>
            </a:r>
            <a:r>
              <a:rPr dirty="0" baseline="1234" sz="3375" spc="7">
                <a:latin typeface="Times New Roman"/>
                <a:cs typeface="Times New Roman"/>
              </a:rPr>
              <a:t>,</a:t>
            </a:r>
            <a:r>
              <a:rPr dirty="0" baseline="1234" sz="3375" spc="225">
                <a:latin typeface="Times New Roman"/>
                <a:cs typeface="Times New Roman"/>
              </a:rPr>
              <a:t> </a:t>
            </a:r>
            <a:r>
              <a:rPr dirty="0" baseline="1234" sz="3375" spc="15" i="1">
                <a:latin typeface="Times New Roman"/>
                <a:cs typeface="Times New Roman"/>
              </a:rPr>
              <a:t>y</a:t>
            </a:r>
            <a:r>
              <a:rPr dirty="0" baseline="1234" sz="3375" spc="-240" i="1">
                <a:latin typeface="Times New Roman"/>
                <a:cs typeface="Times New Roman"/>
              </a:rPr>
              <a:t> </a:t>
            </a:r>
            <a:r>
              <a:rPr dirty="0" baseline="1821" sz="4575" spc="-179">
                <a:latin typeface="Symbol"/>
                <a:cs typeface="Symbol"/>
              </a:rPr>
              <a:t></a:t>
            </a:r>
            <a:r>
              <a:rPr dirty="0" baseline="1821" sz="4575" spc="419">
                <a:latin typeface="Times New Roman"/>
                <a:cs typeface="Times New Roman"/>
              </a:rPr>
              <a:t> </a:t>
            </a:r>
            <a:r>
              <a:rPr dirty="0" baseline="-6944" sz="4200" spc="-15" b="1">
                <a:latin typeface="NSimSun"/>
                <a:cs typeface="NSimSun"/>
              </a:rPr>
              <a:t>和</a:t>
            </a:r>
            <a:r>
              <a:rPr dirty="0" baseline="-6944" sz="4200" spc="-1642" b="1">
                <a:latin typeface="NSimSun"/>
                <a:cs typeface="NSimSun"/>
              </a:rPr>
              <a:t> </a:t>
            </a:r>
            <a:r>
              <a:rPr dirty="0" sz="2100" spc="175" i="1">
                <a:latin typeface="Times New Roman"/>
                <a:cs typeface="Times New Roman"/>
              </a:rPr>
              <a:t>g</a:t>
            </a:r>
            <a:r>
              <a:rPr dirty="0" sz="2900" spc="-215">
                <a:latin typeface="Symbol"/>
                <a:cs typeface="Symbol"/>
              </a:rPr>
              <a:t></a:t>
            </a:r>
            <a:r>
              <a:rPr dirty="0" sz="2100" spc="30" i="1">
                <a:latin typeface="Times New Roman"/>
                <a:cs typeface="Times New Roman"/>
              </a:rPr>
              <a:t>x</a:t>
            </a:r>
            <a:r>
              <a:rPr dirty="0" sz="2100" spc="10">
                <a:latin typeface="Times New Roman"/>
                <a:cs typeface="Times New Roman"/>
              </a:rPr>
              <a:t>,</a:t>
            </a:r>
            <a:r>
              <a:rPr dirty="0" sz="2100" spc="-55">
                <a:latin typeface="Times New Roman"/>
                <a:cs typeface="Times New Roman"/>
              </a:rPr>
              <a:t> </a:t>
            </a:r>
            <a:r>
              <a:rPr dirty="0" sz="2100" spc="165" i="1">
                <a:latin typeface="Times New Roman"/>
                <a:cs typeface="Times New Roman"/>
              </a:rPr>
              <a:t>y</a:t>
            </a:r>
            <a:r>
              <a:rPr dirty="0" sz="2900" spc="-265">
                <a:latin typeface="Symbol"/>
                <a:cs typeface="Symbol"/>
              </a:rPr>
              <a:t></a:t>
            </a:r>
            <a:r>
              <a:rPr dirty="0" sz="2900" spc="180">
                <a:latin typeface="Times New Roman"/>
                <a:cs typeface="Times New Roman"/>
              </a:rPr>
              <a:t> </a:t>
            </a:r>
            <a:r>
              <a:rPr dirty="0" baseline="-6944" sz="4200" spc="-15" b="1">
                <a:latin typeface="NSimSun"/>
                <a:cs typeface="NSimSun"/>
              </a:rPr>
              <a:t>在</a:t>
            </a:r>
            <a:r>
              <a:rPr dirty="0" baseline="-6944" sz="4200" spc="-22" b="1">
                <a:latin typeface="NSimSun"/>
                <a:cs typeface="NSimSun"/>
              </a:rPr>
              <a:t>任何点处彩色分量的</a:t>
            </a:r>
            <a:endParaRPr baseline="-6944" sz="42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51" y="4262633"/>
            <a:ext cx="7847330" cy="2570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88900">
              <a:lnSpc>
                <a:spcPct val="140600"/>
              </a:lnSpc>
              <a:tabLst>
                <a:tab pos="1668145" algn="l"/>
              </a:tabLst>
            </a:pPr>
            <a:r>
              <a:rPr dirty="0" baseline="7285" sz="4575" spc="-1230">
                <a:latin typeface="Symbol"/>
                <a:cs typeface="Symbol"/>
              </a:rPr>
              <a:t></a:t>
            </a:r>
            <a:r>
              <a:rPr dirty="0" baseline="9876" sz="3375" spc="-330" i="1">
                <a:latin typeface="Times New Roman"/>
                <a:cs typeface="Times New Roman"/>
              </a:rPr>
              <a:t>T</a:t>
            </a:r>
            <a:r>
              <a:rPr dirty="0" baseline="-5208" sz="2400" spc="165">
                <a:latin typeface="Times New Roman"/>
                <a:cs typeface="Times New Roman"/>
              </a:rPr>
              <a:t>1</a:t>
            </a:r>
            <a:r>
              <a:rPr dirty="0" baseline="9876" sz="3375" spc="209">
                <a:latin typeface="Times New Roman"/>
                <a:cs typeface="Times New Roman"/>
              </a:rPr>
              <a:t>,</a:t>
            </a:r>
            <a:r>
              <a:rPr dirty="0" baseline="9876" sz="3375" spc="-67" i="1">
                <a:latin typeface="Times New Roman"/>
                <a:cs typeface="Times New Roman"/>
              </a:rPr>
              <a:t>T</a:t>
            </a:r>
            <a:r>
              <a:rPr dirty="0" baseline="-5208" sz="2400" spc="-7">
                <a:latin typeface="Times New Roman"/>
                <a:cs typeface="Times New Roman"/>
              </a:rPr>
              <a:t>2</a:t>
            </a:r>
            <a:r>
              <a:rPr dirty="0" baseline="-5208" sz="2400" spc="-232">
                <a:latin typeface="Times New Roman"/>
                <a:cs typeface="Times New Roman"/>
              </a:rPr>
              <a:t> </a:t>
            </a:r>
            <a:r>
              <a:rPr dirty="0" baseline="9876" sz="3375" spc="7">
                <a:latin typeface="Times New Roman"/>
                <a:cs typeface="Times New Roman"/>
              </a:rPr>
              <a:t>,..</a:t>
            </a:r>
            <a:r>
              <a:rPr dirty="0" baseline="9876" sz="3375" spc="-322">
                <a:latin typeface="Times New Roman"/>
                <a:cs typeface="Times New Roman"/>
              </a:rPr>
              <a:t>.</a:t>
            </a:r>
            <a:r>
              <a:rPr dirty="0" baseline="9876" sz="3375" spc="-67" i="1">
                <a:latin typeface="Times New Roman"/>
                <a:cs typeface="Times New Roman"/>
              </a:rPr>
              <a:t>T</a:t>
            </a:r>
            <a:r>
              <a:rPr dirty="0" baseline="-5208" sz="2400" spc="-7" i="1">
                <a:latin typeface="Times New Roman"/>
                <a:cs typeface="Times New Roman"/>
              </a:rPr>
              <a:t>n</a:t>
            </a:r>
            <a:r>
              <a:rPr dirty="0" baseline="-5208" sz="2400" spc="-315" i="1">
                <a:latin typeface="Times New Roman"/>
                <a:cs typeface="Times New Roman"/>
              </a:rPr>
              <a:t> </a:t>
            </a:r>
            <a:r>
              <a:rPr dirty="0" baseline="7285" sz="4575" spc="-592">
                <a:latin typeface="Symbol"/>
                <a:cs typeface="Symbol"/>
              </a:rPr>
              <a:t></a:t>
            </a:r>
            <a:r>
              <a:rPr dirty="0" baseline="7285" sz="4575"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是一个</a:t>
            </a:r>
            <a:r>
              <a:rPr dirty="0" sz="2800" spc="-10" b="1">
                <a:latin typeface="NSimSun"/>
                <a:cs typeface="NSimSun"/>
              </a:rPr>
              <a:t>对</a:t>
            </a:r>
            <a:r>
              <a:rPr dirty="0" sz="2800" spc="-445" b="1">
                <a:latin typeface="NSimSun"/>
                <a:cs typeface="NSimSun"/>
              </a:rPr>
              <a:t> </a:t>
            </a:r>
            <a:r>
              <a:rPr dirty="0" baseline="9876" sz="3375" spc="-277" i="1">
                <a:latin typeface="Times New Roman"/>
                <a:cs typeface="Times New Roman"/>
              </a:rPr>
              <a:t>r</a:t>
            </a:r>
            <a:r>
              <a:rPr dirty="0" baseline="-5376" sz="2325" spc="15" i="1">
                <a:latin typeface="Times New Roman"/>
                <a:cs typeface="Times New Roman"/>
              </a:rPr>
              <a:t>i</a:t>
            </a:r>
            <a:r>
              <a:rPr dirty="0" baseline="-5376" sz="2325" i="1">
                <a:latin typeface="Times New Roman"/>
                <a:cs typeface="Times New Roman"/>
              </a:rPr>
              <a:t> </a:t>
            </a:r>
            <a:r>
              <a:rPr dirty="0" baseline="-5376" sz="2325" spc="-135" i="1">
                <a:latin typeface="Times New Roman"/>
                <a:cs typeface="Times New Roman"/>
              </a:rPr>
              <a:t> </a:t>
            </a:r>
            <a:r>
              <a:rPr dirty="0" sz="2800" spc="-15" b="1">
                <a:latin typeface="NSimSun"/>
                <a:cs typeface="NSimSun"/>
              </a:rPr>
              <a:t>操作产</a:t>
            </a:r>
            <a:r>
              <a:rPr dirty="0" sz="2800" spc="-10" b="1">
                <a:latin typeface="NSimSun"/>
                <a:cs typeface="NSimSun"/>
              </a:rPr>
              <a:t>生</a:t>
            </a:r>
            <a:r>
              <a:rPr dirty="0" sz="2800" spc="-580" b="1">
                <a:latin typeface="NSimSun"/>
                <a:cs typeface="NSimSun"/>
              </a:rPr>
              <a:t> </a:t>
            </a:r>
            <a:r>
              <a:rPr dirty="0" baseline="6006" sz="2775" spc="15" i="1">
                <a:latin typeface="Times New Roman"/>
                <a:cs typeface="Times New Roman"/>
              </a:rPr>
              <a:t>s</a:t>
            </a:r>
            <a:r>
              <a:rPr dirty="0" baseline="6006" sz="2775" spc="-179" i="1">
                <a:latin typeface="Times New Roman"/>
                <a:cs typeface="Times New Roman"/>
              </a:rPr>
              <a:t> </a:t>
            </a:r>
            <a:r>
              <a:rPr dirty="0" baseline="-10683" sz="1950" spc="7" i="1">
                <a:latin typeface="Times New Roman"/>
                <a:cs typeface="Times New Roman"/>
              </a:rPr>
              <a:t>i</a:t>
            </a:r>
            <a:r>
              <a:rPr dirty="0" baseline="-10683" sz="1950" i="1">
                <a:latin typeface="Times New Roman"/>
                <a:cs typeface="Times New Roman"/>
              </a:rPr>
              <a:t> </a:t>
            </a:r>
            <a:r>
              <a:rPr dirty="0" baseline="-10683" sz="1950" spc="-202" i="1">
                <a:latin typeface="Times New Roman"/>
                <a:cs typeface="Times New Roman"/>
              </a:rPr>
              <a:t> </a:t>
            </a:r>
            <a:r>
              <a:rPr dirty="0" sz="2800" spc="-15" b="1">
                <a:latin typeface="NSimSun"/>
                <a:cs typeface="NSimSun"/>
              </a:rPr>
              <a:t>的变换或彩色映 射函数集 </a:t>
            </a:r>
            <a:r>
              <a:rPr dirty="0" sz="2800" spc="-15" b="1">
                <a:latin typeface="NSimSun"/>
                <a:cs typeface="NSimSun"/>
              </a:rPr>
              <a:t>选择的彩色空间决定n的值，如RGB彩色空间，n=3,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2800" spc="-15" b="1">
                <a:latin typeface="NSimSun"/>
                <a:cs typeface="NSimSun"/>
              </a:rPr>
              <a:t>r</a:t>
            </a:r>
            <a:r>
              <a:rPr dirty="0" baseline="-20467" sz="2850" spc="-22" b="1">
                <a:latin typeface="NSimSun"/>
                <a:cs typeface="NSimSun"/>
              </a:rPr>
              <a:t>1</a:t>
            </a:r>
            <a:r>
              <a:rPr dirty="0" sz="2800" spc="-20" b="1">
                <a:latin typeface="NSimSun"/>
                <a:cs typeface="NSimSun"/>
              </a:rPr>
              <a:t>,</a:t>
            </a:r>
            <a:r>
              <a:rPr dirty="0" sz="2800" spc="-15" b="1">
                <a:latin typeface="NSimSun"/>
                <a:cs typeface="NSimSun"/>
              </a:rPr>
              <a:t>r</a:t>
            </a:r>
            <a:r>
              <a:rPr dirty="0" baseline="-20467" sz="2850" spc="-22" b="1">
                <a:latin typeface="NSimSun"/>
                <a:cs typeface="NSimSun"/>
              </a:rPr>
              <a:t>2</a:t>
            </a:r>
            <a:r>
              <a:rPr dirty="0" sz="2800" spc="-15" b="1">
                <a:latin typeface="NSimSun"/>
                <a:cs typeface="NSimSun"/>
              </a:rPr>
              <a:t>和</a:t>
            </a:r>
            <a:r>
              <a:rPr dirty="0" sz="2800" spc="-15" b="1">
                <a:latin typeface="NSimSun"/>
                <a:cs typeface="NSimSun"/>
              </a:rPr>
              <a:t>r</a:t>
            </a:r>
            <a:r>
              <a:rPr dirty="0" baseline="-20467" sz="2850" spc="-22" b="1">
                <a:latin typeface="NSimSun"/>
                <a:cs typeface="NSimSun"/>
              </a:rPr>
              <a:t>3</a:t>
            </a:r>
            <a:r>
              <a:rPr dirty="0" sz="2800" spc="-15" b="1">
                <a:latin typeface="NSimSun"/>
                <a:cs typeface="NSimSun"/>
              </a:rPr>
              <a:t>表示红、绿、蓝分量;CMYK，则n=4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9897" y="1820164"/>
            <a:ext cx="4092575" cy="1291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0885" indent="-71882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彩色变换的简单形式</a:t>
            </a:r>
            <a:endParaRPr sz="3200">
              <a:latin typeface="NSimSun"/>
              <a:cs typeface="NSimSun"/>
            </a:endParaRPr>
          </a:p>
          <a:p>
            <a:pPr marL="730885">
              <a:lnSpc>
                <a:spcPct val="100000"/>
              </a:lnSpc>
              <a:spcBef>
                <a:spcPts val="120"/>
              </a:spcBef>
              <a:tabLst>
                <a:tab pos="1177290" algn="l"/>
              </a:tabLst>
            </a:pPr>
            <a:r>
              <a:rPr dirty="0" sz="3500" spc="70" i="1">
                <a:latin typeface="Times New Roman"/>
                <a:cs typeface="Times New Roman"/>
              </a:rPr>
              <a:t>s</a:t>
            </a:r>
            <a:r>
              <a:rPr dirty="0" baseline="-20408" sz="3675" i="1">
                <a:latin typeface="Times New Roman"/>
                <a:cs typeface="Times New Roman"/>
              </a:rPr>
              <a:t>i	</a:t>
            </a:r>
            <a:r>
              <a:rPr dirty="0" sz="3500">
                <a:latin typeface="Symbol"/>
                <a:cs typeface="Symbol"/>
              </a:rPr>
              <a:t></a:t>
            </a:r>
            <a:r>
              <a:rPr dirty="0" sz="3500" spc="-160">
                <a:latin typeface="Times New Roman"/>
                <a:cs typeface="Times New Roman"/>
              </a:rPr>
              <a:t> </a:t>
            </a:r>
            <a:r>
              <a:rPr dirty="0" sz="3500" spc="-110" i="1">
                <a:latin typeface="Times New Roman"/>
                <a:cs typeface="Times New Roman"/>
              </a:rPr>
              <a:t>T</a:t>
            </a:r>
            <a:r>
              <a:rPr dirty="0" baseline="-20408" sz="3675" i="1">
                <a:latin typeface="Times New Roman"/>
                <a:cs typeface="Times New Roman"/>
              </a:rPr>
              <a:t>i</a:t>
            </a:r>
            <a:r>
              <a:rPr dirty="0" baseline="-20408" sz="3675" spc="-120" i="1">
                <a:latin typeface="Times New Roman"/>
                <a:cs typeface="Times New Roman"/>
              </a:rPr>
              <a:t> </a:t>
            </a:r>
            <a:r>
              <a:rPr dirty="0" sz="4750" spc="-490">
                <a:latin typeface="Symbol"/>
                <a:cs typeface="Symbol"/>
              </a:rPr>
              <a:t></a:t>
            </a:r>
            <a:r>
              <a:rPr dirty="0" sz="3500" spc="-470" i="1">
                <a:latin typeface="Times New Roman"/>
                <a:cs typeface="Times New Roman"/>
              </a:rPr>
              <a:t>r</a:t>
            </a:r>
            <a:r>
              <a:rPr dirty="0" baseline="-20408" sz="3675">
                <a:latin typeface="Times New Roman"/>
                <a:cs typeface="Times New Roman"/>
              </a:rPr>
              <a:t>1</a:t>
            </a:r>
            <a:r>
              <a:rPr dirty="0" baseline="-20408" sz="3675" spc="-585">
                <a:latin typeface="Times New Roman"/>
                <a:cs typeface="Times New Roman"/>
              </a:rPr>
              <a:t> </a:t>
            </a:r>
            <a:r>
              <a:rPr dirty="0" sz="3500">
                <a:latin typeface="Times New Roman"/>
                <a:cs typeface="Times New Roman"/>
              </a:rPr>
              <a:t>,</a:t>
            </a:r>
            <a:r>
              <a:rPr dirty="0" sz="3500" spc="-409">
                <a:latin typeface="Times New Roman"/>
                <a:cs typeface="Times New Roman"/>
              </a:rPr>
              <a:t> </a:t>
            </a:r>
            <a:r>
              <a:rPr dirty="0" sz="3500" spc="-190" i="1">
                <a:latin typeface="Times New Roman"/>
                <a:cs typeface="Times New Roman"/>
              </a:rPr>
              <a:t>r</a:t>
            </a:r>
            <a:r>
              <a:rPr dirty="0" baseline="-20408" sz="3675">
                <a:latin typeface="Times New Roman"/>
                <a:cs typeface="Times New Roman"/>
              </a:rPr>
              <a:t>2</a:t>
            </a:r>
            <a:r>
              <a:rPr dirty="0" baseline="-20408" sz="3675" spc="-292">
                <a:latin typeface="Times New Roman"/>
                <a:cs typeface="Times New Roman"/>
              </a:rPr>
              <a:t> </a:t>
            </a:r>
            <a:r>
              <a:rPr dirty="0" sz="3500">
                <a:latin typeface="Times New Roman"/>
                <a:cs typeface="Times New Roman"/>
              </a:rPr>
              <a:t>,...,</a:t>
            </a:r>
            <a:r>
              <a:rPr dirty="0" sz="3500" spc="-325">
                <a:latin typeface="Times New Roman"/>
                <a:cs typeface="Times New Roman"/>
              </a:rPr>
              <a:t> </a:t>
            </a:r>
            <a:r>
              <a:rPr dirty="0" sz="3500" spc="-195" i="1">
                <a:latin typeface="Times New Roman"/>
                <a:cs typeface="Times New Roman"/>
              </a:rPr>
              <a:t>r</a:t>
            </a:r>
            <a:r>
              <a:rPr dirty="0" baseline="-20408" sz="3675" i="1">
                <a:latin typeface="Times New Roman"/>
                <a:cs typeface="Times New Roman"/>
              </a:rPr>
              <a:t>n</a:t>
            </a:r>
            <a:r>
              <a:rPr dirty="0" baseline="-20408" sz="3675" spc="30" i="1">
                <a:latin typeface="Times New Roman"/>
                <a:cs typeface="Times New Roman"/>
              </a:rPr>
              <a:t> </a:t>
            </a:r>
            <a:r>
              <a:rPr dirty="0" sz="4750" spc="-409">
                <a:latin typeface="Symbol"/>
                <a:cs typeface="Symbol"/>
              </a:rPr>
              <a:t></a:t>
            </a:r>
            <a:endParaRPr sz="47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4802" rIns="0" bIns="0" rtlCol="0" vert="horz">
            <a:spAutoFit/>
          </a:bodyPr>
          <a:lstStyle/>
          <a:p>
            <a:pPr marL="1974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彩色变换</a:t>
            </a:r>
          </a:p>
        </p:txBody>
      </p:sp>
      <p:sp>
        <p:nvSpPr>
          <p:cNvPr id="6" name="object 6"/>
          <p:cNvSpPr/>
          <p:nvPr/>
        </p:nvSpPr>
        <p:spPr>
          <a:xfrm>
            <a:off x="1948319" y="2042922"/>
            <a:ext cx="4478273" cy="4991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34454" y="3219419"/>
            <a:ext cx="3073400" cy="1090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8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CMYK图像，可知草莓由 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深红和黄组成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0245" y="2969514"/>
            <a:ext cx="3302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青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6925" y="2205898"/>
            <a:ext cx="3503929" cy="1050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25730">
              <a:lnSpc>
                <a:spcPct val="144400"/>
              </a:lnSpc>
              <a:tabLst>
                <a:tab pos="2244090" algn="l"/>
              </a:tabLst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草莓和咖啡杯的彩色图像 深红√</a:t>
            </a:r>
            <a:r>
              <a:rPr dirty="0" sz="2400" spc="10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黄√</a:t>
            </a:r>
            <a:r>
              <a:rPr dirty="0" sz="240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黑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3825" y="4671821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红√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0401" y="4841747"/>
            <a:ext cx="444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RGB图像，红色多而蓝色和绿色少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3677" y="6039611"/>
            <a:ext cx="10922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HSI图像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95398" y="953770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补色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26143" y="3273552"/>
            <a:ext cx="5600700" cy="2857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54251" y="1909826"/>
            <a:ext cx="7490459" cy="84518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800" spc="-15">
                <a:latin typeface="NSimSun"/>
                <a:cs typeface="NSimSun"/>
              </a:rPr>
              <a:t>补色：在如图所示的彩色环上，与一种色调直接 相对立的另一种色调称为补色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4251" y="6282918"/>
            <a:ext cx="57143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latin typeface="NSimSun"/>
                <a:cs typeface="NSimSun"/>
              </a:rPr>
              <a:t>作用：增强嵌在彩色图像暗区的细节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6750" rIns="0" bIns="0" rtlCol="0" vert="horz">
            <a:spAutoFit/>
          </a:bodyPr>
          <a:lstStyle/>
          <a:p>
            <a:pPr marL="156210">
              <a:lnSpc>
                <a:spcPts val="3295"/>
              </a:lnSpc>
            </a:pPr>
            <a:r>
              <a:rPr dirty="0" sz="2800" spc="-15">
                <a:latin typeface="NSimSun"/>
                <a:cs typeface="NSimSun"/>
              </a:rPr>
              <a:t>例2：人脸检测与识别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759" y="2337816"/>
            <a:ext cx="2896362" cy="1440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80267" y="2337816"/>
            <a:ext cx="4341863" cy="1440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58759" y="3849623"/>
            <a:ext cx="7263371" cy="1441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58759" y="5362194"/>
            <a:ext cx="7263371" cy="1440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95398" y="953770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补色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19235" y="2554223"/>
            <a:ext cx="6302502" cy="4410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81098" y="3256788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4354" y="5420867"/>
            <a:ext cx="635000" cy="908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RGB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  <a:spcBef>
                <a:spcPts val="1435"/>
              </a:spcBef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补图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4122" rIns="0" bIns="0" rtlCol="0" vert="horz">
            <a:spAutoFit/>
          </a:bodyPr>
          <a:lstStyle/>
          <a:p>
            <a:pPr marL="234315">
              <a:lnSpc>
                <a:spcPts val="2835"/>
              </a:lnSpc>
            </a:pPr>
            <a:r>
              <a:rPr dirty="0" sz="2400" spc="-10">
                <a:solidFill>
                  <a:srgbClr val="EE2B0A"/>
                </a:solidFill>
                <a:latin typeface="NSimSun"/>
                <a:cs typeface="NSimSun"/>
              </a:rPr>
              <a:t>红色在补色中用青色代替，黑色在补色中用白色代替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85075" y="5417820"/>
            <a:ext cx="635000" cy="908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HSI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40"/>
              </a:lnSpc>
              <a:spcBef>
                <a:spcPts val="1430"/>
              </a:spcBef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补图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4802" rIns="0" bIns="0" rtlCol="0" vert="horz">
            <a:spAutoFit/>
          </a:bodyPr>
          <a:lstStyle/>
          <a:p>
            <a:pPr marL="1974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灰度变换</a:t>
            </a:r>
          </a:p>
        </p:txBody>
      </p:sp>
      <p:sp>
        <p:nvSpPr>
          <p:cNvPr id="6" name="object 6"/>
          <p:cNvSpPr/>
          <p:nvPr/>
        </p:nvSpPr>
        <p:spPr>
          <a:xfrm>
            <a:off x="3179711" y="1761744"/>
            <a:ext cx="4614671" cy="518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9396" y="2625089"/>
            <a:ext cx="864235" cy="721360"/>
          </a:xfrm>
          <a:custGeom>
            <a:avLst/>
            <a:gdLst/>
            <a:ahLst/>
            <a:cxnLst/>
            <a:rect l="l" t="t" r="r" b="b"/>
            <a:pathLst>
              <a:path w="864234" h="721360">
                <a:moveTo>
                  <a:pt x="0" y="720851"/>
                </a:moveTo>
                <a:lnTo>
                  <a:pt x="864108" y="0"/>
                </a:lnTo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257932" y="2176779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平淡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6429" y="3903471"/>
            <a:ext cx="279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亮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7482" y="5740641"/>
            <a:ext cx="279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暗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94893" y="1519173"/>
            <a:ext cx="2311400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增强对比度， 亮的更亮，暗的更暗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66343" y="3812781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变暗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0552" y="5704078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变亮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132" rIns="0" bIns="0" rtlCol="0" vert="horz">
            <a:spAutoFit/>
          </a:bodyPr>
          <a:lstStyle/>
          <a:p>
            <a:pPr marL="19748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HSI</a:t>
            </a:r>
            <a:r>
              <a:rPr dirty="0" spc="-15">
                <a:latin typeface="NSimSun"/>
                <a:cs typeface="NSimSun"/>
              </a:rPr>
              <a:t>颜色空间下的直方图均衡化</a:t>
            </a:r>
          </a:p>
        </p:txBody>
      </p:sp>
      <p:sp>
        <p:nvSpPr>
          <p:cNvPr id="6" name="object 6"/>
          <p:cNvSpPr/>
          <p:nvPr/>
        </p:nvSpPr>
        <p:spPr>
          <a:xfrm>
            <a:off x="2833763" y="1966722"/>
            <a:ext cx="5968746" cy="49072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95982" y="2851150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8227" y="3422396"/>
            <a:ext cx="1854200" cy="892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处理前，大量暗彩色</a:t>
            </a:r>
            <a:endParaRPr sz="16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处理后的直方图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8605" y="4974844"/>
            <a:ext cx="1296035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均衡强度 分量的结果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86598" y="4903978"/>
            <a:ext cx="2058035" cy="1369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增加图像的饱和度 因为强度改变影响 图像的彩色状态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23932" y="1821185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 h="0">
                <a:moveTo>
                  <a:pt x="0" y="0"/>
                </a:moveTo>
                <a:lnTo>
                  <a:pt x="361945" y="0"/>
                </a:lnTo>
              </a:path>
            </a:pathLst>
          </a:custGeom>
          <a:ln w="11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357998" y="1435861"/>
            <a:ext cx="1003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" i="1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04096" y="1435861"/>
            <a:ext cx="10033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" i="1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69313" y="1775701"/>
            <a:ext cx="44259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82905" algn="l"/>
              </a:tabLst>
            </a:pPr>
            <a:r>
              <a:rPr dirty="0" sz="1300" spc="5" i="1">
                <a:latin typeface="Times New Roman"/>
                <a:cs typeface="Times New Roman"/>
              </a:rPr>
              <a:t>r</a:t>
            </a:r>
            <a:r>
              <a:rPr dirty="0" sz="1300" spc="5" i="1">
                <a:latin typeface="Times New Roman"/>
                <a:cs typeface="Times New Roman"/>
              </a:rPr>
              <a:t>	</a:t>
            </a:r>
            <a:r>
              <a:rPr dirty="0" sz="1300" spc="5" i="1">
                <a:latin typeface="Times New Roman"/>
                <a:cs typeface="Times New Roman"/>
              </a:rPr>
              <a:t>j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50191" y="1775701"/>
            <a:ext cx="98806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99794" algn="l"/>
              </a:tabLst>
            </a:pPr>
            <a:r>
              <a:rPr dirty="0" sz="1300" spc="5" i="1">
                <a:latin typeface="Times New Roman"/>
                <a:cs typeface="Times New Roman"/>
              </a:rPr>
              <a:t>k</a:t>
            </a:r>
            <a:r>
              <a:rPr dirty="0" sz="1300" spc="5" i="1">
                <a:latin typeface="Times New Roman"/>
                <a:cs typeface="Times New Roman"/>
              </a:rPr>
              <a:t>	</a:t>
            </a:r>
            <a:r>
              <a:rPr dirty="0" sz="1300" spc="5" i="1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15589" y="1834641"/>
            <a:ext cx="145415" cy="294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 i="1">
                <a:latin typeface="Times New Roman"/>
                <a:cs typeface="Times New Roman"/>
              </a:rPr>
              <a:t>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37853" y="1453641"/>
            <a:ext cx="277495" cy="34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 i="1">
                <a:latin typeface="Times New Roman"/>
                <a:cs typeface="Times New Roman"/>
              </a:rPr>
              <a:t>n</a:t>
            </a:r>
            <a:r>
              <a:rPr dirty="0" sz="1850" spc="204" i="1">
                <a:latin typeface="Times New Roman"/>
                <a:cs typeface="Times New Roman"/>
              </a:rPr>
              <a:t> </a:t>
            </a:r>
            <a:r>
              <a:rPr dirty="0" baseline="-19230" sz="1950" spc="7" i="1">
                <a:latin typeface="Times New Roman"/>
                <a:cs typeface="Times New Roman"/>
              </a:rPr>
              <a:t>j</a:t>
            </a:r>
            <a:endParaRPr baseline="-19230" sz="19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16041" y="1448815"/>
            <a:ext cx="1929764" cy="601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  <a:tab pos="1202055" algn="l"/>
              </a:tabLst>
            </a:pPr>
            <a:r>
              <a:rPr dirty="0" sz="1850" spc="10" i="1">
                <a:latin typeface="Times New Roman"/>
                <a:cs typeface="Times New Roman"/>
              </a:rPr>
              <a:t>s</a:t>
            </a:r>
            <a:r>
              <a:rPr dirty="0" sz="1850" spc="10" i="1">
                <a:latin typeface="Times New Roman"/>
                <a:cs typeface="Times New Roman"/>
              </a:rPr>
              <a:t>	</a:t>
            </a:r>
            <a:r>
              <a:rPr dirty="0" sz="1850" spc="20">
                <a:latin typeface="Symbol"/>
                <a:cs typeface="Symbol"/>
              </a:rPr>
              <a:t></a:t>
            </a:r>
            <a:r>
              <a:rPr dirty="0" sz="1850" spc="20">
                <a:latin typeface="Times New Roman"/>
                <a:cs typeface="Times New Roman"/>
              </a:rPr>
              <a:t> </a:t>
            </a:r>
            <a:r>
              <a:rPr dirty="0" sz="1850" spc="-114">
                <a:latin typeface="Times New Roman"/>
                <a:cs typeface="Times New Roman"/>
              </a:rPr>
              <a:t> </a:t>
            </a:r>
            <a:r>
              <a:rPr dirty="0" sz="1850" spc="20" i="1">
                <a:latin typeface="Times New Roman"/>
                <a:cs typeface="Times New Roman"/>
              </a:rPr>
              <a:t>T</a:t>
            </a:r>
            <a:r>
              <a:rPr dirty="0" sz="1850" spc="200" i="1">
                <a:latin typeface="Times New Roman"/>
                <a:cs typeface="Times New Roman"/>
              </a:rPr>
              <a:t> </a:t>
            </a:r>
            <a:r>
              <a:rPr dirty="0" sz="2550" spc="-85">
                <a:latin typeface="Symbol"/>
                <a:cs typeface="Symbol"/>
              </a:rPr>
              <a:t></a:t>
            </a:r>
            <a:r>
              <a:rPr dirty="0" sz="1850" spc="10" i="1">
                <a:latin typeface="Times New Roman"/>
                <a:cs typeface="Times New Roman"/>
              </a:rPr>
              <a:t>r</a:t>
            </a:r>
            <a:r>
              <a:rPr dirty="0" sz="1850" i="1">
                <a:latin typeface="Times New Roman"/>
                <a:cs typeface="Times New Roman"/>
              </a:rPr>
              <a:t>	</a:t>
            </a:r>
            <a:r>
              <a:rPr dirty="0" sz="2550" spc="-30">
                <a:latin typeface="Symbol"/>
                <a:cs typeface="Symbol"/>
              </a:rPr>
              <a:t></a:t>
            </a:r>
            <a:r>
              <a:rPr dirty="0" sz="2550" spc="-229">
                <a:latin typeface="Times New Roman"/>
                <a:cs typeface="Times New Roman"/>
              </a:rPr>
              <a:t> </a:t>
            </a:r>
            <a:r>
              <a:rPr dirty="0" sz="1850" spc="20">
                <a:latin typeface="Symbol"/>
                <a:cs typeface="Symbol"/>
              </a:rPr>
              <a:t></a:t>
            </a:r>
            <a:r>
              <a:rPr dirty="0" sz="1850">
                <a:latin typeface="Times New Roman"/>
                <a:cs typeface="Times New Roman"/>
              </a:rPr>
              <a:t> </a:t>
            </a:r>
            <a:r>
              <a:rPr dirty="0" sz="1850" spc="10">
                <a:latin typeface="Times New Roman"/>
                <a:cs typeface="Times New Roman"/>
              </a:rPr>
              <a:t> </a:t>
            </a:r>
            <a:r>
              <a:rPr dirty="0" baseline="-9803" sz="5100">
                <a:latin typeface="Symbol"/>
                <a:cs typeface="Symbol"/>
              </a:rPr>
              <a:t></a:t>
            </a:r>
            <a:endParaRPr baseline="-9803" sz="51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74941" y="2002790"/>
            <a:ext cx="32448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" i="1">
                <a:latin typeface="Times New Roman"/>
                <a:cs typeface="Times New Roman"/>
              </a:rPr>
              <a:t>j</a:t>
            </a:r>
            <a:r>
              <a:rPr dirty="0" sz="1300" spc="-40" i="1">
                <a:latin typeface="Times New Roman"/>
                <a:cs typeface="Times New Roman"/>
              </a:rPr>
              <a:t> </a:t>
            </a:r>
            <a:r>
              <a:rPr dirty="0" sz="1300" spc="10">
                <a:latin typeface="Symbol"/>
                <a:cs typeface="Symbol"/>
              </a:rPr>
              <a:t>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1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00136" y="1448815"/>
            <a:ext cx="1444625" cy="765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8419">
              <a:lnSpc>
                <a:spcPct val="100000"/>
              </a:lnSpc>
              <a:tabLst>
                <a:tab pos="311785" algn="l"/>
                <a:tab pos="662305" algn="l"/>
              </a:tabLst>
            </a:pPr>
            <a:r>
              <a:rPr dirty="0" sz="1850" spc="15" i="1">
                <a:latin typeface="Times New Roman"/>
                <a:cs typeface="Times New Roman"/>
              </a:rPr>
              <a:t>p</a:t>
            </a:r>
            <a:r>
              <a:rPr dirty="0" sz="1850" spc="15" i="1">
                <a:latin typeface="Times New Roman"/>
                <a:cs typeface="Times New Roman"/>
              </a:rPr>
              <a:t>	</a:t>
            </a:r>
            <a:r>
              <a:rPr dirty="0" sz="3100" spc="-390">
                <a:latin typeface="Symbol"/>
                <a:cs typeface="Symbol"/>
              </a:rPr>
              <a:t></a:t>
            </a:r>
            <a:r>
              <a:rPr dirty="0" sz="1850" spc="10" i="1">
                <a:latin typeface="Times New Roman"/>
                <a:cs typeface="Times New Roman"/>
              </a:rPr>
              <a:t>r</a:t>
            </a:r>
            <a:r>
              <a:rPr dirty="0" sz="1850" i="1">
                <a:latin typeface="Times New Roman"/>
                <a:cs typeface="Times New Roman"/>
              </a:rPr>
              <a:t>	</a:t>
            </a:r>
            <a:r>
              <a:rPr dirty="0" sz="3100" spc="-215">
                <a:latin typeface="Symbol"/>
                <a:cs typeface="Symbol"/>
              </a:rPr>
              <a:t></a:t>
            </a:r>
            <a:r>
              <a:rPr dirty="0" sz="3100" spc="-465">
                <a:latin typeface="Times New Roman"/>
                <a:cs typeface="Times New Roman"/>
              </a:rPr>
              <a:t> </a:t>
            </a:r>
            <a:r>
              <a:rPr dirty="0" sz="1850" spc="20">
                <a:latin typeface="Symbol"/>
                <a:cs typeface="Symbol"/>
              </a:rPr>
              <a:t></a:t>
            </a:r>
            <a:r>
              <a:rPr dirty="0" sz="1850">
                <a:latin typeface="Times New Roman"/>
                <a:cs typeface="Times New Roman"/>
              </a:rPr>
              <a:t> </a:t>
            </a:r>
            <a:r>
              <a:rPr dirty="0" sz="1850" spc="10">
                <a:latin typeface="Times New Roman"/>
                <a:cs typeface="Times New Roman"/>
              </a:rPr>
              <a:t> </a:t>
            </a:r>
            <a:r>
              <a:rPr dirty="0" baseline="-9803" sz="5100">
                <a:latin typeface="Symbol"/>
                <a:cs typeface="Symbol"/>
              </a:rPr>
              <a:t></a:t>
            </a:r>
            <a:endParaRPr baseline="-9803" sz="5100">
              <a:latin typeface="Symbol"/>
              <a:cs typeface="Symbol"/>
            </a:endParaRPr>
          </a:p>
          <a:p>
            <a:pPr algn="r" marR="5080">
              <a:lnSpc>
                <a:spcPct val="100000"/>
              </a:lnSpc>
              <a:spcBef>
                <a:spcPts val="280"/>
              </a:spcBef>
            </a:pPr>
            <a:r>
              <a:rPr dirty="0" sz="1300" spc="5" i="1">
                <a:latin typeface="Times New Roman"/>
                <a:cs typeface="Times New Roman"/>
              </a:rPr>
              <a:t>j</a:t>
            </a:r>
            <a:r>
              <a:rPr dirty="0" sz="1300" spc="-35" i="1">
                <a:latin typeface="Times New Roman"/>
                <a:cs typeface="Times New Roman"/>
              </a:rPr>
              <a:t> </a:t>
            </a:r>
            <a:r>
              <a:rPr dirty="0" sz="1300" spc="10">
                <a:latin typeface="Symbol"/>
                <a:cs typeface="Symbol"/>
              </a:rPr>
              <a:t>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1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4570095" cy="5078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彩色图像处理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1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tabLst>
                <a:tab pos="451484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彩色基础知识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彩色空间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伪彩色处理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全彩色图像处理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彩色变换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ts val="3750"/>
              </a:lnSpc>
              <a:spcBef>
                <a:spcPts val="1925"/>
              </a:spcBef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彩色图像平滑和尖锐化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22692" y="3518895"/>
            <a:ext cx="241300" cy="0"/>
          </a:xfrm>
          <a:custGeom>
            <a:avLst/>
            <a:gdLst/>
            <a:ahLst/>
            <a:cxnLst/>
            <a:rect l="l" t="t" r="r" b="b"/>
            <a:pathLst>
              <a:path w="241300" h="0">
                <a:moveTo>
                  <a:pt x="0" y="0"/>
                </a:moveTo>
                <a:lnTo>
                  <a:pt x="240807" y="0"/>
                </a:lnTo>
              </a:path>
            </a:pathLst>
          </a:custGeom>
          <a:ln w="158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42536" y="3077984"/>
            <a:ext cx="147955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>
                <a:latin typeface="Symbol"/>
                <a:cs typeface="Symbol"/>
              </a:rPr>
              <a:t>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0235" y="3078721"/>
            <a:ext cx="184785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>
                <a:latin typeface="Times New Roman"/>
                <a:cs typeface="Times New Roman"/>
              </a:rPr>
              <a:t>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25597" y="5542789"/>
            <a:ext cx="348615" cy="0"/>
          </a:xfrm>
          <a:custGeom>
            <a:avLst/>
            <a:gdLst/>
            <a:ahLst/>
            <a:cxnLst/>
            <a:rect l="l" t="t" r="r" b="b"/>
            <a:pathLst>
              <a:path w="348614" h="0">
                <a:moveTo>
                  <a:pt x="0" y="0"/>
                </a:moveTo>
                <a:lnTo>
                  <a:pt x="348245" y="0"/>
                </a:lnTo>
              </a:path>
            </a:pathLst>
          </a:custGeom>
          <a:ln w="11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29398" y="5858992"/>
            <a:ext cx="114300" cy="283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>
                <a:latin typeface="Symbol"/>
                <a:cs typeface="Symbol"/>
              </a:rPr>
              <a:t>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29398" y="5639523"/>
            <a:ext cx="114300" cy="283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>
                <a:latin typeface="Symbol"/>
                <a:cs typeface="Symbol"/>
              </a:rPr>
              <a:t>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9398" y="5199824"/>
            <a:ext cx="114300" cy="283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>
                <a:latin typeface="Symbol"/>
                <a:cs typeface="Symbol"/>
              </a:rPr>
              <a:t>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9398" y="4760899"/>
            <a:ext cx="114300" cy="502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45"/>
              </a:lnSpc>
            </a:pPr>
            <a:r>
              <a:rPr dirty="0" sz="1800" spc="5">
                <a:latin typeface="Symbol"/>
                <a:cs typeface="Symbol"/>
              </a:rPr>
              <a:t></a:t>
            </a:r>
            <a:endParaRPr sz="1800">
              <a:latin typeface="Symbol"/>
              <a:cs typeface="Symbol"/>
            </a:endParaRPr>
          </a:p>
          <a:p>
            <a:pPr marL="12700">
              <a:lnSpc>
                <a:spcPts val="1945"/>
              </a:lnSpc>
            </a:pPr>
            <a:r>
              <a:rPr dirty="0" sz="1800" spc="5">
                <a:latin typeface="Symbol"/>
                <a:cs typeface="Symbol"/>
              </a:rPr>
              <a:t>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9398" y="6297929"/>
            <a:ext cx="114300" cy="486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80"/>
              </a:lnSpc>
            </a:pPr>
            <a:r>
              <a:rPr dirty="0" sz="1800" spc="5">
                <a:latin typeface="Symbol"/>
                <a:cs typeface="Symbol"/>
              </a:rPr>
              <a:t></a:t>
            </a:r>
            <a:endParaRPr sz="18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800" spc="5">
                <a:latin typeface="Symbol"/>
                <a:cs typeface="Symbol"/>
              </a:rPr>
              <a:t>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10733" y="3027426"/>
            <a:ext cx="1719580" cy="157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3685">
              <a:lnSpc>
                <a:spcPts val="5270"/>
              </a:lnSpc>
            </a:pPr>
            <a:r>
              <a:rPr dirty="0" baseline="-9876" sz="6750">
                <a:latin typeface="Symbol"/>
                <a:cs typeface="Symbol"/>
              </a:rPr>
              <a:t></a:t>
            </a:r>
            <a:r>
              <a:rPr dirty="0" baseline="-9876" sz="6750" spc="-577">
                <a:latin typeface="Times New Roman"/>
                <a:cs typeface="Times New Roman"/>
              </a:rPr>
              <a:t> </a:t>
            </a:r>
            <a:r>
              <a:rPr dirty="0" sz="2500" spc="204" i="1">
                <a:latin typeface="Times New Roman"/>
                <a:cs typeface="Times New Roman"/>
              </a:rPr>
              <a:t>c</a:t>
            </a:r>
            <a:r>
              <a:rPr dirty="0" sz="3400" spc="-135">
                <a:latin typeface="Symbol"/>
                <a:cs typeface="Symbol"/>
              </a:rPr>
              <a:t></a:t>
            </a:r>
            <a:r>
              <a:rPr dirty="0" sz="2500" spc="170" i="1">
                <a:latin typeface="Times New Roman"/>
                <a:cs typeface="Times New Roman"/>
              </a:rPr>
              <a:t>x</a:t>
            </a:r>
            <a:r>
              <a:rPr dirty="0" sz="2500">
                <a:latin typeface="Times New Roman"/>
                <a:cs typeface="Times New Roman"/>
              </a:rPr>
              <a:t>,</a:t>
            </a:r>
            <a:r>
              <a:rPr dirty="0" sz="2500" spc="75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y</a:t>
            </a:r>
            <a:r>
              <a:rPr dirty="0" sz="2500" spc="-275" i="1">
                <a:latin typeface="Times New Roman"/>
                <a:cs typeface="Times New Roman"/>
              </a:rPr>
              <a:t> </a:t>
            </a:r>
            <a:r>
              <a:rPr dirty="0" sz="3400" spc="-204">
                <a:latin typeface="Symbol"/>
                <a:cs typeface="Symbol"/>
              </a:rPr>
              <a:t></a:t>
            </a:r>
            <a:endParaRPr sz="3400">
              <a:latin typeface="Symbol"/>
              <a:cs typeface="Symbol"/>
            </a:endParaRPr>
          </a:p>
          <a:p>
            <a:pPr marL="12700">
              <a:lnSpc>
                <a:spcPts val="2690"/>
              </a:lnSpc>
            </a:pPr>
            <a:r>
              <a:rPr dirty="0" sz="2350" spc="-25">
                <a:latin typeface="Symbol"/>
                <a:cs typeface="Symbol"/>
              </a:rPr>
              <a:t></a:t>
            </a:r>
            <a:r>
              <a:rPr dirty="0" sz="1750" i="1">
                <a:latin typeface="Times New Roman"/>
                <a:cs typeface="Times New Roman"/>
              </a:rPr>
              <a:t>x</a:t>
            </a:r>
            <a:r>
              <a:rPr dirty="0" sz="1750" spc="-254" i="1">
                <a:latin typeface="Times New Roman"/>
                <a:cs typeface="Times New Roman"/>
              </a:rPr>
              <a:t> </a:t>
            </a:r>
            <a:r>
              <a:rPr dirty="0" sz="1750">
                <a:latin typeface="Times New Roman"/>
                <a:cs typeface="Times New Roman"/>
              </a:rPr>
              <a:t>,</a:t>
            </a:r>
            <a:r>
              <a:rPr dirty="0" sz="1750" spc="-114">
                <a:latin typeface="Times New Roman"/>
                <a:cs typeface="Times New Roman"/>
              </a:rPr>
              <a:t> </a:t>
            </a:r>
            <a:r>
              <a:rPr dirty="0" sz="1750" i="1">
                <a:latin typeface="Times New Roman"/>
                <a:cs typeface="Times New Roman"/>
              </a:rPr>
              <a:t>y</a:t>
            </a:r>
            <a:r>
              <a:rPr dirty="0" sz="1750" spc="-125" i="1">
                <a:latin typeface="Times New Roman"/>
                <a:cs typeface="Times New Roman"/>
              </a:rPr>
              <a:t> </a:t>
            </a:r>
            <a:r>
              <a:rPr dirty="0" sz="2350" spc="-415">
                <a:latin typeface="Symbol"/>
                <a:cs typeface="Symbol"/>
              </a:rPr>
              <a:t></a:t>
            </a:r>
            <a:r>
              <a:rPr dirty="0" sz="1750" spc="105">
                <a:latin typeface="Symbol"/>
                <a:cs typeface="Symbol"/>
              </a:rPr>
              <a:t></a:t>
            </a:r>
            <a:r>
              <a:rPr dirty="0" sz="1750" i="1">
                <a:latin typeface="Times New Roman"/>
                <a:cs typeface="Times New Roman"/>
              </a:rPr>
              <a:t>s</a:t>
            </a:r>
            <a:r>
              <a:rPr dirty="0" sz="1750" spc="-225" i="1">
                <a:latin typeface="Times New Roman"/>
                <a:cs typeface="Times New Roman"/>
              </a:rPr>
              <a:t> </a:t>
            </a:r>
            <a:r>
              <a:rPr dirty="0" baseline="-20000" sz="1875" i="1">
                <a:latin typeface="Times New Roman"/>
                <a:cs typeface="Times New Roman"/>
              </a:rPr>
              <a:t>xy</a:t>
            </a:r>
            <a:endParaRPr baseline="-20000" sz="1875">
              <a:latin typeface="Times New Roman"/>
              <a:cs typeface="Times New Roman"/>
            </a:endParaRPr>
          </a:p>
          <a:p>
            <a:pPr algn="r" marR="92075">
              <a:lnSpc>
                <a:spcPct val="100000"/>
              </a:lnSpc>
              <a:spcBef>
                <a:spcPts val="2235"/>
              </a:spcBef>
            </a:pPr>
            <a:r>
              <a:rPr dirty="0" sz="1800" spc="5">
                <a:latin typeface="Symbol"/>
                <a:cs typeface="Symbol"/>
              </a:rPr>
              <a:t>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58067" y="5639434"/>
            <a:ext cx="114300" cy="502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45"/>
              </a:lnSpc>
            </a:pPr>
            <a:r>
              <a:rPr dirty="0" sz="1800" spc="5">
                <a:latin typeface="Symbol"/>
                <a:cs typeface="Symbol"/>
              </a:rPr>
              <a:t></a:t>
            </a:r>
            <a:endParaRPr sz="1800">
              <a:latin typeface="Symbol"/>
              <a:cs typeface="Symbol"/>
            </a:endParaRPr>
          </a:p>
          <a:p>
            <a:pPr marL="12700">
              <a:lnSpc>
                <a:spcPts val="1945"/>
              </a:lnSpc>
            </a:pPr>
            <a:r>
              <a:rPr dirty="0" sz="1800" spc="5">
                <a:latin typeface="Symbol"/>
                <a:cs typeface="Symbol"/>
              </a:rPr>
              <a:t>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58067" y="5199735"/>
            <a:ext cx="114300" cy="283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>
                <a:latin typeface="Symbol"/>
                <a:cs typeface="Symbol"/>
              </a:rPr>
              <a:t>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58067" y="6501193"/>
            <a:ext cx="114300" cy="283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>
                <a:latin typeface="Symbol"/>
                <a:cs typeface="Symbol"/>
              </a:rPr>
              <a:t>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58067" y="4321861"/>
            <a:ext cx="114300" cy="283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>
                <a:latin typeface="Symbol"/>
                <a:cs typeface="Symbol"/>
              </a:rPr>
              <a:t>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88634" y="5263362"/>
            <a:ext cx="322580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50" spc="15">
                <a:latin typeface="Symbol"/>
                <a:cs typeface="Symbol"/>
              </a:rPr>
              <a:t>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8634" y="4481563"/>
            <a:ext cx="322580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50" spc="15">
                <a:latin typeface="Symbol"/>
                <a:cs typeface="Symbol"/>
              </a:rPr>
              <a:t>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66477" y="5224767"/>
            <a:ext cx="114300" cy="200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0">
                <a:latin typeface="Symbol"/>
                <a:cs typeface="Symbol"/>
              </a:rPr>
              <a:t>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24321" y="6585204"/>
            <a:ext cx="128270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i="1">
                <a:latin typeface="Times New Roman"/>
                <a:cs typeface="Times New Roman"/>
              </a:rPr>
              <a:t>xy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58067" y="5419204"/>
            <a:ext cx="377190" cy="421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>
                <a:latin typeface="Symbol"/>
                <a:cs typeface="Symbol"/>
              </a:rPr>
              <a:t>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baseline="-32407" sz="2700" spc="15" i="1">
                <a:latin typeface="Times New Roman"/>
                <a:cs typeface="Times New Roman"/>
              </a:rPr>
              <a:t>K</a:t>
            </a:r>
            <a:endParaRPr baseline="-32407" sz="27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58067" y="4771631"/>
            <a:ext cx="37719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0"/>
              </a:lnSpc>
            </a:pPr>
            <a:r>
              <a:rPr dirty="0" baseline="3086" sz="2700" spc="7">
                <a:latin typeface="Symbol"/>
                <a:cs typeface="Symbol"/>
              </a:rPr>
              <a:t></a:t>
            </a:r>
            <a:r>
              <a:rPr dirty="0" baseline="3086" sz="2700" spc="7">
                <a:latin typeface="Times New Roman"/>
                <a:cs typeface="Times New Roman"/>
              </a:rPr>
              <a:t> </a:t>
            </a:r>
            <a:r>
              <a:rPr dirty="0" baseline="3086" sz="2700" spc="-67">
                <a:latin typeface="Times New Roman"/>
                <a:cs typeface="Times New Roman"/>
              </a:rPr>
              <a:t> </a:t>
            </a:r>
            <a:r>
              <a:rPr dirty="0" sz="1800" spc="10" i="1"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1900"/>
              </a:lnSpc>
            </a:pPr>
            <a:r>
              <a:rPr dirty="0" sz="1800" spc="5">
                <a:latin typeface="Symbol"/>
                <a:cs typeface="Symbol"/>
              </a:rPr>
              <a:t>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21934" y="6045961"/>
            <a:ext cx="775335" cy="664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80010">
              <a:lnSpc>
                <a:spcPts val="3515"/>
              </a:lnSpc>
            </a:pPr>
            <a:r>
              <a:rPr dirty="0" sz="3250" spc="15">
                <a:latin typeface="Symbol"/>
                <a:cs typeface="Symbol"/>
              </a:rPr>
              <a:t></a:t>
            </a:r>
            <a:endParaRPr sz="3250">
              <a:latin typeface="Symbol"/>
              <a:cs typeface="Symbol"/>
            </a:endParaRPr>
          </a:p>
          <a:p>
            <a:pPr algn="ctr">
              <a:lnSpc>
                <a:spcPts val="1655"/>
              </a:lnSpc>
            </a:pPr>
            <a:r>
              <a:rPr dirty="0" sz="1700" spc="200">
                <a:latin typeface="Symbol"/>
                <a:cs typeface="Symbol"/>
              </a:rPr>
              <a:t></a:t>
            </a:r>
            <a:r>
              <a:rPr dirty="0" sz="1250" spc="10" i="1">
                <a:latin typeface="Times New Roman"/>
                <a:cs typeface="Times New Roman"/>
              </a:rPr>
              <a:t>x</a:t>
            </a:r>
            <a:r>
              <a:rPr dirty="0" sz="1250" spc="105" i="1">
                <a:latin typeface="Times New Roman"/>
                <a:cs typeface="Times New Roman"/>
              </a:rPr>
              <a:t> </a:t>
            </a:r>
            <a:r>
              <a:rPr dirty="0" sz="1250" spc="5">
                <a:latin typeface="Times New Roman"/>
                <a:cs typeface="Times New Roman"/>
              </a:rPr>
              <a:t>,</a:t>
            </a:r>
            <a:r>
              <a:rPr dirty="0" sz="1250" spc="140">
                <a:latin typeface="Times New Roman"/>
                <a:cs typeface="Times New Roman"/>
              </a:rPr>
              <a:t> </a:t>
            </a:r>
            <a:r>
              <a:rPr dirty="0" sz="1250" spc="10" i="1">
                <a:latin typeface="Times New Roman"/>
                <a:cs typeface="Times New Roman"/>
              </a:rPr>
              <a:t>y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85" i="1">
                <a:latin typeface="Times New Roman"/>
                <a:cs typeface="Times New Roman"/>
              </a:rPr>
              <a:t> </a:t>
            </a:r>
            <a:r>
              <a:rPr dirty="0" sz="1700" spc="-185">
                <a:latin typeface="Symbol"/>
                <a:cs typeface="Symbol"/>
              </a:rPr>
              <a:t></a:t>
            </a:r>
            <a:r>
              <a:rPr dirty="0" sz="1250" spc="15">
                <a:latin typeface="Symbol"/>
                <a:cs typeface="Symbol"/>
              </a:rPr>
              <a:t></a:t>
            </a:r>
            <a:r>
              <a:rPr dirty="0" sz="1250">
                <a:latin typeface="Times New Roman"/>
                <a:cs typeface="Times New Roman"/>
              </a:rPr>
              <a:t> </a:t>
            </a:r>
            <a:r>
              <a:rPr dirty="0" sz="1250" spc="-155">
                <a:latin typeface="Times New Roman"/>
                <a:cs typeface="Times New Roman"/>
              </a:rPr>
              <a:t> </a:t>
            </a:r>
            <a:r>
              <a:rPr dirty="0" sz="1250" spc="5" i="1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21934" y="5661405"/>
            <a:ext cx="930910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200">
                <a:latin typeface="Symbol"/>
                <a:cs typeface="Symbol"/>
              </a:rPr>
              <a:t></a:t>
            </a:r>
            <a:r>
              <a:rPr dirty="0" sz="1250" spc="10" i="1">
                <a:latin typeface="Times New Roman"/>
                <a:cs typeface="Times New Roman"/>
              </a:rPr>
              <a:t>x</a:t>
            </a:r>
            <a:r>
              <a:rPr dirty="0" sz="1250" spc="105" i="1">
                <a:latin typeface="Times New Roman"/>
                <a:cs typeface="Times New Roman"/>
              </a:rPr>
              <a:t> </a:t>
            </a:r>
            <a:r>
              <a:rPr dirty="0" sz="1250" spc="5">
                <a:latin typeface="Times New Roman"/>
                <a:cs typeface="Times New Roman"/>
              </a:rPr>
              <a:t>,</a:t>
            </a:r>
            <a:r>
              <a:rPr dirty="0" sz="1250" spc="140">
                <a:latin typeface="Times New Roman"/>
                <a:cs typeface="Times New Roman"/>
              </a:rPr>
              <a:t> </a:t>
            </a:r>
            <a:r>
              <a:rPr dirty="0" sz="1250" spc="10" i="1">
                <a:latin typeface="Times New Roman"/>
                <a:cs typeface="Times New Roman"/>
              </a:rPr>
              <a:t>y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85" i="1">
                <a:latin typeface="Times New Roman"/>
                <a:cs typeface="Times New Roman"/>
              </a:rPr>
              <a:t> </a:t>
            </a:r>
            <a:r>
              <a:rPr dirty="0" sz="1700" spc="-185">
                <a:latin typeface="Symbol"/>
                <a:cs typeface="Symbol"/>
              </a:rPr>
              <a:t></a:t>
            </a:r>
            <a:r>
              <a:rPr dirty="0" sz="1250" spc="15">
                <a:latin typeface="Symbol"/>
                <a:cs typeface="Symbol"/>
              </a:rPr>
              <a:t></a:t>
            </a:r>
            <a:r>
              <a:rPr dirty="0" sz="1250">
                <a:latin typeface="Times New Roman"/>
                <a:cs typeface="Times New Roman"/>
              </a:rPr>
              <a:t> </a:t>
            </a:r>
            <a:r>
              <a:rPr dirty="0" sz="1250" spc="-155">
                <a:latin typeface="Times New Roman"/>
                <a:cs typeface="Times New Roman"/>
              </a:rPr>
              <a:t> </a:t>
            </a:r>
            <a:r>
              <a:rPr dirty="0" sz="1250" spc="5" i="1">
                <a:latin typeface="Times New Roman"/>
                <a:cs typeface="Times New Roman"/>
              </a:rPr>
              <a:t>s</a:t>
            </a:r>
            <a:r>
              <a:rPr dirty="0" sz="1250" spc="100" i="1">
                <a:latin typeface="Times New Roman"/>
                <a:cs typeface="Times New Roman"/>
              </a:rPr>
              <a:t> </a:t>
            </a:r>
            <a:r>
              <a:rPr dirty="0" baseline="-18518" sz="1350" i="1">
                <a:latin typeface="Times New Roman"/>
                <a:cs typeface="Times New Roman"/>
              </a:rPr>
              <a:t>xy</a:t>
            </a:r>
            <a:endParaRPr baseline="-18518" sz="13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21934" y="4878832"/>
            <a:ext cx="930910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200">
                <a:latin typeface="Symbol"/>
                <a:cs typeface="Symbol"/>
              </a:rPr>
              <a:t></a:t>
            </a:r>
            <a:r>
              <a:rPr dirty="0" sz="1250" spc="10" i="1">
                <a:latin typeface="Times New Roman"/>
                <a:cs typeface="Times New Roman"/>
              </a:rPr>
              <a:t>x</a:t>
            </a:r>
            <a:r>
              <a:rPr dirty="0" sz="1250" spc="105" i="1">
                <a:latin typeface="Times New Roman"/>
                <a:cs typeface="Times New Roman"/>
              </a:rPr>
              <a:t> </a:t>
            </a:r>
            <a:r>
              <a:rPr dirty="0" sz="1250" spc="5">
                <a:latin typeface="Times New Roman"/>
                <a:cs typeface="Times New Roman"/>
              </a:rPr>
              <a:t>,</a:t>
            </a:r>
            <a:r>
              <a:rPr dirty="0" sz="1250" spc="140">
                <a:latin typeface="Times New Roman"/>
                <a:cs typeface="Times New Roman"/>
              </a:rPr>
              <a:t> </a:t>
            </a:r>
            <a:r>
              <a:rPr dirty="0" sz="1250" spc="10" i="1">
                <a:latin typeface="Times New Roman"/>
                <a:cs typeface="Times New Roman"/>
              </a:rPr>
              <a:t>y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85" i="1">
                <a:latin typeface="Times New Roman"/>
                <a:cs typeface="Times New Roman"/>
              </a:rPr>
              <a:t> </a:t>
            </a:r>
            <a:r>
              <a:rPr dirty="0" sz="1700" spc="-185">
                <a:latin typeface="Symbol"/>
                <a:cs typeface="Symbol"/>
              </a:rPr>
              <a:t></a:t>
            </a:r>
            <a:r>
              <a:rPr dirty="0" sz="1250" spc="15">
                <a:latin typeface="Symbol"/>
                <a:cs typeface="Symbol"/>
              </a:rPr>
              <a:t></a:t>
            </a:r>
            <a:r>
              <a:rPr dirty="0" sz="1250">
                <a:latin typeface="Times New Roman"/>
                <a:cs typeface="Times New Roman"/>
              </a:rPr>
              <a:t> </a:t>
            </a:r>
            <a:r>
              <a:rPr dirty="0" sz="1250" spc="-155">
                <a:latin typeface="Times New Roman"/>
                <a:cs typeface="Times New Roman"/>
              </a:rPr>
              <a:t> </a:t>
            </a:r>
            <a:r>
              <a:rPr dirty="0" sz="1250" spc="5" i="1">
                <a:latin typeface="Times New Roman"/>
                <a:cs typeface="Times New Roman"/>
              </a:rPr>
              <a:t>s</a:t>
            </a:r>
            <a:r>
              <a:rPr dirty="0" sz="1250" spc="100" i="1">
                <a:latin typeface="Times New Roman"/>
                <a:cs typeface="Times New Roman"/>
              </a:rPr>
              <a:t> </a:t>
            </a:r>
            <a:r>
              <a:rPr dirty="0" baseline="-18518" sz="1350" i="1">
                <a:latin typeface="Times New Roman"/>
                <a:cs typeface="Times New Roman"/>
              </a:rPr>
              <a:t>xy</a:t>
            </a:r>
            <a:endParaRPr baseline="-18518" sz="13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17463" y="6071361"/>
            <a:ext cx="1126490" cy="379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0" i="1">
                <a:latin typeface="Times New Roman"/>
                <a:cs typeface="Times New Roman"/>
              </a:rPr>
              <a:t>B</a:t>
            </a:r>
            <a:r>
              <a:rPr dirty="0" sz="1800" spc="10" i="1">
                <a:latin typeface="Times New Roman"/>
                <a:cs typeface="Times New Roman"/>
              </a:rPr>
              <a:t> </a:t>
            </a:r>
            <a:r>
              <a:rPr dirty="0" sz="1800" spc="-180" i="1">
                <a:latin typeface="Times New Roman"/>
                <a:cs typeface="Times New Roman"/>
              </a:rPr>
              <a:t> </a:t>
            </a:r>
            <a:r>
              <a:rPr dirty="0" sz="2450" spc="200">
                <a:latin typeface="Symbol"/>
                <a:cs typeface="Symbol"/>
              </a:rPr>
              <a:t></a:t>
            </a:r>
            <a:r>
              <a:rPr dirty="0" sz="1800" spc="5" i="1">
                <a:latin typeface="Times New Roman"/>
                <a:cs typeface="Times New Roman"/>
              </a:rPr>
              <a:t>x</a:t>
            </a:r>
            <a:r>
              <a:rPr dirty="0" sz="1800" spc="55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5" i="1">
                <a:latin typeface="Times New Roman"/>
                <a:cs typeface="Times New Roman"/>
              </a:rPr>
              <a:t>y</a:t>
            </a:r>
            <a:r>
              <a:rPr dirty="0" sz="1800" i="1">
                <a:latin typeface="Times New Roman"/>
                <a:cs typeface="Times New Roman"/>
              </a:rPr>
              <a:t> </a:t>
            </a:r>
            <a:r>
              <a:rPr dirty="0" sz="1800" spc="-220" i="1">
                <a:latin typeface="Times New Roman"/>
                <a:cs typeface="Times New Roman"/>
              </a:rPr>
              <a:t> </a:t>
            </a:r>
            <a:r>
              <a:rPr dirty="0" sz="2450" spc="140">
                <a:latin typeface="Symbol"/>
                <a:cs typeface="Symbol"/>
              </a:rPr>
              <a:t></a:t>
            </a:r>
            <a:r>
              <a:rPr dirty="0" baseline="18518" sz="2700" spc="7">
                <a:latin typeface="Symbol"/>
                <a:cs typeface="Symbol"/>
              </a:rPr>
              <a:t></a:t>
            </a:r>
            <a:endParaRPr baseline="18518" sz="27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58067" y="6006846"/>
            <a:ext cx="528955" cy="615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15620" algn="l"/>
              </a:tabLst>
            </a:pPr>
            <a:r>
              <a:rPr dirty="0" baseline="-16975" sz="2700" spc="7">
                <a:latin typeface="Symbol"/>
                <a:cs typeface="Symbol"/>
              </a:rPr>
              <a:t></a:t>
            </a:r>
            <a:r>
              <a:rPr dirty="0" baseline="-16975" sz="2700" spc="104">
                <a:latin typeface="Times New Roman"/>
                <a:cs typeface="Times New Roman"/>
              </a:rPr>
              <a:t> </a:t>
            </a:r>
            <a:r>
              <a:rPr dirty="0" sz="1800" spc="5" u="sng">
                <a:latin typeface="Times New Roman"/>
                <a:cs typeface="Times New Roman"/>
              </a:rPr>
              <a:t> </a:t>
            </a:r>
            <a:r>
              <a:rPr dirty="0" sz="1800" spc="-260" u="sng">
                <a:latin typeface="Times New Roman"/>
                <a:cs typeface="Times New Roman"/>
              </a:rPr>
              <a:t> </a:t>
            </a:r>
            <a:r>
              <a:rPr dirty="0" sz="1800" spc="5" u="sng">
                <a:latin typeface="Times New Roman"/>
                <a:cs typeface="Times New Roman"/>
              </a:rPr>
              <a:t>1</a:t>
            </a:r>
            <a:r>
              <a:rPr dirty="0" sz="1800" u="sng">
                <a:latin typeface="Times New Roman"/>
                <a:cs typeface="Times New Roman"/>
              </a:rPr>
              <a:t>	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00" spc="5">
                <a:latin typeface="Symbol"/>
                <a:cs typeface="Symbol"/>
              </a:rPr>
              <a:t>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baseline="-9259" sz="2700" spc="15" i="1">
                <a:latin typeface="Times New Roman"/>
                <a:cs typeface="Times New Roman"/>
              </a:rPr>
              <a:t>K</a:t>
            </a:r>
            <a:endParaRPr baseline="-9259" sz="2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94603" y="5289537"/>
            <a:ext cx="1149350" cy="412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0" i="1">
                <a:latin typeface="Times New Roman"/>
                <a:cs typeface="Times New Roman"/>
              </a:rPr>
              <a:t>G</a:t>
            </a:r>
            <a:r>
              <a:rPr dirty="0" sz="1800" spc="10" i="1">
                <a:latin typeface="Times New Roman"/>
                <a:cs typeface="Times New Roman"/>
              </a:rPr>
              <a:t> </a:t>
            </a:r>
            <a:r>
              <a:rPr dirty="0" sz="1800" spc="-15" i="1">
                <a:latin typeface="Times New Roman"/>
                <a:cs typeface="Times New Roman"/>
              </a:rPr>
              <a:t> </a:t>
            </a:r>
            <a:r>
              <a:rPr dirty="0" sz="2450" spc="200">
                <a:latin typeface="Symbol"/>
                <a:cs typeface="Symbol"/>
              </a:rPr>
              <a:t></a:t>
            </a:r>
            <a:r>
              <a:rPr dirty="0" sz="1800" spc="5" i="1">
                <a:latin typeface="Times New Roman"/>
                <a:cs typeface="Times New Roman"/>
              </a:rPr>
              <a:t>x</a:t>
            </a:r>
            <a:r>
              <a:rPr dirty="0" sz="1800" spc="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5" i="1">
                <a:latin typeface="Times New Roman"/>
                <a:cs typeface="Times New Roman"/>
              </a:rPr>
              <a:t>y</a:t>
            </a:r>
            <a:r>
              <a:rPr dirty="0" sz="1800" i="1">
                <a:latin typeface="Times New Roman"/>
                <a:cs typeface="Times New Roman"/>
              </a:rPr>
              <a:t> </a:t>
            </a:r>
            <a:r>
              <a:rPr dirty="0" sz="1800" spc="-220" i="1">
                <a:latin typeface="Times New Roman"/>
                <a:cs typeface="Times New Roman"/>
              </a:rPr>
              <a:t> </a:t>
            </a:r>
            <a:r>
              <a:rPr dirty="0" sz="2450" spc="-40">
                <a:latin typeface="Symbol"/>
                <a:cs typeface="Symbol"/>
              </a:rPr>
              <a:t></a:t>
            </a:r>
            <a:r>
              <a:rPr dirty="0" baseline="-10802" sz="2700" spc="7">
                <a:latin typeface="Symbol"/>
                <a:cs typeface="Symbol"/>
              </a:rPr>
              <a:t></a:t>
            </a:r>
            <a:endParaRPr baseline="-10802" sz="27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95036" y="5225059"/>
            <a:ext cx="14097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17463" y="4506963"/>
            <a:ext cx="1126490" cy="379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0" i="1">
                <a:latin typeface="Times New Roman"/>
                <a:cs typeface="Times New Roman"/>
              </a:rPr>
              <a:t>R</a:t>
            </a:r>
            <a:r>
              <a:rPr dirty="0" sz="1800" spc="10" i="1">
                <a:latin typeface="Times New Roman"/>
                <a:cs typeface="Times New Roman"/>
              </a:rPr>
              <a:t> </a:t>
            </a:r>
            <a:r>
              <a:rPr dirty="0" sz="1800" spc="-180" i="1">
                <a:latin typeface="Times New Roman"/>
                <a:cs typeface="Times New Roman"/>
              </a:rPr>
              <a:t> </a:t>
            </a:r>
            <a:r>
              <a:rPr dirty="0" sz="2450" spc="200">
                <a:latin typeface="Symbol"/>
                <a:cs typeface="Symbol"/>
              </a:rPr>
              <a:t></a:t>
            </a:r>
            <a:r>
              <a:rPr dirty="0" sz="1800" spc="5" i="1">
                <a:latin typeface="Times New Roman"/>
                <a:cs typeface="Times New Roman"/>
              </a:rPr>
              <a:t>x</a:t>
            </a:r>
            <a:r>
              <a:rPr dirty="0" sz="1800" spc="55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5" i="1">
                <a:latin typeface="Times New Roman"/>
                <a:cs typeface="Times New Roman"/>
              </a:rPr>
              <a:t>y</a:t>
            </a:r>
            <a:r>
              <a:rPr dirty="0" sz="1800" i="1">
                <a:latin typeface="Times New Roman"/>
                <a:cs typeface="Times New Roman"/>
              </a:rPr>
              <a:t> </a:t>
            </a:r>
            <a:r>
              <a:rPr dirty="0" sz="1800" spc="-220" i="1">
                <a:latin typeface="Times New Roman"/>
                <a:cs typeface="Times New Roman"/>
              </a:rPr>
              <a:t> </a:t>
            </a:r>
            <a:r>
              <a:rPr dirty="0" sz="2450" spc="140">
                <a:latin typeface="Symbol"/>
                <a:cs typeface="Symbol"/>
              </a:rPr>
              <a:t></a:t>
            </a:r>
            <a:r>
              <a:rPr dirty="0" baseline="12345" sz="2700" spc="7">
                <a:latin typeface="Symbol"/>
                <a:cs typeface="Symbol"/>
              </a:rPr>
              <a:t></a:t>
            </a:r>
            <a:endParaRPr baseline="12345" sz="27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28020" y="3167126"/>
            <a:ext cx="1478915" cy="165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475"/>
              </a:lnSpc>
            </a:pPr>
            <a:r>
              <a:rPr dirty="0" sz="2500" spc="210" i="1">
                <a:latin typeface="Times New Roman"/>
                <a:cs typeface="Times New Roman"/>
              </a:rPr>
              <a:t>c</a:t>
            </a:r>
            <a:r>
              <a:rPr dirty="0" sz="3400" spc="-140">
                <a:latin typeface="Symbol"/>
                <a:cs typeface="Symbol"/>
              </a:rPr>
              <a:t></a:t>
            </a:r>
            <a:r>
              <a:rPr dirty="0" sz="2500" spc="170" i="1">
                <a:latin typeface="Times New Roman"/>
                <a:cs typeface="Times New Roman"/>
              </a:rPr>
              <a:t>x</a:t>
            </a:r>
            <a:r>
              <a:rPr dirty="0" sz="2500">
                <a:latin typeface="Times New Roman"/>
                <a:cs typeface="Times New Roman"/>
              </a:rPr>
              <a:t>,</a:t>
            </a:r>
            <a:r>
              <a:rPr dirty="0" sz="2500" spc="80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y</a:t>
            </a:r>
            <a:r>
              <a:rPr dirty="0" sz="2500" spc="-280" i="1">
                <a:latin typeface="Times New Roman"/>
                <a:cs typeface="Times New Roman"/>
              </a:rPr>
              <a:t> </a:t>
            </a:r>
            <a:r>
              <a:rPr dirty="0" sz="3400" spc="-204">
                <a:latin typeface="Symbol"/>
                <a:cs typeface="Symbol"/>
              </a:rPr>
              <a:t></a:t>
            </a:r>
            <a:r>
              <a:rPr dirty="0" sz="3400" spc="-390">
                <a:latin typeface="Times New Roman"/>
                <a:cs typeface="Times New Roman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  <a:p>
            <a:pPr algn="r" marR="5080">
              <a:lnSpc>
                <a:spcPts val="2395"/>
              </a:lnSpc>
            </a:pPr>
            <a:r>
              <a:rPr dirty="0" sz="2500" i="1">
                <a:latin typeface="Times New Roman"/>
                <a:cs typeface="Times New Roman"/>
              </a:rPr>
              <a:t>k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600">
              <a:latin typeface="Times New Roman"/>
              <a:cs typeface="Times New Roman"/>
            </a:endParaRPr>
          </a:p>
          <a:p>
            <a:pPr marL="742315">
              <a:lnSpc>
                <a:spcPct val="100000"/>
              </a:lnSpc>
              <a:tabLst>
                <a:tab pos="1245235" algn="l"/>
              </a:tabLst>
            </a:pPr>
            <a:r>
              <a:rPr dirty="0" baseline="-24691" sz="2700" spc="7">
                <a:latin typeface="Symbol"/>
                <a:cs typeface="Symbol"/>
              </a:rPr>
              <a:t></a:t>
            </a:r>
            <a:r>
              <a:rPr dirty="0" baseline="-24691" sz="2700" spc="104">
                <a:latin typeface="Times New Roman"/>
                <a:cs typeface="Times New Roman"/>
              </a:rPr>
              <a:t> </a:t>
            </a:r>
            <a:r>
              <a:rPr dirty="0" sz="1800" spc="5" u="sng">
                <a:latin typeface="Times New Roman"/>
                <a:cs typeface="Times New Roman"/>
              </a:rPr>
              <a:t> </a:t>
            </a:r>
            <a:r>
              <a:rPr dirty="0" sz="1800" spc="-260" u="sng">
                <a:latin typeface="Times New Roman"/>
                <a:cs typeface="Times New Roman"/>
              </a:rPr>
              <a:t> </a:t>
            </a:r>
            <a:r>
              <a:rPr dirty="0" sz="1800" spc="5" u="sng">
                <a:latin typeface="Times New Roman"/>
                <a:cs typeface="Times New Roman"/>
              </a:rPr>
              <a:t>1</a:t>
            </a:r>
            <a:r>
              <a:rPr dirty="0" sz="1800" u="sng">
                <a:latin typeface="Times New Roman"/>
                <a:cs typeface="Times New Roman"/>
              </a:rPr>
              <a:t>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51225" y="5289537"/>
            <a:ext cx="1160145" cy="379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 i="1">
                <a:latin typeface="Times New Roman"/>
                <a:cs typeface="Times New Roman"/>
              </a:rPr>
              <a:t>c</a:t>
            </a:r>
            <a:r>
              <a:rPr dirty="0" sz="1800" spc="85" i="1">
                <a:latin typeface="Times New Roman"/>
                <a:cs typeface="Times New Roman"/>
              </a:rPr>
              <a:t> </a:t>
            </a:r>
            <a:r>
              <a:rPr dirty="0" sz="2450" spc="200">
                <a:latin typeface="Symbol"/>
                <a:cs typeface="Symbol"/>
              </a:rPr>
              <a:t></a:t>
            </a:r>
            <a:r>
              <a:rPr dirty="0" sz="1800" spc="5" i="1">
                <a:latin typeface="Times New Roman"/>
                <a:cs typeface="Times New Roman"/>
              </a:rPr>
              <a:t>x</a:t>
            </a:r>
            <a:r>
              <a:rPr dirty="0" sz="1800" spc="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,</a:t>
            </a:r>
            <a:r>
              <a:rPr dirty="0" sz="1800">
                <a:latin typeface="Times New Roman"/>
                <a:cs typeface="Times New Roman"/>
              </a:rPr>
              <a:t>  </a:t>
            </a:r>
            <a:r>
              <a:rPr dirty="0" sz="1800" spc="5" i="1">
                <a:latin typeface="Times New Roman"/>
                <a:cs typeface="Times New Roman"/>
              </a:rPr>
              <a:t>y</a:t>
            </a:r>
            <a:r>
              <a:rPr dirty="0" sz="1800" i="1">
                <a:latin typeface="Times New Roman"/>
                <a:cs typeface="Times New Roman"/>
              </a:rPr>
              <a:t> </a:t>
            </a:r>
            <a:r>
              <a:rPr dirty="0" sz="1800" spc="-220" i="1">
                <a:latin typeface="Times New Roman"/>
                <a:cs typeface="Times New Roman"/>
              </a:rPr>
              <a:t> </a:t>
            </a:r>
            <a:r>
              <a:rPr dirty="0" sz="2450" spc="130">
                <a:latin typeface="Symbol"/>
                <a:cs typeface="Symbol"/>
              </a:rPr>
              <a:t></a:t>
            </a:r>
            <a:r>
              <a:rPr dirty="0" sz="2450" spc="-145">
                <a:latin typeface="Times New Roman"/>
                <a:cs typeface="Times New Roman"/>
              </a:rPr>
              <a:t> </a:t>
            </a:r>
            <a:r>
              <a:rPr dirty="0" sz="1800" spc="1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95398" y="953770"/>
            <a:ext cx="7700009" cy="1917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彩色图像平滑</a:t>
            </a:r>
            <a:endParaRPr sz="3200">
              <a:latin typeface="NSimSun"/>
              <a:cs typeface="NSimSun"/>
            </a:endParaRPr>
          </a:p>
          <a:p>
            <a:pPr marL="43180" marR="5080">
              <a:lnSpc>
                <a:spcPct val="150200"/>
              </a:lnSpc>
              <a:spcBef>
                <a:spcPts val="1225"/>
              </a:spcBef>
            </a:pPr>
            <a:r>
              <a:rPr dirty="0" sz="2800" spc="-15" b="1">
                <a:latin typeface="NSimSun"/>
                <a:cs typeface="NSimSun"/>
              </a:rPr>
              <a:t>令</a:t>
            </a:r>
            <a:r>
              <a:rPr dirty="0" sz="2800" spc="-15" b="1">
                <a:latin typeface="NSimSun"/>
                <a:cs typeface="NSimSun"/>
              </a:rPr>
              <a:t>S</a:t>
            </a:r>
            <a:r>
              <a:rPr dirty="0" baseline="-20467" sz="2850" spc="-15" b="1">
                <a:latin typeface="NSimSun"/>
                <a:cs typeface="NSimSun"/>
              </a:rPr>
              <a:t>x</a:t>
            </a:r>
            <a:r>
              <a:rPr dirty="0" baseline="-20467" sz="2850" spc="-22" b="1">
                <a:latin typeface="NSimSun"/>
                <a:cs typeface="NSimSun"/>
              </a:rPr>
              <a:t>y</a:t>
            </a:r>
            <a:r>
              <a:rPr dirty="0" sz="2800" spc="-15" b="1">
                <a:latin typeface="NSimSun"/>
                <a:cs typeface="NSimSun"/>
              </a:rPr>
              <a:t>表示在RGB彩色图像中定义一个中心在(x,y)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15" b="1">
                <a:latin typeface="NSimSun"/>
                <a:cs typeface="NSimSun"/>
              </a:rPr>
              <a:t>的邻域的坐标集，在该邻域中RGB分量的平均值为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61145" y="1833372"/>
            <a:ext cx="6270497" cy="50131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132" rIns="0" bIns="0" rtlCol="0" vert="horz">
            <a:spAutoFit/>
          </a:bodyPr>
          <a:lstStyle/>
          <a:p>
            <a:pPr marL="1974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彩色图像平滑</a:t>
            </a:r>
            <a:r>
              <a:rPr dirty="0" spc="-445">
                <a:latin typeface="NSimSun"/>
                <a:cs typeface="NSimSun"/>
              </a:rPr>
              <a:t>（</a:t>
            </a:r>
            <a:r>
              <a:rPr dirty="0" baseline="9043" sz="3225" b="0">
                <a:latin typeface="Times New Roman"/>
                <a:cs typeface="Times New Roman"/>
              </a:rPr>
              <a:t>5</a:t>
            </a:r>
            <a:r>
              <a:rPr dirty="0" baseline="9043" sz="3225" spc="-525" b="0">
                <a:latin typeface="Times New Roman"/>
                <a:cs typeface="Times New Roman"/>
              </a:rPr>
              <a:t> </a:t>
            </a:r>
            <a:r>
              <a:rPr dirty="0" baseline="9043" sz="3225" b="0">
                <a:latin typeface="Symbol"/>
                <a:cs typeface="Symbol"/>
              </a:rPr>
              <a:t></a:t>
            </a:r>
            <a:r>
              <a:rPr dirty="0" baseline="9043" sz="3225" spc="-442" b="0">
                <a:latin typeface="Times New Roman"/>
                <a:cs typeface="Times New Roman"/>
              </a:rPr>
              <a:t> </a:t>
            </a:r>
            <a:r>
              <a:rPr dirty="0" baseline="9043" sz="3225" b="0">
                <a:latin typeface="Times New Roman"/>
                <a:cs typeface="Times New Roman"/>
              </a:rPr>
              <a:t>5</a:t>
            </a:r>
            <a:r>
              <a:rPr dirty="0" baseline="9043" sz="3225" spc="172" b="0">
                <a:latin typeface="Times New Roman"/>
                <a:cs typeface="Times New Roman"/>
              </a:rPr>
              <a:t> </a:t>
            </a:r>
            <a:r>
              <a:rPr dirty="0" sz="3200" spc="-15">
                <a:latin typeface="NSimSun"/>
                <a:cs typeface="NSimSun"/>
              </a:rPr>
              <a:t>平均模板）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0951" y="1592326"/>
            <a:ext cx="300355" cy="5241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原 始 彩 色 图 像</a:t>
            </a:r>
            <a:endParaRPr sz="2000">
              <a:latin typeface="NSimSun"/>
              <a:cs typeface="NSimSun"/>
            </a:endParaRPr>
          </a:p>
          <a:p>
            <a:pPr algn="just" marL="33020" marR="5080">
              <a:lnSpc>
                <a:spcPct val="150000"/>
              </a:lnSpc>
              <a:spcBef>
                <a:spcPts val="1685"/>
              </a:spcBef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绿 分 量 图 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32659" y="1592326"/>
            <a:ext cx="286385" cy="5234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红 分 量 图 像</a:t>
            </a:r>
            <a:endParaRPr sz="20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algn="just" marL="1905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蓝 分 量 图 像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4802" rIns="0" bIns="0" rtlCol="0" vert="horz">
            <a:spAutoFit/>
          </a:bodyPr>
          <a:lstStyle/>
          <a:p>
            <a:pPr marL="1974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彩色图像平滑</a:t>
            </a:r>
          </a:p>
        </p:txBody>
      </p:sp>
      <p:sp>
        <p:nvSpPr>
          <p:cNvPr id="6" name="object 6"/>
          <p:cNvSpPr/>
          <p:nvPr/>
        </p:nvSpPr>
        <p:spPr>
          <a:xfrm>
            <a:off x="2184539" y="2551176"/>
            <a:ext cx="6324599" cy="266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473579" y="2007870"/>
            <a:ext cx="1397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H分量图像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33848" y="2033015"/>
            <a:ext cx="1397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S分量图像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94881" y="2033015"/>
            <a:ext cx="1397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I分量图像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54251" y="542899"/>
            <a:ext cx="6817995" cy="102933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-635">
              <a:lnSpc>
                <a:spcPct val="105500"/>
              </a:lnSpc>
            </a:pPr>
            <a:r>
              <a:rPr dirty="0" spc="-15">
                <a:latin typeface="NSimSun"/>
                <a:cs typeface="NSimSun"/>
              </a:rPr>
              <a:t>彩色图像平滑</a:t>
            </a:r>
            <a:r>
              <a:rPr dirty="0" spc="-10">
                <a:latin typeface="NSimSun"/>
                <a:cs typeface="NSimSun"/>
              </a:rPr>
              <a:t>（</a:t>
            </a:r>
            <a:r>
              <a:rPr dirty="0" spc="-10">
                <a:latin typeface="Times New Roman"/>
                <a:cs typeface="Times New Roman"/>
              </a:rPr>
              <a:t>HS</a:t>
            </a:r>
            <a:r>
              <a:rPr dirty="0" spc="-5">
                <a:latin typeface="Times New Roman"/>
                <a:cs typeface="Times New Roman"/>
              </a:rPr>
              <a:t>I</a:t>
            </a:r>
            <a:r>
              <a:rPr dirty="0" spc="-15">
                <a:latin typeface="NSimSun"/>
                <a:cs typeface="NSimSun"/>
              </a:rPr>
              <a:t>图像仅仅处理强度 分量）</a:t>
            </a:r>
          </a:p>
        </p:txBody>
      </p:sp>
      <p:sp>
        <p:nvSpPr>
          <p:cNvPr id="6" name="object 6"/>
          <p:cNvSpPr/>
          <p:nvPr/>
        </p:nvSpPr>
        <p:spPr>
          <a:xfrm>
            <a:off x="2178443" y="3057144"/>
            <a:ext cx="6294120" cy="2987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78507" y="2606294"/>
            <a:ext cx="15494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RGB图像平滑结果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8457" y="1868678"/>
            <a:ext cx="4646295" cy="765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" b="1">
                <a:latin typeface="NSimSun"/>
                <a:cs typeface="NSimSun"/>
              </a:rPr>
              <a:t>5×5的灰度平均模板平滑结果</a:t>
            </a:r>
            <a:endParaRPr sz="2800">
              <a:latin typeface="NSimSun"/>
              <a:cs typeface="NSimSun"/>
            </a:endParaRPr>
          </a:p>
          <a:p>
            <a:pPr marL="2265045">
              <a:lnSpc>
                <a:spcPct val="100000"/>
              </a:lnSpc>
              <a:spcBef>
                <a:spcPts val="750"/>
              </a:spcBef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平滑强度分量，并转换到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0941" y="2757170"/>
            <a:ext cx="11436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RGB图像显示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8498" y="2534678"/>
            <a:ext cx="225996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a图像和b图像的差别图像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57448" y="5200650"/>
            <a:ext cx="368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图a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86298" y="5206758"/>
            <a:ext cx="368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图b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75703" y="5206758"/>
            <a:ext cx="368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图c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20951" y="5963920"/>
            <a:ext cx="7517765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latin typeface="NSimSun"/>
                <a:cs typeface="NSimSun"/>
              </a:rPr>
              <a:t>图c的原因：图a像素的平均是不同彩色的平均，而图b仅仅是强度的 平均，原彩色（色调H和饱和度S）保持不变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19365" y="3317227"/>
            <a:ext cx="156845" cy="410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1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19365" y="2668739"/>
            <a:ext cx="156845" cy="410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1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0423" y="2272703"/>
            <a:ext cx="2455545" cy="1883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625475" algn="l"/>
                <a:tab pos="1865630" algn="l"/>
              </a:tabLst>
            </a:pPr>
            <a:r>
              <a:rPr dirty="0" baseline="9433" sz="3975" spc="15">
                <a:latin typeface="Symbol"/>
                <a:cs typeface="Symbol"/>
              </a:rPr>
              <a:t></a:t>
            </a:r>
            <a:r>
              <a:rPr dirty="0" baseline="9433" sz="3975" spc="-209">
                <a:latin typeface="Times New Roman"/>
                <a:cs typeface="Times New Roman"/>
              </a:rPr>
              <a:t> </a:t>
            </a:r>
            <a:r>
              <a:rPr dirty="0" sz="2650" spc="25">
                <a:latin typeface="Symbol"/>
                <a:cs typeface="Symbol"/>
              </a:rPr>
              <a:t></a:t>
            </a:r>
            <a:r>
              <a:rPr dirty="0" sz="2650">
                <a:latin typeface="Times New Roman"/>
                <a:cs typeface="Times New Roman"/>
              </a:rPr>
              <a:t>	</a:t>
            </a:r>
            <a:r>
              <a:rPr dirty="0" baseline="36036" sz="2775" spc="22">
                <a:latin typeface="Times New Roman"/>
                <a:cs typeface="Times New Roman"/>
              </a:rPr>
              <a:t>2</a:t>
            </a:r>
            <a:r>
              <a:rPr dirty="0" baseline="36036" sz="2775">
                <a:latin typeface="Times New Roman"/>
                <a:cs typeface="Times New Roman"/>
              </a:rPr>
              <a:t> </a:t>
            </a:r>
            <a:r>
              <a:rPr dirty="0" baseline="36036" sz="2775" spc="-44">
                <a:latin typeface="Times New Roman"/>
                <a:cs typeface="Times New Roman"/>
              </a:rPr>
              <a:t> </a:t>
            </a:r>
            <a:r>
              <a:rPr dirty="0" sz="2650" spc="20" i="1">
                <a:latin typeface="Times New Roman"/>
                <a:cs typeface="Times New Roman"/>
              </a:rPr>
              <a:t>R</a:t>
            </a:r>
            <a:r>
              <a:rPr dirty="0" sz="2650" i="1">
                <a:latin typeface="Times New Roman"/>
                <a:cs typeface="Times New Roman"/>
              </a:rPr>
              <a:t> </a:t>
            </a:r>
            <a:r>
              <a:rPr dirty="0" sz="2650" spc="-330" i="1">
                <a:latin typeface="Times New Roman"/>
                <a:cs typeface="Times New Roman"/>
              </a:rPr>
              <a:t> </a:t>
            </a:r>
            <a:r>
              <a:rPr dirty="0" sz="3650" spc="245">
                <a:latin typeface="Symbol"/>
                <a:cs typeface="Symbol"/>
              </a:rPr>
              <a:t></a:t>
            </a:r>
            <a:r>
              <a:rPr dirty="0" sz="2650" spc="15" i="1">
                <a:latin typeface="Times New Roman"/>
                <a:cs typeface="Times New Roman"/>
              </a:rPr>
              <a:t>x</a:t>
            </a:r>
            <a:r>
              <a:rPr dirty="0" sz="2650" spc="20" i="1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Times New Roman"/>
                <a:cs typeface="Times New Roman"/>
              </a:rPr>
              <a:t>,</a:t>
            </a:r>
            <a:r>
              <a:rPr dirty="0" sz="2650">
                <a:latin typeface="Times New Roman"/>
                <a:cs typeface="Times New Roman"/>
              </a:rPr>
              <a:t>	</a:t>
            </a:r>
            <a:r>
              <a:rPr dirty="0" sz="2650" spc="15" i="1">
                <a:latin typeface="Times New Roman"/>
                <a:cs typeface="Times New Roman"/>
              </a:rPr>
              <a:t>y</a:t>
            </a:r>
            <a:r>
              <a:rPr dirty="0" sz="2650" spc="280" i="1">
                <a:latin typeface="Times New Roman"/>
                <a:cs typeface="Times New Roman"/>
              </a:rPr>
              <a:t> </a:t>
            </a:r>
            <a:r>
              <a:rPr dirty="0" sz="3650" spc="150">
                <a:latin typeface="Symbol"/>
                <a:cs typeface="Symbol"/>
              </a:rPr>
              <a:t></a:t>
            </a:r>
            <a:r>
              <a:rPr dirty="0" baseline="9433" sz="3975" spc="15">
                <a:latin typeface="Symbol"/>
                <a:cs typeface="Symbol"/>
              </a:rPr>
              <a:t></a:t>
            </a:r>
            <a:endParaRPr baseline="9433" sz="3975">
              <a:latin typeface="Symbol"/>
              <a:cs typeface="Symbol"/>
            </a:endParaRPr>
          </a:p>
          <a:p>
            <a:pPr marL="12700">
              <a:lnSpc>
                <a:spcPts val="1735"/>
              </a:lnSpc>
            </a:pPr>
            <a:r>
              <a:rPr dirty="0" sz="2650" spc="10">
                <a:latin typeface="Symbol"/>
                <a:cs typeface="Symbol"/>
              </a:rPr>
              <a:t></a:t>
            </a:r>
            <a:endParaRPr sz="2650">
              <a:latin typeface="Symbol"/>
              <a:cs typeface="Symbol"/>
            </a:endParaRPr>
          </a:p>
          <a:p>
            <a:pPr marL="12700">
              <a:lnSpc>
                <a:spcPts val="3155"/>
              </a:lnSpc>
              <a:tabLst>
                <a:tab pos="625475" algn="l"/>
                <a:tab pos="1227455" algn="l"/>
                <a:tab pos="1898014" algn="l"/>
              </a:tabLst>
            </a:pPr>
            <a:r>
              <a:rPr dirty="0" sz="2650" spc="10">
                <a:latin typeface="Symbol"/>
                <a:cs typeface="Symbol"/>
              </a:rPr>
              <a:t></a:t>
            </a:r>
            <a:r>
              <a:rPr dirty="0" sz="2650" spc="-140">
                <a:latin typeface="Times New Roman"/>
                <a:cs typeface="Times New Roman"/>
              </a:rPr>
              <a:t> </a:t>
            </a:r>
            <a:r>
              <a:rPr dirty="0" baseline="1048" sz="3975" spc="37">
                <a:latin typeface="Symbol"/>
                <a:cs typeface="Symbol"/>
              </a:rPr>
              <a:t></a:t>
            </a:r>
            <a:r>
              <a:rPr dirty="0" baseline="1048" sz="3975">
                <a:latin typeface="Times New Roman"/>
                <a:cs typeface="Times New Roman"/>
              </a:rPr>
              <a:t>	</a:t>
            </a:r>
            <a:r>
              <a:rPr dirty="0" baseline="37537" sz="2775" spc="22">
                <a:latin typeface="Times New Roman"/>
                <a:cs typeface="Times New Roman"/>
              </a:rPr>
              <a:t>2</a:t>
            </a:r>
            <a:r>
              <a:rPr dirty="0" baseline="37537" sz="2775" spc="262">
                <a:latin typeface="Times New Roman"/>
                <a:cs typeface="Times New Roman"/>
              </a:rPr>
              <a:t> </a:t>
            </a:r>
            <a:r>
              <a:rPr dirty="0" baseline="1048" sz="3975" spc="37" i="1">
                <a:latin typeface="Times New Roman"/>
                <a:cs typeface="Times New Roman"/>
              </a:rPr>
              <a:t>G</a:t>
            </a:r>
            <a:r>
              <a:rPr dirty="0" baseline="1048" sz="3975" i="1">
                <a:latin typeface="Times New Roman"/>
                <a:cs typeface="Times New Roman"/>
              </a:rPr>
              <a:t>	</a:t>
            </a:r>
            <a:r>
              <a:rPr dirty="0" sz="3650" spc="240">
                <a:latin typeface="Symbol"/>
                <a:cs typeface="Symbol"/>
              </a:rPr>
              <a:t></a:t>
            </a:r>
            <a:r>
              <a:rPr dirty="0" baseline="1048" sz="3975" spc="22" i="1">
                <a:latin typeface="Times New Roman"/>
                <a:cs typeface="Times New Roman"/>
              </a:rPr>
              <a:t>x</a:t>
            </a:r>
            <a:r>
              <a:rPr dirty="0" baseline="1048" sz="3975" spc="30" i="1">
                <a:latin typeface="Times New Roman"/>
                <a:cs typeface="Times New Roman"/>
              </a:rPr>
              <a:t> </a:t>
            </a:r>
            <a:r>
              <a:rPr dirty="0" baseline="1048" sz="3975" spc="7">
                <a:latin typeface="Times New Roman"/>
                <a:cs typeface="Times New Roman"/>
              </a:rPr>
              <a:t>,</a:t>
            </a:r>
            <a:r>
              <a:rPr dirty="0" baseline="1048" sz="3975">
                <a:latin typeface="Times New Roman"/>
                <a:cs typeface="Times New Roman"/>
              </a:rPr>
              <a:t>	</a:t>
            </a:r>
            <a:r>
              <a:rPr dirty="0" baseline="1048" sz="3975" spc="22" i="1">
                <a:latin typeface="Times New Roman"/>
                <a:cs typeface="Times New Roman"/>
              </a:rPr>
              <a:t>y</a:t>
            </a:r>
            <a:r>
              <a:rPr dirty="0" baseline="1048" sz="3975" spc="419" i="1">
                <a:latin typeface="Times New Roman"/>
                <a:cs typeface="Times New Roman"/>
              </a:rPr>
              <a:t> </a:t>
            </a:r>
            <a:r>
              <a:rPr dirty="0" sz="3650" spc="-105">
                <a:latin typeface="Symbol"/>
                <a:cs typeface="Symbol"/>
              </a:rPr>
              <a:t></a:t>
            </a:r>
            <a:r>
              <a:rPr dirty="0" sz="2650" spc="1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  <a:p>
            <a:pPr marL="12700">
              <a:lnSpc>
                <a:spcPts val="1685"/>
              </a:lnSpc>
            </a:pPr>
            <a:r>
              <a:rPr dirty="0" sz="2650" spc="10">
                <a:latin typeface="Symbol"/>
                <a:cs typeface="Symbol"/>
              </a:rPr>
              <a:t></a:t>
            </a:r>
            <a:endParaRPr sz="2650">
              <a:latin typeface="Symbol"/>
              <a:cs typeface="Symbol"/>
            </a:endParaRPr>
          </a:p>
          <a:p>
            <a:pPr marL="12700">
              <a:lnSpc>
                <a:spcPts val="3295"/>
              </a:lnSpc>
              <a:tabLst>
                <a:tab pos="625475" algn="l"/>
                <a:tab pos="1865630" algn="l"/>
              </a:tabLst>
            </a:pPr>
            <a:r>
              <a:rPr dirty="0" baseline="-11530" sz="3975" spc="-1537">
                <a:latin typeface="Symbol"/>
                <a:cs typeface="Symbol"/>
              </a:rPr>
              <a:t></a:t>
            </a:r>
            <a:r>
              <a:rPr dirty="0" baseline="-28301" sz="3975" spc="15">
                <a:latin typeface="Symbol"/>
                <a:cs typeface="Symbol"/>
              </a:rPr>
              <a:t></a:t>
            </a:r>
            <a:r>
              <a:rPr dirty="0" baseline="-28301" sz="3975" spc="-209">
                <a:latin typeface="Times New Roman"/>
                <a:cs typeface="Times New Roman"/>
              </a:rPr>
              <a:t> </a:t>
            </a:r>
            <a:r>
              <a:rPr dirty="0" sz="2650" spc="25">
                <a:latin typeface="Symbol"/>
                <a:cs typeface="Symbol"/>
              </a:rPr>
              <a:t></a:t>
            </a:r>
            <a:r>
              <a:rPr dirty="0" sz="2650">
                <a:latin typeface="Times New Roman"/>
                <a:cs typeface="Times New Roman"/>
              </a:rPr>
              <a:t>	</a:t>
            </a:r>
            <a:r>
              <a:rPr dirty="0" baseline="36036" sz="2775" spc="22">
                <a:latin typeface="Times New Roman"/>
                <a:cs typeface="Times New Roman"/>
              </a:rPr>
              <a:t>2</a:t>
            </a:r>
            <a:r>
              <a:rPr dirty="0" baseline="36036" sz="2775">
                <a:latin typeface="Times New Roman"/>
                <a:cs typeface="Times New Roman"/>
              </a:rPr>
              <a:t> </a:t>
            </a:r>
            <a:r>
              <a:rPr dirty="0" baseline="36036" sz="2775" spc="-44">
                <a:latin typeface="Times New Roman"/>
                <a:cs typeface="Times New Roman"/>
              </a:rPr>
              <a:t> </a:t>
            </a:r>
            <a:r>
              <a:rPr dirty="0" sz="2650" spc="20" i="1">
                <a:latin typeface="Times New Roman"/>
                <a:cs typeface="Times New Roman"/>
              </a:rPr>
              <a:t>B</a:t>
            </a:r>
            <a:r>
              <a:rPr dirty="0" sz="2650" i="1">
                <a:latin typeface="Times New Roman"/>
                <a:cs typeface="Times New Roman"/>
              </a:rPr>
              <a:t> </a:t>
            </a:r>
            <a:r>
              <a:rPr dirty="0" sz="2650" spc="-330" i="1">
                <a:latin typeface="Times New Roman"/>
                <a:cs typeface="Times New Roman"/>
              </a:rPr>
              <a:t> </a:t>
            </a:r>
            <a:r>
              <a:rPr dirty="0" sz="3650" spc="245">
                <a:latin typeface="Symbol"/>
                <a:cs typeface="Symbol"/>
              </a:rPr>
              <a:t></a:t>
            </a:r>
            <a:r>
              <a:rPr dirty="0" sz="2650" spc="15" i="1">
                <a:latin typeface="Times New Roman"/>
                <a:cs typeface="Times New Roman"/>
              </a:rPr>
              <a:t>x</a:t>
            </a:r>
            <a:r>
              <a:rPr dirty="0" sz="2650" spc="20" i="1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Times New Roman"/>
                <a:cs typeface="Times New Roman"/>
              </a:rPr>
              <a:t>,</a:t>
            </a:r>
            <a:r>
              <a:rPr dirty="0" sz="2650">
                <a:latin typeface="Times New Roman"/>
                <a:cs typeface="Times New Roman"/>
              </a:rPr>
              <a:t>	</a:t>
            </a:r>
            <a:r>
              <a:rPr dirty="0" sz="2650" spc="15" i="1">
                <a:latin typeface="Times New Roman"/>
                <a:cs typeface="Times New Roman"/>
              </a:rPr>
              <a:t>y</a:t>
            </a:r>
            <a:r>
              <a:rPr dirty="0" sz="2650" spc="280" i="1">
                <a:latin typeface="Times New Roman"/>
                <a:cs typeface="Times New Roman"/>
              </a:rPr>
              <a:t> </a:t>
            </a:r>
            <a:r>
              <a:rPr dirty="0" sz="3650" spc="150">
                <a:latin typeface="Symbol"/>
                <a:cs typeface="Symbol"/>
              </a:rPr>
              <a:t></a:t>
            </a:r>
            <a:r>
              <a:rPr dirty="0" baseline="-11530" sz="3975" spc="-1537">
                <a:latin typeface="Symbol"/>
                <a:cs typeface="Symbol"/>
              </a:rPr>
              <a:t></a:t>
            </a:r>
            <a:r>
              <a:rPr dirty="0" baseline="-28301" sz="3975" spc="15">
                <a:latin typeface="Symbol"/>
                <a:cs typeface="Symbol"/>
              </a:rPr>
              <a:t></a:t>
            </a:r>
            <a:endParaRPr baseline="-28301" sz="3975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5313" y="2846730"/>
            <a:ext cx="2569210" cy="57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8625" algn="l"/>
                <a:tab pos="1717039" algn="l"/>
              </a:tabLst>
            </a:pPr>
            <a:r>
              <a:rPr dirty="0" sz="2650" spc="25">
                <a:latin typeface="Symbol"/>
                <a:cs typeface="Symbol"/>
              </a:rPr>
              <a:t></a:t>
            </a:r>
            <a:r>
              <a:rPr dirty="0" sz="2650" spc="25">
                <a:latin typeface="Times New Roman"/>
                <a:cs typeface="Times New Roman"/>
              </a:rPr>
              <a:t>	</a:t>
            </a:r>
            <a:r>
              <a:rPr dirty="0" baseline="36036" sz="2775" spc="22">
                <a:latin typeface="Times New Roman"/>
                <a:cs typeface="Times New Roman"/>
              </a:rPr>
              <a:t>2</a:t>
            </a:r>
            <a:r>
              <a:rPr dirty="0" baseline="36036" sz="2775" spc="22">
                <a:latin typeface="Times New Roman"/>
                <a:cs typeface="Times New Roman"/>
              </a:rPr>
              <a:t> </a:t>
            </a:r>
            <a:r>
              <a:rPr dirty="0" baseline="36036" sz="2775" spc="15">
                <a:latin typeface="Times New Roman"/>
                <a:cs typeface="Times New Roman"/>
              </a:rPr>
              <a:t> </a:t>
            </a:r>
            <a:r>
              <a:rPr dirty="0" sz="3750" spc="-200">
                <a:latin typeface="Symbol"/>
                <a:cs typeface="Symbol"/>
              </a:rPr>
              <a:t></a:t>
            </a:r>
            <a:r>
              <a:rPr dirty="0" sz="2650" spc="15" i="1">
                <a:latin typeface="Times New Roman"/>
                <a:cs typeface="Times New Roman"/>
              </a:rPr>
              <a:t>c</a:t>
            </a:r>
            <a:r>
              <a:rPr dirty="0" sz="2650" spc="75" i="1">
                <a:latin typeface="Times New Roman"/>
                <a:cs typeface="Times New Roman"/>
              </a:rPr>
              <a:t> </a:t>
            </a:r>
            <a:r>
              <a:rPr dirty="0" sz="3650" spc="245">
                <a:latin typeface="Symbol"/>
                <a:cs typeface="Symbol"/>
              </a:rPr>
              <a:t></a:t>
            </a:r>
            <a:r>
              <a:rPr dirty="0" sz="2650" spc="15" i="1">
                <a:latin typeface="Times New Roman"/>
                <a:cs typeface="Times New Roman"/>
              </a:rPr>
              <a:t>x</a:t>
            </a:r>
            <a:r>
              <a:rPr dirty="0" sz="2650" spc="20" i="1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Times New Roman"/>
                <a:cs typeface="Times New Roman"/>
              </a:rPr>
              <a:t>,</a:t>
            </a:r>
            <a:r>
              <a:rPr dirty="0" sz="2650">
                <a:latin typeface="Times New Roman"/>
                <a:cs typeface="Times New Roman"/>
              </a:rPr>
              <a:t>	</a:t>
            </a:r>
            <a:r>
              <a:rPr dirty="0" sz="2650" spc="15" i="1">
                <a:latin typeface="Times New Roman"/>
                <a:cs typeface="Times New Roman"/>
              </a:rPr>
              <a:t>y</a:t>
            </a:r>
            <a:r>
              <a:rPr dirty="0" sz="2650" spc="280" i="1">
                <a:latin typeface="Times New Roman"/>
                <a:cs typeface="Times New Roman"/>
              </a:rPr>
              <a:t> </a:t>
            </a:r>
            <a:r>
              <a:rPr dirty="0" sz="3650" spc="-130">
                <a:latin typeface="Symbol"/>
                <a:cs typeface="Symbol"/>
              </a:rPr>
              <a:t></a:t>
            </a:r>
            <a:r>
              <a:rPr dirty="0" sz="3750" spc="105">
                <a:latin typeface="Symbol"/>
                <a:cs typeface="Symbol"/>
              </a:rPr>
              <a:t></a:t>
            </a:r>
            <a:r>
              <a:rPr dirty="0" sz="3750" spc="-395">
                <a:latin typeface="Times New Roman"/>
                <a:cs typeface="Times New Roman"/>
              </a:rPr>
              <a:t> </a:t>
            </a:r>
            <a:r>
              <a:rPr dirty="0" sz="2650" spc="20">
                <a:latin typeface="Symbol"/>
                <a:cs typeface="Symbol"/>
              </a:rPr>
              <a:t>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51" y="953770"/>
            <a:ext cx="7188200" cy="1198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彩色图像尖锐化（拉普拉斯微分）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2840"/>
              </a:lnSpc>
              <a:spcBef>
                <a:spcPts val="2755"/>
              </a:spcBef>
            </a:pPr>
            <a:r>
              <a:rPr dirty="0" sz="2400" spc="-10" b="1">
                <a:latin typeface="NSimSun"/>
                <a:cs typeface="NSimSun"/>
              </a:rPr>
              <a:t>RGB彩色空间，分别计算每一分量图像的拉普拉斯变换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8894" y="4239259"/>
            <a:ext cx="7929880" cy="2127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99845" algn="l"/>
              </a:tabLst>
            </a:pPr>
            <a:r>
              <a:rPr dirty="0" sz="2650" spc="185" i="1">
                <a:latin typeface="Times New Roman"/>
                <a:cs typeface="Times New Roman"/>
              </a:rPr>
              <a:t>g</a:t>
            </a:r>
            <a:r>
              <a:rPr dirty="0" sz="3550" spc="-254">
                <a:latin typeface="Symbol"/>
                <a:cs typeface="Symbol"/>
              </a:rPr>
              <a:t></a:t>
            </a:r>
            <a:r>
              <a:rPr dirty="0" sz="2650" spc="10" i="1">
                <a:latin typeface="Times New Roman"/>
                <a:cs typeface="Times New Roman"/>
              </a:rPr>
              <a:t>x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90">
                <a:latin typeface="Times New Roman"/>
                <a:cs typeface="Times New Roman"/>
              </a:rPr>
              <a:t> </a:t>
            </a:r>
            <a:r>
              <a:rPr dirty="0" sz="2650" spc="175" i="1">
                <a:latin typeface="Times New Roman"/>
                <a:cs typeface="Times New Roman"/>
              </a:rPr>
              <a:t>y</a:t>
            </a:r>
            <a:r>
              <a:rPr dirty="0" sz="3550" spc="-320">
                <a:latin typeface="Symbol"/>
                <a:cs typeface="Symbol"/>
              </a:rPr>
              <a:t></a:t>
            </a:r>
            <a:r>
              <a:rPr dirty="0" sz="3550" spc="-459">
                <a:latin typeface="Times New Roman"/>
                <a:cs typeface="Times New Roman"/>
              </a:rPr>
              <a:t> </a:t>
            </a:r>
            <a:r>
              <a:rPr dirty="0" sz="2650" spc="-10">
                <a:latin typeface="Symbol"/>
                <a:cs typeface="Symbol"/>
              </a:rPr>
              <a:t></a:t>
            </a:r>
            <a:r>
              <a:rPr dirty="0" sz="2650">
                <a:latin typeface="Times New Roman"/>
                <a:cs typeface="Times New Roman"/>
              </a:rPr>
              <a:t>	</a:t>
            </a:r>
            <a:r>
              <a:rPr dirty="0" sz="2650" spc="-5" i="1">
                <a:latin typeface="Times New Roman"/>
                <a:cs typeface="Times New Roman"/>
              </a:rPr>
              <a:t>f</a:t>
            </a:r>
            <a:r>
              <a:rPr dirty="0" sz="2650" spc="-45" i="1">
                <a:latin typeface="Times New Roman"/>
                <a:cs typeface="Times New Roman"/>
              </a:rPr>
              <a:t> </a:t>
            </a:r>
            <a:r>
              <a:rPr dirty="0" sz="3550" spc="-254">
                <a:latin typeface="Symbol"/>
                <a:cs typeface="Symbol"/>
              </a:rPr>
              <a:t></a:t>
            </a:r>
            <a:r>
              <a:rPr dirty="0" sz="2650" spc="10" i="1">
                <a:latin typeface="Times New Roman"/>
                <a:cs typeface="Times New Roman"/>
              </a:rPr>
              <a:t>x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85">
                <a:latin typeface="Times New Roman"/>
                <a:cs typeface="Times New Roman"/>
              </a:rPr>
              <a:t> </a:t>
            </a:r>
            <a:r>
              <a:rPr dirty="0" sz="2650" spc="175" i="1">
                <a:latin typeface="Times New Roman"/>
                <a:cs typeface="Times New Roman"/>
              </a:rPr>
              <a:t>y</a:t>
            </a:r>
            <a:r>
              <a:rPr dirty="0" sz="3550" spc="-90">
                <a:latin typeface="Symbol"/>
                <a:cs typeface="Symbol"/>
              </a:rPr>
              <a:t></a:t>
            </a:r>
            <a:r>
              <a:rPr dirty="0" sz="2650" spc="-10">
                <a:latin typeface="Symbol"/>
                <a:cs typeface="Symbol"/>
              </a:rPr>
              <a:t></a:t>
            </a:r>
            <a:r>
              <a:rPr dirty="0" sz="2650" spc="-285">
                <a:latin typeface="Times New Roman"/>
                <a:cs typeface="Times New Roman"/>
              </a:rPr>
              <a:t> </a:t>
            </a:r>
            <a:r>
              <a:rPr dirty="0" sz="2650" spc="195">
                <a:latin typeface="Symbol"/>
                <a:cs typeface="Symbol"/>
              </a:rPr>
              <a:t></a:t>
            </a:r>
            <a:r>
              <a:rPr dirty="0" baseline="36036" sz="2775" spc="-7">
                <a:latin typeface="Times New Roman"/>
                <a:cs typeface="Times New Roman"/>
              </a:rPr>
              <a:t>2</a:t>
            </a:r>
            <a:r>
              <a:rPr dirty="0" baseline="36036" sz="2775" spc="292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f</a:t>
            </a:r>
            <a:r>
              <a:rPr dirty="0" sz="2650" spc="-50" i="1">
                <a:latin typeface="Times New Roman"/>
                <a:cs typeface="Times New Roman"/>
              </a:rPr>
              <a:t> </a:t>
            </a:r>
            <a:r>
              <a:rPr dirty="0" sz="3550" spc="-250">
                <a:latin typeface="Symbol"/>
                <a:cs typeface="Symbol"/>
              </a:rPr>
              <a:t></a:t>
            </a:r>
            <a:r>
              <a:rPr dirty="0" sz="2650" spc="10" i="1">
                <a:latin typeface="Times New Roman"/>
                <a:cs typeface="Times New Roman"/>
              </a:rPr>
              <a:t>x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90">
                <a:latin typeface="Times New Roman"/>
                <a:cs typeface="Times New Roman"/>
              </a:rPr>
              <a:t> </a:t>
            </a:r>
            <a:r>
              <a:rPr dirty="0" sz="2650" spc="175" i="1">
                <a:latin typeface="Times New Roman"/>
                <a:cs typeface="Times New Roman"/>
              </a:rPr>
              <a:t>y</a:t>
            </a:r>
            <a:r>
              <a:rPr dirty="0" sz="3550" spc="-320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  <a:p>
            <a:pPr marL="937260">
              <a:lnSpc>
                <a:spcPct val="100000"/>
              </a:lnSpc>
              <a:spcBef>
                <a:spcPts val="1250"/>
              </a:spcBef>
            </a:pPr>
            <a:r>
              <a:rPr dirty="0" sz="2700" spc="-5">
                <a:latin typeface="Symbol"/>
                <a:cs typeface="Symbol"/>
              </a:rPr>
              <a:t></a:t>
            </a:r>
            <a:r>
              <a:rPr dirty="0" sz="2700" spc="-235">
                <a:latin typeface="Times New Roman"/>
                <a:cs typeface="Times New Roman"/>
              </a:rPr>
              <a:t> 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5">
                <a:latin typeface="Symbol"/>
                <a:cs typeface="Symbol"/>
              </a:rPr>
              <a:t></a:t>
            </a:r>
            <a:r>
              <a:rPr dirty="0" sz="2700" spc="-320" i="1">
                <a:latin typeface="Times New Roman"/>
                <a:cs typeface="Times New Roman"/>
              </a:rPr>
              <a:t>x</a:t>
            </a:r>
            <a:r>
              <a:rPr dirty="0" sz="2700" spc="-5">
                <a:latin typeface="Times New Roman"/>
                <a:cs typeface="Times New Roman"/>
              </a:rPr>
              <a:t>,</a:t>
            </a:r>
            <a:r>
              <a:rPr dirty="0" sz="2700" spc="-440">
                <a:latin typeface="Times New Roman"/>
                <a:cs typeface="Times New Roman"/>
              </a:rPr>
              <a:t> </a:t>
            </a:r>
            <a:r>
              <a:rPr dirty="0" sz="2700" spc="-200" i="1">
                <a:latin typeface="Times New Roman"/>
                <a:cs typeface="Times New Roman"/>
              </a:rPr>
              <a:t>y</a:t>
            </a:r>
            <a:r>
              <a:rPr dirty="0" sz="3650" spc="-415">
                <a:latin typeface="Symbol"/>
                <a:cs typeface="Symbol"/>
              </a:rPr>
              <a:t></a:t>
            </a:r>
            <a:r>
              <a:rPr dirty="0" sz="2700" spc="-175">
                <a:latin typeface="Symbol"/>
                <a:cs typeface="Symbol"/>
              </a:rPr>
              <a:t></a:t>
            </a:r>
            <a:r>
              <a:rPr dirty="0" sz="3650" spc="-1150">
                <a:latin typeface="Symbol"/>
                <a:cs typeface="Symbol"/>
              </a:rPr>
              <a:t></a:t>
            </a:r>
            <a:r>
              <a:rPr dirty="0" sz="3750" spc="-360">
                <a:latin typeface="Symbol"/>
                <a:cs typeface="Symbol"/>
              </a:rPr>
              <a:t>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5">
                <a:latin typeface="Symbol"/>
                <a:cs typeface="Symbol"/>
              </a:rPr>
              <a:t></a:t>
            </a:r>
            <a:r>
              <a:rPr dirty="0" sz="2700" spc="25" i="1">
                <a:latin typeface="Times New Roman"/>
                <a:cs typeface="Times New Roman"/>
              </a:rPr>
              <a:t>x</a:t>
            </a:r>
            <a:r>
              <a:rPr dirty="0" sz="2700" spc="-260">
                <a:latin typeface="Symbol"/>
                <a:cs typeface="Symbol"/>
              </a:rPr>
              <a:t></a:t>
            </a:r>
            <a:r>
              <a:rPr dirty="0" sz="2700" spc="-560">
                <a:latin typeface="Times New Roman"/>
                <a:cs typeface="Times New Roman"/>
              </a:rPr>
              <a:t>1</a:t>
            </a:r>
            <a:r>
              <a:rPr dirty="0" sz="2700" spc="-5">
                <a:latin typeface="Times New Roman"/>
                <a:cs typeface="Times New Roman"/>
              </a:rPr>
              <a:t>,</a:t>
            </a:r>
            <a:r>
              <a:rPr dirty="0" sz="2700" spc="-440">
                <a:latin typeface="Times New Roman"/>
                <a:cs typeface="Times New Roman"/>
              </a:rPr>
              <a:t> </a:t>
            </a:r>
            <a:r>
              <a:rPr dirty="0" sz="2700" spc="-200" i="1">
                <a:latin typeface="Times New Roman"/>
                <a:cs typeface="Times New Roman"/>
              </a:rPr>
              <a:t>y</a:t>
            </a:r>
            <a:r>
              <a:rPr dirty="0" sz="3650" spc="-415">
                <a:latin typeface="Symbol"/>
                <a:cs typeface="Symbol"/>
              </a:rPr>
              <a:t></a:t>
            </a:r>
            <a:r>
              <a:rPr dirty="0" sz="2700" spc="-5">
                <a:latin typeface="Symbol"/>
                <a:cs typeface="Symbol"/>
              </a:rPr>
              <a:t></a:t>
            </a:r>
            <a:r>
              <a:rPr dirty="0" sz="2700" spc="-350">
                <a:latin typeface="Times New Roman"/>
                <a:cs typeface="Times New Roman"/>
              </a:rPr>
              <a:t> 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5">
                <a:latin typeface="Symbol"/>
                <a:cs typeface="Symbol"/>
              </a:rPr>
              <a:t></a:t>
            </a:r>
            <a:r>
              <a:rPr dirty="0" sz="2700" spc="25" i="1">
                <a:latin typeface="Times New Roman"/>
                <a:cs typeface="Times New Roman"/>
              </a:rPr>
              <a:t>x</a:t>
            </a:r>
            <a:r>
              <a:rPr dirty="0" sz="2700" spc="-290">
                <a:latin typeface="Symbol"/>
                <a:cs typeface="Symbol"/>
              </a:rPr>
              <a:t></a:t>
            </a:r>
            <a:r>
              <a:rPr dirty="0" sz="2700" spc="-560">
                <a:latin typeface="Times New Roman"/>
                <a:cs typeface="Times New Roman"/>
              </a:rPr>
              <a:t>1</a:t>
            </a:r>
            <a:r>
              <a:rPr dirty="0" sz="2700" spc="225">
                <a:latin typeface="Times New Roman"/>
                <a:cs typeface="Times New Roman"/>
              </a:rPr>
              <a:t>,</a:t>
            </a:r>
            <a:r>
              <a:rPr dirty="0" sz="2700" spc="50" i="1">
                <a:latin typeface="Times New Roman"/>
                <a:cs typeface="Times New Roman"/>
              </a:rPr>
              <a:t>y</a:t>
            </a:r>
            <a:r>
              <a:rPr dirty="0" sz="2700" spc="-5">
                <a:latin typeface="Symbol"/>
                <a:cs typeface="Symbol"/>
              </a:rPr>
              <a:t></a:t>
            </a:r>
            <a:r>
              <a:rPr dirty="0" sz="2700" spc="-350">
                <a:latin typeface="Times New Roman"/>
                <a:cs typeface="Times New Roman"/>
              </a:rPr>
              <a:t> 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5">
                <a:latin typeface="Symbol"/>
                <a:cs typeface="Symbol"/>
              </a:rPr>
              <a:t></a:t>
            </a:r>
            <a:r>
              <a:rPr dirty="0" sz="2700" spc="-320" i="1">
                <a:latin typeface="Times New Roman"/>
                <a:cs typeface="Times New Roman"/>
              </a:rPr>
              <a:t>x</a:t>
            </a:r>
            <a:r>
              <a:rPr dirty="0" sz="2700" spc="225">
                <a:latin typeface="Times New Roman"/>
                <a:cs typeface="Times New Roman"/>
              </a:rPr>
              <a:t>,</a:t>
            </a:r>
            <a:r>
              <a:rPr dirty="0" sz="2700" spc="50" i="1">
                <a:latin typeface="Times New Roman"/>
                <a:cs typeface="Times New Roman"/>
              </a:rPr>
              <a:t>y</a:t>
            </a:r>
            <a:r>
              <a:rPr dirty="0" sz="2700" spc="-260">
                <a:latin typeface="Symbol"/>
                <a:cs typeface="Symbol"/>
              </a:rPr>
              <a:t></a:t>
            </a:r>
            <a:r>
              <a:rPr dirty="0" sz="2700" spc="-470">
                <a:latin typeface="Times New Roman"/>
                <a:cs typeface="Times New Roman"/>
              </a:rPr>
              <a:t>1</a:t>
            </a:r>
            <a:r>
              <a:rPr dirty="0" sz="3650" spc="-409">
                <a:latin typeface="Symbol"/>
                <a:cs typeface="Symbol"/>
              </a:rPr>
              <a:t></a:t>
            </a:r>
            <a:r>
              <a:rPr dirty="0" sz="2700" spc="-5">
                <a:latin typeface="Symbol"/>
                <a:cs typeface="Symbol"/>
              </a:rPr>
              <a:t></a:t>
            </a:r>
            <a:r>
              <a:rPr dirty="0" sz="2700" spc="-355">
                <a:latin typeface="Times New Roman"/>
                <a:cs typeface="Times New Roman"/>
              </a:rPr>
              <a:t> 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0">
                <a:latin typeface="Symbol"/>
                <a:cs typeface="Symbol"/>
              </a:rPr>
              <a:t></a:t>
            </a:r>
            <a:r>
              <a:rPr dirty="0" sz="2700" spc="-320" i="1">
                <a:latin typeface="Times New Roman"/>
                <a:cs typeface="Times New Roman"/>
              </a:rPr>
              <a:t>x</a:t>
            </a:r>
            <a:r>
              <a:rPr dirty="0" sz="2700" spc="225">
                <a:latin typeface="Times New Roman"/>
                <a:cs typeface="Times New Roman"/>
              </a:rPr>
              <a:t>,</a:t>
            </a:r>
            <a:r>
              <a:rPr dirty="0" sz="2700" spc="50" i="1">
                <a:latin typeface="Times New Roman"/>
                <a:cs typeface="Times New Roman"/>
              </a:rPr>
              <a:t>y</a:t>
            </a:r>
            <a:r>
              <a:rPr dirty="0" sz="2700" spc="-290">
                <a:latin typeface="Symbol"/>
                <a:cs typeface="Symbol"/>
              </a:rPr>
              <a:t></a:t>
            </a:r>
            <a:r>
              <a:rPr dirty="0" sz="2700" spc="-470">
                <a:latin typeface="Times New Roman"/>
                <a:cs typeface="Times New Roman"/>
              </a:rPr>
              <a:t>1</a:t>
            </a:r>
            <a:r>
              <a:rPr dirty="0" sz="3650" spc="-665">
                <a:latin typeface="Symbol"/>
                <a:cs typeface="Symbol"/>
              </a:rPr>
              <a:t></a:t>
            </a:r>
            <a:r>
              <a:rPr dirty="0" sz="3650" spc="-710">
                <a:latin typeface="Symbol"/>
                <a:cs typeface="Symbol"/>
              </a:rPr>
              <a:t></a:t>
            </a:r>
            <a:r>
              <a:rPr dirty="0" sz="3750" spc="-505">
                <a:latin typeface="Symbol"/>
                <a:cs typeface="Symbol"/>
              </a:rPr>
              <a:t></a:t>
            </a:r>
            <a:r>
              <a:rPr dirty="0" sz="2700" spc="-75">
                <a:latin typeface="Symbol"/>
                <a:cs typeface="Symbol"/>
              </a:rPr>
              <a:t></a:t>
            </a:r>
            <a:r>
              <a:rPr dirty="0" sz="2700" spc="5">
                <a:latin typeface="Times New Roman"/>
                <a:cs typeface="Times New Roman"/>
              </a:rPr>
              <a:t>4</a:t>
            </a:r>
            <a:r>
              <a:rPr dirty="0" sz="2700" spc="-5" i="1">
                <a:latin typeface="Times New Roman"/>
                <a:cs typeface="Times New Roman"/>
              </a:rPr>
              <a:t>f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3650" spc="-530">
                <a:latin typeface="Symbol"/>
                <a:cs typeface="Symbol"/>
              </a:rPr>
              <a:t></a:t>
            </a:r>
            <a:r>
              <a:rPr dirty="0" sz="2700" spc="-325" i="1">
                <a:latin typeface="Times New Roman"/>
                <a:cs typeface="Times New Roman"/>
              </a:rPr>
              <a:t>x</a:t>
            </a:r>
            <a:r>
              <a:rPr dirty="0" sz="2700" spc="-5">
                <a:latin typeface="Times New Roman"/>
                <a:cs typeface="Times New Roman"/>
              </a:rPr>
              <a:t>,</a:t>
            </a:r>
            <a:r>
              <a:rPr dirty="0" sz="2700" spc="-440">
                <a:latin typeface="Times New Roman"/>
                <a:cs typeface="Times New Roman"/>
              </a:rPr>
              <a:t> </a:t>
            </a:r>
            <a:r>
              <a:rPr dirty="0" sz="2700" spc="-200" i="1">
                <a:latin typeface="Times New Roman"/>
                <a:cs typeface="Times New Roman"/>
              </a:rPr>
              <a:t>y</a:t>
            </a:r>
            <a:r>
              <a:rPr dirty="0" sz="3650" spc="-825">
                <a:latin typeface="Symbol"/>
                <a:cs typeface="Symbol"/>
              </a:rPr>
              <a:t></a:t>
            </a:r>
            <a:r>
              <a:rPr dirty="0" sz="3650" spc="-835">
                <a:latin typeface="Symbol"/>
                <a:cs typeface="Symbol"/>
              </a:rPr>
              <a:t></a:t>
            </a:r>
            <a:endParaRPr sz="3650">
              <a:latin typeface="Symbol"/>
              <a:cs typeface="Symbol"/>
            </a:endParaRPr>
          </a:p>
          <a:p>
            <a:pPr marL="993775">
              <a:lnSpc>
                <a:spcPct val="100000"/>
              </a:lnSpc>
              <a:spcBef>
                <a:spcPts val="2110"/>
              </a:spcBef>
            </a:pPr>
            <a:r>
              <a:rPr dirty="0" sz="2700" spc="20">
                <a:latin typeface="Symbol"/>
                <a:cs typeface="Symbol"/>
              </a:rPr>
              <a:t></a:t>
            </a:r>
            <a:r>
              <a:rPr dirty="0" sz="2700" spc="-440">
                <a:latin typeface="Times New Roman"/>
                <a:cs typeface="Times New Roman"/>
              </a:rPr>
              <a:t> </a:t>
            </a:r>
            <a:r>
              <a:rPr dirty="0" sz="2700" spc="200">
                <a:latin typeface="Times New Roman"/>
                <a:cs typeface="Times New Roman"/>
              </a:rPr>
              <a:t>5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80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-180" i="1">
                <a:latin typeface="Times New Roman"/>
                <a:cs typeface="Times New Roman"/>
              </a:rPr>
              <a:t>x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-35" i="1">
                <a:latin typeface="Times New Roman"/>
                <a:cs typeface="Times New Roman"/>
              </a:rPr>
              <a:t>y</a:t>
            </a:r>
            <a:r>
              <a:rPr dirty="0" sz="3700" spc="-295">
                <a:latin typeface="Symbol"/>
                <a:cs typeface="Symbol"/>
              </a:rPr>
              <a:t></a:t>
            </a:r>
            <a:r>
              <a:rPr dirty="0" sz="2700" spc="60">
                <a:latin typeface="Symbol"/>
                <a:cs typeface="Symbol"/>
              </a:rPr>
              <a:t></a:t>
            </a:r>
            <a:r>
              <a:rPr dirty="0" sz="3850" spc="-250">
                <a:latin typeface="Symbol"/>
                <a:cs typeface="Symbol"/>
              </a:rPr>
              <a:t>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75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225" i="1">
                <a:latin typeface="Times New Roman"/>
                <a:cs typeface="Times New Roman"/>
              </a:rPr>
              <a:t>x</a:t>
            </a:r>
            <a:r>
              <a:rPr dirty="0" sz="2700" spc="-60">
                <a:latin typeface="Symbol"/>
                <a:cs typeface="Symbol"/>
              </a:rPr>
              <a:t></a:t>
            </a:r>
            <a:r>
              <a:rPr dirty="0" sz="2700" spc="-434">
                <a:latin typeface="Times New Roman"/>
                <a:cs typeface="Times New Roman"/>
              </a:rPr>
              <a:t>1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-35" i="1">
                <a:latin typeface="Times New Roman"/>
                <a:cs typeface="Times New Roman"/>
              </a:rPr>
              <a:t>y</a:t>
            </a:r>
            <a:r>
              <a:rPr dirty="0" sz="3700" spc="-305">
                <a:latin typeface="Symbol"/>
                <a:cs typeface="Symbol"/>
              </a:rPr>
              <a:t></a:t>
            </a:r>
            <a:r>
              <a:rPr dirty="0" sz="2700" spc="20">
                <a:latin typeface="Symbol"/>
                <a:cs typeface="Symbol"/>
              </a:rPr>
              <a:t></a:t>
            </a:r>
            <a:r>
              <a:rPr dirty="0" sz="2700" spc="-75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80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225" i="1">
                <a:latin typeface="Times New Roman"/>
                <a:cs typeface="Times New Roman"/>
              </a:rPr>
              <a:t>x</a:t>
            </a:r>
            <a:r>
              <a:rPr dirty="0" sz="2700" spc="-95">
                <a:latin typeface="Symbol"/>
                <a:cs typeface="Symbol"/>
              </a:rPr>
              <a:t></a:t>
            </a:r>
            <a:r>
              <a:rPr dirty="0" sz="2700" spc="-430">
                <a:latin typeface="Times New Roman"/>
                <a:cs typeface="Times New Roman"/>
              </a:rPr>
              <a:t>1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-40" i="1">
                <a:latin typeface="Times New Roman"/>
                <a:cs typeface="Times New Roman"/>
              </a:rPr>
              <a:t>y</a:t>
            </a:r>
            <a:r>
              <a:rPr dirty="0" sz="3700" spc="-295">
                <a:latin typeface="Symbol"/>
                <a:cs typeface="Symbol"/>
              </a:rPr>
              <a:t></a:t>
            </a:r>
            <a:r>
              <a:rPr dirty="0" sz="2700" spc="20">
                <a:latin typeface="Symbol"/>
                <a:cs typeface="Symbol"/>
              </a:rPr>
              <a:t></a:t>
            </a:r>
            <a:r>
              <a:rPr dirty="0" sz="2700" spc="-8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80" i="1">
                <a:latin typeface="Times New Roman"/>
                <a:cs typeface="Times New Roman"/>
              </a:rPr>
              <a:t> </a:t>
            </a:r>
            <a:r>
              <a:rPr dirty="0" sz="3700" spc="-434">
                <a:latin typeface="Symbol"/>
                <a:cs typeface="Symbol"/>
              </a:rPr>
              <a:t></a:t>
            </a:r>
            <a:r>
              <a:rPr dirty="0" sz="2700" spc="-180" i="1">
                <a:latin typeface="Times New Roman"/>
                <a:cs typeface="Times New Roman"/>
              </a:rPr>
              <a:t>x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5">
                <a:latin typeface="Times New Roman"/>
                <a:cs typeface="Times New Roman"/>
              </a:rPr>
              <a:t> </a:t>
            </a:r>
            <a:r>
              <a:rPr dirty="0" sz="2700" spc="15" i="1">
                <a:latin typeface="Times New Roman"/>
                <a:cs typeface="Times New Roman"/>
              </a:rPr>
              <a:t>y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2700" spc="-55">
                <a:latin typeface="Symbol"/>
                <a:cs typeface="Symbol"/>
              </a:rPr>
              <a:t></a:t>
            </a:r>
            <a:r>
              <a:rPr dirty="0" sz="2700" spc="-335">
                <a:latin typeface="Times New Roman"/>
                <a:cs typeface="Times New Roman"/>
              </a:rPr>
              <a:t>1</a:t>
            </a:r>
            <a:r>
              <a:rPr dirty="0" sz="3700" spc="-295">
                <a:latin typeface="Symbol"/>
                <a:cs typeface="Symbol"/>
              </a:rPr>
              <a:t></a:t>
            </a:r>
            <a:r>
              <a:rPr dirty="0" sz="2700" spc="20">
                <a:latin typeface="Symbol"/>
                <a:cs typeface="Symbol"/>
              </a:rPr>
              <a:t></a:t>
            </a:r>
            <a:r>
              <a:rPr dirty="0" sz="2700" spc="-8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275" i="1">
                <a:latin typeface="Times New Roman"/>
                <a:cs typeface="Times New Roman"/>
              </a:rPr>
              <a:t> </a:t>
            </a:r>
            <a:r>
              <a:rPr dirty="0" sz="3700" spc="-440">
                <a:latin typeface="Symbol"/>
                <a:cs typeface="Symbol"/>
              </a:rPr>
              <a:t></a:t>
            </a:r>
            <a:r>
              <a:rPr dirty="0" sz="2700" spc="-180" i="1">
                <a:latin typeface="Times New Roman"/>
                <a:cs typeface="Times New Roman"/>
              </a:rPr>
              <a:t>x</a:t>
            </a:r>
            <a:r>
              <a:rPr dirty="0" sz="2700" spc="10">
                <a:latin typeface="Times New Roman"/>
                <a:cs typeface="Times New Roman"/>
              </a:rPr>
              <a:t>,</a:t>
            </a:r>
            <a:r>
              <a:rPr dirty="0" sz="2700" spc="-300">
                <a:latin typeface="Times New Roman"/>
                <a:cs typeface="Times New Roman"/>
              </a:rPr>
              <a:t> </a:t>
            </a:r>
            <a:r>
              <a:rPr dirty="0" sz="2700" spc="15" i="1">
                <a:latin typeface="Times New Roman"/>
                <a:cs typeface="Times New Roman"/>
              </a:rPr>
              <a:t>y</a:t>
            </a:r>
            <a:r>
              <a:rPr dirty="0" sz="2700" spc="-430" i="1">
                <a:latin typeface="Times New Roman"/>
                <a:cs typeface="Times New Roman"/>
              </a:rPr>
              <a:t> </a:t>
            </a:r>
            <a:r>
              <a:rPr dirty="0" sz="2700" spc="-95">
                <a:latin typeface="Symbol"/>
                <a:cs typeface="Symbol"/>
              </a:rPr>
              <a:t></a:t>
            </a:r>
            <a:r>
              <a:rPr dirty="0" sz="2700" spc="-325">
                <a:latin typeface="Times New Roman"/>
                <a:cs typeface="Times New Roman"/>
              </a:rPr>
              <a:t>1</a:t>
            </a:r>
            <a:r>
              <a:rPr dirty="0" sz="3700" spc="-645">
                <a:latin typeface="Symbol"/>
                <a:cs typeface="Symbol"/>
              </a:rPr>
              <a:t></a:t>
            </a:r>
            <a:r>
              <a:rPr dirty="0" sz="3850" spc="-545">
                <a:latin typeface="Symbol"/>
                <a:cs typeface="Symbol"/>
              </a:rPr>
              <a:t></a:t>
            </a:r>
            <a:endParaRPr sz="38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4802" rIns="0" bIns="0" rtlCol="0" vert="horz">
            <a:spAutoFit/>
          </a:bodyPr>
          <a:lstStyle/>
          <a:p>
            <a:pPr marL="15621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彩色图像尖锐化（拉普拉斯微分）</a:t>
            </a:r>
          </a:p>
        </p:txBody>
      </p:sp>
      <p:sp>
        <p:nvSpPr>
          <p:cNvPr id="6" name="object 6"/>
          <p:cNvSpPr/>
          <p:nvPr/>
        </p:nvSpPr>
        <p:spPr>
          <a:xfrm>
            <a:off x="2106815" y="3168396"/>
            <a:ext cx="6532626" cy="2625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25879" y="1932178"/>
            <a:ext cx="1931035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latin typeface="NSimSun"/>
                <a:cs typeface="NSimSun"/>
              </a:rPr>
              <a:t>图6.38RGB图像的 </a:t>
            </a:r>
            <a:r>
              <a:rPr dirty="0" sz="2000" spc="-10" b="1">
                <a:latin typeface="NSimSun"/>
                <a:cs typeface="NSimSun"/>
              </a:rPr>
              <a:t>拉普拉斯变换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7789" y="1932178"/>
            <a:ext cx="2820035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latin typeface="NSimSun"/>
                <a:cs typeface="NSimSun"/>
              </a:rPr>
              <a:t>图6.39HSI图像的强度I </a:t>
            </a:r>
            <a:r>
              <a:rPr dirty="0" sz="2000" spc="-10" b="1">
                <a:latin typeface="NSimSun"/>
                <a:cs typeface="NSimSun"/>
              </a:rPr>
              <a:t>分量图像的拉普拉斯变换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6256" y="1911603"/>
            <a:ext cx="1804035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latin typeface="NSimSun"/>
                <a:cs typeface="NSimSun"/>
              </a:rPr>
              <a:t>a图像和b图像的 </a:t>
            </a:r>
            <a:r>
              <a:rPr dirty="0" sz="2000" spc="-10" b="1">
                <a:latin typeface="NSimSun"/>
                <a:cs typeface="NSimSun"/>
              </a:rPr>
              <a:t>差别图像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0938" y="5912103"/>
            <a:ext cx="7517765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latin typeface="NSimSun"/>
                <a:cs typeface="NSimSun"/>
              </a:rPr>
              <a:t>图c的原因：图a像素的锐化是不同彩色的锐化，而图b仅仅是强度的 锐化，原彩色（色调H和饱和度S）保持不变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9076" y="5114544"/>
            <a:ext cx="368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图a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7927" y="5121402"/>
            <a:ext cx="368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图b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7331" y="5121402"/>
            <a:ext cx="368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图c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6750" rIns="0" bIns="0" rtlCol="0" vert="horz">
            <a:spAutoFit/>
          </a:bodyPr>
          <a:lstStyle/>
          <a:p>
            <a:pPr marL="156210">
              <a:lnSpc>
                <a:spcPts val="3295"/>
              </a:lnSpc>
            </a:pPr>
            <a:r>
              <a:rPr dirty="0" sz="2800" spc="-15">
                <a:latin typeface="NSimSun"/>
                <a:cs typeface="NSimSun"/>
              </a:rPr>
              <a:t>例3：镜头边界检测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6389" y="1977389"/>
            <a:ext cx="1440180" cy="1440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27717" y="1977389"/>
            <a:ext cx="1440180" cy="1440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99139" y="1977389"/>
            <a:ext cx="1440180" cy="14401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80467" y="1977389"/>
            <a:ext cx="1440180" cy="1440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1877" y="1977389"/>
            <a:ext cx="1440180" cy="1440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46389" y="3490721"/>
            <a:ext cx="1440180" cy="14401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42957" y="3490721"/>
            <a:ext cx="1440180" cy="14401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15141" y="3490721"/>
            <a:ext cx="1440180" cy="14401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94183" y="3490721"/>
            <a:ext cx="1440180" cy="14401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59509" y="3490721"/>
            <a:ext cx="1440180" cy="14401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53770"/>
            <a:ext cx="7626984" cy="5151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彩色分割（把一幅图像分成区域）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45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HSI彩色空间分割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直观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2135"/>
              </a:spcBef>
              <a:tabLst>
                <a:tab pos="50673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>
                <a:latin typeface="NSimSun"/>
                <a:cs typeface="NSimSun"/>
              </a:rPr>
              <a:t>H色调图像方便描述彩色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0"/>
              </a:spcBef>
              <a:tabLst>
                <a:tab pos="50673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>
                <a:latin typeface="NSimSun"/>
                <a:cs typeface="NSimSun"/>
              </a:rPr>
              <a:t>S饱和度图像做模板分离感兴趣的特征区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1925"/>
              </a:spcBef>
              <a:tabLst>
                <a:tab pos="50673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>
                <a:latin typeface="NSimSun"/>
                <a:cs typeface="NSimSun"/>
              </a:rPr>
              <a:t>I强度图像不携带彩色信息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325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tabLst>
                <a:tab pos="4953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RGB彩色空间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直接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4802" rIns="0" bIns="0" rtlCol="0" vert="horz">
            <a:spAutoFit/>
          </a:bodyPr>
          <a:lstStyle/>
          <a:p>
            <a:pPr marL="15621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HSI彩色空间分割</a:t>
            </a:r>
          </a:p>
        </p:txBody>
      </p:sp>
      <p:sp>
        <p:nvSpPr>
          <p:cNvPr id="6" name="object 6"/>
          <p:cNvSpPr/>
          <p:nvPr/>
        </p:nvSpPr>
        <p:spPr>
          <a:xfrm>
            <a:off x="5418467" y="1906523"/>
            <a:ext cx="3435096" cy="4895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10245" y="1922495"/>
            <a:ext cx="3378200" cy="2003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800"/>
              </a:lnSpc>
            </a:pPr>
            <a:r>
              <a:rPr dirty="0" sz="2400" spc="-10" b="1">
                <a:latin typeface="NSimSun"/>
                <a:cs typeface="NSimSun"/>
              </a:rPr>
              <a:t>阈值产生的二值图像： 饱和度图像中阈值等于</a:t>
            </a:r>
            <a:endParaRPr sz="24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425"/>
              </a:spcBef>
            </a:pPr>
            <a:r>
              <a:rPr dirty="0" sz="2400" spc="-10" b="1">
                <a:latin typeface="NSimSun"/>
                <a:cs typeface="NSimSun"/>
              </a:rPr>
              <a:t>最大饱和度的10%，大于 </a:t>
            </a:r>
            <a:r>
              <a:rPr dirty="0" sz="2400" spc="-10" b="1">
                <a:latin typeface="NSimSun"/>
                <a:cs typeface="NSimSun"/>
              </a:rPr>
              <a:t>阈值的像素赋1，其它赋0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3263" y="2042444"/>
            <a:ext cx="229235" cy="73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300"/>
              </a:lnSpc>
            </a:pPr>
            <a:r>
              <a:rPr dirty="0" sz="1600" spc="-5" b="1">
                <a:solidFill>
                  <a:srgbClr val="EE2B0A"/>
                </a:solidFill>
                <a:latin typeface="NSimSun"/>
                <a:cs typeface="NSimSun"/>
              </a:rPr>
              <a:t>原 图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2011" y="2047747"/>
            <a:ext cx="229235" cy="611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H</a:t>
            </a:r>
            <a:endParaRPr sz="16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600" spc="-5" b="1">
                <a:solidFill>
                  <a:srgbClr val="EE2B0A"/>
                </a:solidFill>
                <a:latin typeface="NSimSun"/>
                <a:cs typeface="NSimSun"/>
              </a:rPr>
              <a:t>图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0708" y="3325621"/>
            <a:ext cx="229235" cy="611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S</a:t>
            </a:r>
            <a:endParaRPr sz="16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600" spc="-5" b="1">
                <a:solidFill>
                  <a:srgbClr val="EE2B0A"/>
                </a:solidFill>
                <a:latin typeface="NSimSun"/>
                <a:cs typeface="NSimSun"/>
              </a:rPr>
              <a:t>图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82011" y="3306571"/>
            <a:ext cx="229235" cy="611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I</a:t>
            </a:r>
            <a:endParaRPr sz="16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600" spc="-5" b="1">
                <a:solidFill>
                  <a:srgbClr val="EE2B0A"/>
                </a:solidFill>
                <a:latin typeface="NSimSun"/>
                <a:cs typeface="NSimSun"/>
              </a:rPr>
              <a:t>图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89333" y="2265426"/>
            <a:ext cx="433705" cy="1007744"/>
          </a:xfrm>
          <a:custGeom>
            <a:avLst/>
            <a:gdLst/>
            <a:ahLst/>
            <a:cxnLst/>
            <a:rect l="l" t="t" r="r" b="b"/>
            <a:pathLst>
              <a:path w="433704" h="1007745">
                <a:moveTo>
                  <a:pt x="217170" y="0"/>
                </a:moveTo>
                <a:lnTo>
                  <a:pt x="163798" y="15385"/>
                </a:lnTo>
                <a:lnTo>
                  <a:pt x="115212" y="59023"/>
                </a:lnTo>
                <a:lnTo>
                  <a:pt x="93229" y="90255"/>
                </a:lnTo>
                <a:lnTo>
                  <a:pt x="73061" y="127133"/>
                </a:lnTo>
                <a:lnTo>
                  <a:pt x="54913" y="169185"/>
                </a:lnTo>
                <a:lnTo>
                  <a:pt x="38993" y="215937"/>
                </a:lnTo>
                <a:lnTo>
                  <a:pt x="25504" y="266918"/>
                </a:lnTo>
                <a:lnTo>
                  <a:pt x="14655" y="321656"/>
                </a:lnTo>
                <a:lnTo>
                  <a:pt x="6650" y="379677"/>
                </a:lnTo>
                <a:lnTo>
                  <a:pt x="1697" y="440510"/>
                </a:lnTo>
                <a:lnTo>
                  <a:pt x="0" y="503681"/>
                </a:lnTo>
                <a:lnTo>
                  <a:pt x="1697" y="566853"/>
                </a:lnTo>
                <a:lnTo>
                  <a:pt x="6650" y="627686"/>
                </a:lnTo>
                <a:lnTo>
                  <a:pt x="14655" y="685707"/>
                </a:lnTo>
                <a:lnTo>
                  <a:pt x="25504" y="740445"/>
                </a:lnTo>
                <a:lnTo>
                  <a:pt x="38993" y="791426"/>
                </a:lnTo>
                <a:lnTo>
                  <a:pt x="54913" y="838178"/>
                </a:lnTo>
                <a:lnTo>
                  <a:pt x="73061" y="880230"/>
                </a:lnTo>
                <a:lnTo>
                  <a:pt x="93229" y="917108"/>
                </a:lnTo>
                <a:lnTo>
                  <a:pt x="115212" y="948340"/>
                </a:lnTo>
                <a:lnTo>
                  <a:pt x="163798" y="991978"/>
                </a:lnTo>
                <a:lnTo>
                  <a:pt x="217170" y="1007363"/>
                </a:lnTo>
                <a:lnTo>
                  <a:pt x="244338" y="1003438"/>
                </a:lnTo>
                <a:lnTo>
                  <a:pt x="295432" y="973454"/>
                </a:lnTo>
                <a:lnTo>
                  <a:pt x="340858" y="917108"/>
                </a:lnTo>
                <a:lnTo>
                  <a:pt x="360941" y="880230"/>
                </a:lnTo>
                <a:lnTo>
                  <a:pt x="379001" y="838178"/>
                </a:lnTo>
                <a:lnTo>
                  <a:pt x="394836" y="791426"/>
                </a:lnTo>
                <a:lnTo>
                  <a:pt x="408245" y="740445"/>
                </a:lnTo>
                <a:lnTo>
                  <a:pt x="419025" y="685707"/>
                </a:lnTo>
                <a:lnTo>
                  <a:pt x="426975" y="627686"/>
                </a:lnTo>
                <a:lnTo>
                  <a:pt x="431893" y="566853"/>
                </a:lnTo>
                <a:lnTo>
                  <a:pt x="433578" y="503681"/>
                </a:lnTo>
                <a:lnTo>
                  <a:pt x="431893" y="440510"/>
                </a:lnTo>
                <a:lnTo>
                  <a:pt x="426975" y="379677"/>
                </a:lnTo>
                <a:lnTo>
                  <a:pt x="419025" y="321656"/>
                </a:lnTo>
                <a:lnTo>
                  <a:pt x="408245" y="266918"/>
                </a:lnTo>
                <a:lnTo>
                  <a:pt x="394836" y="215937"/>
                </a:lnTo>
                <a:lnTo>
                  <a:pt x="379001" y="169185"/>
                </a:lnTo>
                <a:lnTo>
                  <a:pt x="360941" y="127133"/>
                </a:lnTo>
                <a:lnTo>
                  <a:pt x="340858" y="90255"/>
                </a:lnTo>
                <a:lnTo>
                  <a:pt x="318955" y="59023"/>
                </a:lnTo>
                <a:lnTo>
                  <a:pt x="270493" y="15385"/>
                </a:lnTo>
                <a:lnTo>
                  <a:pt x="217170" y="0"/>
                </a:lnTo>
                <a:close/>
              </a:path>
            </a:pathLst>
          </a:custGeom>
          <a:ln w="2857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18311" y="2265426"/>
            <a:ext cx="433705" cy="1007744"/>
          </a:xfrm>
          <a:custGeom>
            <a:avLst/>
            <a:gdLst/>
            <a:ahLst/>
            <a:cxnLst/>
            <a:rect l="l" t="t" r="r" b="b"/>
            <a:pathLst>
              <a:path w="433704" h="1007745">
                <a:moveTo>
                  <a:pt x="217170" y="0"/>
                </a:moveTo>
                <a:lnTo>
                  <a:pt x="163798" y="15385"/>
                </a:lnTo>
                <a:lnTo>
                  <a:pt x="115212" y="59023"/>
                </a:lnTo>
                <a:lnTo>
                  <a:pt x="93229" y="90255"/>
                </a:lnTo>
                <a:lnTo>
                  <a:pt x="73061" y="127133"/>
                </a:lnTo>
                <a:lnTo>
                  <a:pt x="54913" y="169185"/>
                </a:lnTo>
                <a:lnTo>
                  <a:pt x="38993" y="215937"/>
                </a:lnTo>
                <a:lnTo>
                  <a:pt x="25504" y="266918"/>
                </a:lnTo>
                <a:lnTo>
                  <a:pt x="14655" y="321656"/>
                </a:lnTo>
                <a:lnTo>
                  <a:pt x="6650" y="379677"/>
                </a:lnTo>
                <a:lnTo>
                  <a:pt x="1697" y="440510"/>
                </a:lnTo>
                <a:lnTo>
                  <a:pt x="0" y="503681"/>
                </a:lnTo>
                <a:lnTo>
                  <a:pt x="1697" y="566853"/>
                </a:lnTo>
                <a:lnTo>
                  <a:pt x="6650" y="627686"/>
                </a:lnTo>
                <a:lnTo>
                  <a:pt x="14655" y="685707"/>
                </a:lnTo>
                <a:lnTo>
                  <a:pt x="25504" y="740445"/>
                </a:lnTo>
                <a:lnTo>
                  <a:pt x="38993" y="791426"/>
                </a:lnTo>
                <a:lnTo>
                  <a:pt x="54913" y="838178"/>
                </a:lnTo>
                <a:lnTo>
                  <a:pt x="73061" y="880230"/>
                </a:lnTo>
                <a:lnTo>
                  <a:pt x="93229" y="917108"/>
                </a:lnTo>
                <a:lnTo>
                  <a:pt x="115212" y="948340"/>
                </a:lnTo>
                <a:lnTo>
                  <a:pt x="163798" y="991978"/>
                </a:lnTo>
                <a:lnTo>
                  <a:pt x="217170" y="1007363"/>
                </a:lnTo>
                <a:lnTo>
                  <a:pt x="244338" y="1003438"/>
                </a:lnTo>
                <a:lnTo>
                  <a:pt x="295432" y="973454"/>
                </a:lnTo>
                <a:lnTo>
                  <a:pt x="340858" y="917108"/>
                </a:lnTo>
                <a:lnTo>
                  <a:pt x="360941" y="880230"/>
                </a:lnTo>
                <a:lnTo>
                  <a:pt x="379001" y="838178"/>
                </a:lnTo>
                <a:lnTo>
                  <a:pt x="394836" y="791426"/>
                </a:lnTo>
                <a:lnTo>
                  <a:pt x="408245" y="740445"/>
                </a:lnTo>
                <a:lnTo>
                  <a:pt x="419025" y="685707"/>
                </a:lnTo>
                <a:lnTo>
                  <a:pt x="426975" y="627686"/>
                </a:lnTo>
                <a:lnTo>
                  <a:pt x="431893" y="566853"/>
                </a:lnTo>
                <a:lnTo>
                  <a:pt x="433578" y="503681"/>
                </a:lnTo>
                <a:lnTo>
                  <a:pt x="431893" y="440510"/>
                </a:lnTo>
                <a:lnTo>
                  <a:pt x="426975" y="379677"/>
                </a:lnTo>
                <a:lnTo>
                  <a:pt x="419025" y="321656"/>
                </a:lnTo>
                <a:lnTo>
                  <a:pt x="408245" y="266918"/>
                </a:lnTo>
                <a:lnTo>
                  <a:pt x="394836" y="215937"/>
                </a:lnTo>
                <a:lnTo>
                  <a:pt x="379001" y="169185"/>
                </a:lnTo>
                <a:lnTo>
                  <a:pt x="360941" y="127133"/>
                </a:lnTo>
                <a:lnTo>
                  <a:pt x="340858" y="90255"/>
                </a:lnTo>
                <a:lnTo>
                  <a:pt x="318955" y="59023"/>
                </a:lnTo>
                <a:lnTo>
                  <a:pt x="270493" y="15385"/>
                </a:lnTo>
                <a:lnTo>
                  <a:pt x="217170" y="0"/>
                </a:lnTo>
                <a:close/>
              </a:path>
            </a:pathLst>
          </a:custGeom>
          <a:ln w="2857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557917" y="4838192"/>
            <a:ext cx="18542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阈值产生的二值图像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75915" y="4550917"/>
            <a:ext cx="838835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色调模板</a:t>
            </a:r>
            <a:endParaRPr sz="16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965"/>
              </a:spcBef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H图×S图 </a:t>
            </a:r>
            <a:r>
              <a:rPr dirty="0" sz="1600" spc="-5" b="1">
                <a:solidFill>
                  <a:srgbClr val="EE2B0A"/>
                </a:solidFill>
                <a:latin typeface="NSimSun"/>
                <a:cs typeface="NSimSun"/>
              </a:rPr>
              <a:t>门限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8219" y="5938568"/>
            <a:ext cx="1650364" cy="735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色调模板的直方图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0.9的像素阈值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82011" y="5795269"/>
            <a:ext cx="432434" cy="73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300"/>
              </a:lnSpc>
            </a:pPr>
            <a:r>
              <a:rPr dirty="0" sz="1600" spc="-5" b="1">
                <a:solidFill>
                  <a:srgbClr val="EE2B0A"/>
                </a:solidFill>
                <a:latin typeface="NSimSun"/>
                <a:cs typeface="NSimSun"/>
              </a:rPr>
              <a:t>原图 分割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64565" y="6370320"/>
            <a:ext cx="287655" cy="576580"/>
          </a:xfrm>
          <a:custGeom>
            <a:avLst/>
            <a:gdLst/>
            <a:ahLst/>
            <a:cxnLst/>
            <a:rect l="l" t="t" r="r" b="b"/>
            <a:pathLst>
              <a:path w="287654" h="576579">
                <a:moveTo>
                  <a:pt x="143255" y="0"/>
                </a:moveTo>
                <a:lnTo>
                  <a:pt x="87439" y="22609"/>
                </a:lnTo>
                <a:lnTo>
                  <a:pt x="41909" y="84296"/>
                </a:lnTo>
                <a:lnTo>
                  <a:pt x="24431" y="126913"/>
                </a:lnTo>
                <a:lnTo>
                  <a:pt x="11239" y="175843"/>
                </a:lnTo>
                <a:lnTo>
                  <a:pt x="2905" y="229934"/>
                </a:lnTo>
                <a:lnTo>
                  <a:pt x="0" y="288036"/>
                </a:lnTo>
                <a:lnTo>
                  <a:pt x="2905" y="346137"/>
                </a:lnTo>
                <a:lnTo>
                  <a:pt x="11239" y="400228"/>
                </a:lnTo>
                <a:lnTo>
                  <a:pt x="24431" y="449158"/>
                </a:lnTo>
                <a:lnTo>
                  <a:pt x="41909" y="491775"/>
                </a:lnTo>
                <a:lnTo>
                  <a:pt x="63103" y="526927"/>
                </a:lnTo>
                <a:lnTo>
                  <a:pt x="114347" y="570227"/>
                </a:lnTo>
                <a:lnTo>
                  <a:pt x="143255" y="576072"/>
                </a:lnTo>
                <a:lnTo>
                  <a:pt x="172415" y="570227"/>
                </a:lnTo>
                <a:lnTo>
                  <a:pt x="223984" y="526927"/>
                </a:lnTo>
                <a:lnTo>
                  <a:pt x="245268" y="491775"/>
                </a:lnTo>
                <a:lnTo>
                  <a:pt x="262802" y="449158"/>
                </a:lnTo>
                <a:lnTo>
                  <a:pt x="276022" y="400228"/>
                </a:lnTo>
                <a:lnTo>
                  <a:pt x="284367" y="346137"/>
                </a:lnTo>
                <a:lnTo>
                  <a:pt x="287273" y="288036"/>
                </a:lnTo>
                <a:lnTo>
                  <a:pt x="284367" y="229934"/>
                </a:lnTo>
                <a:lnTo>
                  <a:pt x="276022" y="175843"/>
                </a:lnTo>
                <a:lnTo>
                  <a:pt x="262802" y="126913"/>
                </a:lnTo>
                <a:lnTo>
                  <a:pt x="245268" y="84296"/>
                </a:lnTo>
                <a:lnTo>
                  <a:pt x="223984" y="49144"/>
                </a:lnTo>
                <a:lnTo>
                  <a:pt x="172415" y="5844"/>
                </a:lnTo>
                <a:lnTo>
                  <a:pt x="143255" y="0"/>
                </a:lnTo>
                <a:close/>
              </a:path>
            </a:pathLst>
          </a:custGeom>
          <a:ln w="2857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34269" y="4065270"/>
            <a:ext cx="514350" cy="657225"/>
          </a:xfrm>
          <a:custGeom>
            <a:avLst/>
            <a:gdLst/>
            <a:ahLst/>
            <a:cxnLst/>
            <a:rect l="l" t="t" r="r" b="b"/>
            <a:pathLst>
              <a:path w="514350" h="657225">
                <a:moveTo>
                  <a:pt x="128015" y="60959"/>
                </a:moveTo>
                <a:lnTo>
                  <a:pt x="0" y="0"/>
                </a:lnTo>
                <a:lnTo>
                  <a:pt x="27431" y="139445"/>
                </a:lnTo>
                <a:lnTo>
                  <a:pt x="36575" y="101406"/>
                </a:lnTo>
                <a:lnTo>
                  <a:pt x="36575" y="67817"/>
                </a:lnTo>
                <a:lnTo>
                  <a:pt x="56387" y="52577"/>
                </a:lnTo>
                <a:lnTo>
                  <a:pt x="62428" y="60347"/>
                </a:lnTo>
                <a:lnTo>
                  <a:pt x="128015" y="60959"/>
                </a:lnTo>
                <a:close/>
              </a:path>
              <a:path w="514350" h="657225">
                <a:moveTo>
                  <a:pt x="46481" y="60197"/>
                </a:moveTo>
                <a:lnTo>
                  <a:pt x="36575" y="67817"/>
                </a:lnTo>
                <a:lnTo>
                  <a:pt x="42743" y="75750"/>
                </a:lnTo>
                <a:lnTo>
                  <a:pt x="46481" y="60197"/>
                </a:lnTo>
                <a:close/>
              </a:path>
              <a:path w="514350" h="657225">
                <a:moveTo>
                  <a:pt x="42743" y="75750"/>
                </a:moveTo>
                <a:lnTo>
                  <a:pt x="36575" y="67817"/>
                </a:lnTo>
                <a:lnTo>
                  <a:pt x="36575" y="101406"/>
                </a:lnTo>
                <a:lnTo>
                  <a:pt x="42743" y="75750"/>
                </a:lnTo>
                <a:close/>
              </a:path>
              <a:path w="514350" h="657225">
                <a:moveTo>
                  <a:pt x="514350" y="641603"/>
                </a:moveTo>
                <a:lnTo>
                  <a:pt x="62428" y="60347"/>
                </a:lnTo>
                <a:lnTo>
                  <a:pt x="46481" y="60197"/>
                </a:lnTo>
                <a:lnTo>
                  <a:pt x="42743" y="75750"/>
                </a:lnTo>
                <a:lnTo>
                  <a:pt x="494538" y="656843"/>
                </a:lnTo>
                <a:lnTo>
                  <a:pt x="514350" y="641603"/>
                </a:lnTo>
                <a:close/>
              </a:path>
              <a:path w="514350" h="657225">
                <a:moveTo>
                  <a:pt x="62428" y="60347"/>
                </a:moveTo>
                <a:lnTo>
                  <a:pt x="56387" y="52577"/>
                </a:lnTo>
                <a:lnTo>
                  <a:pt x="46481" y="60197"/>
                </a:lnTo>
                <a:lnTo>
                  <a:pt x="62428" y="60347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40871" y="6717792"/>
            <a:ext cx="2018664" cy="210820"/>
          </a:xfrm>
          <a:custGeom>
            <a:avLst/>
            <a:gdLst/>
            <a:ahLst/>
            <a:cxnLst/>
            <a:rect l="l" t="t" r="r" b="b"/>
            <a:pathLst>
              <a:path w="2018665" h="210820">
                <a:moveTo>
                  <a:pt x="1942793" y="149676"/>
                </a:moveTo>
                <a:lnTo>
                  <a:pt x="1934063" y="137225"/>
                </a:lnTo>
                <a:lnTo>
                  <a:pt x="2286" y="0"/>
                </a:lnTo>
                <a:lnTo>
                  <a:pt x="0" y="25908"/>
                </a:lnTo>
                <a:lnTo>
                  <a:pt x="1931769" y="162375"/>
                </a:lnTo>
                <a:lnTo>
                  <a:pt x="1942715" y="150529"/>
                </a:lnTo>
                <a:lnTo>
                  <a:pt x="1942793" y="149676"/>
                </a:lnTo>
                <a:close/>
              </a:path>
              <a:path w="2018665" h="210820">
                <a:moveTo>
                  <a:pt x="1943100" y="187026"/>
                </a:moveTo>
                <a:lnTo>
                  <a:pt x="1943100" y="150113"/>
                </a:lnTo>
                <a:lnTo>
                  <a:pt x="1942715" y="150529"/>
                </a:lnTo>
                <a:lnTo>
                  <a:pt x="1941576" y="163067"/>
                </a:lnTo>
                <a:lnTo>
                  <a:pt x="1931769" y="162375"/>
                </a:lnTo>
                <a:lnTo>
                  <a:pt x="1887474" y="210311"/>
                </a:lnTo>
                <a:lnTo>
                  <a:pt x="1943100" y="187026"/>
                </a:lnTo>
                <a:close/>
              </a:path>
              <a:path w="2018665" h="210820">
                <a:moveTo>
                  <a:pt x="2018538" y="155447"/>
                </a:moveTo>
                <a:lnTo>
                  <a:pt x="1896618" y="83819"/>
                </a:lnTo>
                <a:lnTo>
                  <a:pt x="1934063" y="137225"/>
                </a:lnTo>
                <a:lnTo>
                  <a:pt x="1943862" y="137921"/>
                </a:lnTo>
                <a:lnTo>
                  <a:pt x="1943862" y="186707"/>
                </a:lnTo>
                <a:lnTo>
                  <a:pt x="2018538" y="155447"/>
                </a:lnTo>
                <a:close/>
              </a:path>
              <a:path w="2018665" h="210820">
                <a:moveTo>
                  <a:pt x="1942715" y="150529"/>
                </a:moveTo>
                <a:lnTo>
                  <a:pt x="1931769" y="162375"/>
                </a:lnTo>
                <a:lnTo>
                  <a:pt x="1941576" y="163067"/>
                </a:lnTo>
                <a:lnTo>
                  <a:pt x="1942715" y="150529"/>
                </a:lnTo>
                <a:close/>
              </a:path>
              <a:path w="2018665" h="210820">
                <a:moveTo>
                  <a:pt x="1943862" y="137921"/>
                </a:moveTo>
                <a:lnTo>
                  <a:pt x="1934063" y="137225"/>
                </a:lnTo>
                <a:lnTo>
                  <a:pt x="1942793" y="149676"/>
                </a:lnTo>
                <a:lnTo>
                  <a:pt x="1943862" y="137921"/>
                </a:lnTo>
                <a:close/>
              </a:path>
              <a:path w="2018665" h="210820">
                <a:moveTo>
                  <a:pt x="1943862" y="186707"/>
                </a:moveTo>
                <a:lnTo>
                  <a:pt x="1943862" y="137921"/>
                </a:lnTo>
                <a:lnTo>
                  <a:pt x="1942793" y="149676"/>
                </a:lnTo>
                <a:lnTo>
                  <a:pt x="1943100" y="150113"/>
                </a:lnTo>
                <a:lnTo>
                  <a:pt x="1943100" y="187026"/>
                </a:lnTo>
                <a:lnTo>
                  <a:pt x="1943862" y="186707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18026" y="3371177"/>
            <a:ext cx="0" cy="431800"/>
          </a:xfrm>
          <a:custGeom>
            <a:avLst/>
            <a:gdLst/>
            <a:ahLst/>
            <a:cxnLst/>
            <a:rect l="l" t="t" r="r" b="b"/>
            <a:pathLst>
              <a:path w="0" h="431800">
                <a:moveTo>
                  <a:pt x="0" y="0"/>
                </a:moveTo>
                <a:lnTo>
                  <a:pt x="0" y="431298"/>
                </a:lnTo>
              </a:path>
            </a:pathLst>
          </a:custGeom>
          <a:ln w="13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77636" y="3371177"/>
            <a:ext cx="0" cy="431800"/>
          </a:xfrm>
          <a:custGeom>
            <a:avLst/>
            <a:gdLst/>
            <a:ahLst/>
            <a:cxnLst/>
            <a:rect l="l" t="t" r="r" b="b"/>
            <a:pathLst>
              <a:path w="0" h="431800">
                <a:moveTo>
                  <a:pt x="0" y="0"/>
                </a:moveTo>
                <a:lnTo>
                  <a:pt x="0" y="431298"/>
                </a:lnTo>
              </a:path>
            </a:pathLst>
          </a:custGeom>
          <a:ln w="13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12385" y="3371177"/>
            <a:ext cx="0" cy="431800"/>
          </a:xfrm>
          <a:custGeom>
            <a:avLst/>
            <a:gdLst/>
            <a:ahLst/>
            <a:cxnLst/>
            <a:rect l="l" t="t" r="r" b="b"/>
            <a:pathLst>
              <a:path w="0" h="431800">
                <a:moveTo>
                  <a:pt x="0" y="0"/>
                </a:moveTo>
                <a:lnTo>
                  <a:pt x="0" y="431298"/>
                </a:lnTo>
              </a:path>
            </a:pathLst>
          </a:custGeom>
          <a:ln w="13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71238" y="3371177"/>
            <a:ext cx="0" cy="431800"/>
          </a:xfrm>
          <a:custGeom>
            <a:avLst/>
            <a:gdLst/>
            <a:ahLst/>
            <a:cxnLst/>
            <a:rect l="l" t="t" r="r" b="b"/>
            <a:pathLst>
              <a:path w="0" h="431800">
                <a:moveTo>
                  <a:pt x="0" y="0"/>
                </a:moveTo>
                <a:lnTo>
                  <a:pt x="0" y="431298"/>
                </a:lnTo>
              </a:path>
            </a:pathLst>
          </a:custGeom>
          <a:ln w="13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23292" y="3583776"/>
            <a:ext cx="33655" cy="26034"/>
          </a:xfrm>
          <a:custGeom>
            <a:avLst/>
            <a:gdLst/>
            <a:ahLst/>
            <a:cxnLst/>
            <a:rect l="l" t="t" r="r" b="b"/>
            <a:pathLst>
              <a:path w="33654" h="26035">
                <a:moveTo>
                  <a:pt x="0" y="25904"/>
                </a:moveTo>
                <a:lnTo>
                  <a:pt x="33532" y="0"/>
                </a:lnTo>
              </a:path>
            </a:pathLst>
          </a:custGeom>
          <a:ln w="160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56812" y="3592165"/>
            <a:ext cx="47625" cy="190500"/>
          </a:xfrm>
          <a:custGeom>
            <a:avLst/>
            <a:gdLst/>
            <a:ahLst/>
            <a:cxnLst/>
            <a:rect l="l" t="t" r="r" b="b"/>
            <a:pathLst>
              <a:path w="47625" h="190500">
                <a:moveTo>
                  <a:pt x="0" y="0"/>
                </a:moveTo>
                <a:lnTo>
                  <a:pt x="47247" y="190504"/>
                </a:lnTo>
              </a:path>
            </a:pathLst>
          </a:custGeom>
          <a:ln w="274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10918" y="3236307"/>
            <a:ext cx="4018279" cy="546735"/>
          </a:xfrm>
          <a:custGeom>
            <a:avLst/>
            <a:gdLst/>
            <a:ahLst/>
            <a:cxnLst/>
            <a:rect l="l" t="t" r="r" b="b"/>
            <a:pathLst>
              <a:path w="4018279" h="546735">
                <a:moveTo>
                  <a:pt x="0" y="546363"/>
                </a:moveTo>
                <a:lnTo>
                  <a:pt x="67821" y="0"/>
                </a:lnTo>
                <a:lnTo>
                  <a:pt x="4018024" y="0"/>
                </a:lnTo>
              </a:path>
            </a:pathLst>
          </a:custGeom>
          <a:ln w="174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609527" y="5876277"/>
            <a:ext cx="246316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则z和a不相似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54251" y="953770"/>
            <a:ext cx="7259320" cy="4692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RGB彩色空间分割</a:t>
            </a:r>
            <a:endParaRPr sz="3200">
              <a:latin typeface="NSimSun"/>
              <a:cs typeface="NSimSun"/>
            </a:endParaRPr>
          </a:p>
          <a:p>
            <a:pPr marL="136525" marR="5080">
              <a:lnSpc>
                <a:spcPct val="100000"/>
              </a:lnSpc>
              <a:spcBef>
                <a:spcPts val="2715"/>
              </a:spcBef>
            </a:pPr>
            <a:r>
              <a:rPr dirty="0" sz="3200" spc="-15" b="1">
                <a:latin typeface="NSimSun"/>
                <a:cs typeface="NSimSun"/>
              </a:rPr>
              <a:t>令z代表RGB空间中的任意一点，a是分割 </a:t>
            </a:r>
            <a:r>
              <a:rPr dirty="0" sz="3200" spc="-15" b="1">
                <a:latin typeface="NSimSun"/>
                <a:cs typeface="NSimSun"/>
              </a:rPr>
              <a:t>颜色样本集的平均颜色向量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950">
              <a:latin typeface="Times New Roman"/>
              <a:cs typeface="Times New Roman"/>
            </a:endParaRPr>
          </a:p>
          <a:p>
            <a:pPr marL="698500">
              <a:lnSpc>
                <a:spcPts val="3520"/>
              </a:lnSpc>
              <a:tabLst>
                <a:tab pos="2835275" algn="l"/>
                <a:tab pos="3255010" algn="l"/>
                <a:tab pos="3763010" algn="l"/>
                <a:tab pos="4646930" algn="l"/>
                <a:tab pos="5167630" algn="l"/>
                <a:tab pos="6038850" algn="l"/>
                <a:tab pos="6547484" algn="l"/>
              </a:tabLst>
            </a:pPr>
            <a:r>
              <a:rPr dirty="0" sz="2750" spc="-400" i="1">
                <a:latin typeface="Times New Roman"/>
                <a:cs typeface="Times New Roman"/>
              </a:rPr>
              <a:t>D</a:t>
            </a:r>
            <a:r>
              <a:rPr dirty="0" sz="3750" spc="-505">
                <a:latin typeface="Symbol"/>
                <a:cs typeface="Symbol"/>
              </a:rPr>
              <a:t></a:t>
            </a:r>
            <a:r>
              <a:rPr dirty="0" sz="2750" spc="-175" i="1">
                <a:latin typeface="Times New Roman"/>
                <a:cs typeface="Times New Roman"/>
              </a:rPr>
              <a:t>z</a:t>
            </a:r>
            <a:r>
              <a:rPr dirty="0" sz="2750" spc="105">
                <a:latin typeface="Times New Roman"/>
                <a:cs typeface="Times New Roman"/>
              </a:rPr>
              <a:t>,</a:t>
            </a:r>
            <a:r>
              <a:rPr dirty="0" sz="2750" spc="-185" i="1">
                <a:latin typeface="Times New Roman"/>
                <a:cs typeface="Times New Roman"/>
              </a:rPr>
              <a:t>a</a:t>
            </a:r>
            <a:r>
              <a:rPr dirty="0" sz="3750" spc="-555">
                <a:latin typeface="Symbol"/>
                <a:cs typeface="Symbol"/>
              </a:rPr>
              <a:t></a:t>
            </a:r>
            <a:r>
              <a:rPr dirty="0" sz="3750" spc="-595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Symbol"/>
                <a:cs typeface="Symbol"/>
              </a:rPr>
              <a:t></a:t>
            </a:r>
            <a:r>
              <a:rPr dirty="0" sz="2750" spc="195">
                <a:latin typeface="Times New Roman"/>
                <a:cs typeface="Times New Roman"/>
              </a:rPr>
              <a:t> </a:t>
            </a:r>
            <a:r>
              <a:rPr dirty="0" sz="2750" spc="200" i="1">
                <a:latin typeface="Times New Roman"/>
                <a:cs typeface="Times New Roman"/>
              </a:rPr>
              <a:t>z</a:t>
            </a:r>
            <a:r>
              <a:rPr dirty="0" sz="2750" spc="30">
                <a:latin typeface="Symbol"/>
                <a:cs typeface="Symbol"/>
              </a:rPr>
              <a:t></a:t>
            </a:r>
            <a:r>
              <a:rPr dirty="0" sz="2750" spc="5" i="1">
                <a:latin typeface="Times New Roman"/>
                <a:cs typeface="Times New Roman"/>
              </a:rPr>
              <a:t>a</a:t>
            </a:r>
            <a:r>
              <a:rPr dirty="0" sz="2750" spc="155" i="1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Symbol"/>
                <a:cs typeface="Symbol"/>
              </a:rPr>
              <a:t></a:t>
            </a:r>
            <a:r>
              <a:rPr dirty="0" sz="2750">
                <a:latin typeface="Times New Roman"/>
                <a:cs typeface="Times New Roman"/>
              </a:rPr>
              <a:t>	</a:t>
            </a:r>
            <a:r>
              <a:rPr dirty="0" sz="3750" spc="-500">
                <a:latin typeface="Symbol"/>
                <a:cs typeface="Symbol"/>
              </a:rPr>
              <a:t></a:t>
            </a:r>
            <a:r>
              <a:rPr dirty="0" sz="2750" i="1">
                <a:latin typeface="Times New Roman"/>
                <a:cs typeface="Times New Roman"/>
              </a:rPr>
              <a:t>z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2750" spc="35">
                <a:latin typeface="Symbol"/>
                <a:cs typeface="Symbol"/>
              </a:rPr>
              <a:t></a:t>
            </a:r>
            <a:r>
              <a:rPr dirty="0" sz="2750" spc="5" i="1">
                <a:latin typeface="Times New Roman"/>
                <a:cs typeface="Times New Roman"/>
              </a:rPr>
              <a:t>a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3750" spc="-590">
                <a:latin typeface="Symbol"/>
                <a:cs typeface="Symbol"/>
              </a:rPr>
              <a:t></a:t>
            </a:r>
            <a:r>
              <a:rPr dirty="0" baseline="39473" sz="2850" spc="22">
                <a:latin typeface="Times New Roman"/>
                <a:cs typeface="Times New Roman"/>
              </a:rPr>
              <a:t>2</a:t>
            </a:r>
            <a:r>
              <a:rPr dirty="0" baseline="39473" sz="2850" spc="-127">
                <a:latin typeface="Times New Roman"/>
                <a:cs typeface="Times New Roman"/>
              </a:rPr>
              <a:t> </a:t>
            </a:r>
            <a:r>
              <a:rPr dirty="0" sz="2750" spc="20">
                <a:latin typeface="Symbol"/>
                <a:cs typeface="Symbol"/>
              </a:rPr>
              <a:t></a:t>
            </a:r>
            <a:r>
              <a:rPr dirty="0" sz="3750" spc="-495">
                <a:latin typeface="Symbol"/>
                <a:cs typeface="Symbol"/>
              </a:rPr>
              <a:t></a:t>
            </a:r>
            <a:r>
              <a:rPr dirty="0" sz="2750" i="1">
                <a:latin typeface="Times New Roman"/>
                <a:cs typeface="Times New Roman"/>
              </a:rPr>
              <a:t>z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2750" spc="30">
                <a:latin typeface="Symbol"/>
                <a:cs typeface="Symbol"/>
              </a:rPr>
              <a:t></a:t>
            </a:r>
            <a:r>
              <a:rPr dirty="0" sz="2750" spc="5" i="1">
                <a:latin typeface="Times New Roman"/>
                <a:cs typeface="Times New Roman"/>
              </a:rPr>
              <a:t>a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3750" spc="-590">
                <a:latin typeface="Symbol"/>
                <a:cs typeface="Symbol"/>
              </a:rPr>
              <a:t></a:t>
            </a:r>
            <a:r>
              <a:rPr dirty="0" baseline="39473" sz="2850" spc="22">
                <a:latin typeface="Times New Roman"/>
                <a:cs typeface="Times New Roman"/>
              </a:rPr>
              <a:t>2</a:t>
            </a:r>
            <a:r>
              <a:rPr dirty="0" baseline="39473" sz="2850" spc="-127">
                <a:latin typeface="Times New Roman"/>
                <a:cs typeface="Times New Roman"/>
              </a:rPr>
              <a:t> </a:t>
            </a:r>
            <a:r>
              <a:rPr dirty="0" sz="2750" spc="25">
                <a:latin typeface="Symbol"/>
                <a:cs typeface="Symbol"/>
              </a:rPr>
              <a:t></a:t>
            </a:r>
            <a:r>
              <a:rPr dirty="0" sz="3750" spc="-500">
                <a:latin typeface="Symbol"/>
                <a:cs typeface="Symbol"/>
              </a:rPr>
              <a:t></a:t>
            </a:r>
            <a:r>
              <a:rPr dirty="0" sz="2750" i="1">
                <a:latin typeface="Times New Roman"/>
                <a:cs typeface="Times New Roman"/>
              </a:rPr>
              <a:t>z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2750" spc="30">
                <a:latin typeface="Symbol"/>
                <a:cs typeface="Symbol"/>
              </a:rPr>
              <a:t></a:t>
            </a:r>
            <a:r>
              <a:rPr dirty="0" sz="2750" spc="5" i="1">
                <a:latin typeface="Times New Roman"/>
                <a:cs typeface="Times New Roman"/>
              </a:rPr>
              <a:t>a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3750" spc="-595">
                <a:latin typeface="Symbol"/>
                <a:cs typeface="Symbol"/>
              </a:rPr>
              <a:t></a:t>
            </a:r>
            <a:r>
              <a:rPr dirty="0" baseline="39473" sz="2850" spc="22">
                <a:latin typeface="Times New Roman"/>
                <a:cs typeface="Times New Roman"/>
              </a:rPr>
              <a:t>2</a:t>
            </a:r>
            <a:endParaRPr baseline="39473" sz="2850">
              <a:latin typeface="Times New Roman"/>
              <a:cs typeface="Times New Roman"/>
            </a:endParaRPr>
          </a:p>
          <a:p>
            <a:pPr marL="3055620">
              <a:lnSpc>
                <a:spcPts val="1300"/>
              </a:lnSpc>
              <a:tabLst>
                <a:tab pos="3599815" algn="l"/>
                <a:tab pos="4423410" algn="l"/>
                <a:tab pos="4980305" algn="l"/>
                <a:tab pos="5839460" algn="l"/>
                <a:tab pos="6383655" algn="l"/>
              </a:tabLst>
            </a:pPr>
            <a:r>
              <a:rPr dirty="0" sz="1900" spc="15" i="1">
                <a:latin typeface="Times New Roman"/>
                <a:cs typeface="Times New Roman"/>
              </a:rPr>
              <a:t>R</a:t>
            </a:r>
            <a:r>
              <a:rPr dirty="0" sz="1900" spc="15" i="1">
                <a:latin typeface="Times New Roman"/>
                <a:cs typeface="Times New Roman"/>
              </a:rPr>
              <a:t>	</a:t>
            </a:r>
            <a:r>
              <a:rPr dirty="0" sz="1900" spc="15" i="1">
                <a:latin typeface="Times New Roman"/>
                <a:cs typeface="Times New Roman"/>
              </a:rPr>
              <a:t>R</a:t>
            </a:r>
            <a:r>
              <a:rPr dirty="0" sz="1900" spc="15" i="1">
                <a:latin typeface="Times New Roman"/>
                <a:cs typeface="Times New Roman"/>
              </a:rPr>
              <a:t>	</a:t>
            </a:r>
            <a:r>
              <a:rPr dirty="0" sz="1900" spc="20" i="1">
                <a:latin typeface="Times New Roman"/>
                <a:cs typeface="Times New Roman"/>
              </a:rPr>
              <a:t>G</a:t>
            </a:r>
            <a:r>
              <a:rPr dirty="0" sz="1900" spc="20" i="1">
                <a:latin typeface="Times New Roman"/>
                <a:cs typeface="Times New Roman"/>
              </a:rPr>
              <a:t>	</a:t>
            </a:r>
            <a:r>
              <a:rPr dirty="0" sz="1900" spc="20" i="1">
                <a:latin typeface="Times New Roman"/>
                <a:cs typeface="Times New Roman"/>
              </a:rPr>
              <a:t>G</a:t>
            </a:r>
            <a:r>
              <a:rPr dirty="0" sz="1900" spc="20" i="1">
                <a:latin typeface="Times New Roman"/>
                <a:cs typeface="Times New Roman"/>
              </a:rPr>
              <a:t>	</a:t>
            </a:r>
            <a:r>
              <a:rPr dirty="0" sz="1900" spc="15" i="1">
                <a:latin typeface="Times New Roman"/>
                <a:cs typeface="Times New Roman"/>
              </a:rPr>
              <a:t>B</a:t>
            </a:r>
            <a:r>
              <a:rPr dirty="0" sz="1900" spc="15" i="1">
                <a:latin typeface="Times New Roman"/>
                <a:cs typeface="Times New Roman"/>
              </a:rPr>
              <a:t>	</a:t>
            </a:r>
            <a:r>
              <a:rPr dirty="0" sz="1900" spc="15" i="1">
                <a:latin typeface="Times New Roman"/>
                <a:cs typeface="Times New Roman"/>
              </a:rPr>
              <a:t>B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200">
              <a:latin typeface="Times New Roman"/>
              <a:cs typeface="Times New Roman"/>
            </a:endParaRPr>
          </a:p>
          <a:p>
            <a:pPr marL="22669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D</a:t>
            </a:r>
            <a:r>
              <a:rPr dirty="0" baseline="-21164" sz="3150" spc="-15" b="1">
                <a:latin typeface="NSimSun"/>
                <a:cs typeface="NSimSun"/>
              </a:rPr>
              <a:t>0</a:t>
            </a:r>
            <a:r>
              <a:rPr dirty="0" sz="3200" spc="-15" b="1">
                <a:latin typeface="NSimSun"/>
                <a:cs typeface="NSimSun"/>
              </a:rPr>
              <a:t>是距离阈值</a:t>
            </a:r>
            <a:endParaRPr sz="3200">
              <a:latin typeface="NSimSun"/>
              <a:cs typeface="NSimSun"/>
            </a:endParaRPr>
          </a:p>
          <a:p>
            <a:pPr marL="226695">
              <a:lnSpc>
                <a:spcPts val="4490"/>
              </a:lnSpc>
              <a:spcBef>
                <a:spcPts val="1375"/>
              </a:spcBef>
            </a:pPr>
            <a:r>
              <a:rPr dirty="0" sz="3200" spc="-15" b="1">
                <a:latin typeface="NSimSun"/>
                <a:cs typeface="NSimSun"/>
              </a:rPr>
              <a:t>如果</a:t>
            </a:r>
            <a:r>
              <a:rPr dirty="0" sz="3200" spc="-630" b="1">
                <a:latin typeface="NSimSun"/>
                <a:cs typeface="NSimSun"/>
              </a:rPr>
              <a:t> </a:t>
            </a:r>
            <a:r>
              <a:rPr dirty="0" baseline="9090" sz="4125" spc="-772" i="1">
                <a:latin typeface="Times New Roman"/>
                <a:cs typeface="Times New Roman"/>
              </a:rPr>
              <a:t>D</a:t>
            </a:r>
            <a:r>
              <a:rPr dirty="0" baseline="6666" sz="5625" spc="-839">
                <a:latin typeface="Symbol"/>
                <a:cs typeface="Symbol"/>
              </a:rPr>
              <a:t></a:t>
            </a:r>
            <a:r>
              <a:rPr dirty="0" baseline="9090" sz="4125" spc="-359" i="1">
                <a:latin typeface="Times New Roman"/>
                <a:cs typeface="Times New Roman"/>
              </a:rPr>
              <a:t>z</a:t>
            </a:r>
            <a:r>
              <a:rPr dirty="0" baseline="9090" sz="4125" spc="75">
                <a:latin typeface="Times New Roman"/>
                <a:cs typeface="Times New Roman"/>
              </a:rPr>
              <a:t>,</a:t>
            </a:r>
            <a:r>
              <a:rPr dirty="0" baseline="9090" sz="4125" spc="-405" i="1">
                <a:latin typeface="Times New Roman"/>
                <a:cs typeface="Times New Roman"/>
              </a:rPr>
              <a:t>a</a:t>
            </a:r>
            <a:r>
              <a:rPr dirty="0" baseline="6666" sz="5625" spc="-472">
                <a:latin typeface="Symbol"/>
                <a:cs typeface="Symbol"/>
              </a:rPr>
              <a:t></a:t>
            </a:r>
            <a:r>
              <a:rPr dirty="0" baseline="9090" sz="4125" spc="195">
                <a:latin typeface="Symbol"/>
                <a:cs typeface="Symbol"/>
              </a:rPr>
              <a:t></a:t>
            </a:r>
            <a:r>
              <a:rPr dirty="0" baseline="9090" sz="4125" spc="-885" i="1">
                <a:latin typeface="Times New Roman"/>
                <a:cs typeface="Times New Roman"/>
              </a:rPr>
              <a:t>D</a:t>
            </a:r>
            <a:r>
              <a:rPr dirty="0" baseline="-7309" sz="2850" spc="22">
                <a:latin typeface="Times New Roman"/>
                <a:cs typeface="Times New Roman"/>
              </a:rPr>
              <a:t>0</a:t>
            </a:r>
            <a:r>
              <a:rPr dirty="0" baseline="-7309" sz="2850" spc="-104">
                <a:latin typeface="Times New Roman"/>
                <a:cs typeface="Times New Roman"/>
              </a:rPr>
              <a:t> </a:t>
            </a:r>
            <a:r>
              <a:rPr dirty="0" sz="3200" spc="-15" b="1">
                <a:latin typeface="NSimSun"/>
                <a:cs typeface="NSimSun"/>
              </a:rPr>
              <a:t>，则z和a相似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68360" y="5739383"/>
            <a:ext cx="2212975" cy="624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9548" sz="4800" spc="-22" b="1">
                <a:latin typeface="NSimSun"/>
                <a:cs typeface="NSimSun"/>
              </a:rPr>
              <a:t>如果</a:t>
            </a:r>
            <a:r>
              <a:rPr dirty="0" baseline="-9548" sz="4800" spc="-944" b="1">
                <a:latin typeface="NSimSun"/>
                <a:cs typeface="NSimSun"/>
              </a:rPr>
              <a:t> </a:t>
            </a:r>
            <a:r>
              <a:rPr dirty="0" sz="2750" spc="-515" i="1">
                <a:latin typeface="Times New Roman"/>
                <a:cs typeface="Times New Roman"/>
              </a:rPr>
              <a:t>D</a:t>
            </a:r>
            <a:r>
              <a:rPr dirty="0" sz="3750" spc="-560">
                <a:latin typeface="Symbol"/>
                <a:cs typeface="Symbol"/>
              </a:rPr>
              <a:t></a:t>
            </a:r>
            <a:r>
              <a:rPr dirty="0" sz="2750" spc="-240" i="1">
                <a:latin typeface="Times New Roman"/>
                <a:cs typeface="Times New Roman"/>
              </a:rPr>
              <a:t>z</a:t>
            </a:r>
            <a:r>
              <a:rPr dirty="0" sz="2750" spc="50">
                <a:latin typeface="Times New Roman"/>
                <a:cs typeface="Times New Roman"/>
              </a:rPr>
              <a:t>,</a:t>
            </a:r>
            <a:r>
              <a:rPr dirty="0" sz="2750" spc="-270" i="1">
                <a:latin typeface="Times New Roman"/>
                <a:cs typeface="Times New Roman"/>
              </a:rPr>
              <a:t>a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2750" spc="130">
                <a:latin typeface="Symbol"/>
                <a:cs typeface="Symbol"/>
              </a:rPr>
              <a:t></a:t>
            </a:r>
            <a:r>
              <a:rPr dirty="0" sz="2750" spc="-590" i="1">
                <a:latin typeface="Times New Roman"/>
                <a:cs typeface="Times New Roman"/>
              </a:rPr>
              <a:t>D</a:t>
            </a:r>
            <a:r>
              <a:rPr dirty="0" baseline="-20467" sz="2850" spc="22">
                <a:latin typeface="Times New Roman"/>
                <a:cs typeface="Times New Roman"/>
              </a:rPr>
              <a:t>0</a:t>
            </a:r>
            <a:endParaRPr baseline="-20467" sz="2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1976" rIns="0" bIns="0" rtlCol="0" vert="horz">
            <a:spAutoFit/>
          </a:bodyPr>
          <a:lstStyle/>
          <a:p>
            <a:pPr marL="85725">
              <a:lnSpc>
                <a:spcPts val="3750"/>
              </a:lnSpc>
            </a:pPr>
            <a:r>
              <a:rPr dirty="0" sz="3200" spc="-15">
                <a:latin typeface="NSimSun"/>
                <a:cs typeface="NSimSun"/>
              </a:rPr>
              <a:t>RGB彩色空间分割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6795" y="1833372"/>
            <a:ext cx="5149596" cy="4897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07265" y="4283202"/>
            <a:ext cx="3455670" cy="2447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035928" y="3892296"/>
            <a:ext cx="26162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对比：HSI分割结果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2035" y="2265426"/>
            <a:ext cx="721360" cy="2376170"/>
          </a:xfrm>
          <a:custGeom>
            <a:avLst/>
            <a:gdLst/>
            <a:ahLst/>
            <a:cxnLst/>
            <a:rect l="l" t="t" r="r" b="b"/>
            <a:pathLst>
              <a:path w="721360" h="2376170">
                <a:moveTo>
                  <a:pt x="360425" y="0"/>
                </a:moveTo>
                <a:lnTo>
                  <a:pt x="318425" y="7992"/>
                </a:lnTo>
                <a:lnTo>
                  <a:pt x="277838" y="31375"/>
                </a:lnTo>
                <a:lnTo>
                  <a:pt x="238938" y="69257"/>
                </a:lnTo>
                <a:lnTo>
                  <a:pt x="201996" y="120747"/>
                </a:lnTo>
                <a:lnTo>
                  <a:pt x="167283" y="184953"/>
                </a:lnTo>
                <a:lnTo>
                  <a:pt x="150848" y="221546"/>
                </a:lnTo>
                <a:lnTo>
                  <a:pt x="135071" y="260983"/>
                </a:lnTo>
                <a:lnTo>
                  <a:pt x="119988" y="303155"/>
                </a:lnTo>
                <a:lnTo>
                  <a:pt x="105632" y="347948"/>
                </a:lnTo>
                <a:lnTo>
                  <a:pt x="92037" y="395251"/>
                </a:lnTo>
                <a:lnTo>
                  <a:pt x="79236" y="444954"/>
                </a:lnTo>
                <a:lnTo>
                  <a:pt x="67265" y="496945"/>
                </a:lnTo>
                <a:lnTo>
                  <a:pt x="56157" y="551111"/>
                </a:lnTo>
                <a:lnTo>
                  <a:pt x="45945" y="607343"/>
                </a:lnTo>
                <a:lnTo>
                  <a:pt x="36664" y="665528"/>
                </a:lnTo>
                <a:lnTo>
                  <a:pt x="28348" y="725554"/>
                </a:lnTo>
                <a:lnTo>
                  <a:pt x="21031" y="787312"/>
                </a:lnTo>
                <a:lnTo>
                  <a:pt x="14746" y="850688"/>
                </a:lnTo>
                <a:lnTo>
                  <a:pt x="9528" y="915572"/>
                </a:lnTo>
                <a:lnTo>
                  <a:pt x="5410" y="981853"/>
                </a:lnTo>
                <a:lnTo>
                  <a:pt x="2427" y="1049418"/>
                </a:lnTo>
                <a:lnTo>
                  <a:pt x="612" y="1118157"/>
                </a:lnTo>
                <a:lnTo>
                  <a:pt x="0" y="1187958"/>
                </a:lnTo>
                <a:lnTo>
                  <a:pt x="612" y="1257758"/>
                </a:lnTo>
                <a:lnTo>
                  <a:pt x="2427" y="1326497"/>
                </a:lnTo>
                <a:lnTo>
                  <a:pt x="5410" y="1394062"/>
                </a:lnTo>
                <a:lnTo>
                  <a:pt x="9528" y="1460343"/>
                </a:lnTo>
                <a:lnTo>
                  <a:pt x="14746" y="1525227"/>
                </a:lnTo>
                <a:lnTo>
                  <a:pt x="21031" y="1588603"/>
                </a:lnTo>
                <a:lnTo>
                  <a:pt x="28348" y="1650361"/>
                </a:lnTo>
                <a:lnTo>
                  <a:pt x="36664" y="1710387"/>
                </a:lnTo>
                <a:lnTo>
                  <a:pt x="45945" y="1768572"/>
                </a:lnTo>
                <a:lnTo>
                  <a:pt x="56157" y="1824804"/>
                </a:lnTo>
                <a:lnTo>
                  <a:pt x="67265" y="1878970"/>
                </a:lnTo>
                <a:lnTo>
                  <a:pt x="79236" y="1930961"/>
                </a:lnTo>
                <a:lnTo>
                  <a:pt x="92037" y="1980664"/>
                </a:lnTo>
                <a:lnTo>
                  <a:pt x="105632" y="2027967"/>
                </a:lnTo>
                <a:lnTo>
                  <a:pt x="119988" y="2072760"/>
                </a:lnTo>
                <a:lnTo>
                  <a:pt x="135071" y="2114932"/>
                </a:lnTo>
                <a:lnTo>
                  <a:pt x="150848" y="2154369"/>
                </a:lnTo>
                <a:lnTo>
                  <a:pt x="167283" y="2190962"/>
                </a:lnTo>
                <a:lnTo>
                  <a:pt x="201996" y="2255168"/>
                </a:lnTo>
                <a:lnTo>
                  <a:pt x="238938" y="2306658"/>
                </a:lnTo>
                <a:lnTo>
                  <a:pt x="277838" y="2344540"/>
                </a:lnTo>
                <a:lnTo>
                  <a:pt x="318425" y="2367923"/>
                </a:lnTo>
                <a:lnTo>
                  <a:pt x="360426" y="2375916"/>
                </a:lnTo>
                <a:lnTo>
                  <a:pt x="381586" y="2373899"/>
                </a:lnTo>
                <a:lnTo>
                  <a:pt x="422913" y="2358100"/>
                </a:lnTo>
                <a:lnTo>
                  <a:pt x="462690" y="2327356"/>
                </a:lnTo>
                <a:lnTo>
                  <a:pt x="500645" y="2282559"/>
                </a:lnTo>
                <a:lnTo>
                  <a:pt x="536507" y="2224599"/>
                </a:lnTo>
                <a:lnTo>
                  <a:pt x="570003" y="2154369"/>
                </a:lnTo>
                <a:lnTo>
                  <a:pt x="585780" y="2114932"/>
                </a:lnTo>
                <a:lnTo>
                  <a:pt x="600863" y="2072760"/>
                </a:lnTo>
                <a:lnTo>
                  <a:pt x="615219" y="2027967"/>
                </a:lnTo>
                <a:lnTo>
                  <a:pt x="628814" y="1980664"/>
                </a:lnTo>
                <a:lnTo>
                  <a:pt x="641615" y="1930961"/>
                </a:lnTo>
                <a:lnTo>
                  <a:pt x="653586" y="1878970"/>
                </a:lnTo>
                <a:lnTo>
                  <a:pt x="664694" y="1824804"/>
                </a:lnTo>
                <a:lnTo>
                  <a:pt x="674906" y="1768572"/>
                </a:lnTo>
                <a:lnTo>
                  <a:pt x="684187" y="1710387"/>
                </a:lnTo>
                <a:lnTo>
                  <a:pt x="692503" y="1650361"/>
                </a:lnTo>
                <a:lnTo>
                  <a:pt x="699820" y="1588603"/>
                </a:lnTo>
                <a:lnTo>
                  <a:pt x="706105" y="1525227"/>
                </a:lnTo>
                <a:lnTo>
                  <a:pt x="711323" y="1460343"/>
                </a:lnTo>
                <a:lnTo>
                  <a:pt x="715441" y="1394062"/>
                </a:lnTo>
                <a:lnTo>
                  <a:pt x="718424" y="1326497"/>
                </a:lnTo>
                <a:lnTo>
                  <a:pt x="720239" y="1257758"/>
                </a:lnTo>
                <a:lnTo>
                  <a:pt x="720852" y="1187958"/>
                </a:lnTo>
                <a:lnTo>
                  <a:pt x="720239" y="1118157"/>
                </a:lnTo>
                <a:lnTo>
                  <a:pt x="718424" y="1049418"/>
                </a:lnTo>
                <a:lnTo>
                  <a:pt x="715441" y="981853"/>
                </a:lnTo>
                <a:lnTo>
                  <a:pt x="711323" y="915572"/>
                </a:lnTo>
                <a:lnTo>
                  <a:pt x="706105" y="850688"/>
                </a:lnTo>
                <a:lnTo>
                  <a:pt x="699820" y="787312"/>
                </a:lnTo>
                <a:lnTo>
                  <a:pt x="692503" y="725554"/>
                </a:lnTo>
                <a:lnTo>
                  <a:pt x="684187" y="665528"/>
                </a:lnTo>
                <a:lnTo>
                  <a:pt x="674906" y="607343"/>
                </a:lnTo>
                <a:lnTo>
                  <a:pt x="664694" y="551111"/>
                </a:lnTo>
                <a:lnTo>
                  <a:pt x="653586" y="496945"/>
                </a:lnTo>
                <a:lnTo>
                  <a:pt x="641615" y="444954"/>
                </a:lnTo>
                <a:lnTo>
                  <a:pt x="628814" y="395251"/>
                </a:lnTo>
                <a:lnTo>
                  <a:pt x="615219" y="347948"/>
                </a:lnTo>
                <a:lnTo>
                  <a:pt x="600863" y="303155"/>
                </a:lnTo>
                <a:lnTo>
                  <a:pt x="585780" y="260983"/>
                </a:lnTo>
                <a:lnTo>
                  <a:pt x="570003" y="221546"/>
                </a:lnTo>
                <a:lnTo>
                  <a:pt x="553568" y="184953"/>
                </a:lnTo>
                <a:lnTo>
                  <a:pt x="518855" y="120747"/>
                </a:lnTo>
                <a:lnTo>
                  <a:pt x="481913" y="69257"/>
                </a:lnTo>
                <a:lnTo>
                  <a:pt x="443013" y="31375"/>
                </a:lnTo>
                <a:lnTo>
                  <a:pt x="402426" y="7992"/>
                </a:lnTo>
                <a:lnTo>
                  <a:pt x="360425" y="0"/>
                </a:lnTo>
                <a:close/>
              </a:path>
            </a:pathLst>
          </a:custGeom>
          <a:ln w="1905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ts val="4665"/>
              </a:lnSpc>
            </a:pPr>
            <a:r>
              <a:rPr dirty="0" spc="-20">
                <a:latin typeface="NSimSun"/>
                <a:cs typeface="NSimSun"/>
              </a:rPr>
              <a:t>数字图像处理（3）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447" y="2095246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0719" y="4168160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5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0245" y="1655317"/>
            <a:ext cx="6080125" cy="555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为什么需要基于内容的图像检索?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755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查询方式，查询demo，现有系统简介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具体内容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特征提取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相似度匹配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685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相关反馈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索引结构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MPEG-7介绍：性能评价等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5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思考的几个问题？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5668" rIns="0" bIns="0" rtlCol="0" vert="horz">
            <a:spAutoFit/>
          </a:bodyPr>
          <a:lstStyle/>
          <a:p>
            <a:pPr marL="2533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为什么需要基于内容的图像检索?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16408" rIns="0" bIns="0" rtlCol="0" vert="horz">
            <a:spAutoFit/>
          </a:bodyPr>
          <a:lstStyle/>
          <a:p>
            <a:pPr marL="786130">
              <a:lnSpc>
                <a:spcPct val="100000"/>
              </a:lnSpc>
              <a:tabLst>
                <a:tab pos="11976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当前图像内容的特征</a:t>
            </a:r>
            <a:endParaRPr sz="32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2320"/>
              </a:spcBef>
              <a:tabLst>
                <a:tab pos="1665605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海量的图像内容出现</a:t>
            </a:r>
            <a:endParaRPr sz="2800">
              <a:latin typeface="NSimSun"/>
              <a:cs typeface="NSimSun"/>
            </a:endParaRPr>
          </a:p>
          <a:p>
            <a:pPr marL="1700530">
              <a:lnSpc>
                <a:spcPct val="100000"/>
              </a:lnSpc>
              <a:spcBef>
                <a:spcPts val="1585"/>
              </a:spcBef>
              <a:tabLst>
                <a:tab pos="20802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人类已有的：历史、地理、军事、医</a:t>
            </a:r>
            <a:r>
              <a:rPr dirty="0" sz="2800" spc="-10">
                <a:latin typeface="NSimSun"/>
                <a:cs typeface="NSimSun"/>
              </a:rPr>
              <a:t>学</a:t>
            </a:r>
            <a:r>
              <a:rPr dirty="0" sz="2800">
                <a:latin typeface="Times New Roman"/>
                <a:cs typeface="Times New Roman"/>
              </a:rPr>
              <a:t>…</a:t>
            </a:r>
            <a:endParaRPr sz="2800">
              <a:latin typeface="Times New Roman"/>
              <a:cs typeface="Times New Roman"/>
            </a:endParaRPr>
          </a:p>
          <a:p>
            <a:pPr marL="1700530">
              <a:lnSpc>
                <a:spcPct val="100000"/>
              </a:lnSpc>
              <a:spcBef>
                <a:spcPts val="1864"/>
              </a:spcBef>
              <a:tabLst>
                <a:tab pos="20802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每天新增的：数码相机、互联网</a:t>
            </a:r>
            <a:endParaRPr sz="28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685"/>
              </a:spcBef>
              <a:tabLst>
                <a:tab pos="162179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图像内容的特征：没有索引、目录或摘要</a:t>
            </a:r>
            <a:endParaRPr sz="2800">
              <a:latin typeface="NSimSun"/>
              <a:cs typeface="NSimSun"/>
            </a:endParaRPr>
          </a:p>
          <a:p>
            <a:pPr marL="1243330">
              <a:lnSpc>
                <a:spcPts val="3295"/>
              </a:lnSpc>
              <a:spcBef>
                <a:spcPts val="1689"/>
              </a:spcBef>
              <a:tabLst>
                <a:tab pos="162179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怎样找到需要的图像？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820164"/>
            <a:ext cx="7747634" cy="4940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基于文字描述的图像检索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32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丰富的图像内容很难用文字来全面描述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75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文字的选取因人而异，带有很大的主观性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耗费大量的人力和时间</a:t>
            </a:r>
            <a:endParaRPr sz="2800">
              <a:latin typeface="NSimSun"/>
              <a:cs typeface="NSimSun"/>
            </a:endParaRPr>
          </a:p>
          <a:p>
            <a:pPr marL="12700" marR="5080" indent="-635">
              <a:lnSpc>
                <a:spcPct val="100000"/>
              </a:lnSpc>
              <a:spcBef>
                <a:spcPts val="193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结论：对于海量的图像，基于人工标注文 字的检索已不可能</a:t>
            </a:r>
            <a:endParaRPr sz="3200">
              <a:latin typeface="NSimSun"/>
              <a:cs typeface="NSimSun"/>
            </a:endParaRPr>
          </a:p>
          <a:p>
            <a:pPr marL="12700" marR="5080" indent="-635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问题：目前搜索引擎提供的基于文字的图 像检索，能够解决问题吗？解决得好吗？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5643" rIns="0" bIns="0" rtlCol="0" vert="horz">
            <a:spAutoFit/>
          </a:bodyPr>
          <a:lstStyle/>
          <a:p>
            <a:pPr marL="2533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为什么需要基于内容的图像检索?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4008" rIns="0" bIns="0" rtlCol="0" vert="horz">
            <a:spAutoFit/>
          </a:bodyPr>
          <a:lstStyle/>
          <a:p>
            <a:pPr marL="715010">
              <a:lnSpc>
                <a:spcPct val="100000"/>
              </a:lnSpc>
              <a:tabLst>
                <a:tab pos="1125855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为什么需要基于内容的图像检索(CBIR)?</a:t>
            </a:r>
            <a:endParaRPr sz="32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670"/>
              </a:spcBef>
            </a:pPr>
            <a:r>
              <a:rPr dirty="0" sz="20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 spc="-5">
                <a:latin typeface="NSimSun"/>
                <a:cs typeface="NSimSun"/>
              </a:rPr>
              <a:t>提供图像的检索功能</a:t>
            </a:r>
            <a:endParaRPr sz="28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689"/>
              </a:spcBef>
            </a:pPr>
            <a:r>
              <a:rPr dirty="0" sz="20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 spc="-5">
                <a:latin typeface="NSimSun"/>
                <a:cs typeface="NSimSun"/>
              </a:rPr>
              <a:t>不需要人手工标注，计算机自动分析和检索，</a:t>
            </a:r>
            <a:endParaRPr sz="28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5"/>
              </a:spcBef>
            </a:pPr>
            <a:r>
              <a:rPr dirty="0" sz="2800" spc="-5">
                <a:latin typeface="NSimSun"/>
                <a:cs typeface="NSimSun"/>
              </a:rPr>
              <a:t>节省人力和时间</a:t>
            </a:r>
            <a:endParaRPr sz="28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685"/>
              </a:spcBef>
            </a:pPr>
            <a:r>
              <a:rPr dirty="0" sz="20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 spc="-5">
                <a:latin typeface="NSimSun"/>
                <a:cs typeface="NSimSun"/>
              </a:rPr>
              <a:t>使海量图像的管理和索引成为可能</a:t>
            </a:r>
            <a:endParaRPr sz="28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689"/>
              </a:spcBef>
            </a:pPr>
            <a:r>
              <a:rPr dirty="0" sz="20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 spc="-5">
                <a:latin typeface="NSimSun"/>
                <a:cs typeface="NSimSun"/>
              </a:rPr>
              <a:t>存在的问题：</a:t>
            </a:r>
            <a:endParaRPr sz="2800">
              <a:latin typeface="NSimSun"/>
              <a:cs typeface="NSimSun"/>
            </a:endParaRPr>
          </a:p>
          <a:p>
            <a:pPr marL="1629410">
              <a:lnSpc>
                <a:spcPct val="100000"/>
              </a:lnSpc>
              <a:spcBef>
                <a:spcPts val="2090"/>
              </a:spcBef>
              <a:tabLst>
                <a:tab pos="2009139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人类高级语义特征与计算机底层特征表示的矛盾</a:t>
            </a:r>
            <a:endParaRPr sz="2400">
              <a:latin typeface="NSimSun"/>
              <a:cs typeface="NSimSun"/>
            </a:endParaRPr>
          </a:p>
          <a:p>
            <a:pPr marL="1629410">
              <a:lnSpc>
                <a:spcPts val="2840"/>
              </a:lnSpc>
              <a:spcBef>
                <a:spcPts val="1500"/>
              </a:spcBef>
              <a:tabLst>
                <a:tab pos="19526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查询方式问题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5668" rIns="0" bIns="0" rtlCol="0" vert="horz">
            <a:spAutoFit/>
          </a:bodyPr>
          <a:lstStyle/>
          <a:p>
            <a:pPr marL="2533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为什么需要基于内容的图像检索?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1098" y="482315"/>
            <a:ext cx="3530600" cy="109093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800"/>
              </a:lnSpc>
            </a:pPr>
            <a:r>
              <a:rPr dirty="0" sz="2400" spc="-10">
                <a:latin typeface="NSimSun"/>
                <a:cs typeface="NSimSun"/>
              </a:rPr>
              <a:t>例4：基于内容的图像检索 例5：基于内容的镜头检索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8017" y="1761744"/>
            <a:ext cx="7850123" cy="5113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633220"/>
            <a:ext cx="6080125" cy="555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为什么需要基于内容的图像检索?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查询方式，查询demo，现有系统简介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具体内容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特征提取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5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相似度匹配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相关反馈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索引结构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MPEG-7介绍：性能评价等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9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思考的几个问题？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86130">
              <a:lnSpc>
                <a:spcPct val="100000"/>
              </a:lnSpc>
              <a:tabLst>
                <a:tab pos="11976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查询方式</a:t>
            </a:r>
            <a:endParaRPr sz="32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2725"/>
              </a:spcBef>
              <a:tabLst>
                <a:tab pos="1666239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利用采样图像：选择图像数据库中的图像</a:t>
            </a:r>
            <a:endParaRPr sz="24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570"/>
              </a:spcBef>
              <a:tabLst>
                <a:tab pos="156591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利用范例图像：来自图像库之外，用户自己提供</a:t>
            </a:r>
            <a:endParaRPr sz="2400">
              <a:latin typeface="NSimSun"/>
              <a:cs typeface="NSimSun"/>
            </a:endParaRPr>
          </a:p>
          <a:p>
            <a:pPr marL="1243330" marR="5080">
              <a:lnSpc>
                <a:spcPct val="100000"/>
              </a:lnSpc>
              <a:spcBef>
                <a:spcPts val="1425"/>
              </a:spcBef>
              <a:tabLst>
                <a:tab pos="156591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利用局部图像：先提取图像区域，再利用该图像区域 检索；或利用不同图像的不同区域的拼图</a:t>
            </a:r>
            <a:endParaRPr sz="2400">
              <a:latin typeface="NSimSun"/>
              <a:cs typeface="NSimSun"/>
            </a:endParaRPr>
          </a:p>
          <a:p>
            <a:pPr marL="1243330" marR="5080">
              <a:lnSpc>
                <a:spcPct val="100000"/>
              </a:lnSpc>
              <a:spcBef>
                <a:spcPts val="1425"/>
              </a:spcBef>
              <a:tabLst>
                <a:tab pos="156591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利用绘制图像：用户绘制出来的图作为查询图像，描 述用户的检索目标或场景</a:t>
            </a:r>
            <a:endParaRPr sz="2400">
              <a:latin typeface="NSimSun"/>
              <a:cs typeface="NSimSun"/>
            </a:endParaRPr>
          </a:p>
          <a:p>
            <a:pPr marL="1700530">
              <a:lnSpc>
                <a:spcPct val="100000"/>
              </a:lnSpc>
              <a:spcBef>
                <a:spcPts val="1430"/>
              </a:spcBef>
              <a:tabLst>
                <a:tab pos="202438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草图：简单的素描，用户期望的目标形状</a:t>
            </a:r>
            <a:endParaRPr sz="2400">
              <a:latin typeface="NSimSun"/>
              <a:cs typeface="NSimSun"/>
            </a:endParaRPr>
          </a:p>
          <a:p>
            <a:pPr marL="1700530">
              <a:lnSpc>
                <a:spcPct val="100000"/>
              </a:lnSpc>
              <a:spcBef>
                <a:spcPts val="1430"/>
              </a:spcBef>
              <a:tabLst>
                <a:tab pos="202438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绘画：用颜色描绘图像区域及区域的空间分布</a:t>
            </a:r>
            <a:endParaRPr sz="24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270"/>
              </a:spcBef>
              <a:tabLst>
                <a:tab pos="156591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……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67241" y="2337816"/>
            <a:ext cx="6121400" cy="792480"/>
          </a:xfrm>
          <a:custGeom>
            <a:avLst/>
            <a:gdLst/>
            <a:ahLst/>
            <a:cxnLst/>
            <a:rect l="l" t="t" r="r" b="b"/>
            <a:pathLst>
              <a:path w="6121400" h="792480">
                <a:moveTo>
                  <a:pt x="3060192" y="0"/>
                </a:moveTo>
                <a:lnTo>
                  <a:pt x="2982417" y="125"/>
                </a:lnTo>
                <a:lnTo>
                  <a:pt x="2905120" y="500"/>
                </a:lnTo>
                <a:lnTo>
                  <a:pt x="2828324" y="1121"/>
                </a:lnTo>
                <a:lnTo>
                  <a:pt x="2752051" y="1985"/>
                </a:lnTo>
                <a:lnTo>
                  <a:pt x="2676324" y="3089"/>
                </a:lnTo>
                <a:lnTo>
                  <a:pt x="2601166" y="4431"/>
                </a:lnTo>
                <a:lnTo>
                  <a:pt x="2526601" y="6006"/>
                </a:lnTo>
                <a:lnTo>
                  <a:pt x="2452650" y="7814"/>
                </a:lnTo>
                <a:lnTo>
                  <a:pt x="2379338" y="9849"/>
                </a:lnTo>
                <a:lnTo>
                  <a:pt x="2306686" y="12110"/>
                </a:lnTo>
                <a:lnTo>
                  <a:pt x="2234719" y="14593"/>
                </a:lnTo>
                <a:lnTo>
                  <a:pt x="2163458" y="17295"/>
                </a:lnTo>
                <a:lnTo>
                  <a:pt x="2092927" y="20214"/>
                </a:lnTo>
                <a:lnTo>
                  <a:pt x="2023149" y="23346"/>
                </a:lnTo>
                <a:lnTo>
                  <a:pt x="1954146" y="26689"/>
                </a:lnTo>
                <a:lnTo>
                  <a:pt x="1885942" y="30239"/>
                </a:lnTo>
                <a:lnTo>
                  <a:pt x="1818560" y="33993"/>
                </a:lnTo>
                <a:lnTo>
                  <a:pt x="1752022" y="37949"/>
                </a:lnTo>
                <a:lnTo>
                  <a:pt x="1686352" y="42103"/>
                </a:lnTo>
                <a:lnTo>
                  <a:pt x="1621572" y="46453"/>
                </a:lnTo>
                <a:lnTo>
                  <a:pt x="1557705" y="50996"/>
                </a:lnTo>
                <a:lnTo>
                  <a:pt x="1494774" y="55728"/>
                </a:lnTo>
                <a:lnTo>
                  <a:pt x="1432803" y="60647"/>
                </a:lnTo>
                <a:lnTo>
                  <a:pt x="1371814" y="65749"/>
                </a:lnTo>
                <a:lnTo>
                  <a:pt x="1311830" y="71032"/>
                </a:lnTo>
                <a:lnTo>
                  <a:pt x="1252874" y="76492"/>
                </a:lnTo>
                <a:lnTo>
                  <a:pt x="1194969" y="82127"/>
                </a:lnTo>
                <a:lnTo>
                  <a:pt x="1138138" y="87934"/>
                </a:lnTo>
                <a:lnTo>
                  <a:pt x="1082403" y="93910"/>
                </a:lnTo>
                <a:lnTo>
                  <a:pt x="1027789" y="100051"/>
                </a:lnTo>
                <a:lnTo>
                  <a:pt x="974317" y="106355"/>
                </a:lnTo>
                <a:lnTo>
                  <a:pt x="922011" y="112818"/>
                </a:lnTo>
                <a:lnTo>
                  <a:pt x="870893" y="119439"/>
                </a:lnTo>
                <a:lnTo>
                  <a:pt x="820987" y="126213"/>
                </a:lnTo>
                <a:lnTo>
                  <a:pt x="772316" y="133138"/>
                </a:lnTo>
                <a:lnTo>
                  <a:pt x="724902" y="140211"/>
                </a:lnTo>
                <a:lnTo>
                  <a:pt x="678768" y="147429"/>
                </a:lnTo>
                <a:lnTo>
                  <a:pt x="633938" y="154789"/>
                </a:lnTo>
                <a:lnTo>
                  <a:pt x="590434" y="162287"/>
                </a:lnTo>
                <a:lnTo>
                  <a:pt x="548279" y="169922"/>
                </a:lnTo>
                <a:lnTo>
                  <a:pt x="507496" y="177689"/>
                </a:lnTo>
                <a:lnTo>
                  <a:pt x="468108" y="185586"/>
                </a:lnTo>
                <a:lnTo>
                  <a:pt x="430139" y="193611"/>
                </a:lnTo>
                <a:lnTo>
                  <a:pt x="358545" y="210028"/>
                </a:lnTo>
                <a:lnTo>
                  <a:pt x="292899" y="226918"/>
                </a:lnTo>
                <a:lnTo>
                  <a:pt x="233384" y="244256"/>
                </a:lnTo>
                <a:lnTo>
                  <a:pt x="180183" y="262019"/>
                </a:lnTo>
                <a:lnTo>
                  <a:pt x="133481" y="280182"/>
                </a:lnTo>
                <a:lnTo>
                  <a:pt x="93459" y="298722"/>
                </a:lnTo>
                <a:lnTo>
                  <a:pt x="60303" y="317615"/>
                </a:lnTo>
                <a:lnTo>
                  <a:pt x="23842" y="346564"/>
                </a:lnTo>
                <a:lnTo>
                  <a:pt x="969" y="386176"/>
                </a:lnTo>
                <a:lnTo>
                  <a:pt x="0" y="396240"/>
                </a:lnTo>
                <a:lnTo>
                  <a:pt x="969" y="406303"/>
                </a:lnTo>
                <a:lnTo>
                  <a:pt x="23842" y="445915"/>
                </a:lnTo>
                <a:lnTo>
                  <a:pt x="60303" y="474864"/>
                </a:lnTo>
                <a:lnTo>
                  <a:pt x="93459" y="493757"/>
                </a:lnTo>
                <a:lnTo>
                  <a:pt x="133481" y="512297"/>
                </a:lnTo>
                <a:lnTo>
                  <a:pt x="180183" y="530460"/>
                </a:lnTo>
                <a:lnTo>
                  <a:pt x="233384" y="548223"/>
                </a:lnTo>
                <a:lnTo>
                  <a:pt x="292899" y="565561"/>
                </a:lnTo>
                <a:lnTo>
                  <a:pt x="358545" y="582451"/>
                </a:lnTo>
                <a:lnTo>
                  <a:pt x="430139" y="598868"/>
                </a:lnTo>
                <a:lnTo>
                  <a:pt x="468108" y="606893"/>
                </a:lnTo>
                <a:lnTo>
                  <a:pt x="507496" y="614790"/>
                </a:lnTo>
                <a:lnTo>
                  <a:pt x="548279" y="622557"/>
                </a:lnTo>
                <a:lnTo>
                  <a:pt x="590434" y="630192"/>
                </a:lnTo>
                <a:lnTo>
                  <a:pt x="633938" y="637690"/>
                </a:lnTo>
                <a:lnTo>
                  <a:pt x="678768" y="645050"/>
                </a:lnTo>
                <a:lnTo>
                  <a:pt x="724902" y="652268"/>
                </a:lnTo>
                <a:lnTo>
                  <a:pt x="772316" y="659341"/>
                </a:lnTo>
                <a:lnTo>
                  <a:pt x="820987" y="666266"/>
                </a:lnTo>
                <a:lnTo>
                  <a:pt x="870893" y="673040"/>
                </a:lnTo>
                <a:lnTo>
                  <a:pt x="922011" y="679661"/>
                </a:lnTo>
                <a:lnTo>
                  <a:pt x="974317" y="686124"/>
                </a:lnTo>
                <a:lnTo>
                  <a:pt x="1027789" y="692428"/>
                </a:lnTo>
                <a:lnTo>
                  <a:pt x="1082403" y="698569"/>
                </a:lnTo>
                <a:lnTo>
                  <a:pt x="1138138" y="704545"/>
                </a:lnTo>
                <a:lnTo>
                  <a:pt x="1194969" y="710352"/>
                </a:lnTo>
                <a:lnTo>
                  <a:pt x="1252874" y="715987"/>
                </a:lnTo>
                <a:lnTo>
                  <a:pt x="1311830" y="721447"/>
                </a:lnTo>
                <a:lnTo>
                  <a:pt x="1371814" y="726730"/>
                </a:lnTo>
                <a:lnTo>
                  <a:pt x="1432803" y="731832"/>
                </a:lnTo>
                <a:lnTo>
                  <a:pt x="1494774" y="736751"/>
                </a:lnTo>
                <a:lnTo>
                  <a:pt x="1557705" y="741483"/>
                </a:lnTo>
                <a:lnTo>
                  <a:pt x="1621572" y="746026"/>
                </a:lnTo>
                <a:lnTo>
                  <a:pt x="1686352" y="750376"/>
                </a:lnTo>
                <a:lnTo>
                  <a:pt x="1752022" y="754530"/>
                </a:lnTo>
                <a:lnTo>
                  <a:pt x="1818560" y="758486"/>
                </a:lnTo>
                <a:lnTo>
                  <a:pt x="1885942" y="762240"/>
                </a:lnTo>
                <a:lnTo>
                  <a:pt x="1954146" y="765790"/>
                </a:lnTo>
                <a:lnTo>
                  <a:pt x="2023149" y="769133"/>
                </a:lnTo>
                <a:lnTo>
                  <a:pt x="2092927" y="772265"/>
                </a:lnTo>
                <a:lnTo>
                  <a:pt x="2163458" y="775184"/>
                </a:lnTo>
                <a:lnTo>
                  <a:pt x="2234719" y="777886"/>
                </a:lnTo>
                <a:lnTo>
                  <a:pt x="2306686" y="780369"/>
                </a:lnTo>
                <a:lnTo>
                  <a:pt x="2379338" y="782630"/>
                </a:lnTo>
                <a:lnTo>
                  <a:pt x="2452650" y="784665"/>
                </a:lnTo>
                <a:lnTo>
                  <a:pt x="2526601" y="786473"/>
                </a:lnTo>
                <a:lnTo>
                  <a:pt x="2601166" y="788048"/>
                </a:lnTo>
                <a:lnTo>
                  <a:pt x="2676324" y="789390"/>
                </a:lnTo>
                <a:lnTo>
                  <a:pt x="2752051" y="790494"/>
                </a:lnTo>
                <a:lnTo>
                  <a:pt x="2828324" y="791358"/>
                </a:lnTo>
                <a:lnTo>
                  <a:pt x="2905120" y="791979"/>
                </a:lnTo>
                <a:lnTo>
                  <a:pt x="2982417" y="792354"/>
                </a:lnTo>
                <a:lnTo>
                  <a:pt x="3060192" y="792480"/>
                </a:lnTo>
                <a:lnTo>
                  <a:pt x="3138000" y="792354"/>
                </a:lnTo>
                <a:lnTo>
                  <a:pt x="3215331" y="791979"/>
                </a:lnTo>
                <a:lnTo>
                  <a:pt x="3292160" y="791358"/>
                </a:lnTo>
                <a:lnTo>
                  <a:pt x="3368464" y="790494"/>
                </a:lnTo>
                <a:lnTo>
                  <a:pt x="3444222" y="789390"/>
                </a:lnTo>
                <a:lnTo>
                  <a:pt x="3519409" y="788048"/>
                </a:lnTo>
                <a:lnTo>
                  <a:pt x="3594003" y="786473"/>
                </a:lnTo>
                <a:lnTo>
                  <a:pt x="3667981" y="784665"/>
                </a:lnTo>
                <a:lnTo>
                  <a:pt x="3741320" y="782630"/>
                </a:lnTo>
                <a:lnTo>
                  <a:pt x="3813997" y="780369"/>
                </a:lnTo>
                <a:lnTo>
                  <a:pt x="3885989" y="777886"/>
                </a:lnTo>
                <a:lnTo>
                  <a:pt x="3957274" y="775184"/>
                </a:lnTo>
                <a:lnTo>
                  <a:pt x="4027828" y="772265"/>
                </a:lnTo>
                <a:lnTo>
                  <a:pt x="4097628" y="769133"/>
                </a:lnTo>
                <a:lnTo>
                  <a:pt x="4166652" y="765790"/>
                </a:lnTo>
                <a:lnTo>
                  <a:pt x="4234876" y="762240"/>
                </a:lnTo>
                <a:lnTo>
                  <a:pt x="4302278" y="758486"/>
                </a:lnTo>
                <a:lnTo>
                  <a:pt x="4368835" y="754530"/>
                </a:lnTo>
                <a:lnTo>
                  <a:pt x="4434523" y="750376"/>
                </a:lnTo>
                <a:lnTo>
                  <a:pt x="4499321" y="746026"/>
                </a:lnTo>
                <a:lnTo>
                  <a:pt x="4563204" y="741483"/>
                </a:lnTo>
                <a:lnTo>
                  <a:pt x="4626150" y="736751"/>
                </a:lnTo>
                <a:lnTo>
                  <a:pt x="4688136" y="731832"/>
                </a:lnTo>
                <a:lnTo>
                  <a:pt x="4749140" y="726730"/>
                </a:lnTo>
                <a:lnTo>
                  <a:pt x="4809138" y="721447"/>
                </a:lnTo>
                <a:lnTo>
                  <a:pt x="4868107" y="715987"/>
                </a:lnTo>
                <a:lnTo>
                  <a:pt x="4926024" y="710352"/>
                </a:lnTo>
                <a:lnTo>
                  <a:pt x="4982867" y="704545"/>
                </a:lnTo>
                <a:lnTo>
                  <a:pt x="5038612" y="698569"/>
                </a:lnTo>
                <a:lnTo>
                  <a:pt x="5093237" y="692428"/>
                </a:lnTo>
                <a:lnTo>
                  <a:pt x="5146719" y="686124"/>
                </a:lnTo>
                <a:lnTo>
                  <a:pt x="5199035" y="679661"/>
                </a:lnTo>
                <a:lnTo>
                  <a:pt x="5250161" y="673040"/>
                </a:lnTo>
                <a:lnTo>
                  <a:pt x="5300075" y="666266"/>
                </a:lnTo>
                <a:lnTo>
                  <a:pt x="5348754" y="659341"/>
                </a:lnTo>
                <a:lnTo>
                  <a:pt x="5396176" y="652268"/>
                </a:lnTo>
                <a:lnTo>
                  <a:pt x="5442316" y="645050"/>
                </a:lnTo>
                <a:lnTo>
                  <a:pt x="5487153" y="637690"/>
                </a:lnTo>
                <a:lnTo>
                  <a:pt x="5530663" y="630192"/>
                </a:lnTo>
                <a:lnTo>
                  <a:pt x="5572823" y="622557"/>
                </a:lnTo>
                <a:lnTo>
                  <a:pt x="5613611" y="614790"/>
                </a:lnTo>
                <a:lnTo>
                  <a:pt x="5653003" y="606893"/>
                </a:lnTo>
                <a:lnTo>
                  <a:pt x="5690977" y="598868"/>
                </a:lnTo>
                <a:lnTo>
                  <a:pt x="5762578" y="582451"/>
                </a:lnTo>
                <a:lnTo>
                  <a:pt x="5828230" y="565561"/>
                </a:lnTo>
                <a:lnTo>
                  <a:pt x="5887750" y="548223"/>
                </a:lnTo>
                <a:lnTo>
                  <a:pt x="5940954" y="530460"/>
                </a:lnTo>
                <a:lnTo>
                  <a:pt x="5987660" y="512297"/>
                </a:lnTo>
                <a:lnTo>
                  <a:pt x="6027683" y="493757"/>
                </a:lnTo>
                <a:lnTo>
                  <a:pt x="6060840" y="474864"/>
                </a:lnTo>
                <a:lnTo>
                  <a:pt x="6097302" y="445915"/>
                </a:lnTo>
                <a:lnTo>
                  <a:pt x="6120176" y="406303"/>
                </a:lnTo>
                <a:lnTo>
                  <a:pt x="6121146" y="396239"/>
                </a:lnTo>
                <a:lnTo>
                  <a:pt x="6120176" y="386176"/>
                </a:lnTo>
                <a:lnTo>
                  <a:pt x="6097302" y="346564"/>
                </a:lnTo>
                <a:lnTo>
                  <a:pt x="6060840" y="317615"/>
                </a:lnTo>
                <a:lnTo>
                  <a:pt x="6027683" y="298722"/>
                </a:lnTo>
                <a:lnTo>
                  <a:pt x="5987660" y="280182"/>
                </a:lnTo>
                <a:lnTo>
                  <a:pt x="5940954" y="262019"/>
                </a:lnTo>
                <a:lnTo>
                  <a:pt x="5887750" y="244256"/>
                </a:lnTo>
                <a:lnTo>
                  <a:pt x="5828230" y="226918"/>
                </a:lnTo>
                <a:lnTo>
                  <a:pt x="5762578" y="210028"/>
                </a:lnTo>
                <a:lnTo>
                  <a:pt x="5690977" y="193611"/>
                </a:lnTo>
                <a:lnTo>
                  <a:pt x="5653003" y="185586"/>
                </a:lnTo>
                <a:lnTo>
                  <a:pt x="5613611" y="177689"/>
                </a:lnTo>
                <a:lnTo>
                  <a:pt x="5572823" y="169922"/>
                </a:lnTo>
                <a:lnTo>
                  <a:pt x="5530663" y="162287"/>
                </a:lnTo>
                <a:lnTo>
                  <a:pt x="5487153" y="154789"/>
                </a:lnTo>
                <a:lnTo>
                  <a:pt x="5442316" y="147429"/>
                </a:lnTo>
                <a:lnTo>
                  <a:pt x="5396176" y="140211"/>
                </a:lnTo>
                <a:lnTo>
                  <a:pt x="5348754" y="133138"/>
                </a:lnTo>
                <a:lnTo>
                  <a:pt x="5300075" y="126213"/>
                </a:lnTo>
                <a:lnTo>
                  <a:pt x="5250161" y="119439"/>
                </a:lnTo>
                <a:lnTo>
                  <a:pt x="5199035" y="112818"/>
                </a:lnTo>
                <a:lnTo>
                  <a:pt x="5146719" y="106355"/>
                </a:lnTo>
                <a:lnTo>
                  <a:pt x="5093237" y="100051"/>
                </a:lnTo>
                <a:lnTo>
                  <a:pt x="5038612" y="93910"/>
                </a:lnTo>
                <a:lnTo>
                  <a:pt x="4982867" y="87934"/>
                </a:lnTo>
                <a:lnTo>
                  <a:pt x="4926024" y="82127"/>
                </a:lnTo>
                <a:lnTo>
                  <a:pt x="4868107" y="76492"/>
                </a:lnTo>
                <a:lnTo>
                  <a:pt x="4809138" y="71032"/>
                </a:lnTo>
                <a:lnTo>
                  <a:pt x="4749140" y="65749"/>
                </a:lnTo>
                <a:lnTo>
                  <a:pt x="4688136" y="60647"/>
                </a:lnTo>
                <a:lnTo>
                  <a:pt x="4626150" y="55728"/>
                </a:lnTo>
                <a:lnTo>
                  <a:pt x="4563204" y="50996"/>
                </a:lnTo>
                <a:lnTo>
                  <a:pt x="4499321" y="46453"/>
                </a:lnTo>
                <a:lnTo>
                  <a:pt x="4434523" y="42103"/>
                </a:lnTo>
                <a:lnTo>
                  <a:pt x="4368835" y="37949"/>
                </a:lnTo>
                <a:lnTo>
                  <a:pt x="4302278" y="33993"/>
                </a:lnTo>
                <a:lnTo>
                  <a:pt x="4234876" y="30239"/>
                </a:lnTo>
                <a:lnTo>
                  <a:pt x="4166652" y="26689"/>
                </a:lnTo>
                <a:lnTo>
                  <a:pt x="4097628" y="23346"/>
                </a:lnTo>
                <a:lnTo>
                  <a:pt x="4027828" y="20214"/>
                </a:lnTo>
                <a:lnTo>
                  <a:pt x="3957274" y="17295"/>
                </a:lnTo>
                <a:lnTo>
                  <a:pt x="3885989" y="14593"/>
                </a:lnTo>
                <a:lnTo>
                  <a:pt x="3813997" y="12110"/>
                </a:lnTo>
                <a:lnTo>
                  <a:pt x="3741320" y="9849"/>
                </a:lnTo>
                <a:lnTo>
                  <a:pt x="3667981" y="7814"/>
                </a:lnTo>
                <a:lnTo>
                  <a:pt x="3594003" y="6006"/>
                </a:lnTo>
                <a:lnTo>
                  <a:pt x="3519409" y="4431"/>
                </a:lnTo>
                <a:lnTo>
                  <a:pt x="3444222" y="3089"/>
                </a:lnTo>
                <a:lnTo>
                  <a:pt x="3368464" y="1985"/>
                </a:lnTo>
                <a:lnTo>
                  <a:pt x="3292160" y="1121"/>
                </a:lnTo>
                <a:lnTo>
                  <a:pt x="3215331" y="500"/>
                </a:lnTo>
                <a:lnTo>
                  <a:pt x="3138000" y="125"/>
                </a:lnTo>
                <a:lnTo>
                  <a:pt x="3060192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0317" y="348995"/>
            <a:ext cx="8749030" cy="6858000"/>
          </a:xfrm>
          <a:prstGeom prst="rect">
            <a:avLst/>
          </a:prstGeom>
        </p:spPr>
        <p:txBody>
          <a:bodyPr wrap="square" lIns="0" tIns="4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sz="4000">
              <a:latin typeface="Times New Roman"/>
              <a:cs typeface="Times New Roman"/>
            </a:endParaRPr>
          </a:p>
          <a:p>
            <a:pPr marL="668020">
              <a:lnSpc>
                <a:spcPct val="100000"/>
              </a:lnSpc>
            </a:pPr>
            <a:r>
              <a:rPr dirty="0" sz="3200" spc="-10" b="1">
                <a:latin typeface="NSimSun"/>
                <a:cs typeface="NSimSun"/>
              </a:rPr>
              <a:t>例</a:t>
            </a:r>
            <a:r>
              <a:rPr dirty="0" sz="3200" spc="-10" b="1">
                <a:latin typeface="Times New Roman"/>
                <a:cs typeface="Times New Roman"/>
              </a:rPr>
              <a:t>1—</a:t>
            </a:r>
            <a:r>
              <a:rPr dirty="0" sz="3200" spc="-5" b="1">
                <a:latin typeface="Times New Roman"/>
                <a:cs typeface="Times New Roman"/>
              </a:rPr>
              <a:t>—</a:t>
            </a:r>
            <a:r>
              <a:rPr dirty="0" sz="3200" spc="-15" b="1">
                <a:latin typeface="NSimSun"/>
                <a:cs typeface="NSimSun"/>
              </a:rPr>
              <a:t>山水图像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0317" y="348995"/>
            <a:ext cx="8748521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98711" y="2482595"/>
            <a:ext cx="1295400" cy="1511300"/>
          </a:xfrm>
          <a:custGeom>
            <a:avLst/>
            <a:gdLst/>
            <a:ahLst/>
            <a:cxnLst/>
            <a:rect l="l" t="t" r="r" b="b"/>
            <a:pathLst>
              <a:path w="1295400" h="1511300">
                <a:moveTo>
                  <a:pt x="647700" y="0"/>
                </a:moveTo>
                <a:lnTo>
                  <a:pt x="603393" y="1743"/>
                </a:lnTo>
                <a:lnTo>
                  <a:pt x="559881" y="6898"/>
                </a:lnTo>
                <a:lnTo>
                  <a:pt x="517262" y="15353"/>
                </a:lnTo>
                <a:lnTo>
                  <a:pt x="475632" y="26994"/>
                </a:lnTo>
                <a:lnTo>
                  <a:pt x="435088" y="41710"/>
                </a:lnTo>
                <a:lnTo>
                  <a:pt x="395728" y="59388"/>
                </a:lnTo>
                <a:lnTo>
                  <a:pt x="357647" y="79915"/>
                </a:lnTo>
                <a:lnTo>
                  <a:pt x="320943" y="103180"/>
                </a:lnTo>
                <a:lnTo>
                  <a:pt x="285712" y="129069"/>
                </a:lnTo>
                <a:lnTo>
                  <a:pt x="252053" y="157471"/>
                </a:lnTo>
                <a:lnTo>
                  <a:pt x="220060" y="188272"/>
                </a:lnTo>
                <a:lnTo>
                  <a:pt x="189833" y="221361"/>
                </a:lnTo>
                <a:lnTo>
                  <a:pt x="161466" y="256624"/>
                </a:lnTo>
                <a:lnTo>
                  <a:pt x="135058" y="293950"/>
                </a:lnTo>
                <a:lnTo>
                  <a:pt x="110705" y="333226"/>
                </a:lnTo>
                <a:lnTo>
                  <a:pt x="88504" y="374339"/>
                </a:lnTo>
                <a:lnTo>
                  <a:pt x="68552" y="417178"/>
                </a:lnTo>
                <a:lnTo>
                  <a:pt x="50946" y="461629"/>
                </a:lnTo>
                <a:lnTo>
                  <a:pt x="35783" y="507580"/>
                </a:lnTo>
                <a:lnTo>
                  <a:pt x="23159" y="554919"/>
                </a:lnTo>
                <a:lnTo>
                  <a:pt x="13172" y="603533"/>
                </a:lnTo>
                <a:lnTo>
                  <a:pt x="5919" y="653310"/>
                </a:lnTo>
                <a:lnTo>
                  <a:pt x="1495" y="704138"/>
                </a:lnTo>
                <a:lnTo>
                  <a:pt x="0" y="755904"/>
                </a:lnTo>
                <a:lnTo>
                  <a:pt x="1495" y="807578"/>
                </a:lnTo>
                <a:lnTo>
                  <a:pt x="5919" y="858322"/>
                </a:lnTo>
                <a:lnTo>
                  <a:pt x="13172" y="908022"/>
                </a:lnTo>
                <a:lnTo>
                  <a:pt x="23159" y="956567"/>
                </a:lnTo>
                <a:lnTo>
                  <a:pt x="35783" y="1003843"/>
                </a:lnTo>
                <a:lnTo>
                  <a:pt x="50946" y="1049738"/>
                </a:lnTo>
                <a:lnTo>
                  <a:pt x="68552" y="1094138"/>
                </a:lnTo>
                <a:lnTo>
                  <a:pt x="88504" y="1136932"/>
                </a:lnTo>
                <a:lnTo>
                  <a:pt x="110705" y="1178005"/>
                </a:lnTo>
                <a:lnTo>
                  <a:pt x="135058" y="1217246"/>
                </a:lnTo>
                <a:lnTo>
                  <a:pt x="161466" y="1254542"/>
                </a:lnTo>
                <a:lnTo>
                  <a:pt x="189833" y="1289780"/>
                </a:lnTo>
                <a:lnTo>
                  <a:pt x="220060" y="1322846"/>
                </a:lnTo>
                <a:lnTo>
                  <a:pt x="252053" y="1353629"/>
                </a:lnTo>
                <a:lnTo>
                  <a:pt x="285712" y="1382016"/>
                </a:lnTo>
                <a:lnTo>
                  <a:pt x="320943" y="1407893"/>
                </a:lnTo>
                <a:lnTo>
                  <a:pt x="357647" y="1431149"/>
                </a:lnTo>
                <a:lnTo>
                  <a:pt x="395728" y="1451669"/>
                </a:lnTo>
                <a:lnTo>
                  <a:pt x="435088" y="1469342"/>
                </a:lnTo>
                <a:lnTo>
                  <a:pt x="475632" y="1484054"/>
                </a:lnTo>
                <a:lnTo>
                  <a:pt x="517262" y="1495694"/>
                </a:lnTo>
                <a:lnTo>
                  <a:pt x="559881" y="1504147"/>
                </a:lnTo>
                <a:lnTo>
                  <a:pt x="603393" y="1509302"/>
                </a:lnTo>
                <a:lnTo>
                  <a:pt x="647700" y="1511046"/>
                </a:lnTo>
                <a:lnTo>
                  <a:pt x="692094" y="1509302"/>
                </a:lnTo>
                <a:lnTo>
                  <a:pt x="735678" y="1504147"/>
                </a:lnTo>
                <a:lnTo>
                  <a:pt x="778356" y="1495694"/>
                </a:lnTo>
                <a:lnTo>
                  <a:pt x="820031" y="1484054"/>
                </a:lnTo>
                <a:lnTo>
                  <a:pt x="860609" y="1469342"/>
                </a:lnTo>
                <a:lnTo>
                  <a:pt x="899993" y="1451669"/>
                </a:lnTo>
                <a:lnTo>
                  <a:pt x="938087" y="1431149"/>
                </a:lnTo>
                <a:lnTo>
                  <a:pt x="974795" y="1407893"/>
                </a:lnTo>
                <a:lnTo>
                  <a:pt x="1010022" y="1382016"/>
                </a:lnTo>
                <a:lnTo>
                  <a:pt x="1043671" y="1353629"/>
                </a:lnTo>
                <a:lnTo>
                  <a:pt x="1075646" y="1322846"/>
                </a:lnTo>
                <a:lnTo>
                  <a:pt x="1105852" y="1289780"/>
                </a:lnTo>
                <a:lnTo>
                  <a:pt x="1134193" y="1254542"/>
                </a:lnTo>
                <a:lnTo>
                  <a:pt x="1160572" y="1217246"/>
                </a:lnTo>
                <a:lnTo>
                  <a:pt x="1184895" y="1178005"/>
                </a:lnTo>
                <a:lnTo>
                  <a:pt x="1207064" y="1136932"/>
                </a:lnTo>
                <a:lnTo>
                  <a:pt x="1226984" y="1094138"/>
                </a:lnTo>
                <a:lnTo>
                  <a:pt x="1244560" y="1049738"/>
                </a:lnTo>
                <a:lnTo>
                  <a:pt x="1259695" y="1003843"/>
                </a:lnTo>
                <a:lnTo>
                  <a:pt x="1272293" y="956567"/>
                </a:lnTo>
                <a:lnTo>
                  <a:pt x="1282258" y="908022"/>
                </a:lnTo>
                <a:lnTo>
                  <a:pt x="1289495" y="858322"/>
                </a:lnTo>
                <a:lnTo>
                  <a:pt x="1293907" y="807578"/>
                </a:lnTo>
                <a:lnTo>
                  <a:pt x="1295400" y="755904"/>
                </a:lnTo>
                <a:lnTo>
                  <a:pt x="1293907" y="704138"/>
                </a:lnTo>
                <a:lnTo>
                  <a:pt x="1289495" y="653310"/>
                </a:lnTo>
                <a:lnTo>
                  <a:pt x="1282258" y="603533"/>
                </a:lnTo>
                <a:lnTo>
                  <a:pt x="1272293" y="554919"/>
                </a:lnTo>
                <a:lnTo>
                  <a:pt x="1259695" y="507580"/>
                </a:lnTo>
                <a:lnTo>
                  <a:pt x="1244560" y="461629"/>
                </a:lnTo>
                <a:lnTo>
                  <a:pt x="1226984" y="417178"/>
                </a:lnTo>
                <a:lnTo>
                  <a:pt x="1207064" y="374339"/>
                </a:lnTo>
                <a:lnTo>
                  <a:pt x="1184895" y="333226"/>
                </a:lnTo>
                <a:lnTo>
                  <a:pt x="1160572" y="293950"/>
                </a:lnTo>
                <a:lnTo>
                  <a:pt x="1134193" y="256624"/>
                </a:lnTo>
                <a:lnTo>
                  <a:pt x="1105852" y="221361"/>
                </a:lnTo>
                <a:lnTo>
                  <a:pt x="1075646" y="188272"/>
                </a:lnTo>
                <a:lnTo>
                  <a:pt x="1043671" y="157471"/>
                </a:lnTo>
                <a:lnTo>
                  <a:pt x="1010022" y="129069"/>
                </a:lnTo>
                <a:lnTo>
                  <a:pt x="974795" y="103180"/>
                </a:lnTo>
                <a:lnTo>
                  <a:pt x="938087" y="79915"/>
                </a:lnTo>
                <a:lnTo>
                  <a:pt x="899993" y="59388"/>
                </a:lnTo>
                <a:lnTo>
                  <a:pt x="860609" y="41710"/>
                </a:lnTo>
                <a:lnTo>
                  <a:pt x="820031" y="26994"/>
                </a:lnTo>
                <a:lnTo>
                  <a:pt x="778356" y="15353"/>
                </a:lnTo>
                <a:lnTo>
                  <a:pt x="735678" y="6898"/>
                </a:lnTo>
                <a:lnTo>
                  <a:pt x="692094" y="1743"/>
                </a:lnTo>
                <a:lnTo>
                  <a:pt x="64770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17597" y="2103120"/>
            <a:ext cx="939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查询例子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5537" y="348995"/>
            <a:ext cx="8893302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5537" y="348995"/>
            <a:ext cx="8893302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02051" y="1809750"/>
            <a:ext cx="2311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每页12幅/第1页/共5页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5537" y="348995"/>
            <a:ext cx="8893302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02051" y="1809750"/>
            <a:ext cx="2311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每页12幅/第2页/共5页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5537" y="348995"/>
            <a:ext cx="8893302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02051" y="1809750"/>
            <a:ext cx="2311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每页12幅/第3页/共5页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5537" y="348995"/>
            <a:ext cx="8893302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02051" y="1809750"/>
            <a:ext cx="2311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每页12幅/第4页/共5页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3909" y="348995"/>
            <a:ext cx="896493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02051" y="1809750"/>
            <a:ext cx="2311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每页12幅/第5页/共5页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890776"/>
            <a:ext cx="2638425" cy="426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现有系统</a:t>
            </a:r>
            <a:endParaRPr sz="2800">
              <a:latin typeface="NSimSun"/>
              <a:cs typeface="NSimSun"/>
            </a:endParaRPr>
          </a:p>
          <a:p>
            <a:pPr marL="848360" indent="-378460">
              <a:lnSpc>
                <a:spcPct val="100000"/>
              </a:lnSpc>
              <a:spcBef>
                <a:spcPts val="1685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848994" algn="l"/>
              </a:tabLst>
            </a:pPr>
            <a:r>
              <a:rPr dirty="0" sz="2800" spc="-5">
                <a:latin typeface="NSimSun"/>
                <a:cs typeface="NSimSun"/>
              </a:rPr>
              <a:t>QBIC</a:t>
            </a:r>
            <a:endParaRPr sz="2800">
              <a:latin typeface="NSimSun"/>
              <a:cs typeface="NSimSun"/>
            </a:endParaRPr>
          </a:p>
          <a:p>
            <a:pPr marL="848360" indent="-378460">
              <a:lnSpc>
                <a:spcPct val="100000"/>
              </a:lnSpc>
              <a:spcBef>
                <a:spcPts val="1689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848994" algn="l"/>
              </a:tabLst>
            </a:pPr>
            <a:r>
              <a:rPr dirty="0" sz="2800" spc="-5">
                <a:latin typeface="NSimSun"/>
                <a:cs typeface="NSimSun"/>
              </a:rPr>
              <a:t>Virage</a:t>
            </a:r>
            <a:endParaRPr sz="2800">
              <a:latin typeface="NSimSun"/>
              <a:cs typeface="NSimSun"/>
            </a:endParaRPr>
          </a:p>
          <a:p>
            <a:pPr marL="848360" indent="-378460">
              <a:lnSpc>
                <a:spcPct val="100000"/>
              </a:lnSpc>
              <a:spcBef>
                <a:spcPts val="1689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848994" algn="l"/>
              </a:tabLst>
            </a:pPr>
            <a:r>
              <a:rPr dirty="0" sz="2800" spc="-5">
                <a:latin typeface="NSimSun"/>
                <a:cs typeface="NSimSun"/>
              </a:rPr>
              <a:t>Photobook</a:t>
            </a:r>
            <a:endParaRPr sz="2800">
              <a:latin typeface="NSimSun"/>
              <a:cs typeface="NSimSun"/>
            </a:endParaRPr>
          </a:p>
          <a:p>
            <a:pPr marL="848360" indent="-378460">
              <a:lnSpc>
                <a:spcPct val="100000"/>
              </a:lnSpc>
              <a:spcBef>
                <a:spcPts val="1685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848994" algn="l"/>
              </a:tabLst>
            </a:pPr>
            <a:r>
              <a:rPr dirty="0" sz="2800" spc="-5">
                <a:latin typeface="NSimSun"/>
                <a:cs typeface="NSimSun"/>
              </a:rPr>
              <a:t>VisualSEEK</a:t>
            </a:r>
            <a:endParaRPr sz="2800">
              <a:latin typeface="NSimSun"/>
              <a:cs typeface="NSimSun"/>
            </a:endParaRPr>
          </a:p>
          <a:p>
            <a:pPr marL="848360" indent="-378460">
              <a:lnSpc>
                <a:spcPct val="100000"/>
              </a:lnSpc>
              <a:spcBef>
                <a:spcPts val="1689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848994" algn="l"/>
              </a:tabLst>
            </a:pPr>
            <a:r>
              <a:rPr dirty="0" sz="2800" spc="-5">
                <a:latin typeface="NSimSun"/>
                <a:cs typeface="NSimSun"/>
              </a:rPr>
              <a:t>MARS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51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Times New Roman"/>
                <a:cs typeface="Times New Roman"/>
              </a:rPr>
              <a:t>…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2480" rIns="0" bIns="0" rtlCol="0" vert="horz">
            <a:spAutoFit/>
          </a:bodyPr>
          <a:lstStyle/>
          <a:p>
            <a:pPr marL="156210">
              <a:lnSpc>
                <a:spcPts val="3295"/>
              </a:lnSpc>
            </a:pPr>
            <a:r>
              <a:rPr dirty="0" sz="2800" spc="-15">
                <a:latin typeface="NSimSun"/>
                <a:cs typeface="NSimSun"/>
              </a:rPr>
              <a:t>例6：基于内容的视频片断检索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4761" y="1690116"/>
            <a:ext cx="7561326" cy="5256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00148" y="1606550"/>
            <a:ext cx="7815580" cy="5443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9730" indent="-367030">
              <a:lnSpc>
                <a:spcPct val="100000"/>
              </a:lnSpc>
              <a:buClr>
                <a:srgbClr val="EE2B0A"/>
              </a:buClr>
              <a:buSzPct val="71428"/>
              <a:buFont typeface="Wingdings"/>
              <a:buChar char=""/>
              <a:tabLst>
                <a:tab pos="380365" algn="l"/>
              </a:tabLst>
            </a:pPr>
            <a:r>
              <a:rPr dirty="0" sz="2800" spc="-5">
                <a:latin typeface="NSimSun"/>
                <a:cs typeface="NSimSun"/>
              </a:rPr>
              <a:t>QBIC(Quer</a:t>
            </a:r>
            <a:r>
              <a:rPr dirty="0" sz="2800">
                <a:latin typeface="NSimSun"/>
                <a:cs typeface="NSimSun"/>
              </a:rPr>
              <a:t>y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B</a:t>
            </a:r>
            <a:r>
              <a:rPr dirty="0" sz="2800">
                <a:latin typeface="NSimSun"/>
                <a:cs typeface="NSimSun"/>
              </a:rPr>
              <a:t>y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Imag</a:t>
            </a:r>
            <a:r>
              <a:rPr dirty="0" sz="2800">
                <a:latin typeface="NSimSun"/>
                <a:cs typeface="NSimSun"/>
              </a:rPr>
              <a:t>e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Content)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090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IBM研制开发</a:t>
            </a:r>
            <a:endParaRPr sz="2400">
              <a:latin typeface="NSimSun"/>
              <a:cs typeface="NSimSun"/>
            </a:endParaRPr>
          </a:p>
          <a:p>
            <a:pPr marL="774700" marR="919480" indent="-304800">
              <a:lnSpc>
                <a:spcPct val="149800"/>
              </a:lnSpc>
              <a:spcBef>
                <a:spcPts val="6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 spc="-5">
                <a:latin typeface="NSimSun"/>
                <a:cs typeface="NSimSun"/>
              </a:rPr>
              <a:t>支持图像例子、绘制草图或定制图像特征模板 来检索图像库</a:t>
            </a:r>
            <a:endParaRPr sz="2400">
              <a:latin typeface="NSimSun"/>
              <a:cs typeface="NSimSun"/>
            </a:endParaRPr>
          </a:p>
          <a:p>
            <a:pPr lvl="1" marL="791845" indent="-321945">
              <a:lnSpc>
                <a:spcPct val="100000"/>
              </a:lnSpc>
              <a:spcBef>
                <a:spcPts val="1435"/>
              </a:spcBef>
              <a:buClr>
                <a:srgbClr val="EE2B0A"/>
              </a:buClr>
              <a:buSzPct val="70833"/>
              <a:buFont typeface="Wingdings"/>
              <a:buChar char=""/>
              <a:tabLst>
                <a:tab pos="792480" algn="l"/>
              </a:tabLst>
            </a:pPr>
            <a:r>
              <a:rPr dirty="0" sz="2400">
                <a:latin typeface="NSimSun"/>
                <a:cs typeface="NSimSun"/>
              </a:rPr>
              <a:t>颜色使用RGB,YIQ,Lab和MTM颜色空间</a:t>
            </a:r>
            <a:endParaRPr sz="2400">
              <a:latin typeface="NSimSun"/>
              <a:cs typeface="NSimSun"/>
            </a:endParaRPr>
          </a:p>
          <a:p>
            <a:pPr marL="774700" marR="919480" indent="-304800">
              <a:lnSpc>
                <a:spcPct val="149600"/>
              </a:lnSpc>
              <a:spcBef>
                <a:spcPts val="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 spc="-5">
                <a:latin typeface="NSimSun"/>
                <a:cs typeface="NSimSun"/>
              </a:rPr>
              <a:t>纹理使用改进的Tamura表示：粗糙度，对比度 和方向性等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形状特征有目标面积、各阶矩、离心率和主轴方向等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草图特征，如边界各点的切线方向等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35"/>
              </a:lnSpc>
              <a:spcBef>
                <a:spcPts val="143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开发了基于聚类的索引技术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890776"/>
            <a:ext cx="7439025" cy="4479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9730" indent="-367030">
              <a:lnSpc>
                <a:spcPct val="100000"/>
              </a:lnSpc>
              <a:buClr>
                <a:srgbClr val="EE2B0A"/>
              </a:buClr>
              <a:buSzPct val="71428"/>
              <a:buFont typeface="Wingdings"/>
              <a:buChar char=""/>
              <a:tabLst>
                <a:tab pos="380365" algn="l"/>
              </a:tabLst>
            </a:pPr>
            <a:r>
              <a:rPr dirty="0" sz="2800" spc="-5">
                <a:latin typeface="NSimSun"/>
                <a:cs typeface="NSimSun"/>
              </a:rPr>
              <a:t>Virage的VI</a:t>
            </a:r>
            <a:r>
              <a:rPr dirty="0" sz="2800">
                <a:latin typeface="NSimSun"/>
                <a:cs typeface="NSimSun"/>
              </a:rPr>
              <a:t>R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Imag</a:t>
            </a:r>
            <a:r>
              <a:rPr dirty="0" sz="2800">
                <a:latin typeface="NSimSun"/>
                <a:cs typeface="NSimSun"/>
              </a:rPr>
              <a:t>e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Engine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类似于QBIC系统</a:t>
            </a:r>
            <a:endParaRPr sz="2800">
              <a:latin typeface="NSimSun"/>
              <a:cs typeface="NSimSun"/>
            </a:endParaRPr>
          </a:p>
          <a:p>
            <a:pPr marL="469900" marR="183515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特色：将特征进行归类，用户查询时可以 对特征进行任意组合</a:t>
            </a:r>
            <a:endParaRPr sz="2800">
              <a:latin typeface="NSimSun"/>
              <a:cs typeface="NSimSun"/>
            </a:endParaRPr>
          </a:p>
          <a:p>
            <a:pPr marL="379730" indent="-367030">
              <a:lnSpc>
                <a:spcPct val="100000"/>
              </a:lnSpc>
              <a:spcBef>
                <a:spcPts val="1685"/>
              </a:spcBef>
              <a:buClr>
                <a:srgbClr val="EE2B0A"/>
              </a:buClr>
              <a:buSzPct val="71428"/>
              <a:buFont typeface="Wingdings"/>
              <a:buChar char=""/>
              <a:tabLst>
                <a:tab pos="380365" algn="l"/>
              </a:tabLst>
            </a:pPr>
            <a:r>
              <a:rPr dirty="0" sz="2800" spc="-5">
                <a:latin typeface="NSimSun"/>
                <a:cs typeface="NSimSun"/>
              </a:rPr>
              <a:t>Photobook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MIT媒体实验室开发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首先根据目标类别划分数据库，3个基本目 标是：脸、形状和纹理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655317"/>
            <a:ext cx="6080125" cy="555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为什么需要基于内容的图像检索?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755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查询方式，查询demo，现有系统简介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具体内容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特征提取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相似度匹配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5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相关反馈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索引结构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MPEG-7介绍：性能评价等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5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思考的几个问题？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6125845" cy="5089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424180" indent="-411480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424180" algn="l"/>
              </a:tabLst>
            </a:pPr>
            <a:r>
              <a:rPr dirty="0" sz="3200" spc="-5">
                <a:latin typeface="NSimSun"/>
                <a:cs typeface="NSimSun"/>
              </a:rPr>
              <a:t>特征提取(Feature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Extraction)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颜色特征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纹理特征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形状特征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空间关系特征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71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Times New Roman"/>
                <a:cs typeface="Times New Roman"/>
              </a:rPr>
              <a:t>……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7810500" cy="363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颜色特征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颜色空间（也称彩色模型或彩色系统）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颜色特征表示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颜色相似度匹配算法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颜色特征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891791"/>
            <a:ext cx="6725920" cy="4416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颜色空间</a:t>
            </a:r>
            <a:endParaRPr sz="3200">
              <a:latin typeface="NSimSun"/>
              <a:cs typeface="NSimSun"/>
            </a:endParaRPr>
          </a:p>
          <a:p>
            <a:pPr marL="892810" indent="-422909">
              <a:lnSpc>
                <a:spcPct val="100000"/>
              </a:lnSpc>
              <a:spcBef>
                <a:spcPts val="2320"/>
              </a:spcBef>
              <a:buClr>
                <a:srgbClr val="EE2B0A"/>
              </a:buClr>
              <a:buSzPct val="78571"/>
              <a:buFont typeface="Wingdings"/>
              <a:buChar char=""/>
              <a:tabLst>
                <a:tab pos="892810" algn="l"/>
              </a:tabLst>
            </a:pPr>
            <a:r>
              <a:rPr dirty="0" sz="2800">
                <a:latin typeface="NSimSun"/>
                <a:cs typeface="NSimSun"/>
              </a:rPr>
              <a:t>RGB</a:t>
            </a:r>
            <a:endParaRPr sz="2800">
              <a:latin typeface="NSimSun"/>
              <a:cs typeface="NSimSun"/>
            </a:endParaRPr>
          </a:p>
          <a:p>
            <a:pPr marL="848360" indent="-378460">
              <a:lnSpc>
                <a:spcPct val="100000"/>
              </a:lnSpc>
              <a:spcBef>
                <a:spcPts val="1755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848994" algn="l"/>
              </a:tabLst>
            </a:pPr>
            <a:r>
              <a:rPr dirty="0" sz="2800" spc="-5">
                <a:latin typeface="NSimSun"/>
                <a:cs typeface="NSimSun"/>
              </a:rPr>
              <a:t>CMY或CMYK</a:t>
            </a:r>
            <a:endParaRPr sz="2800">
              <a:latin typeface="NSimSun"/>
              <a:cs typeface="NSimSun"/>
            </a:endParaRPr>
          </a:p>
          <a:p>
            <a:pPr marL="848360" indent="-378460">
              <a:lnSpc>
                <a:spcPct val="100000"/>
              </a:lnSpc>
              <a:spcBef>
                <a:spcPts val="1689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848994" algn="l"/>
              </a:tabLst>
            </a:pPr>
            <a:r>
              <a:rPr dirty="0" sz="2800" spc="-5">
                <a:latin typeface="NSimSun"/>
                <a:cs typeface="NSimSun"/>
              </a:rPr>
              <a:t>HSI</a:t>
            </a:r>
            <a:endParaRPr sz="2800">
              <a:latin typeface="NSimSun"/>
              <a:cs typeface="NSimSun"/>
            </a:endParaRPr>
          </a:p>
          <a:p>
            <a:pPr marL="1536065" marR="5080" indent="-1066800">
              <a:lnSpc>
                <a:spcPts val="5050"/>
              </a:lnSpc>
              <a:spcBef>
                <a:spcPts val="44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HSV:比HSI模型更与人类对颜色的感知 </a:t>
            </a:r>
            <a:r>
              <a:rPr dirty="0" sz="2800" spc="-10">
                <a:latin typeface="NSimSun"/>
                <a:cs typeface="NSimSun"/>
              </a:rPr>
              <a:t>接近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24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均匀颜色空间模型：MTM，LUV和Lab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颜色空间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891791"/>
            <a:ext cx="84328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 spc="-15" b="1">
                <a:latin typeface="NSimSun"/>
                <a:cs typeface="NSimSun"/>
              </a:rPr>
              <a:t>RGB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9495" y="1891791"/>
            <a:ext cx="63563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HSV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4515" y="2058923"/>
            <a:ext cx="1439545" cy="127000"/>
          </a:xfrm>
          <a:custGeom>
            <a:avLst/>
            <a:gdLst/>
            <a:ahLst/>
            <a:cxnLst/>
            <a:rect l="l" t="t" r="r" b="b"/>
            <a:pathLst>
              <a:path w="1439545" h="127000">
                <a:moveTo>
                  <a:pt x="1363218" y="63245"/>
                </a:moveTo>
                <a:lnTo>
                  <a:pt x="1355946" y="54101"/>
                </a:lnTo>
                <a:lnTo>
                  <a:pt x="0" y="54101"/>
                </a:lnTo>
                <a:lnTo>
                  <a:pt x="0" y="73151"/>
                </a:lnTo>
                <a:lnTo>
                  <a:pt x="1355340" y="73151"/>
                </a:lnTo>
                <a:lnTo>
                  <a:pt x="1363218" y="63245"/>
                </a:lnTo>
                <a:close/>
              </a:path>
              <a:path w="1439545" h="127000">
                <a:moveTo>
                  <a:pt x="1439418" y="63245"/>
                </a:moveTo>
                <a:lnTo>
                  <a:pt x="1312926" y="0"/>
                </a:lnTo>
                <a:lnTo>
                  <a:pt x="1355946" y="54101"/>
                </a:lnTo>
                <a:lnTo>
                  <a:pt x="1363218" y="54101"/>
                </a:lnTo>
                <a:lnTo>
                  <a:pt x="1363218" y="101345"/>
                </a:lnTo>
                <a:lnTo>
                  <a:pt x="1439418" y="63245"/>
                </a:lnTo>
                <a:close/>
              </a:path>
              <a:path w="1439545" h="127000">
                <a:moveTo>
                  <a:pt x="1363218" y="101345"/>
                </a:moveTo>
                <a:lnTo>
                  <a:pt x="1363218" y="73151"/>
                </a:lnTo>
                <a:lnTo>
                  <a:pt x="1355340" y="73151"/>
                </a:lnTo>
                <a:lnTo>
                  <a:pt x="1312926" y="126491"/>
                </a:lnTo>
                <a:lnTo>
                  <a:pt x="1363218" y="101345"/>
                </a:lnTo>
                <a:close/>
              </a:path>
              <a:path w="1439545" h="127000">
                <a:moveTo>
                  <a:pt x="1363218" y="73151"/>
                </a:moveTo>
                <a:lnTo>
                  <a:pt x="1363218" y="63245"/>
                </a:lnTo>
                <a:lnTo>
                  <a:pt x="1355340" y="73151"/>
                </a:lnTo>
                <a:lnTo>
                  <a:pt x="1363218" y="73151"/>
                </a:lnTo>
                <a:close/>
              </a:path>
              <a:path w="1439545" h="127000">
                <a:moveTo>
                  <a:pt x="1363218" y="63245"/>
                </a:moveTo>
                <a:lnTo>
                  <a:pt x="1363218" y="54101"/>
                </a:lnTo>
                <a:lnTo>
                  <a:pt x="1355946" y="54101"/>
                </a:lnTo>
                <a:lnTo>
                  <a:pt x="1363218" y="632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71599" y="3473943"/>
            <a:ext cx="38100" cy="21590"/>
          </a:xfrm>
          <a:custGeom>
            <a:avLst/>
            <a:gdLst/>
            <a:ahLst/>
            <a:cxnLst/>
            <a:rect l="l" t="t" r="r" b="b"/>
            <a:pathLst>
              <a:path w="38100" h="21589">
                <a:moveTo>
                  <a:pt x="0" y="21338"/>
                </a:moveTo>
                <a:lnTo>
                  <a:pt x="38100" y="0"/>
                </a:lnTo>
              </a:path>
            </a:pathLst>
          </a:custGeom>
          <a:ln w="120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09699" y="3480042"/>
            <a:ext cx="54610" cy="142875"/>
          </a:xfrm>
          <a:custGeom>
            <a:avLst/>
            <a:gdLst/>
            <a:ahLst/>
            <a:cxnLst/>
            <a:rect l="l" t="t" r="r" b="b"/>
            <a:pathLst>
              <a:path w="54610" h="142875">
                <a:moveTo>
                  <a:pt x="0" y="0"/>
                </a:moveTo>
                <a:lnTo>
                  <a:pt x="54097" y="142491"/>
                </a:lnTo>
              </a:path>
            </a:pathLst>
          </a:custGeom>
          <a:ln w="244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69902" y="3218676"/>
            <a:ext cx="3026410" cy="403860"/>
          </a:xfrm>
          <a:custGeom>
            <a:avLst/>
            <a:gdLst/>
            <a:ahLst/>
            <a:cxnLst/>
            <a:rect l="l" t="t" r="r" b="b"/>
            <a:pathLst>
              <a:path w="3026409" h="403860">
                <a:moveTo>
                  <a:pt x="0" y="403857"/>
                </a:moveTo>
                <a:lnTo>
                  <a:pt x="72387" y="0"/>
                </a:lnTo>
                <a:lnTo>
                  <a:pt x="3025939" y="0"/>
                </a:lnTo>
              </a:path>
            </a:pathLst>
          </a:custGeom>
          <a:ln w="1195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87951" y="3176764"/>
            <a:ext cx="3333115" cy="0"/>
          </a:xfrm>
          <a:custGeom>
            <a:avLst/>
            <a:gdLst/>
            <a:ahLst/>
            <a:cxnLst/>
            <a:rect l="l" t="t" r="r" b="b"/>
            <a:pathLst>
              <a:path w="3333115" h="0">
                <a:moveTo>
                  <a:pt x="0" y="0"/>
                </a:moveTo>
                <a:lnTo>
                  <a:pt x="3333032" y="0"/>
                </a:lnTo>
              </a:path>
            </a:pathLst>
          </a:custGeom>
          <a:ln w="119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72068" y="4405104"/>
            <a:ext cx="38100" cy="21590"/>
          </a:xfrm>
          <a:custGeom>
            <a:avLst/>
            <a:gdLst/>
            <a:ahLst/>
            <a:cxnLst/>
            <a:rect l="l" t="t" r="r" b="b"/>
            <a:pathLst>
              <a:path w="38100" h="21589">
                <a:moveTo>
                  <a:pt x="0" y="21338"/>
                </a:moveTo>
                <a:lnTo>
                  <a:pt x="38100" y="0"/>
                </a:lnTo>
              </a:path>
            </a:pathLst>
          </a:custGeom>
          <a:ln w="120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10168" y="4411202"/>
            <a:ext cx="55244" cy="142875"/>
          </a:xfrm>
          <a:custGeom>
            <a:avLst/>
            <a:gdLst/>
            <a:ahLst/>
            <a:cxnLst/>
            <a:rect l="l" t="t" r="r" b="b"/>
            <a:pathLst>
              <a:path w="55245" h="142875">
                <a:moveTo>
                  <a:pt x="0" y="0"/>
                </a:moveTo>
                <a:lnTo>
                  <a:pt x="54870" y="142491"/>
                </a:lnTo>
              </a:path>
            </a:pathLst>
          </a:custGeom>
          <a:ln w="244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71130" y="4149836"/>
            <a:ext cx="3026410" cy="403860"/>
          </a:xfrm>
          <a:custGeom>
            <a:avLst/>
            <a:gdLst/>
            <a:ahLst/>
            <a:cxnLst/>
            <a:rect l="l" t="t" r="r" b="b"/>
            <a:pathLst>
              <a:path w="3026409" h="403860">
                <a:moveTo>
                  <a:pt x="0" y="403857"/>
                </a:moveTo>
                <a:lnTo>
                  <a:pt x="72387" y="0"/>
                </a:lnTo>
                <a:lnTo>
                  <a:pt x="3025939" y="0"/>
                </a:lnTo>
              </a:path>
            </a:pathLst>
          </a:custGeom>
          <a:ln w="1195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337180" y="4093464"/>
            <a:ext cx="167640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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37180" y="4281665"/>
            <a:ext cx="167640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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37180" y="3326129"/>
            <a:ext cx="167640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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37180" y="2802635"/>
            <a:ext cx="167640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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70146" y="2686037"/>
            <a:ext cx="199199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000" spc="-210">
                <a:latin typeface="Symbol"/>
                <a:cs typeface="Symbol"/>
              </a:rPr>
              <a:t></a:t>
            </a:r>
            <a:r>
              <a:rPr dirty="0" sz="2250" spc="5" i="1">
                <a:latin typeface="Times New Roman"/>
                <a:cs typeface="Times New Roman"/>
              </a:rPr>
              <a:t>R</a:t>
            </a:r>
            <a:r>
              <a:rPr dirty="0" sz="2250" spc="-90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</a:t>
            </a:r>
            <a:r>
              <a:rPr dirty="0" sz="2250" spc="-204">
                <a:latin typeface="Times New Roman"/>
                <a:cs typeface="Times New Roman"/>
              </a:rPr>
              <a:t> </a:t>
            </a:r>
            <a:r>
              <a:rPr dirty="0" sz="2250" spc="10" i="1">
                <a:latin typeface="Times New Roman"/>
                <a:cs typeface="Times New Roman"/>
              </a:rPr>
              <a:t>G</a:t>
            </a:r>
            <a:r>
              <a:rPr dirty="0" sz="2250" spc="-345" i="1">
                <a:latin typeface="Times New Roman"/>
                <a:cs typeface="Times New Roman"/>
              </a:rPr>
              <a:t> </a:t>
            </a:r>
            <a:r>
              <a:rPr dirty="0" sz="3000" spc="-35">
                <a:latin typeface="Symbol"/>
                <a:cs typeface="Symbol"/>
              </a:rPr>
              <a:t></a:t>
            </a:r>
            <a:r>
              <a:rPr dirty="0" sz="2250" spc="5">
                <a:latin typeface="Symbol"/>
                <a:cs typeface="Symbol"/>
              </a:rPr>
              <a:t></a:t>
            </a:r>
            <a:r>
              <a:rPr dirty="0" sz="2250" spc="-140">
                <a:latin typeface="Times New Roman"/>
                <a:cs typeface="Times New Roman"/>
              </a:rPr>
              <a:t> </a:t>
            </a:r>
            <a:r>
              <a:rPr dirty="0" sz="3000" spc="-210">
                <a:latin typeface="Symbol"/>
                <a:cs typeface="Symbol"/>
              </a:rPr>
              <a:t></a:t>
            </a:r>
            <a:r>
              <a:rPr dirty="0" sz="2250" spc="5" i="1">
                <a:latin typeface="Times New Roman"/>
                <a:cs typeface="Times New Roman"/>
              </a:rPr>
              <a:t>R</a:t>
            </a:r>
            <a:r>
              <a:rPr dirty="0" sz="2250" spc="-95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</a:t>
            </a:r>
            <a:r>
              <a:rPr dirty="0" sz="2250" spc="-65">
                <a:latin typeface="Times New Roman"/>
                <a:cs typeface="Times New Roman"/>
              </a:rPr>
              <a:t> </a:t>
            </a:r>
            <a:r>
              <a:rPr dirty="0" sz="2250" spc="185" i="1">
                <a:latin typeface="Times New Roman"/>
                <a:cs typeface="Times New Roman"/>
              </a:rPr>
              <a:t>B</a:t>
            </a:r>
            <a:r>
              <a:rPr dirty="0" sz="3000" spc="-240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87740" y="3492233"/>
            <a:ext cx="71755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0" i="1">
                <a:latin typeface="Times New Roman"/>
                <a:cs typeface="Times New Roman"/>
              </a:rPr>
              <a:t>H</a:t>
            </a:r>
            <a:r>
              <a:rPr dirty="0" sz="2250" spc="10" i="1">
                <a:latin typeface="Times New Roman"/>
                <a:cs typeface="Times New Roman"/>
              </a:rPr>
              <a:t> </a:t>
            </a:r>
            <a:r>
              <a:rPr dirty="0" sz="2250" spc="-254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</a:t>
            </a:r>
            <a:r>
              <a:rPr dirty="0" sz="2250" spc="10">
                <a:latin typeface="Times New Roman"/>
                <a:cs typeface="Times New Roman"/>
              </a:rPr>
              <a:t> </a:t>
            </a:r>
            <a:r>
              <a:rPr dirty="0" baseline="-9876" sz="3375" spc="7">
                <a:latin typeface="Symbol"/>
                <a:cs typeface="Symbol"/>
              </a:rPr>
              <a:t></a:t>
            </a:r>
            <a:endParaRPr baseline="-9876" sz="3375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95789" y="3169920"/>
            <a:ext cx="332232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0045" algn="l"/>
              </a:tabLst>
            </a:pPr>
            <a:r>
              <a:rPr dirty="0" sz="2250" spc="5">
                <a:latin typeface="Times New Roman"/>
                <a:cs typeface="Times New Roman"/>
              </a:rPr>
              <a:t>2</a:t>
            </a:r>
            <a:r>
              <a:rPr dirty="0" sz="2250" spc="5">
                <a:latin typeface="Times New Roman"/>
                <a:cs typeface="Times New Roman"/>
              </a:rPr>
              <a:t>	</a:t>
            </a:r>
            <a:r>
              <a:rPr dirty="0" sz="3000" spc="-210">
                <a:latin typeface="Symbol"/>
                <a:cs typeface="Symbol"/>
              </a:rPr>
              <a:t></a:t>
            </a:r>
            <a:r>
              <a:rPr dirty="0" sz="2250" spc="5" i="1">
                <a:latin typeface="Times New Roman"/>
                <a:cs typeface="Times New Roman"/>
              </a:rPr>
              <a:t>R</a:t>
            </a:r>
            <a:r>
              <a:rPr dirty="0" sz="2250" spc="-95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</a:t>
            </a:r>
            <a:r>
              <a:rPr dirty="0" sz="2250" spc="-204">
                <a:latin typeface="Times New Roman"/>
                <a:cs typeface="Times New Roman"/>
              </a:rPr>
              <a:t> </a:t>
            </a:r>
            <a:r>
              <a:rPr dirty="0" sz="2250" spc="10" i="1">
                <a:latin typeface="Times New Roman"/>
                <a:cs typeface="Times New Roman"/>
              </a:rPr>
              <a:t>G</a:t>
            </a:r>
            <a:r>
              <a:rPr dirty="0" sz="2250" spc="-345" i="1">
                <a:latin typeface="Times New Roman"/>
                <a:cs typeface="Times New Roman"/>
              </a:rPr>
              <a:t> </a:t>
            </a:r>
            <a:r>
              <a:rPr dirty="0" sz="3000" spc="-305">
                <a:latin typeface="Symbol"/>
                <a:cs typeface="Symbol"/>
              </a:rPr>
              <a:t></a:t>
            </a:r>
            <a:r>
              <a:rPr dirty="0" baseline="51282" sz="1950" spc="15">
                <a:latin typeface="Times New Roman"/>
                <a:cs typeface="Times New Roman"/>
              </a:rPr>
              <a:t>2</a:t>
            </a:r>
            <a:r>
              <a:rPr dirty="0" baseline="51282" sz="1950">
                <a:latin typeface="Times New Roman"/>
                <a:cs typeface="Times New Roman"/>
              </a:rPr>
              <a:t> </a:t>
            </a:r>
            <a:r>
              <a:rPr dirty="0" baseline="51282" sz="1950" spc="-15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</a:t>
            </a:r>
            <a:r>
              <a:rPr dirty="0" sz="2250" spc="-135">
                <a:latin typeface="Times New Roman"/>
                <a:cs typeface="Times New Roman"/>
              </a:rPr>
              <a:t> </a:t>
            </a:r>
            <a:r>
              <a:rPr dirty="0" sz="3000" spc="-210">
                <a:latin typeface="Symbol"/>
                <a:cs typeface="Symbol"/>
              </a:rPr>
              <a:t></a:t>
            </a:r>
            <a:r>
              <a:rPr dirty="0" sz="2250" spc="5" i="1">
                <a:latin typeface="Times New Roman"/>
                <a:cs typeface="Times New Roman"/>
              </a:rPr>
              <a:t>R</a:t>
            </a:r>
            <a:r>
              <a:rPr dirty="0" sz="2250" spc="-95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</a:t>
            </a:r>
            <a:r>
              <a:rPr dirty="0" sz="2250" spc="-55">
                <a:latin typeface="Times New Roman"/>
                <a:cs typeface="Times New Roman"/>
              </a:rPr>
              <a:t> </a:t>
            </a:r>
            <a:r>
              <a:rPr dirty="0" sz="2250" spc="180" i="1">
                <a:latin typeface="Times New Roman"/>
                <a:cs typeface="Times New Roman"/>
              </a:rPr>
              <a:t>B</a:t>
            </a:r>
            <a:r>
              <a:rPr dirty="0" sz="3000" spc="-405">
                <a:latin typeface="Symbol"/>
                <a:cs typeface="Symbol"/>
              </a:rPr>
              <a:t></a:t>
            </a:r>
            <a:r>
              <a:rPr dirty="0" sz="3000" spc="-350">
                <a:latin typeface="Symbol"/>
                <a:cs typeface="Symbol"/>
              </a:rPr>
              <a:t></a:t>
            </a:r>
            <a:r>
              <a:rPr dirty="0" sz="2250" spc="10" i="1">
                <a:latin typeface="Times New Roman"/>
                <a:cs typeface="Times New Roman"/>
              </a:rPr>
              <a:t>G</a:t>
            </a:r>
            <a:r>
              <a:rPr dirty="0" sz="2250" spc="-60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</a:t>
            </a:r>
            <a:r>
              <a:rPr dirty="0" sz="2250" spc="-65">
                <a:latin typeface="Times New Roman"/>
                <a:cs typeface="Times New Roman"/>
              </a:rPr>
              <a:t> </a:t>
            </a:r>
            <a:r>
              <a:rPr dirty="0" sz="2250" spc="185" i="1">
                <a:latin typeface="Times New Roman"/>
                <a:cs typeface="Times New Roman"/>
              </a:rPr>
              <a:t>B</a:t>
            </a:r>
            <a:r>
              <a:rPr dirty="0" sz="3000" spc="-240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37180" y="2962643"/>
            <a:ext cx="903605" cy="466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2222" sz="3375" spc="15">
                <a:latin typeface="Symbol"/>
                <a:cs typeface="Symbol"/>
              </a:rPr>
              <a:t></a:t>
            </a:r>
            <a:r>
              <a:rPr dirty="0" sz="2250" spc="5">
                <a:latin typeface="Times New Roman"/>
                <a:cs typeface="Times New Roman"/>
              </a:rPr>
              <a:t>arccos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37180" y="3617214"/>
            <a:ext cx="4897120" cy="631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245995" algn="l"/>
                <a:tab pos="4883785" algn="l"/>
              </a:tabLst>
            </a:pPr>
            <a:r>
              <a:rPr dirty="0" baseline="-20987" sz="3375" spc="75">
                <a:latin typeface="Symbol"/>
                <a:cs typeface="Symbol"/>
              </a:rPr>
              <a:t></a:t>
            </a:r>
            <a:r>
              <a:rPr dirty="0" baseline="-35802" sz="3375" spc="-112">
                <a:latin typeface="Times New Roman"/>
                <a:cs typeface="Times New Roman"/>
              </a:rPr>
              <a:t>2</a:t>
            </a:r>
            <a:r>
              <a:rPr dirty="0" baseline="-33564" sz="3600" spc="-112" i="1">
                <a:latin typeface="Symbol"/>
                <a:cs typeface="Symbol"/>
              </a:rPr>
              <a:t></a:t>
            </a:r>
            <a:r>
              <a:rPr dirty="0" baseline="-33564" sz="3600" spc="240" i="1">
                <a:latin typeface="Times New Roman"/>
                <a:cs typeface="Times New Roman"/>
              </a:rPr>
              <a:t> </a:t>
            </a:r>
            <a:r>
              <a:rPr dirty="0" baseline="-35802" sz="3375" spc="7">
                <a:latin typeface="Symbol"/>
                <a:cs typeface="Symbol"/>
              </a:rPr>
              <a:t></a:t>
            </a:r>
            <a:r>
              <a:rPr dirty="0" baseline="-35802" sz="3375" spc="-254">
                <a:latin typeface="Times New Roman"/>
                <a:cs typeface="Times New Roman"/>
              </a:rPr>
              <a:t> </a:t>
            </a:r>
            <a:r>
              <a:rPr dirty="0" baseline="-35802" sz="3375" spc="7">
                <a:latin typeface="Times New Roman"/>
                <a:cs typeface="Times New Roman"/>
              </a:rPr>
              <a:t>arccos</a:t>
            </a:r>
            <a:r>
              <a:rPr dirty="0" baseline="-35802" sz="3375" spc="-135">
                <a:latin typeface="Times New Roman"/>
                <a:cs typeface="Times New Roman"/>
              </a:rPr>
              <a:t> </a:t>
            </a:r>
            <a:r>
              <a:rPr dirty="0" sz="3000" spc="-180" u="sng">
                <a:latin typeface="Times New Roman"/>
                <a:cs typeface="Times New Roman"/>
              </a:rPr>
              <a:t> </a:t>
            </a:r>
            <a:r>
              <a:rPr dirty="0" sz="3000" u="sng">
                <a:latin typeface="Times New Roman"/>
                <a:cs typeface="Times New Roman"/>
              </a:rPr>
              <a:t>	</a:t>
            </a:r>
            <a:r>
              <a:rPr dirty="0" sz="3000" spc="-204" u="sng">
                <a:latin typeface="Symbol"/>
                <a:cs typeface="Symbol"/>
              </a:rPr>
              <a:t></a:t>
            </a:r>
            <a:r>
              <a:rPr dirty="0" sz="2250" spc="5" i="1" u="sng">
                <a:latin typeface="Times New Roman"/>
                <a:cs typeface="Times New Roman"/>
              </a:rPr>
              <a:t>R</a:t>
            </a:r>
            <a:r>
              <a:rPr dirty="0" sz="2250" spc="-95" i="1" u="sng">
                <a:latin typeface="Times New Roman"/>
                <a:cs typeface="Times New Roman"/>
              </a:rPr>
              <a:t> </a:t>
            </a:r>
            <a:r>
              <a:rPr dirty="0" sz="2250" spc="5" u="sng">
                <a:latin typeface="Symbol"/>
                <a:cs typeface="Symbol"/>
              </a:rPr>
              <a:t></a:t>
            </a:r>
            <a:r>
              <a:rPr dirty="0" sz="2250" spc="-204" u="sng">
                <a:latin typeface="Times New Roman"/>
                <a:cs typeface="Times New Roman"/>
              </a:rPr>
              <a:t> </a:t>
            </a:r>
            <a:r>
              <a:rPr dirty="0" sz="2250" spc="10" i="1" u="sng">
                <a:latin typeface="Times New Roman"/>
                <a:cs typeface="Times New Roman"/>
              </a:rPr>
              <a:t>G</a:t>
            </a:r>
            <a:r>
              <a:rPr dirty="0" sz="2250" spc="-345" i="1" u="sng">
                <a:latin typeface="Times New Roman"/>
                <a:cs typeface="Times New Roman"/>
              </a:rPr>
              <a:t> </a:t>
            </a:r>
            <a:r>
              <a:rPr dirty="0" sz="3000" spc="-35" u="sng">
                <a:latin typeface="Symbol"/>
                <a:cs typeface="Symbol"/>
              </a:rPr>
              <a:t></a:t>
            </a:r>
            <a:r>
              <a:rPr dirty="0" sz="2250" spc="5" u="sng">
                <a:latin typeface="Symbol"/>
                <a:cs typeface="Symbol"/>
              </a:rPr>
              <a:t></a:t>
            </a:r>
            <a:r>
              <a:rPr dirty="0" sz="2250" spc="-140" u="sng">
                <a:latin typeface="Times New Roman"/>
                <a:cs typeface="Times New Roman"/>
              </a:rPr>
              <a:t> </a:t>
            </a:r>
            <a:r>
              <a:rPr dirty="0" sz="3000" spc="-210" u="sng">
                <a:latin typeface="Symbol"/>
                <a:cs typeface="Symbol"/>
              </a:rPr>
              <a:t></a:t>
            </a:r>
            <a:r>
              <a:rPr dirty="0" sz="2250" spc="5" i="1" u="sng">
                <a:latin typeface="Times New Roman"/>
                <a:cs typeface="Times New Roman"/>
              </a:rPr>
              <a:t>R</a:t>
            </a:r>
            <a:r>
              <a:rPr dirty="0" sz="2250" spc="-90" i="1" u="sng">
                <a:latin typeface="Times New Roman"/>
                <a:cs typeface="Times New Roman"/>
              </a:rPr>
              <a:t> </a:t>
            </a:r>
            <a:r>
              <a:rPr dirty="0" sz="2250" spc="5" u="sng">
                <a:latin typeface="Symbol"/>
                <a:cs typeface="Symbol"/>
              </a:rPr>
              <a:t></a:t>
            </a:r>
            <a:r>
              <a:rPr dirty="0" sz="2250" spc="-65" u="sng">
                <a:latin typeface="Times New Roman"/>
                <a:cs typeface="Times New Roman"/>
              </a:rPr>
              <a:t> </a:t>
            </a:r>
            <a:r>
              <a:rPr dirty="0" sz="2250" spc="180" i="1" u="sng">
                <a:latin typeface="Times New Roman"/>
                <a:cs typeface="Times New Roman"/>
              </a:rPr>
              <a:t>B</a:t>
            </a:r>
            <a:r>
              <a:rPr dirty="0" sz="3000" spc="-240" u="sng">
                <a:latin typeface="Symbol"/>
                <a:cs typeface="Symbol"/>
              </a:rPr>
              <a:t></a:t>
            </a:r>
            <a:r>
              <a:rPr dirty="0" sz="3000" u="sng"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756732" y="5289802"/>
            <a:ext cx="3115945" cy="0"/>
          </a:xfrm>
          <a:custGeom>
            <a:avLst/>
            <a:gdLst/>
            <a:ahLst/>
            <a:cxnLst/>
            <a:rect l="l" t="t" r="r" b="b"/>
            <a:pathLst>
              <a:path w="3115945" h="0">
                <a:moveTo>
                  <a:pt x="0" y="0"/>
                </a:moveTo>
                <a:lnTo>
                  <a:pt x="3115746" y="0"/>
                </a:lnTo>
              </a:path>
            </a:pathLst>
          </a:custGeom>
          <a:ln w="13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767685" y="4101083"/>
            <a:ext cx="4450715" cy="153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41095">
              <a:lnSpc>
                <a:spcPct val="100000"/>
              </a:lnSpc>
              <a:tabLst>
                <a:tab pos="1488440" algn="l"/>
              </a:tabLst>
            </a:pPr>
            <a:r>
              <a:rPr dirty="0" sz="2250" spc="5">
                <a:latin typeface="Times New Roman"/>
                <a:cs typeface="Times New Roman"/>
              </a:rPr>
              <a:t>2</a:t>
            </a:r>
            <a:r>
              <a:rPr dirty="0" sz="2250" spc="5">
                <a:latin typeface="Times New Roman"/>
                <a:cs typeface="Times New Roman"/>
              </a:rPr>
              <a:t>	</a:t>
            </a:r>
            <a:r>
              <a:rPr dirty="0" sz="3000" spc="-210">
                <a:latin typeface="Symbol"/>
                <a:cs typeface="Symbol"/>
              </a:rPr>
              <a:t></a:t>
            </a:r>
            <a:r>
              <a:rPr dirty="0" sz="2250" spc="5" i="1">
                <a:latin typeface="Times New Roman"/>
                <a:cs typeface="Times New Roman"/>
              </a:rPr>
              <a:t>R</a:t>
            </a:r>
            <a:r>
              <a:rPr dirty="0" sz="2250" spc="-90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</a:t>
            </a:r>
            <a:r>
              <a:rPr dirty="0" sz="2250" spc="-215">
                <a:latin typeface="Times New Roman"/>
                <a:cs typeface="Times New Roman"/>
              </a:rPr>
              <a:t> </a:t>
            </a:r>
            <a:r>
              <a:rPr dirty="0" sz="2250" spc="10" i="1">
                <a:latin typeface="Times New Roman"/>
                <a:cs typeface="Times New Roman"/>
              </a:rPr>
              <a:t>G</a:t>
            </a:r>
            <a:r>
              <a:rPr dirty="0" sz="2250" spc="-345" i="1">
                <a:latin typeface="Times New Roman"/>
                <a:cs typeface="Times New Roman"/>
              </a:rPr>
              <a:t> </a:t>
            </a:r>
            <a:r>
              <a:rPr dirty="0" sz="3000" spc="-305">
                <a:latin typeface="Symbol"/>
                <a:cs typeface="Symbol"/>
              </a:rPr>
              <a:t></a:t>
            </a:r>
            <a:r>
              <a:rPr dirty="0" baseline="51282" sz="1950" spc="15">
                <a:latin typeface="Times New Roman"/>
                <a:cs typeface="Times New Roman"/>
              </a:rPr>
              <a:t>2</a:t>
            </a:r>
            <a:r>
              <a:rPr dirty="0" baseline="51282" sz="1950">
                <a:latin typeface="Times New Roman"/>
                <a:cs typeface="Times New Roman"/>
              </a:rPr>
              <a:t> </a:t>
            </a:r>
            <a:r>
              <a:rPr dirty="0" baseline="51282" sz="1950" spc="-15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</a:t>
            </a:r>
            <a:r>
              <a:rPr dirty="0" sz="2250" spc="-145">
                <a:latin typeface="Times New Roman"/>
                <a:cs typeface="Times New Roman"/>
              </a:rPr>
              <a:t> </a:t>
            </a:r>
            <a:r>
              <a:rPr dirty="0" sz="3000" spc="-200">
                <a:latin typeface="Symbol"/>
                <a:cs typeface="Symbol"/>
              </a:rPr>
              <a:t></a:t>
            </a:r>
            <a:r>
              <a:rPr dirty="0" sz="2250" spc="5" i="1">
                <a:latin typeface="Times New Roman"/>
                <a:cs typeface="Times New Roman"/>
              </a:rPr>
              <a:t>R</a:t>
            </a:r>
            <a:r>
              <a:rPr dirty="0" sz="2250" spc="-95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</a:t>
            </a:r>
            <a:r>
              <a:rPr dirty="0" sz="2250" spc="-65">
                <a:latin typeface="Times New Roman"/>
                <a:cs typeface="Times New Roman"/>
              </a:rPr>
              <a:t> </a:t>
            </a:r>
            <a:r>
              <a:rPr dirty="0" sz="2250" spc="180" i="1">
                <a:latin typeface="Times New Roman"/>
                <a:cs typeface="Times New Roman"/>
              </a:rPr>
              <a:t>B</a:t>
            </a:r>
            <a:r>
              <a:rPr dirty="0" sz="3000" spc="-405">
                <a:latin typeface="Symbol"/>
                <a:cs typeface="Symbol"/>
              </a:rPr>
              <a:t></a:t>
            </a:r>
            <a:r>
              <a:rPr dirty="0" sz="3000" spc="-350">
                <a:latin typeface="Symbol"/>
                <a:cs typeface="Symbol"/>
              </a:rPr>
              <a:t></a:t>
            </a:r>
            <a:r>
              <a:rPr dirty="0" sz="2250" spc="10" i="1">
                <a:latin typeface="Times New Roman"/>
                <a:cs typeface="Times New Roman"/>
              </a:rPr>
              <a:t>G</a:t>
            </a:r>
            <a:r>
              <a:rPr dirty="0" sz="2250" spc="-50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</a:t>
            </a:r>
            <a:r>
              <a:rPr dirty="0" sz="2250" spc="-65">
                <a:latin typeface="Times New Roman"/>
                <a:cs typeface="Times New Roman"/>
              </a:rPr>
              <a:t> </a:t>
            </a:r>
            <a:r>
              <a:rPr dirty="0" sz="2250" spc="180" i="1">
                <a:latin typeface="Times New Roman"/>
                <a:cs typeface="Times New Roman"/>
              </a:rPr>
              <a:t>B</a:t>
            </a:r>
            <a:r>
              <a:rPr dirty="0" sz="3000" spc="-240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  <a:p>
            <a:pPr algn="ctr" marR="1319530">
              <a:lnSpc>
                <a:spcPts val="3150"/>
              </a:lnSpc>
              <a:spcBef>
                <a:spcPts val="2160"/>
              </a:spcBef>
            </a:pPr>
            <a:r>
              <a:rPr dirty="0" sz="2050" spc="5">
                <a:latin typeface="Times New Roman"/>
                <a:cs typeface="Times New Roman"/>
              </a:rPr>
              <a:t>max</a:t>
            </a:r>
            <a:r>
              <a:rPr dirty="0" sz="2050" spc="-225">
                <a:latin typeface="Times New Roman"/>
                <a:cs typeface="Times New Roman"/>
              </a:rPr>
              <a:t> </a:t>
            </a:r>
            <a:r>
              <a:rPr dirty="0" sz="2800" spc="-195">
                <a:latin typeface="Symbol"/>
                <a:cs typeface="Symbol"/>
              </a:rPr>
              <a:t></a:t>
            </a:r>
            <a:r>
              <a:rPr dirty="0" sz="2050" spc="120" i="1">
                <a:latin typeface="Times New Roman"/>
                <a:cs typeface="Times New Roman"/>
              </a:rPr>
              <a:t>R</a:t>
            </a:r>
            <a:r>
              <a:rPr dirty="0" sz="2050">
                <a:latin typeface="Times New Roman"/>
                <a:cs typeface="Times New Roman"/>
              </a:rPr>
              <a:t>,</a:t>
            </a:r>
            <a:r>
              <a:rPr dirty="0" sz="2050" spc="-275">
                <a:latin typeface="Times New Roman"/>
                <a:cs typeface="Times New Roman"/>
              </a:rPr>
              <a:t> </a:t>
            </a:r>
            <a:r>
              <a:rPr dirty="0" sz="2050" spc="165" i="1">
                <a:latin typeface="Times New Roman"/>
                <a:cs typeface="Times New Roman"/>
              </a:rPr>
              <a:t>G</a:t>
            </a:r>
            <a:r>
              <a:rPr dirty="0" sz="2050">
                <a:latin typeface="Times New Roman"/>
                <a:cs typeface="Times New Roman"/>
              </a:rPr>
              <a:t>,</a:t>
            </a:r>
            <a:r>
              <a:rPr dirty="0" sz="2050" spc="-135">
                <a:latin typeface="Times New Roman"/>
                <a:cs typeface="Times New Roman"/>
              </a:rPr>
              <a:t> </a:t>
            </a:r>
            <a:r>
              <a:rPr dirty="0" sz="2050" spc="5" i="1">
                <a:latin typeface="Times New Roman"/>
                <a:cs typeface="Times New Roman"/>
              </a:rPr>
              <a:t>B</a:t>
            </a:r>
            <a:r>
              <a:rPr dirty="0" sz="2050" spc="-295" i="1">
                <a:latin typeface="Times New Roman"/>
                <a:cs typeface="Times New Roman"/>
              </a:rPr>
              <a:t> </a:t>
            </a:r>
            <a:r>
              <a:rPr dirty="0" sz="2800" spc="-20">
                <a:latin typeface="Symbol"/>
                <a:cs typeface="Symbol"/>
              </a:rPr>
              <a:t></a:t>
            </a:r>
            <a:r>
              <a:rPr dirty="0" sz="2050" spc="5">
                <a:latin typeface="Symbol"/>
                <a:cs typeface="Symbol"/>
              </a:rPr>
              <a:t></a:t>
            </a:r>
            <a:r>
              <a:rPr dirty="0" sz="2050" spc="-55">
                <a:latin typeface="Times New Roman"/>
                <a:cs typeface="Times New Roman"/>
              </a:rPr>
              <a:t> </a:t>
            </a:r>
            <a:r>
              <a:rPr dirty="0" sz="2050" spc="5">
                <a:latin typeface="Times New Roman"/>
                <a:cs typeface="Times New Roman"/>
              </a:rPr>
              <a:t>min</a:t>
            </a:r>
            <a:r>
              <a:rPr dirty="0" sz="2050" spc="-225">
                <a:latin typeface="Times New Roman"/>
                <a:cs typeface="Times New Roman"/>
              </a:rPr>
              <a:t> </a:t>
            </a:r>
            <a:r>
              <a:rPr dirty="0" sz="2800" spc="-195">
                <a:latin typeface="Symbol"/>
                <a:cs typeface="Symbol"/>
              </a:rPr>
              <a:t></a:t>
            </a:r>
            <a:r>
              <a:rPr dirty="0" sz="2050" spc="114" i="1">
                <a:latin typeface="Times New Roman"/>
                <a:cs typeface="Times New Roman"/>
              </a:rPr>
              <a:t>R</a:t>
            </a:r>
            <a:r>
              <a:rPr dirty="0" sz="2050">
                <a:latin typeface="Times New Roman"/>
                <a:cs typeface="Times New Roman"/>
              </a:rPr>
              <a:t>,</a:t>
            </a:r>
            <a:r>
              <a:rPr dirty="0" sz="2050" spc="-275">
                <a:latin typeface="Times New Roman"/>
                <a:cs typeface="Times New Roman"/>
              </a:rPr>
              <a:t> </a:t>
            </a:r>
            <a:r>
              <a:rPr dirty="0" sz="2050" spc="170" i="1">
                <a:latin typeface="Times New Roman"/>
                <a:cs typeface="Times New Roman"/>
              </a:rPr>
              <a:t>G</a:t>
            </a:r>
            <a:r>
              <a:rPr dirty="0" sz="2050">
                <a:latin typeface="Times New Roman"/>
                <a:cs typeface="Times New Roman"/>
              </a:rPr>
              <a:t>,</a:t>
            </a:r>
            <a:r>
              <a:rPr dirty="0" sz="2050" spc="-135">
                <a:latin typeface="Times New Roman"/>
                <a:cs typeface="Times New Roman"/>
              </a:rPr>
              <a:t> </a:t>
            </a:r>
            <a:r>
              <a:rPr dirty="0" sz="2050" spc="5" i="1">
                <a:latin typeface="Times New Roman"/>
                <a:cs typeface="Times New Roman"/>
              </a:rPr>
              <a:t>B</a:t>
            </a:r>
            <a:r>
              <a:rPr dirty="0" sz="2050" spc="-300" i="1">
                <a:latin typeface="Times New Roman"/>
                <a:cs typeface="Times New Roman"/>
              </a:rPr>
              <a:t> </a:t>
            </a:r>
            <a:r>
              <a:rPr dirty="0" sz="2800" spc="-215">
                <a:latin typeface="Symbol"/>
                <a:cs typeface="Symbol"/>
              </a:rPr>
              <a:t></a:t>
            </a:r>
            <a:endParaRPr sz="2800">
              <a:latin typeface="Symbol"/>
              <a:cs typeface="Symbol"/>
            </a:endParaRPr>
          </a:p>
          <a:p>
            <a:pPr algn="ctr" marR="1318895">
              <a:lnSpc>
                <a:spcPts val="3150"/>
              </a:lnSpc>
            </a:pPr>
            <a:r>
              <a:rPr dirty="0" sz="2050" spc="5">
                <a:latin typeface="Times New Roman"/>
                <a:cs typeface="Times New Roman"/>
              </a:rPr>
              <a:t>max</a:t>
            </a:r>
            <a:r>
              <a:rPr dirty="0" sz="2050" spc="-220">
                <a:latin typeface="Times New Roman"/>
                <a:cs typeface="Times New Roman"/>
              </a:rPr>
              <a:t> </a:t>
            </a:r>
            <a:r>
              <a:rPr dirty="0" sz="2800" spc="-195">
                <a:latin typeface="Symbol"/>
                <a:cs typeface="Symbol"/>
              </a:rPr>
              <a:t></a:t>
            </a:r>
            <a:r>
              <a:rPr dirty="0" sz="2050" spc="114" i="1">
                <a:latin typeface="Times New Roman"/>
                <a:cs typeface="Times New Roman"/>
              </a:rPr>
              <a:t>R</a:t>
            </a:r>
            <a:r>
              <a:rPr dirty="0" sz="2050">
                <a:latin typeface="Times New Roman"/>
                <a:cs typeface="Times New Roman"/>
              </a:rPr>
              <a:t>,</a:t>
            </a:r>
            <a:r>
              <a:rPr dirty="0" sz="2050" spc="-275">
                <a:latin typeface="Times New Roman"/>
                <a:cs typeface="Times New Roman"/>
              </a:rPr>
              <a:t> </a:t>
            </a:r>
            <a:r>
              <a:rPr dirty="0" sz="2050" spc="170" i="1">
                <a:latin typeface="Times New Roman"/>
                <a:cs typeface="Times New Roman"/>
              </a:rPr>
              <a:t>G</a:t>
            </a:r>
            <a:r>
              <a:rPr dirty="0" sz="2050">
                <a:latin typeface="Times New Roman"/>
                <a:cs typeface="Times New Roman"/>
              </a:rPr>
              <a:t>,</a:t>
            </a:r>
            <a:r>
              <a:rPr dirty="0" sz="2050" spc="-135">
                <a:latin typeface="Times New Roman"/>
                <a:cs typeface="Times New Roman"/>
              </a:rPr>
              <a:t> </a:t>
            </a:r>
            <a:r>
              <a:rPr dirty="0" sz="2050" spc="5" i="1">
                <a:latin typeface="Times New Roman"/>
                <a:cs typeface="Times New Roman"/>
              </a:rPr>
              <a:t>B</a:t>
            </a:r>
            <a:r>
              <a:rPr dirty="0" sz="2050" spc="-300" i="1">
                <a:latin typeface="Times New Roman"/>
                <a:cs typeface="Times New Roman"/>
              </a:rPr>
              <a:t> </a:t>
            </a:r>
            <a:r>
              <a:rPr dirty="0" sz="2800" spc="-215">
                <a:latin typeface="Symbol"/>
                <a:cs typeface="Symbol"/>
              </a:rPr>
              <a:t>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83028" y="5094985"/>
            <a:ext cx="402590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 i="1">
                <a:latin typeface="Times New Roman"/>
                <a:cs typeface="Times New Roman"/>
              </a:rPr>
              <a:t>S</a:t>
            </a:r>
            <a:r>
              <a:rPr dirty="0" sz="2050" spc="5" i="1">
                <a:latin typeface="Times New Roman"/>
                <a:cs typeface="Times New Roman"/>
              </a:rPr>
              <a:t> </a:t>
            </a:r>
            <a:r>
              <a:rPr dirty="0" sz="2050" spc="-225" i="1">
                <a:latin typeface="Times New Roman"/>
                <a:cs typeface="Times New Roman"/>
              </a:rPr>
              <a:t> </a:t>
            </a:r>
            <a:r>
              <a:rPr dirty="0" sz="2050" spc="5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39718" y="6491465"/>
            <a:ext cx="1650364" cy="0"/>
          </a:xfrm>
          <a:custGeom>
            <a:avLst/>
            <a:gdLst/>
            <a:ahLst/>
            <a:cxnLst/>
            <a:rect l="l" t="t" r="r" b="b"/>
            <a:pathLst>
              <a:path w="1650364" h="0">
                <a:moveTo>
                  <a:pt x="0" y="0"/>
                </a:moveTo>
                <a:lnTo>
                  <a:pt x="1649799" y="0"/>
                </a:lnTo>
              </a:path>
            </a:pathLst>
          </a:custGeom>
          <a:ln w="1271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123564" y="6502146"/>
            <a:ext cx="485140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>
                <a:latin typeface="Times New Roman"/>
                <a:cs typeface="Times New Roman"/>
              </a:rPr>
              <a:t>255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48267" y="5974854"/>
            <a:ext cx="1664335" cy="483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>
                <a:latin typeface="Times New Roman"/>
                <a:cs typeface="Times New Roman"/>
              </a:rPr>
              <a:t>ma</a:t>
            </a:r>
            <a:r>
              <a:rPr dirty="0" sz="2400" spc="170">
                <a:latin typeface="Times New Roman"/>
                <a:cs typeface="Times New Roman"/>
              </a:rPr>
              <a:t>x</a:t>
            </a:r>
            <a:r>
              <a:rPr dirty="0" sz="3150" spc="-200">
                <a:latin typeface="Symbol"/>
                <a:cs typeface="Symbol"/>
              </a:rPr>
              <a:t></a:t>
            </a:r>
            <a:r>
              <a:rPr dirty="0" sz="2400" spc="75" i="1">
                <a:latin typeface="Times New Roman"/>
                <a:cs typeface="Times New Roman"/>
              </a:rPr>
              <a:t>R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360">
                <a:latin typeface="Times New Roman"/>
                <a:cs typeface="Times New Roman"/>
              </a:rPr>
              <a:t> </a:t>
            </a:r>
            <a:r>
              <a:rPr dirty="0" sz="2400" spc="114" i="1">
                <a:latin typeface="Times New Roman"/>
                <a:cs typeface="Times New Roman"/>
              </a:rPr>
              <a:t>G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195">
                <a:latin typeface="Times New Roman"/>
                <a:cs typeface="Times New Roman"/>
              </a:rPr>
              <a:t> </a:t>
            </a:r>
            <a:r>
              <a:rPr dirty="0" sz="2400" spc="190" i="1">
                <a:latin typeface="Times New Roman"/>
                <a:cs typeface="Times New Roman"/>
              </a:rPr>
              <a:t>B</a:t>
            </a:r>
            <a:r>
              <a:rPr dirty="0" sz="3150" spc="-24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7636" y="6262903"/>
            <a:ext cx="502284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 i="1">
                <a:latin typeface="Times New Roman"/>
                <a:cs typeface="Times New Roman"/>
              </a:rPr>
              <a:t>V</a:t>
            </a:r>
            <a:r>
              <a:rPr dirty="0" sz="2400" spc="5" i="1">
                <a:latin typeface="Times New Roman"/>
                <a:cs typeface="Times New Roman"/>
              </a:rPr>
              <a:t> </a:t>
            </a:r>
            <a:r>
              <a:rPr dirty="0" sz="2400" spc="-245" i="1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00199" y="2964941"/>
            <a:ext cx="960755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B</a:t>
            </a:r>
            <a:r>
              <a:rPr dirty="0" sz="2850" spc="350" i="1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</a:t>
            </a:r>
            <a:r>
              <a:rPr dirty="0" sz="2850" spc="21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G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57515" y="3829811"/>
            <a:ext cx="968375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dirty="0" sz="2850" i="1">
                <a:latin typeface="Times New Roman"/>
                <a:cs typeface="Times New Roman"/>
              </a:rPr>
              <a:t>B	</a:t>
            </a:r>
            <a:r>
              <a:rPr dirty="0" sz="2850">
                <a:latin typeface="Symbol"/>
                <a:cs typeface="Symbol"/>
              </a:rPr>
              <a:t></a:t>
            </a:r>
            <a:r>
              <a:rPr dirty="0" sz="2850" spc="22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G</a:t>
            </a:r>
            <a:endParaRPr sz="2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颜色特征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747520"/>
            <a:ext cx="7616190" cy="5119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均匀颜色空间模型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从图像处理的角度，对颜色的描述应该与人 对颜色的感知越接近越好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从视觉感知均匀的角度，人所感知到的两个 颜色的距离应该与这两个颜色在表达它们的颜 色空间中的距离越成比例越好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如果在一个颜色空间中，人所观察到的两种 颜色的区别程度与该颜色空间中两点间的欧式 距离对应，则称该空间为均匀颜色空间</a:t>
            </a:r>
            <a:endParaRPr sz="2800">
              <a:latin typeface="NSimSun"/>
              <a:cs typeface="NSimSun"/>
            </a:endParaRPr>
          </a:p>
          <a:p>
            <a:pPr algn="just" marL="847725" indent="-377825">
              <a:lnSpc>
                <a:spcPts val="3295"/>
              </a:lnSpc>
              <a:spcBef>
                <a:spcPts val="1689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848360" algn="l"/>
              </a:tabLst>
            </a:pPr>
            <a:r>
              <a:rPr dirty="0" sz="2800" spc="-5">
                <a:latin typeface="NSimSun"/>
                <a:cs typeface="NSimSun"/>
              </a:rPr>
              <a:t>典型的例子：MTM,Luv和Lab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2936240" cy="4362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颜色特征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algn="ctr" marR="54610">
              <a:lnSpc>
                <a:spcPct val="100000"/>
              </a:lnSpc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颜色特征表示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统计直方图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累积直方图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颜色布局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颜色分块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颜色特征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891791"/>
            <a:ext cx="28740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统计直方图：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60537" y="2133584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0805" y="0"/>
                </a:lnTo>
              </a:path>
            </a:pathLst>
          </a:custGeom>
          <a:ln w="116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852286" y="2142235"/>
            <a:ext cx="165100" cy="346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 i="1">
                <a:latin typeface="Times New Roman"/>
                <a:cs typeface="Times New Roman"/>
              </a:rPr>
              <a:t>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73801" y="1747507"/>
            <a:ext cx="29273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 i="1">
                <a:latin typeface="Times New Roman"/>
                <a:cs typeface="Times New Roman"/>
              </a:rPr>
              <a:t>n</a:t>
            </a:r>
            <a:r>
              <a:rPr dirty="0" sz="2200" spc="-114" i="1">
                <a:latin typeface="Times New Roman"/>
                <a:cs typeface="Times New Roman"/>
              </a:rPr>
              <a:t> </a:t>
            </a:r>
            <a:r>
              <a:rPr dirty="0" baseline="-24444" sz="1875" spc="15" i="1">
                <a:latin typeface="Times New Roman"/>
                <a:cs typeface="Times New Roman"/>
              </a:rPr>
              <a:t>k</a:t>
            </a:r>
            <a:endParaRPr baseline="-24444" sz="187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7857" y="1835378"/>
            <a:ext cx="916305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 i="1">
                <a:latin typeface="Times New Roman"/>
                <a:cs typeface="Times New Roman"/>
              </a:rPr>
              <a:t>p</a:t>
            </a:r>
            <a:r>
              <a:rPr dirty="0" sz="2200" spc="-20" i="1">
                <a:latin typeface="Times New Roman"/>
                <a:cs typeface="Times New Roman"/>
              </a:rPr>
              <a:t> </a:t>
            </a:r>
            <a:r>
              <a:rPr dirty="0" sz="2900" spc="-10">
                <a:latin typeface="Symbol"/>
                <a:cs typeface="Symbol"/>
              </a:rPr>
              <a:t></a:t>
            </a:r>
            <a:r>
              <a:rPr dirty="0" sz="2200" spc="-5" i="1">
                <a:latin typeface="Times New Roman"/>
                <a:cs typeface="Times New Roman"/>
              </a:rPr>
              <a:t>k</a:t>
            </a:r>
            <a:r>
              <a:rPr dirty="0" sz="2200" spc="210" i="1">
                <a:latin typeface="Times New Roman"/>
                <a:cs typeface="Times New Roman"/>
              </a:rPr>
              <a:t> </a:t>
            </a:r>
            <a:r>
              <a:rPr dirty="0" sz="2900" spc="45">
                <a:latin typeface="Symbol"/>
                <a:cs typeface="Symbol"/>
              </a:rPr>
              <a:t></a:t>
            </a:r>
            <a:r>
              <a:rPr dirty="0" sz="2900" spc="-265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3913" y="1924558"/>
            <a:ext cx="1833880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spc="-5" i="1">
                <a:latin typeface="Times New Roman"/>
                <a:cs typeface="Times New Roman"/>
              </a:rPr>
              <a:t>k</a:t>
            </a:r>
            <a:r>
              <a:rPr dirty="0" sz="2300" spc="250" i="1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Symbol"/>
                <a:cs typeface="Symbol"/>
              </a:rPr>
              <a:t></a:t>
            </a:r>
            <a:r>
              <a:rPr dirty="0" sz="2300" spc="45">
                <a:latin typeface="Times New Roman"/>
                <a:cs typeface="Times New Roman"/>
              </a:rPr>
              <a:t> </a:t>
            </a:r>
            <a:r>
              <a:rPr dirty="0" sz="2300" spc="35">
                <a:latin typeface="Times New Roman"/>
                <a:cs typeface="Times New Roman"/>
              </a:rPr>
              <a:t>0</a:t>
            </a:r>
            <a:r>
              <a:rPr dirty="0" sz="2300" spc="-195">
                <a:latin typeface="Times New Roman"/>
                <a:cs typeface="Times New Roman"/>
              </a:rPr>
              <a:t>,</a:t>
            </a:r>
            <a:r>
              <a:rPr dirty="0" sz="2300" spc="-155">
                <a:latin typeface="Times New Roman"/>
                <a:cs typeface="Times New Roman"/>
              </a:rPr>
              <a:t>1</a:t>
            </a:r>
            <a:r>
              <a:rPr dirty="0" sz="2300" spc="-5">
                <a:latin typeface="Times New Roman"/>
                <a:cs typeface="Times New Roman"/>
              </a:rPr>
              <a:t>,...,</a:t>
            </a:r>
            <a:r>
              <a:rPr dirty="0" sz="2300" spc="20">
                <a:latin typeface="Times New Roman"/>
                <a:cs typeface="Times New Roman"/>
              </a:rPr>
              <a:t> </a:t>
            </a:r>
            <a:r>
              <a:rPr dirty="0" sz="2300" spc="-5" i="1">
                <a:latin typeface="Times New Roman"/>
                <a:cs typeface="Times New Roman"/>
              </a:rPr>
              <a:t>L</a:t>
            </a:r>
            <a:r>
              <a:rPr dirty="0" sz="2300" spc="-45" i="1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Symbol"/>
                <a:cs typeface="Symbol"/>
              </a:rPr>
              <a:t></a:t>
            </a:r>
            <a:r>
              <a:rPr dirty="0" sz="2300" spc="-330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1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67241" y="3490721"/>
            <a:ext cx="5759450" cy="2016760"/>
          </a:xfrm>
          <a:custGeom>
            <a:avLst/>
            <a:gdLst/>
            <a:ahLst/>
            <a:cxnLst/>
            <a:rect l="l" t="t" r="r" b="b"/>
            <a:pathLst>
              <a:path w="5759450" h="2016760">
                <a:moveTo>
                  <a:pt x="0" y="0"/>
                </a:moveTo>
                <a:lnTo>
                  <a:pt x="0" y="2016252"/>
                </a:lnTo>
                <a:lnTo>
                  <a:pt x="5759196" y="201625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67241" y="4857750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6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67241" y="4210050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6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67241" y="3490721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6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26143" y="4498847"/>
            <a:ext cx="217170" cy="1008380"/>
          </a:xfrm>
          <a:custGeom>
            <a:avLst/>
            <a:gdLst/>
            <a:ahLst/>
            <a:cxnLst/>
            <a:rect l="l" t="t" r="r" b="b"/>
            <a:pathLst>
              <a:path w="217169" h="1008379">
                <a:moveTo>
                  <a:pt x="0" y="0"/>
                </a:moveTo>
                <a:lnTo>
                  <a:pt x="0" y="1008126"/>
                </a:lnTo>
                <a:lnTo>
                  <a:pt x="217169" y="1008126"/>
                </a:lnTo>
                <a:lnTo>
                  <a:pt x="21716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26143" y="4498847"/>
            <a:ext cx="217170" cy="1008380"/>
          </a:xfrm>
          <a:custGeom>
            <a:avLst/>
            <a:gdLst/>
            <a:ahLst/>
            <a:cxnLst/>
            <a:rect l="l" t="t" r="r" b="b"/>
            <a:pathLst>
              <a:path w="217169" h="1008379">
                <a:moveTo>
                  <a:pt x="0" y="0"/>
                </a:moveTo>
                <a:lnTo>
                  <a:pt x="0" y="1008126"/>
                </a:lnTo>
                <a:lnTo>
                  <a:pt x="217169" y="1008126"/>
                </a:lnTo>
                <a:lnTo>
                  <a:pt x="21716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02215" y="3849623"/>
            <a:ext cx="215900" cy="1657350"/>
          </a:xfrm>
          <a:custGeom>
            <a:avLst/>
            <a:gdLst/>
            <a:ahLst/>
            <a:cxnLst/>
            <a:rect l="l" t="t" r="r" b="b"/>
            <a:pathLst>
              <a:path w="215900" h="1657350">
                <a:moveTo>
                  <a:pt x="0" y="0"/>
                </a:moveTo>
                <a:lnTo>
                  <a:pt x="0" y="1657350"/>
                </a:lnTo>
                <a:lnTo>
                  <a:pt x="215646" y="1657350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02215" y="3849623"/>
            <a:ext cx="215900" cy="1657350"/>
          </a:xfrm>
          <a:custGeom>
            <a:avLst/>
            <a:gdLst/>
            <a:ahLst/>
            <a:cxnLst/>
            <a:rect l="l" t="t" r="r" b="b"/>
            <a:pathLst>
              <a:path w="215900" h="1657350">
                <a:moveTo>
                  <a:pt x="0" y="0"/>
                </a:moveTo>
                <a:lnTo>
                  <a:pt x="0" y="1657350"/>
                </a:lnTo>
                <a:lnTo>
                  <a:pt x="215646" y="1657350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78287" y="4857750"/>
            <a:ext cx="216535" cy="649605"/>
          </a:xfrm>
          <a:custGeom>
            <a:avLst/>
            <a:gdLst/>
            <a:ahLst/>
            <a:cxnLst/>
            <a:rect l="l" t="t" r="r" b="b"/>
            <a:pathLst>
              <a:path w="216535" h="649604">
                <a:moveTo>
                  <a:pt x="0" y="0"/>
                </a:moveTo>
                <a:lnTo>
                  <a:pt x="0" y="649224"/>
                </a:lnTo>
                <a:lnTo>
                  <a:pt x="216408" y="649224"/>
                </a:lnTo>
                <a:lnTo>
                  <a:pt x="21640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78287" y="4857750"/>
            <a:ext cx="215900" cy="649605"/>
          </a:xfrm>
          <a:custGeom>
            <a:avLst/>
            <a:gdLst/>
            <a:ahLst/>
            <a:cxnLst/>
            <a:rect l="l" t="t" r="r" b="b"/>
            <a:pathLst>
              <a:path w="215900" h="649604">
                <a:moveTo>
                  <a:pt x="0" y="0"/>
                </a:moveTo>
                <a:lnTo>
                  <a:pt x="0" y="649224"/>
                </a:lnTo>
                <a:lnTo>
                  <a:pt x="215646" y="649224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52835" y="4498847"/>
            <a:ext cx="218440" cy="1008380"/>
          </a:xfrm>
          <a:custGeom>
            <a:avLst/>
            <a:gdLst/>
            <a:ahLst/>
            <a:cxnLst/>
            <a:rect l="l" t="t" r="r" b="b"/>
            <a:pathLst>
              <a:path w="218439" h="1008379">
                <a:moveTo>
                  <a:pt x="0" y="0"/>
                </a:moveTo>
                <a:lnTo>
                  <a:pt x="0" y="1008126"/>
                </a:lnTo>
                <a:lnTo>
                  <a:pt x="217932" y="1008126"/>
                </a:lnTo>
                <a:lnTo>
                  <a:pt x="217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52835" y="4498847"/>
            <a:ext cx="218440" cy="1008380"/>
          </a:xfrm>
          <a:custGeom>
            <a:avLst/>
            <a:gdLst/>
            <a:ahLst/>
            <a:cxnLst/>
            <a:rect l="l" t="t" r="r" b="b"/>
            <a:pathLst>
              <a:path w="218439" h="1008379">
                <a:moveTo>
                  <a:pt x="0" y="0"/>
                </a:moveTo>
                <a:lnTo>
                  <a:pt x="0" y="1008126"/>
                </a:lnTo>
                <a:lnTo>
                  <a:pt x="217932" y="1008126"/>
                </a:lnTo>
                <a:lnTo>
                  <a:pt x="217932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31193" y="4857750"/>
            <a:ext cx="215900" cy="649605"/>
          </a:xfrm>
          <a:custGeom>
            <a:avLst/>
            <a:gdLst/>
            <a:ahLst/>
            <a:cxnLst/>
            <a:rect l="l" t="t" r="r" b="b"/>
            <a:pathLst>
              <a:path w="215900" h="649604">
                <a:moveTo>
                  <a:pt x="0" y="0"/>
                </a:moveTo>
                <a:lnTo>
                  <a:pt x="0" y="649224"/>
                </a:lnTo>
                <a:lnTo>
                  <a:pt x="215646" y="649224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31193" y="4857750"/>
            <a:ext cx="215900" cy="649605"/>
          </a:xfrm>
          <a:custGeom>
            <a:avLst/>
            <a:gdLst/>
            <a:ahLst/>
            <a:cxnLst/>
            <a:rect l="l" t="t" r="r" b="b"/>
            <a:pathLst>
              <a:path w="215900" h="649604">
                <a:moveTo>
                  <a:pt x="0" y="0"/>
                </a:moveTo>
                <a:lnTo>
                  <a:pt x="0" y="649224"/>
                </a:lnTo>
                <a:lnTo>
                  <a:pt x="215646" y="649224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707265" y="5073396"/>
            <a:ext cx="215900" cy="433705"/>
          </a:xfrm>
          <a:custGeom>
            <a:avLst/>
            <a:gdLst/>
            <a:ahLst/>
            <a:cxnLst/>
            <a:rect l="l" t="t" r="r" b="b"/>
            <a:pathLst>
              <a:path w="215900" h="433704">
                <a:moveTo>
                  <a:pt x="0" y="0"/>
                </a:moveTo>
                <a:lnTo>
                  <a:pt x="0" y="433578"/>
                </a:lnTo>
                <a:lnTo>
                  <a:pt x="215646" y="433577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07265" y="5073396"/>
            <a:ext cx="215900" cy="433705"/>
          </a:xfrm>
          <a:custGeom>
            <a:avLst/>
            <a:gdLst/>
            <a:ahLst/>
            <a:cxnLst/>
            <a:rect l="l" t="t" r="r" b="b"/>
            <a:pathLst>
              <a:path w="215900" h="433704">
                <a:moveTo>
                  <a:pt x="0" y="0"/>
                </a:moveTo>
                <a:lnTo>
                  <a:pt x="0" y="433578"/>
                </a:lnTo>
                <a:lnTo>
                  <a:pt x="215646" y="433577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281801" y="4498847"/>
            <a:ext cx="218440" cy="1008380"/>
          </a:xfrm>
          <a:custGeom>
            <a:avLst/>
            <a:gdLst/>
            <a:ahLst/>
            <a:cxnLst/>
            <a:rect l="l" t="t" r="r" b="b"/>
            <a:pathLst>
              <a:path w="218439" h="1008379">
                <a:moveTo>
                  <a:pt x="0" y="0"/>
                </a:moveTo>
                <a:lnTo>
                  <a:pt x="0" y="1008126"/>
                </a:lnTo>
                <a:lnTo>
                  <a:pt x="217932" y="1008126"/>
                </a:lnTo>
                <a:lnTo>
                  <a:pt x="217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81801" y="4498847"/>
            <a:ext cx="217170" cy="1008380"/>
          </a:xfrm>
          <a:custGeom>
            <a:avLst/>
            <a:gdLst/>
            <a:ahLst/>
            <a:cxnLst/>
            <a:rect l="l" t="t" r="r" b="b"/>
            <a:pathLst>
              <a:path w="217170" h="1008379">
                <a:moveTo>
                  <a:pt x="0" y="0"/>
                </a:moveTo>
                <a:lnTo>
                  <a:pt x="0" y="1008126"/>
                </a:lnTo>
                <a:lnTo>
                  <a:pt x="217170" y="1008126"/>
                </a:lnTo>
                <a:lnTo>
                  <a:pt x="21717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59396" y="5001767"/>
            <a:ext cx="216535" cy="505459"/>
          </a:xfrm>
          <a:custGeom>
            <a:avLst/>
            <a:gdLst/>
            <a:ahLst/>
            <a:cxnLst/>
            <a:rect l="l" t="t" r="r" b="b"/>
            <a:pathLst>
              <a:path w="216534" h="505460">
                <a:moveTo>
                  <a:pt x="0" y="0"/>
                </a:moveTo>
                <a:lnTo>
                  <a:pt x="0" y="505206"/>
                </a:lnTo>
                <a:lnTo>
                  <a:pt x="216407" y="505206"/>
                </a:lnTo>
                <a:lnTo>
                  <a:pt x="2164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59396" y="5001767"/>
            <a:ext cx="216535" cy="505459"/>
          </a:xfrm>
          <a:custGeom>
            <a:avLst/>
            <a:gdLst/>
            <a:ahLst/>
            <a:cxnLst/>
            <a:rect l="l" t="t" r="r" b="b"/>
            <a:pathLst>
              <a:path w="216534" h="505460">
                <a:moveTo>
                  <a:pt x="0" y="0"/>
                </a:moveTo>
                <a:lnTo>
                  <a:pt x="0" y="505206"/>
                </a:lnTo>
                <a:lnTo>
                  <a:pt x="216407" y="505206"/>
                </a:lnTo>
                <a:lnTo>
                  <a:pt x="216407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857626" y="5561838"/>
            <a:ext cx="429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  <a:tabLst>
                <a:tab pos="469265" algn="l"/>
                <a:tab pos="1078865" algn="l"/>
                <a:tab pos="1688464" algn="l"/>
                <a:tab pos="2298065" algn="l"/>
                <a:tab pos="2907665" algn="l"/>
                <a:tab pos="3517265" algn="l"/>
                <a:tab pos="4126865" algn="l"/>
              </a:tabLst>
            </a:pPr>
            <a:r>
              <a:rPr dirty="0" sz="2400" spc="-10" b="1">
                <a:latin typeface="NSimSun"/>
                <a:cs typeface="NSimSun"/>
              </a:rPr>
              <a:t>0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1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2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3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4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5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6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7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05126" y="3328415"/>
            <a:ext cx="48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latin typeface="NSimSun"/>
                <a:cs typeface="NSimSun"/>
              </a:rPr>
              <a:t>0.3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05126" y="4024121"/>
            <a:ext cx="482600" cy="962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latin typeface="NSimSun"/>
                <a:cs typeface="NSimSun"/>
              </a:rPr>
              <a:t>0.2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40"/>
              </a:lnSpc>
              <a:spcBef>
                <a:spcPts val="1850"/>
              </a:spcBef>
            </a:pPr>
            <a:r>
              <a:rPr dirty="0" sz="2400" spc="-10" b="1">
                <a:latin typeface="NSimSun"/>
                <a:cs typeface="NSimSun"/>
              </a:rPr>
              <a:t>0.1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09926" y="5321045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latin typeface="NSimSun"/>
                <a:cs typeface="NSimSun"/>
              </a:rPr>
              <a:t>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59507" y="4197095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0.15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72154" y="3544836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0.25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90911" y="4544567"/>
            <a:ext cx="368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0.1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18228" y="4185666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0.15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65915" y="4552962"/>
            <a:ext cx="368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0.1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70372" y="4760988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0.05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47193" y="4192523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0.15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21729" y="4695444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0.05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2480" rIns="0" bIns="0" rtlCol="0" vert="horz">
            <a:spAutoFit/>
          </a:bodyPr>
          <a:lstStyle/>
          <a:p>
            <a:pPr marL="156210">
              <a:lnSpc>
                <a:spcPts val="3295"/>
              </a:lnSpc>
            </a:pPr>
            <a:r>
              <a:rPr dirty="0" sz="2800" spc="-15">
                <a:latin typeface="NSimSun"/>
                <a:cs typeface="NSimSun"/>
              </a:rPr>
              <a:t>例7：视频字幕识别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9541" y="1761744"/>
            <a:ext cx="7056119" cy="5256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51439" y="6370320"/>
            <a:ext cx="1440180" cy="287655"/>
          </a:xfrm>
          <a:custGeom>
            <a:avLst/>
            <a:gdLst/>
            <a:ahLst/>
            <a:cxnLst/>
            <a:rect l="l" t="t" r="r" b="b"/>
            <a:pathLst>
              <a:path w="1440179" h="287654">
                <a:moveTo>
                  <a:pt x="720089" y="0"/>
                </a:moveTo>
                <a:lnTo>
                  <a:pt x="646453" y="738"/>
                </a:lnTo>
                <a:lnTo>
                  <a:pt x="574946" y="2906"/>
                </a:lnTo>
                <a:lnTo>
                  <a:pt x="505931" y="6434"/>
                </a:lnTo>
                <a:lnTo>
                  <a:pt x="439769" y="11251"/>
                </a:lnTo>
                <a:lnTo>
                  <a:pt x="376821" y="17287"/>
                </a:lnTo>
                <a:lnTo>
                  <a:pt x="317450" y="24471"/>
                </a:lnTo>
                <a:lnTo>
                  <a:pt x="262017" y="32734"/>
                </a:lnTo>
                <a:lnTo>
                  <a:pt x="210883" y="42005"/>
                </a:lnTo>
                <a:lnTo>
                  <a:pt x="164411" y="52213"/>
                </a:lnTo>
                <a:lnTo>
                  <a:pt x="122961" y="63289"/>
                </a:lnTo>
                <a:lnTo>
                  <a:pt x="56578" y="87760"/>
                </a:lnTo>
                <a:lnTo>
                  <a:pt x="14626" y="114858"/>
                </a:lnTo>
                <a:lnTo>
                  <a:pt x="0" y="144018"/>
                </a:lnTo>
                <a:lnTo>
                  <a:pt x="3716" y="158686"/>
                </a:lnTo>
                <a:lnTo>
                  <a:pt x="32367" y="186666"/>
                </a:lnTo>
                <a:lnTo>
                  <a:pt x="86897" y="212359"/>
                </a:lnTo>
                <a:lnTo>
                  <a:pt x="164411" y="235196"/>
                </a:lnTo>
                <a:lnTo>
                  <a:pt x="210883" y="245363"/>
                </a:lnTo>
                <a:lnTo>
                  <a:pt x="262017" y="254603"/>
                </a:lnTo>
                <a:lnTo>
                  <a:pt x="317450" y="262842"/>
                </a:lnTo>
                <a:lnTo>
                  <a:pt x="376821" y="270009"/>
                </a:lnTo>
                <a:lnTo>
                  <a:pt x="439769" y="276034"/>
                </a:lnTo>
                <a:lnTo>
                  <a:pt x="505931" y="280844"/>
                </a:lnTo>
                <a:lnTo>
                  <a:pt x="574946" y="284368"/>
                </a:lnTo>
                <a:lnTo>
                  <a:pt x="646453" y="286535"/>
                </a:lnTo>
                <a:lnTo>
                  <a:pt x="720089" y="287274"/>
                </a:lnTo>
                <a:lnTo>
                  <a:pt x="793726" y="286535"/>
                </a:lnTo>
                <a:lnTo>
                  <a:pt x="865233" y="284368"/>
                </a:lnTo>
                <a:lnTo>
                  <a:pt x="934248" y="280844"/>
                </a:lnTo>
                <a:lnTo>
                  <a:pt x="1000410" y="276034"/>
                </a:lnTo>
                <a:lnTo>
                  <a:pt x="1063358" y="270009"/>
                </a:lnTo>
                <a:lnTo>
                  <a:pt x="1122729" y="262842"/>
                </a:lnTo>
                <a:lnTo>
                  <a:pt x="1178162" y="254603"/>
                </a:lnTo>
                <a:lnTo>
                  <a:pt x="1229296" y="245364"/>
                </a:lnTo>
                <a:lnTo>
                  <a:pt x="1275768" y="235196"/>
                </a:lnTo>
                <a:lnTo>
                  <a:pt x="1317218" y="224170"/>
                </a:lnTo>
                <a:lnTo>
                  <a:pt x="1383601" y="199834"/>
                </a:lnTo>
                <a:lnTo>
                  <a:pt x="1425553" y="172926"/>
                </a:lnTo>
                <a:lnTo>
                  <a:pt x="1440179" y="144018"/>
                </a:lnTo>
                <a:lnTo>
                  <a:pt x="1436463" y="129215"/>
                </a:lnTo>
                <a:lnTo>
                  <a:pt x="1407812" y="101016"/>
                </a:lnTo>
                <a:lnTo>
                  <a:pt x="1353282" y="75161"/>
                </a:lnTo>
                <a:lnTo>
                  <a:pt x="1275768" y="52213"/>
                </a:lnTo>
                <a:lnTo>
                  <a:pt x="1229296" y="42005"/>
                </a:lnTo>
                <a:lnTo>
                  <a:pt x="1178162" y="32734"/>
                </a:lnTo>
                <a:lnTo>
                  <a:pt x="1122729" y="24471"/>
                </a:lnTo>
                <a:lnTo>
                  <a:pt x="1063358" y="17287"/>
                </a:lnTo>
                <a:lnTo>
                  <a:pt x="1000410" y="11251"/>
                </a:lnTo>
                <a:lnTo>
                  <a:pt x="934248" y="6434"/>
                </a:lnTo>
                <a:lnTo>
                  <a:pt x="865233" y="2906"/>
                </a:lnTo>
                <a:lnTo>
                  <a:pt x="793726" y="738"/>
                </a:lnTo>
                <a:lnTo>
                  <a:pt x="720089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颜色特征</a:t>
            </a:r>
          </a:p>
        </p:txBody>
      </p:sp>
      <p:sp>
        <p:nvSpPr>
          <p:cNvPr id="6" name="object 6"/>
          <p:cNvSpPr/>
          <p:nvPr/>
        </p:nvSpPr>
        <p:spPr>
          <a:xfrm>
            <a:off x="5949505" y="2158737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0805" y="0"/>
                </a:lnTo>
              </a:path>
            </a:pathLst>
          </a:custGeom>
          <a:ln w="116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09209" y="1786635"/>
            <a:ext cx="9779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0" i="1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2025" y="2167382"/>
            <a:ext cx="165100" cy="346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 i="1">
                <a:latin typeface="Times New Roman"/>
                <a:cs typeface="Times New Roman"/>
              </a:rPr>
              <a:t>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63564" y="1772678"/>
            <a:ext cx="29210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 i="1">
                <a:latin typeface="Times New Roman"/>
                <a:cs typeface="Times New Roman"/>
              </a:rPr>
              <a:t>n</a:t>
            </a:r>
            <a:r>
              <a:rPr dirty="0" sz="2200" spc="-120" i="1">
                <a:latin typeface="Times New Roman"/>
                <a:cs typeface="Times New Roman"/>
              </a:rPr>
              <a:t> </a:t>
            </a:r>
            <a:r>
              <a:rPr dirty="0" baseline="-24444" sz="1875" spc="15" i="1">
                <a:latin typeface="Times New Roman"/>
                <a:cs typeface="Times New Roman"/>
              </a:rPr>
              <a:t>k</a:t>
            </a:r>
            <a:endParaRPr baseline="-24444" sz="187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5879" y="1879091"/>
            <a:ext cx="3957954" cy="502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954"/>
              </a:lnSpc>
              <a:tabLst>
                <a:tab pos="3646170" algn="l"/>
              </a:tabLst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 spc="-5">
                <a:latin typeface="NSimSun"/>
                <a:cs typeface="NSimSun"/>
              </a:rPr>
              <a:t>累积直方图</a:t>
            </a:r>
            <a:r>
              <a:rPr dirty="0" sz="3200" spc="-170">
                <a:latin typeface="NSimSun"/>
                <a:cs typeface="NSimSun"/>
              </a:rPr>
              <a:t>：</a:t>
            </a:r>
            <a:r>
              <a:rPr dirty="0" baseline="13888" sz="3300" spc="-7" i="1">
                <a:latin typeface="Times New Roman"/>
                <a:cs typeface="Times New Roman"/>
              </a:rPr>
              <a:t>I</a:t>
            </a:r>
            <a:r>
              <a:rPr dirty="0" baseline="13888" sz="3300" spc="150" i="1">
                <a:latin typeface="Times New Roman"/>
                <a:cs typeface="Times New Roman"/>
              </a:rPr>
              <a:t> </a:t>
            </a:r>
            <a:r>
              <a:rPr dirty="0" baseline="10536" sz="4350" spc="-7">
                <a:latin typeface="Symbol"/>
                <a:cs typeface="Symbol"/>
              </a:rPr>
              <a:t></a:t>
            </a:r>
            <a:r>
              <a:rPr dirty="0" baseline="13888" sz="3300" spc="-7" i="1">
                <a:latin typeface="Times New Roman"/>
                <a:cs typeface="Times New Roman"/>
              </a:rPr>
              <a:t>k</a:t>
            </a:r>
            <a:r>
              <a:rPr dirty="0" baseline="13888" sz="3300" spc="307" i="1">
                <a:latin typeface="Times New Roman"/>
                <a:cs typeface="Times New Roman"/>
              </a:rPr>
              <a:t> </a:t>
            </a:r>
            <a:r>
              <a:rPr dirty="0" baseline="10536" sz="4350" spc="67">
                <a:latin typeface="Symbol"/>
                <a:cs typeface="Symbol"/>
              </a:rPr>
              <a:t></a:t>
            </a:r>
            <a:r>
              <a:rPr dirty="0" baseline="10536" sz="4350" spc="-397">
                <a:latin typeface="Times New Roman"/>
                <a:cs typeface="Times New Roman"/>
              </a:rPr>
              <a:t> </a:t>
            </a:r>
            <a:r>
              <a:rPr dirty="0" baseline="13888" sz="3300" spc="-7">
                <a:latin typeface="Symbol"/>
                <a:cs typeface="Symbol"/>
              </a:rPr>
              <a:t></a:t>
            </a:r>
            <a:r>
              <a:rPr dirty="0" baseline="13888" sz="3300">
                <a:latin typeface="Times New Roman"/>
                <a:cs typeface="Times New Roman"/>
              </a:rPr>
              <a:t>	</a:t>
            </a:r>
            <a:r>
              <a:rPr dirty="0" sz="3300" spc="-5">
                <a:latin typeface="Symbol"/>
                <a:cs typeface="Symbol"/>
              </a:rPr>
              <a:t>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01004" y="2336800"/>
            <a:ext cx="32385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5" i="1">
                <a:latin typeface="Times New Roman"/>
                <a:cs typeface="Times New Roman"/>
              </a:rPr>
              <a:t>i</a:t>
            </a:r>
            <a:r>
              <a:rPr dirty="0" sz="1250" spc="-25" i="1">
                <a:latin typeface="Times New Roman"/>
                <a:cs typeface="Times New Roman"/>
              </a:rPr>
              <a:t> </a:t>
            </a:r>
            <a:r>
              <a:rPr dirty="0" sz="1250" spc="15">
                <a:latin typeface="Symbol"/>
                <a:cs typeface="Symbol"/>
              </a:rPr>
              <a:t></a:t>
            </a:r>
            <a:r>
              <a:rPr dirty="0" sz="1250" spc="35">
                <a:latin typeface="Times New Roman"/>
                <a:cs typeface="Times New Roman"/>
              </a:rPr>
              <a:t> </a:t>
            </a:r>
            <a:r>
              <a:rPr dirty="0" sz="1250" spc="1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73913" y="1924558"/>
            <a:ext cx="1833880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spc="-5" i="1">
                <a:latin typeface="Times New Roman"/>
                <a:cs typeface="Times New Roman"/>
              </a:rPr>
              <a:t>k</a:t>
            </a:r>
            <a:r>
              <a:rPr dirty="0" sz="2300" spc="250" i="1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Symbol"/>
                <a:cs typeface="Symbol"/>
              </a:rPr>
              <a:t></a:t>
            </a:r>
            <a:r>
              <a:rPr dirty="0" sz="2300" spc="45">
                <a:latin typeface="Times New Roman"/>
                <a:cs typeface="Times New Roman"/>
              </a:rPr>
              <a:t> </a:t>
            </a:r>
            <a:r>
              <a:rPr dirty="0" sz="2300" spc="35">
                <a:latin typeface="Times New Roman"/>
                <a:cs typeface="Times New Roman"/>
              </a:rPr>
              <a:t>0</a:t>
            </a:r>
            <a:r>
              <a:rPr dirty="0" sz="2300" spc="-195">
                <a:latin typeface="Times New Roman"/>
                <a:cs typeface="Times New Roman"/>
              </a:rPr>
              <a:t>,</a:t>
            </a:r>
            <a:r>
              <a:rPr dirty="0" sz="2300" spc="-155">
                <a:latin typeface="Times New Roman"/>
                <a:cs typeface="Times New Roman"/>
              </a:rPr>
              <a:t>1</a:t>
            </a:r>
            <a:r>
              <a:rPr dirty="0" sz="2300" spc="-5">
                <a:latin typeface="Times New Roman"/>
                <a:cs typeface="Times New Roman"/>
              </a:rPr>
              <a:t>,...,</a:t>
            </a:r>
            <a:r>
              <a:rPr dirty="0" sz="2300" spc="20">
                <a:latin typeface="Times New Roman"/>
                <a:cs typeface="Times New Roman"/>
              </a:rPr>
              <a:t> </a:t>
            </a:r>
            <a:r>
              <a:rPr dirty="0" sz="2300" spc="-5" i="1">
                <a:latin typeface="Times New Roman"/>
                <a:cs typeface="Times New Roman"/>
              </a:rPr>
              <a:t>L</a:t>
            </a:r>
            <a:r>
              <a:rPr dirty="0" sz="2300" spc="-45" i="1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Symbol"/>
                <a:cs typeface="Symbol"/>
              </a:rPr>
              <a:t></a:t>
            </a:r>
            <a:r>
              <a:rPr dirty="0" sz="2300" spc="-330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1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67241" y="2913126"/>
            <a:ext cx="5759450" cy="2952750"/>
          </a:xfrm>
          <a:custGeom>
            <a:avLst/>
            <a:gdLst/>
            <a:ahLst/>
            <a:cxnLst/>
            <a:rect l="l" t="t" r="r" b="b"/>
            <a:pathLst>
              <a:path w="5759450" h="2952750">
                <a:moveTo>
                  <a:pt x="0" y="0"/>
                </a:moveTo>
                <a:lnTo>
                  <a:pt x="0" y="2952750"/>
                </a:lnTo>
                <a:lnTo>
                  <a:pt x="5759196" y="295274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67241" y="4714494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6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67241" y="4138421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6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67241" y="3490721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6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26143" y="5433821"/>
            <a:ext cx="217170" cy="432434"/>
          </a:xfrm>
          <a:custGeom>
            <a:avLst/>
            <a:gdLst/>
            <a:ahLst/>
            <a:cxnLst/>
            <a:rect l="l" t="t" r="r" b="b"/>
            <a:pathLst>
              <a:path w="217169" h="432435">
                <a:moveTo>
                  <a:pt x="0" y="0"/>
                </a:moveTo>
                <a:lnTo>
                  <a:pt x="0" y="432053"/>
                </a:lnTo>
                <a:lnTo>
                  <a:pt x="217169" y="432053"/>
                </a:lnTo>
                <a:lnTo>
                  <a:pt x="21716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26143" y="5433821"/>
            <a:ext cx="217170" cy="432434"/>
          </a:xfrm>
          <a:custGeom>
            <a:avLst/>
            <a:gdLst/>
            <a:ahLst/>
            <a:cxnLst/>
            <a:rect l="l" t="t" r="r" b="b"/>
            <a:pathLst>
              <a:path w="217169" h="432435">
                <a:moveTo>
                  <a:pt x="0" y="0"/>
                </a:moveTo>
                <a:lnTo>
                  <a:pt x="0" y="432053"/>
                </a:lnTo>
                <a:lnTo>
                  <a:pt x="217169" y="432053"/>
                </a:lnTo>
                <a:lnTo>
                  <a:pt x="21716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02215" y="4786121"/>
            <a:ext cx="215900" cy="1080135"/>
          </a:xfrm>
          <a:custGeom>
            <a:avLst/>
            <a:gdLst/>
            <a:ahLst/>
            <a:cxnLst/>
            <a:rect l="l" t="t" r="r" b="b"/>
            <a:pathLst>
              <a:path w="215900" h="1080135">
                <a:moveTo>
                  <a:pt x="0" y="0"/>
                </a:moveTo>
                <a:lnTo>
                  <a:pt x="0" y="1079753"/>
                </a:lnTo>
                <a:lnTo>
                  <a:pt x="215646" y="1079753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02215" y="4786121"/>
            <a:ext cx="215900" cy="1080135"/>
          </a:xfrm>
          <a:custGeom>
            <a:avLst/>
            <a:gdLst/>
            <a:ahLst/>
            <a:cxnLst/>
            <a:rect l="l" t="t" r="r" b="b"/>
            <a:pathLst>
              <a:path w="215900" h="1080135">
                <a:moveTo>
                  <a:pt x="0" y="0"/>
                </a:moveTo>
                <a:lnTo>
                  <a:pt x="0" y="1079753"/>
                </a:lnTo>
                <a:lnTo>
                  <a:pt x="215646" y="1079753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78287" y="4425696"/>
            <a:ext cx="216535" cy="1440180"/>
          </a:xfrm>
          <a:custGeom>
            <a:avLst/>
            <a:gdLst/>
            <a:ahLst/>
            <a:cxnLst/>
            <a:rect l="l" t="t" r="r" b="b"/>
            <a:pathLst>
              <a:path w="216535" h="1440179">
                <a:moveTo>
                  <a:pt x="0" y="0"/>
                </a:moveTo>
                <a:lnTo>
                  <a:pt x="0" y="1440179"/>
                </a:lnTo>
                <a:lnTo>
                  <a:pt x="216408" y="1440179"/>
                </a:lnTo>
                <a:lnTo>
                  <a:pt x="21640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78287" y="4425696"/>
            <a:ext cx="215900" cy="1440180"/>
          </a:xfrm>
          <a:custGeom>
            <a:avLst/>
            <a:gdLst/>
            <a:ahLst/>
            <a:cxnLst/>
            <a:rect l="l" t="t" r="r" b="b"/>
            <a:pathLst>
              <a:path w="215900" h="1440179">
                <a:moveTo>
                  <a:pt x="0" y="0"/>
                </a:moveTo>
                <a:lnTo>
                  <a:pt x="0" y="1440179"/>
                </a:lnTo>
                <a:lnTo>
                  <a:pt x="215646" y="1440179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83493" y="3993641"/>
            <a:ext cx="287655" cy="1872614"/>
          </a:xfrm>
          <a:custGeom>
            <a:avLst/>
            <a:gdLst/>
            <a:ahLst/>
            <a:cxnLst/>
            <a:rect l="l" t="t" r="r" b="b"/>
            <a:pathLst>
              <a:path w="287654" h="1872614">
                <a:moveTo>
                  <a:pt x="0" y="0"/>
                </a:moveTo>
                <a:lnTo>
                  <a:pt x="0" y="1872234"/>
                </a:lnTo>
                <a:lnTo>
                  <a:pt x="287274" y="1872234"/>
                </a:lnTo>
                <a:lnTo>
                  <a:pt x="28727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83493" y="3993641"/>
            <a:ext cx="287655" cy="1872614"/>
          </a:xfrm>
          <a:custGeom>
            <a:avLst/>
            <a:gdLst/>
            <a:ahLst/>
            <a:cxnLst/>
            <a:rect l="l" t="t" r="r" b="b"/>
            <a:pathLst>
              <a:path w="287654" h="1872614">
                <a:moveTo>
                  <a:pt x="0" y="0"/>
                </a:moveTo>
                <a:lnTo>
                  <a:pt x="0" y="1872234"/>
                </a:lnTo>
                <a:lnTo>
                  <a:pt x="287274" y="1872234"/>
                </a:lnTo>
                <a:lnTo>
                  <a:pt x="287274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31193" y="3706367"/>
            <a:ext cx="215900" cy="2159635"/>
          </a:xfrm>
          <a:custGeom>
            <a:avLst/>
            <a:gdLst/>
            <a:ahLst/>
            <a:cxnLst/>
            <a:rect l="l" t="t" r="r" b="b"/>
            <a:pathLst>
              <a:path w="215900" h="2159635">
                <a:moveTo>
                  <a:pt x="0" y="0"/>
                </a:moveTo>
                <a:lnTo>
                  <a:pt x="0" y="2159508"/>
                </a:lnTo>
                <a:lnTo>
                  <a:pt x="215646" y="2159508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31193" y="3706367"/>
            <a:ext cx="215900" cy="2159635"/>
          </a:xfrm>
          <a:custGeom>
            <a:avLst/>
            <a:gdLst/>
            <a:ahLst/>
            <a:cxnLst/>
            <a:rect l="l" t="t" r="r" b="b"/>
            <a:pathLst>
              <a:path w="215900" h="2159635">
                <a:moveTo>
                  <a:pt x="0" y="0"/>
                </a:moveTo>
                <a:lnTo>
                  <a:pt x="0" y="2159508"/>
                </a:lnTo>
                <a:lnTo>
                  <a:pt x="215646" y="2159508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07265" y="3562350"/>
            <a:ext cx="215900" cy="2303780"/>
          </a:xfrm>
          <a:custGeom>
            <a:avLst/>
            <a:gdLst/>
            <a:ahLst/>
            <a:cxnLst/>
            <a:rect l="l" t="t" r="r" b="b"/>
            <a:pathLst>
              <a:path w="215900" h="2303779">
                <a:moveTo>
                  <a:pt x="0" y="0"/>
                </a:moveTo>
                <a:lnTo>
                  <a:pt x="0" y="2303526"/>
                </a:lnTo>
                <a:lnTo>
                  <a:pt x="215646" y="2303526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07265" y="3562350"/>
            <a:ext cx="215900" cy="2303780"/>
          </a:xfrm>
          <a:custGeom>
            <a:avLst/>
            <a:gdLst/>
            <a:ahLst/>
            <a:cxnLst/>
            <a:rect l="l" t="t" r="r" b="b"/>
            <a:pathLst>
              <a:path w="215900" h="2303779">
                <a:moveTo>
                  <a:pt x="0" y="0"/>
                </a:moveTo>
                <a:lnTo>
                  <a:pt x="0" y="2303526"/>
                </a:lnTo>
                <a:lnTo>
                  <a:pt x="215646" y="2303526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83325" y="3130295"/>
            <a:ext cx="216535" cy="2735580"/>
          </a:xfrm>
          <a:custGeom>
            <a:avLst/>
            <a:gdLst/>
            <a:ahLst/>
            <a:cxnLst/>
            <a:rect l="l" t="t" r="r" b="b"/>
            <a:pathLst>
              <a:path w="216535" h="2735579">
                <a:moveTo>
                  <a:pt x="0" y="0"/>
                </a:moveTo>
                <a:lnTo>
                  <a:pt x="0" y="2735579"/>
                </a:lnTo>
                <a:lnTo>
                  <a:pt x="216408" y="2735579"/>
                </a:lnTo>
                <a:lnTo>
                  <a:pt x="21640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283325" y="3130295"/>
            <a:ext cx="215900" cy="2735580"/>
          </a:xfrm>
          <a:custGeom>
            <a:avLst/>
            <a:gdLst/>
            <a:ahLst/>
            <a:cxnLst/>
            <a:rect l="l" t="t" r="r" b="b"/>
            <a:pathLst>
              <a:path w="215900" h="2735579">
                <a:moveTo>
                  <a:pt x="0" y="0"/>
                </a:moveTo>
                <a:lnTo>
                  <a:pt x="0" y="2735579"/>
                </a:lnTo>
                <a:lnTo>
                  <a:pt x="215646" y="2735579"/>
                </a:lnTo>
                <a:lnTo>
                  <a:pt x="215646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59396" y="2914650"/>
            <a:ext cx="216535" cy="2951480"/>
          </a:xfrm>
          <a:custGeom>
            <a:avLst/>
            <a:gdLst/>
            <a:ahLst/>
            <a:cxnLst/>
            <a:rect l="l" t="t" r="r" b="b"/>
            <a:pathLst>
              <a:path w="216534" h="2951479">
                <a:moveTo>
                  <a:pt x="0" y="0"/>
                </a:moveTo>
                <a:lnTo>
                  <a:pt x="0" y="2951225"/>
                </a:lnTo>
                <a:lnTo>
                  <a:pt x="216407" y="2951225"/>
                </a:lnTo>
                <a:lnTo>
                  <a:pt x="2164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59396" y="2914650"/>
            <a:ext cx="216535" cy="2951480"/>
          </a:xfrm>
          <a:custGeom>
            <a:avLst/>
            <a:gdLst/>
            <a:ahLst/>
            <a:cxnLst/>
            <a:rect l="l" t="t" r="r" b="b"/>
            <a:pathLst>
              <a:path w="216534" h="2951479">
                <a:moveTo>
                  <a:pt x="0" y="0"/>
                </a:moveTo>
                <a:lnTo>
                  <a:pt x="0" y="2951225"/>
                </a:lnTo>
                <a:lnTo>
                  <a:pt x="216407" y="2951225"/>
                </a:lnTo>
                <a:lnTo>
                  <a:pt x="216407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857626" y="5920740"/>
            <a:ext cx="429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  <a:tabLst>
                <a:tab pos="469265" algn="l"/>
                <a:tab pos="1078865" algn="l"/>
                <a:tab pos="1688464" algn="l"/>
                <a:tab pos="2298065" algn="l"/>
                <a:tab pos="2907665" algn="l"/>
                <a:tab pos="3517265" algn="l"/>
                <a:tab pos="4126865" algn="l"/>
              </a:tabLst>
            </a:pPr>
            <a:r>
              <a:rPr dirty="0" sz="2400" spc="-10" b="1">
                <a:latin typeface="NSimSun"/>
                <a:cs typeface="NSimSun"/>
              </a:rPr>
              <a:t>0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1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2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3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4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5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6</a:t>
            </a:r>
            <a:r>
              <a:rPr dirty="0" sz="2400" spc="-10" b="1">
                <a:latin typeface="NSimSun"/>
                <a:cs typeface="NSimSun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7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05126" y="3952494"/>
            <a:ext cx="482600" cy="2089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latin typeface="NSimSun"/>
                <a:cs typeface="NSimSun"/>
              </a:rPr>
              <a:t>0.6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dirty="0" sz="2400" spc="-10" b="1">
                <a:latin typeface="NSimSun"/>
                <a:cs typeface="NSimSun"/>
              </a:rPr>
              <a:t>0.4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dirty="0" sz="2400" spc="-10" b="1">
                <a:latin typeface="NSimSun"/>
                <a:cs typeface="NSimSun"/>
              </a:rPr>
              <a:t>0.2</a:t>
            </a:r>
            <a:endParaRPr sz="2400">
              <a:latin typeface="NSimSun"/>
              <a:cs typeface="NSimSun"/>
            </a:endParaRPr>
          </a:p>
          <a:p>
            <a:pPr marL="317500">
              <a:lnSpc>
                <a:spcPts val="2835"/>
              </a:lnSpc>
              <a:spcBef>
                <a:spcPts val="1660"/>
              </a:spcBef>
            </a:pPr>
            <a:r>
              <a:rPr dirty="0" sz="2400" spc="-10" b="1">
                <a:latin typeface="NSimSun"/>
                <a:cs typeface="NSimSun"/>
              </a:rPr>
              <a:t>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67241" y="5290565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6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467241" y="2914650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6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897507" y="2753867"/>
            <a:ext cx="482600" cy="935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latin typeface="NSimSun"/>
                <a:cs typeface="NSimSun"/>
              </a:rPr>
              <a:t>1.0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40"/>
              </a:lnSpc>
              <a:spcBef>
                <a:spcPts val="1639"/>
              </a:spcBef>
            </a:pPr>
            <a:r>
              <a:rPr dirty="0" sz="2400" spc="-10" b="1">
                <a:latin typeface="NSimSun"/>
                <a:cs typeface="NSimSun"/>
              </a:rPr>
              <a:t>0.8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97607" y="5121402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0.15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65296" y="4479785"/>
            <a:ext cx="368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0.4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90898" y="4119359"/>
            <a:ext cx="368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0.5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24298" y="3687305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0.65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94262" y="3393935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0.75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19877" y="3256026"/>
            <a:ext cx="368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0.8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47180" y="2823971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0.95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28243" y="2608338"/>
            <a:ext cx="1397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NSimSun"/>
                <a:cs typeface="NSimSun"/>
              </a:rPr>
              <a:t>1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颜色特征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747520"/>
            <a:ext cx="7614920" cy="5182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颜色布局</a:t>
            </a:r>
            <a:endParaRPr sz="2800">
              <a:latin typeface="NSimSun"/>
              <a:cs typeface="NSimSun"/>
            </a:endParaRPr>
          </a:p>
          <a:p>
            <a:pPr marL="647700" marR="5080" indent="-178435">
              <a:lnSpc>
                <a:spcPts val="5050"/>
              </a:lnSpc>
              <a:spcBef>
                <a:spcPts val="450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MPEG-7中建议了一种颜色布局描述符(color layout)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23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表达颜色的空间分布信息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颜色布局算法</a:t>
            </a:r>
            <a:endParaRPr sz="2800">
              <a:latin typeface="NSimSun"/>
              <a:cs typeface="NSimSun"/>
            </a:endParaRPr>
          </a:p>
          <a:p>
            <a:pPr marL="960119" marR="1061085" indent="-490855">
              <a:lnSpc>
                <a:spcPct val="125099"/>
              </a:lnSpc>
              <a:spcBef>
                <a:spcPts val="844"/>
              </a:spcBef>
              <a:tabLst>
                <a:tab pos="847725" algn="l"/>
                <a:tab pos="128587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将图像从RGB空间映射到YCbCr空间： </a:t>
            </a:r>
            <a:r>
              <a:rPr dirty="0" sz="2700" spc="10" i="1">
                <a:latin typeface="Times New Roman"/>
                <a:cs typeface="Times New Roman"/>
              </a:rPr>
              <a:t>Y</a:t>
            </a:r>
            <a:r>
              <a:rPr dirty="0" sz="2700" i="1">
                <a:latin typeface="Times New Roman"/>
                <a:cs typeface="Times New Roman"/>
              </a:rPr>
              <a:t>	</a:t>
            </a:r>
            <a:r>
              <a:rPr dirty="0" sz="2700" spc="10">
                <a:latin typeface="Symbol"/>
                <a:cs typeface="Symbol"/>
              </a:rPr>
              <a:t></a:t>
            </a:r>
            <a:r>
              <a:rPr dirty="0" sz="2700" spc="-5">
                <a:latin typeface="Times New Roman"/>
                <a:cs typeface="Times New Roman"/>
              </a:rPr>
              <a:t> </a:t>
            </a:r>
            <a:r>
              <a:rPr dirty="0" sz="2700" spc="65">
                <a:latin typeface="Times New Roman"/>
                <a:cs typeface="Times New Roman"/>
              </a:rPr>
              <a:t>0</a:t>
            </a:r>
            <a:r>
              <a:rPr dirty="0" sz="2700" spc="30">
                <a:latin typeface="Times New Roman"/>
                <a:cs typeface="Times New Roman"/>
              </a:rPr>
              <a:t>.</a:t>
            </a:r>
            <a:r>
              <a:rPr dirty="0" sz="2700" spc="10">
                <a:latin typeface="Times New Roman"/>
                <a:cs typeface="Times New Roman"/>
              </a:rPr>
              <a:t>299</a:t>
            </a:r>
            <a:r>
              <a:rPr dirty="0" sz="2700" spc="-250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14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R</a:t>
            </a:r>
            <a:r>
              <a:rPr dirty="0" sz="2700" spc="-90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</a:t>
            </a:r>
            <a:r>
              <a:rPr dirty="0" sz="2700" spc="-135">
                <a:latin typeface="Times New Roman"/>
                <a:cs typeface="Times New Roman"/>
              </a:rPr>
              <a:t> </a:t>
            </a:r>
            <a:r>
              <a:rPr dirty="0" sz="2700" spc="65">
                <a:latin typeface="Times New Roman"/>
                <a:cs typeface="Times New Roman"/>
              </a:rPr>
              <a:t>0</a:t>
            </a:r>
            <a:r>
              <a:rPr dirty="0" sz="2700" spc="30">
                <a:latin typeface="Times New Roman"/>
                <a:cs typeface="Times New Roman"/>
              </a:rPr>
              <a:t>.</a:t>
            </a:r>
            <a:r>
              <a:rPr dirty="0" sz="2700" spc="10">
                <a:latin typeface="Times New Roman"/>
                <a:cs typeface="Times New Roman"/>
              </a:rPr>
              <a:t>587</a:t>
            </a:r>
            <a:r>
              <a:rPr dirty="0" sz="2700" spc="-204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320">
                <a:latin typeface="Times New Roman"/>
                <a:cs typeface="Times New Roman"/>
              </a:rPr>
              <a:t> </a:t>
            </a:r>
            <a:r>
              <a:rPr dirty="0" sz="2700" spc="15" i="1">
                <a:latin typeface="Times New Roman"/>
                <a:cs typeface="Times New Roman"/>
              </a:rPr>
              <a:t>G</a:t>
            </a:r>
            <a:r>
              <a:rPr dirty="0" sz="2700" spc="-30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</a:t>
            </a:r>
            <a:r>
              <a:rPr dirty="0" sz="2700" spc="-135">
                <a:latin typeface="Times New Roman"/>
                <a:cs typeface="Times New Roman"/>
              </a:rPr>
              <a:t> </a:t>
            </a:r>
            <a:r>
              <a:rPr dirty="0" sz="2700" spc="65">
                <a:latin typeface="Times New Roman"/>
                <a:cs typeface="Times New Roman"/>
              </a:rPr>
              <a:t>0</a:t>
            </a:r>
            <a:r>
              <a:rPr dirty="0" sz="2700" spc="30">
                <a:latin typeface="Times New Roman"/>
                <a:cs typeface="Times New Roman"/>
              </a:rPr>
              <a:t>.</a:t>
            </a:r>
            <a:r>
              <a:rPr dirty="0" sz="2700" spc="10">
                <a:latin typeface="Times New Roman"/>
                <a:cs typeface="Times New Roman"/>
              </a:rPr>
              <a:t>114</a:t>
            </a:r>
            <a:r>
              <a:rPr dirty="0" sz="2700" spc="-254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14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B Cb</a:t>
            </a:r>
            <a:r>
              <a:rPr dirty="0" sz="2700" spc="125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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 spc="60">
                <a:latin typeface="Symbol"/>
                <a:cs typeface="Symbol"/>
              </a:rPr>
              <a:t></a:t>
            </a:r>
            <a:r>
              <a:rPr dirty="0" sz="2700" spc="65">
                <a:latin typeface="Times New Roman"/>
                <a:cs typeface="Times New Roman"/>
              </a:rPr>
              <a:t>0</a:t>
            </a:r>
            <a:r>
              <a:rPr dirty="0" sz="2700" spc="30">
                <a:latin typeface="Times New Roman"/>
                <a:cs typeface="Times New Roman"/>
              </a:rPr>
              <a:t>.</a:t>
            </a:r>
            <a:r>
              <a:rPr dirty="0" sz="2700" spc="10">
                <a:latin typeface="Times New Roman"/>
                <a:cs typeface="Times New Roman"/>
              </a:rPr>
              <a:t>169</a:t>
            </a:r>
            <a:r>
              <a:rPr dirty="0" sz="2700" spc="-254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14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R</a:t>
            </a:r>
            <a:r>
              <a:rPr dirty="0" sz="2700" spc="-85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</a:t>
            </a:r>
            <a:r>
              <a:rPr dirty="0" sz="2700" spc="-180">
                <a:latin typeface="Times New Roman"/>
                <a:cs typeface="Times New Roman"/>
              </a:rPr>
              <a:t> </a:t>
            </a:r>
            <a:r>
              <a:rPr dirty="0" sz="2700" spc="65">
                <a:latin typeface="Times New Roman"/>
                <a:cs typeface="Times New Roman"/>
              </a:rPr>
              <a:t>0</a:t>
            </a:r>
            <a:r>
              <a:rPr dirty="0" sz="2700" spc="25">
                <a:latin typeface="Times New Roman"/>
                <a:cs typeface="Times New Roman"/>
              </a:rPr>
              <a:t>.</a:t>
            </a:r>
            <a:r>
              <a:rPr dirty="0" sz="2700" spc="10">
                <a:latin typeface="Times New Roman"/>
                <a:cs typeface="Times New Roman"/>
              </a:rPr>
              <a:t>33</a:t>
            </a:r>
            <a:r>
              <a:rPr dirty="0" sz="2700" spc="215">
                <a:latin typeface="Times New Roman"/>
                <a:cs typeface="Times New Roman"/>
              </a:rPr>
              <a:t>1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310">
                <a:latin typeface="Times New Roman"/>
                <a:cs typeface="Times New Roman"/>
              </a:rPr>
              <a:t> </a:t>
            </a:r>
            <a:r>
              <a:rPr dirty="0" sz="2700" spc="15" i="1">
                <a:latin typeface="Times New Roman"/>
                <a:cs typeface="Times New Roman"/>
              </a:rPr>
              <a:t>G</a:t>
            </a:r>
            <a:r>
              <a:rPr dirty="0" sz="2700" spc="-40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</a:t>
            </a:r>
            <a:r>
              <a:rPr dirty="0" sz="2700" spc="-135">
                <a:latin typeface="Times New Roman"/>
                <a:cs typeface="Times New Roman"/>
              </a:rPr>
              <a:t> </a:t>
            </a:r>
            <a:r>
              <a:rPr dirty="0" sz="2700" spc="65">
                <a:latin typeface="Times New Roman"/>
                <a:cs typeface="Times New Roman"/>
              </a:rPr>
              <a:t>0</a:t>
            </a:r>
            <a:r>
              <a:rPr dirty="0" sz="2700" spc="30">
                <a:latin typeface="Times New Roman"/>
                <a:cs typeface="Times New Roman"/>
              </a:rPr>
              <a:t>.</a:t>
            </a:r>
            <a:r>
              <a:rPr dirty="0" sz="2700" spc="10">
                <a:latin typeface="Times New Roman"/>
                <a:cs typeface="Times New Roman"/>
              </a:rPr>
              <a:t>500</a:t>
            </a:r>
            <a:r>
              <a:rPr dirty="0" sz="2700" spc="-250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14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B Cr</a:t>
            </a:r>
            <a:r>
              <a:rPr dirty="0" sz="2700" spc="245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</a:t>
            </a:r>
            <a:r>
              <a:rPr dirty="0" sz="2700" spc="-5">
                <a:latin typeface="Times New Roman"/>
                <a:cs typeface="Times New Roman"/>
              </a:rPr>
              <a:t> </a:t>
            </a:r>
            <a:r>
              <a:rPr dirty="0" sz="2700" spc="65">
                <a:latin typeface="Times New Roman"/>
                <a:cs typeface="Times New Roman"/>
              </a:rPr>
              <a:t>0</a:t>
            </a:r>
            <a:r>
              <a:rPr dirty="0" sz="2700" spc="30">
                <a:latin typeface="Times New Roman"/>
                <a:cs typeface="Times New Roman"/>
              </a:rPr>
              <a:t>.</a:t>
            </a:r>
            <a:r>
              <a:rPr dirty="0" sz="2700" spc="10">
                <a:latin typeface="Times New Roman"/>
                <a:cs typeface="Times New Roman"/>
              </a:rPr>
              <a:t>500</a:t>
            </a:r>
            <a:r>
              <a:rPr dirty="0" sz="2700" spc="-250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135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R</a:t>
            </a:r>
            <a:r>
              <a:rPr dirty="0" sz="2700" spc="-90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</a:t>
            </a:r>
            <a:r>
              <a:rPr dirty="0" sz="2700" spc="-180">
                <a:latin typeface="Times New Roman"/>
                <a:cs typeface="Times New Roman"/>
              </a:rPr>
              <a:t> </a:t>
            </a:r>
            <a:r>
              <a:rPr dirty="0" sz="2700" spc="65">
                <a:latin typeface="Times New Roman"/>
                <a:cs typeface="Times New Roman"/>
              </a:rPr>
              <a:t>0</a:t>
            </a:r>
            <a:r>
              <a:rPr dirty="0" sz="2700" spc="30">
                <a:latin typeface="Times New Roman"/>
                <a:cs typeface="Times New Roman"/>
              </a:rPr>
              <a:t>.</a:t>
            </a:r>
            <a:r>
              <a:rPr dirty="0" sz="2700" spc="10">
                <a:latin typeface="Times New Roman"/>
                <a:cs typeface="Times New Roman"/>
              </a:rPr>
              <a:t>419</a:t>
            </a:r>
            <a:r>
              <a:rPr dirty="0" sz="2700" spc="-254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310">
                <a:latin typeface="Times New Roman"/>
                <a:cs typeface="Times New Roman"/>
              </a:rPr>
              <a:t> </a:t>
            </a:r>
            <a:r>
              <a:rPr dirty="0" sz="2700" spc="15" i="1">
                <a:latin typeface="Times New Roman"/>
                <a:cs typeface="Times New Roman"/>
              </a:rPr>
              <a:t>G</a:t>
            </a:r>
            <a:r>
              <a:rPr dirty="0" sz="2700" spc="-35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</a:t>
            </a:r>
            <a:r>
              <a:rPr dirty="0" sz="2700" spc="-185">
                <a:latin typeface="Times New Roman"/>
                <a:cs typeface="Times New Roman"/>
              </a:rPr>
              <a:t> </a:t>
            </a:r>
            <a:r>
              <a:rPr dirty="0" sz="2700" spc="65">
                <a:latin typeface="Times New Roman"/>
                <a:cs typeface="Times New Roman"/>
              </a:rPr>
              <a:t>0</a:t>
            </a:r>
            <a:r>
              <a:rPr dirty="0" sz="2700" spc="30">
                <a:latin typeface="Times New Roman"/>
                <a:cs typeface="Times New Roman"/>
              </a:rPr>
              <a:t>.</a:t>
            </a:r>
            <a:r>
              <a:rPr dirty="0" sz="2700" spc="10">
                <a:latin typeface="Times New Roman"/>
                <a:cs typeface="Times New Roman"/>
              </a:rPr>
              <a:t>08</a:t>
            </a:r>
            <a:r>
              <a:rPr dirty="0" sz="2700" spc="215">
                <a:latin typeface="Times New Roman"/>
                <a:cs typeface="Times New Roman"/>
              </a:rPr>
              <a:t>1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135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B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颜色特征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0245" y="1844294"/>
            <a:ext cx="7971790" cy="426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800" spc="-5">
                <a:latin typeface="NSimSun"/>
                <a:cs typeface="NSimSun"/>
              </a:rPr>
              <a:t>颜色布局算法</a:t>
            </a:r>
            <a:endParaRPr sz="2800">
              <a:latin typeface="NSimSun"/>
              <a:cs typeface="NSimSun"/>
            </a:endParaRPr>
          </a:p>
          <a:p>
            <a:pPr marL="825500" marR="5715" indent="-356235">
              <a:lnSpc>
                <a:spcPct val="150300"/>
              </a:lnSpc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800" spc="-5">
                <a:latin typeface="NSimSun"/>
                <a:cs typeface="NSimSun"/>
              </a:rPr>
              <a:t>将整副图像平均分成64块，计算每一块中所有 像素各颜色分量的平均值，以此作为该块的 代表颜色（主颜色）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将各块的平均值数据进行DCT变换</a:t>
            </a:r>
            <a:endParaRPr sz="2800">
              <a:latin typeface="NSimSun"/>
              <a:cs typeface="NSimSun"/>
            </a:endParaRPr>
          </a:p>
          <a:p>
            <a:pPr marL="825500" marR="5080" indent="-356235">
              <a:lnSpc>
                <a:spcPct val="150200"/>
              </a:lnSpc>
              <a:spcBef>
                <a:spcPts val="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800" spc="-5">
                <a:latin typeface="NSimSun"/>
                <a:cs typeface="NSimSun"/>
              </a:rPr>
              <a:t>通过之字形扫描和量化，取出3组颜色DCT变换 后的低频分量，构成该图像的颜色布局描述符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颜色特征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0245" y="1846071"/>
            <a:ext cx="4138295" cy="3684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颜色相似度匹配算法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70"/>
              </a:spcBef>
              <a:tabLst>
                <a:tab pos="11042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直方图相交法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9"/>
              </a:spcBef>
              <a:tabLst>
                <a:tab pos="11042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2.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欧式距离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9"/>
              </a:spcBef>
              <a:tabLst>
                <a:tab pos="11042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3.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>
                <a:latin typeface="NSimSun"/>
                <a:cs typeface="NSimSun"/>
              </a:rPr>
              <a:t>距离法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5"/>
              </a:spcBef>
              <a:tabLst>
                <a:tab pos="11042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4.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中心矩法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ts val="3295"/>
              </a:lnSpc>
              <a:spcBef>
                <a:spcPts val="1689"/>
              </a:spcBef>
              <a:tabLst>
                <a:tab pos="11042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5.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参考颜色表法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1650364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颜色特征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46675" y="5237479"/>
            <a:ext cx="33909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35" i="1">
                <a:latin typeface="Times New Roman"/>
                <a:cs typeface="Times New Roman"/>
              </a:rPr>
              <a:t>L</a:t>
            </a:r>
            <a:r>
              <a:rPr dirty="0" sz="1600" spc="-145">
                <a:latin typeface="Symbol"/>
                <a:cs typeface="Symbol"/>
              </a:rPr>
              <a:t></a:t>
            </a:r>
            <a:r>
              <a:rPr dirty="0" sz="160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9810" y="4304792"/>
            <a:ext cx="33909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35" i="1">
                <a:latin typeface="Times New Roman"/>
                <a:cs typeface="Times New Roman"/>
              </a:rPr>
              <a:t>L</a:t>
            </a:r>
            <a:r>
              <a:rPr dirty="0" sz="1600" spc="-145">
                <a:latin typeface="Symbol"/>
                <a:cs typeface="Symbol"/>
              </a:rPr>
              <a:t></a:t>
            </a:r>
            <a:r>
              <a:rPr dirty="0" sz="160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6195" y="5273547"/>
            <a:ext cx="1249680" cy="907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8807" sz="6150" spc="330">
                <a:latin typeface="Symbol"/>
                <a:cs typeface="Symbol"/>
              </a:rPr>
              <a:t></a:t>
            </a:r>
            <a:r>
              <a:rPr dirty="0" sz="2750" spc="35" i="1">
                <a:latin typeface="Times New Roman"/>
                <a:cs typeface="Times New Roman"/>
              </a:rPr>
              <a:t>H</a:t>
            </a:r>
            <a:r>
              <a:rPr dirty="0" baseline="-24305" sz="2400" i="1">
                <a:latin typeface="Times New Roman"/>
                <a:cs typeface="Times New Roman"/>
              </a:rPr>
              <a:t>Q</a:t>
            </a:r>
            <a:r>
              <a:rPr dirty="0" baseline="-24305" sz="2400" spc="-247" i="1">
                <a:latin typeface="Times New Roman"/>
                <a:cs typeface="Times New Roman"/>
              </a:rPr>
              <a:t> </a:t>
            </a:r>
            <a:r>
              <a:rPr dirty="0" sz="3600" spc="-405">
                <a:latin typeface="Symbol"/>
                <a:cs typeface="Symbol"/>
              </a:rPr>
              <a:t></a:t>
            </a:r>
            <a:r>
              <a:rPr dirty="0" sz="2750" spc="200" i="1">
                <a:latin typeface="Times New Roman"/>
                <a:cs typeface="Times New Roman"/>
              </a:rPr>
              <a:t>k</a:t>
            </a:r>
            <a:r>
              <a:rPr dirty="0" sz="3600" spc="-365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  <a:p>
            <a:pPr marL="29845">
              <a:lnSpc>
                <a:spcPct val="100000"/>
              </a:lnSpc>
              <a:spcBef>
                <a:spcPts val="204"/>
              </a:spcBef>
            </a:pPr>
            <a:r>
              <a:rPr dirty="0" sz="1600" i="1">
                <a:latin typeface="Times New Roman"/>
                <a:cs typeface="Times New Roman"/>
              </a:rPr>
              <a:t>k</a:t>
            </a:r>
            <a:r>
              <a:rPr dirty="0" sz="1600" spc="-260" i="1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Symbol"/>
                <a:cs typeface="Symbol"/>
              </a:rPr>
              <a:t></a:t>
            </a:r>
            <a:r>
              <a:rPr dirty="0" sz="160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0233" y="1846071"/>
            <a:ext cx="7948295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1、直方图相交法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ts val="5050"/>
              </a:lnSpc>
              <a:spcBef>
                <a:spcPts val="430"/>
              </a:spcBef>
            </a:pPr>
            <a:r>
              <a:rPr dirty="0" sz="2800">
                <a:latin typeface="NSimSun"/>
                <a:cs typeface="NSimSun"/>
              </a:rPr>
              <a:t>令</a:t>
            </a:r>
            <a:r>
              <a:rPr dirty="0" sz="2800" spc="-790">
                <a:latin typeface="NSimSun"/>
                <a:cs typeface="NSimSun"/>
              </a:rPr>
              <a:t> </a:t>
            </a:r>
            <a:r>
              <a:rPr dirty="0" baseline="6802" sz="3675" spc="-284" i="1">
                <a:latin typeface="Times New Roman"/>
                <a:cs typeface="Times New Roman"/>
              </a:rPr>
              <a:t>H</a:t>
            </a:r>
            <a:r>
              <a:rPr dirty="0" baseline="-11904" sz="2100" spc="120" i="1">
                <a:latin typeface="Times New Roman"/>
                <a:cs typeface="Times New Roman"/>
              </a:rPr>
              <a:t>Q</a:t>
            </a:r>
            <a:r>
              <a:rPr dirty="0" baseline="5208" sz="4800" spc="-667">
                <a:latin typeface="Symbol"/>
                <a:cs typeface="Symbol"/>
              </a:rPr>
              <a:t></a:t>
            </a:r>
            <a:r>
              <a:rPr dirty="0" baseline="6802" sz="3675" spc="37" i="1">
                <a:latin typeface="Times New Roman"/>
                <a:cs typeface="Times New Roman"/>
              </a:rPr>
              <a:t>k</a:t>
            </a:r>
            <a:r>
              <a:rPr dirty="0" baseline="5208" sz="4800" spc="-615">
                <a:latin typeface="Symbol"/>
                <a:cs typeface="Symbol"/>
              </a:rPr>
              <a:t></a:t>
            </a:r>
            <a:r>
              <a:rPr dirty="0" baseline="5208" sz="4800">
                <a:latin typeface="Times New Roman"/>
                <a:cs typeface="Times New Roman"/>
              </a:rPr>
              <a:t> </a:t>
            </a:r>
            <a:r>
              <a:rPr dirty="0" baseline="5208" sz="4800" spc="-450">
                <a:latin typeface="Times New Roman"/>
                <a:cs typeface="Times New Roman"/>
              </a:rPr>
              <a:t> </a:t>
            </a:r>
            <a:r>
              <a:rPr dirty="0" sz="2800">
                <a:latin typeface="NSimSun"/>
                <a:cs typeface="NSimSun"/>
              </a:rPr>
              <a:t>和</a:t>
            </a:r>
            <a:r>
              <a:rPr dirty="0" sz="2800" spc="-375">
                <a:latin typeface="NSimSun"/>
                <a:cs typeface="NSimSun"/>
              </a:rPr>
              <a:t> </a:t>
            </a:r>
            <a:r>
              <a:rPr dirty="0" baseline="6944" sz="3600" spc="-120" i="1">
                <a:latin typeface="Times New Roman"/>
                <a:cs typeface="Times New Roman"/>
              </a:rPr>
              <a:t>H</a:t>
            </a:r>
            <a:r>
              <a:rPr dirty="0" baseline="-11904" sz="2100" spc="112" i="1">
                <a:latin typeface="Times New Roman"/>
                <a:cs typeface="Times New Roman"/>
              </a:rPr>
              <a:t>D</a:t>
            </a:r>
            <a:r>
              <a:rPr dirty="0" baseline="5208" sz="4800" spc="-667">
                <a:latin typeface="Symbol"/>
                <a:cs typeface="Symbol"/>
              </a:rPr>
              <a:t></a:t>
            </a:r>
            <a:r>
              <a:rPr dirty="0" baseline="6944" sz="3600" spc="75" i="1">
                <a:latin typeface="Times New Roman"/>
                <a:cs typeface="Times New Roman"/>
              </a:rPr>
              <a:t>k</a:t>
            </a:r>
            <a:r>
              <a:rPr dirty="0" baseline="5208" sz="4800" spc="-615">
                <a:latin typeface="Symbol"/>
                <a:cs typeface="Symbol"/>
              </a:rPr>
              <a:t></a:t>
            </a:r>
            <a:r>
              <a:rPr dirty="0" baseline="5208" sz="4800" spc="30">
                <a:latin typeface="Times New Roman"/>
                <a:cs typeface="Times New Roman"/>
              </a:rPr>
              <a:t> </a:t>
            </a:r>
            <a:r>
              <a:rPr dirty="0" sz="2800">
                <a:latin typeface="NSimSun"/>
                <a:cs typeface="NSimSun"/>
              </a:rPr>
              <a:t>分</a:t>
            </a:r>
            <a:r>
              <a:rPr dirty="0" sz="2800" spc="-5">
                <a:latin typeface="NSimSun"/>
                <a:cs typeface="NSimSun"/>
              </a:rPr>
              <a:t>别为查询图像Q和数据库图像D</a:t>
            </a:r>
            <a:r>
              <a:rPr dirty="0" sz="2800" spc="-5">
                <a:latin typeface="NSimSun"/>
                <a:cs typeface="NSimSun"/>
              </a:rPr>
              <a:t> 的（某一）特征的统计直方图，则两图像之间的 相似值为</a:t>
            </a:r>
            <a:endParaRPr sz="2800">
              <a:latin typeface="NSimSun"/>
              <a:cs typeface="NSimSun"/>
            </a:endParaRPr>
          </a:p>
          <a:p>
            <a:pPr marL="2701290">
              <a:lnSpc>
                <a:spcPct val="100000"/>
              </a:lnSpc>
              <a:spcBef>
                <a:spcPts val="15"/>
              </a:spcBef>
            </a:pPr>
            <a:r>
              <a:rPr dirty="0" baseline="-8807" sz="6150" spc="202">
                <a:latin typeface="Symbol"/>
                <a:cs typeface="Symbol"/>
              </a:rPr>
              <a:t></a:t>
            </a:r>
            <a:r>
              <a:rPr dirty="0" sz="2750" spc="-5">
                <a:latin typeface="Times New Roman"/>
                <a:cs typeface="Times New Roman"/>
              </a:rPr>
              <a:t>mi</a:t>
            </a:r>
            <a:r>
              <a:rPr dirty="0" sz="2750" spc="-290">
                <a:latin typeface="Times New Roman"/>
                <a:cs typeface="Times New Roman"/>
              </a:rPr>
              <a:t>n</a:t>
            </a:r>
            <a:r>
              <a:rPr dirty="0" sz="4300" spc="-1185">
                <a:latin typeface="Symbol"/>
                <a:cs typeface="Symbol"/>
              </a:rPr>
              <a:t></a:t>
            </a:r>
            <a:r>
              <a:rPr dirty="0" sz="2750" spc="25" i="1">
                <a:latin typeface="Times New Roman"/>
                <a:cs typeface="Times New Roman"/>
              </a:rPr>
              <a:t>H</a:t>
            </a:r>
            <a:r>
              <a:rPr dirty="0" baseline="-24305" sz="2400" i="1">
                <a:latin typeface="Times New Roman"/>
                <a:cs typeface="Times New Roman"/>
              </a:rPr>
              <a:t>Q</a:t>
            </a:r>
            <a:r>
              <a:rPr dirty="0" baseline="-24305" sz="2400" spc="-240" i="1">
                <a:latin typeface="Times New Roman"/>
                <a:cs typeface="Times New Roman"/>
              </a:rPr>
              <a:t> </a:t>
            </a:r>
            <a:r>
              <a:rPr dirty="0" sz="3600" spc="-409">
                <a:latin typeface="Symbol"/>
                <a:cs typeface="Symbol"/>
              </a:rPr>
              <a:t></a:t>
            </a:r>
            <a:r>
              <a:rPr dirty="0" sz="2750" spc="204" i="1">
                <a:latin typeface="Times New Roman"/>
                <a:cs typeface="Times New Roman"/>
              </a:rPr>
              <a:t>k</a:t>
            </a:r>
            <a:r>
              <a:rPr dirty="0" sz="3600" spc="-575">
                <a:latin typeface="Symbol"/>
                <a:cs typeface="Symbol"/>
              </a:rPr>
              <a:t>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345">
                <a:latin typeface="Times New Roman"/>
                <a:cs typeface="Times New Roman"/>
              </a:rPr>
              <a:t> </a:t>
            </a:r>
            <a:r>
              <a:rPr dirty="0" sz="2750" spc="125" i="1">
                <a:latin typeface="Times New Roman"/>
                <a:cs typeface="Times New Roman"/>
              </a:rPr>
              <a:t>H</a:t>
            </a:r>
            <a:r>
              <a:rPr dirty="0" baseline="-24305" sz="2400" i="1">
                <a:latin typeface="Times New Roman"/>
                <a:cs typeface="Times New Roman"/>
              </a:rPr>
              <a:t>D</a:t>
            </a:r>
            <a:r>
              <a:rPr dirty="0" baseline="-24305" sz="2400" spc="-240" i="1">
                <a:latin typeface="Times New Roman"/>
                <a:cs typeface="Times New Roman"/>
              </a:rPr>
              <a:t> </a:t>
            </a:r>
            <a:r>
              <a:rPr dirty="0" sz="3600" spc="-409">
                <a:latin typeface="Symbol"/>
                <a:cs typeface="Symbol"/>
              </a:rPr>
              <a:t></a:t>
            </a:r>
            <a:r>
              <a:rPr dirty="0" sz="2750" spc="204" i="1">
                <a:latin typeface="Times New Roman"/>
                <a:cs typeface="Times New Roman"/>
              </a:rPr>
              <a:t>k</a:t>
            </a:r>
            <a:r>
              <a:rPr dirty="0" sz="3600" spc="-630">
                <a:latin typeface="Symbol"/>
                <a:cs typeface="Symbol"/>
              </a:rPr>
              <a:t></a:t>
            </a:r>
            <a:r>
              <a:rPr dirty="0" sz="4300" spc="-860">
                <a:latin typeface="Symbol"/>
                <a:cs typeface="Symbol"/>
              </a:rPr>
              <a:t></a:t>
            </a:r>
            <a:endParaRPr sz="43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6755" y="4871478"/>
            <a:ext cx="4226560" cy="551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13225" algn="l"/>
              </a:tabLst>
            </a:pPr>
            <a:r>
              <a:rPr dirty="0" sz="2750" spc="-60" i="1">
                <a:latin typeface="Times New Roman"/>
                <a:cs typeface="Times New Roman"/>
              </a:rPr>
              <a:t>P</a:t>
            </a:r>
            <a:r>
              <a:rPr dirty="0" sz="3600" spc="-490">
                <a:latin typeface="Symbol"/>
                <a:cs typeface="Symbol"/>
              </a:rPr>
              <a:t></a:t>
            </a:r>
            <a:r>
              <a:rPr dirty="0" sz="2750" spc="-120" i="1">
                <a:latin typeface="Times New Roman"/>
                <a:cs typeface="Times New Roman"/>
              </a:rPr>
              <a:t>Q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340">
                <a:latin typeface="Times New Roman"/>
                <a:cs typeface="Times New Roman"/>
              </a:rPr>
              <a:t> </a:t>
            </a:r>
            <a:r>
              <a:rPr dirty="0" sz="2750" i="1">
                <a:latin typeface="Times New Roman"/>
                <a:cs typeface="Times New Roman"/>
              </a:rPr>
              <a:t>D</a:t>
            </a:r>
            <a:r>
              <a:rPr dirty="0" sz="3600" spc="20">
                <a:latin typeface="Symbol"/>
                <a:cs typeface="Symbol"/>
              </a:rPr>
              <a:t></a:t>
            </a:r>
            <a:r>
              <a:rPr dirty="0" sz="2750" spc="-5">
                <a:latin typeface="Symbol"/>
                <a:cs typeface="Symbol"/>
              </a:rPr>
              <a:t></a:t>
            </a:r>
            <a:r>
              <a:rPr dirty="0" sz="2750" spc="-170">
                <a:latin typeface="Times New Roman"/>
                <a:cs typeface="Times New Roman"/>
              </a:rPr>
              <a:t> </a:t>
            </a:r>
            <a:r>
              <a:rPr dirty="0" baseline="36458" sz="2400" spc="-172" i="1" u="heavy">
                <a:latin typeface="Times New Roman"/>
                <a:cs typeface="Times New Roman"/>
              </a:rPr>
              <a:t> </a:t>
            </a:r>
            <a:r>
              <a:rPr dirty="0" baseline="36458" sz="2400" i="1" u="heavy">
                <a:latin typeface="Times New Roman"/>
                <a:cs typeface="Times New Roman"/>
              </a:rPr>
              <a:t>k</a:t>
            </a:r>
            <a:r>
              <a:rPr dirty="0" baseline="36458" sz="2400" spc="-382" i="1" u="heavy">
                <a:latin typeface="Times New Roman"/>
                <a:cs typeface="Times New Roman"/>
              </a:rPr>
              <a:t> </a:t>
            </a:r>
            <a:r>
              <a:rPr dirty="0" baseline="36458" sz="2400" spc="-7" u="heavy">
                <a:latin typeface="Symbol"/>
                <a:cs typeface="Symbol"/>
              </a:rPr>
              <a:t></a:t>
            </a:r>
            <a:r>
              <a:rPr dirty="0" baseline="36458" sz="2400" u="heavy">
                <a:latin typeface="Times New Roman"/>
                <a:cs typeface="Times New Roman"/>
              </a:rPr>
              <a:t>0</a:t>
            </a:r>
            <a:r>
              <a:rPr dirty="0" baseline="36458" sz="2400" u="heavy">
                <a:latin typeface="Times New Roman"/>
                <a:cs typeface="Times New Roman"/>
              </a:rPr>
              <a:t>	</a:t>
            </a:r>
            <a:endParaRPr baseline="36458"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7901" y="6682485"/>
            <a:ext cx="114935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7932" y="6130544"/>
            <a:ext cx="4096385" cy="728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距离为</a:t>
            </a:r>
            <a:r>
              <a:rPr dirty="0" sz="2800">
                <a:latin typeface="NSimSun"/>
                <a:cs typeface="NSimSun"/>
              </a:rPr>
              <a:t>：</a:t>
            </a:r>
            <a:r>
              <a:rPr dirty="0" sz="2800" spc="605">
                <a:latin typeface="NSimSun"/>
                <a:cs typeface="NSimSun"/>
              </a:rPr>
              <a:t> </a:t>
            </a:r>
            <a:r>
              <a:rPr dirty="0" sz="3350" spc="290" i="1">
                <a:latin typeface="Times New Roman"/>
                <a:cs typeface="Times New Roman"/>
              </a:rPr>
              <a:t>d</a:t>
            </a:r>
            <a:r>
              <a:rPr dirty="0" baseline="-22792" sz="2925" spc="7" i="1">
                <a:latin typeface="Times New Roman"/>
                <a:cs typeface="Times New Roman"/>
              </a:rPr>
              <a:t>L</a:t>
            </a:r>
            <a:r>
              <a:rPr dirty="0" baseline="-22792" sz="2925" spc="-60" i="1">
                <a:latin typeface="Times New Roman"/>
                <a:cs typeface="Times New Roman"/>
              </a:rPr>
              <a:t> </a:t>
            </a:r>
            <a:r>
              <a:rPr dirty="0" sz="3350" spc="145">
                <a:latin typeface="Symbol"/>
                <a:cs typeface="Symbol"/>
              </a:rPr>
              <a:t></a:t>
            </a:r>
            <a:r>
              <a:rPr dirty="0" sz="3350" spc="35">
                <a:latin typeface="Times New Roman"/>
                <a:cs typeface="Times New Roman"/>
              </a:rPr>
              <a:t>1</a:t>
            </a:r>
            <a:r>
              <a:rPr dirty="0" sz="3350" spc="5">
                <a:latin typeface="Symbol"/>
                <a:cs typeface="Symbol"/>
              </a:rPr>
              <a:t></a:t>
            </a:r>
            <a:r>
              <a:rPr dirty="0" sz="3350" spc="-459">
                <a:latin typeface="Times New Roman"/>
                <a:cs typeface="Times New Roman"/>
              </a:rPr>
              <a:t> </a:t>
            </a:r>
            <a:r>
              <a:rPr dirty="0" sz="3350" spc="-165" i="1">
                <a:latin typeface="Times New Roman"/>
                <a:cs typeface="Times New Roman"/>
              </a:rPr>
              <a:t>P</a:t>
            </a:r>
            <a:r>
              <a:rPr dirty="0" sz="4450" spc="-650">
                <a:latin typeface="Symbol"/>
                <a:cs typeface="Symbol"/>
              </a:rPr>
              <a:t></a:t>
            </a:r>
            <a:r>
              <a:rPr dirty="0" sz="3350" spc="-245" i="1">
                <a:latin typeface="Times New Roman"/>
                <a:cs typeface="Times New Roman"/>
              </a:rPr>
              <a:t>Q</a:t>
            </a:r>
            <a:r>
              <a:rPr dirty="0" sz="3350">
                <a:latin typeface="Times New Roman"/>
                <a:cs typeface="Times New Roman"/>
              </a:rPr>
              <a:t>,</a:t>
            </a:r>
            <a:r>
              <a:rPr dirty="0" sz="3350" spc="-475">
                <a:latin typeface="Times New Roman"/>
                <a:cs typeface="Times New Roman"/>
              </a:rPr>
              <a:t> </a:t>
            </a:r>
            <a:r>
              <a:rPr dirty="0" sz="3350" spc="-105" i="1">
                <a:latin typeface="Times New Roman"/>
                <a:cs typeface="Times New Roman"/>
              </a:rPr>
              <a:t>D</a:t>
            </a:r>
            <a:r>
              <a:rPr dirty="0" sz="4450" spc="-509">
                <a:latin typeface="Symbol"/>
                <a:cs typeface="Symbol"/>
              </a:rPr>
              <a:t></a:t>
            </a:r>
            <a:endParaRPr sz="44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6986" y="4279380"/>
            <a:ext cx="6522084" cy="0"/>
          </a:xfrm>
          <a:custGeom>
            <a:avLst/>
            <a:gdLst/>
            <a:ahLst/>
            <a:cxnLst/>
            <a:rect l="l" t="t" r="r" b="b"/>
            <a:pathLst>
              <a:path w="6522084" h="0">
                <a:moveTo>
                  <a:pt x="0" y="0"/>
                </a:moveTo>
                <a:lnTo>
                  <a:pt x="6522085" y="0"/>
                </a:lnTo>
              </a:path>
            </a:pathLst>
          </a:custGeom>
          <a:ln w="123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407029" y="4765802"/>
            <a:ext cx="172720" cy="364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5">
                <a:latin typeface="Symbol"/>
                <a:cs typeface="Symbol"/>
              </a:rPr>
              <a:t>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7528" y="4292600"/>
            <a:ext cx="5982335" cy="364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821680" algn="l"/>
              </a:tabLst>
            </a:pPr>
            <a:r>
              <a:rPr dirty="0" sz="2350" spc="-5">
                <a:latin typeface="Symbol"/>
                <a:cs typeface="Symbol"/>
              </a:rPr>
              <a:t></a:t>
            </a:r>
            <a:r>
              <a:rPr dirty="0" sz="2350" spc="-5">
                <a:latin typeface="Times New Roman"/>
                <a:cs typeface="Times New Roman"/>
              </a:rPr>
              <a:t>	</a:t>
            </a:r>
            <a:r>
              <a:rPr dirty="0" sz="2350" spc="-5">
                <a:latin typeface="Symbol"/>
                <a:cs typeface="Symbol"/>
              </a:rPr>
              <a:t>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0675" y="4888992"/>
            <a:ext cx="90360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  <a:tab pos="784225" algn="l"/>
              </a:tabLst>
            </a:pPr>
            <a:r>
              <a:rPr dirty="0" sz="1350" spc="10" i="1">
                <a:latin typeface="Times New Roman"/>
                <a:cs typeface="Times New Roman"/>
              </a:rPr>
              <a:t>H</a:t>
            </a:r>
            <a:r>
              <a:rPr dirty="0" sz="1350" spc="10" i="1">
                <a:latin typeface="Times New Roman"/>
                <a:cs typeface="Times New Roman"/>
              </a:rPr>
              <a:t>	</a:t>
            </a:r>
            <a:r>
              <a:rPr dirty="0" sz="1350" spc="5" i="1">
                <a:latin typeface="Times New Roman"/>
                <a:cs typeface="Times New Roman"/>
              </a:rPr>
              <a:t>S</a:t>
            </a:r>
            <a:r>
              <a:rPr dirty="0" sz="1350" spc="5" i="1">
                <a:latin typeface="Times New Roman"/>
                <a:cs typeface="Times New Roman"/>
              </a:rPr>
              <a:t>	</a:t>
            </a:r>
            <a:r>
              <a:rPr dirty="0" sz="1350" spc="5" i="1">
                <a:latin typeface="Times New Roman"/>
                <a:cs typeface="Times New Roman"/>
              </a:rPr>
              <a:t>V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7528" y="4765802"/>
            <a:ext cx="1158240" cy="364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77545" algn="l"/>
                <a:tab pos="1038860" algn="l"/>
              </a:tabLst>
            </a:pPr>
            <a:r>
              <a:rPr dirty="0" sz="2350" spc="-5">
                <a:latin typeface="Symbol"/>
                <a:cs typeface="Symbol"/>
              </a:rPr>
              <a:t></a:t>
            </a:r>
            <a:r>
              <a:rPr dirty="0" sz="2350" spc="260">
                <a:latin typeface="Times New Roman"/>
                <a:cs typeface="Times New Roman"/>
              </a:rPr>
              <a:t> </a:t>
            </a:r>
            <a:r>
              <a:rPr dirty="0" baseline="2057" sz="2025" spc="15" i="1">
                <a:latin typeface="Times New Roman"/>
                <a:cs typeface="Times New Roman"/>
              </a:rPr>
              <a:t>H</a:t>
            </a:r>
            <a:r>
              <a:rPr dirty="0" baseline="2057" sz="2025" i="1">
                <a:latin typeface="Times New Roman"/>
                <a:cs typeface="Times New Roman"/>
              </a:rPr>
              <a:t>	</a:t>
            </a:r>
            <a:r>
              <a:rPr dirty="0" baseline="2057" sz="2025" spc="7" i="1">
                <a:latin typeface="Times New Roman"/>
                <a:cs typeface="Times New Roman"/>
              </a:rPr>
              <a:t>S</a:t>
            </a:r>
            <a:r>
              <a:rPr dirty="0" baseline="2057" sz="2025" i="1">
                <a:latin typeface="Times New Roman"/>
                <a:cs typeface="Times New Roman"/>
              </a:rPr>
              <a:t>	</a:t>
            </a:r>
            <a:r>
              <a:rPr dirty="0" baseline="2057" sz="2025" spc="7" i="1">
                <a:latin typeface="Times New Roman"/>
                <a:cs typeface="Times New Roman"/>
              </a:rPr>
              <a:t>V</a:t>
            </a:r>
            <a:endParaRPr baseline="2057" sz="202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4416" y="4068317"/>
            <a:ext cx="90360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  <a:tab pos="784225" algn="l"/>
              </a:tabLst>
            </a:pPr>
            <a:r>
              <a:rPr dirty="0" sz="1350" spc="10" i="1">
                <a:latin typeface="Times New Roman"/>
                <a:cs typeface="Times New Roman"/>
              </a:rPr>
              <a:t>H</a:t>
            </a:r>
            <a:r>
              <a:rPr dirty="0" sz="1350" spc="10" i="1">
                <a:latin typeface="Times New Roman"/>
                <a:cs typeface="Times New Roman"/>
              </a:rPr>
              <a:t>	</a:t>
            </a:r>
            <a:r>
              <a:rPr dirty="0" sz="1350" spc="5" i="1">
                <a:latin typeface="Times New Roman"/>
                <a:cs typeface="Times New Roman"/>
              </a:rPr>
              <a:t>S</a:t>
            </a:r>
            <a:r>
              <a:rPr dirty="0" sz="1350" spc="5" i="1">
                <a:latin typeface="Times New Roman"/>
                <a:cs typeface="Times New Roman"/>
              </a:rPr>
              <a:t>	</a:t>
            </a:r>
            <a:r>
              <a:rPr dirty="0" sz="1350" spc="5" i="1">
                <a:latin typeface="Times New Roman"/>
                <a:cs typeface="Times New Roman"/>
              </a:rPr>
              <a:t>V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76320" y="4331716"/>
            <a:ext cx="6503034" cy="607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5">
                <a:latin typeface="Times New Roman"/>
                <a:cs typeface="Times New Roman"/>
              </a:rPr>
              <a:t>min</a:t>
            </a:r>
            <a:r>
              <a:rPr dirty="0" sz="2350" spc="-130">
                <a:latin typeface="Times New Roman"/>
                <a:cs typeface="Times New Roman"/>
              </a:rPr>
              <a:t> </a:t>
            </a:r>
            <a:r>
              <a:rPr dirty="0" baseline="-9456" sz="3525" spc="127">
                <a:latin typeface="Symbol"/>
                <a:cs typeface="Symbol"/>
              </a:rPr>
              <a:t></a:t>
            </a:r>
            <a:r>
              <a:rPr dirty="0" baseline="-8730" sz="5250" spc="7">
                <a:latin typeface="Symbol"/>
                <a:cs typeface="Symbol"/>
              </a:rPr>
              <a:t></a:t>
            </a:r>
            <a:r>
              <a:rPr dirty="0" baseline="-8730" sz="5250" spc="-494">
                <a:latin typeface="Times New Roman"/>
                <a:cs typeface="Times New Roman"/>
              </a:rPr>
              <a:t> </a:t>
            </a:r>
            <a:r>
              <a:rPr dirty="0" baseline="-8730" sz="5250" spc="7">
                <a:latin typeface="Symbol"/>
                <a:cs typeface="Symbol"/>
              </a:rPr>
              <a:t></a:t>
            </a:r>
            <a:r>
              <a:rPr dirty="0" baseline="-8730" sz="5250" spc="-494">
                <a:latin typeface="Times New Roman"/>
                <a:cs typeface="Times New Roman"/>
              </a:rPr>
              <a:t> </a:t>
            </a:r>
            <a:r>
              <a:rPr dirty="0" baseline="-8730" sz="5250" spc="7">
                <a:latin typeface="Symbol"/>
                <a:cs typeface="Symbol"/>
              </a:rPr>
              <a:t></a:t>
            </a:r>
            <a:r>
              <a:rPr dirty="0" baseline="-8730" sz="5250" spc="-345">
                <a:latin typeface="Times New Roman"/>
                <a:cs typeface="Times New Roman"/>
              </a:rPr>
              <a:t> </a:t>
            </a:r>
            <a:r>
              <a:rPr dirty="0" sz="2350" spc="320" i="1">
                <a:latin typeface="Times New Roman"/>
                <a:cs typeface="Times New Roman"/>
              </a:rPr>
              <a:t>H</a:t>
            </a:r>
            <a:r>
              <a:rPr dirty="0" baseline="-24691" sz="2025" spc="15" i="1">
                <a:latin typeface="Times New Roman"/>
                <a:cs typeface="Times New Roman"/>
              </a:rPr>
              <a:t>Q</a:t>
            </a:r>
            <a:r>
              <a:rPr dirty="0" baseline="-24691" sz="2025" spc="104" i="1">
                <a:latin typeface="Times New Roman"/>
                <a:cs typeface="Times New Roman"/>
              </a:rPr>
              <a:t> </a:t>
            </a:r>
            <a:r>
              <a:rPr dirty="0" sz="3100" spc="-165">
                <a:latin typeface="Symbol"/>
                <a:cs typeface="Symbol"/>
              </a:rPr>
              <a:t></a:t>
            </a:r>
            <a:r>
              <a:rPr dirty="0" sz="2350" spc="-10" i="1">
                <a:latin typeface="Times New Roman"/>
                <a:cs typeface="Times New Roman"/>
              </a:rPr>
              <a:t>H</a:t>
            </a:r>
            <a:r>
              <a:rPr dirty="0" sz="2350" spc="-130" i="1">
                <a:latin typeface="Times New Roman"/>
                <a:cs typeface="Times New Roman"/>
              </a:rPr>
              <a:t> </a:t>
            </a:r>
            <a:r>
              <a:rPr dirty="0" sz="2350" spc="-5">
                <a:latin typeface="Times New Roman"/>
                <a:cs typeface="Times New Roman"/>
              </a:rPr>
              <a:t>,</a:t>
            </a:r>
            <a:r>
              <a:rPr dirty="0" sz="2350" spc="-180">
                <a:latin typeface="Times New Roman"/>
                <a:cs typeface="Times New Roman"/>
              </a:rPr>
              <a:t> </a:t>
            </a:r>
            <a:r>
              <a:rPr dirty="0" sz="2350" spc="-5" i="1">
                <a:latin typeface="Times New Roman"/>
                <a:cs typeface="Times New Roman"/>
              </a:rPr>
              <a:t>S</a:t>
            </a:r>
            <a:r>
              <a:rPr dirty="0" sz="2350" spc="-285" i="1">
                <a:latin typeface="Times New Roman"/>
                <a:cs typeface="Times New Roman"/>
              </a:rPr>
              <a:t> </a:t>
            </a:r>
            <a:r>
              <a:rPr dirty="0" sz="2350" spc="125">
                <a:latin typeface="Times New Roman"/>
                <a:cs typeface="Times New Roman"/>
              </a:rPr>
              <a:t>,</a:t>
            </a:r>
            <a:r>
              <a:rPr dirty="0" sz="2350" spc="-10" i="1">
                <a:latin typeface="Times New Roman"/>
                <a:cs typeface="Times New Roman"/>
              </a:rPr>
              <a:t>V</a:t>
            </a:r>
            <a:r>
              <a:rPr dirty="0" sz="2350" spc="10" i="1">
                <a:latin typeface="Times New Roman"/>
                <a:cs typeface="Times New Roman"/>
              </a:rPr>
              <a:t> </a:t>
            </a:r>
            <a:r>
              <a:rPr dirty="0" sz="3100" spc="-415">
                <a:latin typeface="Symbol"/>
                <a:cs typeface="Symbol"/>
              </a:rPr>
              <a:t></a:t>
            </a:r>
            <a:r>
              <a:rPr dirty="0" sz="2350" spc="60">
                <a:latin typeface="Times New Roman"/>
                <a:cs typeface="Times New Roman"/>
              </a:rPr>
              <a:t>,</a:t>
            </a:r>
            <a:r>
              <a:rPr dirty="0" baseline="-8730" sz="5250" spc="7">
                <a:latin typeface="Symbol"/>
                <a:cs typeface="Symbol"/>
              </a:rPr>
              <a:t></a:t>
            </a:r>
            <a:r>
              <a:rPr dirty="0" baseline="-8730" sz="5250" spc="-494">
                <a:latin typeface="Times New Roman"/>
                <a:cs typeface="Times New Roman"/>
              </a:rPr>
              <a:t> </a:t>
            </a:r>
            <a:r>
              <a:rPr dirty="0" baseline="-8730" sz="5250" spc="7">
                <a:latin typeface="Symbol"/>
                <a:cs typeface="Symbol"/>
              </a:rPr>
              <a:t></a:t>
            </a:r>
            <a:r>
              <a:rPr dirty="0" baseline="-8730" sz="5250" spc="-494">
                <a:latin typeface="Times New Roman"/>
                <a:cs typeface="Times New Roman"/>
              </a:rPr>
              <a:t> </a:t>
            </a:r>
            <a:r>
              <a:rPr dirty="0" baseline="-8730" sz="5250" spc="7">
                <a:latin typeface="Symbol"/>
                <a:cs typeface="Symbol"/>
              </a:rPr>
              <a:t></a:t>
            </a:r>
            <a:r>
              <a:rPr dirty="0" baseline="-8730" sz="5250" spc="-359">
                <a:latin typeface="Times New Roman"/>
                <a:cs typeface="Times New Roman"/>
              </a:rPr>
              <a:t> </a:t>
            </a:r>
            <a:r>
              <a:rPr dirty="0" sz="2350" spc="-10" i="1">
                <a:latin typeface="Times New Roman"/>
                <a:cs typeface="Times New Roman"/>
              </a:rPr>
              <a:t>H</a:t>
            </a:r>
            <a:r>
              <a:rPr dirty="0" sz="2350" spc="-170" i="1">
                <a:latin typeface="Times New Roman"/>
                <a:cs typeface="Times New Roman"/>
              </a:rPr>
              <a:t> </a:t>
            </a:r>
            <a:r>
              <a:rPr dirty="0" baseline="-24691" sz="2025" spc="15" i="1">
                <a:latin typeface="Times New Roman"/>
                <a:cs typeface="Times New Roman"/>
              </a:rPr>
              <a:t>D</a:t>
            </a:r>
            <a:r>
              <a:rPr dirty="0" baseline="-24691" sz="2025" spc="104" i="1">
                <a:latin typeface="Times New Roman"/>
                <a:cs typeface="Times New Roman"/>
              </a:rPr>
              <a:t> </a:t>
            </a:r>
            <a:r>
              <a:rPr dirty="0" sz="3100" spc="-165">
                <a:latin typeface="Symbol"/>
                <a:cs typeface="Symbol"/>
              </a:rPr>
              <a:t></a:t>
            </a:r>
            <a:r>
              <a:rPr dirty="0" sz="2350" spc="-10" i="1">
                <a:latin typeface="Times New Roman"/>
                <a:cs typeface="Times New Roman"/>
              </a:rPr>
              <a:t>H</a:t>
            </a:r>
            <a:r>
              <a:rPr dirty="0" sz="2350" spc="-130" i="1">
                <a:latin typeface="Times New Roman"/>
                <a:cs typeface="Times New Roman"/>
              </a:rPr>
              <a:t> </a:t>
            </a:r>
            <a:r>
              <a:rPr dirty="0" sz="2350" spc="-5">
                <a:latin typeface="Times New Roman"/>
                <a:cs typeface="Times New Roman"/>
              </a:rPr>
              <a:t>,</a:t>
            </a:r>
            <a:r>
              <a:rPr dirty="0" sz="2350" spc="-180">
                <a:latin typeface="Times New Roman"/>
                <a:cs typeface="Times New Roman"/>
              </a:rPr>
              <a:t> </a:t>
            </a:r>
            <a:r>
              <a:rPr dirty="0" sz="2350" spc="-5" i="1">
                <a:latin typeface="Times New Roman"/>
                <a:cs typeface="Times New Roman"/>
              </a:rPr>
              <a:t>S</a:t>
            </a:r>
            <a:r>
              <a:rPr dirty="0" sz="2350" spc="-285" i="1">
                <a:latin typeface="Times New Roman"/>
                <a:cs typeface="Times New Roman"/>
              </a:rPr>
              <a:t> </a:t>
            </a:r>
            <a:r>
              <a:rPr dirty="0" sz="2350" spc="125">
                <a:latin typeface="Times New Roman"/>
                <a:cs typeface="Times New Roman"/>
              </a:rPr>
              <a:t>,</a:t>
            </a:r>
            <a:r>
              <a:rPr dirty="0" sz="2350" spc="-10" i="1">
                <a:latin typeface="Times New Roman"/>
                <a:cs typeface="Times New Roman"/>
              </a:rPr>
              <a:t>V</a:t>
            </a:r>
            <a:r>
              <a:rPr dirty="0" sz="2350" spc="10" i="1">
                <a:latin typeface="Times New Roman"/>
                <a:cs typeface="Times New Roman"/>
              </a:rPr>
              <a:t> </a:t>
            </a:r>
            <a:r>
              <a:rPr dirty="0" sz="3100" spc="-415">
                <a:latin typeface="Symbol"/>
                <a:cs typeface="Symbol"/>
              </a:rPr>
              <a:t></a:t>
            </a:r>
            <a:r>
              <a:rPr dirty="0" sz="2350" spc="80">
                <a:latin typeface="Times New Roman"/>
                <a:cs typeface="Times New Roman"/>
              </a:rPr>
              <a:t>,</a:t>
            </a:r>
            <a:r>
              <a:rPr dirty="0" baseline="-9456" sz="3525" spc="-7">
                <a:latin typeface="Symbol"/>
                <a:cs typeface="Symbol"/>
              </a:rPr>
              <a:t></a:t>
            </a:r>
            <a:endParaRPr baseline="-9456" sz="3525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10233" y="658967"/>
            <a:ext cx="8024495" cy="3458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4957445" indent="70485">
              <a:lnSpc>
                <a:spcPct val="161700"/>
              </a:lnSpc>
            </a:pPr>
            <a:r>
              <a:rPr dirty="0" sz="3200" spc="-15" b="1">
                <a:latin typeface="NSimSun"/>
                <a:cs typeface="NSimSun"/>
              </a:rPr>
              <a:t>颜色特征 </a:t>
            </a:r>
            <a:r>
              <a:rPr dirty="0" sz="3200" spc="-5">
                <a:latin typeface="NSimSun"/>
                <a:cs typeface="NSimSun"/>
              </a:rPr>
              <a:t>1、直方图相交法</a:t>
            </a:r>
            <a:endParaRPr sz="3200">
              <a:latin typeface="NSimSun"/>
              <a:cs typeface="NSimSun"/>
            </a:endParaRPr>
          </a:p>
          <a:p>
            <a:pPr marL="12700" marR="5080" indent="355600">
              <a:lnSpc>
                <a:spcPts val="5050"/>
              </a:lnSpc>
              <a:spcBef>
                <a:spcPts val="434"/>
              </a:spcBef>
            </a:pPr>
            <a:r>
              <a:rPr dirty="0" sz="2800" spc="-5">
                <a:latin typeface="NSimSun"/>
                <a:cs typeface="NSimSun"/>
              </a:rPr>
              <a:t>如果用HSV直方图表示每幅图像，则两幅图像Q和D 的直方图交表示为：</a:t>
            </a:r>
            <a:endParaRPr sz="2800">
              <a:latin typeface="NSimSun"/>
              <a:cs typeface="NSimSun"/>
            </a:endParaRPr>
          </a:p>
          <a:p>
            <a:pPr marL="2151380">
              <a:lnSpc>
                <a:spcPts val="3735"/>
              </a:lnSpc>
            </a:pPr>
            <a:r>
              <a:rPr dirty="0" baseline="-8730" sz="5250" spc="7">
                <a:latin typeface="Symbol"/>
                <a:cs typeface="Symbol"/>
              </a:rPr>
              <a:t></a:t>
            </a:r>
            <a:r>
              <a:rPr dirty="0" baseline="-8730" sz="5250" spc="-502">
                <a:latin typeface="Times New Roman"/>
                <a:cs typeface="Times New Roman"/>
              </a:rPr>
              <a:t> </a:t>
            </a:r>
            <a:r>
              <a:rPr dirty="0" baseline="-8730" sz="5250" spc="7">
                <a:latin typeface="Symbol"/>
                <a:cs typeface="Symbol"/>
              </a:rPr>
              <a:t></a:t>
            </a:r>
            <a:r>
              <a:rPr dirty="0" baseline="-8730" sz="5250" spc="-502">
                <a:latin typeface="Times New Roman"/>
                <a:cs typeface="Times New Roman"/>
              </a:rPr>
              <a:t> </a:t>
            </a:r>
            <a:r>
              <a:rPr dirty="0" baseline="-8730" sz="5250" spc="7">
                <a:latin typeface="Symbol"/>
                <a:cs typeface="Symbol"/>
              </a:rPr>
              <a:t></a:t>
            </a:r>
            <a:r>
              <a:rPr dirty="0" baseline="-8730" sz="5250" spc="-472">
                <a:latin typeface="Times New Roman"/>
                <a:cs typeface="Times New Roman"/>
              </a:rPr>
              <a:t> </a:t>
            </a:r>
            <a:r>
              <a:rPr dirty="0" sz="2350" spc="-5">
                <a:latin typeface="Times New Roman"/>
                <a:cs typeface="Times New Roman"/>
              </a:rPr>
              <a:t>min</a:t>
            </a:r>
            <a:r>
              <a:rPr dirty="0" sz="2350" spc="-235">
                <a:latin typeface="Times New Roman"/>
                <a:cs typeface="Times New Roman"/>
              </a:rPr>
              <a:t> </a:t>
            </a:r>
            <a:r>
              <a:rPr dirty="0" sz="3650" spc="-880">
                <a:latin typeface="Symbol"/>
                <a:cs typeface="Symbol"/>
              </a:rPr>
              <a:t></a:t>
            </a:r>
            <a:r>
              <a:rPr dirty="0" sz="2350" spc="-10" i="1">
                <a:latin typeface="Times New Roman"/>
                <a:cs typeface="Times New Roman"/>
              </a:rPr>
              <a:t>H</a:t>
            </a:r>
            <a:r>
              <a:rPr dirty="0" sz="2350" spc="-260" i="1">
                <a:latin typeface="Times New Roman"/>
                <a:cs typeface="Times New Roman"/>
              </a:rPr>
              <a:t> </a:t>
            </a:r>
            <a:r>
              <a:rPr dirty="0" baseline="-24691" sz="2025" spc="15" i="1">
                <a:latin typeface="Times New Roman"/>
                <a:cs typeface="Times New Roman"/>
              </a:rPr>
              <a:t>Q</a:t>
            </a:r>
            <a:r>
              <a:rPr dirty="0" baseline="-24691" sz="2025" spc="104" i="1">
                <a:latin typeface="Times New Roman"/>
                <a:cs typeface="Times New Roman"/>
              </a:rPr>
              <a:t> </a:t>
            </a:r>
            <a:r>
              <a:rPr dirty="0" sz="3100" spc="-165">
                <a:latin typeface="Symbol"/>
                <a:cs typeface="Symbol"/>
              </a:rPr>
              <a:t></a:t>
            </a:r>
            <a:r>
              <a:rPr dirty="0" sz="2350" spc="-10" i="1">
                <a:latin typeface="Times New Roman"/>
                <a:cs typeface="Times New Roman"/>
              </a:rPr>
              <a:t>H</a:t>
            </a:r>
            <a:r>
              <a:rPr dirty="0" sz="2350" spc="-130" i="1">
                <a:latin typeface="Times New Roman"/>
                <a:cs typeface="Times New Roman"/>
              </a:rPr>
              <a:t> </a:t>
            </a:r>
            <a:r>
              <a:rPr dirty="0" sz="2350" spc="-5">
                <a:latin typeface="Times New Roman"/>
                <a:cs typeface="Times New Roman"/>
              </a:rPr>
              <a:t>,</a:t>
            </a:r>
            <a:r>
              <a:rPr dirty="0" sz="2350" spc="-180">
                <a:latin typeface="Times New Roman"/>
                <a:cs typeface="Times New Roman"/>
              </a:rPr>
              <a:t> </a:t>
            </a:r>
            <a:r>
              <a:rPr dirty="0" sz="2350" spc="-5" i="1">
                <a:latin typeface="Times New Roman"/>
                <a:cs typeface="Times New Roman"/>
              </a:rPr>
              <a:t>S</a:t>
            </a:r>
            <a:r>
              <a:rPr dirty="0" sz="2350" spc="-285" i="1">
                <a:latin typeface="Times New Roman"/>
                <a:cs typeface="Times New Roman"/>
              </a:rPr>
              <a:t> </a:t>
            </a:r>
            <a:r>
              <a:rPr dirty="0" sz="2350" spc="125">
                <a:latin typeface="Times New Roman"/>
                <a:cs typeface="Times New Roman"/>
              </a:rPr>
              <a:t>,</a:t>
            </a:r>
            <a:r>
              <a:rPr dirty="0" sz="2350" spc="-10" i="1">
                <a:latin typeface="Times New Roman"/>
                <a:cs typeface="Times New Roman"/>
              </a:rPr>
              <a:t>V</a:t>
            </a:r>
            <a:r>
              <a:rPr dirty="0" sz="2350" spc="10" i="1">
                <a:latin typeface="Times New Roman"/>
                <a:cs typeface="Times New Roman"/>
              </a:rPr>
              <a:t> </a:t>
            </a:r>
            <a:r>
              <a:rPr dirty="0" sz="3100" spc="-415">
                <a:latin typeface="Symbol"/>
                <a:cs typeface="Symbol"/>
              </a:rPr>
              <a:t></a:t>
            </a:r>
            <a:r>
              <a:rPr dirty="0" sz="2350" spc="-5">
                <a:latin typeface="Times New Roman"/>
                <a:cs typeface="Times New Roman"/>
              </a:rPr>
              <a:t>,</a:t>
            </a:r>
            <a:r>
              <a:rPr dirty="0" sz="2350" spc="-135">
                <a:latin typeface="Times New Roman"/>
                <a:cs typeface="Times New Roman"/>
              </a:rPr>
              <a:t> </a:t>
            </a:r>
            <a:r>
              <a:rPr dirty="0" sz="2350" spc="-10" i="1">
                <a:latin typeface="Times New Roman"/>
                <a:cs typeface="Times New Roman"/>
              </a:rPr>
              <a:t>H</a:t>
            </a:r>
            <a:r>
              <a:rPr dirty="0" sz="2350" spc="-170" i="1">
                <a:latin typeface="Times New Roman"/>
                <a:cs typeface="Times New Roman"/>
              </a:rPr>
              <a:t> </a:t>
            </a:r>
            <a:r>
              <a:rPr dirty="0" baseline="-24691" sz="2025" spc="15" i="1">
                <a:latin typeface="Times New Roman"/>
                <a:cs typeface="Times New Roman"/>
              </a:rPr>
              <a:t>D</a:t>
            </a:r>
            <a:r>
              <a:rPr dirty="0" baseline="-24691" sz="2025" spc="97" i="1">
                <a:latin typeface="Times New Roman"/>
                <a:cs typeface="Times New Roman"/>
              </a:rPr>
              <a:t> </a:t>
            </a:r>
            <a:r>
              <a:rPr dirty="0" sz="3100" spc="-165">
                <a:latin typeface="Symbol"/>
                <a:cs typeface="Symbol"/>
              </a:rPr>
              <a:t></a:t>
            </a:r>
            <a:r>
              <a:rPr dirty="0" sz="2350" spc="-10" i="1">
                <a:latin typeface="Times New Roman"/>
                <a:cs typeface="Times New Roman"/>
              </a:rPr>
              <a:t>H</a:t>
            </a:r>
            <a:r>
              <a:rPr dirty="0" sz="2350" spc="-125" i="1">
                <a:latin typeface="Times New Roman"/>
                <a:cs typeface="Times New Roman"/>
              </a:rPr>
              <a:t> </a:t>
            </a:r>
            <a:r>
              <a:rPr dirty="0" sz="2350" spc="-5">
                <a:latin typeface="Times New Roman"/>
                <a:cs typeface="Times New Roman"/>
              </a:rPr>
              <a:t>,</a:t>
            </a:r>
            <a:r>
              <a:rPr dirty="0" sz="2350" spc="-180">
                <a:latin typeface="Times New Roman"/>
                <a:cs typeface="Times New Roman"/>
              </a:rPr>
              <a:t> </a:t>
            </a:r>
            <a:r>
              <a:rPr dirty="0" sz="2350" spc="-5" i="1">
                <a:latin typeface="Times New Roman"/>
                <a:cs typeface="Times New Roman"/>
              </a:rPr>
              <a:t>S</a:t>
            </a:r>
            <a:r>
              <a:rPr dirty="0" sz="2350" spc="-285" i="1">
                <a:latin typeface="Times New Roman"/>
                <a:cs typeface="Times New Roman"/>
              </a:rPr>
              <a:t> </a:t>
            </a:r>
            <a:r>
              <a:rPr dirty="0" sz="2350" spc="120">
                <a:latin typeface="Times New Roman"/>
                <a:cs typeface="Times New Roman"/>
              </a:rPr>
              <a:t>,</a:t>
            </a:r>
            <a:r>
              <a:rPr dirty="0" sz="2350" spc="-10" i="1">
                <a:latin typeface="Times New Roman"/>
                <a:cs typeface="Times New Roman"/>
              </a:rPr>
              <a:t>V</a:t>
            </a:r>
            <a:r>
              <a:rPr dirty="0" sz="2350" spc="15" i="1">
                <a:latin typeface="Times New Roman"/>
                <a:cs typeface="Times New Roman"/>
              </a:rPr>
              <a:t> </a:t>
            </a:r>
            <a:r>
              <a:rPr dirty="0" sz="3100" spc="-470">
                <a:latin typeface="Symbol"/>
                <a:cs typeface="Symbol"/>
              </a:rPr>
              <a:t></a:t>
            </a:r>
            <a:r>
              <a:rPr dirty="0" sz="3650" spc="-550">
                <a:latin typeface="Symbol"/>
                <a:cs typeface="Symbol"/>
              </a:rPr>
              <a:t></a:t>
            </a:r>
            <a:endParaRPr sz="36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1459" y="3960355"/>
            <a:ext cx="1264285" cy="475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80" i="1">
                <a:latin typeface="Times New Roman"/>
                <a:cs typeface="Times New Roman"/>
              </a:rPr>
              <a:t>P</a:t>
            </a:r>
            <a:r>
              <a:rPr dirty="0" sz="3100" spc="-325">
                <a:latin typeface="Symbol"/>
                <a:cs typeface="Symbol"/>
              </a:rPr>
              <a:t></a:t>
            </a:r>
            <a:r>
              <a:rPr dirty="0" sz="2350" spc="170" i="1">
                <a:latin typeface="Times New Roman"/>
                <a:cs typeface="Times New Roman"/>
              </a:rPr>
              <a:t>Q</a:t>
            </a:r>
            <a:r>
              <a:rPr dirty="0" sz="2350" spc="-5">
                <a:latin typeface="Times New Roman"/>
                <a:cs typeface="Times New Roman"/>
              </a:rPr>
              <a:t>,</a:t>
            </a:r>
            <a:r>
              <a:rPr dirty="0" sz="2350" spc="-135">
                <a:latin typeface="Times New Roman"/>
                <a:cs typeface="Times New Roman"/>
              </a:rPr>
              <a:t> </a:t>
            </a:r>
            <a:r>
              <a:rPr dirty="0" sz="2350" spc="-10" i="1">
                <a:latin typeface="Times New Roman"/>
                <a:cs typeface="Times New Roman"/>
              </a:rPr>
              <a:t>D</a:t>
            </a:r>
            <a:r>
              <a:rPr dirty="0" sz="2350" spc="-290" i="1">
                <a:latin typeface="Times New Roman"/>
                <a:cs typeface="Times New Roman"/>
              </a:rPr>
              <a:t> </a:t>
            </a:r>
            <a:r>
              <a:rPr dirty="0" sz="3100" spc="-200">
                <a:latin typeface="Symbol"/>
                <a:cs typeface="Symbol"/>
              </a:rPr>
              <a:t></a:t>
            </a:r>
            <a:r>
              <a:rPr dirty="0" sz="3100" spc="-390">
                <a:latin typeface="Times New Roman"/>
                <a:cs typeface="Times New Roman"/>
              </a:rPr>
              <a:t> </a:t>
            </a:r>
            <a:r>
              <a:rPr dirty="0" sz="2350" spc="-10"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15280" y="6149361"/>
            <a:ext cx="5169535" cy="0"/>
          </a:xfrm>
          <a:custGeom>
            <a:avLst/>
            <a:gdLst/>
            <a:ahLst/>
            <a:cxnLst/>
            <a:rect l="l" t="t" r="r" b="b"/>
            <a:pathLst>
              <a:path w="5169534" h="0">
                <a:moveTo>
                  <a:pt x="0" y="0"/>
                </a:moveTo>
                <a:lnTo>
                  <a:pt x="5169259" y="0"/>
                </a:lnTo>
              </a:path>
            </a:pathLst>
          </a:custGeom>
          <a:ln w="11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921122" y="6088379"/>
            <a:ext cx="1087120" cy="638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3629"/>
              </a:lnSpc>
            </a:pPr>
            <a:r>
              <a:rPr dirty="0" sz="3150" spc="15">
                <a:latin typeface="Symbol"/>
                <a:cs typeface="Symbol"/>
              </a:rPr>
              <a:t></a:t>
            </a:r>
            <a:r>
              <a:rPr dirty="0" sz="3150" spc="-5">
                <a:latin typeface="Times New Roman"/>
                <a:cs typeface="Times New Roman"/>
              </a:rPr>
              <a:t> </a:t>
            </a:r>
            <a:r>
              <a:rPr dirty="0" sz="3150" spc="15">
                <a:latin typeface="Symbol"/>
                <a:cs typeface="Symbol"/>
              </a:rPr>
              <a:t></a:t>
            </a:r>
            <a:r>
              <a:rPr dirty="0" sz="3150" spc="-5">
                <a:latin typeface="Times New Roman"/>
                <a:cs typeface="Times New Roman"/>
              </a:rPr>
              <a:t> </a:t>
            </a:r>
            <a:r>
              <a:rPr dirty="0" sz="3150" spc="15">
                <a:latin typeface="Symbol"/>
                <a:cs typeface="Symbol"/>
              </a:rPr>
              <a:t></a:t>
            </a:r>
            <a:endParaRPr sz="3150">
              <a:latin typeface="Symbol"/>
              <a:cs typeface="Symbol"/>
            </a:endParaRPr>
          </a:p>
          <a:p>
            <a:pPr algn="ctr">
              <a:lnSpc>
                <a:spcPts val="1290"/>
              </a:lnSpc>
              <a:tabLst>
                <a:tab pos="410209" algn="l"/>
                <a:tab pos="771525" algn="l"/>
              </a:tabLst>
            </a:pPr>
            <a:r>
              <a:rPr dirty="0" sz="1200" spc="20" i="1">
                <a:latin typeface="Times New Roman"/>
                <a:cs typeface="Times New Roman"/>
              </a:rPr>
              <a:t>H</a:t>
            </a:r>
            <a:r>
              <a:rPr dirty="0" sz="1200" spc="20" i="1">
                <a:latin typeface="Times New Roman"/>
                <a:cs typeface="Times New Roman"/>
              </a:rPr>
              <a:t>	</a:t>
            </a:r>
            <a:r>
              <a:rPr dirty="0" sz="1200" spc="15" i="1">
                <a:latin typeface="Times New Roman"/>
                <a:cs typeface="Times New Roman"/>
              </a:rPr>
              <a:t>S</a:t>
            </a:r>
            <a:r>
              <a:rPr dirty="0" sz="1200" spc="15" i="1">
                <a:latin typeface="Times New Roman"/>
                <a:cs typeface="Times New Roman"/>
              </a:rPr>
              <a:t>	</a:t>
            </a:r>
            <a:r>
              <a:rPr dirty="0" sz="1200" spc="20" i="1">
                <a:latin typeface="Times New Roman"/>
                <a:cs typeface="Times New Roman"/>
              </a:rPr>
              <a:t>V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95352" y="6070346"/>
            <a:ext cx="1613535" cy="466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10" i="1">
                <a:latin typeface="Times New Roman"/>
                <a:cs typeface="Times New Roman"/>
              </a:rPr>
              <a:t>H</a:t>
            </a:r>
            <a:r>
              <a:rPr dirty="0" sz="2100" spc="-30" i="1">
                <a:latin typeface="Times New Roman"/>
                <a:cs typeface="Times New Roman"/>
              </a:rPr>
              <a:t> </a:t>
            </a:r>
            <a:r>
              <a:rPr dirty="0" baseline="-25462" sz="1800" spc="30" i="1">
                <a:latin typeface="Times New Roman"/>
                <a:cs typeface="Times New Roman"/>
              </a:rPr>
              <a:t>Q</a:t>
            </a:r>
            <a:r>
              <a:rPr dirty="0" baseline="-25462" sz="1800" i="1">
                <a:latin typeface="Times New Roman"/>
                <a:cs typeface="Times New Roman"/>
              </a:rPr>
              <a:t> </a:t>
            </a:r>
            <a:r>
              <a:rPr dirty="0" baseline="-25462" sz="1800" spc="-142" i="1">
                <a:latin typeface="Times New Roman"/>
                <a:cs typeface="Times New Roman"/>
              </a:rPr>
              <a:t> </a:t>
            </a:r>
            <a:r>
              <a:rPr dirty="0" sz="2800" spc="-65">
                <a:latin typeface="Symbol"/>
                <a:cs typeface="Symbol"/>
              </a:rPr>
              <a:t></a:t>
            </a:r>
            <a:r>
              <a:rPr dirty="0" sz="2100" spc="10" i="1">
                <a:latin typeface="Times New Roman"/>
                <a:cs typeface="Times New Roman"/>
              </a:rPr>
              <a:t>H</a:t>
            </a:r>
            <a:r>
              <a:rPr dirty="0" sz="2100" spc="100" i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,</a:t>
            </a:r>
            <a:r>
              <a:rPr dirty="0" sz="2100" spc="-60">
                <a:latin typeface="Times New Roman"/>
                <a:cs typeface="Times New Roman"/>
              </a:rPr>
              <a:t> </a:t>
            </a:r>
            <a:r>
              <a:rPr dirty="0" sz="2100" spc="5" i="1">
                <a:latin typeface="Times New Roman"/>
                <a:cs typeface="Times New Roman"/>
              </a:rPr>
              <a:t>S</a:t>
            </a:r>
            <a:r>
              <a:rPr dirty="0" sz="2100" spc="-114" i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,</a:t>
            </a:r>
            <a:r>
              <a:rPr dirty="0" sz="2100" spc="-335">
                <a:latin typeface="Times New Roman"/>
                <a:cs typeface="Times New Roman"/>
              </a:rPr>
              <a:t> </a:t>
            </a:r>
            <a:r>
              <a:rPr dirty="0" sz="2100" spc="5" i="1">
                <a:latin typeface="Times New Roman"/>
                <a:cs typeface="Times New Roman"/>
              </a:rPr>
              <a:t>V</a:t>
            </a:r>
            <a:r>
              <a:rPr dirty="0" sz="2100" spc="210" i="1">
                <a:latin typeface="Times New Roman"/>
                <a:cs typeface="Times New Roman"/>
              </a:rPr>
              <a:t> </a:t>
            </a:r>
            <a:r>
              <a:rPr dirty="0" sz="2800" spc="-100">
                <a:latin typeface="Symbol"/>
                <a:cs typeface="Symbol"/>
              </a:rPr>
              <a:t>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22496" y="5437619"/>
            <a:ext cx="5217795" cy="719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8818" sz="4725" spc="22">
                <a:latin typeface="Symbol"/>
                <a:cs typeface="Symbol"/>
              </a:rPr>
              <a:t></a:t>
            </a:r>
            <a:r>
              <a:rPr dirty="0" baseline="-8818" sz="4725" spc="-7">
                <a:latin typeface="Times New Roman"/>
                <a:cs typeface="Times New Roman"/>
              </a:rPr>
              <a:t> </a:t>
            </a:r>
            <a:r>
              <a:rPr dirty="0" baseline="-8818" sz="4725" spc="22">
                <a:latin typeface="Symbol"/>
                <a:cs typeface="Symbol"/>
              </a:rPr>
              <a:t></a:t>
            </a:r>
            <a:r>
              <a:rPr dirty="0" baseline="-8818" sz="4725" spc="-7">
                <a:latin typeface="Times New Roman"/>
                <a:cs typeface="Times New Roman"/>
              </a:rPr>
              <a:t> </a:t>
            </a:r>
            <a:r>
              <a:rPr dirty="0" baseline="-8818" sz="4725" spc="22">
                <a:latin typeface="Symbol"/>
                <a:cs typeface="Symbol"/>
              </a:rPr>
              <a:t></a:t>
            </a:r>
            <a:r>
              <a:rPr dirty="0" baseline="-8818" sz="4725" spc="22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Times New Roman"/>
                <a:cs typeface="Times New Roman"/>
              </a:rPr>
              <a:t>min</a:t>
            </a:r>
            <a:r>
              <a:rPr dirty="0" sz="2100" spc="170">
                <a:latin typeface="Times New Roman"/>
                <a:cs typeface="Times New Roman"/>
              </a:rPr>
              <a:t> </a:t>
            </a:r>
            <a:r>
              <a:rPr dirty="0" sz="3300" spc="-710">
                <a:latin typeface="Symbol"/>
                <a:cs typeface="Symbol"/>
              </a:rPr>
              <a:t></a:t>
            </a:r>
            <a:r>
              <a:rPr dirty="0" sz="2100" spc="10" i="1">
                <a:latin typeface="Times New Roman"/>
                <a:cs typeface="Times New Roman"/>
              </a:rPr>
              <a:t>H</a:t>
            </a:r>
            <a:r>
              <a:rPr dirty="0" sz="2100" spc="-25" i="1">
                <a:latin typeface="Times New Roman"/>
                <a:cs typeface="Times New Roman"/>
              </a:rPr>
              <a:t> </a:t>
            </a:r>
            <a:r>
              <a:rPr dirty="0" baseline="-25462" sz="1800" spc="30" i="1">
                <a:latin typeface="Times New Roman"/>
                <a:cs typeface="Times New Roman"/>
              </a:rPr>
              <a:t>Q</a:t>
            </a:r>
            <a:r>
              <a:rPr dirty="0" baseline="-25462" sz="1800" i="1">
                <a:latin typeface="Times New Roman"/>
                <a:cs typeface="Times New Roman"/>
              </a:rPr>
              <a:t> </a:t>
            </a:r>
            <a:r>
              <a:rPr dirty="0" baseline="-25462" sz="1800" spc="-150" i="1">
                <a:latin typeface="Times New Roman"/>
                <a:cs typeface="Times New Roman"/>
              </a:rPr>
              <a:t> </a:t>
            </a:r>
            <a:r>
              <a:rPr dirty="0" sz="2800" spc="-65">
                <a:latin typeface="Symbol"/>
                <a:cs typeface="Symbol"/>
              </a:rPr>
              <a:t></a:t>
            </a:r>
            <a:r>
              <a:rPr dirty="0" sz="2100" spc="10" i="1">
                <a:latin typeface="Times New Roman"/>
                <a:cs typeface="Times New Roman"/>
              </a:rPr>
              <a:t>H</a:t>
            </a:r>
            <a:r>
              <a:rPr dirty="0" sz="2100" spc="100" i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,</a:t>
            </a:r>
            <a:r>
              <a:rPr dirty="0" sz="2100" spc="-60">
                <a:latin typeface="Times New Roman"/>
                <a:cs typeface="Times New Roman"/>
              </a:rPr>
              <a:t> </a:t>
            </a:r>
            <a:r>
              <a:rPr dirty="0" sz="2100" spc="5" i="1">
                <a:latin typeface="Times New Roman"/>
                <a:cs typeface="Times New Roman"/>
              </a:rPr>
              <a:t>S</a:t>
            </a:r>
            <a:r>
              <a:rPr dirty="0" sz="2100" spc="-114" i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,</a:t>
            </a:r>
            <a:r>
              <a:rPr dirty="0" sz="2100" spc="-335">
                <a:latin typeface="Times New Roman"/>
                <a:cs typeface="Times New Roman"/>
              </a:rPr>
              <a:t> </a:t>
            </a:r>
            <a:r>
              <a:rPr dirty="0" sz="2100" spc="5" i="1">
                <a:latin typeface="Times New Roman"/>
                <a:cs typeface="Times New Roman"/>
              </a:rPr>
              <a:t>V</a:t>
            </a:r>
            <a:r>
              <a:rPr dirty="0" sz="2100" spc="215" i="1">
                <a:latin typeface="Times New Roman"/>
                <a:cs typeface="Times New Roman"/>
              </a:rPr>
              <a:t> </a:t>
            </a:r>
            <a:r>
              <a:rPr dirty="0" sz="2800" spc="-315">
                <a:latin typeface="Symbol"/>
                <a:cs typeface="Symbol"/>
              </a:rPr>
              <a:t></a:t>
            </a:r>
            <a:r>
              <a:rPr dirty="0" sz="2100">
                <a:latin typeface="Times New Roman"/>
                <a:cs typeface="Times New Roman"/>
              </a:rPr>
              <a:t>,</a:t>
            </a:r>
            <a:r>
              <a:rPr dirty="0" sz="2100" spc="-25">
                <a:latin typeface="Times New Roman"/>
                <a:cs typeface="Times New Roman"/>
              </a:rPr>
              <a:t> </a:t>
            </a:r>
            <a:r>
              <a:rPr dirty="0" sz="2100" spc="10" i="1">
                <a:latin typeface="Times New Roman"/>
                <a:cs typeface="Times New Roman"/>
              </a:rPr>
              <a:t>H</a:t>
            </a:r>
            <a:r>
              <a:rPr dirty="0" sz="2100" spc="60" i="1">
                <a:latin typeface="Times New Roman"/>
                <a:cs typeface="Times New Roman"/>
              </a:rPr>
              <a:t> </a:t>
            </a:r>
            <a:r>
              <a:rPr dirty="0" baseline="-25462" sz="1800" spc="30" i="1">
                <a:latin typeface="Times New Roman"/>
                <a:cs typeface="Times New Roman"/>
              </a:rPr>
              <a:t>D</a:t>
            </a:r>
            <a:r>
              <a:rPr dirty="0" baseline="-25462" sz="1800" i="1">
                <a:latin typeface="Times New Roman"/>
                <a:cs typeface="Times New Roman"/>
              </a:rPr>
              <a:t> </a:t>
            </a:r>
            <a:r>
              <a:rPr dirty="0" baseline="-25462" sz="1800" spc="-142" i="1">
                <a:latin typeface="Times New Roman"/>
                <a:cs typeface="Times New Roman"/>
              </a:rPr>
              <a:t> </a:t>
            </a:r>
            <a:r>
              <a:rPr dirty="0" sz="2800" spc="-65">
                <a:latin typeface="Symbol"/>
                <a:cs typeface="Symbol"/>
              </a:rPr>
              <a:t></a:t>
            </a:r>
            <a:r>
              <a:rPr dirty="0" sz="2100" spc="10" i="1">
                <a:latin typeface="Times New Roman"/>
                <a:cs typeface="Times New Roman"/>
              </a:rPr>
              <a:t>H</a:t>
            </a:r>
            <a:r>
              <a:rPr dirty="0" sz="2100" spc="95" i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,</a:t>
            </a:r>
            <a:r>
              <a:rPr dirty="0" sz="2100" spc="-60">
                <a:latin typeface="Times New Roman"/>
                <a:cs typeface="Times New Roman"/>
              </a:rPr>
              <a:t> </a:t>
            </a:r>
            <a:r>
              <a:rPr dirty="0" sz="2100" spc="5" i="1">
                <a:latin typeface="Times New Roman"/>
                <a:cs typeface="Times New Roman"/>
              </a:rPr>
              <a:t>S</a:t>
            </a:r>
            <a:r>
              <a:rPr dirty="0" sz="2100" spc="-110" i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,</a:t>
            </a:r>
            <a:r>
              <a:rPr dirty="0" sz="2100" spc="-335">
                <a:latin typeface="Times New Roman"/>
                <a:cs typeface="Times New Roman"/>
              </a:rPr>
              <a:t> </a:t>
            </a:r>
            <a:r>
              <a:rPr dirty="0" sz="2100" spc="5" i="1">
                <a:latin typeface="Times New Roman"/>
                <a:cs typeface="Times New Roman"/>
              </a:rPr>
              <a:t>V</a:t>
            </a:r>
            <a:r>
              <a:rPr dirty="0" sz="2100" spc="210" i="1">
                <a:latin typeface="Times New Roman"/>
                <a:cs typeface="Times New Roman"/>
              </a:rPr>
              <a:t> </a:t>
            </a:r>
            <a:r>
              <a:rPr dirty="0" sz="2800" spc="-370">
                <a:latin typeface="Symbol"/>
                <a:cs typeface="Symbol"/>
              </a:rPr>
              <a:t></a:t>
            </a:r>
            <a:r>
              <a:rPr dirty="0" sz="3300" spc="-380">
                <a:latin typeface="Symbol"/>
                <a:cs typeface="Symbol"/>
              </a:rPr>
              <a:t></a:t>
            </a:r>
            <a:endParaRPr sz="3300">
              <a:latin typeface="Symbol"/>
              <a:cs typeface="Symbol"/>
            </a:endParaRPr>
          </a:p>
          <a:p>
            <a:pPr marL="107950">
              <a:lnSpc>
                <a:spcPct val="100000"/>
              </a:lnSpc>
              <a:spcBef>
                <a:spcPts val="160"/>
              </a:spcBef>
              <a:tabLst>
                <a:tab pos="518159" algn="l"/>
                <a:tab pos="878840" algn="l"/>
              </a:tabLst>
            </a:pPr>
            <a:r>
              <a:rPr dirty="0" sz="1200" spc="20" i="1">
                <a:latin typeface="Times New Roman"/>
                <a:cs typeface="Times New Roman"/>
              </a:rPr>
              <a:t>H</a:t>
            </a:r>
            <a:r>
              <a:rPr dirty="0" sz="1200" spc="20" i="1">
                <a:latin typeface="Times New Roman"/>
                <a:cs typeface="Times New Roman"/>
              </a:rPr>
              <a:t>	</a:t>
            </a:r>
            <a:r>
              <a:rPr dirty="0" sz="1200" spc="15" i="1">
                <a:latin typeface="Times New Roman"/>
                <a:cs typeface="Times New Roman"/>
              </a:rPr>
              <a:t>S</a:t>
            </a:r>
            <a:r>
              <a:rPr dirty="0" sz="1200" spc="15" i="1">
                <a:latin typeface="Times New Roman"/>
                <a:cs typeface="Times New Roman"/>
              </a:rPr>
              <a:t>	</a:t>
            </a:r>
            <a:r>
              <a:rPr dirty="0" sz="1200" spc="20" i="1">
                <a:latin typeface="Times New Roman"/>
                <a:cs typeface="Times New Roman"/>
              </a:rPr>
              <a:t>V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69959" y="5860796"/>
            <a:ext cx="1248410" cy="430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5" i="1">
                <a:latin typeface="Times New Roman"/>
                <a:cs typeface="Times New Roman"/>
              </a:rPr>
              <a:t>P</a:t>
            </a:r>
            <a:r>
              <a:rPr dirty="0" sz="2100" spc="-195" i="1">
                <a:latin typeface="Times New Roman"/>
                <a:cs typeface="Times New Roman"/>
              </a:rPr>
              <a:t> </a:t>
            </a:r>
            <a:r>
              <a:rPr dirty="0" sz="2800" spc="-225">
                <a:latin typeface="Symbol"/>
                <a:cs typeface="Symbol"/>
              </a:rPr>
              <a:t></a:t>
            </a:r>
            <a:r>
              <a:rPr dirty="0" sz="2100" spc="10" i="1">
                <a:latin typeface="Times New Roman"/>
                <a:cs typeface="Times New Roman"/>
              </a:rPr>
              <a:t>Q</a:t>
            </a:r>
            <a:r>
              <a:rPr dirty="0" sz="2100" spc="-180" i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,</a:t>
            </a:r>
            <a:r>
              <a:rPr dirty="0" sz="2100" spc="-20">
                <a:latin typeface="Times New Roman"/>
                <a:cs typeface="Times New Roman"/>
              </a:rPr>
              <a:t> </a:t>
            </a:r>
            <a:r>
              <a:rPr dirty="0" sz="2100" spc="10" i="1">
                <a:latin typeface="Times New Roman"/>
                <a:cs typeface="Times New Roman"/>
              </a:rPr>
              <a:t>D</a:t>
            </a:r>
            <a:r>
              <a:rPr dirty="0" sz="2100" spc="-60" i="1">
                <a:latin typeface="Times New Roman"/>
                <a:cs typeface="Times New Roman"/>
              </a:rPr>
              <a:t> </a:t>
            </a:r>
            <a:r>
              <a:rPr dirty="0" sz="2800" spc="-100">
                <a:latin typeface="Symbol"/>
                <a:cs typeface="Symbol"/>
              </a:rPr>
              <a:t></a:t>
            </a:r>
            <a:r>
              <a:rPr dirty="0" sz="2800" spc="-315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直方图相交法的缺点：思考题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97507" y="2485897"/>
            <a:ext cx="10414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Bin-By-Bin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1098" y="4285729"/>
            <a:ext cx="14478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Bin-Across-Bin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91013" y="1978151"/>
            <a:ext cx="5619750" cy="31843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33" y="959865"/>
            <a:ext cx="2665730" cy="1362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颜色特征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2、欧式距离法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43358" y="3147069"/>
            <a:ext cx="51435" cy="28575"/>
          </a:xfrm>
          <a:custGeom>
            <a:avLst/>
            <a:gdLst/>
            <a:ahLst/>
            <a:cxnLst/>
            <a:rect l="l" t="t" r="r" b="b"/>
            <a:pathLst>
              <a:path w="51435" h="28575">
                <a:moveTo>
                  <a:pt x="0" y="28195"/>
                </a:moveTo>
                <a:lnTo>
                  <a:pt x="51060" y="0"/>
                </a:lnTo>
              </a:path>
            </a:pathLst>
          </a:custGeom>
          <a:ln w="16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94406" y="3155455"/>
            <a:ext cx="74930" cy="380365"/>
          </a:xfrm>
          <a:custGeom>
            <a:avLst/>
            <a:gdLst/>
            <a:ahLst/>
            <a:cxnLst/>
            <a:rect l="l" t="t" r="r" b="b"/>
            <a:pathLst>
              <a:path w="74929" h="380364">
                <a:moveTo>
                  <a:pt x="0" y="0"/>
                </a:moveTo>
                <a:lnTo>
                  <a:pt x="74679" y="380236"/>
                </a:lnTo>
              </a:path>
            </a:pathLst>
          </a:custGeom>
          <a:ln w="333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77472" y="2513089"/>
            <a:ext cx="3147695" cy="1022985"/>
          </a:xfrm>
          <a:custGeom>
            <a:avLst/>
            <a:gdLst/>
            <a:ahLst/>
            <a:cxnLst/>
            <a:rect l="l" t="t" r="r" b="b"/>
            <a:pathLst>
              <a:path w="3147695" h="1022985">
                <a:moveTo>
                  <a:pt x="0" y="1022603"/>
                </a:moveTo>
                <a:lnTo>
                  <a:pt x="98297" y="0"/>
                </a:lnTo>
                <a:lnTo>
                  <a:pt x="3147117" y="0"/>
                </a:lnTo>
              </a:path>
            </a:pathLst>
          </a:custGeom>
          <a:ln w="16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22419" y="2534665"/>
            <a:ext cx="40132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L</a:t>
            </a:r>
            <a:r>
              <a:rPr dirty="0" sz="1750" spc="-270" i="1">
                <a:latin typeface="Times New Roman"/>
                <a:cs typeface="Times New Roman"/>
              </a:rPr>
              <a:t> </a:t>
            </a:r>
            <a:r>
              <a:rPr dirty="0" sz="1750" spc="-45">
                <a:latin typeface="Symbol"/>
                <a:cs typeface="Symbol"/>
              </a:rPr>
              <a:t></a:t>
            </a:r>
            <a:r>
              <a:rPr dirty="0" sz="1750" spc="1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27753" y="3294379"/>
            <a:ext cx="36004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5" i="1">
                <a:latin typeface="Times New Roman"/>
                <a:cs typeface="Times New Roman"/>
              </a:rPr>
              <a:t>i</a:t>
            </a:r>
            <a:r>
              <a:rPr dirty="0" sz="1750" spc="-270" i="1">
                <a:latin typeface="Times New Roman"/>
                <a:cs typeface="Times New Roman"/>
              </a:rPr>
              <a:t> </a:t>
            </a:r>
            <a:r>
              <a:rPr dirty="0" sz="1750" spc="120">
                <a:latin typeface="Symbol"/>
                <a:cs typeface="Symbol"/>
              </a:rPr>
              <a:t></a:t>
            </a:r>
            <a:r>
              <a:rPr dirty="0" sz="1750" spc="10"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57543" y="3022333"/>
            <a:ext cx="18796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85765" y="3022333"/>
            <a:ext cx="18796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Q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22740" y="3022333"/>
            <a:ext cx="16319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E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05195" y="2526284"/>
            <a:ext cx="1868170" cy="744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860"/>
              </a:lnSpc>
              <a:tabLst>
                <a:tab pos="1284605" algn="l"/>
              </a:tabLst>
            </a:pPr>
            <a:r>
              <a:rPr dirty="0" sz="4000" spc="-445">
                <a:latin typeface="Symbol"/>
                <a:cs typeface="Symbol"/>
              </a:rPr>
              <a:t></a:t>
            </a:r>
            <a:r>
              <a:rPr dirty="0" sz="3000" spc="245" i="1">
                <a:latin typeface="Times New Roman"/>
                <a:cs typeface="Times New Roman"/>
              </a:rPr>
              <a:t>i</a:t>
            </a:r>
            <a:r>
              <a:rPr dirty="0" sz="4000" spc="-15">
                <a:latin typeface="Symbol"/>
                <a:cs typeface="Symbol"/>
              </a:rPr>
              <a:t></a:t>
            </a:r>
            <a:r>
              <a:rPr dirty="0" sz="3000" spc="15">
                <a:latin typeface="Symbol"/>
                <a:cs typeface="Symbol"/>
              </a:rPr>
              <a:t></a:t>
            </a:r>
            <a:r>
              <a:rPr dirty="0" sz="3000" spc="-45">
                <a:latin typeface="Times New Roman"/>
                <a:cs typeface="Times New Roman"/>
              </a:rPr>
              <a:t> </a:t>
            </a:r>
            <a:r>
              <a:rPr dirty="0" sz="3000" spc="25" i="1">
                <a:latin typeface="Times New Roman"/>
                <a:cs typeface="Times New Roman"/>
              </a:rPr>
              <a:t>H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4000" spc="-445">
                <a:latin typeface="Symbol"/>
                <a:cs typeface="Symbol"/>
              </a:rPr>
              <a:t></a:t>
            </a:r>
            <a:r>
              <a:rPr dirty="0" sz="3000" spc="245" i="1">
                <a:latin typeface="Times New Roman"/>
                <a:cs typeface="Times New Roman"/>
              </a:rPr>
              <a:t>i</a:t>
            </a:r>
            <a:r>
              <a:rPr dirty="0" sz="4000" spc="-470">
                <a:latin typeface="Symbol"/>
                <a:cs typeface="Symbol"/>
              </a:rPr>
              <a:t></a:t>
            </a:r>
            <a:r>
              <a:rPr dirty="0" sz="4900" spc="-875">
                <a:latin typeface="Symbol"/>
                <a:cs typeface="Symbol"/>
              </a:rPr>
              <a:t></a:t>
            </a:r>
            <a:r>
              <a:rPr dirty="0" baseline="50793" sz="2625" spc="15">
                <a:latin typeface="Times New Roman"/>
                <a:cs typeface="Times New Roman"/>
              </a:rPr>
              <a:t>2</a:t>
            </a:r>
            <a:endParaRPr baseline="50793" sz="262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27668" y="2526284"/>
            <a:ext cx="2942590" cy="828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09575" algn="l"/>
                <a:tab pos="2068830" algn="l"/>
              </a:tabLst>
            </a:pPr>
            <a:r>
              <a:rPr dirty="0" sz="3000" spc="20" i="1">
                <a:latin typeface="Times New Roman"/>
                <a:cs typeface="Times New Roman"/>
              </a:rPr>
              <a:t>P</a:t>
            </a:r>
            <a:r>
              <a:rPr dirty="0" sz="3000" spc="20" i="1">
                <a:latin typeface="Times New Roman"/>
                <a:cs typeface="Times New Roman"/>
              </a:rPr>
              <a:t>	</a:t>
            </a:r>
            <a:r>
              <a:rPr dirty="0" sz="4000" spc="-445">
                <a:latin typeface="Symbol"/>
                <a:cs typeface="Symbol"/>
              </a:rPr>
              <a:t></a:t>
            </a:r>
            <a:r>
              <a:rPr dirty="0" sz="3000" spc="155" i="1">
                <a:latin typeface="Times New Roman"/>
                <a:cs typeface="Times New Roman"/>
              </a:rPr>
              <a:t>Q</a:t>
            </a:r>
            <a:r>
              <a:rPr dirty="0" sz="3000" spc="5">
                <a:latin typeface="Times New Roman"/>
                <a:cs typeface="Times New Roman"/>
              </a:rPr>
              <a:t>,</a:t>
            </a:r>
            <a:r>
              <a:rPr dirty="0" sz="3000" spc="-225">
                <a:latin typeface="Times New Roman"/>
                <a:cs typeface="Times New Roman"/>
              </a:rPr>
              <a:t> </a:t>
            </a:r>
            <a:r>
              <a:rPr dirty="0" sz="3000" spc="25" i="1">
                <a:latin typeface="Times New Roman"/>
                <a:cs typeface="Times New Roman"/>
              </a:rPr>
              <a:t>D</a:t>
            </a:r>
            <a:r>
              <a:rPr dirty="0" sz="3000" spc="-470" i="1">
                <a:latin typeface="Times New Roman"/>
                <a:cs typeface="Times New Roman"/>
              </a:rPr>
              <a:t> </a:t>
            </a:r>
            <a:r>
              <a:rPr dirty="0" sz="4000" spc="-295">
                <a:latin typeface="Symbol"/>
                <a:cs typeface="Symbol"/>
              </a:rPr>
              <a:t></a:t>
            </a:r>
            <a:r>
              <a:rPr dirty="0" sz="4000" spc="-520">
                <a:latin typeface="Times New Roman"/>
                <a:cs typeface="Times New Roman"/>
              </a:rPr>
              <a:t> </a:t>
            </a:r>
            <a:r>
              <a:rPr dirty="0" sz="3000" spc="15">
                <a:latin typeface="Symbol"/>
                <a:cs typeface="Symbol"/>
              </a:rPr>
              <a:t></a:t>
            </a:r>
            <a:r>
              <a:rPr dirty="0" sz="3000">
                <a:latin typeface="Times New Roman"/>
                <a:cs typeface="Times New Roman"/>
              </a:rPr>
              <a:t>	</a:t>
            </a:r>
            <a:r>
              <a:rPr dirty="0" baseline="-8547" sz="6825">
                <a:latin typeface="Symbol"/>
                <a:cs typeface="Symbol"/>
              </a:rPr>
              <a:t></a:t>
            </a:r>
            <a:r>
              <a:rPr dirty="0" baseline="-8547" sz="6825" spc="-1019">
                <a:latin typeface="Times New Roman"/>
                <a:cs typeface="Times New Roman"/>
              </a:rPr>
              <a:t> </a:t>
            </a:r>
            <a:r>
              <a:rPr dirty="0" sz="4900" spc="-760">
                <a:latin typeface="Symbol"/>
                <a:cs typeface="Symbol"/>
              </a:rPr>
              <a:t></a:t>
            </a:r>
            <a:r>
              <a:rPr dirty="0" sz="3000" spc="25" i="1">
                <a:latin typeface="Times New Roman"/>
                <a:cs typeface="Times New Roman"/>
              </a:rPr>
              <a:t>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51326" y="5020840"/>
            <a:ext cx="51435" cy="28575"/>
          </a:xfrm>
          <a:custGeom>
            <a:avLst/>
            <a:gdLst/>
            <a:ahLst/>
            <a:cxnLst/>
            <a:rect l="l" t="t" r="r" b="b"/>
            <a:pathLst>
              <a:path w="51435" h="28575">
                <a:moveTo>
                  <a:pt x="0" y="28195"/>
                </a:moveTo>
                <a:lnTo>
                  <a:pt x="51060" y="0"/>
                </a:lnTo>
              </a:path>
            </a:pathLst>
          </a:custGeom>
          <a:ln w="16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02374" y="5029213"/>
            <a:ext cx="74930" cy="380365"/>
          </a:xfrm>
          <a:custGeom>
            <a:avLst/>
            <a:gdLst/>
            <a:ahLst/>
            <a:cxnLst/>
            <a:rect l="l" t="t" r="r" b="b"/>
            <a:pathLst>
              <a:path w="74929" h="380364">
                <a:moveTo>
                  <a:pt x="0" y="0"/>
                </a:moveTo>
                <a:lnTo>
                  <a:pt x="74679" y="380236"/>
                </a:lnTo>
              </a:path>
            </a:pathLst>
          </a:custGeom>
          <a:ln w="333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85440" y="4386859"/>
            <a:ext cx="3552825" cy="1022985"/>
          </a:xfrm>
          <a:custGeom>
            <a:avLst/>
            <a:gdLst/>
            <a:ahLst/>
            <a:cxnLst/>
            <a:rect l="l" t="t" r="r" b="b"/>
            <a:pathLst>
              <a:path w="3552825" h="1022985">
                <a:moveTo>
                  <a:pt x="0" y="1022603"/>
                </a:moveTo>
                <a:lnTo>
                  <a:pt x="98297" y="0"/>
                </a:lnTo>
                <a:lnTo>
                  <a:pt x="3552505" y="0"/>
                </a:lnTo>
              </a:path>
            </a:pathLst>
          </a:custGeom>
          <a:ln w="160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610245" y="3764788"/>
            <a:ext cx="3274695" cy="922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加权的欧式距离法</a:t>
            </a:r>
            <a:endParaRPr sz="3200">
              <a:latin typeface="NSimSun"/>
              <a:cs typeface="NSimSun"/>
            </a:endParaRPr>
          </a:p>
          <a:p>
            <a:pPr algn="r" marR="58419">
              <a:lnSpc>
                <a:spcPct val="100000"/>
              </a:lnSpc>
              <a:spcBef>
                <a:spcPts val="1225"/>
              </a:spcBef>
            </a:pPr>
            <a:r>
              <a:rPr dirty="0" sz="1750" spc="10" i="1">
                <a:latin typeface="Times New Roman"/>
                <a:cs typeface="Times New Roman"/>
              </a:rPr>
              <a:t>L</a:t>
            </a:r>
            <a:r>
              <a:rPr dirty="0" sz="1750" spc="-270" i="1">
                <a:latin typeface="Times New Roman"/>
                <a:cs typeface="Times New Roman"/>
              </a:rPr>
              <a:t> </a:t>
            </a:r>
            <a:r>
              <a:rPr dirty="0" sz="1750" spc="-45">
                <a:latin typeface="Symbol"/>
                <a:cs typeface="Symbol"/>
              </a:rPr>
              <a:t></a:t>
            </a:r>
            <a:r>
              <a:rPr dirty="0" sz="1750" spc="1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5728" y="5168138"/>
            <a:ext cx="36004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5" i="1">
                <a:latin typeface="Times New Roman"/>
                <a:cs typeface="Times New Roman"/>
              </a:rPr>
              <a:t>i</a:t>
            </a:r>
            <a:r>
              <a:rPr dirty="0" sz="1750" spc="-270" i="1">
                <a:latin typeface="Times New Roman"/>
                <a:cs typeface="Times New Roman"/>
              </a:rPr>
              <a:t> </a:t>
            </a:r>
            <a:r>
              <a:rPr dirty="0" sz="1750" spc="120">
                <a:latin typeface="Symbol"/>
                <a:cs typeface="Symbol"/>
              </a:rPr>
              <a:t></a:t>
            </a:r>
            <a:r>
              <a:rPr dirty="0" sz="1750" spc="10"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1677" y="4896091"/>
            <a:ext cx="18796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99886" y="4896091"/>
            <a:ext cx="18796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Q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57355" y="4896091"/>
            <a:ext cx="8826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5" i="1">
                <a:latin typeface="Times New Roman"/>
                <a:cs typeface="Times New Roman"/>
              </a:rPr>
              <a:t>i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34539" y="4896091"/>
            <a:ext cx="17589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w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19343" y="4400042"/>
            <a:ext cx="1866900" cy="744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860"/>
              </a:lnSpc>
              <a:tabLst>
                <a:tab pos="1283970" algn="l"/>
              </a:tabLst>
            </a:pPr>
            <a:r>
              <a:rPr dirty="0" sz="4000" spc="-445">
                <a:latin typeface="Symbol"/>
                <a:cs typeface="Symbol"/>
              </a:rPr>
              <a:t></a:t>
            </a:r>
            <a:r>
              <a:rPr dirty="0" sz="3000" spc="245" i="1">
                <a:latin typeface="Times New Roman"/>
                <a:cs typeface="Times New Roman"/>
              </a:rPr>
              <a:t>i</a:t>
            </a:r>
            <a:r>
              <a:rPr dirty="0" sz="4000" spc="-15">
                <a:latin typeface="Symbol"/>
                <a:cs typeface="Symbol"/>
              </a:rPr>
              <a:t></a:t>
            </a:r>
            <a:r>
              <a:rPr dirty="0" sz="3000" spc="15">
                <a:latin typeface="Symbol"/>
                <a:cs typeface="Symbol"/>
              </a:rPr>
              <a:t></a:t>
            </a:r>
            <a:r>
              <a:rPr dirty="0" sz="3000" spc="-50">
                <a:latin typeface="Times New Roman"/>
                <a:cs typeface="Times New Roman"/>
              </a:rPr>
              <a:t> </a:t>
            </a:r>
            <a:r>
              <a:rPr dirty="0" sz="3000" spc="25" i="1">
                <a:latin typeface="Times New Roman"/>
                <a:cs typeface="Times New Roman"/>
              </a:rPr>
              <a:t>H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4000" spc="-440">
                <a:latin typeface="Symbol"/>
                <a:cs typeface="Symbol"/>
              </a:rPr>
              <a:t></a:t>
            </a:r>
            <a:r>
              <a:rPr dirty="0" sz="3000" spc="245" i="1">
                <a:latin typeface="Times New Roman"/>
                <a:cs typeface="Times New Roman"/>
              </a:rPr>
              <a:t>i</a:t>
            </a:r>
            <a:r>
              <a:rPr dirty="0" sz="4000" spc="-470">
                <a:latin typeface="Symbol"/>
                <a:cs typeface="Symbol"/>
              </a:rPr>
              <a:t></a:t>
            </a:r>
            <a:r>
              <a:rPr dirty="0" sz="4900" spc="-880">
                <a:latin typeface="Symbol"/>
                <a:cs typeface="Symbol"/>
              </a:rPr>
              <a:t></a:t>
            </a:r>
            <a:r>
              <a:rPr dirty="0" baseline="50793" sz="2625" spc="15">
                <a:latin typeface="Times New Roman"/>
                <a:cs typeface="Times New Roman"/>
              </a:rPr>
              <a:t>2</a:t>
            </a:r>
            <a:endParaRPr baseline="50793" sz="2625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93057" y="4400042"/>
            <a:ext cx="1291590" cy="828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8547" sz="6825" spc="390">
                <a:latin typeface="Symbol"/>
                <a:cs typeface="Symbol"/>
              </a:rPr>
              <a:t></a:t>
            </a:r>
            <a:r>
              <a:rPr dirty="0" sz="3000" spc="25" i="1">
                <a:latin typeface="Times New Roman"/>
                <a:cs typeface="Times New Roman"/>
              </a:rPr>
              <a:t>W</a:t>
            </a:r>
            <a:r>
              <a:rPr dirty="0" sz="3000" spc="110" i="1">
                <a:latin typeface="Times New Roman"/>
                <a:cs typeface="Times New Roman"/>
              </a:rPr>
              <a:t> </a:t>
            </a:r>
            <a:r>
              <a:rPr dirty="0" sz="4900" spc="-760">
                <a:latin typeface="Symbol"/>
                <a:cs typeface="Symbol"/>
              </a:rPr>
              <a:t></a:t>
            </a:r>
            <a:r>
              <a:rPr dirty="0" sz="3000" spc="25" i="1">
                <a:latin typeface="Times New Roman"/>
                <a:cs typeface="Times New Roman"/>
              </a:rPr>
              <a:t>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43302" y="4514342"/>
            <a:ext cx="1704339" cy="610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01955" algn="l"/>
              </a:tabLst>
            </a:pPr>
            <a:r>
              <a:rPr dirty="0" sz="3000" spc="20" i="1">
                <a:latin typeface="Times New Roman"/>
                <a:cs typeface="Times New Roman"/>
              </a:rPr>
              <a:t>P</a:t>
            </a:r>
            <a:r>
              <a:rPr dirty="0" sz="3000" spc="20" i="1">
                <a:latin typeface="Times New Roman"/>
                <a:cs typeface="Times New Roman"/>
              </a:rPr>
              <a:t>	</a:t>
            </a:r>
            <a:r>
              <a:rPr dirty="0" sz="4000" spc="-445">
                <a:latin typeface="Symbol"/>
                <a:cs typeface="Symbol"/>
              </a:rPr>
              <a:t></a:t>
            </a:r>
            <a:r>
              <a:rPr dirty="0" sz="3000" spc="155" i="1">
                <a:latin typeface="Times New Roman"/>
                <a:cs typeface="Times New Roman"/>
              </a:rPr>
              <a:t>Q</a:t>
            </a:r>
            <a:r>
              <a:rPr dirty="0" sz="3000" spc="5">
                <a:latin typeface="Times New Roman"/>
                <a:cs typeface="Times New Roman"/>
              </a:rPr>
              <a:t>,</a:t>
            </a:r>
            <a:r>
              <a:rPr dirty="0" sz="3000" spc="-220">
                <a:latin typeface="Times New Roman"/>
                <a:cs typeface="Times New Roman"/>
              </a:rPr>
              <a:t> </a:t>
            </a:r>
            <a:r>
              <a:rPr dirty="0" sz="3000" spc="25" i="1">
                <a:latin typeface="Times New Roman"/>
                <a:cs typeface="Times New Roman"/>
              </a:rPr>
              <a:t>D</a:t>
            </a:r>
            <a:r>
              <a:rPr dirty="0" sz="3000" spc="-480" i="1">
                <a:latin typeface="Times New Roman"/>
                <a:cs typeface="Times New Roman"/>
              </a:rPr>
              <a:t> </a:t>
            </a:r>
            <a:r>
              <a:rPr dirty="0" sz="4000" spc="-295">
                <a:latin typeface="Symbol"/>
                <a:cs typeface="Symbol"/>
              </a:rPr>
              <a:t></a:t>
            </a:r>
            <a:r>
              <a:rPr dirty="0" sz="4000" spc="-520">
                <a:latin typeface="Times New Roman"/>
                <a:cs typeface="Times New Roman"/>
              </a:rPr>
              <a:t> </a:t>
            </a:r>
            <a:r>
              <a:rPr dirty="0" sz="3000" spc="15">
                <a:latin typeface="Symbol"/>
                <a:cs typeface="Symbol"/>
              </a:rPr>
              <a:t>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76142" y="6366548"/>
            <a:ext cx="330200" cy="499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374" sz="4050" spc="-434">
                <a:latin typeface="Symbol"/>
                <a:cs typeface="Symbol"/>
              </a:rPr>
              <a:t></a:t>
            </a:r>
            <a:r>
              <a:rPr dirty="0" sz="2700" spc="-5">
                <a:latin typeface="Times New Roman"/>
                <a:cs typeface="Times New Roman"/>
              </a:rPr>
              <a:t>1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76142" y="5695492"/>
            <a:ext cx="993140" cy="588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4115" sz="4050" spc="142">
                <a:latin typeface="Symbol"/>
                <a:cs typeface="Symbol"/>
              </a:rPr>
              <a:t></a:t>
            </a:r>
            <a:r>
              <a:rPr dirty="0" sz="2700" spc="185" i="1">
                <a:latin typeface="Times New Roman"/>
                <a:cs typeface="Times New Roman"/>
              </a:rPr>
              <a:t>H</a:t>
            </a:r>
            <a:r>
              <a:rPr dirty="0" baseline="-25089" sz="2325" spc="22" i="1">
                <a:latin typeface="Times New Roman"/>
                <a:cs typeface="Times New Roman"/>
              </a:rPr>
              <a:t>Q</a:t>
            </a:r>
            <a:r>
              <a:rPr dirty="0" baseline="-25089" sz="2325" spc="-82" i="1">
                <a:latin typeface="Times New Roman"/>
                <a:cs typeface="Times New Roman"/>
              </a:rPr>
              <a:t> </a:t>
            </a:r>
            <a:r>
              <a:rPr dirty="0" sz="3550" spc="-425">
                <a:latin typeface="Symbol"/>
                <a:cs typeface="Symbol"/>
              </a:rPr>
              <a:t></a:t>
            </a:r>
            <a:r>
              <a:rPr dirty="0" sz="2700" spc="160" i="1">
                <a:latin typeface="Times New Roman"/>
                <a:cs typeface="Times New Roman"/>
              </a:rPr>
              <a:t>i</a:t>
            </a:r>
            <a:r>
              <a:rPr dirty="0" sz="3550" spc="-300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17000" y="6079299"/>
            <a:ext cx="854075" cy="4800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5" i="1">
                <a:latin typeface="Times New Roman"/>
                <a:cs typeface="Times New Roman"/>
              </a:rPr>
              <a:t>W</a:t>
            </a:r>
            <a:r>
              <a:rPr dirty="0" sz="2700" spc="-210" i="1">
                <a:latin typeface="Times New Roman"/>
                <a:cs typeface="Times New Roman"/>
              </a:rPr>
              <a:t> </a:t>
            </a:r>
            <a:r>
              <a:rPr dirty="0" baseline="-23297" sz="2325" spc="-97" i="1">
                <a:latin typeface="Times New Roman"/>
                <a:cs typeface="Times New Roman"/>
              </a:rPr>
              <a:t>i</a:t>
            </a:r>
            <a:r>
              <a:rPr dirty="0" sz="2700" spc="-5">
                <a:latin typeface="Symbol"/>
                <a:cs typeface="Symbol"/>
              </a:rPr>
              <a:t></a:t>
            </a:r>
            <a:r>
              <a:rPr dirty="0" sz="2700" spc="-50">
                <a:latin typeface="Times New Roman"/>
                <a:cs typeface="Times New Roman"/>
              </a:rPr>
              <a:t> </a:t>
            </a:r>
            <a:r>
              <a:rPr dirty="0" baseline="-9259" sz="4050" spc="-7">
                <a:latin typeface="Symbol"/>
                <a:cs typeface="Symbol"/>
              </a:rPr>
              <a:t></a:t>
            </a:r>
            <a:endParaRPr baseline="-9259" sz="40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56771" y="5703836"/>
            <a:ext cx="2988945" cy="1163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10" i="1">
                <a:latin typeface="Times New Roman"/>
                <a:cs typeface="Times New Roman"/>
              </a:rPr>
              <a:t>H</a:t>
            </a:r>
            <a:r>
              <a:rPr dirty="0" sz="2700" spc="-200" i="1">
                <a:latin typeface="Times New Roman"/>
                <a:cs typeface="Times New Roman"/>
              </a:rPr>
              <a:t> </a:t>
            </a:r>
            <a:r>
              <a:rPr dirty="0" baseline="-25089" sz="2325" spc="37" i="1">
                <a:latin typeface="Times New Roman"/>
                <a:cs typeface="Times New Roman"/>
              </a:rPr>
              <a:t>Q</a:t>
            </a:r>
            <a:r>
              <a:rPr dirty="0" baseline="-25089" sz="2325" spc="225" i="1">
                <a:latin typeface="Times New Roman"/>
                <a:cs typeface="Times New Roman"/>
              </a:rPr>
              <a:t> </a:t>
            </a:r>
            <a:r>
              <a:rPr dirty="0" sz="3550" spc="-320">
                <a:latin typeface="Symbol"/>
                <a:cs typeface="Symbol"/>
              </a:rPr>
              <a:t></a:t>
            </a:r>
            <a:r>
              <a:rPr dirty="0" sz="2700" spc="5" i="1">
                <a:latin typeface="Times New Roman"/>
                <a:cs typeface="Times New Roman"/>
              </a:rPr>
              <a:t>i</a:t>
            </a:r>
            <a:r>
              <a:rPr dirty="0" sz="2700" spc="-380" i="1">
                <a:latin typeface="Times New Roman"/>
                <a:cs typeface="Times New Roman"/>
              </a:rPr>
              <a:t> </a:t>
            </a:r>
            <a:r>
              <a:rPr dirty="0" sz="3550" spc="-430">
                <a:latin typeface="Symbol"/>
                <a:cs typeface="Symbol"/>
              </a:rPr>
              <a:t></a:t>
            </a:r>
            <a:r>
              <a:rPr dirty="0" sz="2700">
                <a:latin typeface="Times New Roman"/>
                <a:cs typeface="Times New Roman"/>
              </a:rPr>
              <a:t>,</a:t>
            </a:r>
            <a:r>
              <a:rPr dirty="0" sz="2700" spc="-110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H</a:t>
            </a:r>
            <a:r>
              <a:rPr dirty="0" sz="2700" spc="-85" i="1">
                <a:latin typeface="Times New Roman"/>
                <a:cs typeface="Times New Roman"/>
              </a:rPr>
              <a:t> </a:t>
            </a:r>
            <a:r>
              <a:rPr dirty="0" baseline="-25089" sz="2325" spc="37" i="1">
                <a:latin typeface="Times New Roman"/>
                <a:cs typeface="Times New Roman"/>
              </a:rPr>
              <a:t>D</a:t>
            </a:r>
            <a:r>
              <a:rPr dirty="0" baseline="-25089" sz="2325" spc="217" i="1">
                <a:latin typeface="Times New Roman"/>
                <a:cs typeface="Times New Roman"/>
              </a:rPr>
              <a:t> </a:t>
            </a:r>
            <a:r>
              <a:rPr dirty="0" sz="3550" spc="-320">
                <a:latin typeface="Symbol"/>
                <a:cs typeface="Symbol"/>
              </a:rPr>
              <a:t></a:t>
            </a:r>
            <a:r>
              <a:rPr dirty="0" sz="2700" spc="5" i="1">
                <a:latin typeface="Times New Roman"/>
                <a:cs typeface="Times New Roman"/>
              </a:rPr>
              <a:t>i</a:t>
            </a:r>
            <a:r>
              <a:rPr dirty="0" sz="2700" spc="-375" i="1">
                <a:latin typeface="Times New Roman"/>
                <a:cs typeface="Times New Roman"/>
              </a:rPr>
              <a:t> </a:t>
            </a:r>
            <a:r>
              <a:rPr dirty="0" sz="3550" spc="-175">
                <a:latin typeface="Symbol"/>
                <a:cs typeface="Symbol"/>
              </a:rPr>
              <a:t></a:t>
            </a:r>
            <a:r>
              <a:rPr dirty="0" sz="3550" spc="-425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</a:t>
            </a:r>
            <a:r>
              <a:rPr dirty="0" sz="2700" spc="190">
                <a:latin typeface="Times New Roman"/>
                <a:cs typeface="Times New Roman"/>
              </a:rPr>
              <a:t> </a:t>
            </a:r>
            <a:r>
              <a:rPr dirty="0" sz="2700" spc="5">
                <a:latin typeface="Times New Roman"/>
                <a:cs typeface="Times New Roman"/>
              </a:rPr>
              <a:t>0</a:t>
            </a: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700" spc="10" i="1">
                <a:latin typeface="Times New Roman"/>
                <a:cs typeface="Times New Roman"/>
              </a:rPr>
              <a:t>H</a:t>
            </a:r>
            <a:r>
              <a:rPr dirty="0" sz="2700" spc="-200" i="1">
                <a:latin typeface="Times New Roman"/>
                <a:cs typeface="Times New Roman"/>
              </a:rPr>
              <a:t> </a:t>
            </a:r>
            <a:r>
              <a:rPr dirty="0" baseline="-23297" sz="2325" spc="37" i="1">
                <a:latin typeface="Times New Roman"/>
                <a:cs typeface="Times New Roman"/>
              </a:rPr>
              <a:t>Q</a:t>
            </a:r>
            <a:r>
              <a:rPr dirty="0" baseline="-23297" sz="2325" spc="225" i="1">
                <a:latin typeface="Times New Roman"/>
                <a:cs typeface="Times New Roman"/>
              </a:rPr>
              <a:t> </a:t>
            </a:r>
            <a:r>
              <a:rPr dirty="0" sz="3550" spc="-320">
                <a:latin typeface="Symbol"/>
                <a:cs typeface="Symbol"/>
              </a:rPr>
              <a:t></a:t>
            </a:r>
            <a:r>
              <a:rPr dirty="0" sz="2700" spc="5" i="1">
                <a:latin typeface="Times New Roman"/>
                <a:cs typeface="Times New Roman"/>
              </a:rPr>
              <a:t>i</a:t>
            </a:r>
            <a:r>
              <a:rPr dirty="0" sz="2700" spc="-375" i="1">
                <a:latin typeface="Times New Roman"/>
                <a:cs typeface="Times New Roman"/>
              </a:rPr>
              <a:t> </a:t>
            </a:r>
            <a:r>
              <a:rPr dirty="0" sz="3550" spc="90">
                <a:latin typeface="Symbol"/>
                <a:cs typeface="Symbol"/>
              </a:rPr>
              <a:t></a:t>
            </a:r>
            <a:r>
              <a:rPr dirty="0" baseline="-5208" sz="4800" spc="-22" b="1">
                <a:latin typeface="NSimSun"/>
                <a:cs typeface="NSimSun"/>
              </a:rPr>
              <a:t>或</a:t>
            </a:r>
            <a:r>
              <a:rPr dirty="0" baseline="-5208" sz="4800" spc="-525" b="1">
                <a:latin typeface="NSimSun"/>
                <a:cs typeface="NSimSu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H</a:t>
            </a:r>
            <a:r>
              <a:rPr dirty="0" sz="2800" spc="-290" i="1">
                <a:latin typeface="Times New Roman"/>
                <a:cs typeface="Times New Roman"/>
              </a:rPr>
              <a:t> </a:t>
            </a:r>
            <a:r>
              <a:rPr dirty="0" baseline="-24305" sz="2400" spc="30" i="1">
                <a:latin typeface="Times New Roman"/>
                <a:cs typeface="Times New Roman"/>
              </a:rPr>
              <a:t>D</a:t>
            </a:r>
            <a:r>
              <a:rPr dirty="0" baseline="-24305" sz="2400" spc="30" i="1">
                <a:latin typeface="Times New Roman"/>
                <a:cs typeface="Times New Roman"/>
              </a:rPr>
              <a:t> </a:t>
            </a:r>
            <a:r>
              <a:rPr dirty="0" sz="3700" spc="-415">
                <a:latin typeface="Symbol"/>
                <a:cs typeface="Symbol"/>
              </a:rPr>
              <a:t></a:t>
            </a:r>
            <a:r>
              <a:rPr dirty="0" sz="2800" spc="225" i="1">
                <a:latin typeface="Times New Roman"/>
                <a:cs typeface="Times New Roman"/>
              </a:rPr>
              <a:t>i</a:t>
            </a:r>
            <a:r>
              <a:rPr dirty="0" sz="3700" spc="-365">
                <a:latin typeface="Symbol"/>
                <a:cs typeface="Symbol"/>
              </a:rPr>
              <a:t></a:t>
            </a:r>
            <a:r>
              <a:rPr dirty="0" baseline="-5208" sz="4800" spc="-22" b="1">
                <a:latin typeface="NSimSun"/>
                <a:cs typeface="NSimSun"/>
              </a:rPr>
              <a:t>＝</a:t>
            </a:r>
            <a:r>
              <a:rPr dirty="0" baseline="-5208" sz="4800" spc="-22" b="1">
                <a:latin typeface="NSimSun"/>
                <a:cs typeface="NSimSun"/>
              </a:rPr>
              <a:t>0</a:t>
            </a:r>
            <a:endParaRPr baseline="-5208"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1650364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颜色特征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233" y="1846071"/>
            <a:ext cx="8025765" cy="1972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3、距离法</a:t>
            </a:r>
            <a:endParaRPr sz="3200">
              <a:latin typeface="NSimSun"/>
              <a:cs typeface="NSimSun"/>
            </a:endParaRPr>
          </a:p>
          <a:p>
            <a:pPr marL="12700" marR="5080" indent="355600">
              <a:lnSpc>
                <a:spcPct val="100000"/>
              </a:lnSpc>
              <a:spcBef>
                <a:spcPts val="1670"/>
              </a:spcBef>
            </a:pPr>
            <a:r>
              <a:rPr dirty="0" sz="2800" spc="-5">
                <a:latin typeface="NSimSun"/>
                <a:cs typeface="NSimSun"/>
              </a:rPr>
              <a:t>为减少计算量，可借助直方图的均值来粗略地表 达颜色信息。如果图像用R，G，B三个分量表示，则 图像的特征向量由这三个分量的均值组成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0040" y="3644138"/>
            <a:ext cx="243840" cy="835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1419" sz="6225" spc="-982">
                <a:latin typeface="Symbol"/>
                <a:cs typeface="Symbol"/>
              </a:rPr>
              <a:t></a:t>
            </a:r>
            <a:r>
              <a:rPr dirty="0" sz="1750" spc="10" i="1">
                <a:latin typeface="Times New Roman"/>
                <a:cs typeface="Times New Roman"/>
              </a:rPr>
              <a:t>T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0409" y="4246130"/>
            <a:ext cx="16319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B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3657" y="4246130"/>
            <a:ext cx="18796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5" i="1">
                <a:latin typeface="Times New Roman"/>
                <a:cs typeface="Times New Roman"/>
              </a:rPr>
              <a:t>G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9109" y="4246130"/>
            <a:ext cx="16319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R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3654" y="3845305"/>
            <a:ext cx="2089150" cy="633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7340" algn="l"/>
                <a:tab pos="1167765" algn="l"/>
                <a:tab pos="1739900" algn="l"/>
              </a:tabLst>
            </a:pPr>
            <a:r>
              <a:rPr dirty="0" sz="3000" spc="10" i="1">
                <a:latin typeface="Times New Roman"/>
                <a:cs typeface="Times New Roman"/>
              </a:rPr>
              <a:t>f</a:t>
            </a:r>
            <a:r>
              <a:rPr dirty="0" sz="3000" spc="10" i="1">
                <a:latin typeface="Times New Roman"/>
                <a:cs typeface="Times New Roman"/>
              </a:rPr>
              <a:t>	</a:t>
            </a:r>
            <a:r>
              <a:rPr dirty="0" sz="3000" spc="20">
                <a:latin typeface="Symbol"/>
                <a:cs typeface="Symbol"/>
              </a:rPr>
              <a:t></a:t>
            </a:r>
            <a:r>
              <a:rPr dirty="0" sz="3000" spc="-80">
                <a:latin typeface="Times New Roman"/>
                <a:cs typeface="Times New Roman"/>
              </a:rPr>
              <a:t> </a:t>
            </a:r>
            <a:r>
              <a:rPr dirty="0" sz="4150" spc="-455">
                <a:latin typeface="Symbol"/>
                <a:cs typeface="Symbol"/>
              </a:rPr>
              <a:t></a:t>
            </a:r>
            <a:r>
              <a:rPr dirty="0" sz="3200" spc="-95" i="1">
                <a:latin typeface="Symbol"/>
                <a:cs typeface="Symbol"/>
              </a:rPr>
              <a:t></a:t>
            </a:r>
            <a:r>
              <a:rPr dirty="0" sz="3200" i="1">
                <a:latin typeface="Times New Roman"/>
                <a:cs typeface="Times New Roman"/>
              </a:rPr>
              <a:t>	</a:t>
            </a:r>
            <a:r>
              <a:rPr dirty="0" sz="3000" spc="130">
                <a:latin typeface="Times New Roman"/>
                <a:cs typeface="Times New Roman"/>
              </a:rPr>
              <a:t>,</a:t>
            </a:r>
            <a:r>
              <a:rPr dirty="0" sz="3200" spc="-95" i="1">
                <a:latin typeface="Symbol"/>
                <a:cs typeface="Symbol"/>
              </a:rPr>
              <a:t></a:t>
            </a:r>
            <a:r>
              <a:rPr dirty="0" sz="3200" i="1">
                <a:latin typeface="Times New Roman"/>
                <a:cs typeface="Times New Roman"/>
              </a:rPr>
              <a:t>	</a:t>
            </a:r>
            <a:r>
              <a:rPr dirty="0" sz="3000" spc="135">
                <a:latin typeface="Times New Roman"/>
                <a:cs typeface="Times New Roman"/>
              </a:rPr>
              <a:t>,</a:t>
            </a:r>
            <a:r>
              <a:rPr dirty="0" sz="3200" spc="-95" i="1">
                <a:latin typeface="Symbol"/>
                <a:cs typeface="Symbol"/>
              </a:rPr>
              <a:t>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0900" y="5116321"/>
            <a:ext cx="393509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latin typeface="NSimSun"/>
                <a:cs typeface="NSimSun"/>
              </a:rPr>
              <a:t>此时图像Q和D的相似值为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65166" y="6201938"/>
            <a:ext cx="51435" cy="28575"/>
          </a:xfrm>
          <a:custGeom>
            <a:avLst/>
            <a:gdLst/>
            <a:ahLst/>
            <a:cxnLst/>
            <a:rect l="l" t="t" r="r" b="b"/>
            <a:pathLst>
              <a:path w="51435" h="28575">
                <a:moveTo>
                  <a:pt x="0" y="28195"/>
                </a:moveTo>
                <a:lnTo>
                  <a:pt x="51060" y="0"/>
                </a:lnTo>
              </a:path>
            </a:pathLst>
          </a:custGeom>
          <a:ln w="16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16214" y="6209565"/>
            <a:ext cx="74930" cy="217170"/>
          </a:xfrm>
          <a:custGeom>
            <a:avLst/>
            <a:gdLst/>
            <a:ahLst/>
            <a:cxnLst/>
            <a:rect l="l" t="t" r="r" b="b"/>
            <a:pathLst>
              <a:path w="74929" h="217170">
                <a:moveTo>
                  <a:pt x="0" y="0"/>
                </a:moveTo>
                <a:lnTo>
                  <a:pt x="74679" y="217174"/>
                </a:lnTo>
              </a:path>
            </a:pathLst>
          </a:custGeom>
          <a:ln w="332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99280" y="5819412"/>
            <a:ext cx="1740535" cy="607695"/>
          </a:xfrm>
          <a:custGeom>
            <a:avLst/>
            <a:gdLst/>
            <a:ahLst/>
            <a:cxnLst/>
            <a:rect l="l" t="t" r="r" b="b"/>
            <a:pathLst>
              <a:path w="1740535" h="607695">
                <a:moveTo>
                  <a:pt x="0" y="607315"/>
                </a:moveTo>
                <a:lnTo>
                  <a:pt x="98297" y="0"/>
                </a:lnTo>
                <a:lnTo>
                  <a:pt x="1740436" y="0"/>
                </a:lnTo>
              </a:path>
            </a:pathLst>
          </a:custGeom>
          <a:ln w="161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74816" y="6234700"/>
            <a:ext cx="51435" cy="28575"/>
          </a:xfrm>
          <a:custGeom>
            <a:avLst/>
            <a:gdLst/>
            <a:ahLst/>
            <a:cxnLst/>
            <a:rect l="l" t="t" r="r" b="b"/>
            <a:pathLst>
              <a:path w="51435" h="28575">
                <a:moveTo>
                  <a:pt x="0" y="28195"/>
                </a:moveTo>
                <a:lnTo>
                  <a:pt x="51060" y="0"/>
                </a:lnTo>
              </a:path>
            </a:pathLst>
          </a:custGeom>
          <a:ln w="16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25877" y="6243086"/>
            <a:ext cx="74930" cy="238125"/>
          </a:xfrm>
          <a:custGeom>
            <a:avLst/>
            <a:gdLst/>
            <a:ahLst/>
            <a:cxnLst/>
            <a:rect l="l" t="t" r="r" b="b"/>
            <a:pathLst>
              <a:path w="74929" h="238125">
                <a:moveTo>
                  <a:pt x="0" y="0"/>
                </a:moveTo>
                <a:lnTo>
                  <a:pt x="74679" y="237742"/>
                </a:lnTo>
              </a:path>
            </a:pathLst>
          </a:custGeom>
          <a:ln w="333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08930" y="5819412"/>
            <a:ext cx="2961640" cy="661670"/>
          </a:xfrm>
          <a:custGeom>
            <a:avLst/>
            <a:gdLst/>
            <a:ahLst/>
            <a:cxnLst/>
            <a:rect l="l" t="t" r="r" b="b"/>
            <a:pathLst>
              <a:path w="2961640" h="661670">
                <a:moveTo>
                  <a:pt x="0" y="661416"/>
                </a:moveTo>
                <a:lnTo>
                  <a:pt x="98297" y="0"/>
                </a:lnTo>
                <a:lnTo>
                  <a:pt x="2961177" y="0"/>
                </a:lnTo>
              </a:path>
            </a:pathLst>
          </a:custGeom>
          <a:ln w="160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216522" y="5776467"/>
            <a:ext cx="438784" cy="694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550" spc="5">
                <a:latin typeface="Symbol"/>
                <a:cs typeface="Symbol"/>
              </a:rPr>
              <a:t></a:t>
            </a:r>
            <a:endParaRPr sz="45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33592" y="5884164"/>
            <a:ext cx="237490" cy="463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000" spc="20">
                <a:latin typeface="Symbol"/>
                <a:cs typeface="Symbol"/>
              </a:rPr>
              <a:t>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39874" y="6138926"/>
            <a:ext cx="18859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5" i="1">
                <a:latin typeface="Times New Roman"/>
                <a:cs typeface="Times New Roman"/>
              </a:rPr>
              <a:t>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06245" y="6138926"/>
            <a:ext cx="18859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5" i="1">
                <a:latin typeface="Times New Roman"/>
                <a:cs typeface="Times New Roman"/>
              </a:rPr>
              <a:t>Q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09527" y="6138926"/>
            <a:ext cx="18859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5" i="1">
                <a:latin typeface="Times New Roman"/>
                <a:cs typeface="Times New Roman"/>
              </a:rPr>
              <a:t>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18584" y="6138926"/>
            <a:ext cx="18859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5" i="1">
                <a:latin typeface="Times New Roman"/>
                <a:cs typeface="Times New Roman"/>
              </a:rPr>
              <a:t>Q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59257" y="6204458"/>
            <a:ext cx="65024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R</a:t>
            </a:r>
            <a:r>
              <a:rPr dirty="0" sz="1750" spc="-265" i="1">
                <a:latin typeface="Times New Roman"/>
                <a:cs typeface="Times New Roman"/>
              </a:rPr>
              <a:t> </a:t>
            </a:r>
            <a:r>
              <a:rPr dirty="0" sz="1750" spc="45">
                <a:latin typeface="Times New Roman"/>
                <a:cs typeface="Times New Roman"/>
              </a:rPr>
              <a:t>,</a:t>
            </a:r>
            <a:r>
              <a:rPr dirty="0" sz="1750" spc="15" i="1">
                <a:latin typeface="Times New Roman"/>
                <a:cs typeface="Times New Roman"/>
              </a:rPr>
              <a:t>G</a:t>
            </a:r>
            <a:r>
              <a:rPr dirty="0" sz="1750" spc="-225" i="1">
                <a:latin typeface="Times New Roman"/>
                <a:cs typeface="Times New Roman"/>
              </a:rPr>
              <a:t> </a:t>
            </a:r>
            <a:r>
              <a:rPr dirty="0" sz="1750" spc="155">
                <a:latin typeface="Times New Roman"/>
                <a:cs typeface="Times New Roman"/>
              </a:rPr>
              <a:t>,</a:t>
            </a:r>
            <a:r>
              <a:rPr dirty="0" sz="1750" spc="10" i="1">
                <a:latin typeface="Times New Roman"/>
                <a:cs typeface="Times New Roman"/>
              </a:rPr>
              <a:t>B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73794" y="5460758"/>
            <a:ext cx="245110" cy="92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8128" sz="7125" spc="-1117">
                <a:latin typeface="Symbol"/>
                <a:cs typeface="Symbol"/>
              </a:rPr>
              <a:t></a:t>
            </a:r>
            <a:r>
              <a:rPr dirty="0" sz="1750" spc="10"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43448" y="5460758"/>
            <a:ext cx="245110" cy="92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8128" sz="7125" spc="-1117">
                <a:latin typeface="Symbol"/>
                <a:cs typeface="Symbol"/>
              </a:rPr>
              <a:t></a:t>
            </a:r>
            <a:r>
              <a:rPr dirty="0" sz="1750" spc="10"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88947" y="5661914"/>
            <a:ext cx="3010535" cy="718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655"/>
              </a:lnSpc>
              <a:tabLst>
                <a:tab pos="1927860" algn="l"/>
                <a:tab pos="2525395" algn="l"/>
                <a:tab pos="2889885" algn="l"/>
              </a:tabLst>
            </a:pPr>
            <a:r>
              <a:rPr dirty="0" sz="3000" spc="175" i="1">
                <a:latin typeface="Times New Roman"/>
                <a:cs typeface="Times New Roman"/>
              </a:rPr>
              <a:t>P</a:t>
            </a:r>
            <a:r>
              <a:rPr dirty="0" sz="4000" spc="-450">
                <a:latin typeface="Symbol"/>
                <a:cs typeface="Symbol"/>
              </a:rPr>
              <a:t></a:t>
            </a:r>
            <a:r>
              <a:rPr dirty="0" sz="3000" spc="150" i="1">
                <a:latin typeface="Times New Roman"/>
                <a:cs typeface="Times New Roman"/>
              </a:rPr>
              <a:t>Q</a:t>
            </a:r>
            <a:r>
              <a:rPr dirty="0" sz="3000" spc="10">
                <a:latin typeface="Times New Roman"/>
                <a:cs typeface="Times New Roman"/>
              </a:rPr>
              <a:t>,</a:t>
            </a:r>
            <a:r>
              <a:rPr dirty="0" sz="3000" spc="-220">
                <a:latin typeface="Times New Roman"/>
                <a:cs typeface="Times New Roman"/>
              </a:rPr>
              <a:t> </a:t>
            </a:r>
            <a:r>
              <a:rPr dirty="0" sz="3000" spc="25" i="1">
                <a:latin typeface="Times New Roman"/>
                <a:cs typeface="Times New Roman"/>
              </a:rPr>
              <a:t>D</a:t>
            </a:r>
            <a:r>
              <a:rPr dirty="0" sz="3000" spc="-475" i="1">
                <a:latin typeface="Times New Roman"/>
                <a:cs typeface="Times New Roman"/>
              </a:rPr>
              <a:t> </a:t>
            </a:r>
            <a:r>
              <a:rPr dirty="0" sz="4000" spc="-295">
                <a:latin typeface="Symbol"/>
                <a:cs typeface="Symbol"/>
              </a:rPr>
              <a:t></a:t>
            </a:r>
            <a:r>
              <a:rPr dirty="0" sz="4000" spc="-530">
                <a:latin typeface="Times New Roman"/>
                <a:cs typeface="Times New Roman"/>
              </a:rPr>
              <a:t> </a:t>
            </a:r>
            <a:r>
              <a:rPr dirty="0" sz="3000" spc="20">
                <a:latin typeface="Symbol"/>
                <a:cs typeface="Symbol"/>
              </a:rPr>
              <a:t></a:t>
            </a:r>
            <a:r>
              <a:rPr dirty="0" sz="3000">
                <a:latin typeface="Times New Roman"/>
                <a:cs typeface="Times New Roman"/>
              </a:rPr>
              <a:t>	</a:t>
            </a:r>
            <a:r>
              <a:rPr dirty="0" sz="4750" spc="-545">
                <a:latin typeface="Symbol"/>
                <a:cs typeface="Symbol"/>
              </a:rPr>
              <a:t></a:t>
            </a:r>
            <a:r>
              <a:rPr dirty="0" sz="4750" spc="-775">
                <a:latin typeface="Times New Roman"/>
                <a:cs typeface="Times New Roman"/>
              </a:rPr>
              <a:t> </a:t>
            </a:r>
            <a:r>
              <a:rPr dirty="0" sz="3000" spc="10" i="1">
                <a:latin typeface="Times New Roman"/>
                <a:cs typeface="Times New Roman"/>
              </a:rPr>
              <a:t>f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3000" spc="20">
                <a:latin typeface="Symbol"/>
                <a:cs typeface="Symbol"/>
              </a:rPr>
              <a:t></a:t>
            </a:r>
            <a:r>
              <a:rPr dirty="0" sz="3000">
                <a:latin typeface="Times New Roman"/>
                <a:cs typeface="Times New Roman"/>
              </a:rPr>
              <a:t>	</a:t>
            </a:r>
            <a:r>
              <a:rPr dirty="0" sz="3000" spc="10" i="1">
                <a:latin typeface="Times New Roman"/>
                <a:cs typeface="Times New Roman"/>
              </a:rPr>
              <a:t>f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48855" y="5661914"/>
            <a:ext cx="1183640" cy="718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655"/>
              </a:lnSpc>
              <a:tabLst>
                <a:tab pos="653415" algn="l"/>
              </a:tabLst>
            </a:pPr>
            <a:r>
              <a:rPr dirty="0" sz="4750" spc="-680">
                <a:latin typeface="Symbol"/>
                <a:cs typeface="Symbol"/>
              </a:rPr>
              <a:t></a:t>
            </a:r>
            <a:r>
              <a:rPr dirty="0" sz="3200" spc="-95" i="1">
                <a:latin typeface="Symbol"/>
                <a:cs typeface="Symbol"/>
              </a:rPr>
              <a:t></a:t>
            </a:r>
            <a:r>
              <a:rPr dirty="0" sz="3200" i="1">
                <a:latin typeface="Times New Roman"/>
                <a:cs typeface="Times New Roman"/>
              </a:rPr>
              <a:t>	</a:t>
            </a:r>
            <a:r>
              <a:rPr dirty="0" sz="3000" spc="20">
                <a:latin typeface="Symbol"/>
                <a:cs typeface="Symbol"/>
              </a:rPr>
              <a:t></a:t>
            </a:r>
            <a:r>
              <a:rPr dirty="0" sz="3000" spc="-100">
                <a:latin typeface="Times New Roman"/>
                <a:cs typeface="Times New Roman"/>
              </a:rPr>
              <a:t> </a:t>
            </a:r>
            <a:r>
              <a:rPr dirty="0" sz="3200" spc="-95" i="1">
                <a:latin typeface="Symbol"/>
                <a:cs typeface="Symbol"/>
              </a:rPr>
              <a:t></a:t>
            </a:r>
            <a:endParaRPr sz="3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33" y="959865"/>
            <a:ext cx="7846695" cy="264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599757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颜色特征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2700">
              <a:latin typeface="Times New Roman"/>
              <a:cs typeface="Times New Roman"/>
            </a:endParaRPr>
          </a:p>
          <a:p>
            <a:pPr algn="ctr" marR="5984875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3、距离法</a:t>
            </a:r>
            <a:endParaRPr sz="3200">
              <a:latin typeface="NSimSun"/>
              <a:cs typeface="NSimSun"/>
            </a:endParaRPr>
          </a:p>
          <a:p>
            <a:pPr marL="12700" marR="5080" indent="355600">
              <a:lnSpc>
                <a:spcPts val="5050"/>
              </a:lnSpc>
              <a:spcBef>
                <a:spcPts val="430"/>
              </a:spcBef>
            </a:pPr>
            <a:r>
              <a:rPr dirty="0" sz="2800" spc="-5">
                <a:latin typeface="NSimSun"/>
                <a:cs typeface="NSimSun"/>
              </a:rPr>
              <a:t>MPEG-7中建议的颜色布局描述符在匹配时使用了 类似的距离公式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56488" y="4555392"/>
            <a:ext cx="43180" cy="28575"/>
          </a:xfrm>
          <a:custGeom>
            <a:avLst/>
            <a:gdLst/>
            <a:ahLst/>
            <a:cxnLst/>
            <a:rect l="l" t="t" r="r" b="b"/>
            <a:pathLst>
              <a:path w="43179" h="28575">
                <a:moveTo>
                  <a:pt x="0" y="28199"/>
                </a:moveTo>
                <a:lnTo>
                  <a:pt x="42672" y="0"/>
                </a:lnTo>
              </a:path>
            </a:pathLst>
          </a:custGeom>
          <a:ln w="154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99160" y="4563780"/>
            <a:ext cx="63500" cy="305435"/>
          </a:xfrm>
          <a:custGeom>
            <a:avLst/>
            <a:gdLst/>
            <a:ahLst/>
            <a:cxnLst/>
            <a:rect l="l" t="t" r="r" b="b"/>
            <a:pathLst>
              <a:path w="63500" h="305435">
                <a:moveTo>
                  <a:pt x="0" y="0"/>
                </a:moveTo>
                <a:lnTo>
                  <a:pt x="63240" y="304813"/>
                </a:lnTo>
              </a:path>
            </a:pathLst>
          </a:custGeom>
          <a:ln w="2834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69268" y="4035701"/>
            <a:ext cx="2476500" cy="833119"/>
          </a:xfrm>
          <a:custGeom>
            <a:avLst/>
            <a:gdLst/>
            <a:ahLst/>
            <a:cxnLst/>
            <a:rect l="l" t="t" r="r" b="b"/>
            <a:pathLst>
              <a:path w="2476500" h="833120">
                <a:moveTo>
                  <a:pt x="0" y="832892"/>
                </a:moveTo>
                <a:lnTo>
                  <a:pt x="83058" y="0"/>
                </a:lnTo>
                <a:lnTo>
                  <a:pt x="2476503" y="0"/>
                </a:lnTo>
              </a:path>
            </a:pathLst>
          </a:custGeom>
          <a:ln w="158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76471" y="4555392"/>
            <a:ext cx="43815" cy="28575"/>
          </a:xfrm>
          <a:custGeom>
            <a:avLst/>
            <a:gdLst/>
            <a:ahLst/>
            <a:cxnLst/>
            <a:rect l="l" t="t" r="r" b="b"/>
            <a:pathLst>
              <a:path w="43814" h="28575">
                <a:moveTo>
                  <a:pt x="0" y="28199"/>
                </a:moveTo>
                <a:lnTo>
                  <a:pt x="43433" y="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19906" y="4563780"/>
            <a:ext cx="62865" cy="305435"/>
          </a:xfrm>
          <a:custGeom>
            <a:avLst/>
            <a:gdLst/>
            <a:ahLst/>
            <a:cxnLst/>
            <a:rect l="l" t="t" r="r" b="b"/>
            <a:pathLst>
              <a:path w="62864" h="305435">
                <a:moveTo>
                  <a:pt x="0" y="0"/>
                </a:moveTo>
                <a:lnTo>
                  <a:pt x="62478" y="304813"/>
                </a:lnTo>
              </a:path>
            </a:pathLst>
          </a:custGeom>
          <a:ln w="28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9252" y="4035701"/>
            <a:ext cx="2907030" cy="833119"/>
          </a:xfrm>
          <a:custGeom>
            <a:avLst/>
            <a:gdLst/>
            <a:ahLst/>
            <a:cxnLst/>
            <a:rect l="l" t="t" r="r" b="b"/>
            <a:pathLst>
              <a:path w="2907029" h="833120">
                <a:moveTo>
                  <a:pt x="0" y="832892"/>
                </a:moveTo>
                <a:lnTo>
                  <a:pt x="83058" y="0"/>
                </a:lnTo>
                <a:lnTo>
                  <a:pt x="2907033" y="0"/>
                </a:lnTo>
              </a:path>
            </a:pathLst>
          </a:custGeom>
          <a:ln w="158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03580" y="5605465"/>
            <a:ext cx="43815" cy="28575"/>
          </a:xfrm>
          <a:custGeom>
            <a:avLst/>
            <a:gdLst/>
            <a:ahLst/>
            <a:cxnLst/>
            <a:rect l="l" t="t" r="r" b="b"/>
            <a:pathLst>
              <a:path w="43814" h="28575">
                <a:moveTo>
                  <a:pt x="0" y="28199"/>
                </a:moveTo>
                <a:lnTo>
                  <a:pt x="43433" y="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47014" y="5613094"/>
            <a:ext cx="62865" cy="306070"/>
          </a:xfrm>
          <a:custGeom>
            <a:avLst/>
            <a:gdLst/>
            <a:ahLst/>
            <a:cxnLst/>
            <a:rect l="l" t="t" r="r" b="b"/>
            <a:pathLst>
              <a:path w="62864" h="306070">
                <a:moveTo>
                  <a:pt x="0" y="0"/>
                </a:moveTo>
                <a:lnTo>
                  <a:pt x="62478" y="305572"/>
                </a:lnTo>
              </a:path>
            </a:pathLst>
          </a:custGeom>
          <a:ln w="283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17123" y="5085774"/>
            <a:ext cx="3025140" cy="833119"/>
          </a:xfrm>
          <a:custGeom>
            <a:avLst/>
            <a:gdLst/>
            <a:ahLst/>
            <a:cxnLst/>
            <a:rect l="l" t="t" r="r" b="b"/>
            <a:pathLst>
              <a:path w="3025140" h="833120">
                <a:moveTo>
                  <a:pt x="0" y="832892"/>
                </a:moveTo>
                <a:lnTo>
                  <a:pt x="83058" y="0"/>
                </a:lnTo>
                <a:lnTo>
                  <a:pt x="3025134" y="0"/>
                </a:lnTo>
              </a:path>
            </a:pathLst>
          </a:custGeom>
          <a:ln w="15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557904" y="3992600"/>
            <a:ext cx="3322320" cy="694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32430" algn="l"/>
              </a:tabLst>
            </a:pPr>
            <a:r>
              <a:rPr dirty="0" sz="4550">
                <a:latin typeface="Symbol"/>
                <a:cs typeface="Symbol"/>
              </a:rPr>
              <a:t></a:t>
            </a:r>
            <a:r>
              <a:rPr dirty="0" sz="4550">
                <a:latin typeface="Times New Roman"/>
                <a:cs typeface="Times New Roman"/>
              </a:rPr>
              <a:t>	</a:t>
            </a:r>
            <a:r>
              <a:rPr dirty="0" sz="4550" spc="-285">
                <a:latin typeface="Symbol"/>
                <a:cs typeface="Symbol"/>
              </a:rPr>
              <a:t></a:t>
            </a:r>
            <a:endParaRPr sz="45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29536" y="5149595"/>
            <a:ext cx="237490" cy="462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000" spc="20">
                <a:latin typeface="Symbol"/>
                <a:cs typeface="Symbol"/>
              </a:rPr>
              <a:t>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24077" y="4355083"/>
            <a:ext cx="26352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Cr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06507" y="4627130"/>
            <a:ext cx="300799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32430" algn="l"/>
              </a:tabLst>
            </a:pPr>
            <a:r>
              <a:rPr dirty="0" sz="1750" spc="5" i="1">
                <a:latin typeface="Times New Roman"/>
                <a:cs typeface="Times New Roman"/>
              </a:rPr>
              <a:t>i </a:t>
            </a:r>
            <a:r>
              <a:rPr dirty="0" sz="1750" spc="5" i="1">
                <a:latin typeface="Times New Roman"/>
                <a:cs typeface="Times New Roman"/>
              </a:rPr>
              <a:t>	</a:t>
            </a:r>
            <a:r>
              <a:rPr dirty="0" sz="1750" spc="5" i="1">
                <a:latin typeface="Times New Roman"/>
                <a:cs typeface="Times New Roman"/>
              </a:rPr>
              <a:t>i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82201" y="4927345"/>
            <a:ext cx="2444750" cy="718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655"/>
              </a:lnSpc>
              <a:tabLst>
                <a:tab pos="554990" algn="l"/>
                <a:tab pos="1377315" algn="l"/>
                <a:tab pos="2320290" algn="l"/>
              </a:tabLst>
            </a:pPr>
            <a:r>
              <a:rPr dirty="0" sz="3000" spc="30" i="1">
                <a:latin typeface="Times New Roman"/>
                <a:cs typeface="Times New Roman"/>
              </a:rPr>
              <a:t>W</a:t>
            </a:r>
            <a:r>
              <a:rPr dirty="0" sz="3000" spc="30" i="1">
                <a:latin typeface="Times New Roman"/>
                <a:cs typeface="Times New Roman"/>
              </a:rPr>
              <a:t>	</a:t>
            </a:r>
            <a:r>
              <a:rPr dirty="0" sz="4750" spc="-944">
                <a:latin typeface="Symbol"/>
                <a:cs typeface="Symbol"/>
              </a:rPr>
              <a:t></a:t>
            </a:r>
            <a:r>
              <a:rPr dirty="0" sz="3000" spc="20" i="1">
                <a:latin typeface="Times New Roman"/>
                <a:cs typeface="Times New Roman"/>
              </a:rPr>
              <a:t>Cb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3000" spc="180">
                <a:latin typeface="Symbol"/>
                <a:cs typeface="Symbol"/>
              </a:rPr>
              <a:t></a:t>
            </a:r>
            <a:r>
              <a:rPr dirty="0" sz="3000" spc="20" i="1">
                <a:latin typeface="Times New Roman"/>
                <a:cs typeface="Times New Roman"/>
              </a:rPr>
              <a:t>Cb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4750" spc="-710">
                <a:latin typeface="Symbol"/>
                <a:cs typeface="Symbol"/>
              </a:rPr>
              <a:t></a:t>
            </a:r>
            <a:endParaRPr sz="47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02413" y="4099547"/>
            <a:ext cx="2737485" cy="469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64235" indent="-851535">
              <a:lnSpc>
                <a:spcPct val="100000"/>
              </a:lnSpc>
              <a:buFont typeface="Symbol"/>
              <a:buChar char=""/>
              <a:tabLst>
                <a:tab pos="864869" algn="l"/>
                <a:tab pos="1476375" algn="l"/>
                <a:tab pos="2164080" algn="l"/>
              </a:tabLst>
            </a:pPr>
            <a:r>
              <a:rPr dirty="0" sz="3000" spc="30" i="1">
                <a:latin typeface="Times New Roman"/>
                <a:cs typeface="Times New Roman"/>
              </a:rPr>
              <a:t>W</a:t>
            </a:r>
            <a:r>
              <a:rPr dirty="0" sz="3000" spc="30" i="1">
                <a:latin typeface="Times New Roman"/>
                <a:cs typeface="Times New Roman"/>
              </a:rPr>
              <a:t>	</a:t>
            </a:r>
            <a:r>
              <a:rPr dirty="0" sz="3000" spc="15" i="1">
                <a:latin typeface="Times New Roman"/>
                <a:cs typeface="Times New Roman"/>
              </a:rPr>
              <a:t>Cr</a:t>
            </a:r>
            <a:r>
              <a:rPr dirty="0" sz="3000" spc="15" i="1">
                <a:latin typeface="Times New Roman"/>
                <a:cs typeface="Times New Roman"/>
              </a:rPr>
              <a:t>	</a:t>
            </a:r>
            <a:r>
              <a:rPr dirty="0" sz="3000" spc="180">
                <a:latin typeface="Symbol"/>
                <a:cs typeface="Symbol"/>
              </a:rPr>
              <a:t></a:t>
            </a:r>
            <a:r>
              <a:rPr dirty="0" sz="3000" spc="25" i="1">
                <a:latin typeface="Times New Roman"/>
                <a:cs typeface="Times New Roman"/>
              </a:rPr>
              <a:t>C</a:t>
            </a:r>
            <a:r>
              <a:rPr dirty="0" sz="3000" spc="-625" i="1">
                <a:latin typeface="Times New Roman"/>
                <a:cs typeface="Times New Roman"/>
              </a:rPr>
              <a:t>r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34396" y="3877297"/>
            <a:ext cx="5247005" cy="719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660"/>
              </a:lnSpc>
              <a:tabLst>
                <a:tab pos="1050925" algn="l"/>
                <a:tab pos="1771650" algn="l"/>
                <a:tab pos="3463290" algn="l"/>
                <a:tab pos="5122545" algn="l"/>
              </a:tabLst>
            </a:pPr>
            <a:r>
              <a:rPr dirty="0" sz="3000" spc="30" i="1">
                <a:latin typeface="Times New Roman"/>
                <a:cs typeface="Times New Roman"/>
              </a:rPr>
              <a:t>W</a:t>
            </a:r>
            <a:r>
              <a:rPr dirty="0" sz="3000" spc="165" i="1">
                <a:latin typeface="Times New Roman"/>
                <a:cs typeface="Times New Roman"/>
              </a:rPr>
              <a:t> </a:t>
            </a:r>
            <a:r>
              <a:rPr dirty="0" sz="4750" spc="-1035">
                <a:latin typeface="Symbol"/>
                <a:cs typeface="Symbol"/>
              </a:rPr>
              <a:t></a:t>
            </a:r>
            <a:r>
              <a:rPr dirty="0" sz="3000" spc="20" i="1">
                <a:latin typeface="Times New Roman"/>
                <a:cs typeface="Times New Roman"/>
              </a:rPr>
              <a:t>Y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3000" spc="100">
                <a:latin typeface="Symbol"/>
                <a:cs typeface="Symbol"/>
              </a:rPr>
              <a:t></a:t>
            </a:r>
            <a:r>
              <a:rPr dirty="0" sz="3000" spc="20" i="1">
                <a:latin typeface="Times New Roman"/>
                <a:cs typeface="Times New Roman"/>
              </a:rPr>
              <a:t>Y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4750" spc="-710">
                <a:latin typeface="Symbol"/>
                <a:cs typeface="Symbol"/>
              </a:rPr>
              <a:t></a:t>
            </a:r>
            <a:r>
              <a:rPr dirty="0" sz="4750">
                <a:latin typeface="Times New Roman"/>
                <a:cs typeface="Times New Roman"/>
              </a:rPr>
              <a:t>	</a:t>
            </a:r>
            <a:r>
              <a:rPr dirty="0" sz="4750" spc="-710">
                <a:latin typeface="Symbol"/>
                <a:cs typeface="Symbol"/>
              </a:rPr>
              <a:t></a:t>
            </a:r>
            <a:r>
              <a:rPr dirty="0" sz="4750">
                <a:latin typeface="Times New Roman"/>
                <a:cs typeface="Times New Roman"/>
              </a:rPr>
              <a:t>	</a:t>
            </a:r>
            <a:r>
              <a:rPr dirty="0" sz="4750" spc="-710">
                <a:latin typeface="Symbol"/>
                <a:cs typeface="Symbol"/>
              </a:rPr>
              <a:t></a:t>
            </a:r>
            <a:endParaRPr sz="47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0203" y="5107940"/>
            <a:ext cx="13843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59591" y="5405120"/>
            <a:ext cx="32131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60" i="1">
                <a:latin typeface="Times New Roman"/>
                <a:cs typeface="Times New Roman"/>
              </a:rPr>
              <a:t>i</a:t>
            </a:r>
            <a:r>
              <a:rPr dirty="0" sz="1750" spc="60">
                <a:latin typeface="Times New Roman"/>
                <a:cs typeface="Times New Roman"/>
              </a:rPr>
              <a:t>,</a:t>
            </a:r>
            <a:r>
              <a:rPr dirty="0" sz="1750" spc="15" i="1">
                <a:latin typeface="Times New Roman"/>
                <a:cs typeface="Times New Roman"/>
              </a:rPr>
              <a:t>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05760" y="5115395"/>
            <a:ext cx="1690370" cy="840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0655" marR="5080" indent="-148590">
              <a:lnSpc>
                <a:spcPct val="90500"/>
              </a:lnSpc>
              <a:tabLst>
                <a:tab pos="657860" algn="l"/>
                <a:tab pos="1392555" algn="l"/>
              </a:tabLst>
            </a:pPr>
            <a:r>
              <a:rPr dirty="0" sz="4550">
                <a:latin typeface="Symbol"/>
                <a:cs typeface="Symbol"/>
              </a:rPr>
              <a:t></a:t>
            </a:r>
            <a:r>
              <a:rPr dirty="0" sz="4550">
                <a:latin typeface="Times New Roman"/>
                <a:cs typeface="Times New Roman"/>
              </a:rPr>
              <a:t>	</a:t>
            </a:r>
            <a:r>
              <a:rPr dirty="0" sz="1750" spc="10" i="1">
                <a:latin typeface="Times New Roman"/>
                <a:cs typeface="Times New Roman"/>
              </a:rPr>
              <a:t>Cb</a:t>
            </a:r>
            <a:r>
              <a:rPr dirty="0" sz="1750" spc="10" i="1">
                <a:latin typeface="Times New Roman"/>
                <a:cs typeface="Times New Roman"/>
              </a:rPr>
              <a:t>	</a:t>
            </a:r>
            <a:r>
              <a:rPr dirty="0" sz="1750" spc="60" i="1">
                <a:latin typeface="Times New Roman"/>
                <a:cs typeface="Times New Roman"/>
              </a:rPr>
              <a:t>i</a:t>
            </a:r>
            <a:r>
              <a:rPr dirty="0" sz="1750" spc="-30">
                <a:latin typeface="Times New Roman"/>
                <a:cs typeface="Times New Roman"/>
              </a:rPr>
              <a:t>,</a:t>
            </a:r>
            <a:r>
              <a:rPr dirty="0" sz="1750" spc="5" i="1">
                <a:latin typeface="Times New Roman"/>
                <a:cs typeface="Times New Roman"/>
              </a:rPr>
              <a:t>Q i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14384" y="4355083"/>
            <a:ext cx="32131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55" i="1">
                <a:latin typeface="Times New Roman"/>
                <a:cs typeface="Times New Roman"/>
              </a:rPr>
              <a:t>i</a:t>
            </a:r>
            <a:r>
              <a:rPr dirty="0" sz="1750" spc="65">
                <a:latin typeface="Times New Roman"/>
                <a:cs typeface="Times New Roman"/>
              </a:rPr>
              <a:t>,</a:t>
            </a:r>
            <a:r>
              <a:rPr dirty="0" sz="1750" spc="15" i="1">
                <a:latin typeface="Times New Roman"/>
                <a:cs typeface="Times New Roman"/>
              </a:rPr>
              <a:t>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93113" y="4355083"/>
            <a:ext cx="30988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60" i="1">
                <a:latin typeface="Times New Roman"/>
                <a:cs typeface="Times New Roman"/>
              </a:rPr>
              <a:t>i</a:t>
            </a:r>
            <a:r>
              <a:rPr dirty="0" sz="1750" spc="-30">
                <a:latin typeface="Times New Roman"/>
                <a:cs typeface="Times New Roman"/>
              </a:rPr>
              <a:t>,</a:t>
            </a:r>
            <a:r>
              <a:rPr dirty="0" sz="1750" spc="15" i="1">
                <a:latin typeface="Times New Roman"/>
                <a:cs typeface="Times New Roman"/>
              </a:rPr>
              <a:t>Q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84456" y="4057891"/>
            <a:ext cx="3488054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62325" algn="l"/>
              </a:tabLst>
            </a:pPr>
            <a:r>
              <a:rPr dirty="0" sz="1750" spc="10">
                <a:latin typeface="Times New Roman"/>
                <a:cs typeface="Times New Roman"/>
              </a:rPr>
              <a:t>2</a:t>
            </a:r>
            <a:r>
              <a:rPr dirty="0" sz="1750" spc="10">
                <a:latin typeface="Times New Roman"/>
                <a:cs typeface="Times New Roman"/>
              </a:rPr>
              <a:t>	</a:t>
            </a:r>
            <a:r>
              <a:rPr dirty="0" sz="1750" spc="10"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97248" y="4355083"/>
            <a:ext cx="148844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6720" algn="l"/>
                <a:tab pos="1179195" algn="l"/>
              </a:tabLst>
            </a:pPr>
            <a:r>
              <a:rPr dirty="0" sz="1750" spc="10" i="1">
                <a:latin typeface="Times New Roman"/>
                <a:cs typeface="Times New Roman"/>
              </a:rPr>
              <a:t>Y</a:t>
            </a:r>
            <a:r>
              <a:rPr dirty="0" sz="1750" spc="10" i="1">
                <a:latin typeface="Times New Roman"/>
                <a:cs typeface="Times New Roman"/>
              </a:rPr>
              <a:t>	</a:t>
            </a:r>
            <a:r>
              <a:rPr dirty="0" sz="1750" spc="55" i="1">
                <a:latin typeface="Times New Roman"/>
                <a:cs typeface="Times New Roman"/>
              </a:rPr>
              <a:t>i</a:t>
            </a:r>
            <a:r>
              <a:rPr dirty="0" sz="1750" spc="-25">
                <a:latin typeface="Times New Roman"/>
                <a:cs typeface="Times New Roman"/>
              </a:rPr>
              <a:t>,</a:t>
            </a:r>
            <a:r>
              <a:rPr dirty="0" sz="1750" spc="15" i="1">
                <a:latin typeface="Times New Roman"/>
                <a:cs typeface="Times New Roman"/>
              </a:rPr>
              <a:t>Q</a:t>
            </a:r>
            <a:r>
              <a:rPr dirty="0" sz="1750" i="1">
                <a:latin typeface="Times New Roman"/>
                <a:cs typeface="Times New Roman"/>
              </a:rPr>
              <a:t>	</a:t>
            </a:r>
            <a:r>
              <a:rPr dirty="0" sz="1750" spc="60" i="1">
                <a:latin typeface="Times New Roman"/>
                <a:cs typeface="Times New Roman"/>
              </a:rPr>
              <a:t>i</a:t>
            </a:r>
            <a:r>
              <a:rPr dirty="0" sz="1750" spc="60">
                <a:latin typeface="Times New Roman"/>
                <a:cs typeface="Times New Roman"/>
              </a:rPr>
              <a:t>,</a:t>
            </a:r>
            <a:r>
              <a:rPr dirty="0" sz="1750" spc="15" i="1">
                <a:latin typeface="Times New Roman"/>
                <a:cs typeface="Times New Roman"/>
              </a:rPr>
              <a:t>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40242" y="3972547"/>
            <a:ext cx="1363980" cy="610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000" spc="-135" i="1">
                <a:latin typeface="Times New Roman"/>
                <a:cs typeface="Times New Roman"/>
              </a:rPr>
              <a:t>P</a:t>
            </a:r>
            <a:r>
              <a:rPr dirty="0" sz="4000" spc="-590">
                <a:latin typeface="Symbol"/>
                <a:cs typeface="Symbol"/>
              </a:rPr>
              <a:t></a:t>
            </a:r>
            <a:r>
              <a:rPr dirty="0" sz="3000" spc="-210" i="1">
                <a:latin typeface="Times New Roman"/>
                <a:cs typeface="Times New Roman"/>
              </a:rPr>
              <a:t>Q</a:t>
            </a:r>
            <a:r>
              <a:rPr dirty="0" sz="3000" spc="5">
                <a:latin typeface="Times New Roman"/>
                <a:cs typeface="Times New Roman"/>
              </a:rPr>
              <a:t>,</a:t>
            </a:r>
            <a:r>
              <a:rPr dirty="0" sz="3000" spc="-425">
                <a:latin typeface="Times New Roman"/>
                <a:cs typeface="Times New Roman"/>
              </a:rPr>
              <a:t> </a:t>
            </a:r>
            <a:r>
              <a:rPr dirty="0" sz="3000" spc="-90" i="1">
                <a:latin typeface="Times New Roman"/>
                <a:cs typeface="Times New Roman"/>
              </a:rPr>
              <a:t>D</a:t>
            </a:r>
            <a:r>
              <a:rPr dirty="0" sz="4000" spc="-459">
                <a:latin typeface="Symbol"/>
                <a:cs typeface="Symbol"/>
              </a:rPr>
              <a:t></a:t>
            </a:r>
            <a:r>
              <a:rPr dirty="0" sz="4000" spc="-595">
                <a:latin typeface="Times New Roman"/>
                <a:cs typeface="Times New Roman"/>
              </a:rPr>
              <a:t> </a:t>
            </a:r>
            <a:r>
              <a:rPr dirty="0" sz="3000" spc="20">
                <a:latin typeface="Symbol"/>
                <a:cs typeface="Symbol"/>
              </a:rPr>
              <a:t>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25879" y="6329171"/>
            <a:ext cx="6426200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latin typeface="NSimSun"/>
                <a:cs typeface="NSimSun"/>
              </a:rPr>
              <a:t>W为权重，Y</a:t>
            </a:r>
            <a:r>
              <a:rPr dirty="0" baseline="-20833" sz="2400" spc="-15" b="1">
                <a:latin typeface="NSimSun"/>
                <a:cs typeface="NSimSun"/>
              </a:rPr>
              <a:t>i</a:t>
            </a:r>
            <a:r>
              <a:rPr dirty="0" sz="2400" spc="-10" b="1">
                <a:latin typeface="NSimSun"/>
                <a:cs typeface="NSimSun"/>
              </a:rPr>
              <a:t>,Cr</a:t>
            </a:r>
            <a:r>
              <a:rPr dirty="0" baseline="-20833" sz="2400" spc="-22" b="1">
                <a:latin typeface="NSimSun"/>
                <a:cs typeface="NSimSun"/>
              </a:rPr>
              <a:t>i</a:t>
            </a:r>
            <a:r>
              <a:rPr dirty="0" sz="2400" spc="-10" b="1">
                <a:latin typeface="NSimSun"/>
                <a:cs typeface="NSimSun"/>
              </a:rPr>
              <a:t>,Cb</a:t>
            </a:r>
            <a:r>
              <a:rPr dirty="0" baseline="-20833" sz="2400" spc="-22" b="1">
                <a:latin typeface="NSimSun"/>
                <a:cs typeface="NSimSun"/>
              </a:rPr>
              <a:t>i</a:t>
            </a:r>
            <a:r>
              <a:rPr dirty="0" sz="2400" spc="-10" b="1">
                <a:latin typeface="NSimSun"/>
                <a:cs typeface="NSimSun"/>
              </a:rPr>
              <a:t>为各个分量的第i个DCT系数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2480" rIns="0" bIns="0" rtlCol="0" vert="horz">
            <a:spAutoFit/>
          </a:bodyPr>
          <a:lstStyle/>
          <a:p>
            <a:pPr marL="156210">
              <a:lnSpc>
                <a:spcPts val="3295"/>
              </a:lnSpc>
            </a:pPr>
            <a:r>
              <a:rPr dirty="0" sz="2800" spc="-15">
                <a:latin typeface="NSimSun"/>
                <a:cs typeface="NSimSun"/>
              </a:rPr>
              <a:t>例7：视频字幕识别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8017" y="1761744"/>
            <a:ext cx="7208519" cy="5265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51439" y="6370320"/>
            <a:ext cx="2375535" cy="287655"/>
          </a:xfrm>
          <a:custGeom>
            <a:avLst/>
            <a:gdLst/>
            <a:ahLst/>
            <a:cxnLst/>
            <a:rect l="l" t="t" r="r" b="b"/>
            <a:pathLst>
              <a:path w="2375535" h="287654">
                <a:moveTo>
                  <a:pt x="1187195" y="0"/>
                </a:moveTo>
                <a:lnTo>
                  <a:pt x="1109176" y="304"/>
                </a:lnTo>
                <a:lnTo>
                  <a:pt x="1032498" y="1204"/>
                </a:lnTo>
                <a:lnTo>
                  <a:pt x="957319" y="2682"/>
                </a:lnTo>
                <a:lnTo>
                  <a:pt x="883795" y="4719"/>
                </a:lnTo>
                <a:lnTo>
                  <a:pt x="812084" y="7296"/>
                </a:lnTo>
                <a:lnTo>
                  <a:pt x="742342" y="10396"/>
                </a:lnTo>
                <a:lnTo>
                  <a:pt x="674727" y="14000"/>
                </a:lnTo>
                <a:lnTo>
                  <a:pt x="609394" y="18090"/>
                </a:lnTo>
                <a:lnTo>
                  <a:pt x="546501" y="22646"/>
                </a:lnTo>
                <a:lnTo>
                  <a:pt x="486204" y="27651"/>
                </a:lnTo>
                <a:lnTo>
                  <a:pt x="428661" y="33086"/>
                </a:lnTo>
                <a:lnTo>
                  <a:pt x="374029" y="38933"/>
                </a:lnTo>
                <a:lnTo>
                  <a:pt x="322463" y="45173"/>
                </a:lnTo>
                <a:lnTo>
                  <a:pt x="274121" y="51788"/>
                </a:lnTo>
                <a:lnTo>
                  <a:pt x="229160" y="58759"/>
                </a:lnTo>
                <a:lnTo>
                  <a:pt x="187737" y="66068"/>
                </a:lnTo>
                <a:lnTo>
                  <a:pt x="150008" y="73697"/>
                </a:lnTo>
                <a:lnTo>
                  <a:pt x="86262" y="89839"/>
                </a:lnTo>
                <a:lnTo>
                  <a:pt x="39175" y="107038"/>
                </a:lnTo>
                <a:lnTo>
                  <a:pt x="2526" y="134496"/>
                </a:lnTo>
                <a:lnTo>
                  <a:pt x="0" y="144018"/>
                </a:lnTo>
                <a:lnTo>
                  <a:pt x="2526" y="153451"/>
                </a:lnTo>
                <a:lnTo>
                  <a:pt x="39175" y="180686"/>
                </a:lnTo>
                <a:lnTo>
                  <a:pt x="86262" y="197768"/>
                </a:lnTo>
                <a:lnTo>
                  <a:pt x="150008" y="213816"/>
                </a:lnTo>
                <a:lnTo>
                  <a:pt x="187737" y="221405"/>
                </a:lnTo>
                <a:lnTo>
                  <a:pt x="229160" y="228679"/>
                </a:lnTo>
                <a:lnTo>
                  <a:pt x="274121" y="235619"/>
                </a:lnTo>
                <a:lnTo>
                  <a:pt x="322463" y="242207"/>
                </a:lnTo>
                <a:lnTo>
                  <a:pt x="374029" y="248425"/>
                </a:lnTo>
                <a:lnTo>
                  <a:pt x="428661" y="254252"/>
                </a:lnTo>
                <a:lnTo>
                  <a:pt x="486204" y="259671"/>
                </a:lnTo>
                <a:lnTo>
                  <a:pt x="546501" y="264663"/>
                </a:lnTo>
                <a:lnTo>
                  <a:pt x="609394" y="269208"/>
                </a:lnTo>
                <a:lnTo>
                  <a:pt x="674727" y="273289"/>
                </a:lnTo>
                <a:lnTo>
                  <a:pt x="742342" y="276887"/>
                </a:lnTo>
                <a:lnTo>
                  <a:pt x="812084" y="279983"/>
                </a:lnTo>
                <a:lnTo>
                  <a:pt x="883795" y="282557"/>
                </a:lnTo>
                <a:lnTo>
                  <a:pt x="957319" y="284593"/>
                </a:lnTo>
                <a:lnTo>
                  <a:pt x="1032498" y="286070"/>
                </a:lnTo>
                <a:lnTo>
                  <a:pt x="1109176" y="286969"/>
                </a:lnTo>
                <a:lnTo>
                  <a:pt x="1187195" y="287274"/>
                </a:lnTo>
                <a:lnTo>
                  <a:pt x="1265303" y="286969"/>
                </a:lnTo>
                <a:lnTo>
                  <a:pt x="1342062" y="286070"/>
                </a:lnTo>
                <a:lnTo>
                  <a:pt x="1417315" y="284593"/>
                </a:lnTo>
                <a:lnTo>
                  <a:pt x="1490906" y="282557"/>
                </a:lnTo>
                <a:lnTo>
                  <a:pt x="1562679" y="279983"/>
                </a:lnTo>
                <a:lnTo>
                  <a:pt x="1632476" y="276887"/>
                </a:lnTo>
                <a:lnTo>
                  <a:pt x="1700142" y="273289"/>
                </a:lnTo>
                <a:lnTo>
                  <a:pt x="1765520" y="269208"/>
                </a:lnTo>
                <a:lnTo>
                  <a:pt x="1828453" y="264663"/>
                </a:lnTo>
                <a:lnTo>
                  <a:pt x="1888784" y="259671"/>
                </a:lnTo>
                <a:lnTo>
                  <a:pt x="1946358" y="254252"/>
                </a:lnTo>
                <a:lnTo>
                  <a:pt x="2001017" y="248425"/>
                </a:lnTo>
                <a:lnTo>
                  <a:pt x="2052606" y="242207"/>
                </a:lnTo>
                <a:lnTo>
                  <a:pt x="2100967" y="235619"/>
                </a:lnTo>
                <a:lnTo>
                  <a:pt x="2145944" y="228679"/>
                </a:lnTo>
                <a:lnTo>
                  <a:pt x="2187380" y="221405"/>
                </a:lnTo>
                <a:lnTo>
                  <a:pt x="2225120" y="213816"/>
                </a:lnTo>
                <a:lnTo>
                  <a:pt x="2288881" y="197768"/>
                </a:lnTo>
                <a:lnTo>
                  <a:pt x="2335975" y="180686"/>
                </a:lnTo>
                <a:lnTo>
                  <a:pt x="2372627" y="153451"/>
                </a:lnTo>
                <a:lnTo>
                  <a:pt x="2375154" y="144018"/>
                </a:lnTo>
                <a:lnTo>
                  <a:pt x="2372627" y="134496"/>
                </a:lnTo>
                <a:lnTo>
                  <a:pt x="2335975" y="107038"/>
                </a:lnTo>
                <a:lnTo>
                  <a:pt x="2288881" y="89839"/>
                </a:lnTo>
                <a:lnTo>
                  <a:pt x="2225120" y="73697"/>
                </a:lnTo>
                <a:lnTo>
                  <a:pt x="2187380" y="66068"/>
                </a:lnTo>
                <a:lnTo>
                  <a:pt x="2145944" y="58759"/>
                </a:lnTo>
                <a:lnTo>
                  <a:pt x="2100967" y="51788"/>
                </a:lnTo>
                <a:lnTo>
                  <a:pt x="2052606" y="45173"/>
                </a:lnTo>
                <a:lnTo>
                  <a:pt x="2001017" y="38933"/>
                </a:lnTo>
                <a:lnTo>
                  <a:pt x="1946358" y="33086"/>
                </a:lnTo>
                <a:lnTo>
                  <a:pt x="1888784" y="27651"/>
                </a:lnTo>
                <a:lnTo>
                  <a:pt x="1828453" y="22646"/>
                </a:lnTo>
                <a:lnTo>
                  <a:pt x="1765520" y="18090"/>
                </a:lnTo>
                <a:lnTo>
                  <a:pt x="1700142" y="14000"/>
                </a:lnTo>
                <a:lnTo>
                  <a:pt x="1632476" y="10396"/>
                </a:lnTo>
                <a:lnTo>
                  <a:pt x="1562679" y="7296"/>
                </a:lnTo>
                <a:lnTo>
                  <a:pt x="1490906" y="4719"/>
                </a:lnTo>
                <a:lnTo>
                  <a:pt x="1417315" y="2682"/>
                </a:lnTo>
                <a:lnTo>
                  <a:pt x="1342062" y="1204"/>
                </a:lnTo>
                <a:lnTo>
                  <a:pt x="1265303" y="304"/>
                </a:lnTo>
                <a:lnTo>
                  <a:pt x="1187195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10233" y="731143"/>
            <a:ext cx="2259965" cy="14331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70485">
              <a:lnSpc>
                <a:spcPct val="146900"/>
              </a:lnSpc>
            </a:pPr>
            <a:r>
              <a:rPr dirty="0" spc="-15">
                <a:latin typeface="NSimSun"/>
                <a:cs typeface="NSimSun"/>
              </a:rPr>
              <a:t>颜色特征 </a:t>
            </a:r>
            <a:r>
              <a:rPr dirty="0" spc="-5" b="0">
                <a:latin typeface="NSimSun"/>
                <a:cs typeface="NSimSun"/>
              </a:rPr>
              <a:t>4、中心矩法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432" y="2418557"/>
            <a:ext cx="7414259" cy="184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tabLst>
                <a:tab pos="3911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对直方图来说，均值是其零阶矩，更高阶的矩也可用 </a:t>
            </a:r>
            <a:r>
              <a:rPr dirty="0" sz="2400">
                <a:latin typeface="NSimSun"/>
                <a:cs typeface="NSimSun"/>
              </a:rPr>
              <a:t>于匹配</a:t>
            </a:r>
            <a:endParaRPr sz="2400">
              <a:latin typeface="NSimSun"/>
              <a:cs typeface="NSimSun"/>
            </a:endParaRPr>
          </a:p>
          <a:p>
            <a:pPr marL="12700" marR="974725">
              <a:lnSpc>
                <a:spcPct val="149800"/>
              </a:lnSpc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对一幅灰度级为L的图像，其直方图为H(i),则 该图像的前三阶中心矩分别为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46" y="4583452"/>
            <a:ext cx="302260" cy="0"/>
          </a:xfrm>
          <a:custGeom>
            <a:avLst/>
            <a:gdLst/>
            <a:ahLst/>
            <a:cxnLst/>
            <a:rect l="l" t="t" r="r" b="b"/>
            <a:pathLst>
              <a:path w="302260" h="0">
                <a:moveTo>
                  <a:pt x="0" y="0"/>
                </a:moveTo>
                <a:lnTo>
                  <a:pt x="301753" y="0"/>
                </a:lnTo>
              </a:path>
            </a:pathLst>
          </a:custGeom>
          <a:ln w="10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96751" y="5519951"/>
            <a:ext cx="300990" cy="0"/>
          </a:xfrm>
          <a:custGeom>
            <a:avLst/>
            <a:gdLst/>
            <a:ahLst/>
            <a:cxnLst/>
            <a:rect l="l" t="t" r="r" b="b"/>
            <a:pathLst>
              <a:path w="300989" h="0">
                <a:moveTo>
                  <a:pt x="0" y="0"/>
                </a:moveTo>
                <a:lnTo>
                  <a:pt x="300996" y="0"/>
                </a:lnTo>
              </a:path>
            </a:pathLst>
          </a:custGeom>
          <a:ln w="10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65949" y="5206003"/>
            <a:ext cx="147320" cy="0"/>
          </a:xfrm>
          <a:custGeom>
            <a:avLst/>
            <a:gdLst/>
            <a:ahLst/>
            <a:cxnLst/>
            <a:rect l="l" t="t" r="r" b="b"/>
            <a:pathLst>
              <a:path w="147320" h="0">
                <a:moveTo>
                  <a:pt x="0" y="0"/>
                </a:moveTo>
                <a:lnTo>
                  <a:pt x="147065" y="0"/>
                </a:lnTo>
              </a:path>
            </a:pathLst>
          </a:custGeom>
          <a:ln w="54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81506" y="6479311"/>
            <a:ext cx="300990" cy="0"/>
          </a:xfrm>
          <a:custGeom>
            <a:avLst/>
            <a:gdLst/>
            <a:ahLst/>
            <a:cxnLst/>
            <a:rect l="l" t="t" r="r" b="b"/>
            <a:pathLst>
              <a:path w="300989" h="0">
                <a:moveTo>
                  <a:pt x="0" y="0"/>
                </a:moveTo>
                <a:lnTo>
                  <a:pt x="300996" y="0"/>
                </a:lnTo>
              </a:path>
            </a:pathLst>
          </a:custGeom>
          <a:ln w="10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35476" y="6165363"/>
            <a:ext cx="132080" cy="0"/>
          </a:xfrm>
          <a:custGeom>
            <a:avLst/>
            <a:gdLst/>
            <a:ahLst/>
            <a:cxnLst/>
            <a:rect l="l" t="t" r="r" b="b"/>
            <a:pathLst>
              <a:path w="132079" h="0">
                <a:moveTo>
                  <a:pt x="0" y="0"/>
                </a:moveTo>
                <a:lnTo>
                  <a:pt x="131820" y="0"/>
                </a:lnTo>
              </a:path>
            </a:pathLst>
          </a:custGeom>
          <a:ln w="54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926463" y="5955042"/>
            <a:ext cx="106680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50"/>
              </a:spcBef>
            </a:pPr>
            <a:r>
              <a:rPr dirty="0" sz="120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6491" y="6064758"/>
            <a:ext cx="220979" cy="553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1604" sz="4050" spc="52">
                <a:latin typeface="Symbol"/>
                <a:cs typeface="Symbol"/>
              </a:rPr>
              <a:t></a:t>
            </a:r>
            <a:r>
              <a:rPr dirty="0" sz="120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71131" y="6457188"/>
            <a:ext cx="1022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98340" y="6457188"/>
            <a:ext cx="1022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65313" y="4996446"/>
            <a:ext cx="106680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45"/>
              </a:spcBef>
            </a:pPr>
            <a:r>
              <a:rPr dirty="0" sz="120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51731" y="5106161"/>
            <a:ext cx="228600" cy="553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1604" sz="4050" spc="142">
                <a:latin typeface="Symbol"/>
                <a:cs typeface="Symbol"/>
              </a:rPr>
              <a:t></a:t>
            </a:r>
            <a:r>
              <a:rPr dirty="0" sz="120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86370" y="5498592"/>
            <a:ext cx="1022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06722" y="5498592"/>
            <a:ext cx="1022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79290" y="4562106"/>
            <a:ext cx="1022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04905" y="4223245"/>
            <a:ext cx="15684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24533" y="6371310"/>
            <a:ext cx="126364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Symbol"/>
                <a:cs typeface="Symbol"/>
              </a:rPr>
              <a:t>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24533" y="6538200"/>
            <a:ext cx="126364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Symbol"/>
                <a:cs typeface="Symbol"/>
              </a:rPr>
              <a:t>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24533" y="6120638"/>
            <a:ext cx="126364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Symbol"/>
                <a:cs typeface="Symbol"/>
              </a:rPr>
              <a:t>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90440" y="6371335"/>
            <a:ext cx="126364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Symbol"/>
                <a:cs typeface="Symbol"/>
              </a:rPr>
              <a:t>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90440" y="6120663"/>
            <a:ext cx="379730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Symbol"/>
                <a:cs typeface="Symbol"/>
              </a:rPr>
              <a:t></a:t>
            </a:r>
            <a:r>
              <a:rPr dirty="0" sz="2050" spc="5">
                <a:latin typeface="Times New Roman"/>
                <a:cs typeface="Times New Roman"/>
              </a:rPr>
              <a:t> </a:t>
            </a:r>
            <a:r>
              <a:rPr dirty="0" sz="2050" spc="-60">
                <a:latin typeface="Times New Roman"/>
                <a:cs typeface="Times New Roman"/>
              </a:rPr>
              <a:t> </a:t>
            </a:r>
            <a:r>
              <a:rPr dirty="0" sz="2050" spc="5"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55013" y="5412740"/>
            <a:ext cx="126364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Symbol"/>
                <a:cs typeface="Symbol"/>
              </a:rPr>
              <a:t>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55013" y="5578868"/>
            <a:ext cx="126364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Symbol"/>
                <a:cs typeface="Symbol"/>
              </a:rPr>
              <a:t>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55013" y="5161305"/>
            <a:ext cx="126364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Symbol"/>
                <a:cs typeface="Symbol"/>
              </a:rPr>
              <a:t>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05667" y="5412765"/>
            <a:ext cx="126364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Symbol"/>
                <a:cs typeface="Symbol"/>
              </a:rPr>
              <a:t>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05667" y="5161330"/>
            <a:ext cx="379730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>
                <a:latin typeface="Symbol"/>
                <a:cs typeface="Symbol"/>
              </a:rPr>
              <a:t></a:t>
            </a:r>
            <a:r>
              <a:rPr dirty="0" sz="2050" spc="5">
                <a:latin typeface="Times New Roman"/>
                <a:cs typeface="Times New Roman"/>
              </a:rPr>
              <a:t> </a:t>
            </a:r>
            <a:r>
              <a:rPr dirty="0" sz="2050" spc="-60">
                <a:latin typeface="Times New Roman"/>
                <a:cs typeface="Times New Roman"/>
              </a:rPr>
              <a:t> </a:t>
            </a:r>
            <a:r>
              <a:rPr dirty="0" sz="2050" spc="5"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39067" y="6211316"/>
            <a:ext cx="306070" cy="4768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-5">
                <a:latin typeface="Symbol"/>
                <a:cs typeface="Symbol"/>
              </a:rPr>
              <a:t>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54307" y="5252732"/>
            <a:ext cx="306070" cy="4768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-5">
                <a:latin typeface="Symbol"/>
                <a:cs typeface="Symbol"/>
              </a:rPr>
              <a:t>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78704" y="6125705"/>
            <a:ext cx="37782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i="1">
                <a:latin typeface="Times New Roman"/>
                <a:cs typeface="Times New Roman"/>
              </a:rPr>
              <a:t>L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 </a:t>
            </a:r>
            <a:r>
              <a:rPr dirty="0" sz="1200">
                <a:latin typeface="Symbol"/>
                <a:cs typeface="Symbol"/>
              </a:rPr>
              <a:t>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84038" y="6642328"/>
            <a:ext cx="33528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>
                <a:latin typeface="Symbol"/>
                <a:cs typeface="Symbol"/>
              </a:rPr>
              <a:t>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93944" y="5167109"/>
            <a:ext cx="37782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i="1">
                <a:latin typeface="Times New Roman"/>
                <a:cs typeface="Times New Roman"/>
              </a:rPr>
              <a:t>L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 </a:t>
            </a:r>
            <a:r>
              <a:rPr dirty="0" sz="1200">
                <a:latin typeface="Symbol"/>
                <a:cs typeface="Symbol"/>
              </a:rPr>
              <a:t>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99278" y="5683732"/>
            <a:ext cx="33528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>
                <a:latin typeface="Symbol"/>
                <a:cs typeface="Symbol"/>
              </a:rPr>
              <a:t>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30279" y="4230598"/>
            <a:ext cx="417830" cy="711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069">
              <a:lnSpc>
                <a:spcPts val="1055"/>
              </a:lnSpc>
            </a:pPr>
            <a:r>
              <a:rPr dirty="0" sz="1200" i="1">
                <a:latin typeface="Times New Roman"/>
                <a:cs typeface="Times New Roman"/>
              </a:rPr>
              <a:t>L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 </a:t>
            </a:r>
            <a:r>
              <a:rPr dirty="0" sz="1200">
                <a:latin typeface="Symbol"/>
                <a:cs typeface="Symbol"/>
              </a:rPr>
              <a:t>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3170"/>
              </a:lnSpc>
            </a:pPr>
            <a:r>
              <a:rPr dirty="0" sz="3100" spc="-5">
                <a:latin typeface="Symbol"/>
                <a:cs typeface="Symbol"/>
              </a:rPr>
              <a:t></a:t>
            </a:r>
            <a:endParaRPr sz="3100">
              <a:latin typeface="Symbol"/>
              <a:cs typeface="Symbol"/>
            </a:endParaRPr>
          </a:p>
          <a:p>
            <a:pPr marL="57150">
              <a:lnSpc>
                <a:spcPts val="1275"/>
              </a:lnSpc>
            </a:pP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>
                <a:latin typeface="Symbol"/>
                <a:cs typeface="Symbol"/>
              </a:rPr>
              <a:t>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90440" y="6488696"/>
            <a:ext cx="391795" cy="36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0840" sz="3075" spc="7">
                <a:latin typeface="Symbol"/>
                <a:cs typeface="Symbol"/>
              </a:rPr>
              <a:t></a:t>
            </a:r>
            <a:r>
              <a:rPr dirty="0" baseline="-10840" sz="3075" spc="7">
                <a:latin typeface="Times New Roman"/>
                <a:cs typeface="Times New Roman"/>
              </a:rPr>
              <a:t> </a:t>
            </a:r>
            <a:r>
              <a:rPr dirty="0" baseline="-10840" sz="3075" spc="-127">
                <a:latin typeface="Times New Roman"/>
                <a:cs typeface="Times New Roman"/>
              </a:rPr>
              <a:t> </a:t>
            </a:r>
            <a:r>
              <a:rPr dirty="0" sz="2050" spc="5" i="1">
                <a:latin typeface="Times New Roman"/>
                <a:cs typeface="Times New Roman"/>
              </a:rPr>
              <a:t>L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03637" y="6284467"/>
            <a:ext cx="81978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62305" algn="l"/>
              </a:tabLst>
            </a:pPr>
            <a:r>
              <a:rPr dirty="0" sz="2050" spc="10" i="1">
                <a:latin typeface="Times New Roman"/>
                <a:cs typeface="Times New Roman"/>
              </a:rPr>
              <a:t>M</a:t>
            </a:r>
            <a:r>
              <a:rPr dirty="0" sz="2050" spc="10" i="1">
                <a:latin typeface="Times New Roman"/>
                <a:cs typeface="Times New Roman"/>
              </a:rPr>
              <a:t>	</a:t>
            </a:r>
            <a:r>
              <a:rPr dirty="0" sz="2050" spc="5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05667" y="5530088"/>
            <a:ext cx="391795" cy="36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0840" sz="3075" spc="7">
                <a:latin typeface="Symbol"/>
                <a:cs typeface="Symbol"/>
              </a:rPr>
              <a:t></a:t>
            </a:r>
            <a:r>
              <a:rPr dirty="0" baseline="-10840" sz="3075" spc="7">
                <a:latin typeface="Times New Roman"/>
                <a:cs typeface="Times New Roman"/>
              </a:rPr>
              <a:t> </a:t>
            </a:r>
            <a:r>
              <a:rPr dirty="0" baseline="-10840" sz="3075" spc="-127">
                <a:latin typeface="Times New Roman"/>
                <a:cs typeface="Times New Roman"/>
              </a:rPr>
              <a:t> </a:t>
            </a:r>
            <a:r>
              <a:rPr dirty="0" sz="2050" spc="5" i="1">
                <a:latin typeface="Times New Roman"/>
                <a:cs typeface="Times New Roman"/>
              </a:rPr>
              <a:t>L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603637" y="5325109"/>
            <a:ext cx="83502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77545" algn="l"/>
              </a:tabLst>
            </a:pPr>
            <a:r>
              <a:rPr dirty="0" sz="2050" spc="10" i="1">
                <a:latin typeface="Times New Roman"/>
                <a:cs typeface="Times New Roman"/>
              </a:rPr>
              <a:t>M</a:t>
            </a:r>
            <a:r>
              <a:rPr dirty="0" sz="2050" spc="10" i="1">
                <a:latin typeface="Times New Roman"/>
                <a:cs typeface="Times New Roman"/>
              </a:rPr>
              <a:t>	</a:t>
            </a:r>
            <a:r>
              <a:rPr dirty="0" sz="2050" spc="5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51500" y="4306049"/>
            <a:ext cx="789940" cy="4165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4015" algn="l"/>
              </a:tabLst>
            </a:pPr>
            <a:r>
              <a:rPr dirty="0" sz="2050" spc="5" i="1">
                <a:latin typeface="Times New Roman"/>
                <a:cs typeface="Times New Roman"/>
              </a:rPr>
              <a:t>H</a:t>
            </a:r>
            <a:r>
              <a:rPr dirty="0" sz="2050" spc="5" i="1">
                <a:latin typeface="Times New Roman"/>
                <a:cs typeface="Times New Roman"/>
              </a:rPr>
              <a:t>	</a:t>
            </a:r>
            <a:r>
              <a:rPr dirty="0" sz="2700" spc="35">
                <a:latin typeface="Symbol"/>
                <a:cs typeface="Symbol"/>
              </a:rPr>
              <a:t></a:t>
            </a:r>
            <a:r>
              <a:rPr dirty="0" sz="2050" i="1">
                <a:latin typeface="Times New Roman"/>
                <a:cs typeface="Times New Roman"/>
              </a:rPr>
              <a:t>i</a:t>
            </a:r>
            <a:r>
              <a:rPr dirty="0" sz="2050" spc="50" i="1">
                <a:latin typeface="Times New Roman"/>
                <a:cs typeface="Times New Roman"/>
              </a:rPr>
              <a:t> </a:t>
            </a:r>
            <a:r>
              <a:rPr dirty="0" sz="2700" spc="190">
                <a:latin typeface="Symbol"/>
                <a:cs typeface="Symbol"/>
              </a:rPr>
              <a:t>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01121" y="4592828"/>
            <a:ext cx="171450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5" i="1">
                <a:latin typeface="Times New Roman"/>
                <a:cs typeface="Times New Roman"/>
              </a:rPr>
              <a:t>L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03662" y="4388599"/>
            <a:ext cx="78930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31825" algn="l"/>
              </a:tabLst>
            </a:pPr>
            <a:r>
              <a:rPr dirty="0" sz="2050" spc="10" i="1">
                <a:latin typeface="Times New Roman"/>
                <a:cs typeface="Times New Roman"/>
              </a:rPr>
              <a:t>M</a:t>
            </a:r>
            <a:r>
              <a:rPr dirty="0" sz="2050" spc="10" i="1">
                <a:latin typeface="Times New Roman"/>
                <a:cs typeface="Times New Roman"/>
              </a:rPr>
              <a:t>	</a:t>
            </a:r>
            <a:r>
              <a:rPr dirty="0" sz="2050" spc="5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5630164" y="5237290"/>
          <a:ext cx="1534795" cy="1416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577"/>
                <a:gridCol w="753057"/>
                <a:gridCol w="338873"/>
              </a:tblGrid>
              <a:tr h="715776"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2700" spc="45">
                          <a:latin typeface="Symbol"/>
                          <a:cs typeface="Symbol"/>
                        </a:rPr>
                        <a:t></a:t>
                      </a:r>
                      <a:r>
                        <a:rPr dirty="0" sz="2050" i="1">
                          <a:latin typeface="Times New Roman"/>
                          <a:cs typeface="Times New Roman"/>
                        </a:rPr>
                        <a:t>H</a:t>
                      </a:r>
                      <a:endParaRPr sz="20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2700" spc="-155">
                          <a:latin typeface="Symbol"/>
                          <a:cs typeface="Symbol"/>
                        </a:rPr>
                        <a:t></a:t>
                      </a:r>
                      <a:r>
                        <a:rPr dirty="0" sz="2050" i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2050" spc="50" i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700" spc="295">
                          <a:latin typeface="Symbol"/>
                          <a:cs typeface="Symbol"/>
                        </a:rPr>
                        <a:t></a:t>
                      </a:r>
                      <a:r>
                        <a:rPr dirty="0" sz="2050">
                          <a:latin typeface="Symbol"/>
                          <a:cs typeface="Symbol"/>
                        </a:rPr>
                        <a:t></a:t>
                      </a:r>
                      <a:endParaRPr sz="205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2050" i="1">
                          <a:latin typeface="Times New Roman"/>
                          <a:cs typeface="Times New Roman"/>
                        </a:rPr>
                        <a:t>M</a:t>
                      </a:r>
                      <a:endParaRPr sz="20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700215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r>
                        <a:rPr dirty="0" sz="2700" spc="45">
                          <a:latin typeface="Symbol"/>
                          <a:cs typeface="Symbol"/>
                        </a:rPr>
                        <a:t></a:t>
                      </a:r>
                      <a:r>
                        <a:rPr dirty="0" sz="2050" i="1">
                          <a:latin typeface="Times New Roman"/>
                          <a:cs typeface="Times New Roman"/>
                        </a:rPr>
                        <a:t>H</a:t>
                      </a:r>
                      <a:endParaRPr sz="20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4930"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r>
                        <a:rPr dirty="0" sz="2700" spc="-155">
                          <a:latin typeface="Symbol"/>
                          <a:cs typeface="Symbol"/>
                        </a:rPr>
                        <a:t></a:t>
                      </a:r>
                      <a:r>
                        <a:rPr dirty="0" sz="2050" i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2050" spc="50" i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700" spc="295">
                          <a:latin typeface="Symbol"/>
                          <a:cs typeface="Symbol"/>
                        </a:rPr>
                        <a:t></a:t>
                      </a:r>
                      <a:r>
                        <a:rPr dirty="0" sz="2050">
                          <a:latin typeface="Symbol"/>
                          <a:cs typeface="Symbol"/>
                        </a:rPr>
                        <a:t></a:t>
                      </a:r>
                      <a:endParaRPr sz="205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algn="r" marR="29845">
                        <a:lnSpc>
                          <a:spcPct val="100000"/>
                        </a:lnSpc>
                      </a:pPr>
                      <a:r>
                        <a:rPr dirty="0" sz="2050" i="1">
                          <a:latin typeface="Times New Roman"/>
                          <a:cs typeface="Times New Roman"/>
                        </a:rPr>
                        <a:t>M</a:t>
                      </a:r>
                      <a:endParaRPr sz="20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33" y="658967"/>
            <a:ext cx="2259965" cy="1565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70485">
              <a:lnSpc>
                <a:spcPct val="161700"/>
              </a:lnSpc>
            </a:pPr>
            <a:r>
              <a:rPr dirty="0" sz="3200" spc="-15" b="1">
                <a:latin typeface="NSimSun"/>
                <a:cs typeface="NSimSun"/>
              </a:rPr>
              <a:t>颜色特征 </a:t>
            </a:r>
            <a:r>
              <a:rPr dirty="0" sz="3200" spc="-5">
                <a:latin typeface="NSimSun"/>
                <a:cs typeface="NSimSun"/>
              </a:rPr>
              <a:t>4、中心矩法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7432" y="2550921"/>
            <a:ext cx="22542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7432" y="2662590"/>
            <a:ext cx="6602730" cy="1273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200"/>
              </a:lnSpc>
            </a:pPr>
            <a:r>
              <a:rPr dirty="0" sz="2800" spc="-5">
                <a:latin typeface="NSimSun"/>
                <a:cs typeface="NSimSun"/>
              </a:rPr>
              <a:t>表示图像Q和D的3个分量R,G,B的直方图的i (i≤3)阶中心矩，则它们之间的匹配值为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9924" y="4950754"/>
            <a:ext cx="29845" cy="22860"/>
          </a:xfrm>
          <a:custGeom>
            <a:avLst/>
            <a:gdLst/>
            <a:ahLst/>
            <a:cxnLst/>
            <a:rect l="l" t="t" r="r" b="b"/>
            <a:pathLst>
              <a:path w="29844" h="22860">
                <a:moveTo>
                  <a:pt x="0" y="22864"/>
                </a:moveTo>
                <a:lnTo>
                  <a:pt x="29715" y="0"/>
                </a:lnTo>
              </a:path>
            </a:pathLst>
          </a:custGeom>
          <a:ln w="117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79640" y="4957606"/>
            <a:ext cx="43180" cy="307975"/>
          </a:xfrm>
          <a:custGeom>
            <a:avLst/>
            <a:gdLst/>
            <a:ahLst/>
            <a:cxnLst/>
            <a:rect l="l" t="t" r="r" b="b"/>
            <a:pathLst>
              <a:path w="43180" h="307975">
                <a:moveTo>
                  <a:pt x="0" y="0"/>
                </a:moveTo>
                <a:lnTo>
                  <a:pt x="42669" y="307844"/>
                </a:lnTo>
              </a:path>
            </a:pathLst>
          </a:custGeom>
          <a:ln w="194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7651" y="4437920"/>
            <a:ext cx="6570345" cy="828040"/>
          </a:xfrm>
          <a:custGeom>
            <a:avLst/>
            <a:gdLst/>
            <a:ahLst/>
            <a:cxnLst/>
            <a:rect l="l" t="t" r="r" b="b"/>
            <a:pathLst>
              <a:path w="6570345" h="828039">
                <a:moveTo>
                  <a:pt x="0" y="827544"/>
                </a:moveTo>
                <a:lnTo>
                  <a:pt x="56392" y="0"/>
                </a:lnTo>
                <a:lnTo>
                  <a:pt x="6569930" y="0"/>
                </a:lnTo>
              </a:path>
            </a:pathLst>
          </a:custGeom>
          <a:ln w="129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282798" y="4611370"/>
            <a:ext cx="116839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5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7865" y="4611370"/>
            <a:ext cx="116839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5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62248" y="4457445"/>
            <a:ext cx="116839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5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0539" y="4611370"/>
            <a:ext cx="116839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5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8781" y="4457445"/>
            <a:ext cx="1752600" cy="841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8440">
              <a:lnSpc>
                <a:spcPts val="1270"/>
              </a:lnSpc>
            </a:pPr>
            <a:r>
              <a:rPr dirty="0" sz="1400" spc="15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3770"/>
              </a:lnSpc>
              <a:tabLst>
                <a:tab pos="687705" algn="l"/>
                <a:tab pos="1405255" algn="l"/>
              </a:tabLst>
            </a:pPr>
            <a:r>
              <a:rPr dirty="0" sz="1400" spc="45" i="1">
                <a:latin typeface="Times New Roman"/>
                <a:cs typeface="Times New Roman"/>
              </a:rPr>
              <a:t>B</a:t>
            </a:r>
            <a:r>
              <a:rPr dirty="0" sz="3650" spc="20">
                <a:latin typeface="Symbol"/>
                <a:cs typeface="Symbol"/>
              </a:rPr>
              <a:t></a:t>
            </a:r>
            <a:r>
              <a:rPr dirty="0" sz="3650">
                <a:latin typeface="Times New Roman"/>
                <a:cs typeface="Times New Roman"/>
              </a:rPr>
              <a:t>	</a:t>
            </a:r>
            <a:r>
              <a:rPr dirty="0" sz="1400" spc="-20" i="1">
                <a:latin typeface="Times New Roman"/>
                <a:cs typeface="Times New Roman"/>
              </a:rPr>
              <a:t>i</a:t>
            </a:r>
            <a:r>
              <a:rPr dirty="0" sz="1400" spc="-80">
                <a:latin typeface="Times New Roman"/>
                <a:cs typeface="Times New Roman"/>
              </a:rPr>
              <a:t>,</a:t>
            </a:r>
            <a:r>
              <a:rPr dirty="0" sz="1400" spc="20" i="1">
                <a:latin typeface="Times New Roman"/>
                <a:cs typeface="Times New Roman"/>
              </a:rPr>
              <a:t>QB</a:t>
            </a:r>
            <a:r>
              <a:rPr dirty="0" sz="1400" i="1">
                <a:latin typeface="Times New Roman"/>
                <a:cs typeface="Times New Roman"/>
              </a:rPr>
              <a:t>	</a:t>
            </a:r>
            <a:r>
              <a:rPr dirty="0" sz="1400" spc="-20" i="1">
                <a:latin typeface="Times New Roman"/>
                <a:cs typeface="Times New Roman"/>
              </a:rPr>
              <a:t>i</a:t>
            </a:r>
            <a:r>
              <a:rPr dirty="0" sz="1400" spc="-15">
                <a:latin typeface="Times New Roman"/>
                <a:cs typeface="Times New Roman"/>
              </a:rPr>
              <a:t>,</a:t>
            </a:r>
            <a:r>
              <a:rPr dirty="0" sz="1400" spc="20" i="1">
                <a:latin typeface="Times New Roman"/>
                <a:cs typeface="Times New Roman"/>
              </a:rPr>
              <a:t>DB</a:t>
            </a:r>
            <a:endParaRPr sz="1400">
              <a:latin typeface="Times New Roman"/>
              <a:cs typeface="Times New Roman"/>
            </a:endParaRPr>
          </a:p>
          <a:p>
            <a:pPr marL="163830">
              <a:lnSpc>
                <a:spcPts val="1480"/>
              </a:lnSpc>
            </a:pPr>
            <a:r>
              <a:rPr dirty="0" sz="1400" spc="-20" i="1">
                <a:latin typeface="Times New Roman"/>
                <a:cs typeface="Times New Roman"/>
              </a:rPr>
              <a:t>i</a:t>
            </a:r>
            <a:r>
              <a:rPr dirty="0" sz="1400" spc="-245">
                <a:latin typeface="Symbol"/>
                <a:cs typeface="Symbol"/>
              </a:rPr>
              <a:t></a:t>
            </a:r>
            <a:r>
              <a:rPr dirty="0" sz="1400" spc="15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32793" y="4457445"/>
            <a:ext cx="1807210" cy="841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4950">
              <a:lnSpc>
                <a:spcPts val="1270"/>
              </a:lnSpc>
            </a:pPr>
            <a:r>
              <a:rPr dirty="0" sz="1400" spc="15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3770"/>
              </a:lnSpc>
              <a:tabLst>
                <a:tab pos="704215" algn="l"/>
                <a:tab pos="1439545" algn="l"/>
              </a:tabLst>
            </a:pPr>
            <a:r>
              <a:rPr dirty="0" sz="1400" spc="20" i="1">
                <a:latin typeface="Times New Roman"/>
                <a:cs typeface="Times New Roman"/>
              </a:rPr>
              <a:t>G</a:t>
            </a:r>
            <a:r>
              <a:rPr dirty="0" sz="3650" spc="20">
                <a:latin typeface="Symbol"/>
                <a:cs typeface="Symbol"/>
              </a:rPr>
              <a:t></a:t>
            </a:r>
            <a:r>
              <a:rPr dirty="0" sz="3650" spc="20">
                <a:latin typeface="Times New Roman"/>
                <a:cs typeface="Times New Roman"/>
              </a:rPr>
              <a:t>	</a:t>
            </a:r>
            <a:r>
              <a:rPr dirty="0" sz="1400" spc="-20" i="1">
                <a:latin typeface="Times New Roman"/>
                <a:cs typeface="Times New Roman"/>
              </a:rPr>
              <a:t>i</a:t>
            </a:r>
            <a:r>
              <a:rPr dirty="0" sz="1400" spc="-75">
                <a:latin typeface="Times New Roman"/>
                <a:cs typeface="Times New Roman"/>
              </a:rPr>
              <a:t>,</a:t>
            </a:r>
            <a:r>
              <a:rPr dirty="0" sz="1400" spc="20" i="1">
                <a:latin typeface="Times New Roman"/>
                <a:cs typeface="Times New Roman"/>
              </a:rPr>
              <a:t>QG</a:t>
            </a:r>
            <a:r>
              <a:rPr dirty="0" sz="1400" i="1">
                <a:latin typeface="Times New Roman"/>
                <a:cs typeface="Times New Roman"/>
              </a:rPr>
              <a:t>	</a:t>
            </a:r>
            <a:r>
              <a:rPr dirty="0" sz="1400" spc="-20" i="1">
                <a:latin typeface="Times New Roman"/>
                <a:cs typeface="Times New Roman"/>
              </a:rPr>
              <a:t>i</a:t>
            </a:r>
            <a:r>
              <a:rPr dirty="0" sz="1400" spc="-15">
                <a:latin typeface="Times New Roman"/>
                <a:cs typeface="Times New Roman"/>
              </a:rPr>
              <a:t>,</a:t>
            </a:r>
            <a:r>
              <a:rPr dirty="0" sz="1400" spc="20" i="1">
                <a:latin typeface="Times New Roman"/>
                <a:cs typeface="Times New Roman"/>
              </a:rPr>
              <a:t>DG</a:t>
            </a:r>
            <a:endParaRPr sz="1400">
              <a:latin typeface="Times New Roman"/>
              <a:cs typeface="Times New Roman"/>
            </a:endParaRPr>
          </a:p>
          <a:p>
            <a:pPr marL="180975">
              <a:lnSpc>
                <a:spcPts val="1480"/>
              </a:lnSpc>
            </a:pPr>
            <a:r>
              <a:rPr dirty="0" sz="1400" spc="-20" i="1">
                <a:latin typeface="Times New Roman"/>
                <a:cs typeface="Times New Roman"/>
              </a:rPr>
              <a:t>i</a:t>
            </a:r>
            <a:r>
              <a:rPr dirty="0" sz="1400" spc="-240">
                <a:latin typeface="Symbol"/>
                <a:cs typeface="Symbol"/>
              </a:rPr>
              <a:t></a:t>
            </a:r>
            <a:r>
              <a:rPr dirty="0" sz="1400" spc="15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08172" y="5072379"/>
            <a:ext cx="23177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20" i="1">
                <a:latin typeface="Times New Roman"/>
                <a:cs typeface="Times New Roman"/>
              </a:rPr>
              <a:t>i</a:t>
            </a:r>
            <a:r>
              <a:rPr dirty="0" sz="1400" spc="-245">
                <a:latin typeface="Symbol"/>
                <a:cs typeface="Symbol"/>
              </a:rPr>
              <a:t></a:t>
            </a:r>
            <a:r>
              <a:rPr dirty="0" sz="1400" spc="15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9445" y="4852149"/>
            <a:ext cx="35941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20" i="1">
                <a:latin typeface="Times New Roman"/>
                <a:cs typeface="Times New Roman"/>
              </a:rPr>
              <a:t>i</a:t>
            </a:r>
            <a:r>
              <a:rPr dirty="0" sz="1400" spc="-15">
                <a:latin typeface="Times New Roman"/>
                <a:cs typeface="Times New Roman"/>
              </a:rPr>
              <a:t>,</a:t>
            </a:r>
            <a:r>
              <a:rPr dirty="0" sz="1400" spc="20" i="1">
                <a:latin typeface="Times New Roman"/>
                <a:cs typeface="Times New Roman"/>
              </a:rPr>
              <a:t>DR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31628" y="4852149"/>
            <a:ext cx="35179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 i="1">
                <a:latin typeface="Times New Roman"/>
                <a:cs typeface="Times New Roman"/>
              </a:rPr>
              <a:t>i</a:t>
            </a:r>
            <a:r>
              <a:rPr dirty="0" sz="1400" spc="-75">
                <a:latin typeface="Times New Roman"/>
                <a:cs typeface="Times New Roman"/>
              </a:rPr>
              <a:t>,</a:t>
            </a:r>
            <a:r>
              <a:rPr dirty="0" sz="1400" spc="20" i="1">
                <a:latin typeface="Times New Roman"/>
                <a:cs typeface="Times New Roman"/>
              </a:rPr>
              <a:t>QR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56508" y="4852149"/>
            <a:ext cx="13716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5" i="1">
                <a:latin typeface="Times New Roman"/>
                <a:cs typeface="Times New Roman"/>
              </a:rPr>
              <a:t>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10441" y="4462526"/>
            <a:ext cx="1398270" cy="584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605"/>
              </a:lnSpc>
              <a:tabLst>
                <a:tab pos="625475" algn="l"/>
                <a:tab pos="1322705" algn="l"/>
              </a:tabLst>
            </a:pPr>
            <a:r>
              <a:rPr dirty="0" sz="3850" spc="-765">
                <a:latin typeface="Symbol"/>
                <a:cs typeface="Symbol"/>
              </a:rPr>
              <a:t></a:t>
            </a:r>
            <a:r>
              <a:rPr dirty="0" sz="2450" i="1">
                <a:latin typeface="Times New Roman"/>
                <a:cs typeface="Times New Roman"/>
              </a:rPr>
              <a:t>M</a:t>
            </a:r>
            <a:r>
              <a:rPr dirty="0" sz="2450" i="1">
                <a:latin typeface="Times New Roman"/>
                <a:cs typeface="Times New Roman"/>
              </a:rPr>
              <a:t>	</a:t>
            </a:r>
            <a:r>
              <a:rPr dirty="0" sz="2450" spc="-5">
                <a:latin typeface="Symbol"/>
                <a:cs typeface="Symbol"/>
              </a:rPr>
              <a:t></a:t>
            </a:r>
            <a:r>
              <a:rPr dirty="0" sz="2450" i="1">
                <a:latin typeface="Times New Roman"/>
                <a:cs typeface="Times New Roman"/>
              </a:rPr>
              <a:t>M</a:t>
            </a:r>
            <a:r>
              <a:rPr dirty="0" sz="2450" i="1">
                <a:latin typeface="Times New Roman"/>
                <a:cs typeface="Times New Roman"/>
              </a:rPr>
              <a:t>	</a:t>
            </a:r>
            <a:r>
              <a:rPr dirty="0" sz="3850" spc="-800">
                <a:latin typeface="Symbol"/>
                <a:cs typeface="Symbol"/>
              </a:rPr>
              <a:t></a:t>
            </a:r>
            <a:endParaRPr sz="38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41213" y="4462526"/>
            <a:ext cx="1971039" cy="584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605"/>
              </a:lnSpc>
              <a:tabLst>
                <a:tab pos="643255" algn="l"/>
                <a:tab pos="1356995" algn="l"/>
              </a:tabLst>
            </a:pPr>
            <a:r>
              <a:rPr dirty="0" sz="3850" spc="-765">
                <a:latin typeface="Symbol"/>
                <a:cs typeface="Symbol"/>
              </a:rPr>
              <a:t></a:t>
            </a:r>
            <a:r>
              <a:rPr dirty="0" sz="2450" i="1">
                <a:latin typeface="Times New Roman"/>
                <a:cs typeface="Times New Roman"/>
              </a:rPr>
              <a:t>M</a:t>
            </a:r>
            <a:r>
              <a:rPr dirty="0" sz="2450" i="1">
                <a:latin typeface="Times New Roman"/>
                <a:cs typeface="Times New Roman"/>
              </a:rPr>
              <a:t>	</a:t>
            </a:r>
            <a:r>
              <a:rPr dirty="0" sz="2450" spc="-5">
                <a:latin typeface="Symbol"/>
                <a:cs typeface="Symbol"/>
              </a:rPr>
              <a:t></a:t>
            </a:r>
            <a:r>
              <a:rPr dirty="0" sz="2450" i="1">
                <a:latin typeface="Times New Roman"/>
                <a:cs typeface="Times New Roman"/>
              </a:rPr>
              <a:t>M</a:t>
            </a:r>
            <a:r>
              <a:rPr dirty="0" sz="2450" i="1">
                <a:latin typeface="Times New Roman"/>
                <a:cs typeface="Times New Roman"/>
              </a:rPr>
              <a:t>	</a:t>
            </a:r>
            <a:r>
              <a:rPr dirty="0" sz="3850" spc="-685">
                <a:latin typeface="Symbol"/>
                <a:cs typeface="Symbol"/>
              </a:rPr>
              <a:t></a:t>
            </a:r>
            <a:r>
              <a:rPr dirty="0" sz="3850" spc="-60">
                <a:latin typeface="Times New Roman"/>
                <a:cs typeface="Times New Roman"/>
              </a:rPr>
              <a:t> </a:t>
            </a:r>
            <a:r>
              <a:rPr dirty="0" sz="2450" spc="-175">
                <a:latin typeface="Symbol"/>
                <a:cs typeface="Symbol"/>
              </a:rPr>
              <a:t></a:t>
            </a:r>
            <a:r>
              <a:rPr dirty="0" sz="2450" i="1">
                <a:latin typeface="Times New Roman"/>
                <a:cs typeface="Times New Roman"/>
              </a:rPr>
              <a:t>W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50853" y="4640326"/>
            <a:ext cx="382905" cy="384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-585">
                <a:latin typeface="Symbol"/>
                <a:cs typeface="Symbol"/>
              </a:rPr>
              <a:t></a:t>
            </a:r>
            <a:r>
              <a:rPr dirty="0" sz="2450" i="1">
                <a:latin typeface="Times New Roman"/>
                <a:cs typeface="Times New Roman"/>
              </a:rPr>
              <a:t>W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76374" y="4462526"/>
            <a:ext cx="3069590" cy="658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00455" algn="l"/>
                <a:tab pos="2297430" algn="l"/>
                <a:tab pos="2994660" algn="l"/>
              </a:tabLst>
            </a:pPr>
            <a:r>
              <a:rPr dirty="0" sz="2450" spc="-340" i="1">
                <a:latin typeface="Times New Roman"/>
                <a:cs typeface="Times New Roman"/>
              </a:rPr>
              <a:t>P</a:t>
            </a:r>
            <a:r>
              <a:rPr dirty="0" sz="3250" spc="-570">
                <a:latin typeface="Symbol"/>
                <a:cs typeface="Symbol"/>
              </a:rPr>
              <a:t></a:t>
            </a:r>
            <a:r>
              <a:rPr dirty="0" sz="2450" spc="-430" i="1">
                <a:latin typeface="Times New Roman"/>
                <a:cs typeface="Times New Roman"/>
              </a:rPr>
              <a:t>Q</a:t>
            </a:r>
            <a:r>
              <a:rPr dirty="0" sz="2450" spc="130">
                <a:latin typeface="Times New Roman"/>
                <a:cs typeface="Times New Roman"/>
              </a:rPr>
              <a:t>,</a:t>
            </a:r>
            <a:r>
              <a:rPr dirty="0" sz="2450" spc="-345" i="1">
                <a:latin typeface="Times New Roman"/>
                <a:cs typeface="Times New Roman"/>
              </a:rPr>
              <a:t>D</a:t>
            </a:r>
            <a:r>
              <a:rPr dirty="0" sz="3250" spc="-210">
                <a:latin typeface="Symbol"/>
                <a:cs typeface="Symbol"/>
              </a:rPr>
              <a:t></a:t>
            </a:r>
            <a:r>
              <a:rPr dirty="0" sz="2450">
                <a:latin typeface="Symbol"/>
                <a:cs typeface="Symbol"/>
              </a:rPr>
              <a:t></a:t>
            </a:r>
            <a:r>
              <a:rPr dirty="0" sz="2450">
                <a:latin typeface="Times New Roman"/>
                <a:cs typeface="Times New Roman"/>
              </a:rPr>
              <a:t>	</a:t>
            </a:r>
            <a:r>
              <a:rPr dirty="0" sz="2450" i="1">
                <a:latin typeface="Times New Roman"/>
                <a:cs typeface="Times New Roman"/>
              </a:rPr>
              <a:t>W</a:t>
            </a:r>
            <a:r>
              <a:rPr dirty="0" sz="2450" spc="-245" i="1">
                <a:latin typeface="Times New Roman"/>
                <a:cs typeface="Times New Roman"/>
              </a:rPr>
              <a:t> </a:t>
            </a:r>
            <a:r>
              <a:rPr dirty="0" baseline="-8371" sz="5475" spc="-644">
                <a:latin typeface="Symbol"/>
                <a:cs typeface="Symbol"/>
              </a:rPr>
              <a:t></a:t>
            </a:r>
            <a:r>
              <a:rPr dirty="0" sz="3850" spc="-765">
                <a:latin typeface="Symbol"/>
                <a:cs typeface="Symbol"/>
              </a:rPr>
              <a:t></a:t>
            </a:r>
            <a:r>
              <a:rPr dirty="0" sz="2450" i="1">
                <a:latin typeface="Times New Roman"/>
                <a:cs typeface="Times New Roman"/>
              </a:rPr>
              <a:t>M</a:t>
            </a:r>
            <a:r>
              <a:rPr dirty="0" sz="2450" i="1">
                <a:latin typeface="Times New Roman"/>
                <a:cs typeface="Times New Roman"/>
              </a:rPr>
              <a:t>	</a:t>
            </a:r>
            <a:r>
              <a:rPr dirty="0" sz="2450" spc="-5">
                <a:latin typeface="Symbol"/>
                <a:cs typeface="Symbol"/>
              </a:rPr>
              <a:t></a:t>
            </a:r>
            <a:r>
              <a:rPr dirty="0" sz="2450" i="1">
                <a:latin typeface="Times New Roman"/>
                <a:cs typeface="Times New Roman"/>
              </a:rPr>
              <a:t>M</a:t>
            </a:r>
            <a:r>
              <a:rPr dirty="0" sz="2450" i="1">
                <a:latin typeface="Times New Roman"/>
                <a:cs typeface="Times New Roman"/>
              </a:rPr>
              <a:t>	</a:t>
            </a:r>
            <a:r>
              <a:rPr dirty="0" sz="3850" spc="-800">
                <a:latin typeface="Symbol"/>
                <a:cs typeface="Symbol"/>
              </a:rPr>
              <a:t></a:t>
            </a:r>
            <a:endParaRPr sz="38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20951" y="5369214"/>
            <a:ext cx="7491730" cy="1273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200"/>
              </a:lnSpc>
            </a:pPr>
            <a:r>
              <a:rPr dirty="0" sz="2800" spc="-5">
                <a:latin typeface="NSimSun"/>
                <a:cs typeface="NSimSun"/>
              </a:rPr>
              <a:t>如果彩色图像用3个分量H,S,V来表示，也可用类 似方法计算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45397" y="2468371"/>
            <a:ext cx="7030084" cy="39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45"/>
              </a:lnSpc>
            </a:pPr>
            <a:r>
              <a:rPr dirty="0" baseline="2976" sz="4200" spc="-7">
                <a:latin typeface="NSimSun"/>
                <a:cs typeface="NSimSun"/>
              </a:rPr>
              <a:t>对彩色图像，</a:t>
            </a:r>
            <a:r>
              <a:rPr dirty="0" baseline="2976" sz="4200">
                <a:latin typeface="NSimSun"/>
                <a:cs typeface="NSimSun"/>
              </a:rPr>
              <a:t>用</a:t>
            </a:r>
            <a:r>
              <a:rPr dirty="0" baseline="2976" sz="4200" spc="-1139">
                <a:latin typeface="NSimSun"/>
                <a:cs typeface="NSimSun"/>
              </a:rPr>
              <a:t> </a:t>
            </a:r>
            <a:r>
              <a:rPr dirty="0" baseline="14211" sz="3225" spc="104" i="1">
                <a:latin typeface="Times New Roman"/>
                <a:cs typeface="Times New Roman"/>
              </a:rPr>
              <a:t>M</a:t>
            </a:r>
            <a:r>
              <a:rPr dirty="0" sz="1250" spc="55" i="1">
                <a:latin typeface="Times New Roman"/>
                <a:cs typeface="Times New Roman"/>
              </a:rPr>
              <a:t>i</a:t>
            </a:r>
            <a:r>
              <a:rPr dirty="0" sz="1250" spc="-10">
                <a:latin typeface="Times New Roman"/>
                <a:cs typeface="Times New Roman"/>
              </a:rPr>
              <a:t>,</a:t>
            </a:r>
            <a:r>
              <a:rPr dirty="0" sz="1250" i="1">
                <a:latin typeface="Times New Roman"/>
                <a:cs typeface="Times New Roman"/>
              </a:rPr>
              <a:t>QR</a:t>
            </a:r>
            <a:r>
              <a:rPr dirty="0" sz="1250" spc="-204" i="1">
                <a:latin typeface="Times New Roman"/>
                <a:cs typeface="Times New Roman"/>
              </a:rPr>
              <a:t> </a:t>
            </a:r>
            <a:r>
              <a:rPr dirty="0" baseline="14211" sz="3225" spc="-7">
                <a:latin typeface="Times New Roman"/>
                <a:cs typeface="Times New Roman"/>
              </a:rPr>
              <a:t>,</a:t>
            </a:r>
            <a:r>
              <a:rPr dirty="0" baseline="14211" sz="3225" spc="-442">
                <a:latin typeface="Times New Roman"/>
                <a:cs typeface="Times New Roman"/>
              </a:rPr>
              <a:t> </a:t>
            </a:r>
            <a:r>
              <a:rPr dirty="0" baseline="14211" sz="3225" spc="104" i="1">
                <a:latin typeface="Times New Roman"/>
                <a:cs typeface="Times New Roman"/>
              </a:rPr>
              <a:t>M</a:t>
            </a:r>
            <a:r>
              <a:rPr dirty="0" sz="1250" spc="65" i="1">
                <a:latin typeface="Times New Roman"/>
                <a:cs typeface="Times New Roman"/>
              </a:rPr>
              <a:t>i</a:t>
            </a:r>
            <a:r>
              <a:rPr dirty="0" sz="1250" spc="-10">
                <a:latin typeface="Times New Roman"/>
                <a:cs typeface="Times New Roman"/>
              </a:rPr>
              <a:t>,</a:t>
            </a:r>
            <a:r>
              <a:rPr dirty="0" sz="1250" i="1">
                <a:latin typeface="Times New Roman"/>
                <a:cs typeface="Times New Roman"/>
              </a:rPr>
              <a:t>QG</a:t>
            </a:r>
            <a:r>
              <a:rPr dirty="0" sz="1250" spc="-204" i="1">
                <a:latin typeface="Times New Roman"/>
                <a:cs typeface="Times New Roman"/>
              </a:rPr>
              <a:t> </a:t>
            </a:r>
            <a:r>
              <a:rPr dirty="0" baseline="14211" sz="3225" spc="-7">
                <a:latin typeface="Times New Roman"/>
                <a:cs typeface="Times New Roman"/>
              </a:rPr>
              <a:t>,</a:t>
            </a:r>
            <a:r>
              <a:rPr dirty="0" baseline="14211" sz="3225" spc="-442">
                <a:latin typeface="Times New Roman"/>
                <a:cs typeface="Times New Roman"/>
              </a:rPr>
              <a:t> </a:t>
            </a:r>
            <a:r>
              <a:rPr dirty="0" baseline="14211" sz="3225" spc="112" i="1">
                <a:latin typeface="Times New Roman"/>
                <a:cs typeface="Times New Roman"/>
              </a:rPr>
              <a:t>M</a:t>
            </a:r>
            <a:r>
              <a:rPr dirty="0" sz="1250" spc="55" i="1">
                <a:latin typeface="Times New Roman"/>
                <a:cs typeface="Times New Roman"/>
              </a:rPr>
              <a:t>i</a:t>
            </a:r>
            <a:r>
              <a:rPr dirty="0" sz="1250" spc="-10">
                <a:latin typeface="Times New Roman"/>
                <a:cs typeface="Times New Roman"/>
              </a:rPr>
              <a:t>,</a:t>
            </a:r>
            <a:r>
              <a:rPr dirty="0" sz="1250" i="1">
                <a:latin typeface="Times New Roman"/>
                <a:cs typeface="Times New Roman"/>
              </a:rPr>
              <a:t>Q</a:t>
            </a:r>
            <a:r>
              <a:rPr dirty="0" sz="1250" spc="65" i="1">
                <a:latin typeface="Times New Roman"/>
                <a:cs typeface="Times New Roman"/>
              </a:rPr>
              <a:t>B</a:t>
            </a:r>
            <a:r>
              <a:rPr dirty="0" baseline="2976" sz="4200">
                <a:latin typeface="NSimSun"/>
                <a:cs typeface="NSimSun"/>
              </a:rPr>
              <a:t>和</a:t>
            </a:r>
            <a:r>
              <a:rPr dirty="0" baseline="2976" sz="4200" spc="-667">
                <a:latin typeface="NSimSun"/>
                <a:cs typeface="NSimSun"/>
              </a:rPr>
              <a:t> </a:t>
            </a:r>
            <a:r>
              <a:rPr dirty="0" baseline="14211" sz="3225" spc="419" i="1">
                <a:latin typeface="Times New Roman"/>
                <a:cs typeface="Times New Roman"/>
              </a:rPr>
              <a:t>M</a:t>
            </a:r>
            <a:r>
              <a:rPr dirty="0" sz="1250" spc="-5" i="1">
                <a:latin typeface="Times New Roman"/>
                <a:cs typeface="Times New Roman"/>
              </a:rPr>
              <a:t>i</a:t>
            </a:r>
            <a:r>
              <a:rPr dirty="0" sz="1250" spc="-204" i="1">
                <a:latin typeface="Times New Roman"/>
                <a:cs typeface="Times New Roman"/>
              </a:rPr>
              <a:t> </a:t>
            </a:r>
            <a:r>
              <a:rPr dirty="0" sz="1250" spc="100">
                <a:latin typeface="Times New Roman"/>
                <a:cs typeface="Times New Roman"/>
              </a:rPr>
              <a:t>,</a:t>
            </a:r>
            <a:r>
              <a:rPr dirty="0" sz="1250" spc="-5" i="1">
                <a:latin typeface="Times New Roman"/>
                <a:cs typeface="Times New Roman"/>
              </a:rPr>
              <a:t>DR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baseline="14211" sz="3225" spc="-7">
                <a:latin typeface="Times New Roman"/>
                <a:cs typeface="Times New Roman"/>
              </a:rPr>
              <a:t>,</a:t>
            </a:r>
            <a:r>
              <a:rPr dirty="0" baseline="14211" sz="3225" spc="-307">
                <a:latin typeface="Times New Roman"/>
                <a:cs typeface="Times New Roman"/>
              </a:rPr>
              <a:t> </a:t>
            </a:r>
            <a:r>
              <a:rPr dirty="0" baseline="14211" sz="3225" spc="419" i="1">
                <a:latin typeface="Times New Roman"/>
                <a:cs typeface="Times New Roman"/>
              </a:rPr>
              <a:t>M</a:t>
            </a:r>
            <a:r>
              <a:rPr dirty="0" sz="1250" spc="-5" i="1">
                <a:latin typeface="Times New Roman"/>
                <a:cs typeface="Times New Roman"/>
              </a:rPr>
              <a:t>i</a:t>
            </a:r>
            <a:r>
              <a:rPr dirty="0" sz="1250" spc="-204" i="1">
                <a:latin typeface="Times New Roman"/>
                <a:cs typeface="Times New Roman"/>
              </a:rPr>
              <a:t> </a:t>
            </a:r>
            <a:r>
              <a:rPr dirty="0" sz="1250" spc="100">
                <a:latin typeface="Times New Roman"/>
                <a:cs typeface="Times New Roman"/>
              </a:rPr>
              <a:t>,</a:t>
            </a:r>
            <a:r>
              <a:rPr dirty="0" sz="1250" spc="-5" i="1">
                <a:latin typeface="Times New Roman"/>
                <a:cs typeface="Times New Roman"/>
              </a:rPr>
              <a:t>DG</a:t>
            </a:r>
            <a:r>
              <a:rPr dirty="0" sz="1250" spc="25" i="1">
                <a:latin typeface="Times New Roman"/>
                <a:cs typeface="Times New Roman"/>
              </a:rPr>
              <a:t> </a:t>
            </a:r>
            <a:r>
              <a:rPr dirty="0" baseline="14211" sz="3225" spc="-7">
                <a:latin typeface="Times New Roman"/>
                <a:cs typeface="Times New Roman"/>
              </a:rPr>
              <a:t>,</a:t>
            </a:r>
            <a:r>
              <a:rPr dirty="0" baseline="14211" sz="3225" spc="-307">
                <a:latin typeface="Times New Roman"/>
                <a:cs typeface="Times New Roman"/>
              </a:rPr>
              <a:t> </a:t>
            </a:r>
            <a:r>
              <a:rPr dirty="0" baseline="14211" sz="3225" spc="419" i="1">
                <a:latin typeface="Times New Roman"/>
                <a:cs typeface="Times New Roman"/>
              </a:rPr>
              <a:t>M</a:t>
            </a:r>
            <a:r>
              <a:rPr dirty="0" sz="1250" spc="-5" i="1">
                <a:latin typeface="Times New Roman"/>
                <a:cs typeface="Times New Roman"/>
              </a:rPr>
              <a:t>i</a:t>
            </a:r>
            <a:r>
              <a:rPr dirty="0" sz="1250" spc="-204" i="1">
                <a:latin typeface="Times New Roman"/>
                <a:cs typeface="Times New Roman"/>
              </a:rPr>
              <a:t> </a:t>
            </a:r>
            <a:r>
              <a:rPr dirty="0" sz="1250" spc="100">
                <a:latin typeface="Times New Roman"/>
                <a:cs typeface="Times New Roman"/>
              </a:rPr>
              <a:t>,</a:t>
            </a:r>
            <a:r>
              <a:rPr dirty="0" sz="1250" spc="-5" i="1">
                <a:latin typeface="Times New Roman"/>
                <a:cs typeface="Times New Roman"/>
              </a:rPr>
              <a:t>DB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70485">
              <a:lnSpc>
                <a:spcPct val="161700"/>
              </a:lnSpc>
            </a:pPr>
            <a:r>
              <a:rPr dirty="0" spc="-15">
                <a:latin typeface="NSimSun"/>
                <a:cs typeface="NSimSun"/>
              </a:rPr>
              <a:t>颜色特征 </a:t>
            </a:r>
            <a:r>
              <a:rPr dirty="0" spc="-5" b="0">
                <a:latin typeface="NSimSun"/>
                <a:cs typeface="NSimSun"/>
              </a:rPr>
              <a:t>5、参考颜色表法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2449321"/>
            <a:ext cx="7827009" cy="3921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5755">
              <a:lnSpc>
                <a:spcPct val="100000"/>
              </a:lnSpc>
              <a:tabLst>
                <a:tab pos="70358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距离法太粗糙，直方图相交法计算量太大</a:t>
            </a:r>
            <a:endParaRPr sz="2800">
              <a:latin typeface="NSimSun"/>
              <a:cs typeface="NSimSun"/>
            </a:endParaRPr>
          </a:p>
          <a:p>
            <a:pPr marL="325755" marR="27305">
              <a:lnSpc>
                <a:spcPct val="100000"/>
              </a:lnSpc>
              <a:spcBef>
                <a:spcPts val="1689"/>
              </a:spcBef>
              <a:tabLst>
                <a:tab pos="70358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折衷的方法：将图像颜色用一组参考色表示, 这组参考色应能覆盖视觉上可感受到的各种颜色</a:t>
            </a:r>
            <a:endParaRPr sz="2800">
              <a:latin typeface="NSimSun"/>
              <a:cs typeface="NSimSun"/>
            </a:endParaRPr>
          </a:p>
          <a:p>
            <a:pPr marL="325755" marR="5080">
              <a:lnSpc>
                <a:spcPct val="100000"/>
              </a:lnSpc>
              <a:spcBef>
                <a:spcPts val="1689"/>
              </a:spcBef>
              <a:tabLst>
                <a:tab pos="70358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参考色的数量要比原图的少，可得简化的直方 图，所以匹配的特征向量是</a:t>
            </a:r>
            <a:endParaRPr sz="2800">
              <a:latin typeface="NSimSun"/>
              <a:cs typeface="NSimSun"/>
            </a:endParaRPr>
          </a:p>
          <a:p>
            <a:pPr marL="3204845">
              <a:lnSpc>
                <a:spcPts val="4900"/>
              </a:lnSpc>
              <a:tabLst>
                <a:tab pos="3458845" algn="l"/>
              </a:tabLst>
            </a:pPr>
            <a:r>
              <a:rPr dirty="0" sz="3000" spc="5" i="1">
                <a:latin typeface="Times New Roman"/>
                <a:cs typeface="Times New Roman"/>
              </a:rPr>
              <a:t>f</a:t>
            </a:r>
            <a:r>
              <a:rPr dirty="0" sz="3000" spc="5" i="1">
                <a:latin typeface="Times New Roman"/>
                <a:cs typeface="Times New Roman"/>
              </a:rPr>
              <a:t>	</a:t>
            </a:r>
            <a:r>
              <a:rPr dirty="0" sz="3000" spc="10">
                <a:latin typeface="Symbol"/>
                <a:cs typeface="Symbol"/>
              </a:rPr>
              <a:t></a:t>
            </a:r>
            <a:r>
              <a:rPr dirty="0" sz="3000" spc="-405">
                <a:latin typeface="Times New Roman"/>
                <a:cs typeface="Times New Roman"/>
              </a:rPr>
              <a:t> </a:t>
            </a:r>
            <a:r>
              <a:rPr dirty="0" sz="4100" spc="-610">
                <a:latin typeface="Symbol"/>
                <a:cs typeface="Symbol"/>
              </a:rPr>
              <a:t></a:t>
            </a:r>
            <a:r>
              <a:rPr dirty="0" sz="3000" spc="-509" i="1">
                <a:latin typeface="Times New Roman"/>
                <a:cs typeface="Times New Roman"/>
              </a:rPr>
              <a:t>r</a:t>
            </a:r>
            <a:r>
              <a:rPr dirty="0" baseline="-23809" sz="2625" spc="82">
                <a:latin typeface="Times New Roman"/>
                <a:cs typeface="Times New Roman"/>
              </a:rPr>
              <a:t>1</a:t>
            </a:r>
            <a:r>
              <a:rPr dirty="0" sz="3000" spc="5">
                <a:latin typeface="Times New Roman"/>
                <a:cs typeface="Times New Roman"/>
              </a:rPr>
              <a:t>,</a:t>
            </a:r>
            <a:r>
              <a:rPr dirty="0" sz="3000" spc="-490">
                <a:latin typeface="Times New Roman"/>
                <a:cs typeface="Times New Roman"/>
              </a:rPr>
              <a:t> </a:t>
            </a:r>
            <a:r>
              <a:rPr dirty="0" sz="3000" spc="-335" i="1">
                <a:latin typeface="Times New Roman"/>
                <a:cs typeface="Times New Roman"/>
              </a:rPr>
              <a:t>r</a:t>
            </a:r>
            <a:r>
              <a:rPr dirty="0" baseline="-23809" sz="2625" spc="7">
                <a:latin typeface="Times New Roman"/>
                <a:cs typeface="Times New Roman"/>
              </a:rPr>
              <a:t>2</a:t>
            </a:r>
            <a:r>
              <a:rPr dirty="0" baseline="-23809" sz="2625" spc="-397">
                <a:latin typeface="Times New Roman"/>
                <a:cs typeface="Times New Roman"/>
              </a:rPr>
              <a:t> </a:t>
            </a:r>
            <a:r>
              <a:rPr dirty="0" sz="3000" spc="5">
                <a:latin typeface="Times New Roman"/>
                <a:cs typeface="Times New Roman"/>
              </a:rPr>
              <a:t>,...</a:t>
            </a:r>
            <a:r>
              <a:rPr dirty="0" sz="3000" spc="-35">
                <a:latin typeface="Times New Roman"/>
                <a:cs typeface="Times New Roman"/>
              </a:rPr>
              <a:t>,</a:t>
            </a:r>
            <a:r>
              <a:rPr dirty="0" sz="3000" spc="-335" i="1">
                <a:latin typeface="Times New Roman"/>
                <a:cs typeface="Times New Roman"/>
              </a:rPr>
              <a:t>r</a:t>
            </a:r>
            <a:r>
              <a:rPr dirty="0" baseline="-23809" sz="2625" spc="7" i="1">
                <a:latin typeface="Times New Roman"/>
                <a:cs typeface="Times New Roman"/>
              </a:rPr>
              <a:t>n</a:t>
            </a:r>
            <a:r>
              <a:rPr dirty="0" baseline="-23809" sz="2625" spc="-247" i="1">
                <a:latin typeface="Times New Roman"/>
                <a:cs typeface="Times New Roman"/>
              </a:rPr>
              <a:t> </a:t>
            </a:r>
            <a:r>
              <a:rPr dirty="0" sz="4100" spc="-475">
                <a:latin typeface="Symbol"/>
                <a:cs typeface="Symbol"/>
              </a:rPr>
              <a:t></a:t>
            </a:r>
            <a:endParaRPr sz="41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dirty="0" sz="2800">
                <a:latin typeface="NSimSun"/>
                <a:cs typeface="NSimSun"/>
              </a:rPr>
              <a:t>r</a:t>
            </a:r>
            <a:r>
              <a:rPr dirty="0" baseline="-20467" sz="2850" spc="-7">
                <a:latin typeface="NSimSun"/>
                <a:cs typeface="NSimSun"/>
              </a:rPr>
              <a:t>i</a:t>
            </a:r>
            <a:r>
              <a:rPr dirty="0" sz="2800" spc="-5">
                <a:latin typeface="NSimSun"/>
                <a:cs typeface="NSimSun"/>
              </a:rPr>
              <a:t>是第i种颜色出现的频率，n是参考颜色表的尺寸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33" y="658967"/>
            <a:ext cx="7948930" cy="2636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4881245" indent="70485">
              <a:lnSpc>
                <a:spcPct val="161700"/>
              </a:lnSpc>
            </a:pPr>
            <a:r>
              <a:rPr dirty="0" sz="3200" spc="-15" b="1">
                <a:latin typeface="NSimSun"/>
                <a:cs typeface="NSimSun"/>
              </a:rPr>
              <a:t>颜色特征 </a:t>
            </a:r>
            <a:r>
              <a:rPr dirty="0" sz="3200" spc="-5">
                <a:latin typeface="NSimSun"/>
                <a:cs typeface="NSimSun"/>
              </a:rPr>
              <a:t>5、参考颜色表法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</a:pPr>
            <a:r>
              <a:rPr dirty="0" sz="2800" spc="-5">
                <a:latin typeface="NSimSun"/>
                <a:cs typeface="NSimSun"/>
              </a:rPr>
              <a:t>加权后的查询图像Q和数据库图像D之间的匹配值 </a:t>
            </a:r>
            <a:r>
              <a:rPr dirty="0" sz="2800">
                <a:latin typeface="NSimSun"/>
                <a:cs typeface="NSimSun"/>
              </a:rPr>
              <a:t>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44044" y="4027354"/>
            <a:ext cx="44450" cy="28575"/>
          </a:xfrm>
          <a:custGeom>
            <a:avLst/>
            <a:gdLst/>
            <a:ahLst/>
            <a:cxnLst/>
            <a:rect l="l" t="t" r="r" b="b"/>
            <a:pathLst>
              <a:path w="44450" h="28575">
                <a:moveTo>
                  <a:pt x="0" y="28201"/>
                </a:moveTo>
                <a:lnTo>
                  <a:pt x="44197" y="0"/>
                </a:lnTo>
              </a:path>
            </a:pathLst>
          </a:custGeom>
          <a:ln w="155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88229" y="4035741"/>
            <a:ext cx="63500" cy="215900"/>
          </a:xfrm>
          <a:custGeom>
            <a:avLst/>
            <a:gdLst/>
            <a:ahLst/>
            <a:cxnLst/>
            <a:rect l="l" t="t" r="r" b="b"/>
            <a:pathLst>
              <a:path w="63500" h="215900">
                <a:moveTo>
                  <a:pt x="0" y="0"/>
                </a:moveTo>
                <a:lnTo>
                  <a:pt x="63244" y="215655"/>
                </a:lnTo>
              </a:path>
            </a:pathLst>
          </a:custGeom>
          <a:ln w="290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59106" y="3647864"/>
            <a:ext cx="1497330" cy="603885"/>
          </a:xfrm>
          <a:custGeom>
            <a:avLst/>
            <a:gdLst/>
            <a:ahLst/>
            <a:cxnLst/>
            <a:rect l="l" t="t" r="r" b="b"/>
            <a:pathLst>
              <a:path w="1497329" h="603885">
                <a:moveTo>
                  <a:pt x="0" y="603531"/>
                </a:moveTo>
                <a:lnTo>
                  <a:pt x="84578" y="0"/>
                </a:lnTo>
                <a:lnTo>
                  <a:pt x="1497328" y="0"/>
                </a:lnTo>
              </a:path>
            </a:pathLst>
          </a:custGeom>
          <a:ln w="157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1336" y="4089839"/>
            <a:ext cx="44450" cy="27940"/>
          </a:xfrm>
          <a:custGeom>
            <a:avLst/>
            <a:gdLst/>
            <a:ahLst/>
            <a:cxnLst/>
            <a:rect l="l" t="t" r="r" b="b"/>
            <a:pathLst>
              <a:path w="44450" h="27939">
                <a:moveTo>
                  <a:pt x="0" y="27437"/>
                </a:moveTo>
                <a:lnTo>
                  <a:pt x="44197" y="0"/>
                </a:lnTo>
              </a:path>
            </a:pathLst>
          </a:custGeom>
          <a:ln w="155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75534" y="4097462"/>
            <a:ext cx="63500" cy="379730"/>
          </a:xfrm>
          <a:custGeom>
            <a:avLst/>
            <a:gdLst/>
            <a:ahLst/>
            <a:cxnLst/>
            <a:rect l="l" t="t" r="r" b="b"/>
            <a:pathLst>
              <a:path w="63500" h="379729">
                <a:moveTo>
                  <a:pt x="0" y="0"/>
                </a:moveTo>
                <a:lnTo>
                  <a:pt x="63244" y="379489"/>
                </a:lnTo>
              </a:path>
            </a:pathLst>
          </a:custGeom>
          <a:ln w="288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46399" y="3457356"/>
            <a:ext cx="2357120" cy="1019810"/>
          </a:xfrm>
          <a:custGeom>
            <a:avLst/>
            <a:gdLst/>
            <a:ahLst/>
            <a:cxnLst/>
            <a:rect l="l" t="t" r="r" b="b"/>
            <a:pathLst>
              <a:path w="2357120" h="1019810">
                <a:moveTo>
                  <a:pt x="0" y="1019596"/>
                </a:moveTo>
                <a:lnTo>
                  <a:pt x="84578" y="0"/>
                </a:lnTo>
                <a:lnTo>
                  <a:pt x="2356860" y="0"/>
                </a:lnTo>
              </a:path>
            </a:pathLst>
          </a:custGeom>
          <a:ln w="157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35928" y="3709415"/>
            <a:ext cx="236854" cy="462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000" spc="10">
                <a:latin typeface="Symbol"/>
                <a:cs typeface="Symbol"/>
              </a:rPr>
              <a:t>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37325" y="3478021"/>
            <a:ext cx="408940" cy="817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560"/>
              </a:lnSpc>
            </a:pPr>
            <a:r>
              <a:rPr dirty="0" sz="1750" spc="5" i="1">
                <a:latin typeface="Times New Roman"/>
                <a:cs typeface="Times New Roman"/>
              </a:rPr>
              <a:t>n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60"/>
              </a:lnSpc>
            </a:pPr>
            <a:r>
              <a:rPr dirty="0" sz="4500" spc="-195">
                <a:latin typeface="Symbol"/>
                <a:cs typeface="Symbol"/>
              </a:rPr>
              <a:t></a:t>
            </a:r>
            <a:endParaRPr sz="45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98744" y="3964190"/>
            <a:ext cx="18732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18278" y="3964190"/>
            <a:ext cx="18732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0" i="1">
                <a:latin typeface="Times New Roman"/>
                <a:cs typeface="Times New Roman"/>
              </a:rPr>
              <a:t>Q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20636" y="3487165"/>
            <a:ext cx="1765300" cy="718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650"/>
              </a:lnSpc>
              <a:tabLst>
                <a:tab pos="952500" algn="l"/>
                <a:tab pos="1638300" algn="l"/>
              </a:tabLst>
            </a:pPr>
            <a:r>
              <a:rPr dirty="0" sz="3000" spc="20" i="1">
                <a:latin typeface="Times New Roman"/>
                <a:cs typeface="Times New Roman"/>
              </a:rPr>
              <a:t>W</a:t>
            </a:r>
            <a:r>
              <a:rPr dirty="0" sz="3000" spc="-300" i="1">
                <a:latin typeface="Times New Roman"/>
                <a:cs typeface="Times New Roman"/>
              </a:rPr>
              <a:t> </a:t>
            </a:r>
            <a:r>
              <a:rPr dirty="0" sz="4750" spc="-844">
                <a:latin typeface="Symbol"/>
                <a:cs typeface="Symbol"/>
              </a:rPr>
              <a:t></a:t>
            </a:r>
            <a:r>
              <a:rPr dirty="0" sz="3000" spc="5" i="1">
                <a:latin typeface="Times New Roman"/>
                <a:cs typeface="Times New Roman"/>
              </a:rPr>
              <a:t>r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3000" spc="10">
                <a:latin typeface="Symbol"/>
                <a:cs typeface="Symbol"/>
              </a:rPr>
              <a:t></a:t>
            </a:r>
            <a:r>
              <a:rPr dirty="0" sz="3000" spc="-455">
                <a:latin typeface="Times New Roman"/>
                <a:cs typeface="Times New Roman"/>
              </a:rPr>
              <a:t> </a:t>
            </a:r>
            <a:r>
              <a:rPr dirty="0" sz="3000" spc="5" i="1">
                <a:latin typeface="Times New Roman"/>
                <a:cs typeface="Times New Roman"/>
              </a:rPr>
              <a:t>r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4750" spc="-690">
                <a:latin typeface="Symbol"/>
                <a:cs typeface="Symbol"/>
              </a:rPr>
              <a:t></a:t>
            </a:r>
            <a:endParaRPr sz="47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91439" y="4235462"/>
            <a:ext cx="30924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70" i="1">
                <a:latin typeface="Times New Roman"/>
                <a:cs typeface="Times New Roman"/>
              </a:rPr>
              <a:t>i</a:t>
            </a:r>
            <a:r>
              <a:rPr dirty="0" sz="1750" spc="-180">
                <a:latin typeface="Symbol"/>
                <a:cs typeface="Symbol"/>
              </a:rPr>
              <a:t></a:t>
            </a:r>
            <a:r>
              <a:rPr dirty="0" sz="1750" spc="5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38920" y="3668521"/>
            <a:ext cx="13779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5"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09927" y="3964190"/>
            <a:ext cx="323850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70" i="1">
                <a:latin typeface="Times New Roman"/>
                <a:cs typeface="Times New Roman"/>
              </a:rPr>
              <a:t>i</a:t>
            </a:r>
            <a:r>
              <a:rPr dirty="0" sz="1750" spc="65">
                <a:latin typeface="Times New Roman"/>
                <a:cs typeface="Times New Roman"/>
              </a:rPr>
              <a:t>,</a:t>
            </a:r>
            <a:r>
              <a:rPr dirty="0" sz="1750" spc="10" i="1">
                <a:latin typeface="Times New Roman"/>
                <a:cs typeface="Times New Roman"/>
              </a:rPr>
              <a:t>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95718" y="3964190"/>
            <a:ext cx="60896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9245" algn="l"/>
              </a:tabLst>
            </a:pPr>
            <a:r>
              <a:rPr dirty="0" sz="1750" i="1">
                <a:latin typeface="Times New Roman"/>
                <a:cs typeface="Times New Roman"/>
              </a:rPr>
              <a:t>i</a:t>
            </a:r>
            <a:r>
              <a:rPr dirty="0" sz="1750" i="1">
                <a:latin typeface="Times New Roman"/>
                <a:cs typeface="Times New Roman"/>
              </a:rPr>
              <a:t>	</a:t>
            </a:r>
            <a:r>
              <a:rPr dirty="0" sz="1750" spc="65" i="1">
                <a:latin typeface="Times New Roman"/>
                <a:cs typeface="Times New Roman"/>
              </a:rPr>
              <a:t>i</a:t>
            </a:r>
            <a:r>
              <a:rPr dirty="0" sz="1750" spc="-25">
                <a:latin typeface="Times New Roman"/>
                <a:cs typeface="Times New Roman"/>
              </a:rPr>
              <a:t>,</a:t>
            </a:r>
            <a:r>
              <a:rPr dirty="0" sz="1750" spc="10" i="1">
                <a:latin typeface="Times New Roman"/>
                <a:cs typeface="Times New Roman"/>
              </a:rPr>
              <a:t>Q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91314" y="3668521"/>
            <a:ext cx="13779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5"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87117" y="3487165"/>
            <a:ext cx="3251835" cy="718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650"/>
              </a:lnSpc>
              <a:tabLst>
                <a:tab pos="1972945" algn="l"/>
                <a:tab pos="2487295" algn="l"/>
                <a:tab pos="3124835" algn="l"/>
              </a:tabLst>
            </a:pPr>
            <a:r>
              <a:rPr dirty="0" sz="3000" spc="-105" i="1">
                <a:latin typeface="Times New Roman"/>
                <a:cs typeface="Times New Roman"/>
              </a:rPr>
              <a:t>P</a:t>
            </a:r>
            <a:r>
              <a:rPr dirty="0" sz="4000" spc="-565">
                <a:latin typeface="Symbol"/>
                <a:cs typeface="Symbol"/>
              </a:rPr>
              <a:t></a:t>
            </a:r>
            <a:r>
              <a:rPr dirty="0" sz="3000" spc="-175" i="1">
                <a:latin typeface="Times New Roman"/>
                <a:cs typeface="Times New Roman"/>
              </a:rPr>
              <a:t>Q</a:t>
            </a:r>
            <a:r>
              <a:rPr dirty="0" sz="3000" spc="5">
                <a:latin typeface="Times New Roman"/>
                <a:cs typeface="Times New Roman"/>
              </a:rPr>
              <a:t>,</a:t>
            </a:r>
            <a:r>
              <a:rPr dirty="0" sz="3000" spc="-405">
                <a:latin typeface="Times New Roman"/>
                <a:cs typeface="Times New Roman"/>
              </a:rPr>
              <a:t> </a:t>
            </a:r>
            <a:r>
              <a:rPr dirty="0" sz="3000" spc="-40" i="1">
                <a:latin typeface="Times New Roman"/>
                <a:cs typeface="Times New Roman"/>
              </a:rPr>
              <a:t>D</a:t>
            </a:r>
            <a:r>
              <a:rPr dirty="0" sz="4000" spc="-35">
                <a:latin typeface="Symbol"/>
                <a:cs typeface="Symbol"/>
              </a:rPr>
              <a:t></a:t>
            </a:r>
            <a:r>
              <a:rPr dirty="0" sz="3000" spc="220">
                <a:latin typeface="Symbol"/>
                <a:cs typeface="Symbol"/>
              </a:rPr>
              <a:t></a:t>
            </a:r>
            <a:r>
              <a:rPr dirty="0" sz="3000" spc="20" i="1">
                <a:latin typeface="Times New Roman"/>
                <a:cs typeface="Times New Roman"/>
              </a:rPr>
              <a:t>W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4750" spc="-335">
                <a:latin typeface="Symbol"/>
                <a:cs typeface="Symbol"/>
              </a:rPr>
              <a:t></a:t>
            </a:r>
            <a:r>
              <a:rPr dirty="0" sz="3000" spc="5" i="1">
                <a:latin typeface="Times New Roman"/>
                <a:cs typeface="Times New Roman"/>
              </a:rPr>
              <a:t>f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3000" spc="10">
                <a:latin typeface="Symbol"/>
                <a:cs typeface="Symbol"/>
              </a:rPr>
              <a:t></a:t>
            </a:r>
            <a:r>
              <a:rPr dirty="0" sz="3000" spc="55">
                <a:latin typeface="Times New Roman"/>
                <a:cs typeface="Times New Roman"/>
              </a:rPr>
              <a:t> </a:t>
            </a:r>
            <a:r>
              <a:rPr dirty="0" sz="3000" spc="5" i="1">
                <a:latin typeface="Times New Roman"/>
                <a:cs typeface="Times New Roman"/>
              </a:rPr>
              <a:t>f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4750" spc="-690">
                <a:latin typeface="Symbol"/>
                <a:cs typeface="Symbol"/>
              </a:rPr>
              <a:t></a:t>
            </a:r>
            <a:endParaRPr sz="47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31590" y="5437657"/>
            <a:ext cx="30353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580" sz="3375" spc="-97">
                <a:latin typeface="Symbol"/>
                <a:cs typeface="Symbol"/>
              </a:rPr>
              <a:t></a:t>
            </a:r>
            <a:r>
              <a:rPr dirty="0" sz="2250" spc="10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31590" y="5035295"/>
            <a:ext cx="540385" cy="331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10"/>
              </a:lnSpc>
            </a:pPr>
            <a:r>
              <a:rPr dirty="0" baseline="9876" sz="3375" spc="15">
                <a:latin typeface="Symbol"/>
                <a:cs typeface="Symbol"/>
              </a:rPr>
              <a:t></a:t>
            </a:r>
            <a:r>
              <a:rPr dirty="0" baseline="9876" sz="3375" spc="-517">
                <a:latin typeface="Times New Roman"/>
                <a:cs typeface="Times New Roman"/>
              </a:rPr>
              <a:t> </a:t>
            </a:r>
            <a:r>
              <a:rPr dirty="0" baseline="13580" sz="3375" spc="-142" i="1">
                <a:latin typeface="Times New Roman"/>
                <a:cs typeface="Times New Roman"/>
              </a:rPr>
              <a:t>r</a:t>
            </a:r>
            <a:r>
              <a:rPr dirty="0" sz="1300" spc="5" i="1">
                <a:latin typeface="Times New Roman"/>
                <a:cs typeface="Times New Roman"/>
              </a:rPr>
              <a:t>i</a:t>
            </a:r>
            <a:r>
              <a:rPr dirty="0" sz="1300" spc="-145" i="1">
                <a:latin typeface="Times New Roman"/>
                <a:cs typeface="Times New Roman"/>
              </a:rPr>
              <a:t> </a:t>
            </a:r>
            <a:r>
              <a:rPr dirty="0" sz="1300" spc="85">
                <a:latin typeface="Times New Roman"/>
                <a:cs typeface="Times New Roman"/>
              </a:rPr>
              <a:t>,</a:t>
            </a:r>
            <a:r>
              <a:rPr dirty="0" sz="1300" spc="15" i="1">
                <a:latin typeface="Times New Roman"/>
                <a:cs typeface="Times New Roman"/>
              </a:rPr>
              <a:t>Q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16847" y="5195328"/>
            <a:ext cx="883285" cy="403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59740" algn="l"/>
              </a:tabLst>
            </a:pPr>
            <a:r>
              <a:rPr dirty="0" sz="2250" spc="250" i="1">
                <a:latin typeface="Times New Roman"/>
                <a:cs typeface="Times New Roman"/>
              </a:rPr>
              <a:t>W</a:t>
            </a:r>
            <a:r>
              <a:rPr dirty="0" baseline="-23504" sz="1950" spc="7" i="1">
                <a:latin typeface="Times New Roman"/>
                <a:cs typeface="Times New Roman"/>
              </a:rPr>
              <a:t>i</a:t>
            </a:r>
            <a:r>
              <a:rPr dirty="0" baseline="-23504" sz="1950" i="1">
                <a:latin typeface="Times New Roman"/>
                <a:cs typeface="Times New Roman"/>
              </a:rPr>
              <a:t>	</a:t>
            </a:r>
            <a:r>
              <a:rPr dirty="0" sz="2250" spc="10">
                <a:latin typeface="Symbol"/>
                <a:cs typeface="Symbol"/>
              </a:rPr>
              <a:t></a:t>
            </a:r>
            <a:r>
              <a:rPr dirty="0" sz="2250">
                <a:latin typeface="Times New Roman"/>
                <a:cs typeface="Times New Roman"/>
              </a:rPr>
              <a:t> </a:t>
            </a:r>
            <a:r>
              <a:rPr dirty="0" sz="2250" spc="-270">
                <a:latin typeface="Times New Roman"/>
                <a:cs typeface="Times New Roman"/>
              </a:rPr>
              <a:t> </a:t>
            </a:r>
            <a:r>
              <a:rPr dirty="0" baseline="-9876" sz="3375" spc="15">
                <a:latin typeface="Symbol"/>
                <a:cs typeface="Symbol"/>
              </a:rPr>
              <a:t></a:t>
            </a:r>
            <a:endParaRPr baseline="-9876" sz="3375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45806" y="4929885"/>
            <a:ext cx="401320" cy="339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5">
                <a:latin typeface="Symbol"/>
                <a:cs typeface="Symbol"/>
              </a:rPr>
              <a:t></a:t>
            </a:r>
            <a:r>
              <a:rPr dirty="0" sz="2150" spc="165">
                <a:latin typeface="Times New Roman"/>
                <a:cs typeface="Times New Roman"/>
              </a:rPr>
              <a:t> </a:t>
            </a:r>
            <a:r>
              <a:rPr dirty="0" sz="2150" spc="-5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56680" y="4966716"/>
            <a:ext cx="1289050" cy="354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  <a:tabLst>
                <a:tab pos="295910" algn="l"/>
              </a:tabLst>
            </a:pPr>
            <a:r>
              <a:rPr dirty="0" baseline="18055" sz="3000" spc="30">
                <a:latin typeface="Symbol"/>
                <a:cs typeface="Symbol"/>
              </a:rPr>
              <a:t></a:t>
            </a:r>
            <a:r>
              <a:rPr dirty="0" baseline="18055" sz="3000" spc="30">
                <a:latin typeface="Times New Roman"/>
                <a:cs typeface="Times New Roman"/>
              </a:rPr>
              <a:t>	</a:t>
            </a:r>
            <a:r>
              <a:rPr dirty="0" baseline="18055" sz="3000" spc="22">
                <a:latin typeface="Times New Roman"/>
                <a:cs typeface="Times New Roman"/>
              </a:rPr>
              <a:t>0</a:t>
            </a:r>
            <a:r>
              <a:rPr dirty="0" baseline="18055" sz="3000" spc="330">
                <a:latin typeface="Times New Roman"/>
                <a:cs typeface="Times New Roman"/>
              </a:rPr>
              <a:t> </a:t>
            </a:r>
            <a:r>
              <a:rPr dirty="0" baseline="1157" sz="3600" spc="-15" b="1">
                <a:latin typeface="NSimSun"/>
                <a:cs typeface="NSimSun"/>
              </a:rPr>
              <a:t>且</a:t>
            </a:r>
            <a:r>
              <a:rPr dirty="0" baseline="1157" sz="3600" spc="-322" b="1">
                <a:latin typeface="NSimSun"/>
                <a:cs typeface="NSimSun"/>
              </a:rPr>
              <a:t> </a:t>
            </a:r>
            <a:r>
              <a:rPr dirty="0" baseline="14211" sz="3225" spc="-195" i="1">
                <a:latin typeface="Times New Roman"/>
                <a:cs typeface="Times New Roman"/>
              </a:rPr>
              <a:t>r</a:t>
            </a:r>
            <a:r>
              <a:rPr dirty="0" sz="1250" spc="-5" i="1">
                <a:latin typeface="Times New Roman"/>
                <a:cs typeface="Times New Roman"/>
              </a:rPr>
              <a:t>i</a:t>
            </a:r>
            <a:r>
              <a:rPr dirty="0" sz="1250" spc="-150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,</a:t>
            </a:r>
            <a:r>
              <a:rPr dirty="0" sz="1250" spc="-170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21122" y="4895148"/>
            <a:ext cx="346710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5875">
              <a:lnSpc>
                <a:spcPct val="117900"/>
              </a:lnSpc>
            </a:pPr>
            <a:r>
              <a:rPr dirty="0" sz="2400" spc="-10" b="1">
                <a:latin typeface="NSimSun"/>
                <a:cs typeface="NSimSun"/>
              </a:rPr>
              <a:t>当 当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30901" y="4999990"/>
            <a:ext cx="437515" cy="819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5080">
              <a:lnSpc>
                <a:spcPct val="100000"/>
              </a:lnSpc>
            </a:pPr>
            <a:r>
              <a:rPr dirty="0" baseline="13888" sz="3000" spc="104" i="1">
                <a:latin typeface="Times New Roman"/>
                <a:cs typeface="Times New Roman"/>
              </a:rPr>
              <a:t>r</a:t>
            </a:r>
            <a:r>
              <a:rPr dirty="0" sz="1150" spc="10" i="1">
                <a:latin typeface="Times New Roman"/>
                <a:cs typeface="Times New Roman"/>
              </a:rPr>
              <a:t>i</a:t>
            </a:r>
            <a:r>
              <a:rPr dirty="0" sz="1150" spc="-20" i="1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,</a:t>
            </a:r>
            <a:r>
              <a:rPr dirty="0" sz="1150" spc="-135">
                <a:latin typeface="Times New Roman"/>
                <a:cs typeface="Times New Roman"/>
              </a:rPr>
              <a:t> </a:t>
            </a:r>
            <a:r>
              <a:rPr dirty="0" sz="1150" spc="25" i="1">
                <a:latin typeface="Times New Roman"/>
                <a:cs typeface="Times New Roman"/>
              </a:rPr>
              <a:t>Q</a:t>
            </a:r>
            <a:endParaRPr sz="1150">
              <a:latin typeface="Times New Roman"/>
              <a:cs typeface="Times New Roman"/>
            </a:endParaRPr>
          </a:p>
          <a:p>
            <a:pPr algn="ctr" marL="93345">
              <a:lnSpc>
                <a:spcPts val="2495"/>
              </a:lnSpc>
              <a:spcBef>
                <a:spcPts val="1555"/>
              </a:spcBef>
            </a:pPr>
            <a:r>
              <a:rPr dirty="0" baseline="14211" sz="3225" spc="-195" i="1">
                <a:latin typeface="Times New Roman"/>
                <a:cs typeface="Times New Roman"/>
              </a:rPr>
              <a:t>r</a:t>
            </a:r>
            <a:r>
              <a:rPr dirty="0" sz="1250" spc="-5" i="1">
                <a:latin typeface="Times New Roman"/>
                <a:cs typeface="Times New Roman"/>
              </a:rPr>
              <a:t>i</a:t>
            </a:r>
            <a:r>
              <a:rPr dirty="0" sz="1250" spc="-150" i="1">
                <a:latin typeface="Times New Roman"/>
                <a:cs typeface="Times New Roman"/>
              </a:rPr>
              <a:t> </a:t>
            </a:r>
            <a:r>
              <a:rPr dirty="0" sz="1250" spc="55">
                <a:latin typeface="Times New Roman"/>
                <a:cs typeface="Times New Roman"/>
              </a:rPr>
              <a:t>,</a:t>
            </a:r>
            <a:r>
              <a:rPr dirty="0" sz="1250" spc="-5" i="1">
                <a:latin typeface="Times New Roman"/>
                <a:cs typeface="Times New Roman"/>
              </a:rPr>
              <a:t>Q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67348" y="5401817"/>
            <a:ext cx="1782445" cy="417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5">
                <a:latin typeface="Symbol"/>
                <a:cs typeface="Symbol"/>
              </a:rPr>
              <a:t></a:t>
            </a:r>
            <a:r>
              <a:rPr dirty="0" sz="2150" spc="165">
                <a:latin typeface="Times New Roman"/>
                <a:cs typeface="Times New Roman"/>
              </a:rPr>
              <a:t> </a:t>
            </a:r>
            <a:r>
              <a:rPr dirty="0" sz="2150" spc="-5">
                <a:latin typeface="Times New Roman"/>
                <a:cs typeface="Times New Roman"/>
              </a:rPr>
              <a:t>0</a:t>
            </a:r>
            <a:r>
              <a:rPr dirty="0" sz="2150" spc="265">
                <a:latin typeface="Times New Roman"/>
                <a:cs typeface="Times New Roman"/>
              </a:rPr>
              <a:t> </a:t>
            </a:r>
            <a:r>
              <a:rPr dirty="0" baseline="2314" sz="3600" spc="-15" b="1">
                <a:latin typeface="NSimSun"/>
                <a:cs typeface="NSimSun"/>
              </a:rPr>
              <a:t>或</a:t>
            </a:r>
            <a:r>
              <a:rPr dirty="0" baseline="2314" sz="3600" spc="-104" b="1">
                <a:latin typeface="NSimSun"/>
                <a:cs typeface="NSimSun"/>
              </a:rPr>
              <a:t> </a:t>
            </a:r>
            <a:r>
              <a:rPr dirty="0" sz="2150" spc="-130" i="1">
                <a:latin typeface="Times New Roman"/>
                <a:cs typeface="Times New Roman"/>
              </a:rPr>
              <a:t>r</a:t>
            </a:r>
            <a:r>
              <a:rPr dirty="0" baseline="-24444" sz="1875" spc="-7" i="1">
                <a:latin typeface="Times New Roman"/>
                <a:cs typeface="Times New Roman"/>
              </a:rPr>
              <a:t>i</a:t>
            </a:r>
            <a:r>
              <a:rPr dirty="0" baseline="-24444" sz="1875" spc="-225" i="1">
                <a:latin typeface="Times New Roman"/>
                <a:cs typeface="Times New Roman"/>
              </a:rPr>
              <a:t> </a:t>
            </a:r>
            <a:r>
              <a:rPr dirty="0" baseline="-24444" sz="1875" spc="-7">
                <a:latin typeface="Times New Roman"/>
                <a:cs typeface="Times New Roman"/>
              </a:rPr>
              <a:t>,</a:t>
            </a:r>
            <a:r>
              <a:rPr dirty="0" baseline="-24444" sz="1875" spc="-254">
                <a:latin typeface="Times New Roman"/>
                <a:cs typeface="Times New Roman"/>
              </a:rPr>
              <a:t> </a:t>
            </a:r>
            <a:r>
              <a:rPr dirty="0" baseline="-24444" sz="1875" spc="-7" i="1">
                <a:latin typeface="Times New Roman"/>
                <a:cs typeface="Times New Roman"/>
              </a:rPr>
              <a:t>D</a:t>
            </a:r>
            <a:r>
              <a:rPr dirty="0" baseline="-24444" sz="1875" i="1">
                <a:latin typeface="Times New Roman"/>
                <a:cs typeface="Times New Roman"/>
              </a:rPr>
              <a:t>  </a:t>
            </a:r>
            <a:r>
              <a:rPr dirty="0" baseline="-24444" sz="1875" spc="75" i="1">
                <a:latin typeface="Times New Roman"/>
                <a:cs typeface="Times New Roman"/>
              </a:rPr>
              <a:t> </a:t>
            </a:r>
            <a:r>
              <a:rPr dirty="0" sz="2150" spc="-5">
                <a:latin typeface="Symbol"/>
                <a:cs typeface="Symbol"/>
              </a:rPr>
              <a:t></a:t>
            </a:r>
            <a:r>
              <a:rPr dirty="0" sz="2150" spc="165">
                <a:latin typeface="Times New Roman"/>
                <a:cs typeface="Times New Roman"/>
              </a:rPr>
              <a:t> </a:t>
            </a:r>
            <a:r>
              <a:rPr dirty="0" sz="2150" spc="-5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154804" cy="363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 spc="-5">
                <a:latin typeface="NSimSun"/>
                <a:cs typeface="NSimSun"/>
              </a:rPr>
              <a:t>纹理特征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纹理表示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纹理距离度量举例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368109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3832" y="2032749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砖墙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6143" y="1961883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木头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75827" y="1961883"/>
            <a:ext cx="431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水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6788" y="6280873"/>
            <a:ext cx="431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布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66137" y="6280873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乱草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6987" y="6210007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树叶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94089" y="2625089"/>
            <a:ext cx="1799844" cy="1440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42395" y="2625089"/>
            <a:ext cx="1799844" cy="14401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63091" y="4714494"/>
            <a:ext cx="1799844" cy="1440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94089" y="4714494"/>
            <a:ext cx="1799844" cy="1440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42395" y="4714494"/>
            <a:ext cx="1799844" cy="14401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3091" y="2625089"/>
            <a:ext cx="1799844" cy="14401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7810500" cy="5092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 spc="-5">
                <a:latin typeface="NSimSun"/>
                <a:cs typeface="NSimSun"/>
              </a:rPr>
              <a:t>纹理概述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描述图像时常用的一个概念，类似于颜 色，也常取决于感知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对纹理的感受是与心理效果相结合的， 所以用语言或文字来描述纹理很困难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类似于布纹、草地、砖墙等重复性结构 的图像称为纹理图像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0245" y="1820164"/>
            <a:ext cx="8016240" cy="4627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 spc="-5">
                <a:latin typeface="NSimSun"/>
                <a:cs typeface="NSimSun"/>
              </a:rPr>
              <a:t>纹理概述（续）</a:t>
            </a:r>
            <a:endParaRPr sz="3200">
              <a:latin typeface="NSimSun"/>
              <a:cs typeface="NSimSun"/>
            </a:endParaRPr>
          </a:p>
          <a:p>
            <a:pPr algn="just" marL="469265" marR="5080">
              <a:lnSpc>
                <a:spcPct val="102000"/>
              </a:lnSpc>
              <a:spcBef>
                <a:spcPts val="225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6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纹理可认为是灰度(颜色)在空间以一定的形式 变化而产生的图案（模式）</a:t>
            </a:r>
            <a:endParaRPr sz="2800">
              <a:latin typeface="NSimSun"/>
              <a:cs typeface="NSimSun"/>
            </a:endParaRPr>
          </a:p>
          <a:p>
            <a:pPr algn="just" marL="469265" marR="50165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一般来说，纹理图像中灰度分布具有某种周期 性，即便灰度变化是随机的，它也具有一定的统 计特性</a:t>
            </a:r>
            <a:endParaRPr sz="2800">
              <a:latin typeface="NSimSun"/>
              <a:cs typeface="NSimSun"/>
            </a:endParaRPr>
          </a:p>
          <a:p>
            <a:pPr algn="just" marL="469265" marR="50165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纹理通常和图像频谱中的高频分量是密切联系 的，光滑的图像（主要包括低频分量）一般不认 为是纹理图像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154804" cy="4358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 spc="-5">
                <a:latin typeface="NSimSun"/>
                <a:cs typeface="NSimSun"/>
              </a:rPr>
              <a:t>纹理表示</a:t>
            </a:r>
            <a:endParaRPr sz="3200">
              <a:latin typeface="NSimSun"/>
              <a:cs typeface="NSimSun"/>
            </a:endParaRPr>
          </a:p>
          <a:p>
            <a:pPr marL="892810" indent="-422909">
              <a:lnSpc>
                <a:spcPct val="100000"/>
              </a:lnSpc>
              <a:spcBef>
                <a:spcPts val="1920"/>
              </a:spcBef>
              <a:buClr>
                <a:srgbClr val="EE2B0A"/>
              </a:buClr>
              <a:buSzPct val="68750"/>
              <a:buFont typeface="Wingdings"/>
              <a:buChar char=""/>
              <a:tabLst>
                <a:tab pos="892810" algn="l"/>
              </a:tabLst>
            </a:pPr>
            <a:r>
              <a:rPr dirty="0" sz="3200" spc="-5">
                <a:latin typeface="NSimSun"/>
                <a:cs typeface="NSimSun"/>
              </a:rPr>
              <a:t>Tamura表示法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联合概率矩阵表示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小波表示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714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Times New Roman"/>
                <a:cs typeface="Times New Roman"/>
              </a:rPr>
              <a:t>……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38605" y="933196"/>
            <a:ext cx="8014334" cy="4462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7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 marL="424180" indent="-411480">
              <a:lnSpc>
                <a:spcPct val="100000"/>
              </a:lnSpc>
              <a:spcBef>
                <a:spcPts val="2580"/>
              </a:spcBef>
              <a:buClr>
                <a:srgbClr val="EE2B0A"/>
              </a:buClr>
              <a:buSzPct val="68750"/>
              <a:buFont typeface="Wingdings"/>
              <a:buChar char=""/>
              <a:tabLst>
                <a:tab pos="424180" algn="l"/>
              </a:tabLst>
            </a:pPr>
            <a:r>
              <a:rPr dirty="0" sz="3200" spc="-5">
                <a:latin typeface="NSimSun"/>
                <a:cs typeface="NSimSun"/>
              </a:rPr>
              <a:t>Tamura纹理表示法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对比度、粗细度和方向性是描述纹理的3 个量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利用这3个量可组合成一个3-D空间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在这个3-D空间中，两点间的欧式距离与 人对纹理感知的差距很接近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2480" rIns="0" bIns="0" rtlCol="0" vert="horz">
            <a:spAutoFit/>
          </a:bodyPr>
          <a:lstStyle/>
          <a:p>
            <a:pPr marL="156210">
              <a:lnSpc>
                <a:spcPts val="3295"/>
              </a:lnSpc>
            </a:pPr>
            <a:r>
              <a:rPr dirty="0" sz="2800" spc="-15">
                <a:latin typeface="NSimSun"/>
                <a:cs typeface="NSimSun"/>
              </a:rPr>
              <a:t>例8：101个视频概念的检测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9239" y="1977389"/>
            <a:ext cx="7391400" cy="5180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38605" y="933196"/>
            <a:ext cx="7810500" cy="421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7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 marL="424180" indent="-411480">
              <a:lnSpc>
                <a:spcPct val="100000"/>
              </a:lnSpc>
              <a:spcBef>
                <a:spcPts val="2580"/>
              </a:spcBef>
              <a:buClr>
                <a:srgbClr val="EE2B0A"/>
              </a:buClr>
              <a:buSzPct val="68750"/>
              <a:buFont typeface="Wingdings"/>
              <a:buChar char=""/>
              <a:tabLst>
                <a:tab pos="424180" algn="l"/>
              </a:tabLst>
            </a:pPr>
            <a:r>
              <a:rPr dirty="0" sz="3200" spc="-5">
                <a:latin typeface="NSimSun"/>
                <a:cs typeface="NSimSun"/>
              </a:rPr>
              <a:t>对比度(contrast)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92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依赖于像素的灰度分布，它可测量图像 中局部的灰度变化，也常用作对图像整体 感知的一种描述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92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一般来说，图像的对比度与图像灰度的 动态范围及图像中边缘的尖锐程度都有关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5706" y="6106921"/>
            <a:ext cx="1802764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是图像灰度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96356" y="576910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 h="0">
                <a:moveTo>
                  <a:pt x="0" y="0"/>
                </a:moveTo>
                <a:lnTo>
                  <a:pt x="115054" y="0"/>
                </a:lnTo>
              </a:path>
            </a:pathLst>
          </a:custGeom>
          <a:ln w="54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08205" y="5564127"/>
            <a:ext cx="1262380" cy="0"/>
          </a:xfrm>
          <a:custGeom>
            <a:avLst/>
            <a:gdLst/>
            <a:ahLst/>
            <a:cxnLst/>
            <a:rect l="l" t="t" r="r" b="b"/>
            <a:pathLst>
              <a:path w="1262379" h="0">
                <a:moveTo>
                  <a:pt x="0" y="0"/>
                </a:moveTo>
                <a:lnTo>
                  <a:pt x="1261879" y="0"/>
                </a:lnTo>
              </a:path>
            </a:pathLst>
          </a:custGeom>
          <a:ln w="108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96595" y="5772150"/>
            <a:ext cx="101600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2772" y="5559539"/>
            <a:ext cx="101600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5696" y="5706617"/>
            <a:ext cx="101600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96483" y="5887211"/>
            <a:ext cx="101600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06922" y="5549391"/>
            <a:ext cx="1115060" cy="513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81965" algn="l"/>
                <a:tab pos="1009015" algn="l"/>
              </a:tabLst>
            </a:pPr>
            <a:r>
              <a:rPr dirty="0" sz="3350" spc="-455">
                <a:latin typeface="Symbol"/>
                <a:cs typeface="Symbol"/>
              </a:rPr>
              <a:t></a:t>
            </a:r>
            <a:r>
              <a:rPr dirty="0" sz="2150" spc="-65" i="1">
                <a:latin typeface="Symbol"/>
                <a:cs typeface="Symbol"/>
              </a:rPr>
              <a:t></a:t>
            </a:r>
            <a:r>
              <a:rPr dirty="0" sz="2150" i="1">
                <a:latin typeface="Times New Roman"/>
                <a:cs typeface="Times New Roman"/>
              </a:rPr>
              <a:t>	</a:t>
            </a:r>
            <a:r>
              <a:rPr dirty="0" sz="2050" spc="-5">
                <a:latin typeface="Times New Roman"/>
                <a:cs typeface="Times New Roman"/>
              </a:rPr>
              <a:t>/</a:t>
            </a:r>
            <a:r>
              <a:rPr dirty="0" sz="2050" spc="-110">
                <a:latin typeface="Times New Roman"/>
                <a:cs typeface="Times New Roman"/>
              </a:rPr>
              <a:t> </a:t>
            </a:r>
            <a:r>
              <a:rPr dirty="0" sz="2150" spc="-65" i="1">
                <a:latin typeface="Symbol"/>
                <a:cs typeface="Symbol"/>
              </a:rPr>
              <a:t></a:t>
            </a:r>
            <a:r>
              <a:rPr dirty="0" sz="2150" i="1">
                <a:latin typeface="Times New Roman"/>
                <a:cs typeface="Times New Roman"/>
              </a:rPr>
              <a:t>	</a:t>
            </a:r>
            <a:r>
              <a:rPr dirty="0" sz="3350" spc="-390">
                <a:latin typeface="Symbol"/>
                <a:cs typeface="Symbol"/>
              </a:rPr>
              <a:t>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1567" y="5192776"/>
            <a:ext cx="1822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65" i="1">
                <a:latin typeface="Symbol"/>
                <a:cs typeface="Symbol"/>
              </a:rPr>
              <a:t>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55325" y="5368544"/>
            <a:ext cx="1344930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88720" algn="l"/>
              </a:tabLst>
            </a:pPr>
            <a:r>
              <a:rPr dirty="0" sz="2050" spc="-5" i="1">
                <a:latin typeface="Times New Roman"/>
                <a:cs typeface="Times New Roman"/>
              </a:rPr>
              <a:t>contrast</a:t>
            </a:r>
            <a:r>
              <a:rPr dirty="0" sz="2050" spc="-5" i="1">
                <a:latin typeface="Times New Roman"/>
                <a:cs typeface="Times New Roman"/>
              </a:rPr>
              <a:t>	</a:t>
            </a:r>
            <a:r>
              <a:rPr dirty="0" sz="2050" spc="-5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95804" y="6108446"/>
            <a:ext cx="5342890" cy="844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54"/>
              </a:lnSpc>
            </a:pPr>
            <a:r>
              <a:rPr dirty="0" sz="2800" spc="-5">
                <a:latin typeface="NSimSun"/>
                <a:cs typeface="NSimSun"/>
              </a:rPr>
              <a:t>其中</a:t>
            </a:r>
            <a:r>
              <a:rPr dirty="0" sz="2800" spc="-85">
                <a:latin typeface="NSimSun"/>
                <a:cs typeface="NSimSun"/>
              </a:rPr>
              <a:t>，</a:t>
            </a:r>
            <a:r>
              <a:rPr dirty="0" baseline="17361" sz="3600" spc="37" i="1">
                <a:latin typeface="Symbol"/>
                <a:cs typeface="Symbol"/>
              </a:rPr>
              <a:t></a:t>
            </a:r>
            <a:r>
              <a:rPr dirty="0" sz="2800">
                <a:latin typeface="NSimSun"/>
                <a:cs typeface="NSimSun"/>
              </a:rPr>
              <a:t>是</a:t>
            </a:r>
            <a:r>
              <a:rPr dirty="0" sz="2800" spc="-5">
                <a:latin typeface="NSimSun"/>
                <a:cs typeface="NSimSun"/>
              </a:rPr>
              <a:t>图像灰度的标准方差</a:t>
            </a:r>
            <a:r>
              <a:rPr dirty="0" sz="2800" spc="-1160">
                <a:latin typeface="NSimSun"/>
                <a:cs typeface="NSimSun"/>
              </a:rPr>
              <a:t>，</a:t>
            </a:r>
            <a:r>
              <a:rPr dirty="0" baseline="13333" sz="3750" spc="-89" i="1">
                <a:latin typeface="Symbol"/>
                <a:cs typeface="Symbol"/>
              </a:rPr>
              <a:t></a:t>
            </a:r>
            <a:r>
              <a:rPr dirty="0" baseline="13333" sz="3750" spc="-412" i="1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3290"/>
              </a:lnSpc>
            </a:pPr>
            <a:r>
              <a:rPr dirty="0" sz="2800" spc="-5">
                <a:latin typeface="NSimSun"/>
                <a:cs typeface="NSimSun"/>
              </a:rPr>
              <a:t>的4阶中心矩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38605" y="933196"/>
            <a:ext cx="7810500" cy="3243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7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 algn="ctr" marR="1677035">
              <a:lnSpc>
                <a:spcPct val="100000"/>
              </a:lnSpc>
              <a:spcBef>
                <a:spcPts val="2580"/>
              </a:spcBef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粗细度(contrast，也叫粗糙度)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测量纹理的间隔尺寸/粒度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与图像的分辨率有关，分辨率大则纹理 比较粗，即组成纹理的元素尺寸比较大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7684" y="6505447"/>
            <a:ext cx="44704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最大化，k的取值在0到5之间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37809" y="5199379"/>
            <a:ext cx="14097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" i="1">
                <a:latin typeface="Times New Roman"/>
                <a:cs typeface="Times New Roman"/>
              </a:rPr>
              <a:t>ij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8046" y="4984495"/>
            <a:ext cx="46037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i="1">
                <a:latin typeface="Times New Roman"/>
                <a:cs typeface="Times New Roman"/>
              </a:rPr>
              <a:t>mn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4499" y="4528566"/>
            <a:ext cx="3869690" cy="725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i="1">
                <a:latin typeface="Times New Roman"/>
                <a:cs typeface="Times New Roman"/>
              </a:rPr>
              <a:t>coarsenes</a:t>
            </a:r>
            <a:r>
              <a:rPr dirty="0" sz="2800" spc="-265" i="1">
                <a:latin typeface="Times New Roman"/>
                <a:cs typeface="Times New Roman"/>
              </a:rPr>
              <a:t>s</a:t>
            </a:r>
            <a:r>
              <a:rPr dirty="0" sz="2800">
                <a:latin typeface="Symbol"/>
                <a:cs typeface="Symbol"/>
              </a:rPr>
              <a:t></a:t>
            </a:r>
            <a:r>
              <a:rPr dirty="0" sz="2800" spc="-165">
                <a:latin typeface="Times New Roman"/>
                <a:cs typeface="Times New Roman"/>
              </a:rPr>
              <a:t> </a:t>
            </a:r>
            <a:r>
              <a:rPr dirty="0" baseline="34722" sz="4200" u="heavy">
                <a:latin typeface="Times New Roman"/>
                <a:cs typeface="Times New Roman"/>
              </a:rPr>
              <a:t> </a:t>
            </a:r>
            <a:r>
              <a:rPr dirty="0" baseline="34722" sz="4200" spc="-465" u="heavy">
                <a:latin typeface="Times New Roman"/>
                <a:cs typeface="Times New Roman"/>
              </a:rPr>
              <a:t> </a:t>
            </a:r>
            <a:r>
              <a:rPr dirty="0" baseline="34722" sz="4200" u="heavy">
                <a:latin typeface="Times New Roman"/>
                <a:cs typeface="Times New Roman"/>
              </a:rPr>
              <a:t>1</a:t>
            </a:r>
            <a:r>
              <a:rPr dirty="0" baseline="34722" sz="4200" spc="427" u="heavy">
                <a:latin typeface="Times New Roman"/>
                <a:cs typeface="Times New Roman"/>
              </a:rPr>
              <a:t> </a:t>
            </a:r>
            <a:r>
              <a:rPr dirty="0" baseline="34722" sz="4200" spc="-412">
                <a:latin typeface="Times New Roman"/>
                <a:cs typeface="Times New Roman"/>
              </a:rPr>
              <a:t> </a:t>
            </a:r>
            <a:r>
              <a:rPr dirty="0" baseline="-8597" sz="6300" spc="202">
                <a:latin typeface="Symbol"/>
                <a:cs typeface="Symbol"/>
              </a:rPr>
              <a:t></a:t>
            </a:r>
            <a:r>
              <a:rPr dirty="0" sz="2800">
                <a:latin typeface="Times New Roman"/>
                <a:cs typeface="Times New Roman"/>
              </a:rPr>
              <a:t>2</a:t>
            </a:r>
            <a:r>
              <a:rPr dirty="0" baseline="43402" sz="2400" spc="22" i="1">
                <a:latin typeface="Times New Roman"/>
                <a:cs typeface="Times New Roman"/>
              </a:rPr>
              <a:t>k</a:t>
            </a:r>
            <a:r>
              <a:rPr dirty="0" baseline="43402" sz="2400" i="1">
                <a:latin typeface="Times New Roman"/>
                <a:cs typeface="Times New Roman"/>
              </a:rPr>
              <a:t> </a:t>
            </a:r>
            <a:r>
              <a:rPr dirty="0" baseline="43402" sz="2400" spc="15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f</a:t>
            </a:r>
            <a:r>
              <a:rPr dirty="0" sz="2800" spc="-150" i="1">
                <a:latin typeface="Times New Roman"/>
                <a:cs typeface="Times New Roman"/>
              </a:rPr>
              <a:t> </a:t>
            </a:r>
            <a:r>
              <a:rPr dirty="0" sz="3700" spc="-505">
                <a:latin typeface="Symbol"/>
                <a:cs typeface="Symbol"/>
              </a:rPr>
              <a:t></a:t>
            </a:r>
            <a:r>
              <a:rPr dirty="0" sz="2800" spc="-5" i="1">
                <a:latin typeface="Times New Roman"/>
                <a:cs typeface="Times New Roman"/>
              </a:rPr>
              <a:t>i</a:t>
            </a:r>
            <a:r>
              <a:rPr dirty="0" sz="2800">
                <a:latin typeface="Times New Roman"/>
                <a:cs typeface="Times New Roman"/>
              </a:rPr>
              <a:t>,</a:t>
            </a:r>
            <a:r>
              <a:rPr dirty="0" sz="2800" spc="60">
                <a:latin typeface="Times New Roman"/>
                <a:cs typeface="Times New Roman"/>
              </a:rPr>
              <a:t> </a:t>
            </a:r>
            <a:r>
              <a:rPr dirty="0" sz="2800" spc="155" i="1">
                <a:latin typeface="Times New Roman"/>
                <a:cs typeface="Times New Roman"/>
              </a:rPr>
              <a:t>j</a:t>
            </a:r>
            <a:r>
              <a:rPr dirty="0" sz="3700" spc="-380">
                <a:latin typeface="Symbol"/>
                <a:cs typeface="Symbol"/>
              </a:rPr>
              <a:t>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1242" y="6849364"/>
            <a:ext cx="1155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5" i="1">
                <a:latin typeface="Times New Roman"/>
                <a:cs typeface="Times New Roman"/>
              </a:rPr>
              <a:t>ij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4375" y="5844794"/>
            <a:ext cx="6791325" cy="1049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其中，窗口尺寸</a:t>
            </a:r>
            <a:r>
              <a:rPr dirty="0" sz="2800">
                <a:latin typeface="NSimSun"/>
                <a:cs typeface="NSimSun"/>
              </a:rPr>
              <a:t>是</a:t>
            </a:r>
            <a:r>
              <a:rPr dirty="0" sz="2800" spc="-540">
                <a:latin typeface="NSimSun"/>
                <a:cs typeface="NSimSun"/>
              </a:rPr>
              <a:t> </a:t>
            </a:r>
            <a:r>
              <a:rPr dirty="0" baseline="-3086" sz="4050" spc="7">
                <a:latin typeface="Times New Roman"/>
                <a:cs typeface="Times New Roman"/>
              </a:rPr>
              <a:t>2</a:t>
            </a:r>
            <a:r>
              <a:rPr dirty="0" baseline="37634" sz="2325" spc="22" i="1">
                <a:latin typeface="Times New Roman"/>
                <a:cs typeface="Times New Roman"/>
              </a:rPr>
              <a:t>k</a:t>
            </a:r>
            <a:r>
              <a:rPr dirty="0" baseline="37634" sz="2325" i="1">
                <a:latin typeface="Times New Roman"/>
                <a:cs typeface="Times New Roman"/>
              </a:rPr>
              <a:t> </a:t>
            </a:r>
            <a:r>
              <a:rPr dirty="0" baseline="37634" sz="2325" spc="-270" i="1">
                <a:latin typeface="Times New Roman"/>
                <a:cs typeface="Times New Roman"/>
              </a:rPr>
              <a:t> </a:t>
            </a:r>
            <a:r>
              <a:rPr dirty="0" baseline="-3086" sz="4050" spc="15">
                <a:latin typeface="Symbol"/>
                <a:cs typeface="Symbol"/>
              </a:rPr>
              <a:t></a:t>
            </a:r>
            <a:r>
              <a:rPr dirty="0" baseline="-3086" sz="4050" spc="-644">
                <a:latin typeface="Times New Roman"/>
                <a:cs typeface="Times New Roman"/>
              </a:rPr>
              <a:t> </a:t>
            </a:r>
            <a:r>
              <a:rPr dirty="0" baseline="-3086" sz="4050" spc="7">
                <a:latin typeface="Times New Roman"/>
                <a:cs typeface="Times New Roman"/>
              </a:rPr>
              <a:t>2</a:t>
            </a:r>
            <a:r>
              <a:rPr dirty="0" baseline="37634" sz="2325" spc="-494" i="1">
                <a:latin typeface="Times New Roman"/>
                <a:cs typeface="Times New Roman"/>
              </a:rPr>
              <a:t>k</a:t>
            </a:r>
            <a:r>
              <a:rPr dirty="0" sz="2800" spc="-5">
                <a:latin typeface="NSimSun"/>
                <a:cs typeface="NSimSun"/>
              </a:rPr>
              <a:t>，k能</a:t>
            </a:r>
            <a:r>
              <a:rPr dirty="0" sz="2800" spc="-10">
                <a:latin typeface="NSimSun"/>
                <a:cs typeface="NSimSun"/>
              </a:rPr>
              <a:t>使</a:t>
            </a:r>
            <a:r>
              <a:rPr dirty="0" sz="2950" spc="-80" i="1">
                <a:latin typeface="NSimSun"/>
                <a:cs typeface="NSimSun"/>
              </a:rPr>
              <a:t>X</a:t>
            </a:r>
            <a:r>
              <a:rPr dirty="0" sz="2800">
                <a:latin typeface="NSimSun"/>
                <a:cs typeface="NSimSun"/>
              </a:rPr>
              <a:t>和</a:t>
            </a:r>
            <a:r>
              <a:rPr dirty="0" sz="2950" spc="-80" i="1">
                <a:latin typeface="NSimSun"/>
                <a:cs typeface="NSimSun"/>
              </a:rPr>
              <a:t>Y</a:t>
            </a:r>
            <a:r>
              <a:rPr dirty="0" sz="2800" spc="-5">
                <a:latin typeface="NSimSun"/>
                <a:cs typeface="NSimSun"/>
              </a:rPr>
              <a:t>方向的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baseline="-8547" sz="4875" spc="30">
                <a:latin typeface="Symbol"/>
                <a:cs typeface="Symbol"/>
              </a:rPr>
              <a:t></a:t>
            </a:r>
            <a:r>
              <a:rPr dirty="0" baseline="-8547" sz="4875" spc="-667">
                <a:latin typeface="Times New Roman"/>
                <a:cs typeface="Times New Roman"/>
              </a:rPr>
              <a:t> </a:t>
            </a:r>
            <a:r>
              <a:rPr dirty="0" sz="2150" spc="10" i="1">
                <a:latin typeface="Times New Roman"/>
                <a:cs typeface="Times New Roman"/>
              </a:rPr>
              <a:t>f</a:t>
            </a:r>
            <a:r>
              <a:rPr dirty="0" sz="2150" spc="-150" i="1">
                <a:latin typeface="Times New Roman"/>
                <a:cs typeface="Times New Roman"/>
              </a:rPr>
              <a:t> </a:t>
            </a:r>
            <a:r>
              <a:rPr dirty="0" sz="2850" spc="-409">
                <a:latin typeface="Symbol"/>
                <a:cs typeface="Symbol"/>
              </a:rPr>
              <a:t></a:t>
            </a:r>
            <a:r>
              <a:rPr dirty="0" sz="2150" spc="-20" i="1">
                <a:latin typeface="Times New Roman"/>
                <a:cs typeface="Times New Roman"/>
              </a:rPr>
              <a:t>i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5">
                <a:latin typeface="Times New Roman"/>
                <a:cs typeface="Times New Roman"/>
              </a:rPr>
              <a:t> </a:t>
            </a:r>
            <a:r>
              <a:rPr dirty="0" sz="2150" spc="95" i="1">
                <a:latin typeface="Times New Roman"/>
                <a:cs typeface="Times New Roman"/>
              </a:rPr>
              <a:t>j</a:t>
            </a:r>
            <a:r>
              <a:rPr dirty="0" sz="2850" spc="-175">
                <a:latin typeface="Symbol"/>
                <a:cs typeface="Symbol"/>
              </a:rPr>
              <a:t></a:t>
            </a:r>
            <a:r>
              <a:rPr dirty="0" sz="2150" spc="10">
                <a:latin typeface="Times New Roman"/>
                <a:cs typeface="Times New Roman"/>
              </a:rPr>
              <a:t>/</a:t>
            </a:r>
            <a:r>
              <a:rPr dirty="0" sz="2150" spc="-265">
                <a:latin typeface="Times New Roman"/>
                <a:cs typeface="Times New Roman"/>
              </a:rPr>
              <a:t> </a:t>
            </a:r>
            <a:r>
              <a:rPr dirty="0" sz="2150" spc="-30">
                <a:latin typeface="Times New Roman"/>
                <a:cs typeface="Times New Roman"/>
              </a:rPr>
              <a:t>2</a:t>
            </a:r>
            <a:r>
              <a:rPr dirty="0" baseline="44444" sz="1875" spc="30">
                <a:latin typeface="Times New Roman"/>
                <a:cs typeface="Times New Roman"/>
              </a:rPr>
              <a:t>2</a:t>
            </a:r>
            <a:r>
              <a:rPr dirty="0" baseline="44444" sz="1875" spc="15" i="1">
                <a:latin typeface="Times New Roman"/>
                <a:cs typeface="Times New Roman"/>
              </a:rPr>
              <a:t>k</a:t>
            </a:r>
            <a:endParaRPr baseline="44444" sz="187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38605" y="933196"/>
            <a:ext cx="7810500" cy="3729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7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 marL="424180" indent="-411480">
              <a:lnSpc>
                <a:spcPct val="100000"/>
              </a:lnSpc>
              <a:spcBef>
                <a:spcPts val="2580"/>
              </a:spcBef>
              <a:buClr>
                <a:srgbClr val="EE2B0A"/>
              </a:buClr>
              <a:buSzPct val="68750"/>
              <a:buFont typeface="Wingdings"/>
              <a:buChar char=""/>
              <a:tabLst>
                <a:tab pos="424180" algn="l"/>
              </a:tabLst>
            </a:pPr>
            <a:r>
              <a:rPr dirty="0" sz="3200" spc="-5">
                <a:latin typeface="NSimSun"/>
                <a:cs typeface="NSimSun"/>
              </a:rPr>
              <a:t>方向性(directionality)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是一个全局的纹理特征，它描述纹理是 如何沿某些方向散布或集中的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一般来说，方向性与纹理基元的形状以 及如何将这些纹理基元排列的规则有关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33196"/>
            <a:ext cx="7811770" cy="553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 spc="-5">
                <a:latin typeface="NSimSun"/>
                <a:cs typeface="NSimSun"/>
              </a:rPr>
              <a:t>联合概率矩阵表示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92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在70年代早期，Haralick等提出了纹理 特征的联合概率矩阵表示。这种方法考察 了纹理在灰度级空间中的相关性</a:t>
            </a:r>
            <a:endParaRPr sz="3200">
              <a:latin typeface="NSimSun"/>
              <a:cs typeface="NSimSun"/>
            </a:endParaRPr>
          </a:p>
          <a:p>
            <a:pPr algn="just" marL="469900" marR="6350">
              <a:lnSpc>
                <a:spcPct val="100000"/>
              </a:lnSpc>
              <a:spcBef>
                <a:spcPts val="192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首先基于像素间的距离和方向建立联合 概率矩阵</a:t>
            </a:r>
            <a:endParaRPr sz="3200">
              <a:latin typeface="NSimSun"/>
              <a:cs typeface="NSimSun"/>
            </a:endParaRPr>
          </a:p>
          <a:p>
            <a:pPr algn="just" marL="469900" marR="6350">
              <a:lnSpc>
                <a:spcPct val="100000"/>
              </a:lnSpc>
              <a:spcBef>
                <a:spcPts val="192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然后从联合概率矩阵中提取出有意义的 统计量作为纹理描述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6999605" cy="40246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 spc="-5">
                <a:latin typeface="NSimSun"/>
                <a:cs typeface="NSimSun"/>
              </a:rPr>
              <a:t>小波表示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buClr>
                <a:srgbClr val="EE2B0A"/>
              </a:buClr>
              <a:buSzPct val="68750"/>
              <a:buFont typeface="Wingdings"/>
              <a:buChar char=""/>
              <a:tabLst>
                <a:tab pos="892810" algn="l"/>
              </a:tabLst>
            </a:pPr>
            <a:r>
              <a:rPr dirty="0" sz="3200" spc="-5">
                <a:latin typeface="NSimSun"/>
                <a:cs typeface="NSimSun"/>
              </a:rPr>
              <a:t>Smith和Chang等提出用小波子带的</a:t>
            </a:r>
            <a:r>
              <a:rPr dirty="0" sz="3200" spc="-5">
                <a:latin typeface="NSimSun"/>
                <a:cs typeface="NSimSun"/>
              </a:rPr>
              <a:t> 统计量（均值和方差）作为纹理表示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对112幅Brodatz纹理图像的表示中 达到了90%的准确率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6935470" cy="5510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一些纹理表示的比较结果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>
              <a:latin typeface="Times New Roman"/>
              <a:cs typeface="Times New Roman"/>
            </a:endParaRPr>
          </a:p>
          <a:p>
            <a:pPr marL="424180" indent="-411480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424180" algn="l"/>
              </a:tabLst>
            </a:pPr>
            <a:r>
              <a:rPr dirty="0" sz="3200" spc="-5">
                <a:latin typeface="NSimSun"/>
                <a:cs typeface="NSimSun"/>
              </a:rPr>
              <a:t>Weszka等比较了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傅里叶能量谱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联合概率矩阵表示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一次灰度级差分统计量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 marR="5080" indent="-635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在地形样本上的测试表明傅里叶表示 法的性能相对最差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一些纹理表示的比较结果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6304" rIns="0" bIns="0" rtlCol="0" vert="horz">
            <a:spAutoFit/>
          </a:bodyPr>
          <a:lstStyle/>
          <a:p>
            <a:pPr marL="1052830" indent="-411480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1053465" algn="l"/>
              </a:tabLst>
            </a:pPr>
            <a:r>
              <a:rPr dirty="0" sz="3200" spc="-5">
                <a:latin typeface="NSimSun"/>
                <a:cs typeface="NSimSun"/>
              </a:rPr>
              <a:t>Ohanian和Dubes比较了</a:t>
            </a:r>
            <a:endParaRPr sz="32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2725"/>
              </a:spcBef>
              <a:tabLst>
                <a:tab pos="152146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马尔科夫随机场表示</a:t>
            </a:r>
            <a:endParaRPr sz="24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565"/>
              </a:spcBef>
              <a:tabLst>
                <a:tab pos="142113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多通道滤波器表示</a:t>
            </a:r>
            <a:endParaRPr sz="24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430"/>
              </a:spcBef>
              <a:tabLst>
                <a:tab pos="142113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基于分形的表示</a:t>
            </a:r>
            <a:endParaRPr sz="24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435"/>
              </a:spcBef>
              <a:tabLst>
                <a:tab pos="142113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共生矩阵表示</a:t>
            </a:r>
            <a:endParaRPr sz="2400">
              <a:latin typeface="NSimSun"/>
              <a:cs typeface="NSimSun"/>
            </a:endParaRPr>
          </a:p>
          <a:p>
            <a:pPr marL="641350">
              <a:lnSpc>
                <a:spcPct val="100000"/>
              </a:lnSpc>
              <a:spcBef>
                <a:spcPts val="1939"/>
              </a:spcBef>
              <a:tabLst>
                <a:tab pos="125603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测试：</a:t>
            </a:r>
            <a:endParaRPr sz="32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2725"/>
              </a:spcBef>
              <a:tabLst>
                <a:tab pos="152146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两个人工纹理测试集（分形）和高斯马尔科夫场</a:t>
            </a:r>
            <a:endParaRPr sz="2400">
              <a:latin typeface="NSimSun"/>
              <a:cs typeface="NSimSun"/>
            </a:endParaRPr>
          </a:p>
          <a:p>
            <a:pPr marL="1098550">
              <a:lnSpc>
                <a:spcPts val="2835"/>
              </a:lnSpc>
              <a:spcBef>
                <a:spcPts val="1565"/>
              </a:spcBef>
              <a:tabLst>
                <a:tab pos="142113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两个自然纹理测试集（羽毛和油漆表面）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一些纹理表示的比较结果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6304" rIns="0" bIns="0" rtlCol="0" vert="horz">
            <a:spAutoFit/>
          </a:bodyPr>
          <a:lstStyle/>
          <a:p>
            <a:pPr marL="641350">
              <a:lnSpc>
                <a:spcPct val="100000"/>
              </a:lnSpc>
              <a:tabLst>
                <a:tab pos="105283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结论：共生矩阵是最好的</a:t>
            </a:r>
            <a:endParaRPr sz="3200">
              <a:latin typeface="NSimSun"/>
              <a:cs typeface="NSimSun"/>
            </a:endParaRPr>
          </a:p>
          <a:p>
            <a:pPr marL="1052830" indent="-411480">
              <a:lnSpc>
                <a:spcPct val="100000"/>
              </a:lnSpc>
              <a:spcBef>
                <a:spcPts val="1925"/>
              </a:spcBef>
              <a:buClr>
                <a:srgbClr val="EE2B0A"/>
              </a:buClr>
              <a:buSzPct val="68750"/>
              <a:buFont typeface="Wingdings"/>
              <a:buChar char=""/>
              <a:tabLst>
                <a:tab pos="1053465" algn="l"/>
              </a:tabLst>
            </a:pPr>
            <a:r>
              <a:rPr dirty="0" sz="3200" spc="-5">
                <a:latin typeface="NSimSun"/>
                <a:cs typeface="NSimSun"/>
              </a:rPr>
              <a:t>Ma和Manjunath比较了</a:t>
            </a:r>
            <a:endParaRPr sz="32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2320"/>
              </a:spcBef>
              <a:tabLst>
                <a:tab pos="1520825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正交和双正交小波变换表示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755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树结构小波变换表示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85"/>
              </a:spcBef>
              <a:tabLst>
                <a:tab pos="147764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Gabor小波变换表示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ts val="3295"/>
              </a:lnSpc>
              <a:spcBef>
                <a:spcPts val="1689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结论：Gabor小波变换表示效果最好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933196"/>
            <a:ext cx="7810500" cy="553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 spc="-5">
                <a:latin typeface="NSimSun"/>
                <a:cs typeface="NSimSun"/>
              </a:rPr>
              <a:t>形状特征</a:t>
            </a:r>
            <a:endParaRPr sz="3200">
              <a:latin typeface="NSimSun"/>
              <a:cs typeface="NSimSun"/>
            </a:endParaRPr>
          </a:p>
          <a:p>
            <a:pPr algn="just" marL="469265" marR="5080">
              <a:lnSpc>
                <a:spcPct val="100000"/>
              </a:lnSpc>
              <a:spcBef>
                <a:spcPts val="192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形状常与目标联系在一起，有一定的语 义含义</a:t>
            </a:r>
            <a:endParaRPr sz="3200">
              <a:latin typeface="NSimSun"/>
              <a:cs typeface="NSimSun"/>
            </a:endParaRPr>
          </a:p>
          <a:p>
            <a:pPr algn="just" marL="469265" marR="5080">
              <a:lnSpc>
                <a:spcPct val="100000"/>
              </a:lnSpc>
              <a:spcBef>
                <a:spcPts val="192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要获得有关目标的形状参数，需要先对 图像进行分割，所以形状特征的提取会受 图像分割效果的影响</a:t>
            </a:r>
            <a:endParaRPr sz="3200">
              <a:latin typeface="NSimSun"/>
              <a:cs typeface="NSimSun"/>
            </a:endParaRPr>
          </a:p>
          <a:p>
            <a:pPr algn="just" marL="469265" marR="21590">
              <a:lnSpc>
                <a:spcPct val="100000"/>
              </a:lnSpc>
              <a:spcBef>
                <a:spcPts val="192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目标形状的描述是一个非常复杂的问 题，至今还没有找到形状的确切数学定义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33196"/>
            <a:ext cx="7810500" cy="3873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基于内容的图像检索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 spc="-5">
                <a:latin typeface="NSimSun"/>
                <a:cs typeface="NSimSun"/>
              </a:rPr>
              <a:t>形状特征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从不同视角获取的图像中目标形状可能 会有很大差别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为准确进行形状匹配，需要解决平移、 尺度、旋转变换不变性的问题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87779" y="2012696"/>
            <a:ext cx="39370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视频语义标注的基本方法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7735" y="5519165"/>
            <a:ext cx="990600" cy="1066800"/>
          </a:xfrm>
          <a:custGeom>
            <a:avLst/>
            <a:gdLst/>
            <a:ahLst/>
            <a:cxnLst/>
            <a:rect l="l" t="t" r="r" b="b"/>
            <a:pathLst>
              <a:path w="990600" h="1066800">
                <a:moveTo>
                  <a:pt x="990600" y="933450"/>
                </a:moveTo>
                <a:lnTo>
                  <a:pt x="990600" y="133350"/>
                </a:lnTo>
                <a:lnTo>
                  <a:pt x="985229" y="113756"/>
                </a:lnTo>
                <a:lnTo>
                  <a:pt x="944567" y="77347"/>
                </a:lnTo>
                <a:lnTo>
                  <a:pt x="869115" y="46063"/>
                </a:lnTo>
                <a:lnTo>
                  <a:pt x="820257" y="32875"/>
                </a:lnTo>
                <a:lnTo>
                  <a:pt x="765001" y="21608"/>
                </a:lnTo>
                <a:lnTo>
                  <a:pt x="704110" y="12474"/>
                </a:lnTo>
                <a:lnTo>
                  <a:pt x="638353" y="5686"/>
                </a:lnTo>
                <a:lnTo>
                  <a:pt x="568494" y="1457"/>
                </a:lnTo>
                <a:lnTo>
                  <a:pt x="495300" y="0"/>
                </a:lnTo>
                <a:lnTo>
                  <a:pt x="422105" y="1457"/>
                </a:lnTo>
                <a:lnTo>
                  <a:pt x="352246" y="5686"/>
                </a:lnTo>
                <a:lnTo>
                  <a:pt x="286489" y="12474"/>
                </a:lnTo>
                <a:lnTo>
                  <a:pt x="225598" y="21608"/>
                </a:lnTo>
                <a:lnTo>
                  <a:pt x="170342" y="32875"/>
                </a:lnTo>
                <a:lnTo>
                  <a:pt x="121484" y="46063"/>
                </a:lnTo>
                <a:lnTo>
                  <a:pt x="79793" y="60958"/>
                </a:lnTo>
                <a:lnTo>
                  <a:pt x="20969" y="95017"/>
                </a:lnTo>
                <a:lnTo>
                  <a:pt x="0" y="133350"/>
                </a:lnTo>
                <a:lnTo>
                  <a:pt x="0" y="933450"/>
                </a:lnTo>
                <a:lnTo>
                  <a:pt x="20969" y="972060"/>
                </a:lnTo>
                <a:lnTo>
                  <a:pt x="79793" y="1006178"/>
                </a:lnTo>
                <a:lnTo>
                  <a:pt x="121484" y="1021045"/>
                </a:lnTo>
                <a:lnTo>
                  <a:pt x="170342" y="1034181"/>
                </a:lnTo>
                <a:lnTo>
                  <a:pt x="225598" y="1045383"/>
                </a:lnTo>
                <a:lnTo>
                  <a:pt x="286489" y="1054449"/>
                </a:lnTo>
                <a:lnTo>
                  <a:pt x="352246" y="1061175"/>
                </a:lnTo>
                <a:lnTo>
                  <a:pt x="422105" y="1065360"/>
                </a:lnTo>
                <a:lnTo>
                  <a:pt x="495300" y="1066800"/>
                </a:lnTo>
                <a:lnTo>
                  <a:pt x="568494" y="1065360"/>
                </a:lnTo>
                <a:lnTo>
                  <a:pt x="638353" y="1061175"/>
                </a:lnTo>
                <a:lnTo>
                  <a:pt x="704110" y="1054449"/>
                </a:lnTo>
                <a:lnTo>
                  <a:pt x="765001" y="1045383"/>
                </a:lnTo>
                <a:lnTo>
                  <a:pt x="820257" y="1034181"/>
                </a:lnTo>
                <a:lnTo>
                  <a:pt x="869115" y="1021045"/>
                </a:lnTo>
                <a:lnTo>
                  <a:pt x="910806" y="1006178"/>
                </a:lnTo>
                <a:lnTo>
                  <a:pt x="969630" y="972060"/>
                </a:lnTo>
                <a:lnTo>
                  <a:pt x="990600" y="93345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47735" y="5519165"/>
            <a:ext cx="990600" cy="266700"/>
          </a:xfrm>
          <a:custGeom>
            <a:avLst/>
            <a:gdLst/>
            <a:ahLst/>
            <a:cxnLst/>
            <a:rect l="l" t="t" r="r" b="b"/>
            <a:pathLst>
              <a:path w="990600" h="266700">
                <a:moveTo>
                  <a:pt x="990600" y="133350"/>
                </a:moveTo>
                <a:lnTo>
                  <a:pt x="969630" y="95017"/>
                </a:lnTo>
                <a:lnTo>
                  <a:pt x="910806" y="60958"/>
                </a:lnTo>
                <a:lnTo>
                  <a:pt x="869115" y="46063"/>
                </a:lnTo>
                <a:lnTo>
                  <a:pt x="820257" y="32875"/>
                </a:lnTo>
                <a:lnTo>
                  <a:pt x="765001" y="21608"/>
                </a:lnTo>
                <a:lnTo>
                  <a:pt x="704110" y="12474"/>
                </a:lnTo>
                <a:lnTo>
                  <a:pt x="638353" y="5686"/>
                </a:lnTo>
                <a:lnTo>
                  <a:pt x="568494" y="1457"/>
                </a:lnTo>
                <a:lnTo>
                  <a:pt x="495300" y="0"/>
                </a:lnTo>
                <a:lnTo>
                  <a:pt x="422105" y="1457"/>
                </a:lnTo>
                <a:lnTo>
                  <a:pt x="352246" y="5686"/>
                </a:lnTo>
                <a:lnTo>
                  <a:pt x="286489" y="12474"/>
                </a:lnTo>
                <a:lnTo>
                  <a:pt x="225598" y="21608"/>
                </a:lnTo>
                <a:lnTo>
                  <a:pt x="170342" y="32875"/>
                </a:lnTo>
                <a:lnTo>
                  <a:pt x="121484" y="46063"/>
                </a:lnTo>
                <a:lnTo>
                  <a:pt x="79793" y="60958"/>
                </a:lnTo>
                <a:lnTo>
                  <a:pt x="20969" y="95017"/>
                </a:lnTo>
                <a:lnTo>
                  <a:pt x="0" y="133350"/>
                </a:lnTo>
                <a:lnTo>
                  <a:pt x="5370" y="153115"/>
                </a:lnTo>
                <a:lnTo>
                  <a:pt x="46032" y="189682"/>
                </a:lnTo>
                <a:lnTo>
                  <a:pt x="121484" y="220945"/>
                </a:lnTo>
                <a:lnTo>
                  <a:pt x="170342" y="234081"/>
                </a:lnTo>
                <a:lnTo>
                  <a:pt x="225598" y="245283"/>
                </a:lnTo>
                <a:lnTo>
                  <a:pt x="286489" y="254349"/>
                </a:lnTo>
                <a:lnTo>
                  <a:pt x="352246" y="261075"/>
                </a:lnTo>
                <a:lnTo>
                  <a:pt x="422105" y="265260"/>
                </a:lnTo>
                <a:lnTo>
                  <a:pt x="495300" y="266700"/>
                </a:lnTo>
                <a:lnTo>
                  <a:pt x="568494" y="265260"/>
                </a:lnTo>
                <a:lnTo>
                  <a:pt x="638353" y="261075"/>
                </a:lnTo>
                <a:lnTo>
                  <a:pt x="704110" y="254349"/>
                </a:lnTo>
                <a:lnTo>
                  <a:pt x="765001" y="245283"/>
                </a:lnTo>
                <a:lnTo>
                  <a:pt x="820257" y="234081"/>
                </a:lnTo>
                <a:lnTo>
                  <a:pt x="869115" y="220945"/>
                </a:lnTo>
                <a:lnTo>
                  <a:pt x="910806" y="206078"/>
                </a:lnTo>
                <a:lnTo>
                  <a:pt x="969630" y="171960"/>
                </a:lnTo>
                <a:lnTo>
                  <a:pt x="990600" y="133350"/>
                </a:lnTo>
                <a:close/>
              </a:path>
            </a:pathLst>
          </a:custGeom>
          <a:solidFill>
            <a:srgbClr val="84A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47735" y="5519165"/>
            <a:ext cx="990600" cy="1066800"/>
          </a:xfrm>
          <a:custGeom>
            <a:avLst/>
            <a:gdLst/>
            <a:ahLst/>
            <a:cxnLst/>
            <a:rect l="l" t="t" r="r" b="b"/>
            <a:pathLst>
              <a:path w="990600" h="1066800">
                <a:moveTo>
                  <a:pt x="495300" y="0"/>
                </a:moveTo>
                <a:lnTo>
                  <a:pt x="422105" y="1457"/>
                </a:lnTo>
                <a:lnTo>
                  <a:pt x="352246" y="5686"/>
                </a:lnTo>
                <a:lnTo>
                  <a:pt x="286489" y="12474"/>
                </a:lnTo>
                <a:lnTo>
                  <a:pt x="225598" y="21608"/>
                </a:lnTo>
                <a:lnTo>
                  <a:pt x="170342" y="32875"/>
                </a:lnTo>
                <a:lnTo>
                  <a:pt x="121484" y="46063"/>
                </a:lnTo>
                <a:lnTo>
                  <a:pt x="79793" y="60958"/>
                </a:lnTo>
                <a:lnTo>
                  <a:pt x="20969" y="95017"/>
                </a:lnTo>
                <a:lnTo>
                  <a:pt x="0" y="133350"/>
                </a:lnTo>
                <a:lnTo>
                  <a:pt x="0" y="933450"/>
                </a:lnTo>
                <a:lnTo>
                  <a:pt x="20969" y="972060"/>
                </a:lnTo>
                <a:lnTo>
                  <a:pt x="79793" y="1006178"/>
                </a:lnTo>
                <a:lnTo>
                  <a:pt x="121484" y="1021045"/>
                </a:lnTo>
                <a:lnTo>
                  <a:pt x="170342" y="1034181"/>
                </a:lnTo>
                <a:lnTo>
                  <a:pt x="225598" y="1045383"/>
                </a:lnTo>
                <a:lnTo>
                  <a:pt x="286489" y="1054449"/>
                </a:lnTo>
                <a:lnTo>
                  <a:pt x="352246" y="1061175"/>
                </a:lnTo>
                <a:lnTo>
                  <a:pt x="422105" y="1065360"/>
                </a:lnTo>
                <a:lnTo>
                  <a:pt x="495300" y="1066800"/>
                </a:lnTo>
                <a:lnTo>
                  <a:pt x="568494" y="1065360"/>
                </a:lnTo>
                <a:lnTo>
                  <a:pt x="638353" y="1061175"/>
                </a:lnTo>
                <a:lnTo>
                  <a:pt x="704110" y="1054449"/>
                </a:lnTo>
                <a:lnTo>
                  <a:pt x="765001" y="1045383"/>
                </a:lnTo>
                <a:lnTo>
                  <a:pt x="820257" y="1034181"/>
                </a:lnTo>
                <a:lnTo>
                  <a:pt x="869115" y="1021045"/>
                </a:lnTo>
                <a:lnTo>
                  <a:pt x="910806" y="1006178"/>
                </a:lnTo>
                <a:lnTo>
                  <a:pt x="969630" y="972060"/>
                </a:lnTo>
                <a:lnTo>
                  <a:pt x="990600" y="933450"/>
                </a:lnTo>
                <a:lnTo>
                  <a:pt x="990600" y="133350"/>
                </a:lnTo>
                <a:lnTo>
                  <a:pt x="969630" y="95017"/>
                </a:lnTo>
                <a:lnTo>
                  <a:pt x="910806" y="60958"/>
                </a:lnTo>
                <a:lnTo>
                  <a:pt x="869115" y="46063"/>
                </a:lnTo>
                <a:lnTo>
                  <a:pt x="820257" y="32875"/>
                </a:lnTo>
                <a:lnTo>
                  <a:pt x="765001" y="21608"/>
                </a:lnTo>
                <a:lnTo>
                  <a:pt x="704110" y="12474"/>
                </a:lnTo>
                <a:lnTo>
                  <a:pt x="638353" y="5686"/>
                </a:lnTo>
                <a:lnTo>
                  <a:pt x="568494" y="1457"/>
                </a:lnTo>
                <a:lnTo>
                  <a:pt x="495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47735" y="5652515"/>
            <a:ext cx="990600" cy="133350"/>
          </a:xfrm>
          <a:custGeom>
            <a:avLst/>
            <a:gdLst/>
            <a:ahLst/>
            <a:cxnLst/>
            <a:rect l="l" t="t" r="r" b="b"/>
            <a:pathLst>
              <a:path w="990600" h="133350">
                <a:moveTo>
                  <a:pt x="0" y="0"/>
                </a:moveTo>
                <a:lnTo>
                  <a:pt x="20969" y="38610"/>
                </a:lnTo>
                <a:lnTo>
                  <a:pt x="79793" y="72728"/>
                </a:lnTo>
                <a:lnTo>
                  <a:pt x="121484" y="87595"/>
                </a:lnTo>
                <a:lnTo>
                  <a:pt x="170342" y="100731"/>
                </a:lnTo>
                <a:lnTo>
                  <a:pt x="225598" y="111933"/>
                </a:lnTo>
                <a:lnTo>
                  <a:pt x="286489" y="120999"/>
                </a:lnTo>
                <a:lnTo>
                  <a:pt x="352246" y="127725"/>
                </a:lnTo>
                <a:lnTo>
                  <a:pt x="422105" y="131910"/>
                </a:lnTo>
                <a:lnTo>
                  <a:pt x="495300" y="133350"/>
                </a:lnTo>
                <a:lnTo>
                  <a:pt x="568494" y="131910"/>
                </a:lnTo>
                <a:lnTo>
                  <a:pt x="638353" y="127725"/>
                </a:lnTo>
                <a:lnTo>
                  <a:pt x="704110" y="120999"/>
                </a:lnTo>
                <a:lnTo>
                  <a:pt x="765001" y="111933"/>
                </a:lnTo>
                <a:lnTo>
                  <a:pt x="820257" y="100731"/>
                </a:lnTo>
                <a:lnTo>
                  <a:pt x="869115" y="87595"/>
                </a:lnTo>
                <a:lnTo>
                  <a:pt x="910806" y="72728"/>
                </a:lnTo>
                <a:lnTo>
                  <a:pt x="969630" y="38610"/>
                </a:lnTo>
                <a:lnTo>
                  <a:pt x="985229" y="19765"/>
                </a:lnTo>
                <a:lnTo>
                  <a:pt x="990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127630" y="5875273"/>
            <a:ext cx="432434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600">
                <a:latin typeface="SimSun"/>
                <a:cs typeface="SimSun"/>
              </a:rPr>
              <a:t>测试 视频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4335" y="4069841"/>
            <a:ext cx="1066800" cy="7620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</a:ln>
        </p:spPr>
        <p:txBody>
          <a:bodyPr wrap="square" lIns="0" tIns="137795" rIns="0" bIns="0" rtlCol="0" vert="horz">
            <a:spAutoFit/>
          </a:bodyPr>
          <a:lstStyle/>
          <a:p>
            <a:pPr marL="325755" marR="316230">
              <a:lnSpc>
                <a:spcPct val="100000"/>
              </a:lnSpc>
              <a:spcBef>
                <a:spcPts val="1085"/>
              </a:spcBef>
            </a:pPr>
            <a:r>
              <a:rPr dirty="0" sz="1600">
                <a:latin typeface="SimSun"/>
                <a:cs typeface="SimSun"/>
              </a:rPr>
              <a:t>训练 学习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71535" y="2850642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0" y="457200"/>
                </a:lnTo>
                <a:lnTo>
                  <a:pt x="1219200" y="457200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71535" y="2850642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0" y="457200"/>
                </a:lnTo>
                <a:lnTo>
                  <a:pt x="1219200" y="457200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65730" y="2963671"/>
            <a:ext cx="432434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SimSun"/>
                <a:cs typeface="SimSun"/>
              </a:rPr>
              <a:t>标注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47735" y="3899915"/>
            <a:ext cx="990600" cy="1066800"/>
          </a:xfrm>
          <a:custGeom>
            <a:avLst/>
            <a:gdLst/>
            <a:ahLst/>
            <a:cxnLst/>
            <a:rect l="l" t="t" r="r" b="b"/>
            <a:pathLst>
              <a:path w="990600" h="1066800">
                <a:moveTo>
                  <a:pt x="990600" y="933450"/>
                </a:moveTo>
                <a:lnTo>
                  <a:pt x="990600" y="133350"/>
                </a:lnTo>
                <a:lnTo>
                  <a:pt x="985229" y="113756"/>
                </a:lnTo>
                <a:lnTo>
                  <a:pt x="944567" y="77347"/>
                </a:lnTo>
                <a:lnTo>
                  <a:pt x="869115" y="46063"/>
                </a:lnTo>
                <a:lnTo>
                  <a:pt x="820257" y="32875"/>
                </a:lnTo>
                <a:lnTo>
                  <a:pt x="765001" y="21608"/>
                </a:lnTo>
                <a:lnTo>
                  <a:pt x="704110" y="12474"/>
                </a:lnTo>
                <a:lnTo>
                  <a:pt x="638353" y="5686"/>
                </a:lnTo>
                <a:lnTo>
                  <a:pt x="568494" y="1457"/>
                </a:lnTo>
                <a:lnTo>
                  <a:pt x="495300" y="0"/>
                </a:lnTo>
                <a:lnTo>
                  <a:pt x="422105" y="1457"/>
                </a:lnTo>
                <a:lnTo>
                  <a:pt x="352246" y="5686"/>
                </a:lnTo>
                <a:lnTo>
                  <a:pt x="286489" y="12474"/>
                </a:lnTo>
                <a:lnTo>
                  <a:pt x="225598" y="21608"/>
                </a:lnTo>
                <a:lnTo>
                  <a:pt x="170342" y="32875"/>
                </a:lnTo>
                <a:lnTo>
                  <a:pt x="121484" y="46063"/>
                </a:lnTo>
                <a:lnTo>
                  <a:pt x="79793" y="60958"/>
                </a:lnTo>
                <a:lnTo>
                  <a:pt x="20969" y="95017"/>
                </a:lnTo>
                <a:lnTo>
                  <a:pt x="0" y="133350"/>
                </a:lnTo>
                <a:lnTo>
                  <a:pt x="0" y="933450"/>
                </a:lnTo>
                <a:lnTo>
                  <a:pt x="20969" y="972060"/>
                </a:lnTo>
                <a:lnTo>
                  <a:pt x="79793" y="1006178"/>
                </a:lnTo>
                <a:lnTo>
                  <a:pt x="121484" y="1021045"/>
                </a:lnTo>
                <a:lnTo>
                  <a:pt x="170342" y="1034181"/>
                </a:lnTo>
                <a:lnTo>
                  <a:pt x="225598" y="1045383"/>
                </a:lnTo>
                <a:lnTo>
                  <a:pt x="286489" y="1054449"/>
                </a:lnTo>
                <a:lnTo>
                  <a:pt x="352246" y="1061175"/>
                </a:lnTo>
                <a:lnTo>
                  <a:pt x="422105" y="1065360"/>
                </a:lnTo>
                <a:lnTo>
                  <a:pt x="495300" y="1066800"/>
                </a:lnTo>
                <a:lnTo>
                  <a:pt x="568494" y="1065360"/>
                </a:lnTo>
                <a:lnTo>
                  <a:pt x="638353" y="1061175"/>
                </a:lnTo>
                <a:lnTo>
                  <a:pt x="704110" y="1054449"/>
                </a:lnTo>
                <a:lnTo>
                  <a:pt x="765001" y="1045383"/>
                </a:lnTo>
                <a:lnTo>
                  <a:pt x="820257" y="1034181"/>
                </a:lnTo>
                <a:lnTo>
                  <a:pt x="869115" y="1021045"/>
                </a:lnTo>
                <a:lnTo>
                  <a:pt x="910806" y="1006178"/>
                </a:lnTo>
                <a:lnTo>
                  <a:pt x="969630" y="972060"/>
                </a:lnTo>
                <a:lnTo>
                  <a:pt x="990600" y="93345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47735" y="3899915"/>
            <a:ext cx="990600" cy="266700"/>
          </a:xfrm>
          <a:custGeom>
            <a:avLst/>
            <a:gdLst/>
            <a:ahLst/>
            <a:cxnLst/>
            <a:rect l="l" t="t" r="r" b="b"/>
            <a:pathLst>
              <a:path w="990600" h="266700">
                <a:moveTo>
                  <a:pt x="990600" y="133350"/>
                </a:moveTo>
                <a:lnTo>
                  <a:pt x="969630" y="95017"/>
                </a:lnTo>
                <a:lnTo>
                  <a:pt x="910806" y="60958"/>
                </a:lnTo>
                <a:lnTo>
                  <a:pt x="869115" y="46063"/>
                </a:lnTo>
                <a:lnTo>
                  <a:pt x="820257" y="32875"/>
                </a:lnTo>
                <a:lnTo>
                  <a:pt x="765001" y="21608"/>
                </a:lnTo>
                <a:lnTo>
                  <a:pt x="704110" y="12474"/>
                </a:lnTo>
                <a:lnTo>
                  <a:pt x="638353" y="5686"/>
                </a:lnTo>
                <a:lnTo>
                  <a:pt x="568494" y="1457"/>
                </a:lnTo>
                <a:lnTo>
                  <a:pt x="495300" y="0"/>
                </a:lnTo>
                <a:lnTo>
                  <a:pt x="422105" y="1457"/>
                </a:lnTo>
                <a:lnTo>
                  <a:pt x="352246" y="5686"/>
                </a:lnTo>
                <a:lnTo>
                  <a:pt x="286489" y="12474"/>
                </a:lnTo>
                <a:lnTo>
                  <a:pt x="225598" y="21608"/>
                </a:lnTo>
                <a:lnTo>
                  <a:pt x="170342" y="32875"/>
                </a:lnTo>
                <a:lnTo>
                  <a:pt x="121484" y="46063"/>
                </a:lnTo>
                <a:lnTo>
                  <a:pt x="79793" y="60958"/>
                </a:lnTo>
                <a:lnTo>
                  <a:pt x="20969" y="95017"/>
                </a:lnTo>
                <a:lnTo>
                  <a:pt x="0" y="133350"/>
                </a:lnTo>
                <a:lnTo>
                  <a:pt x="5370" y="153115"/>
                </a:lnTo>
                <a:lnTo>
                  <a:pt x="46032" y="189682"/>
                </a:lnTo>
                <a:lnTo>
                  <a:pt x="121484" y="220945"/>
                </a:lnTo>
                <a:lnTo>
                  <a:pt x="170342" y="234081"/>
                </a:lnTo>
                <a:lnTo>
                  <a:pt x="225598" y="245283"/>
                </a:lnTo>
                <a:lnTo>
                  <a:pt x="286489" y="254349"/>
                </a:lnTo>
                <a:lnTo>
                  <a:pt x="352246" y="261075"/>
                </a:lnTo>
                <a:lnTo>
                  <a:pt x="422105" y="265260"/>
                </a:lnTo>
                <a:lnTo>
                  <a:pt x="495300" y="266700"/>
                </a:lnTo>
                <a:lnTo>
                  <a:pt x="568494" y="265260"/>
                </a:lnTo>
                <a:lnTo>
                  <a:pt x="638353" y="261075"/>
                </a:lnTo>
                <a:lnTo>
                  <a:pt x="704110" y="254349"/>
                </a:lnTo>
                <a:lnTo>
                  <a:pt x="765001" y="245283"/>
                </a:lnTo>
                <a:lnTo>
                  <a:pt x="820257" y="234081"/>
                </a:lnTo>
                <a:lnTo>
                  <a:pt x="869115" y="220945"/>
                </a:lnTo>
                <a:lnTo>
                  <a:pt x="910806" y="206078"/>
                </a:lnTo>
                <a:lnTo>
                  <a:pt x="969630" y="171960"/>
                </a:lnTo>
                <a:lnTo>
                  <a:pt x="990600" y="133350"/>
                </a:lnTo>
                <a:close/>
              </a:path>
            </a:pathLst>
          </a:custGeom>
          <a:solidFill>
            <a:srgbClr val="84A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47735" y="3899915"/>
            <a:ext cx="990600" cy="1066800"/>
          </a:xfrm>
          <a:custGeom>
            <a:avLst/>
            <a:gdLst/>
            <a:ahLst/>
            <a:cxnLst/>
            <a:rect l="l" t="t" r="r" b="b"/>
            <a:pathLst>
              <a:path w="990600" h="1066800">
                <a:moveTo>
                  <a:pt x="495300" y="0"/>
                </a:moveTo>
                <a:lnTo>
                  <a:pt x="422105" y="1457"/>
                </a:lnTo>
                <a:lnTo>
                  <a:pt x="352246" y="5686"/>
                </a:lnTo>
                <a:lnTo>
                  <a:pt x="286489" y="12474"/>
                </a:lnTo>
                <a:lnTo>
                  <a:pt x="225598" y="21608"/>
                </a:lnTo>
                <a:lnTo>
                  <a:pt x="170342" y="32875"/>
                </a:lnTo>
                <a:lnTo>
                  <a:pt x="121484" y="46063"/>
                </a:lnTo>
                <a:lnTo>
                  <a:pt x="79793" y="60958"/>
                </a:lnTo>
                <a:lnTo>
                  <a:pt x="20969" y="95017"/>
                </a:lnTo>
                <a:lnTo>
                  <a:pt x="0" y="133350"/>
                </a:lnTo>
                <a:lnTo>
                  <a:pt x="0" y="933450"/>
                </a:lnTo>
                <a:lnTo>
                  <a:pt x="20969" y="972060"/>
                </a:lnTo>
                <a:lnTo>
                  <a:pt x="79793" y="1006178"/>
                </a:lnTo>
                <a:lnTo>
                  <a:pt x="121484" y="1021045"/>
                </a:lnTo>
                <a:lnTo>
                  <a:pt x="170342" y="1034181"/>
                </a:lnTo>
                <a:lnTo>
                  <a:pt x="225598" y="1045383"/>
                </a:lnTo>
                <a:lnTo>
                  <a:pt x="286489" y="1054449"/>
                </a:lnTo>
                <a:lnTo>
                  <a:pt x="352246" y="1061175"/>
                </a:lnTo>
                <a:lnTo>
                  <a:pt x="422105" y="1065360"/>
                </a:lnTo>
                <a:lnTo>
                  <a:pt x="495300" y="1066800"/>
                </a:lnTo>
                <a:lnTo>
                  <a:pt x="568494" y="1065360"/>
                </a:lnTo>
                <a:lnTo>
                  <a:pt x="638353" y="1061175"/>
                </a:lnTo>
                <a:lnTo>
                  <a:pt x="704110" y="1054449"/>
                </a:lnTo>
                <a:lnTo>
                  <a:pt x="765001" y="1045383"/>
                </a:lnTo>
                <a:lnTo>
                  <a:pt x="820257" y="1034181"/>
                </a:lnTo>
                <a:lnTo>
                  <a:pt x="869115" y="1021045"/>
                </a:lnTo>
                <a:lnTo>
                  <a:pt x="910806" y="1006178"/>
                </a:lnTo>
                <a:lnTo>
                  <a:pt x="969630" y="972060"/>
                </a:lnTo>
                <a:lnTo>
                  <a:pt x="990600" y="933450"/>
                </a:lnTo>
                <a:lnTo>
                  <a:pt x="990600" y="133350"/>
                </a:lnTo>
                <a:lnTo>
                  <a:pt x="969630" y="95017"/>
                </a:lnTo>
                <a:lnTo>
                  <a:pt x="910806" y="60958"/>
                </a:lnTo>
                <a:lnTo>
                  <a:pt x="869115" y="46063"/>
                </a:lnTo>
                <a:lnTo>
                  <a:pt x="820257" y="32875"/>
                </a:lnTo>
                <a:lnTo>
                  <a:pt x="765001" y="21608"/>
                </a:lnTo>
                <a:lnTo>
                  <a:pt x="704110" y="12474"/>
                </a:lnTo>
                <a:lnTo>
                  <a:pt x="638353" y="5686"/>
                </a:lnTo>
                <a:lnTo>
                  <a:pt x="568494" y="1457"/>
                </a:lnTo>
                <a:lnTo>
                  <a:pt x="495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47735" y="4033265"/>
            <a:ext cx="990600" cy="133350"/>
          </a:xfrm>
          <a:custGeom>
            <a:avLst/>
            <a:gdLst/>
            <a:ahLst/>
            <a:cxnLst/>
            <a:rect l="l" t="t" r="r" b="b"/>
            <a:pathLst>
              <a:path w="990600" h="133350">
                <a:moveTo>
                  <a:pt x="0" y="0"/>
                </a:moveTo>
                <a:lnTo>
                  <a:pt x="20969" y="38610"/>
                </a:lnTo>
                <a:lnTo>
                  <a:pt x="79793" y="72728"/>
                </a:lnTo>
                <a:lnTo>
                  <a:pt x="121484" y="87595"/>
                </a:lnTo>
                <a:lnTo>
                  <a:pt x="170342" y="100731"/>
                </a:lnTo>
                <a:lnTo>
                  <a:pt x="225598" y="111933"/>
                </a:lnTo>
                <a:lnTo>
                  <a:pt x="286489" y="120999"/>
                </a:lnTo>
                <a:lnTo>
                  <a:pt x="352246" y="127725"/>
                </a:lnTo>
                <a:lnTo>
                  <a:pt x="422105" y="131910"/>
                </a:lnTo>
                <a:lnTo>
                  <a:pt x="495300" y="133350"/>
                </a:lnTo>
                <a:lnTo>
                  <a:pt x="568494" y="131910"/>
                </a:lnTo>
                <a:lnTo>
                  <a:pt x="638353" y="127725"/>
                </a:lnTo>
                <a:lnTo>
                  <a:pt x="704110" y="120999"/>
                </a:lnTo>
                <a:lnTo>
                  <a:pt x="765001" y="111933"/>
                </a:lnTo>
                <a:lnTo>
                  <a:pt x="820257" y="100731"/>
                </a:lnTo>
                <a:lnTo>
                  <a:pt x="869115" y="87595"/>
                </a:lnTo>
                <a:lnTo>
                  <a:pt x="910806" y="72728"/>
                </a:lnTo>
                <a:lnTo>
                  <a:pt x="969630" y="38610"/>
                </a:lnTo>
                <a:lnTo>
                  <a:pt x="985229" y="19765"/>
                </a:lnTo>
                <a:lnTo>
                  <a:pt x="990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025523" y="4256023"/>
            <a:ext cx="636270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01600">
              <a:lnSpc>
                <a:spcPct val="100000"/>
              </a:lnSpc>
            </a:pPr>
            <a:r>
              <a:rPr dirty="0" sz="1600">
                <a:latin typeface="SimSun"/>
                <a:cs typeface="SimSun"/>
              </a:rPr>
              <a:t>训练 视频库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48322" y="3917441"/>
            <a:ext cx="990600" cy="1066800"/>
          </a:xfrm>
          <a:custGeom>
            <a:avLst/>
            <a:gdLst/>
            <a:ahLst/>
            <a:cxnLst/>
            <a:rect l="l" t="t" r="r" b="b"/>
            <a:pathLst>
              <a:path w="990600" h="1066800">
                <a:moveTo>
                  <a:pt x="990600" y="933450"/>
                </a:moveTo>
                <a:lnTo>
                  <a:pt x="990600" y="133350"/>
                </a:lnTo>
                <a:lnTo>
                  <a:pt x="985230" y="113756"/>
                </a:lnTo>
                <a:lnTo>
                  <a:pt x="944569" y="77347"/>
                </a:lnTo>
                <a:lnTo>
                  <a:pt x="869119" y="46063"/>
                </a:lnTo>
                <a:lnTo>
                  <a:pt x="820262" y="32875"/>
                </a:lnTo>
                <a:lnTo>
                  <a:pt x="765006" y="21608"/>
                </a:lnTo>
                <a:lnTo>
                  <a:pt x="704116" y="12474"/>
                </a:lnTo>
                <a:lnTo>
                  <a:pt x="638357" y="5686"/>
                </a:lnTo>
                <a:lnTo>
                  <a:pt x="568497" y="1457"/>
                </a:lnTo>
                <a:lnTo>
                  <a:pt x="495300" y="0"/>
                </a:lnTo>
                <a:lnTo>
                  <a:pt x="422108" y="1457"/>
                </a:lnTo>
                <a:lnTo>
                  <a:pt x="352251" y="5686"/>
                </a:lnTo>
                <a:lnTo>
                  <a:pt x="286494" y="12474"/>
                </a:lnTo>
                <a:lnTo>
                  <a:pt x="225604" y="21608"/>
                </a:lnTo>
                <a:lnTo>
                  <a:pt x="170347" y="32875"/>
                </a:lnTo>
                <a:lnTo>
                  <a:pt x="121489" y="46063"/>
                </a:lnTo>
                <a:lnTo>
                  <a:pt x="79796" y="60958"/>
                </a:lnTo>
                <a:lnTo>
                  <a:pt x="20970" y="95017"/>
                </a:lnTo>
                <a:lnTo>
                  <a:pt x="0" y="133350"/>
                </a:lnTo>
                <a:lnTo>
                  <a:pt x="0" y="933450"/>
                </a:lnTo>
                <a:lnTo>
                  <a:pt x="20970" y="972060"/>
                </a:lnTo>
                <a:lnTo>
                  <a:pt x="79796" y="1006178"/>
                </a:lnTo>
                <a:lnTo>
                  <a:pt x="121489" y="1021045"/>
                </a:lnTo>
                <a:lnTo>
                  <a:pt x="170347" y="1034181"/>
                </a:lnTo>
                <a:lnTo>
                  <a:pt x="225604" y="1045383"/>
                </a:lnTo>
                <a:lnTo>
                  <a:pt x="286494" y="1054449"/>
                </a:lnTo>
                <a:lnTo>
                  <a:pt x="352251" y="1061175"/>
                </a:lnTo>
                <a:lnTo>
                  <a:pt x="422108" y="1065360"/>
                </a:lnTo>
                <a:lnTo>
                  <a:pt x="495300" y="1066800"/>
                </a:lnTo>
                <a:lnTo>
                  <a:pt x="568497" y="1065360"/>
                </a:lnTo>
                <a:lnTo>
                  <a:pt x="638357" y="1061175"/>
                </a:lnTo>
                <a:lnTo>
                  <a:pt x="704116" y="1054449"/>
                </a:lnTo>
                <a:lnTo>
                  <a:pt x="765006" y="1045383"/>
                </a:lnTo>
                <a:lnTo>
                  <a:pt x="820262" y="1034181"/>
                </a:lnTo>
                <a:lnTo>
                  <a:pt x="869119" y="1021045"/>
                </a:lnTo>
                <a:lnTo>
                  <a:pt x="910810" y="1006178"/>
                </a:lnTo>
                <a:lnTo>
                  <a:pt x="969631" y="972060"/>
                </a:lnTo>
                <a:lnTo>
                  <a:pt x="990600" y="93345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48322" y="3917441"/>
            <a:ext cx="990600" cy="266700"/>
          </a:xfrm>
          <a:custGeom>
            <a:avLst/>
            <a:gdLst/>
            <a:ahLst/>
            <a:cxnLst/>
            <a:rect l="l" t="t" r="r" b="b"/>
            <a:pathLst>
              <a:path w="990600" h="266700">
                <a:moveTo>
                  <a:pt x="990600" y="133350"/>
                </a:moveTo>
                <a:lnTo>
                  <a:pt x="969631" y="95017"/>
                </a:lnTo>
                <a:lnTo>
                  <a:pt x="910810" y="60958"/>
                </a:lnTo>
                <a:lnTo>
                  <a:pt x="869119" y="46063"/>
                </a:lnTo>
                <a:lnTo>
                  <a:pt x="820262" y="32875"/>
                </a:lnTo>
                <a:lnTo>
                  <a:pt x="765006" y="21608"/>
                </a:lnTo>
                <a:lnTo>
                  <a:pt x="704116" y="12474"/>
                </a:lnTo>
                <a:lnTo>
                  <a:pt x="638357" y="5686"/>
                </a:lnTo>
                <a:lnTo>
                  <a:pt x="568497" y="1457"/>
                </a:lnTo>
                <a:lnTo>
                  <a:pt x="495300" y="0"/>
                </a:lnTo>
                <a:lnTo>
                  <a:pt x="422108" y="1457"/>
                </a:lnTo>
                <a:lnTo>
                  <a:pt x="352251" y="5686"/>
                </a:lnTo>
                <a:lnTo>
                  <a:pt x="286494" y="12474"/>
                </a:lnTo>
                <a:lnTo>
                  <a:pt x="225604" y="21608"/>
                </a:lnTo>
                <a:lnTo>
                  <a:pt x="170347" y="32875"/>
                </a:lnTo>
                <a:lnTo>
                  <a:pt x="121489" y="46063"/>
                </a:lnTo>
                <a:lnTo>
                  <a:pt x="79796" y="60958"/>
                </a:lnTo>
                <a:lnTo>
                  <a:pt x="20970" y="95017"/>
                </a:lnTo>
                <a:lnTo>
                  <a:pt x="0" y="133350"/>
                </a:lnTo>
                <a:lnTo>
                  <a:pt x="5370" y="153115"/>
                </a:lnTo>
                <a:lnTo>
                  <a:pt x="46034" y="189682"/>
                </a:lnTo>
                <a:lnTo>
                  <a:pt x="121489" y="220945"/>
                </a:lnTo>
                <a:lnTo>
                  <a:pt x="170347" y="234081"/>
                </a:lnTo>
                <a:lnTo>
                  <a:pt x="225604" y="245283"/>
                </a:lnTo>
                <a:lnTo>
                  <a:pt x="286494" y="254349"/>
                </a:lnTo>
                <a:lnTo>
                  <a:pt x="352251" y="261075"/>
                </a:lnTo>
                <a:lnTo>
                  <a:pt x="422108" y="265260"/>
                </a:lnTo>
                <a:lnTo>
                  <a:pt x="495300" y="266700"/>
                </a:lnTo>
                <a:lnTo>
                  <a:pt x="568497" y="265260"/>
                </a:lnTo>
                <a:lnTo>
                  <a:pt x="638357" y="261075"/>
                </a:lnTo>
                <a:lnTo>
                  <a:pt x="704116" y="254349"/>
                </a:lnTo>
                <a:lnTo>
                  <a:pt x="765006" y="245283"/>
                </a:lnTo>
                <a:lnTo>
                  <a:pt x="820262" y="234081"/>
                </a:lnTo>
                <a:lnTo>
                  <a:pt x="869119" y="220945"/>
                </a:lnTo>
                <a:lnTo>
                  <a:pt x="910810" y="206078"/>
                </a:lnTo>
                <a:lnTo>
                  <a:pt x="969631" y="171960"/>
                </a:lnTo>
                <a:lnTo>
                  <a:pt x="990600" y="133350"/>
                </a:lnTo>
                <a:close/>
              </a:path>
            </a:pathLst>
          </a:custGeom>
          <a:solidFill>
            <a:srgbClr val="84A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48322" y="3917441"/>
            <a:ext cx="990600" cy="1066800"/>
          </a:xfrm>
          <a:custGeom>
            <a:avLst/>
            <a:gdLst/>
            <a:ahLst/>
            <a:cxnLst/>
            <a:rect l="l" t="t" r="r" b="b"/>
            <a:pathLst>
              <a:path w="990600" h="1066800">
                <a:moveTo>
                  <a:pt x="495300" y="0"/>
                </a:moveTo>
                <a:lnTo>
                  <a:pt x="422108" y="1457"/>
                </a:lnTo>
                <a:lnTo>
                  <a:pt x="352251" y="5686"/>
                </a:lnTo>
                <a:lnTo>
                  <a:pt x="286494" y="12474"/>
                </a:lnTo>
                <a:lnTo>
                  <a:pt x="225604" y="21608"/>
                </a:lnTo>
                <a:lnTo>
                  <a:pt x="170347" y="32875"/>
                </a:lnTo>
                <a:lnTo>
                  <a:pt x="121489" y="46063"/>
                </a:lnTo>
                <a:lnTo>
                  <a:pt x="79796" y="60958"/>
                </a:lnTo>
                <a:lnTo>
                  <a:pt x="20970" y="95017"/>
                </a:lnTo>
                <a:lnTo>
                  <a:pt x="0" y="133350"/>
                </a:lnTo>
                <a:lnTo>
                  <a:pt x="0" y="933450"/>
                </a:lnTo>
                <a:lnTo>
                  <a:pt x="20970" y="972060"/>
                </a:lnTo>
                <a:lnTo>
                  <a:pt x="79796" y="1006178"/>
                </a:lnTo>
                <a:lnTo>
                  <a:pt x="121489" y="1021045"/>
                </a:lnTo>
                <a:lnTo>
                  <a:pt x="170347" y="1034181"/>
                </a:lnTo>
                <a:lnTo>
                  <a:pt x="225604" y="1045383"/>
                </a:lnTo>
                <a:lnTo>
                  <a:pt x="286494" y="1054449"/>
                </a:lnTo>
                <a:lnTo>
                  <a:pt x="352251" y="1061175"/>
                </a:lnTo>
                <a:lnTo>
                  <a:pt x="422108" y="1065360"/>
                </a:lnTo>
                <a:lnTo>
                  <a:pt x="495300" y="1066800"/>
                </a:lnTo>
                <a:lnTo>
                  <a:pt x="568497" y="1065360"/>
                </a:lnTo>
                <a:lnTo>
                  <a:pt x="638357" y="1061175"/>
                </a:lnTo>
                <a:lnTo>
                  <a:pt x="704116" y="1054449"/>
                </a:lnTo>
                <a:lnTo>
                  <a:pt x="765006" y="1045383"/>
                </a:lnTo>
                <a:lnTo>
                  <a:pt x="820262" y="1034181"/>
                </a:lnTo>
                <a:lnTo>
                  <a:pt x="869119" y="1021045"/>
                </a:lnTo>
                <a:lnTo>
                  <a:pt x="910810" y="1006178"/>
                </a:lnTo>
                <a:lnTo>
                  <a:pt x="969631" y="972060"/>
                </a:lnTo>
                <a:lnTo>
                  <a:pt x="990600" y="933450"/>
                </a:lnTo>
                <a:lnTo>
                  <a:pt x="990600" y="133350"/>
                </a:lnTo>
                <a:lnTo>
                  <a:pt x="969631" y="95017"/>
                </a:lnTo>
                <a:lnTo>
                  <a:pt x="910810" y="60958"/>
                </a:lnTo>
                <a:lnTo>
                  <a:pt x="869119" y="46063"/>
                </a:lnTo>
                <a:lnTo>
                  <a:pt x="820262" y="32875"/>
                </a:lnTo>
                <a:lnTo>
                  <a:pt x="765006" y="21608"/>
                </a:lnTo>
                <a:lnTo>
                  <a:pt x="704116" y="12474"/>
                </a:lnTo>
                <a:lnTo>
                  <a:pt x="638357" y="5686"/>
                </a:lnTo>
                <a:lnTo>
                  <a:pt x="568497" y="1457"/>
                </a:lnTo>
                <a:lnTo>
                  <a:pt x="495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48322" y="4050791"/>
            <a:ext cx="990600" cy="133350"/>
          </a:xfrm>
          <a:custGeom>
            <a:avLst/>
            <a:gdLst/>
            <a:ahLst/>
            <a:cxnLst/>
            <a:rect l="l" t="t" r="r" b="b"/>
            <a:pathLst>
              <a:path w="990600" h="133350">
                <a:moveTo>
                  <a:pt x="0" y="0"/>
                </a:moveTo>
                <a:lnTo>
                  <a:pt x="20970" y="38610"/>
                </a:lnTo>
                <a:lnTo>
                  <a:pt x="79796" y="72728"/>
                </a:lnTo>
                <a:lnTo>
                  <a:pt x="121489" y="87595"/>
                </a:lnTo>
                <a:lnTo>
                  <a:pt x="170347" y="100731"/>
                </a:lnTo>
                <a:lnTo>
                  <a:pt x="225604" y="111933"/>
                </a:lnTo>
                <a:lnTo>
                  <a:pt x="286494" y="120999"/>
                </a:lnTo>
                <a:lnTo>
                  <a:pt x="352251" y="127725"/>
                </a:lnTo>
                <a:lnTo>
                  <a:pt x="422108" y="131910"/>
                </a:lnTo>
                <a:lnTo>
                  <a:pt x="495300" y="133350"/>
                </a:lnTo>
                <a:lnTo>
                  <a:pt x="568497" y="131910"/>
                </a:lnTo>
                <a:lnTo>
                  <a:pt x="638357" y="127725"/>
                </a:lnTo>
                <a:lnTo>
                  <a:pt x="704116" y="120999"/>
                </a:lnTo>
                <a:lnTo>
                  <a:pt x="765006" y="111933"/>
                </a:lnTo>
                <a:lnTo>
                  <a:pt x="820262" y="100731"/>
                </a:lnTo>
                <a:lnTo>
                  <a:pt x="869119" y="87595"/>
                </a:lnTo>
                <a:lnTo>
                  <a:pt x="910810" y="72728"/>
                </a:lnTo>
                <a:lnTo>
                  <a:pt x="969631" y="38610"/>
                </a:lnTo>
                <a:lnTo>
                  <a:pt x="985230" y="19765"/>
                </a:lnTo>
                <a:lnTo>
                  <a:pt x="990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928231" y="4150867"/>
            <a:ext cx="432434" cy="73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600">
                <a:latin typeface="SimSun"/>
                <a:cs typeface="SimSun"/>
              </a:rPr>
              <a:t>语义 概念 模型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172322" y="5519165"/>
            <a:ext cx="990600" cy="1066800"/>
          </a:xfrm>
          <a:custGeom>
            <a:avLst/>
            <a:gdLst/>
            <a:ahLst/>
            <a:cxnLst/>
            <a:rect l="l" t="t" r="r" b="b"/>
            <a:pathLst>
              <a:path w="990600" h="1066800">
                <a:moveTo>
                  <a:pt x="990600" y="933450"/>
                </a:moveTo>
                <a:lnTo>
                  <a:pt x="990600" y="133350"/>
                </a:lnTo>
                <a:lnTo>
                  <a:pt x="985230" y="113756"/>
                </a:lnTo>
                <a:lnTo>
                  <a:pt x="944569" y="77347"/>
                </a:lnTo>
                <a:lnTo>
                  <a:pt x="869119" y="46063"/>
                </a:lnTo>
                <a:lnTo>
                  <a:pt x="820262" y="32875"/>
                </a:lnTo>
                <a:lnTo>
                  <a:pt x="765006" y="21608"/>
                </a:lnTo>
                <a:lnTo>
                  <a:pt x="704116" y="12474"/>
                </a:lnTo>
                <a:lnTo>
                  <a:pt x="638357" y="5686"/>
                </a:lnTo>
                <a:lnTo>
                  <a:pt x="568497" y="1457"/>
                </a:lnTo>
                <a:lnTo>
                  <a:pt x="495300" y="0"/>
                </a:lnTo>
                <a:lnTo>
                  <a:pt x="422108" y="1457"/>
                </a:lnTo>
                <a:lnTo>
                  <a:pt x="352251" y="5686"/>
                </a:lnTo>
                <a:lnTo>
                  <a:pt x="286494" y="12474"/>
                </a:lnTo>
                <a:lnTo>
                  <a:pt x="225604" y="21608"/>
                </a:lnTo>
                <a:lnTo>
                  <a:pt x="170347" y="32875"/>
                </a:lnTo>
                <a:lnTo>
                  <a:pt x="121489" y="46063"/>
                </a:lnTo>
                <a:lnTo>
                  <a:pt x="79796" y="60958"/>
                </a:lnTo>
                <a:lnTo>
                  <a:pt x="20970" y="95017"/>
                </a:lnTo>
                <a:lnTo>
                  <a:pt x="0" y="133350"/>
                </a:lnTo>
                <a:lnTo>
                  <a:pt x="0" y="933450"/>
                </a:lnTo>
                <a:lnTo>
                  <a:pt x="20970" y="972060"/>
                </a:lnTo>
                <a:lnTo>
                  <a:pt x="79796" y="1006178"/>
                </a:lnTo>
                <a:lnTo>
                  <a:pt x="121489" y="1021045"/>
                </a:lnTo>
                <a:lnTo>
                  <a:pt x="170347" y="1034181"/>
                </a:lnTo>
                <a:lnTo>
                  <a:pt x="225604" y="1045383"/>
                </a:lnTo>
                <a:lnTo>
                  <a:pt x="286494" y="1054449"/>
                </a:lnTo>
                <a:lnTo>
                  <a:pt x="352251" y="1061175"/>
                </a:lnTo>
                <a:lnTo>
                  <a:pt x="422108" y="1065360"/>
                </a:lnTo>
                <a:lnTo>
                  <a:pt x="495300" y="1066800"/>
                </a:lnTo>
                <a:lnTo>
                  <a:pt x="568497" y="1065360"/>
                </a:lnTo>
                <a:lnTo>
                  <a:pt x="638357" y="1061175"/>
                </a:lnTo>
                <a:lnTo>
                  <a:pt x="704116" y="1054449"/>
                </a:lnTo>
                <a:lnTo>
                  <a:pt x="765006" y="1045383"/>
                </a:lnTo>
                <a:lnTo>
                  <a:pt x="820262" y="1034181"/>
                </a:lnTo>
                <a:lnTo>
                  <a:pt x="869119" y="1021045"/>
                </a:lnTo>
                <a:lnTo>
                  <a:pt x="910810" y="1006178"/>
                </a:lnTo>
                <a:lnTo>
                  <a:pt x="969631" y="972060"/>
                </a:lnTo>
                <a:lnTo>
                  <a:pt x="990600" y="93345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72322" y="5519165"/>
            <a:ext cx="990600" cy="266700"/>
          </a:xfrm>
          <a:custGeom>
            <a:avLst/>
            <a:gdLst/>
            <a:ahLst/>
            <a:cxnLst/>
            <a:rect l="l" t="t" r="r" b="b"/>
            <a:pathLst>
              <a:path w="990600" h="266700">
                <a:moveTo>
                  <a:pt x="990600" y="133350"/>
                </a:moveTo>
                <a:lnTo>
                  <a:pt x="969631" y="95017"/>
                </a:lnTo>
                <a:lnTo>
                  <a:pt x="910810" y="60958"/>
                </a:lnTo>
                <a:lnTo>
                  <a:pt x="869119" y="46063"/>
                </a:lnTo>
                <a:lnTo>
                  <a:pt x="820262" y="32875"/>
                </a:lnTo>
                <a:lnTo>
                  <a:pt x="765006" y="21608"/>
                </a:lnTo>
                <a:lnTo>
                  <a:pt x="704116" y="12474"/>
                </a:lnTo>
                <a:lnTo>
                  <a:pt x="638357" y="5686"/>
                </a:lnTo>
                <a:lnTo>
                  <a:pt x="568497" y="1457"/>
                </a:lnTo>
                <a:lnTo>
                  <a:pt x="495300" y="0"/>
                </a:lnTo>
                <a:lnTo>
                  <a:pt x="422108" y="1457"/>
                </a:lnTo>
                <a:lnTo>
                  <a:pt x="352251" y="5686"/>
                </a:lnTo>
                <a:lnTo>
                  <a:pt x="286494" y="12474"/>
                </a:lnTo>
                <a:lnTo>
                  <a:pt x="225604" y="21608"/>
                </a:lnTo>
                <a:lnTo>
                  <a:pt x="170347" y="32875"/>
                </a:lnTo>
                <a:lnTo>
                  <a:pt x="121489" y="46063"/>
                </a:lnTo>
                <a:lnTo>
                  <a:pt x="79796" y="60958"/>
                </a:lnTo>
                <a:lnTo>
                  <a:pt x="20970" y="95017"/>
                </a:lnTo>
                <a:lnTo>
                  <a:pt x="0" y="133350"/>
                </a:lnTo>
                <a:lnTo>
                  <a:pt x="5370" y="153115"/>
                </a:lnTo>
                <a:lnTo>
                  <a:pt x="46034" y="189682"/>
                </a:lnTo>
                <a:lnTo>
                  <a:pt x="121489" y="220945"/>
                </a:lnTo>
                <a:lnTo>
                  <a:pt x="170347" y="234081"/>
                </a:lnTo>
                <a:lnTo>
                  <a:pt x="225604" y="245283"/>
                </a:lnTo>
                <a:lnTo>
                  <a:pt x="286494" y="254349"/>
                </a:lnTo>
                <a:lnTo>
                  <a:pt x="352251" y="261075"/>
                </a:lnTo>
                <a:lnTo>
                  <a:pt x="422108" y="265260"/>
                </a:lnTo>
                <a:lnTo>
                  <a:pt x="495300" y="266700"/>
                </a:lnTo>
                <a:lnTo>
                  <a:pt x="568497" y="265260"/>
                </a:lnTo>
                <a:lnTo>
                  <a:pt x="638357" y="261075"/>
                </a:lnTo>
                <a:lnTo>
                  <a:pt x="704116" y="254349"/>
                </a:lnTo>
                <a:lnTo>
                  <a:pt x="765006" y="245283"/>
                </a:lnTo>
                <a:lnTo>
                  <a:pt x="820262" y="234081"/>
                </a:lnTo>
                <a:lnTo>
                  <a:pt x="869119" y="220945"/>
                </a:lnTo>
                <a:lnTo>
                  <a:pt x="910810" y="206078"/>
                </a:lnTo>
                <a:lnTo>
                  <a:pt x="969631" y="171960"/>
                </a:lnTo>
                <a:lnTo>
                  <a:pt x="990600" y="133350"/>
                </a:lnTo>
                <a:close/>
              </a:path>
            </a:pathLst>
          </a:custGeom>
          <a:solidFill>
            <a:srgbClr val="84A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72322" y="5519165"/>
            <a:ext cx="990600" cy="1066800"/>
          </a:xfrm>
          <a:custGeom>
            <a:avLst/>
            <a:gdLst/>
            <a:ahLst/>
            <a:cxnLst/>
            <a:rect l="l" t="t" r="r" b="b"/>
            <a:pathLst>
              <a:path w="990600" h="1066800">
                <a:moveTo>
                  <a:pt x="495300" y="0"/>
                </a:moveTo>
                <a:lnTo>
                  <a:pt x="422108" y="1457"/>
                </a:lnTo>
                <a:lnTo>
                  <a:pt x="352251" y="5686"/>
                </a:lnTo>
                <a:lnTo>
                  <a:pt x="286494" y="12474"/>
                </a:lnTo>
                <a:lnTo>
                  <a:pt x="225604" y="21608"/>
                </a:lnTo>
                <a:lnTo>
                  <a:pt x="170347" y="32875"/>
                </a:lnTo>
                <a:lnTo>
                  <a:pt x="121489" y="46063"/>
                </a:lnTo>
                <a:lnTo>
                  <a:pt x="79796" y="60958"/>
                </a:lnTo>
                <a:lnTo>
                  <a:pt x="20970" y="95017"/>
                </a:lnTo>
                <a:lnTo>
                  <a:pt x="0" y="133350"/>
                </a:lnTo>
                <a:lnTo>
                  <a:pt x="0" y="933450"/>
                </a:lnTo>
                <a:lnTo>
                  <a:pt x="20970" y="972060"/>
                </a:lnTo>
                <a:lnTo>
                  <a:pt x="79796" y="1006178"/>
                </a:lnTo>
                <a:lnTo>
                  <a:pt x="121489" y="1021045"/>
                </a:lnTo>
                <a:lnTo>
                  <a:pt x="170347" y="1034181"/>
                </a:lnTo>
                <a:lnTo>
                  <a:pt x="225604" y="1045383"/>
                </a:lnTo>
                <a:lnTo>
                  <a:pt x="286494" y="1054449"/>
                </a:lnTo>
                <a:lnTo>
                  <a:pt x="352251" y="1061175"/>
                </a:lnTo>
                <a:lnTo>
                  <a:pt x="422108" y="1065360"/>
                </a:lnTo>
                <a:lnTo>
                  <a:pt x="495300" y="1066800"/>
                </a:lnTo>
                <a:lnTo>
                  <a:pt x="568497" y="1065360"/>
                </a:lnTo>
                <a:lnTo>
                  <a:pt x="638357" y="1061175"/>
                </a:lnTo>
                <a:lnTo>
                  <a:pt x="704116" y="1054449"/>
                </a:lnTo>
                <a:lnTo>
                  <a:pt x="765006" y="1045383"/>
                </a:lnTo>
                <a:lnTo>
                  <a:pt x="820262" y="1034181"/>
                </a:lnTo>
                <a:lnTo>
                  <a:pt x="869119" y="1021045"/>
                </a:lnTo>
                <a:lnTo>
                  <a:pt x="910810" y="1006178"/>
                </a:lnTo>
                <a:lnTo>
                  <a:pt x="969631" y="972060"/>
                </a:lnTo>
                <a:lnTo>
                  <a:pt x="990600" y="933450"/>
                </a:lnTo>
                <a:lnTo>
                  <a:pt x="990600" y="133350"/>
                </a:lnTo>
                <a:lnTo>
                  <a:pt x="969631" y="95017"/>
                </a:lnTo>
                <a:lnTo>
                  <a:pt x="910810" y="60958"/>
                </a:lnTo>
                <a:lnTo>
                  <a:pt x="869119" y="46063"/>
                </a:lnTo>
                <a:lnTo>
                  <a:pt x="820262" y="32875"/>
                </a:lnTo>
                <a:lnTo>
                  <a:pt x="765006" y="21608"/>
                </a:lnTo>
                <a:lnTo>
                  <a:pt x="704116" y="12474"/>
                </a:lnTo>
                <a:lnTo>
                  <a:pt x="638357" y="5686"/>
                </a:lnTo>
                <a:lnTo>
                  <a:pt x="568497" y="1457"/>
                </a:lnTo>
                <a:lnTo>
                  <a:pt x="495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72322" y="5652515"/>
            <a:ext cx="990600" cy="133350"/>
          </a:xfrm>
          <a:custGeom>
            <a:avLst/>
            <a:gdLst/>
            <a:ahLst/>
            <a:cxnLst/>
            <a:rect l="l" t="t" r="r" b="b"/>
            <a:pathLst>
              <a:path w="990600" h="133350">
                <a:moveTo>
                  <a:pt x="0" y="0"/>
                </a:moveTo>
                <a:lnTo>
                  <a:pt x="20970" y="38610"/>
                </a:lnTo>
                <a:lnTo>
                  <a:pt x="79796" y="72728"/>
                </a:lnTo>
                <a:lnTo>
                  <a:pt x="121489" y="87595"/>
                </a:lnTo>
                <a:lnTo>
                  <a:pt x="170347" y="100731"/>
                </a:lnTo>
                <a:lnTo>
                  <a:pt x="225604" y="111933"/>
                </a:lnTo>
                <a:lnTo>
                  <a:pt x="286494" y="120999"/>
                </a:lnTo>
                <a:lnTo>
                  <a:pt x="352251" y="127725"/>
                </a:lnTo>
                <a:lnTo>
                  <a:pt x="422108" y="131910"/>
                </a:lnTo>
                <a:lnTo>
                  <a:pt x="495300" y="133350"/>
                </a:lnTo>
                <a:lnTo>
                  <a:pt x="568497" y="131910"/>
                </a:lnTo>
                <a:lnTo>
                  <a:pt x="638357" y="127725"/>
                </a:lnTo>
                <a:lnTo>
                  <a:pt x="704116" y="120999"/>
                </a:lnTo>
                <a:lnTo>
                  <a:pt x="765006" y="111933"/>
                </a:lnTo>
                <a:lnTo>
                  <a:pt x="820262" y="100731"/>
                </a:lnTo>
                <a:lnTo>
                  <a:pt x="869119" y="87595"/>
                </a:lnTo>
                <a:lnTo>
                  <a:pt x="910810" y="72728"/>
                </a:lnTo>
                <a:lnTo>
                  <a:pt x="969631" y="38610"/>
                </a:lnTo>
                <a:lnTo>
                  <a:pt x="985230" y="19765"/>
                </a:lnTo>
                <a:lnTo>
                  <a:pt x="990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452231" y="5875273"/>
            <a:ext cx="432434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600">
                <a:latin typeface="SimSun"/>
                <a:cs typeface="SimSun"/>
              </a:rPr>
              <a:t>视频 标注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47935" y="5700521"/>
            <a:ext cx="1066800" cy="7620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</a:ln>
        </p:spPr>
        <p:txBody>
          <a:bodyPr wrap="square" lIns="0" tIns="433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4"/>
              </a:spcBef>
            </a:pPr>
            <a:endParaRPr sz="1750">
              <a:latin typeface="Times New Roman"/>
              <a:cs typeface="Times New Roman"/>
            </a:endParaRPr>
          </a:p>
          <a:p>
            <a:pPr marL="12192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特征提取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47935" y="4079747"/>
            <a:ext cx="1066800" cy="7620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</a:ln>
        </p:spPr>
        <p:txBody>
          <a:bodyPr wrap="square" lIns="0" tIns="433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4"/>
              </a:spcBef>
            </a:pPr>
            <a:endParaRPr sz="1750">
              <a:latin typeface="Times New Roman"/>
              <a:cs typeface="Times New Roman"/>
            </a:endParaRPr>
          </a:p>
          <a:p>
            <a:pPr marL="12192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特征提取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48322" y="5700521"/>
            <a:ext cx="1066800" cy="7620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</a:ln>
        </p:spPr>
        <p:txBody>
          <a:bodyPr wrap="square" lIns="0" tIns="137795" rIns="0" bIns="0" rtlCol="0" vert="horz">
            <a:spAutoFit/>
          </a:bodyPr>
          <a:lstStyle/>
          <a:p>
            <a:pPr marL="325755" marR="316230">
              <a:lnSpc>
                <a:spcPct val="100000"/>
              </a:lnSpc>
              <a:spcBef>
                <a:spcPts val="1085"/>
              </a:spcBef>
            </a:pPr>
            <a:r>
              <a:rPr dirty="0" sz="1600">
                <a:latin typeface="SimSun"/>
                <a:cs typeface="SimSun"/>
              </a:rPr>
              <a:t>概念 检测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343035" y="3303270"/>
            <a:ext cx="76200" cy="614680"/>
          </a:xfrm>
          <a:custGeom>
            <a:avLst/>
            <a:gdLst/>
            <a:ahLst/>
            <a:cxnLst/>
            <a:rect l="l" t="t" r="r" b="b"/>
            <a:pathLst>
              <a:path w="76200" h="614679">
                <a:moveTo>
                  <a:pt x="76200" y="537971"/>
                </a:moveTo>
                <a:lnTo>
                  <a:pt x="0" y="537971"/>
                </a:lnTo>
                <a:lnTo>
                  <a:pt x="33527" y="605027"/>
                </a:lnTo>
                <a:lnTo>
                  <a:pt x="33527" y="550926"/>
                </a:lnTo>
                <a:lnTo>
                  <a:pt x="35051" y="553974"/>
                </a:lnTo>
                <a:lnTo>
                  <a:pt x="38100" y="555497"/>
                </a:lnTo>
                <a:lnTo>
                  <a:pt x="41909" y="553974"/>
                </a:lnTo>
                <a:lnTo>
                  <a:pt x="43433" y="550926"/>
                </a:lnTo>
                <a:lnTo>
                  <a:pt x="43433" y="603503"/>
                </a:lnTo>
                <a:lnTo>
                  <a:pt x="76200" y="537971"/>
                </a:lnTo>
                <a:close/>
              </a:path>
              <a:path w="76200" h="614679">
                <a:moveTo>
                  <a:pt x="43433" y="537971"/>
                </a:moveTo>
                <a:lnTo>
                  <a:pt x="43433" y="4571"/>
                </a:lnTo>
                <a:lnTo>
                  <a:pt x="41909" y="1524"/>
                </a:lnTo>
                <a:lnTo>
                  <a:pt x="38100" y="0"/>
                </a:lnTo>
                <a:lnTo>
                  <a:pt x="35051" y="1524"/>
                </a:lnTo>
                <a:lnTo>
                  <a:pt x="33527" y="4571"/>
                </a:lnTo>
                <a:lnTo>
                  <a:pt x="33527" y="537971"/>
                </a:lnTo>
                <a:lnTo>
                  <a:pt x="43433" y="537971"/>
                </a:lnTo>
                <a:close/>
              </a:path>
              <a:path w="76200" h="614679">
                <a:moveTo>
                  <a:pt x="43433" y="603503"/>
                </a:moveTo>
                <a:lnTo>
                  <a:pt x="43433" y="550926"/>
                </a:lnTo>
                <a:lnTo>
                  <a:pt x="41909" y="553974"/>
                </a:lnTo>
                <a:lnTo>
                  <a:pt x="38100" y="555497"/>
                </a:lnTo>
                <a:lnTo>
                  <a:pt x="35051" y="553974"/>
                </a:lnTo>
                <a:lnTo>
                  <a:pt x="33527" y="550926"/>
                </a:lnTo>
                <a:lnTo>
                  <a:pt x="33527" y="605027"/>
                </a:lnTo>
                <a:lnTo>
                  <a:pt x="38100" y="614171"/>
                </a:lnTo>
                <a:lnTo>
                  <a:pt x="43433" y="603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33763" y="4412741"/>
            <a:ext cx="614680" cy="76200"/>
          </a:xfrm>
          <a:custGeom>
            <a:avLst/>
            <a:gdLst/>
            <a:ahLst/>
            <a:cxnLst/>
            <a:rect l="l" t="t" r="r" b="b"/>
            <a:pathLst>
              <a:path w="614679" h="76200">
                <a:moveTo>
                  <a:pt x="555497" y="38100"/>
                </a:moveTo>
                <a:lnTo>
                  <a:pt x="553973" y="35052"/>
                </a:lnTo>
                <a:lnTo>
                  <a:pt x="550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550926" y="43434"/>
                </a:lnTo>
                <a:lnTo>
                  <a:pt x="553973" y="41910"/>
                </a:lnTo>
                <a:lnTo>
                  <a:pt x="555497" y="38100"/>
                </a:lnTo>
                <a:close/>
              </a:path>
              <a:path w="614679" h="76200">
                <a:moveTo>
                  <a:pt x="614171" y="38100"/>
                </a:moveTo>
                <a:lnTo>
                  <a:pt x="537971" y="0"/>
                </a:lnTo>
                <a:lnTo>
                  <a:pt x="537971" y="33528"/>
                </a:lnTo>
                <a:lnTo>
                  <a:pt x="550926" y="33528"/>
                </a:lnTo>
                <a:lnTo>
                  <a:pt x="553973" y="35052"/>
                </a:lnTo>
                <a:lnTo>
                  <a:pt x="555497" y="38100"/>
                </a:lnTo>
                <a:lnTo>
                  <a:pt x="555497" y="67437"/>
                </a:lnTo>
                <a:lnTo>
                  <a:pt x="614171" y="38100"/>
                </a:lnTo>
                <a:close/>
              </a:path>
              <a:path w="614679" h="76200">
                <a:moveTo>
                  <a:pt x="555497" y="67437"/>
                </a:moveTo>
                <a:lnTo>
                  <a:pt x="555497" y="38100"/>
                </a:lnTo>
                <a:lnTo>
                  <a:pt x="553973" y="41910"/>
                </a:lnTo>
                <a:lnTo>
                  <a:pt x="550926" y="43434"/>
                </a:lnTo>
                <a:lnTo>
                  <a:pt x="537971" y="43434"/>
                </a:lnTo>
                <a:lnTo>
                  <a:pt x="537971" y="76200"/>
                </a:lnTo>
                <a:lnTo>
                  <a:pt x="555497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10163" y="4412741"/>
            <a:ext cx="614680" cy="76200"/>
          </a:xfrm>
          <a:custGeom>
            <a:avLst/>
            <a:gdLst/>
            <a:ahLst/>
            <a:cxnLst/>
            <a:rect l="l" t="t" r="r" b="b"/>
            <a:pathLst>
              <a:path w="614679" h="76200">
                <a:moveTo>
                  <a:pt x="555498" y="38100"/>
                </a:moveTo>
                <a:lnTo>
                  <a:pt x="553974" y="35052"/>
                </a:lnTo>
                <a:lnTo>
                  <a:pt x="550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550926" y="43434"/>
                </a:lnTo>
                <a:lnTo>
                  <a:pt x="553974" y="41910"/>
                </a:lnTo>
                <a:lnTo>
                  <a:pt x="555498" y="38100"/>
                </a:lnTo>
                <a:close/>
              </a:path>
              <a:path w="614679" h="76200">
                <a:moveTo>
                  <a:pt x="614172" y="38100"/>
                </a:moveTo>
                <a:lnTo>
                  <a:pt x="537972" y="0"/>
                </a:lnTo>
                <a:lnTo>
                  <a:pt x="537972" y="33528"/>
                </a:lnTo>
                <a:lnTo>
                  <a:pt x="550926" y="33528"/>
                </a:lnTo>
                <a:lnTo>
                  <a:pt x="553974" y="35052"/>
                </a:lnTo>
                <a:lnTo>
                  <a:pt x="555498" y="38100"/>
                </a:lnTo>
                <a:lnTo>
                  <a:pt x="555498" y="67437"/>
                </a:lnTo>
                <a:lnTo>
                  <a:pt x="614172" y="38100"/>
                </a:lnTo>
                <a:close/>
              </a:path>
              <a:path w="614679" h="76200">
                <a:moveTo>
                  <a:pt x="555498" y="67437"/>
                </a:moveTo>
                <a:lnTo>
                  <a:pt x="555498" y="38100"/>
                </a:lnTo>
                <a:lnTo>
                  <a:pt x="553974" y="41910"/>
                </a:lnTo>
                <a:lnTo>
                  <a:pt x="550926" y="43434"/>
                </a:lnTo>
                <a:lnTo>
                  <a:pt x="537972" y="43434"/>
                </a:lnTo>
                <a:lnTo>
                  <a:pt x="537972" y="76200"/>
                </a:lnTo>
                <a:lnTo>
                  <a:pt x="555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186563" y="4412741"/>
            <a:ext cx="462280" cy="76200"/>
          </a:xfrm>
          <a:custGeom>
            <a:avLst/>
            <a:gdLst/>
            <a:ahLst/>
            <a:cxnLst/>
            <a:rect l="l" t="t" r="r" b="b"/>
            <a:pathLst>
              <a:path w="462279" h="76200">
                <a:moveTo>
                  <a:pt x="403085" y="38100"/>
                </a:moveTo>
                <a:lnTo>
                  <a:pt x="401561" y="35052"/>
                </a:lnTo>
                <a:lnTo>
                  <a:pt x="398513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398513" y="43434"/>
                </a:lnTo>
                <a:lnTo>
                  <a:pt x="401561" y="41910"/>
                </a:lnTo>
                <a:lnTo>
                  <a:pt x="403085" y="38100"/>
                </a:lnTo>
                <a:close/>
              </a:path>
              <a:path w="462279" h="76200">
                <a:moveTo>
                  <a:pt x="461759" y="38100"/>
                </a:moveTo>
                <a:lnTo>
                  <a:pt x="385559" y="0"/>
                </a:lnTo>
                <a:lnTo>
                  <a:pt x="385559" y="33528"/>
                </a:lnTo>
                <a:lnTo>
                  <a:pt x="398513" y="33528"/>
                </a:lnTo>
                <a:lnTo>
                  <a:pt x="401561" y="35052"/>
                </a:lnTo>
                <a:lnTo>
                  <a:pt x="403085" y="38100"/>
                </a:lnTo>
                <a:lnTo>
                  <a:pt x="403085" y="67437"/>
                </a:lnTo>
                <a:lnTo>
                  <a:pt x="461759" y="38100"/>
                </a:lnTo>
                <a:close/>
              </a:path>
              <a:path w="462279" h="76200">
                <a:moveTo>
                  <a:pt x="403085" y="67437"/>
                </a:moveTo>
                <a:lnTo>
                  <a:pt x="403085" y="38100"/>
                </a:lnTo>
                <a:lnTo>
                  <a:pt x="401561" y="41910"/>
                </a:lnTo>
                <a:lnTo>
                  <a:pt x="398513" y="43434"/>
                </a:lnTo>
                <a:lnTo>
                  <a:pt x="385559" y="43434"/>
                </a:lnTo>
                <a:lnTo>
                  <a:pt x="385559" y="76200"/>
                </a:lnTo>
                <a:lnTo>
                  <a:pt x="403085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33763" y="6012941"/>
            <a:ext cx="614680" cy="76200"/>
          </a:xfrm>
          <a:custGeom>
            <a:avLst/>
            <a:gdLst/>
            <a:ahLst/>
            <a:cxnLst/>
            <a:rect l="l" t="t" r="r" b="b"/>
            <a:pathLst>
              <a:path w="614679" h="76200">
                <a:moveTo>
                  <a:pt x="555498" y="38100"/>
                </a:moveTo>
                <a:lnTo>
                  <a:pt x="553974" y="35052"/>
                </a:lnTo>
                <a:lnTo>
                  <a:pt x="550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550926" y="43434"/>
                </a:lnTo>
                <a:lnTo>
                  <a:pt x="553974" y="41910"/>
                </a:lnTo>
                <a:lnTo>
                  <a:pt x="555498" y="38100"/>
                </a:lnTo>
                <a:close/>
              </a:path>
              <a:path w="614679" h="76200">
                <a:moveTo>
                  <a:pt x="614172" y="38100"/>
                </a:moveTo>
                <a:lnTo>
                  <a:pt x="537972" y="0"/>
                </a:lnTo>
                <a:lnTo>
                  <a:pt x="537972" y="33528"/>
                </a:lnTo>
                <a:lnTo>
                  <a:pt x="550926" y="33528"/>
                </a:lnTo>
                <a:lnTo>
                  <a:pt x="553974" y="35052"/>
                </a:lnTo>
                <a:lnTo>
                  <a:pt x="555498" y="38100"/>
                </a:lnTo>
                <a:lnTo>
                  <a:pt x="555498" y="67437"/>
                </a:lnTo>
                <a:lnTo>
                  <a:pt x="614172" y="38100"/>
                </a:lnTo>
                <a:close/>
              </a:path>
              <a:path w="614679" h="76200">
                <a:moveTo>
                  <a:pt x="555498" y="67437"/>
                </a:moveTo>
                <a:lnTo>
                  <a:pt x="555498" y="38100"/>
                </a:lnTo>
                <a:lnTo>
                  <a:pt x="553974" y="41910"/>
                </a:lnTo>
                <a:lnTo>
                  <a:pt x="550926" y="43434"/>
                </a:lnTo>
                <a:lnTo>
                  <a:pt x="537972" y="43434"/>
                </a:lnTo>
                <a:lnTo>
                  <a:pt x="537972" y="76200"/>
                </a:lnTo>
                <a:lnTo>
                  <a:pt x="555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510163" y="6012941"/>
            <a:ext cx="2138680" cy="76200"/>
          </a:xfrm>
          <a:custGeom>
            <a:avLst/>
            <a:gdLst/>
            <a:ahLst/>
            <a:cxnLst/>
            <a:rect l="l" t="t" r="r" b="b"/>
            <a:pathLst>
              <a:path w="2138679" h="76200">
                <a:moveTo>
                  <a:pt x="2079485" y="38100"/>
                </a:moveTo>
                <a:lnTo>
                  <a:pt x="2077961" y="35052"/>
                </a:lnTo>
                <a:lnTo>
                  <a:pt x="2074913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2074913" y="43434"/>
                </a:lnTo>
                <a:lnTo>
                  <a:pt x="2077961" y="41910"/>
                </a:lnTo>
                <a:lnTo>
                  <a:pt x="2079485" y="38100"/>
                </a:lnTo>
                <a:close/>
              </a:path>
              <a:path w="2138679" h="76200">
                <a:moveTo>
                  <a:pt x="2138159" y="38100"/>
                </a:moveTo>
                <a:lnTo>
                  <a:pt x="2061959" y="0"/>
                </a:lnTo>
                <a:lnTo>
                  <a:pt x="2061959" y="33528"/>
                </a:lnTo>
                <a:lnTo>
                  <a:pt x="2074913" y="33528"/>
                </a:lnTo>
                <a:lnTo>
                  <a:pt x="2077961" y="35052"/>
                </a:lnTo>
                <a:lnTo>
                  <a:pt x="2079485" y="38100"/>
                </a:lnTo>
                <a:lnTo>
                  <a:pt x="2079485" y="67437"/>
                </a:lnTo>
                <a:lnTo>
                  <a:pt x="2138159" y="38100"/>
                </a:lnTo>
                <a:close/>
              </a:path>
              <a:path w="2138679" h="76200">
                <a:moveTo>
                  <a:pt x="2079485" y="67437"/>
                </a:moveTo>
                <a:lnTo>
                  <a:pt x="2079485" y="38100"/>
                </a:lnTo>
                <a:lnTo>
                  <a:pt x="2077961" y="41910"/>
                </a:lnTo>
                <a:lnTo>
                  <a:pt x="2074913" y="43434"/>
                </a:lnTo>
                <a:lnTo>
                  <a:pt x="2061959" y="43434"/>
                </a:lnTo>
                <a:lnTo>
                  <a:pt x="2061959" y="76200"/>
                </a:lnTo>
                <a:lnTo>
                  <a:pt x="2079485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143622" y="4979670"/>
            <a:ext cx="76200" cy="690880"/>
          </a:xfrm>
          <a:custGeom>
            <a:avLst/>
            <a:gdLst/>
            <a:ahLst/>
            <a:cxnLst/>
            <a:rect l="l" t="t" r="r" b="b"/>
            <a:pathLst>
              <a:path w="76200" h="690879">
                <a:moveTo>
                  <a:pt x="76200" y="614171"/>
                </a:moveTo>
                <a:lnTo>
                  <a:pt x="0" y="614171"/>
                </a:lnTo>
                <a:lnTo>
                  <a:pt x="33527" y="681227"/>
                </a:lnTo>
                <a:lnTo>
                  <a:pt x="33527" y="627126"/>
                </a:lnTo>
                <a:lnTo>
                  <a:pt x="35051" y="630174"/>
                </a:lnTo>
                <a:lnTo>
                  <a:pt x="38100" y="631697"/>
                </a:lnTo>
                <a:lnTo>
                  <a:pt x="41922" y="630174"/>
                </a:lnTo>
                <a:lnTo>
                  <a:pt x="43446" y="627126"/>
                </a:lnTo>
                <a:lnTo>
                  <a:pt x="43446" y="679678"/>
                </a:lnTo>
                <a:lnTo>
                  <a:pt x="76200" y="614171"/>
                </a:lnTo>
                <a:close/>
              </a:path>
              <a:path w="76200" h="690879">
                <a:moveTo>
                  <a:pt x="43446" y="614171"/>
                </a:moveTo>
                <a:lnTo>
                  <a:pt x="43446" y="4571"/>
                </a:lnTo>
                <a:lnTo>
                  <a:pt x="41922" y="1524"/>
                </a:lnTo>
                <a:lnTo>
                  <a:pt x="38100" y="0"/>
                </a:lnTo>
                <a:lnTo>
                  <a:pt x="35051" y="1524"/>
                </a:lnTo>
                <a:lnTo>
                  <a:pt x="33527" y="4571"/>
                </a:lnTo>
                <a:lnTo>
                  <a:pt x="33527" y="614171"/>
                </a:lnTo>
                <a:lnTo>
                  <a:pt x="43446" y="614171"/>
                </a:lnTo>
                <a:close/>
              </a:path>
              <a:path w="76200" h="690879">
                <a:moveTo>
                  <a:pt x="43446" y="679678"/>
                </a:moveTo>
                <a:lnTo>
                  <a:pt x="43446" y="627126"/>
                </a:lnTo>
                <a:lnTo>
                  <a:pt x="41922" y="630174"/>
                </a:lnTo>
                <a:lnTo>
                  <a:pt x="38100" y="631697"/>
                </a:lnTo>
                <a:lnTo>
                  <a:pt x="35051" y="630174"/>
                </a:lnTo>
                <a:lnTo>
                  <a:pt x="33527" y="627126"/>
                </a:lnTo>
                <a:lnTo>
                  <a:pt x="33527" y="681227"/>
                </a:lnTo>
                <a:lnTo>
                  <a:pt x="38100" y="690371"/>
                </a:lnTo>
                <a:lnTo>
                  <a:pt x="43446" y="6796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710551" y="6012941"/>
            <a:ext cx="462280" cy="76200"/>
          </a:xfrm>
          <a:custGeom>
            <a:avLst/>
            <a:gdLst/>
            <a:ahLst/>
            <a:cxnLst/>
            <a:rect l="l" t="t" r="r" b="b"/>
            <a:pathLst>
              <a:path w="462279" h="76200">
                <a:moveTo>
                  <a:pt x="403098" y="38100"/>
                </a:moveTo>
                <a:lnTo>
                  <a:pt x="401574" y="35052"/>
                </a:lnTo>
                <a:lnTo>
                  <a:pt x="398525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398525" y="43434"/>
                </a:lnTo>
                <a:lnTo>
                  <a:pt x="401574" y="41910"/>
                </a:lnTo>
                <a:lnTo>
                  <a:pt x="403098" y="38100"/>
                </a:lnTo>
                <a:close/>
              </a:path>
              <a:path w="462279" h="76200">
                <a:moveTo>
                  <a:pt x="461772" y="38100"/>
                </a:moveTo>
                <a:lnTo>
                  <a:pt x="385572" y="0"/>
                </a:lnTo>
                <a:lnTo>
                  <a:pt x="385572" y="33528"/>
                </a:lnTo>
                <a:lnTo>
                  <a:pt x="398525" y="33528"/>
                </a:lnTo>
                <a:lnTo>
                  <a:pt x="401574" y="35052"/>
                </a:lnTo>
                <a:lnTo>
                  <a:pt x="403098" y="38100"/>
                </a:lnTo>
                <a:lnTo>
                  <a:pt x="403098" y="67437"/>
                </a:lnTo>
                <a:lnTo>
                  <a:pt x="461772" y="38100"/>
                </a:lnTo>
                <a:close/>
              </a:path>
              <a:path w="462279" h="76200">
                <a:moveTo>
                  <a:pt x="403098" y="67437"/>
                </a:moveTo>
                <a:lnTo>
                  <a:pt x="403098" y="38100"/>
                </a:lnTo>
                <a:lnTo>
                  <a:pt x="401574" y="41910"/>
                </a:lnTo>
                <a:lnTo>
                  <a:pt x="398525" y="43434"/>
                </a:lnTo>
                <a:lnTo>
                  <a:pt x="385572" y="43434"/>
                </a:lnTo>
                <a:lnTo>
                  <a:pt x="385572" y="76200"/>
                </a:lnTo>
                <a:lnTo>
                  <a:pt x="4030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990735" y="3079242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 h="0">
                <a:moveTo>
                  <a:pt x="0" y="0"/>
                </a:moveTo>
                <a:lnTo>
                  <a:pt x="99059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43235" y="3074670"/>
            <a:ext cx="76200" cy="995680"/>
          </a:xfrm>
          <a:custGeom>
            <a:avLst/>
            <a:gdLst/>
            <a:ahLst/>
            <a:cxnLst/>
            <a:rect l="l" t="t" r="r" b="b"/>
            <a:pathLst>
              <a:path w="76200" h="995679">
                <a:moveTo>
                  <a:pt x="76200" y="918972"/>
                </a:moveTo>
                <a:lnTo>
                  <a:pt x="0" y="918972"/>
                </a:lnTo>
                <a:lnTo>
                  <a:pt x="33527" y="986027"/>
                </a:lnTo>
                <a:lnTo>
                  <a:pt x="33527" y="931926"/>
                </a:lnTo>
                <a:lnTo>
                  <a:pt x="35051" y="934974"/>
                </a:lnTo>
                <a:lnTo>
                  <a:pt x="38100" y="936498"/>
                </a:lnTo>
                <a:lnTo>
                  <a:pt x="41910" y="934974"/>
                </a:lnTo>
                <a:lnTo>
                  <a:pt x="43434" y="931926"/>
                </a:lnTo>
                <a:lnTo>
                  <a:pt x="43434" y="984503"/>
                </a:lnTo>
                <a:lnTo>
                  <a:pt x="76200" y="918972"/>
                </a:lnTo>
                <a:close/>
              </a:path>
              <a:path w="76200" h="995679">
                <a:moveTo>
                  <a:pt x="43434" y="9189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918972"/>
                </a:lnTo>
                <a:lnTo>
                  <a:pt x="43434" y="918972"/>
                </a:lnTo>
                <a:close/>
              </a:path>
              <a:path w="76200" h="995679">
                <a:moveTo>
                  <a:pt x="43434" y="984503"/>
                </a:moveTo>
                <a:lnTo>
                  <a:pt x="43434" y="931926"/>
                </a:lnTo>
                <a:lnTo>
                  <a:pt x="41910" y="934974"/>
                </a:lnTo>
                <a:lnTo>
                  <a:pt x="38100" y="936498"/>
                </a:lnTo>
                <a:lnTo>
                  <a:pt x="35051" y="934974"/>
                </a:lnTo>
                <a:lnTo>
                  <a:pt x="33527" y="931926"/>
                </a:lnTo>
                <a:lnTo>
                  <a:pt x="33527" y="986027"/>
                </a:lnTo>
                <a:lnTo>
                  <a:pt x="38100" y="995172"/>
                </a:lnTo>
                <a:lnTo>
                  <a:pt x="43434" y="984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619635" y="3074670"/>
            <a:ext cx="76200" cy="995680"/>
          </a:xfrm>
          <a:custGeom>
            <a:avLst/>
            <a:gdLst/>
            <a:ahLst/>
            <a:cxnLst/>
            <a:rect l="l" t="t" r="r" b="b"/>
            <a:pathLst>
              <a:path w="76200" h="995679">
                <a:moveTo>
                  <a:pt x="76200" y="918972"/>
                </a:moveTo>
                <a:lnTo>
                  <a:pt x="0" y="918972"/>
                </a:lnTo>
                <a:lnTo>
                  <a:pt x="33527" y="986027"/>
                </a:lnTo>
                <a:lnTo>
                  <a:pt x="33527" y="931926"/>
                </a:lnTo>
                <a:lnTo>
                  <a:pt x="35051" y="934974"/>
                </a:lnTo>
                <a:lnTo>
                  <a:pt x="38100" y="936498"/>
                </a:lnTo>
                <a:lnTo>
                  <a:pt x="41910" y="934974"/>
                </a:lnTo>
                <a:lnTo>
                  <a:pt x="43434" y="931926"/>
                </a:lnTo>
                <a:lnTo>
                  <a:pt x="43434" y="984503"/>
                </a:lnTo>
                <a:lnTo>
                  <a:pt x="76200" y="918972"/>
                </a:lnTo>
                <a:close/>
              </a:path>
              <a:path w="76200" h="995679">
                <a:moveTo>
                  <a:pt x="43434" y="9189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918972"/>
                </a:lnTo>
                <a:lnTo>
                  <a:pt x="43434" y="918972"/>
                </a:lnTo>
                <a:close/>
              </a:path>
              <a:path w="76200" h="995679">
                <a:moveTo>
                  <a:pt x="43434" y="984503"/>
                </a:moveTo>
                <a:lnTo>
                  <a:pt x="43434" y="931926"/>
                </a:lnTo>
                <a:lnTo>
                  <a:pt x="41910" y="934974"/>
                </a:lnTo>
                <a:lnTo>
                  <a:pt x="38100" y="936498"/>
                </a:lnTo>
                <a:lnTo>
                  <a:pt x="35051" y="934974"/>
                </a:lnTo>
                <a:lnTo>
                  <a:pt x="33527" y="931926"/>
                </a:lnTo>
                <a:lnTo>
                  <a:pt x="33527" y="986027"/>
                </a:lnTo>
                <a:lnTo>
                  <a:pt x="38100" y="995172"/>
                </a:lnTo>
                <a:lnTo>
                  <a:pt x="43434" y="984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92765" y="3079242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 h="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2480" rIns="0" bIns="0" rtlCol="0" vert="horz">
            <a:spAutoFit/>
          </a:bodyPr>
          <a:lstStyle/>
          <a:p>
            <a:pPr marL="156210">
              <a:lnSpc>
                <a:spcPts val="3295"/>
              </a:lnSpc>
            </a:pPr>
            <a:r>
              <a:rPr dirty="0" sz="2800" spc="-15">
                <a:latin typeface="NSimSun"/>
                <a:cs typeface="NSimSun"/>
              </a:rPr>
              <a:t>例8：101个视频概念的检测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5465" y="1734820"/>
            <a:ext cx="8193405" cy="5024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 spc="-5">
                <a:latin typeface="NSimSun"/>
                <a:cs typeface="NSimSun"/>
              </a:rPr>
              <a:t>通常，形状表示方法可分为两类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2320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一类是基于边缘的形状表示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75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另一类是基于区域的形状表示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描述方法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2000"/>
              </a:lnSpc>
              <a:spcBef>
                <a:spcPts val="225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傅里叶描述子:利用傅里叶变换的边界作为形状 </a:t>
            </a:r>
            <a:r>
              <a:rPr dirty="0" sz="2800">
                <a:latin typeface="NSimSun"/>
                <a:cs typeface="NSimSun"/>
              </a:rPr>
              <a:t>特征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不变矩描述子:利用基于区域的矩作为形状特征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有限元素法、旋转函数、小波描述子等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32917" rIns="0" bIns="0" rtlCol="0" vert="horz">
            <a:spAutoFit/>
          </a:bodyPr>
          <a:lstStyle/>
          <a:p>
            <a:pPr marL="641350">
              <a:lnSpc>
                <a:spcPct val="100000"/>
              </a:lnSpc>
            </a:pPr>
            <a:r>
              <a:rPr dirty="0" sz="20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800" spc="-5">
                <a:latin typeface="NSimSun"/>
                <a:cs typeface="NSimSun"/>
              </a:rPr>
              <a:t>基于形状的图像检索的应用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85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商标图像检索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89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指纹图像检索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89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建筑图纸检索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85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机械图纸检索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89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医学图像检索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515"/>
              </a:spcBef>
              <a:tabLst>
                <a:tab pos="147764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0">
                <a:latin typeface="Times New Roman"/>
                <a:cs typeface="Times New Roman"/>
              </a:rPr>
              <a:t>……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70161" y="896873"/>
            <a:ext cx="5545073" cy="5977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13165" y="1969790"/>
            <a:ext cx="431800" cy="29159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100"/>
              </a:lnSpc>
            </a:pPr>
            <a:r>
              <a:rPr dirty="0" spc="-15">
                <a:solidFill>
                  <a:srgbClr val="EE2B0A"/>
                </a:solidFill>
                <a:latin typeface="NSimSun"/>
                <a:cs typeface="NSimSun"/>
              </a:rPr>
              <a:t>商 标 检 索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5193" y="1629664"/>
            <a:ext cx="8071484" cy="5046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颜色特征总结</a:t>
            </a:r>
            <a:endParaRPr sz="3200">
              <a:latin typeface="NSimSun"/>
              <a:cs typeface="NSimSun"/>
            </a:endParaRPr>
          </a:p>
          <a:p>
            <a:pPr marL="469900" marR="160020" indent="-635">
              <a:lnSpc>
                <a:spcPct val="104600"/>
              </a:lnSpc>
              <a:spcBef>
                <a:spcPts val="259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是一种全局特征，描述了图像或图像区域所对应景物 的表面性质</a:t>
            </a:r>
            <a:endParaRPr sz="2400">
              <a:latin typeface="NSimSun"/>
              <a:cs typeface="NSimSun"/>
            </a:endParaRPr>
          </a:p>
          <a:p>
            <a:pPr algn="just" marL="469265" marR="260985">
              <a:lnSpc>
                <a:spcPct val="100000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由于颜色对图像或图像区域的方向、大小等变化不敏 感，所以颜色特征不能很好地捕捉图像中对象的局部特 征</a:t>
            </a:r>
            <a:endParaRPr sz="2400">
              <a:latin typeface="NSimSun"/>
              <a:cs typeface="NSimSun"/>
            </a:endParaRPr>
          </a:p>
          <a:p>
            <a:pPr algn="just" marL="469265">
              <a:lnSpc>
                <a:spcPct val="100000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颜色直方图表示的优缺点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250">
              <a:latin typeface="Times New Roman"/>
              <a:cs typeface="Times New Roman"/>
            </a:endParaRPr>
          </a:p>
          <a:p>
            <a:pPr marL="926465" marR="5080">
              <a:lnSpc>
                <a:spcPct val="104600"/>
              </a:lnSpc>
              <a:tabLst>
                <a:tab pos="135255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优点：不受图像旋转和平移变化的影响，归一化可 不受图像尺度变化的影响</a:t>
            </a:r>
            <a:endParaRPr sz="2400">
              <a:latin typeface="NSimSun"/>
              <a:cs typeface="NSimSun"/>
            </a:endParaRPr>
          </a:p>
          <a:p>
            <a:pPr marL="926465">
              <a:lnSpc>
                <a:spcPts val="2840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缺点：没有颜色空间分布的信息？有没有办法？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5193" y="1629664"/>
            <a:ext cx="8014970" cy="4423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纹理特征总结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2000"/>
              </a:lnSpc>
              <a:spcBef>
                <a:spcPts val="225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也是一种全局特征，描述了图像或图像区域所 对应景物的表面性质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仅仅利用纹理特征是无法获得高层次图像内容</a:t>
            </a:r>
            <a:endParaRPr sz="2800">
              <a:latin typeface="NSimSun"/>
              <a:cs typeface="NSimSun"/>
            </a:endParaRPr>
          </a:p>
          <a:p>
            <a:pPr marL="469265" marR="48895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不像颜色特征基于像素点，纹理需要在包含多 个像素点的区域中进行统计计算</a:t>
            </a:r>
            <a:endParaRPr sz="2800">
              <a:latin typeface="NSimSun"/>
              <a:cs typeface="NSimSun"/>
            </a:endParaRPr>
          </a:p>
          <a:p>
            <a:pPr marL="469265" marR="48895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具有旋转不变性，并且对于噪声有较强的抵抗 </a:t>
            </a:r>
            <a:r>
              <a:rPr dirty="0" sz="2800">
                <a:latin typeface="NSimSun"/>
                <a:cs typeface="NSimSun"/>
              </a:rPr>
              <a:t>能力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5193" y="1629664"/>
            <a:ext cx="7970520" cy="540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纹理特征总结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75"/>
              </a:spcBef>
            </a:pPr>
            <a:r>
              <a:rPr dirty="0" sz="20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>
                <a:latin typeface="NSimSun"/>
                <a:cs typeface="NSimSun"/>
              </a:rPr>
              <a:t>缺点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800" spc="-5">
                <a:latin typeface="NSimSun"/>
                <a:cs typeface="NSimSun"/>
              </a:rPr>
              <a:t>当图像的分辨率发生变化，所计算出来的纹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理可能会有较大偏差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800" spc="-5">
                <a:latin typeface="NSimSun"/>
                <a:cs typeface="NSimSun"/>
              </a:rPr>
              <a:t>可能受到光照、反射情况的影响，用于检索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时，这些虚假的纹理会造成误导</a:t>
            </a:r>
            <a:endParaRPr sz="28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可用于检索具有粗细、疏密等方面较大差别的 纹理图像</a:t>
            </a:r>
            <a:endParaRPr sz="28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如果纹理之间的粗细、疏密相差不大，则难于 </a:t>
            </a:r>
            <a:r>
              <a:rPr dirty="0" sz="2800">
                <a:latin typeface="NSimSun"/>
                <a:cs typeface="NSimSun"/>
              </a:rPr>
              <a:t>应用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5193" y="1629664"/>
            <a:ext cx="8074659" cy="5188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形状特征总结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可以有效利用图像中感兴趣的目标来进行检索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存在的问题：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685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缺乏比较完善的数学模型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如果目标有变形时，检索结果不太可靠</a:t>
            </a:r>
            <a:endParaRPr sz="2800">
              <a:latin typeface="NSimSun"/>
              <a:cs typeface="NSimSun"/>
            </a:endParaRPr>
          </a:p>
          <a:p>
            <a:pPr marL="926465" marR="5080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仅仅描述了目标局部的性质，要全面描述目 标常常对计算时间和存储量有较高的要求</a:t>
            </a:r>
            <a:endParaRPr sz="2800">
              <a:latin typeface="NSimSun"/>
              <a:cs typeface="NSimSun"/>
            </a:endParaRPr>
          </a:p>
          <a:p>
            <a:pPr marL="926465" marR="5080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许多形状特征所反映的目标形状信息与人的 直观感觉不完全一致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5193" y="1629664"/>
            <a:ext cx="8014970" cy="4940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颜色vs纹理</a:t>
            </a:r>
            <a:endParaRPr sz="3200">
              <a:latin typeface="NSimSun"/>
              <a:cs typeface="NSimSun"/>
            </a:endParaRPr>
          </a:p>
          <a:p>
            <a:pPr algn="just" marL="469265" marR="48895">
              <a:lnSpc>
                <a:spcPct val="100000"/>
              </a:lnSpc>
              <a:spcBef>
                <a:spcPts val="167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颜色特征充分利用了图像的色彩信息，而纹理 特征只利用了图像的灰度信息（彩色纹理特征不 多见）</a:t>
            </a:r>
            <a:endParaRPr sz="2800">
              <a:latin typeface="NSimSun"/>
              <a:cs typeface="NSimSun"/>
            </a:endParaRPr>
          </a:p>
          <a:p>
            <a:pPr algn="just" marL="469265" marR="48895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颜色特征侧重于图像整体信息的描述，而纹理 特征更偏重于局部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颜色vs形状</a:t>
            </a:r>
            <a:endParaRPr sz="3200">
              <a:latin typeface="NSimSun"/>
              <a:cs typeface="NSimSun"/>
            </a:endParaRPr>
          </a:p>
          <a:p>
            <a:pPr algn="just" marL="469265" marR="5080">
              <a:lnSpc>
                <a:spcPct val="102000"/>
              </a:lnSpc>
              <a:spcBef>
                <a:spcPts val="225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6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颜色特征多具有平移、旋转和尺度不变性，而 不少形状特征（如边缘方向）只具有平移不变性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不同特征的相对特点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5193" y="1629664"/>
            <a:ext cx="8014970" cy="3445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纹理vs形状</a:t>
            </a:r>
            <a:endParaRPr sz="3200">
              <a:latin typeface="NSimSun"/>
              <a:cs typeface="NSimSun"/>
            </a:endParaRPr>
          </a:p>
          <a:p>
            <a:pPr marL="469265" marR="48895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通常纹理特征比较容易获得，而形状特征的计 算常比较复杂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颜色vs形状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2099"/>
              </a:lnSpc>
              <a:spcBef>
                <a:spcPts val="2250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颜色特征多具有平移、旋转和尺度不变性，而 不少形状特征（如边缘方向）只具有平移不变性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不同特征的相对特点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633220"/>
            <a:ext cx="6080125" cy="555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为什么需要基于内容的图像检索?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查询方式，查询demo，现有系统简介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具体内容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特征提取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5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相似度匹配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相关反馈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索引结构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MPEG-7介绍：性能评价等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9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思考的几个问题？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39941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教材及参考书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25879" y="2118867"/>
            <a:ext cx="7614920" cy="4110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025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教材</a:t>
            </a:r>
            <a:endParaRPr sz="3200">
              <a:latin typeface="NSimSun"/>
              <a:cs typeface="NSimSun"/>
            </a:endParaRPr>
          </a:p>
          <a:p>
            <a:pPr marL="469900" marR="26034">
              <a:lnSpc>
                <a:spcPct val="100000"/>
              </a:lnSpc>
              <a:spcBef>
                <a:spcPts val="1675"/>
              </a:spcBef>
              <a:buClr>
                <a:srgbClr val="EE2B0A"/>
              </a:buClr>
              <a:buSzPct val="71428"/>
              <a:buFont typeface="Segoe UI Symbol"/>
              <a:buChar char="✓"/>
              <a:tabLst>
                <a:tab pos="848994" algn="l"/>
              </a:tabLst>
            </a:pPr>
            <a:r>
              <a:rPr dirty="0" sz="2800" spc="-20" b="1">
                <a:latin typeface="NSimSun"/>
                <a:cs typeface="NSimSun"/>
              </a:rPr>
              <a:t>Rafae</a:t>
            </a:r>
            <a:r>
              <a:rPr dirty="0" sz="2800" spc="-15" b="1">
                <a:latin typeface="NSimSun"/>
                <a:cs typeface="NSimSun"/>
              </a:rPr>
              <a:t>l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C</a:t>
            </a:r>
            <a:r>
              <a:rPr dirty="0" sz="2800" spc="-15" b="1">
                <a:latin typeface="NSimSun"/>
                <a:cs typeface="NSimSun"/>
              </a:rPr>
              <a:t>.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Gonzalez</a:t>
            </a:r>
            <a:r>
              <a:rPr dirty="0" sz="2800" spc="-15" b="1">
                <a:latin typeface="NSimSun"/>
                <a:cs typeface="NSimSun"/>
              </a:rPr>
              <a:t>,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Richar</a:t>
            </a:r>
            <a:r>
              <a:rPr dirty="0" sz="2800" spc="-15" b="1">
                <a:latin typeface="NSimSun"/>
                <a:cs typeface="NSimSun"/>
              </a:rPr>
              <a:t>d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E</a:t>
            </a:r>
            <a:r>
              <a:rPr dirty="0" sz="2800" spc="-15" b="1">
                <a:latin typeface="NSimSun"/>
                <a:cs typeface="NSimSun"/>
              </a:rPr>
              <a:t>.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Woods</a:t>
            </a:r>
            <a:r>
              <a:rPr dirty="0" sz="2800" spc="-20" b="1">
                <a:latin typeface="NSimSun"/>
                <a:cs typeface="NSimSun"/>
              </a:rPr>
              <a:t> </a:t>
            </a:r>
            <a:r>
              <a:rPr dirty="0" sz="2800" spc="-15" b="1">
                <a:latin typeface="NSimSun"/>
                <a:cs typeface="NSimSun"/>
              </a:rPr>
              <a:t>著，阮秋琦、阮宇智等译，数字图像处理（第</a:t>
            </a:r>
            <a:r>
              <a:rPr dirty="0" sz="2800" spc="-10" b="1">
                <a:latin typeface="NSimSun"/>
                <a:cs typeface="NSimSun"/>
              </a:rPr>
              <a:t> </a:t>
            </a:r>
            <a:r>
              <a:rPr dirty="0" sz="2800" spc="-15" b="1">
                <a:latin typeface="NSimSun"/>
                <a:cs typeface="NSimSun"/>
              </a:rPr>
              <a:t>二版），电子工业出版社，2003年。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buClr>
                <a:srgbClr val="EE2B0A"/>
              </a:buClr>
              <a:buFont typeface="Segoe UI Symbol"/>
              <a:buChar char="✓"/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EE2B0A"/>
              </a:buClr>
              <a:buFont typeface="Segoe UI Symbol"/>
              <a:buChar char="✓"/>
            </a:pPr>
            <a:endParaRPr sz="305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  <a:buClr>
                <a:srgbClr val="EE2B0A"/>
              </a:buClr>
              <a:buSzPct val="71428"/>
              <a:buFont typeface="Segoe UI Symbol"/>
              <a:buChar char="✓"/>
              <a:tabLst>
                <a:tab pos="848994" algn="l"/>
              </a:tabLst>
            </a:pPr>
            <a:r>
              <a:rPr dirty="0" sz="2800" spc="-20" b="1">
                <a:latin typeface="NSimSun"/>
                <a:cs typeface="NSimSun"/>
              </a:rPr>
              <a:t>Rafae</a:t>
            </a:r>
            <a:r>
              <a:rPr dirty="0" sz="2800" spc="-15" b="1">
                <a:latin typeface="NSimSun"/>
                <a:cs typeface="NSimSun"/>
              </a:rPr>
              <a:t>l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C</a:t>
            </a:r>
            <a:r>
              <a:rPr dirty="0" sz="2800" spc="-15" b="1">
                <a:latin typeface="NSimSun"/>
                <a:cs typeface="NSimSun"/>
              </a:rPr>
              <a:t>.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Gonzalez</a:t>
            </a:r>
            <a:r>
              <a:rPr dirty="0" sz="2800" spc="-15" b="1">
                <a:latin typeface="NSimSun"/>
                <a:cs typeface="NSimSun"/>
              </a:rPr>
              <a:t>,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Richar</a:t>
            </a:r>
            <a:r>
              <a:rPr dirty="0" sz="2800" spc="-15" b="1">
                <a:latin typeface="NSimSun"/>
                <a:cs typeface="NSimSun"/>
              </a:rPr>
              <a:t>d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E</a:t>
            </a:r>
            <a:r>
              <a:rPr dirty="0" sz="2800" spc="-15" b="1">
                <a:latin typeface="NSimSun"/>
                <a:cs typeface="NSimSun"/>
              </a:rPr>
              <a:t>.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15" b="1">
                <a:latin typeface="NSimSun"/>
                <a:cs typeface="NSimSun"/>
              </a:rPr>
              <a:t>Woods，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Digita</a:t>
            </a:r>
            <a:r>
              <a:rPr dirty="0" sz="2800" spc="-15" b="1">
                <a:latin typeface="NSimSun"/>
                <a:cs typeface="NSimSun"/>
              </a:rPr>
              <a:t>l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Imag</a:t>
            </a:r>
            <a:r>
              <a:rPr dirty="0" sz="2800" spc="-15" b="1">
                <a:latin typeface="NSimSun"/>
                <a:cs typeface="NSimSun"/>
              </a:rPr>
              <a:t>e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Processing(Second</a:t>
            </a:r>
            <a:r>
              <a:rPr dirty="0" sz="2800" spc="-20" b="1">
                <a:latin typeface="NSimSun"/>
                <a:cs typeface="NSimSun"/>
              </a:rPr>
              <a:t> </a:t>
            </a:r>
            <a:r>
              <a:rPr dirty="0" sz="2800" spc="-20" b="1">
                <a:latin typeface="NSimSun"/>
                <a:cs typeface="NSimSun"/>
              </a:rPr>
              <a:t>Edition)，Prentic</a:t>
            </a:r>
            <a:r>
              <a:rPr dirty="0" sz="2800" spc="-10" b="1">
                <a:latin typeface="NSimSun"/>
                <a:cs typeface="NSimSun"/>
              </a:rPr>
              <a:t>e</a:t>
            </a:r>
            <a:r>
              <a:rPr dirty="0" sz="2800" spc="-15" b="1">
                <a:latin typeface="NSimSun"/>
                <a:cs typeface="NSimSun"/>
              </a:rPr>
              <a:t> </a:t>
            </a:r>
            <a:r>
              <a:rPr dirty="0" sz="2800" spc="-15" b="1">
                <a:latin typeface="NSimSun"/>
                <a:cs typeface="NSimSun"/>
              </a:rPr>
              <a:t>Hall，2003。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94089" y="2986277"/>
            <a:ext cx="6337553" cy="3816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82887" y="4425696"/>
            <a:ext cx="719327" cy="1260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24747" y="2409444"/>
            <a:ext cx="1150619" cy="8633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11615" y="1520952"/>
            <a:ext cx="852766" cy="672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76777" y="3422396"/>
            <a:ext cx="8388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latin typeface="NSimSun"/>
                <a:cs typeface="NSimSun"/>
              </a:rPr>
              <a:t>输入图像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7472" y="3494036"/>
            <a:ext cx="8388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latin typeface="NSimSun"/>
                <a:cs typeface="NSimSun"/>
              </a:rPr>
              <a:t>输出图像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91169" y="1401317"/>
            <a:ext cx="1800225" cy="5472430"/>
          </a:xfrm>
          <a:custGeom>
            <a:avLst/>
            <a:gdLst/>
            <a:ahLst/>
            <a:cxnLst/>
            <a:rect l="l" t="t" r="r" b="b"/>
            <a:pathLst>
              <a:path w="1800225" h="5472430">
                <a:moveTo>
                  <a:pt x="899921" y="0"/>
                </a:moveTo>
                <a:lnTo>
                  <a:pt x="854270" y="3452"/>
                </a:lnTo>
                <a:lnTo>
                  <a:pt x="809213" y="13701"/>
                </a:lnTo>
                <a:lnTo>
                  <a:pt x="764805" y="30582"/>
                </a:lnTo>
                <a:lnTo>
                  <a:pt x="721098" y="53930"/>
                </a:lnTo>
                <a:lnTo>
                  <a:pt x="678148" y="83582"/>
                </a:lnTo>
                <a:lnTo>
                  <a:pt x="636007" y="119372"/>
                </a:lnTo>
                <a:lnTo>
                  <a:pt x="594729" y="161138"/>
                </a:lnTo>
                <a:lnTo>
                  <a:pt x="554368" y="208715"/>
                </a:lnTo>
                <a:lnTo>
                  <a:pt x="514977" y="261938"/>
                </a:lnTo>
                <a:lnTo>
                  <a:pt x="476610" y="320643"/>
                </a:lnTo>
                <a:lnTo>
                  <a:pt x="439321" y="384666"/>
                </a:lnTo>
                <a:lnTo>
                  <a:pt x="421098" y="418621"/>
                </a:lnTo>
                <a:lnTo>
                  <a:pt x="403164" y="453844"/>
                </a:lnTo>
                <a:lnTo>
                  <a:pt x="385526" y="490314"/>
                </a:lnTo>
                <a:lnTo>
                  <a:pt x="368192" y="528011"/>
                </a:lnTo>
                <a:lnTo>
                  <a:pt x="351167" y="566914"/>
                </a:lnTo>
                <a:lnTo>
                  <a:pt x="334458" y="607003"/>
                </a:lnTo>
                <a:lnTo>
                  <a:pt x="318073" y="648257"/>
                </a:lnTo>
                <a:lnTo>
                  <a:pt x="302018" y="690657"/>
                </a:lnTo>
                <a:lnTo>
                  <a:pt x="286299" y="734180"/>
                </a:lnTo>
                <a:lnTo>
                  <a:pt x="270923" y="778807"/>
                </a:lnTo>
                <a:lnTo>
                  <a:pt x="255897" y="824518"/>
                </a:lnTo>
                <a:lnTo>
                  <a:pt x="241228" y="871291"/>
                </a:lnTo>
                <a:lnTo>
                  <a:pt x="226922" y="919106"/>
                </a:lnTo>
                <a:lnTo>
                  <a:pt x="212987" y="967943"/>
                </a:lnTo>
                <a:lnTo>
                  <a:pt x="199428" y="1017780"/>
                </a:lnTo>
                <a:lnTo>
                  <a:pt x="186252" y="1068599"/>
                </a:lnTo>
                <a:lnTo>
                  <a:pt x="173467" y="1120377"/>
                </a:lnTo>
                <a:lnTo>
                  <a:pt x="161079" y="1173095"/>
                </a:lnTo>
                <a:lnTo>
                  <a:pt x="149095" y="1226732"/>
                </a:lnTo>
                <a:lnTo>
                  <a:pt x="137520" y="1281268"/>
                </a:lnTo>
                <a:lnTo>
                  <a:pt x="126363" y="1336681"/>
                </a:lnTo>
                <a:lnTo>
                  <a:pt x="115630" y="1392952"/>
                </a:lnTo>
                <a:lnTo>
                  <a:pt x="105327" y="1450059"/>
                </a:lnTo>
                <a:lnTo>
                  <a:pt x="95461" y="1507983"/>
                </a:lnTo>
                <a:lnTo>
                  <a:pt x="86039" y="1566703"/>
                </a:lnTo>
                <a:lnTo>
                  <a:pt x="77068" y="1626198"/>
                </a:lnTo>
                <a:lnTo>
                  <a:pt x="68554" y="1686448"/>
                </a:lnTo>
                <a:lnTo>
                  <a:pt x="60504" y="1747432"/>
                </a:lnTo>
                <a:lnTo>
                  <a:pt x="52925" y="1809129"/>
                </a:lnTo>
                <a:lnTo>
                  <a:pt x="45823" y="1871520"/>
                </a:lnTo>
                <a:lnTo>
                  <a:pt x="39206" y="1934584"/>
                </a:lnTo>
                <a:lnTo>
                  <a:pt x="33079" y="1998300"/>
                </a:lnTo>
                <a:lnTo>
                  <a:pt x="27450" y="2062647"/>
                </a:lnTo>
                <a:lnTo>
                  <a:pt x="22325" y="2127605"/>
                </a:lnTo>
                <a:lnTo>
                  <a:pt x="17711" y="2193154"/>
                </a:lnTo>
                <a:lnTo>
                  <a:pt x="13614" y="2259273"/>
                </a:lnTo>
                <a:lnTo>
                  <a:pt x="10043" y="2325941"/>
                </a:lnTo>
                <a:lnTo>
                  <a:pt x="7002" y="2393139"/>
                </a:lnTo>
                <a:lnTo>
                  <a:pt x="4499" y="2460845"/>
                </a:lnTo>
                <a:lnTo>
                  <a:pt x="2540" y="2529038"/>
                </a:lnTo>
                <a:lnTo>
                  <a:pt x="1133" y="2597699"/>
                </a:lnTo>
                <a:lnTo>
                  <a:pt x="284" y="2666807"/>
                </a:lnTo>
                <a:lnTo>
                  <a:pt x="0" y="2736342"/>
                </a:lnTo>
                <a:lnTo>
                  <a:pt x="284" y="2805875"/>
                </a:lnTo>
                <a:lnTo>
                  <a:pt x="1133" y="2874982"/>
                </a:lnTo>
                <a:lnTo>
                  <a:pt x="2540" y="2943640"/>
                </a:lnTo>
                <a:lnTo>
                  <a:pt x="4499" y="3011830"/>
                </a:lnTo>
                <a:lnTo>
                  <a:pt x="7002" y="3079531"/>
                </a:lnTo>
                <a:lnTo>
                  <a:pt x="10043" y="3146723"/>
                </a:lnTo>
                <a:lnTo>
                  <a:pt x="13614" y="3213385"/>
                </a:lnTo>
                <a:lnTo>
                  <a:pt x="17711" y="3279497"/>
                </a:lnTo>
                <a:lnTo>
                  <a:pt x="22325" y="3345038"/>
                </a:lnTo>
                <a:lnTo>
                  <a:pt x="27450" y="3409988"/>
                </a:lnTo>
                <a:lnTo>
                  <a:pt x="33079" y="3474325"/>
                </a:lnTo>
                <a:lnTo>
                  <a:pt x="39206" y="3538031"/>
                </a:lnTo>
                <a:lnTo>
                  <a:pt x="45823" y="3601083"/>
                </a:lnTo>
                <a:lnTo>
                  <a:pt x="52925" y="3663463"/>
                </a:lnTo>
                <a:lnTo>
                  <a:pt x="60504" y="3725148"/>
                </a:lnTo>
                <a:lnTo>
                  <a:pt x="68554" y="3786120"/>
                </a:lnTo>
                <a:lnTo>
                  <a:pt x="77068" y="3846356"/>
                </a:lnTo>
                <a:lnTo>
                  <a:pt x="86039" y="3905837"/>
                </a:lnTo>
                <a:lnTo>
                  <a:pt x="95461" y="3964543"/>
                </a:lnTo>
                <a:lnTo>
                  <a:pt x="105327" y="4022452"/>
                </a:lnTo>
                <a:lnTo>
                  <a:pt x="115630" y="4079544"/>
                </a:lnTo>
                <a:lnTo>
                  <a:pt x="126363" y="4135799"/>
                </a:lnTo>
                <a:lnTo>
                  <a:pt x="137520" y="4191197"/>
                </a:lnTo>
                <a:lnTo>
                  <a:pt x="149095" y="4245716"/>
                </a:lnTo>
                <a:lnTo>
                  <a:pt x="161079" y="4299336"/>
                </a:lnTo>
                <a:lnTo>
                  <a:pt x="173467" y="4352038"/>
                </a:lnTo>
                <a:lnTo>
                  <a:pt x="186252" y="4403799"/>
                </a:lnTo>
                <a:lnTo>
                  <a:pt x="199428" y="4454600"/>
                </a:lnTo>
                <a:lnTo>
                  <a:pt x="212987" y="4504421"/>
                </a:lnTo>
                <a:lnTo>
                  <a:pt x="226922" y="4553240"/>
                </a:lnTo>
                <a:lnTo>
                  <a:pt x="241228" y="4601038"/>
                </a:lnTo>
                <a:lnTo>
                  <a:pt x="255897" y="4647793"/>
                </a:lnTo>
                <a:lnTo>
                  <a:pt x="270923" y="4693486"/>
                </a:lnTo>
                <a:lnTo>
                  <a:pt x="286299" y="4738096"/>
                </a:lnTo>
                <a:lnTo>
                  <a:pt x="302018" y="4781602"/>
                </a:lnTo>
                <a:lnTo>
                  <a:pt x="318073" y="4823983"/>
                </a:lnTo>
                <a:lnTo>
                  <a:pt x="334458" y="4865220"/>
                </a:lnTo>
                <a:lnTo>
                  <a:pt x="351167" y="4905292"/>
                </a:lnTo>
                <a:lnTo>
                  <a:pt x="368192" y="4944179"/>
                </a:lnTo>
                <a:lnTo>
                  <a:pt x="385526" y="4981859"/>
                </a:lnTo>
                <a:lnTo>
                  <a:pt x="403164" y="5018312"/>
                </a:lnTo>
                <a:lnTo>
                  <a:pt x="421098" y="5053519"/>
                </a:lnTo>
                <a:lnTo>
                  <a:pt x="439321" y="5087457"/>
                </a:lnTo>
                <a:lnTo>
                  <a:pt x="476610" y="5151450"/>
                </a:lnTo>
                <a:lnTo>
                  <a:pt x="514977" y="5210126"/>
                </a:lnTo>
                <a:lnTo>
                  <a:pt x="554368" y="5263322"/>
                </a:lnTo>
                <a:lnTo>
                  <a:pt x="594729" y="5310874"/>
                </a:lnTo>
                <a:lnTo>
                  <a:pt x="636007" y="5352617"/>
                </a:lnTo>
                <a:lnTo>
                  <a:pt x="678148" y="5388388"/>
                </a:lnTo>
                <a:lnTo>
                  <a:pt x="721098" y="5418023"/>
                </a:lnTo>
                <a:lnTo>
                  <a:pt x="764805" y="5441358"/>
                </a:lnTo>
                <a:lnTo>
                  <a:pt x="809213" y="5458228"/>
                </a:lnTo>
                <a:lnTo>
                  <a:pt x="854270" y="5468471"/>
                </a:lnTo>
                <a:lnTo>
                  <a:pt x="899921" y="5471922"/>
                </a:lnTo>
                <a:lnTo>
                  <a:pt x="922784" y="5471055"/>
                </a:lnTo>
                <a:lnTo>
                  <a:pt x="968083" y="5464188"/>
                </a:lnTo>
                <a:lnTo>
                  <a:pt x="1012769" y="5450611"/>
                </a:lnTo>
                <a:lnTo>
                  <a:pt x="1056786" y="5430488"/>
                </a:lnTo>
                <a:lnTo>
                  <a:pt x="1100083" y="5403983"/>
                </a:lnTo>
                <a:lnTo>
                  <a:pt x="1142603" y="5371259"/>
                </a:lnTo>
                <a:lnTo>
                  <a:pt x="1184294" y="5332482"/>
                </a:lnTo>
                <a:lnTo>
                  <a:pt x="1225101" y="5287814"/>
                </a:lnTo>
                <a:lnTo>
                  <a:pt x="1264969" y="5237420"/>
                </a:lnTo>
                <a:lnTo>
                  <a:pt x="1303846" y="5181463"/>
                </a:lnTo>
                <a:lnTo>
                  <a:pt x="1341677" y="5120108"/>
                </a:lnTo>
                <a:lnTo>
                  <a:pt x="1378407" y="5053519"/>
                </a:lnTo>
                <a:lnTo>
                  <a:pt x="1396343" y="5018312"/>
                </a:lnTo>
                <a:lnTo>
                  <a:pt x="1413984" y="4981859"/>
                </a:lnTo>
                <a:lnTo>
                  <a:pt x="1431322" y="4944179"/>
                </a:lnTo>
                <a:lnTo>
                  <a:pt x="1448352" y="4905292"/>
                </a:lnTo>
                <a:lnTo>
                  <a:pt x="1465066" y="4865220"/>
                </a:lnTo>
                <a:lnTo>
                  <a:pt x="1481457" y="4823983"/>
                </a:lnTo>
                <a:lnTo>
                  <a:pt x="1497520" y="4781602"/>
                </a:lnTo>
                <a:lnTo>
                  <a:pt x="1513246" y="4738096"/>
                </a:lnTo>
                <a:lnTo>
                  <a:pt x="1528630" y="4693486"/>
                </a:lnTo>
                <a:lnTo>
                  <a:pt x="1543665" y="4647793"/>
                </a:lnTo>
                <a:lnTo>
                  <a:pt x="1558343" y="4601038"/>
                </a:lnTo>
                <a:lnTo>
                  <a:pt x="1572659" y="4553240"/>
                </a:lnTo>
                <a:lnTo>
                  <a:pt x="1586604" y="4504421"/>
                </a:lnTo>
                <a:lnTo>
                  <a:pt x="1600174" y="4454600"/>
                </a:lnTo>
                <a:lnTo>
                  <a:pt x="1613360" y="4403799"/>
                </a:lnTo>
                <a:lnTo>
                  <a:pt x="1626156" y="4352038"/>
                </a:lnTo>
                <a:lnTo>
                  <a:pt x="1638556" y="4299336"/>
                </a:lnTo>
                <a:lnTo>
                  <a:pt x="1650552" y="4245716"/>
                </a:lnTo>
                <a:lnTo>
                  <a:pt x="1662138" y="4191197"/>
                </a:lnTo>
                <a:lnTo>
                  <a:pt x="1673307" y="4135799"/>
                </a:lnTo>
                <a:lnTo>
                  <a:pt x="1684052" y="4079544"/>
                </a:lnTo>
                <a:lnTo>
                  <a:pt x="1694366" y="4022452"/>
                </a:lnTo>
                <a:lnTo>
                  <a:pt x="1704244" y="3964543"/>
                </a:lnTo>
                <a:lnTo>
                  <a:pt x="1713677" y="3905837"/>
                </a:lnTo>
                <a:lnTo>
                  <a:pt x="1722660" y="3846356"/>
                </a:lnTo>
                <a:lnTo>
                  <a:pt x="1731185" y="3786120"/>
                </a:lnTo>
                <a:lnTo>
                  <a:pt x="1739245" y="3725148"/>
                </a:lnTo>
                <a:lnTo>
                  <a:pt x="1746835" y="3663463"/>
                </a:lnTo>
                <a:lnTo>
                  <a:pt x="1753947" y="3601083"/>
                </a:lnTo>
                <a:lnTo>
                  <a:pt x="1760574" y="3538031"/>
                </a:lnTo>
                <a:lnTo>
                  <a:pt x="1766710" y="3474325"/>
                </a:lnTo>
                <a:lnTo>
                  <a:pt x="1772348" y="3409988"/>
                </a:lnTo>
                <a:lnTo>
                  <a:pt x="1777481" y="3345038"/>
                </a:lnTo>
                <a:lnTo>
                  <a:pt x="1782102" y="3279497"/>
                </a:lnTo>
                <a:lnTo>
                  <a:pt x="1786205" y="3213385"/>
                </a:lnTo>
                <a:lnTo>
                  <a:pt x="1789783" y="3146723"/>
                </a:lnTo>
                <a:lnTo>
                  <a:pt x="1792829" y="3079531"/>
                </a:lnTo>
                <a:lnTo>
                  <a:pt x="1795336" y="3011830"/>
                </a:lnTo>
                <a:lnTo>
                  <a:pt x="1797298" y="2943640"/>
                </a:lnTo>
                <a:lnTo>
                  <a:pt x="1798708" y="2874982"/>
                </a:lnTo>
                <a:lnTo>
                  <a:pt x="1799558" y="2805875"/>
                </a:lnTo>
                <a:lnTo>
                  <a:pt x="1799843" y="2736342"/>
                </a:lnTo>
                <a:lnTo>
                  <a:pt x="1799558" y="2666807"/>
                </a:lnTo>
                <a:lnTo>
                  <a:pt x="1798708" y="2597699"/>
                </a:lnTo>
                <a:lnTo>
                  <a:pt x="1797298" y="2529038"/>
                </a:lnTo>
                <a:lnTo>
                  <a:pt x="1795336" y="2460845"/>
                </a:lnTo>
                <a:lnTo>
                  <a:pt x="1792829" y="2393139"/>
                </a:lnTo>
                <a:lnTo>
                  <a:pt x="1789783" y="2325941"/>
                </a:lnTo>
                <a:lnTo>
                  <a:pt x="1786205" y="2259273"/>
                </a:lnTo>
                <a:lnTo>
                  <a:pt x="1782102" y="2193154"/>
                </a:lnTo>
                <a:lnTo>
                  <a:pt x="1777481" y="2127605"/>
                </a:lnTo>
                <a:lnTo>
                  <a:pt x="1772348" y="2062647"/>
                </a:lnTo>
                <a:lnTo>
                  <a:pt x="1766710" y="1998300"/>
                </a:lnTo>
                <a:lnTo>
                  <a:pt x="1760574" y="1934584"/>
                </a:lnTo>
                <a:lnTo>
                  <a:pt x="1753947" y="1871520"/>
                </a:lnTo>
                <a:lnTo>
                  <a:pt x="1746835" y="1809129"/>
                </a:lnTo>
                <a:lnTo>
                  <a:pt x="1739245" y="1747432"/>
                </a:lnTo>
                <a:lnTo>
                  <a:pt x="1731185" y="1686448"/>
                </a:lnTo>
                <a:lnTo>
                  <a:pt x="1722660" y="1626198"/>
                </a:lnTo>
                <a:lnTo>
                  <a:pt x="1713677" y="1566703"/>
                </a:lnTo>
                <a:lnTo>
                  <a:pt x="1704244" y="1507983"/>
                </a:lnTo>
                <a:lnTo>
                  <a:pt x="1694366" y="1450059"/>
                </a:lnTo>
                <a:lnTo>
                  <a:pt x="1684052" y="1392952"/>
                </a:lnTo>
                <a:lnTo>
                  <a:pt x="1673307" y="1336681"/>
                </a:lnTo>
                <a:lnTo>
                  <a:pt x="1662138" y="1281268"/>
                </a:lnTo>
                <a:lnTo>
                  <a:pt x="1650552" y="1226732"/>
                </a:lnTo>
                <a:lnTo>
                  <a:pt x="1638556" y="1173095"/>
                </a:lnTo>
                <a:lnTo>
                  <a:pt x="1626156" y="1120377"/>
                </a:lnTo>
                <a:lnTo>
                  <a:pt x="1613360" y="1068599"/>
                </a:lnTo>
                <a:lnTo>
                  <a:pt x="1600174" y="1017780"/>
                </a:lnTo>
                <a:lnTo>
                  <a:pt x="1586604" y="967943"/>
                </a:lnTo>
                <a:lnTo>
                  <a:pt x="1572659" y="919106"/>
                </a:lnTo>
                <a:lnTo>
                  <a:pt x="1558343" y="871291"/>
                </a:lnTo>
                <a:lnTo>
                  <a:pt x="1543665" y="824518"/>
                </a:lnTo>
                <a:lnTo>
                  <a:pt x="1528630" y="778807"/>
                </a:lnTo>
                <a:lnTo>
                  <a:pt x="1513246" y="734180"/>
                </a:lnTo>
                <a:lnTo>
                  <a:pt x="1497520" y="690657"/>
                </a:lnTo>
                <a:lnTo>
                  <a:pt x="1481457" y="648257"/>
                </a:lnTo>
                <a:lnTo>
                  <a:pt x="1465066" y="607003"/>
                </a:lnTo>
                <a:lnTo>
                  <a:pt x="1448352" y="566914"/>
                </a:lnTo>
                <a:lnTo>
                  <a:pt x="1431322" y="528011"/>
                </a:lnTo>
                <a:lnTo>
                  <a:pt x="1413984" y="490314"/>
                </a:lnTo>
                <a:lnTo>
                  <a:pt x="1396343" y="453844"/>
                </a:lnTo>
                <a:lnTo>
                  <a:pt x="1378407" y="418621"/>
                </a:lnTo>
                <a:lnTo>
                  <a:pt x="1360183" y="384666"/>
                </a:lnTo>
                <a:lnTo>
                  <a:pt x="1322896" y="320643"/>
                </a:lnTo>
                <a:lnTo>
                  <a:pt x="1284535" y="261938"/>
                </a:lnTo>
                <a:lnTo>
                  <a:pt x="1245156" y="208715"/>
                </a:lnTo>
                <a:lnTo>
                  <a:pt x="1204811" y="161138"/>
                </a:lnTo>
                <a:lnTo>
                  <a:pt x="1163556" y="119372"/>
                </a:lnTo>
                <a:lnTo>
                  <a:pt x="1121443" y="83582"/>
                </a:lnTo>
                <a:lnTo>
                  <a:pt x="1078528" y="53930"/>
                </a:lnTo>
                <a:lnTo>
                  <a:pt x="1034864" y="30582"/>
                </a:lnTo>
                <a:lnTo>
                  <a:pt x="990506" y="13701"/>
                </a:lnTo>
                <a:lnTo>
                  <a:pt x="945507" y="3452"/>
                </a:lnTo>
                <a:lnTo>
                  <a:pt x="899921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54359" y="1474469"/>
            <a:ext cx="1800860" cy="5472430"/>
          </a:xfrm>
          <a:custGeom>
            <a:avLst/>
            <a:gdLst/>
            <a:ahLst/>
            <a:cxnLst/>
            <a:rect l="l" t="t" r="r" b="b"/>
            <a:pathLst>
              <a:path w="1800860" h="5472430">
                <a:moveTo>
                  <a:pt x="900684" y="0"/>
                </a:moveTo>
                <a:lnTo>
                  <a:pt x="855030" y="3452"/>
                </a:lnTo>
                <a:lnTo>
                  <a:pt x="809967" y="13701"/>
                </a:lnTo>
                <a:lnTo>
                  <a:pt x="765548" y="30582"/>
                </a:lnTo>
                <a:lnTo>
                  <a:pt x="721829" y="53930"/>
                </a:lnTo>
                <a:lnTo>
                  <a:pt x="678861" y="83582"/>
                </a:lnTo>
                <a:lnTo>
                  <a:pt x="636701" y="119372"/>
                </a:lnTo>
                <a:lnTo>
                  <a:pt x="595400" y="161138"/>
                </a:lnTo>
                <a:lnTo>
                  <a:pt x="555014" y="208715"/>
                </a:lnTo>
                <a:lnTo>
                  <a:pt x="515596" y="261938"/>
                </a:lnTo>
                <a:lnTo>
                  <a:pt x="477200" y="320643"/>
                </a:lnTo>
                <a:lnTo>
                  <a:pt x="439881" y="384666"/>
                </a:lnTo>
                <a:lnTo>
                  <a:pt x="421641" y="418621"/>
                </a:lnTo>
                <a:lnTo>
                  <a:pt x="403691" y="453844"/>
                </a:lnTo>
                <a:lnTo>
                  <a:pt x="386037" y="490314"/>
                </a:lnTo>
                <a:lnTo>
                  <a:pt x="368686" y="528011"/>
                </a:lnTo>
                <a:lnTo>
                  <a:pt x="351644" y="566914"/>
                </a:lnTo>
                <a:lnTo>
                  <a:pt x="334918" y="607003"/>
                </a:lnTo>
                <a:lnTo>
                  <a:pt x="318515" y="648257"/>
                </a:lnTo>
                <a:lnTo>
                  <a:pt x="302442" y="690657"/>
                </a:lnTo>
                <a:lnTo>
                  <a:pt x="286706" y="734180"/>
                </a:lnTo>
                <a:lnTo>
                  <a:pt x="271313" y="778807"/>
                </a:lnTo>
                <a:lnTo>
                  <a:pt x="256269" y="824518"/>
                </a:lnTo>
                <a:lnTo>
                  <a:pt x="241583" y="871291"/>
                </a:lnTo>
                <a:lnTo>
                  <a:pt x="227259" y="919106"/>
                </a:lnTo>
                <a:lnTo>
                  <a:pt x="213306" y="967943"/>
                </a:lnTo>
                <a:lnTo>
                  <a:pt x="199730" y="1017780"/>
                </a:lnTo>
                <a:lnTo>
                  <a:pt x="186538" y="1068599"/>
                </a:lnTo>
                <a:lnTo>
                  <a:pt x="173736" y="1120377"/>
                </a:lnTo>
                <a:lnTo>
                  <a:pt x="161331" y="1173095"/>
                </a:lnTo>
                <a:lnTo>
                  <a:pt x="149329" y="1226732"/>
                </a:lnTo>
                <a:lnTo>
                  <a:pt x="137739" y="1281268"/>
                </a:lnTo>
                <a:lnTo>
                  <a:pt x="126566" y="1336681"/>
                </a:lnTo>
                <a:lnTo>
                  <a:pt x="115817" y="1392952"/>
                </a:lnTo>
                <a:lnTo>
                  <a:pt x="105499" y="1450059"/>
                </a:lnTo>
                <a:lnTo>
                  <a:pt x="95618" y="1507983"/>
                </a:lnTo>
                <a:lnTo>
                  <a:pt x="86182" y="1566703"/>
                </a:lnTo>
                <a:lnTo>
                  <a:pt x="77197" y="1626198"/>
                </a:lnTo>
                <a:lnTo>
                  <a:pt x="68670" y="1686448"/>
                </a:lnTo>
                <a:lnTo>
                  <a:pt x="60607" y="1747432"/>
                </a:lnTo>
                <a:lnTo>
                  <a:pt x="53016" y="1809129"/>
                </a:lnTo>
                <a:lnTo>
                  <a:pt x="45902" y="1871520"/>
                </a:lnTo>
                <a:lnTo>
                  <a:pt x="39274" y="1934584"/>
                </a:lnTo>
                <a:lnTo>
                  <a:pt x="33137" y="1998300"/>
                </a:lnTo>
                <a:lnTo>
                  <a:pt x="27498" y="2062647"/>
                </a:lnTo>
                <a:lnTo>
                  <a:pt x="22364" y="2127605"/>
                </a:lnTo>
                <a:lnTo>
                  <a:pt x="17742" y="2193154"/>
                </a:lnTo>
                <a:lnTo>
                  <a:pt x="13639" y="2259273"/>
                </a:lnTo>
                <a:lnTo>
                  <a:pt x="10061" y="2325941"/>
                </a:lnTo>
                <a:lnTo>
                  <a:pt x="7015" y="2393139"/>
                </a:lnTo>
                <a:lnTo>
                  <a:pt x="4507" y="2460845"/>
                </a:lnTo>
                <a:lnTo>
                  <a:pt x="2545" y="2529038"/>
                </a:lnTo>
                <a:lnTo>
                  <a:pt x="1135" y="2597699"/>
                </a:lnTo>
                <a:lnTo>
                  <a:pt x="285" y="2666807"/>
                </a:lnTo>
                <a:lnTo>
                  <a:pt x="0" y="2736342"/>
                </a:lnTo>
                <a:lnTo>
                  <a:pt x="285" y="2805875"/>
                </a:lnTo>
                <a:lnTo>
                  <a:pt x="1135" y="2874982"/>
                </a:lnTo>
                <a:lnTo>
                  <a:pt x="2545" y="2943640"/>
                </a:lnTo>
                <a:lnTo>
                  <a:pt x="4507" y="3011830"/>
                </a:lnTo>
                <a:lnTo>
                  <a:pt x="7015" y="3079531"/>
                </a:lnTo>
                <a:lnTo>
                  <a:pt x="10061" y="3146723"/>
                </a:lnTo>
                <a:lnTo>
                  <a:pt x="13639" y="3213385"/>
                </a:lnTo>
                <a:lnTo>
                  <a:pt x="17742" y="3279497"/>
                </a:lnTo>
                <a:lnTo>
                  <a:pt x="22364" y="3345038"/>
                </a:lnTo>
                <a:lnTo>
                  <a:pt x="27498" y="3409988"/>
                </a:lnTo>
                <a:lnTo>
                  <a:pt x="33137" y="3474325"/>
                </a:lnTo>
                <a:lnTo>
                  <a:pt x="39274" y="3538031"/>
                </a:lnTo>
                <a:lnTo>
                  <a:pt x="45902" y="3601083"/>
                </a:lnTo>
                <a:lnTo>
                  <a:pt x="53016" y="3663463"/>
                </a:lnTo>
                <a:lnTo>
                  <a:pt x="60607" y="3725148"/>
                </a:lnTo>
                <a:lnTo>
                  <a:pt x="68670" y="3786120"/>
                </a:lnTo>
                <a:lnTo>
                  <a:pt x="77197" y="3846356"/>
                </a:lnTo>
                <a:lnTo>
                  <a:pt x="86182" y="3905837"/>
                </a:lnTo>
                <a:lnTo>
                  <a:pt x="95618" y="3964543"/>
                </a:lnTo>
                <a:lnTo>
                  <a:pt x="105499" y="4022452"/>
                </a:lnTo>
                <a:lnTo>
                  <a:pt x="115817" y="4079544"/>
                </a:lnTo>
                <a:lnTo>
                  <a:pt x="126566" y="4135799"/>
                </a:lnTo>
                <a:lnTo>
                  <a:pt x="137739" y="4191197"/>
                </a:lnTo>
                <a:lnTo>
                  <a:pt x="149329" y="4245716"/>
                </a:lnTo>
                <a:lnTo>
                  <a:pt x="161331" y="4299336"/>
                </a:lnTo>
                <a:lnTo>
                  <a:pt x="173736" y="4352038"/>
                </a:lnTo>
                <a:lnTo>
                  <a:pt x="186538" y="4403799"/>
                </a:lnTo>
                <a:lnTo>
                  <a:pt x="199730" y="4454600"/>
                </a:lnTo>
                <a:lnTo>
                  <a:pt x="213306" y="4504421"/>
                </a:lnTo>
                <a:lnTo>
                  <a:pt x="227259" y="4553240"/>
                </a:lnTo>
                <a:lnTo>
                  <a:pt x="241583" y="4601038"/>
                </a:lnTo>
                <a:lnTo>
                  <a:pt x="256269" y="4647793"/>
                </a:lnTo>
                <a:lnTo>
                  <a:pt x="271313" y="4693486"/>
                </a:lnTo>
                <a:lnTo>
                  <a:pt x="286706" y="4738096"/>
                </a:lnTo>
                <a:lnTo>
                  <a:pt x="302442" y="4781602"/>
                </a:lnTo>
                <a:lnTo>
                  <a:pt x="318515" y="4823983"/>
                </a:lnTo>
                <a:lnTo>
                  <a:pt x="334918" y="4865220"/>
                </a:lnTo>
                <a:lnTo>
                  <a:pt x="351644" y="4905292"/>
                </a:lnTo>
                <a:lnTo>
                  <a:pt x="368686" y="4944179"/>
                </a:lnTo>
                <a:lnTo>
                  <a:pt x="386037" y="4981859"/>
                </a:lnTo>
                <a:lnTo>
                  <a:pt x="403691" y="5018312"/>
                </a:lnTo>
                <a:lnTo>
                  <a:pt x="421641" y="5053519"/>
                </a:lnTo>
                <a:lnTo>
                  <a:pt x="439881" y="5087457"/>
                </a:lnTo>
                <a:lnTo>
                  <a:pt x="477200" y="5151450"/>
                </a:lnTo>
                <a:lnTo>
                  <a:pt x="515596" y="5210126"/>
                </a:lnTo>
                <a:lnTo>
                  <a:pt x="555014" y="5263322"/>
                </a:lnTo>
                <a:lnTo>
                  <a:pt x="595400" y="5310874"/>
                </a:lnTo>
                <a:lnTo>
                  <a:pt x="636701" y="5352617"/>
                </a:lnTo>
                <a:lnTo>
                  <a:pt x="678861" y="5388388"/>
                </a:lnTo>
                <a:lnTo>
                  <a:pt x="721829" y="5418023"/>
                </a:lnTo>
                <a:lnTo>
                  <a:pt x="765548" y="5441358"/>
                </a:lnTo>
                <a:lnTo>
                  <a:pt x="809967" y="5458228"/>
                </a:lnTo>
                <a:lnTo>
                  <a:pt x="855030" y="5468471"/>
                </a:lnTo>
                <a:lnTo>
                  <a:pt x="900684" y="5471922"/>
                </a:lnTo>
                <a:lnTo>
                  <a:pt x="923546" y="5471055"/>
                </a:lnTo>
                <a:lnTo>
                  <a:pt x="968845" y="5464188"/>
                </a:lnTo>
                <a:lnTo>
                  <a:pt x="1013531" y="5450611"/>
                </a:lnTo>
                <a:lnTo>
                  <a:pt x="1057548" y="5430488"/>
                </a:lnTo>
                <a:lnTo>
                  <a:pt x="1100845" y="5403983"/>
                </a:lnTo>
                <a:lnTo>
                  <a:pt x="1143365" y="5371259"/>
                </a:lnTo>
                <a:lnTo>
                  <a:pt x="1185056" y="5332482"/>
                </a:lnTo>
                <a:lnTo>
                  <a:pt x="1225863" y="5287814"/>
                </a:lnTo>
                <a:lnTo>
                  <a:pt x="1265731" y="5237420"/>
                </a:lnTo>
                <a:lnTo>
                  <a:pt x="1304608" y="5181463"/>
                </a:lnTo>
                <a:lnTo>
                  <a:pt x="1342439" y="5120108"/>
                </a:lnTo>
                <a:lnTo>
                  <a:pt x="1379169" y="5053519"/>
                </a:lnTo>
                <a:lnTo>
                  <a:pt x="1397105" y="5018312"/>
                </a:lnTo>
                <a:lnTo>
                  <a:pt x="1414746" y="4981859"/>
                </a:lnTo>
                <a:lnTo>
                  <a:pt x="1432084" y="4944179"/>
                </a:lnTo>
                <a:lnTo>
                  <a:pt x="1449114" y="4905292"/>
                </a:lnTo>
                <a:lnTo>
                  <a:pt x="1465828" y="4865220"/>
                </a:lnTo>
                <a:lnTo>
                  <a:pt x="1482219" y="4823983"/>
                </a:lnTo>
                <a:lnTo>
                  <a:pt x="1498282" y="4781602"/>
                </a:lnTo>
                <a:lnTo>
                  <a:pt x="1514008" y="4738096"/>
                </a:lnTo>
                <a:lnTo>
                  <a:pt x="1529392" y="4693486"/>
                </a:lnTo>
                <a:lnTo>
                  <a:pt x="1544427" y="4647793"/>
                </a:lnTo>
                <a:lnTo>
                  <a:pt x="1559105" y="4601038"/>
                </a:lnTo>
                <a:lnTo>
                  <a:pt x="1573421" y="4553240"/>
                </a:lnTo>
                <a:lnTo>
                  <a:pt x="1587366" y="4504421"/>
                </a:lnTo>
                <a:lnTo>
                  <a:pt x="1600936" y="4454600"/>
                </a:lnTo>
                <a:lnTo>
                  <a:pt x="1614122" y="4403799"/>
                </a:lnTo>
                <a:lnTo>
                  <a:pt x="1626918" y="4352038"/>
                </a:lnTo>
                <a:lnTo>
                  <a:pt x="1639318" y="4299336"/>
                </a:lnTo>
                <a:lnTo>
                  <a:pt x="1651314" y="4245716"/>
                </a:lnTo>
                <a:lnTo>
                  <a:pt x="1662900" y="4191197"/>
                </a:lnTo>
                <a:lnTo>
                  <a:pt x="1674069" y="4135799"/>
                </a:lnTo>
                <a:lnTo>
                  <a:pt x="1684814" y="4079544"/>
                </a:lnTo>
                <a:lnTo>
                  <a:pt x="1695128" y="4022452"/>
                </a:lnTo>
                <a:lnTo>
                  <a:pt x="1705006" y="3964543"/>
                </a:lnTo>
                <a:lnTo>
                  <a:pt x="1714439" y="3905837"/>
                </a:lnTo>
                <a:lnTo>
                  <a:pt x="1723422" y="3846356"/>
                </a:lnTo>
                <a:lnTo>
                  <a:pt x="1731947" y="3786120"/>
                </a:lnTo>
                <a:lnTo>
                  <a:pt x="1740007" y="3725148"/>
                </a:lnTo>
                <a:lnTo>
                  <a:pt x="1747597" y="3663463"/>
                </a:lnTo>
                <a:lnTo>
                  <a:pt x="1754709" y="3601083"/>
                </a:lnTo>
                <a:lnTo>
                  <a:pt x="1761336" y="3538031"/>
                </a:lnTo>
                <a:lnTo>
                  <a:pt x="1767472" y="3474325"/>
                </a:lnTo>
                <a:lnTo>
                  <a:pt x="1773110" y="3409988"/>
                </a:lnTo>
                <a:lnTo>
                  <a:pt x="1778243" y="3345038"/>
                </a:lnTo>
                <a:lnTo>
                  <a:pt x="1782864" y="3279497"/>
                </a:lnTo>
                <a:lnTo>
                  <a:pt x="1786967" y="3213385"/>
                </a:lnTo>
                <a:lnTo>
                  <a:pt x="1790545" y="3146723"/>
                </a:lnTo>
                <a:lnTo>
                  <a:pt x="1793591" y="3079531"/>
                </a:lnTo>
                <a:lnTo>
                  <a:pt x="1796098" y="3011830"/>
                </a:lnTo>
                <a:lnTo>
                  <a:pt x="1798060" y="2943640"/>
                </a:lnTo>
                <a:lnTo>
                  <a:pt x="1799470" y="2874982"/>
                </a:lnTo>
                <a:lnTo>
                  <a:pt x="1800320" y="2805875"/>
                </a:lnTo>
                <a:lnTo>
                  <a:pt x="1800606" y="2736341"/>
                </a:lnTo>
                <a:lnTo>
                  <a:pt x="1800320" y="2666807"/>
                </a:lnTo>
                <a:lnTo>
                  <a:pt x="1799470" y="2597699"/>
                </a:lnTo>
                <a:lnTo>
                  <a:pt x="1798060" y="2529038"/>
                </a:lnTo>
                <a:lnTo>
                  <a:pt x="1796098" y="2460845"/>
                </a:lnTo>
                <a:lnTo>
                  <a:pt x="1793591" y="2393139"/>
                </a:lnTo>
                <a:lnTo>
                  <a:pt x="1790545" y="2325941"/>
                </a:lnTo>
                <a:lnTo>
                  <a:pt x="1786967" y="2259273"/>
                </a:lnTo>
                <a:lnTo>
                  <a:pt x="1782864" y="2193154"/>
                </a:lnTo>
                <a:lnTo>
                  <a:pt x="1778243" y="2127605"/>
                </a:lnTo>
                <a:lnTo>
                  <a:pt x="1773110" y="2062647"/>
                </a:lnTo>
                <a:lnTo>
                  <a:pt x="1767472" y="1998300"/>
                </a:lnTo>
                <a:lnTo>
                  <a:pt x="1761336" y="1934584"/>
                </a:lnTo>
                <a:lnTo>
                  <a:pt x="1754709" y="1871520"/>
                </a:lnTo>
                <a:lnTo>
                  <a:pt x="1747597" y="1809129"/>
                </a:lnTo>
                <a:lnTo>
                  <a:pt x="1740007" y="1747432"/>
                </a:lnTo>
                <a:lnTo>
                  <a:pt x="1731947" y="1686448"/>
                </a:lnTo>
                <a:lnTo>
                  <a:pt x="1723422" y="1626198"/>
                </a:lnTo>
                <a:lnTo>
                  <a:pt x="1714439" y="1566703"/>
                </a:lnTo>
                <a:lnTo>
                  <a:pt x="1705006" y="1507983"/>
                </a:lnTo>
                <a:lnTo>
                  <a:pt x="1695128" y="1450059"/>
                </a:lnTo>
                <a:lnTo>
                  <a:pt x="1684814" y="1392952"/>
                </a:lnTo>
                <a:lnTo>
                  <a:pt x="1674069" y="1336681"/>
                </a:lnTo>
                <a:lnTo>
                  <a:pt x="1662900" y="1281268"/>
                </a:lnTo>
                <a:lnTo>
                  <a:pt x="1651314" y="1226732"/>
                </a:lnTo>
                <a:lnTo>
                  <a:pt x="1639318" y="1173095"/>
                </a:lnTo>
                <a:lnTo>
                  <a:pt x="1626918" y="1120377"/>
                </a:lnTo>
                <a:lnTo>
                  <a:pt x="1614122" y="1068599"/>
                </a:lnTo>
                <a:lnTo>
                  <a:pt x="1600936" y="1017780"/>
                </a:lnTo>
                <a:lnTo>
                  <a:pt x="1587366" y="967943"/>
                </a:lnTo>
                <a:lnTo>
                  <a:pt x="1573421" y="919106"/>
                </a:lnTo>
                <a:lnTo>
                  <a:pt x="1559105" y="871291"/>
                </a:lnTo>
                <a:lnTo>
                  <a:pt x="1544427" y="824518"/>
                </a:lnTo>
                <a:lnTo>
                  <a:pt x="1529392" y="778807"/>
                </a:lnTo>
                <a:lnTo>
                  <a:pt x="1514008" y="734180"/>
                </a:lnTo>
                <a:lnTo>
                  <a:pt x="1498282" y="690657"/>
                </a:lnTo>
                <a:lnTo>
                  <a:pt x="1482219" y="648257"/>
                </a:lnTo>
                <a:lnTo>
                  <a:pt x="1465828" y="607003"/>
                </a:lnTo>
                <a:lnTo>
                  <a:pt x="1449114" y="566914"/>
                </a:lnTo>
                <a:lnTo>
                  <a:pt x="1432084" y="528011"/>
                </a:lnTo>
                <a:lnTo>
                  <a:pt x="1414746" y="490314"/>
                </a:lnTo>
                <a:lnTo>
                  <a:pt x="1397105" y="453844"/>
                </a:lnTo>
                <a:lnTo>
                  <a:pt x="1379169" y="418621"/>
                </a:lnTo>
                <a:lnTo>
                  <a:pt x="1360945" y="384666"/>
                </a:lnTo>
                <a:lnTo>
                  <a:pt x="1323658" y="320643"/>
                </a:lnTo>
                <a:lnTo>
                  <a:pt x="1285297" y="261938"/>
                </a:lnTo>
                <a:lnTo>
                  <a:pt x="1245918" y="208715"/>
                </a:lnTo>
                <a:lnTo>
                  <a:pt x="1205573" y="161138"/>
                </a:lnTo>
                <a:lnTo>
                  <a:pt x="1164318" y="119372"/>
                </a:lnTo>
                <a:lnTo>
                  <a:pt x="1122205" y="83582"/>
                </a:lnTo>
                <a:lnTo>
                  <a:pt x="1079290" y="53930"/>
                </a:lnTo>
                <a:lnTo>
                  <a:pt x="1035626" y="30582"/>
                </a:lnTo>
                <a:lnTo>
                  <a:pt x="991268" y="13701"/>
                </a:lnTo>
                <a:lnTo>
                  <a:pt x="946269" y="3452"/>
                </a:lnTo>
                <a:lnTo>
                  <a:pt x="900684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75817" y="1401317"/>
            <a:ext cx="1800225" cy="5472430"/>
          </a:xfrm>
          <a:custGeom>
            <a:avLst/>
            <a:gdLst/>
            <a:ahLst/>
            <a:cxnLst/>
            <a:rect l="l" t="t" r="r" b="b"/>
            <a:pathLst>
              <a:path w="1800225" h="5472430">
                <a:moveTo>
                  <a:pt x="899909" y="0"/>
                </a:moveTo>
                <a:lnTo>
                  <a:pt x="854324" y="3452"/>
                </a:lnTo>
                <a:lnTo>
                  <a:pt x="809327" y="13701"/>
                </a:lnTo>
                <a:lnTo>
                  <a:pt x="764969" y="30582"/>
                </a:lnTo>
                <a:lnTo>
                  <a:pt x="721306" y="53930"/>
                </a:lnTo>
                <a:lnTo>
                  <a:pt x="678392" y="83582"/>
                </a:lnTo>
                <a:lnTo>
                  <a:pt x="636281" y="119372"/>
                </a:lnTo>
                <a:lnTo>
                  <a:pt x="595026" y="161138"/>
                </a:lnTo>
                <a:lnTo>
                  <a:pt x="554682" y="208715"/>
                </a:lnTo>
                <a:lnTo>
                  <a:pt x="515303" y="261938"/>
                </a:lnTo>
                <a:lnTo>
                  <a:pt x="476943" y="320643"/>
                </a:lnTo>
                <a:lnTo>
                  <a:pt x="439656" y="384666"/>
                </a:lnTo>
                <a:lnTo>
                  <a:pt x="421432" y="418621"/>
                </a:lnTo>
                <a:lnTo>
                  <a:pt x="403497" y="453844"/>
                </a:lnTo>
                <a:lnTo>
                  <a:pt x="385856" y="490314"/>
                </a:lnTo>
                <a:lnTo>
                  <a:pt x="368518" y="528011"/>
                </a:lnTo>
                <a:lnTo>
                  <a:pt x="351489" y="566914"/>
                </a:lnTo>
                <a:lnTo>
                  <a:pt x="334775" y="607003"/>
                </a:lnTo>
                <a:lnTo>
                  <a:pt x="318384" y="648257"/>
                </a:lnTo>
                <a:lnTo>
                  <a:pt x="302321" y="690657"/>
                </a:lnTo>
                <a:lnTo>
                  <a:pt x="286595" y="734180"/>
                </a:lnTo>
                <a:lnTo>
                  <a:pt x="271211" y="778807"/>
                </a:lnTo>
                <a:lnTo>
                  <a:pt x="256177" y="824518"/>
                </a:lnTo>
                <a:lnTo>
                  <a:pt x="241499" y="871291"/>
                </a:lnTo>
                <a:lnTo>
                  <a:pt x="227183" y="919106"/>
                </a:lnTo>
                <a:lnTo>
                  <a:pt x="213237" y="967943"/>
                </a:lnTo>
                <a:lnTo>
                  <a:pt x="199668" y="1017780"/>
                </a:lnTo>
                <a:lnTo>
                  <a:pt x="186482" y="1068599"/>
                </a:lnTo>
                <a:lnTo>
                  <a:pt x="173686" y="1120377"/>
                </a:lnTo>
                <a:lnTo>
                  <a:pt x="161286" y="1173095"/>
                </a:lnTo>
                <a:lnTo>
                  <a:pt x="149290" y="1226732"/>
                </a:lnTo>
                <a:lnTo>
                  <a:pt x="137705" y="1281268"/>
                </a:lnTo>
                <a:lnTo>
                  <a:pt x="126536" y="1336681"/>
                </a:lnTo>
                <a:lnTo>
                  <a:pt x="115791" y="1392952"/>
                </a:lnTo>
                <a:lnTo>
                  <a:pt x="105476" y="1450059"/>
                </a:lnTo>
                <a:lnTo>
                  <a:pt x="95599" y="1507983"/>
                </a:lnTo>
                <a:lnTo>
                  <a:pt x="86166" y="1566703"/>
                </a:lnTo>
                <a:lnTo>
                  <a:pt x="77183" y="1626198"/>
                </a:lnTo>
                <a:lnTo>
                  <a:pt x="68658" y="1686448"/>
                </a:lnTo>
                <a:lnTo>
                  <a:pt x="60598" y="1747432"/>
                </a:lnTo>
                <a:lnTo>
                  <a:pt x="53008" y="1809129"/>
                </a:lnTo>
                <a:lnTo>
                  <a:pt x="45896" y="1871520"/>
                </a:lnTo>
                <a:lnTo>
                  <a:pt x="39269" y="1934584"/>
                </a:lnTo>
                <a:lnTo>
                  <a:pt x="33133" y="1998300"/>
                </a:lnTo>
                <a:lnTo>
                  <a:pt x="27495" y="2062647"/>
                </a:lnTo>
                <a:lnTo>
                  <a:pt x="22362" y="2127605"/>
                </a:lnTo>
                <a:lnTo>
                  <a:pt x="17741" y="2193154"/>
                </a:lnTo>
                <a:lnTo>
                  <a:pt x="13638" y="2259273"/>
                </a:lnTo>
                <a:lnTo>
                  <a:pt x="10060" y="2325941"/>
                </a:lnTo>
                <a:lnTo>
                  <a:pt x="7014" y="2393139"/>
                </a:lnTo>
                <a:lnTo>
                  <a:pt x="4507" y="2460845"/>
                </a:lnTo>
                <a:lnTo>
                  <a:pt x="2545" y="2529038"/>
                </a:lnTo>
                <a:lnTo>
                  <a:pt x="1135" y="2597699"/>
                </a:lnTo>
                <a:lnTo>
                  <a:pt x="285" y="2666807"/>
                </a:lnTo>
                <a:lnTo>
                  <a:pt x="0" y="2736341"/>
                </a:lnTo>
                <a:lnTo>
                  <a:pt x="285" y="2805875"/>
                </a:lnTo>
                <a:lnTo>
                  <a:pt x="1135" y="2874982"/>
                </a:lnTo>
                <a:lnTo>
                  <a:pt x="2545" y="2943640"/>
                </a:lnTo>
                <a:lnTo>
                  <a:pt x="4507" y="3011830"/>
                </a:lnTo>
                <a:lnTo>
                  <a:pt x="7014" y="3079531"/>
                </a:lnTo>
                <a:lnTo>
                  <a:pt x="10060" y="3146723"/>
                </a:lnTo>
                <a:lnTo>
                  <a:pt x="13638" y="3213385"/>
                </a:lnTo>
                <a:lnTo>
                  <a:pt x="17741" y="3279497"/>
                </a:lnTo>
                <a:lnTo>
                  <a:pt x="22362" y="3345038"/>
                </a:lnTo>
                <a:lnTo>
                  <a:pt x="27495" y="3409988"/>
                </a:lnTo>
                <a:lnTo>
                  <a:pt x="33133" y="3474325"/>
                </a:lnTo>
                <a:lnTo>
                  <a:pt x="39269" y="3538031"/>
                </a:lnTo>
                <a:lnTo>
                  <a:pt x="45896" y="3601083"/>
                </a:lnTo>
                <a:lnTo>
                  <a:pt x="53008" y="3663463"/>
                </a:lnTo>
                <a:lnTo>
                  <a:pt x="60598" y="3725148"/>
                </a:lnTo>
                <a:lnTo>
                  <a:pt x="68658" y="3786120"/>
                </a:lnTo>
                <a:lnTo>
                  <a:pt x="77183" y="3846356"/>
                </a:lnTo>
                <a:lnTo>
                  <a:pt x="86166" y="3905837"/>
                </a:lnTo>
                <a:lnTo>
                  <a:pt x="95599" y="3964543"/>
                </a:lnTo>
                <a:lnTo>
                  <a:pt x="105476" y="4022452"/>
                </a:lnTo>
                <a:lnTo>
                  <a:pt x="115791" y="4079544"/>
                </a:lnTo>
                <a:lnTo>
                  <a:pt x="126536" y="4135799"/>
                </a:lnTo>
                <a:lnTo>
                  <a:pt x="137705" y="4191197"/>
                </a:lnTo>
                <a:lnTo>
                  <a:pt x="149290" y="4245716"/>
                </a:lnTo>
                <a:lnTo>
                  <a:pt x="161286" y="4299336"/>
                </a:lnTo>
                <a:lnTo>
                  <a:pt x="173686" y="4352038"/>
                </a:lnTo>
                <a:lnTo>
                  <a:pt x="186482" y="4403799"/>
                </a:lnTo>
                <a:lnTo>
                  <a:pt x="199668" y="4454600"/>
                </a:lnTo>
                <a:lnTo>
                  <a:pt x="213237" y="4504421"/>
                </a:lnTo>
                <a:lnTo>
                  <a:pt x="227183" y="4553240"/>
                </a:lnTo>
                <a:lnTo>
                  <a:pt x="241499" y="4601038"/>
                </a:lnTo>
                <a:lnTo>
                  <a:pt x="256177" y="4647793"/>
                </a:lnTo>
                <a:lnTo>
                  <a:pt x="271211" y="4693486"/>
                </a:lnTo>
                <a:lnTo>
                  <a:pt x="286595" y="4738096"/>
                </a:lnTo>
                <a:lnTo>
                  <a:pt x="302321" y="4781602"/>
                </a:lnTo>
                <a:lnTo>
                  <a:pt x="318384" y="4823983"/>
                </a:lnTo>
                <a:lnTo>
                  <a:pt x="334775" y="4865220"/>
                </a:lnTo>
                <a:lnTo>
                  <a:pt x="351489" y="4905292"/>
                </a:lnTo>
                <a:lnTo>
                  <a:pt x="368518" y="4944179"/>
                </a:lnTo>
                <a:lnTo>
                  <a:pt x="385856" y="4981859"/>
                </a:lnTo>
                <a:lnTo>
                  <a:pt x="403497" y="5018312"/>
                </a:lnTo>
                <a:lnTo>
                  <a:pt x="421432" y="5053519"/>
                </a:lnTo>
                <a:lnTo>
                  <a:pt x="439656" y="5087457"/>
                </a:lnTo>
                <a:lnTo>
                  <a:pt x="476943" y="5151450"/>
                </a:lnTo>
                <a:lnTo>
                  <a:pt x="515303" y="5210126"/>
                </a:lnTo>
                <a:lnTo>
                  <a:pt x="554682" y="5263322"/>
                </a:lnTo>
                <a:lnTo>
                  <a:pt x="595026" y="5310874"/>
                </a:lnTo>
                <a:lnTo>
                  <a:pt x="636281" y="5352617"/>
                </a:lnTo>
                <a:lnTo>
                  <a:pt x="678392" y="5388388"/>
                </a:lnTo>
                <a:lnTo>
                  <a:pt x="721306" y="5418023"/>
                </a:lnTo>
                <a:lnTo>
                  <a:pt x="764969" y="5441358"/>
                </a:lnTo>
                <a:lnTo>
                  <a:pt x="809327" y="5458228"/>
                </a:lnTo>
                <a:lnTo>
                  <a:pt x="854324" y="5468471"/>
                </a:lnTo>
                <a:lnTo>
                  <a:pt x="899909" y="5471922"/>
                </a:lnTo>
                <a:lnTo>
                  <a:pt x="922771" y="5471055"/>
                </a:lnTo>
                <a:lnTo>
                  <a:pt x="968070" y="5464188"/>
                </a:lnTo>
                <a:lnTo>
                  <a:pt x="1012756" y="5450611"/>
                </a:lnTo>
                <a:lnTo>
                  <a:pt x="1056774" y="5430488"/>
                </a:lnTo>
                <a:lnTo>
                  <a:pt x="1100070" y="5403983"/>
                </a:lnTo>
                <a:lnTo>
                  <a:pt x="1142590" y="5371259"/>
                </a:lnTo>
                <a:lnTo>
                  <a:pt x="1184281" y="5332482"/>
                </a:lnTo>
                <a:lnTo>
                  <a:pt x="1225088" y="5287814"/>
                </a:lnTo>
                <a:lnTo>
                  <a:pt x="1264957" y="5237420"/>
                </a:lnTo>
                <a:lnTo>
                  <a:pt x="1303833" y="5181463"/>
                </a:lnTo>
                <a:lnTo>
                  <a:pt x="1341664" y="5120108"/>
                </a:lnTo>
                <a:lnTo>
                  <a:pt x="1378395" y="5053519"/>
                </a:lnTo>
                <a:lnTo>
                  <a:pt x="1396330" y="5018312"/>
                </a:lnTo>
                <a:lnTo>
                  <a:pt x="1413971" y="4981859"/>
                </a:lnTo>
                <a:lnTo>
                  <a:pt x="1431309" y="4944179"/>
                </a:lnTo>
                <a:lnTo>
                  <a:pt x="1448339" y="4905292"/>
                </a:lnTo>
                <a:lnTo>
                  <a:pt x="1465053" y="4865220"/>
                </a:lnTo>
                <a:lnTo>
                  <a:pt x="1481444" y="4823983"/>
                </a:lnTo>
                <a:lnTo>
                  <a:pt x="1497507" y="4781602"/>
                </a:lnTo>
                <a:lnTo>
                  <a:pt x="1513233" y="4738096"/>
                </a:lnTo>
                <a:lnTo>
                  <a:pt x="1528617" y="4693486"/>
                </a:lnTo>
                <a:lnTo>
                  <a:pt x="1543652" y="4647793"/>
                </a:lnTo>
                <a:lnTo>
                  <a:pt x="1558330" y="4601038"/>
                </a:lnTo>
                <a:lnTo>
                  <a:pt x="1572646" y="4553240"/>
                </a:lnTo>
                <a:lnTo>
                  <a:pt x="1586592" y="4504421"/>
                </a:lnTo>
                <a:lnTo>
                  <a:pt x="1600161" y="4454600"/>
                </a:lnTo>
                <a:lnTo>
                  <a:pt x="1613347" y="4403799"/>
                </a:lnTo>
                <a:lnTo>
                  <a:pt x="1626144" y="4352038"/>
                </a:lnTo>
                <a:lnTo>
                  <a:pt x="1638543" y="4299336"/>
                </a:lnTo>
                <a:lnTo>
                  <a:pt x="1650539" y="4245716"/>
                </a:lnTo>
                <a:lnTo>
                  <a:pt x="1662125" y="4191197"/>
                </a:lnTo>
                <a:lnTo>
                  <a:pt x="1673294" y="4135799"/>
                </a:lnTo>
                <a:lnTo>
                  <a:pt x="1684039" y="4079544"/>
                </a:lnTo>
                <a:lnTo>
                  <a:pt x="1694354" y="4022452"/>
                </a:lnTo>
                <a:lnTo>
                  <a:pt x="1704231" y="3964543"/>
                </a:lnTo>
                <a:lnTo>
                  <a:pt x="1713664" y="3905837"/>
                </a:lnTo>
                <a:lnTo>
                  <a:pt x="1722647" y="3846356"/>
                </a:lnTo>
                <a:lnTo>
                  <a:pt x="1731172" y="3786120"/>
                </a:lnTo>
                <a:lnTo>
                  <a:pt x="1739233" y="3725148"/>
                </a:lnTo>
                <a:lnTo>
                  <a:pt x="1746822" y="3663463"/>
                </a:lnTo>
                <a:lnTo>
                  <a:pt x="1753934" y="3601083"/>
                </a:lnTo>
                <a:lnTo>
                  <a:pt x="1760561" y="3538031"/>
                </a:lnTo>
                <a:lnTo>
                  <a:pt x="1766697" y="3474325"/>
                </a:lnTo>
                <a:lnTo>
                  <a:pt x="1772335" y="3409988"/>
                </a:lnTo>
                <a:lnTo>
                  <a:pt x="1777468" y="3345038"/>
                </a:lnTo>
                <a:lnTo>
                  <a:pt x="1782089" y="3279497"/>
                </a:lnTo>
                <a:lnTo>
                  <a:pt x="1786192" y="3213385"/>
                </a:lnTo>
                <a:lnTo>
                  <a:pt x="1789770" y="3146723"/>
                </a:lnTo>
                <a:lnTo>
                  <a:pt x="1792816" y="3079531"/>
                </a:lnTo>
                <a:lnTo>
                  <a:pt x="1795323" y="3011830"/>
                </a:lnTo>
                <a:lnTo>
                  <a:pt x="1797285" y="2943640"/>
                </a:lnTo>
                <a:lnTo>
                  <a:pt x="1798695" y="2874982"/>
                </a:lnTo>
                <a:lnTo>
                  <a:pt x="1799546" y="2805875"/>
                </a:lnTo>
                <a:lnTo>
                  <a:pt x="1799831" y="2736341"/>
                </a:lnTo>
                <a:lnTo>
                  <a:pt x="1799546" y="2666807"/>
                </a:lnTo>
                <a:lnTo>
                  <a:pt x="1798695" y="2597699"/>
                </a:lnTo>
                <a:lnTo>
                  <a:pt x="1797285" y="2529038"/>
                </a:lnTo>
                <a:lnTo>
                  <a:pt x="1795323" y="2460845"/>
                </a:lnTo>
                <a:lnTo>
                  <a:pt x="1792816" y="2393139"/>
                </a:lnTo>
                <a:lnTo>
                  <a:pt x="1789770" y="2325941"/>
                </a:lnTo>
                <a:lnTo>
                  <a:pt x="1786192" y="2259273"/>
                </a:lnTo>
                <a:lnTo>
                  <a:pt x="1782089" y="2193154"/>
                </a:lnTo>
                <a:lnTo>
                  <a:pt x="1777468" y="2127605"/>
                </a:lnTo>
                <a:lnTo>
                  <a:pt x="1772335" y="2062647"/>
                </a:lnTo>
                <a:lnTo>
                  <a:pt x="1766697" y="1998300"/>
                </a:lnTo>
                <a:lnTo>
                  <a:pt x="1760561" y="1934584"/>
                </a:lnTo>
                <a:lnTo>
                  <a:pt x="1753934" y="1871520"/>
                </a:lnTo>
                <a:lnTo>
                  <a:pt x="1746822" y="1809129"/>
                </a:lnTo>
                <a:lnTo>
                  <a:pt x="1739233" y="1747432"/>
                </a:lnTo>
                <a:lnTo>
                  <a:pt x="1731172" y="1686448"/>
                </a:lnTo>
                <a:lnTo>
                  <a:pt x="1722647" y="1626198"/>
                </a:lnTo>
                <a:lnTo>
                  <a:pt x="1713664" y="1566703"/>
                </a:lnTo>
                <a:lnTo>
                  <a:pt x="1704231" y="1507983"/>
                </a:lnTo>
                <a:lnTo>
                  <a:pt x="1694354" y="1450059"/>
                </a:lnTo>
                <a:lnTo>
                  <a:pt x="1684039" y="1392952"/>
                </a:lnTo>
                <a:lnTo>
                  <a:pt x="1673294" y="1336681"/>
                </a:lnTo>
                <a:lnTo>
                  <a:pt x="1662125" y="1281268"/>
                </a:lnTo>
                <a:lnTo>
                  <a:pt x="1650539" y="1226732"/>
                </a:lnTo>
                <a:lnTo>
                  <a:pt x="1638543" y="1173095"/>
                </a:lnTo>
                <a:lnTo>
                  <a:pt x="1626144" y="1120377"/>
                </a:lnTo>
                <a:lnTo>
                  <a:pt x="1613347" y="1068599"/>
                </a:lnTo>
                <a:lnTo>
                  <a:pt x="1600161" y="1017780"/>
                </a:lnTo>
                <a:lnTo>
                  <a:pt x="1586592" y="967943"/>
                </a:lnTo>
                <a:lnTo>
                  <a:pt x="1572646" y="919106"/>
                </a:lnTo>
                <a:lnTo>
                  <a:pt x="1558330" y="871291"/>
                </a:lnTo>
                <a:lnTo>
                  <a:pt x="1543652" y="824518"/>
                </a:lnTo>
                <a:lnTo>
                  <a:pt x="1528617" y="778807"/>
                </a:lnTo>
                <a:lnTo>
                  <a:pt x="1513233" y="734180"/>
                </a:lnTo>
                <a:lnTo>
                  <a:pt x="1497507" y="690657"/>
                </a:lnTo>
                <a:lnTo>
                  <a:pt x="1481444" y="648257"/>
                </a:lnTo>
                <a:lnTo>
                  <a:pt x="1465053" y="607003"/>
                </a:lnTo>
                <a:lnTo>
                  <a:pt x="1448339" y="566914"/>
                </a:lnTo>
                <a:lnTo>
                  <a:pt x="1431309" y="528011"/>
                </a:lnTo>
                <a:lnTo>
                  <a:pt x="1413971" y="490314"/>
                </a:lnTo>
                <a:lnTo>
                  <a:pt x="1396330" y="453844"/>
                </a:lnTo>
                <a:lnTo>
                  <a:pt x="1378395" y="418621"/>
                </a:lnTo>
                <a:lnTo>
                  <a:pt x="1360170" y="384666"/>
                </a:lnTo>
                <a:lnTo>
                  <a:pt x="1322883" y="320643"/>
                </a:lnTo>
                <a:lnTo>
                  <a:pt x="1284522" y="261938"/>
                </a:lnTo>
                <a:lnTo>
                  <a:pt x="1245143" y="208715"/>
                </a:lnTo>
                <a:lnTo>
                  <a:pt x="1204798" y="161138"/>
                </a:lnTo>
                <a:lnTo>
                  <a:pt x="1163543" y="119372"/>
                </a:lnTo>
                <a:lnTo>
                  <a:pt x="1121431" y="83582"/>
                </a:lnTo>
                <a:lnTo>
                  <a:pt x="1078515" y="53930"/>
                </a:lnTo>
                <a:lnTo>
                  <a:pt x="1034852" y="30582"/>
                </a:lnTo>
                <a:lnTo>
                  <a:pt x="990493" y="13701"/>
                </a:lnTo>
                <a:lnTo>
                  <a:pt x="945494" y="3452"/>
                </a:lnTo>
                <a:lnTo>
                  <a:pt x="899909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22197" y="3107969"/>
            <a:ext cx="431800" cy="2425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数 字 化 设 备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06205" y="2107514"/>
            <a:ext cx="431800" cy="291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 像 输 出 设 备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4251" y="5833389"/>
            <a:ext cx="6786880" cy="927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810"/>
              </a:lnSpc>
            </a:pPr>
            <a:r>
              <a:rPr dirty="0" sz="1600" b="1">
                <a:latin typeface="Times New Roman"/>
                <a:cs typeface="Times New Roman"/>
              </a:rPr>
              <a:t>Internet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1780"/>
              </a:lnSpc>
            </a:pPr>
            <a:r>
              <a:rPr dirty="0" sz="1600" b="1">
                <a:latin typeface="Times New Roman"/>
                <a:cs typeface="Times New Roman"/>
              </a:rPr>
              <a:t>Internet</a:t>
            </a:r>
            <a:endParaRPr sz="1600">
              <a:latin typeface="Times New Roman"/>
              <a:cs typeface="Times New Roman"/>
            </a:endParaRPr>
          </a:p>
          <a:p>
            <a:pPr marL="4116704">
              <a:lnSpc>
                <a:spcPts val="3720"/>
              </a:lnSpc>
            </a:pPr>
            <a:r>
              <a:rPr dirty="0" sz="3200" spc="-15" b="1">
                <a:latin typeface="NSimSun"/>
                <a:cs typeface="NSimSun"/>
              </a:rPr>
              <a:t>图像存储系统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2197" y="959865"/>
            <a:ext cx="5705475" cy="2136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275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图像处理系统的基本组成结构</a:t>
            </a:r>
            <a:endParaRPr sz="3200">
              <a:latin typeface="NSimSun"/>
              <a:cs typeface="NSimSun"/>
            </a:endParaRPr>
          </a:p>
          <a:p>
            <a:pPr marL="2821305">
              <a:lnSpc>
                <a:spcPct val="100000"/>
              </a:lnSpc>
              <a:spcBef>
                <a:spcPts val="1235"/>
              </a:spcBef>
            </a:pPr>
            <a:r>
              <a:rPr dirty="0" sz="3200" spc="-15" b="1">
                <a:latin typeface="NSimSun"/>
                <a:cs typeface="NSimSun"/>
              </a:rPr>
              <a:t>图像处理计算机</a:t>
            </a:r>
            <a:endParaRPr sz="3200">
              <a:latin typeface="NSimSun"/>
              <a:cs typeface="NSimSun"/>
            </a:endParaRPr>
          </a:p>
          <a:p>
            <a:pPr marL="12700" marR="5278755">
              <a:lnSpc>
                <a:spcPct val="100000"/>
              </a:lnSpc>
              <a:spcBef>
                <a:spcPts val="320"/>
              </a:spcBef>
            </a:pPr>
            <a:r>
              <a:rPr dirty="0" sz="3200" spc="-15" b="1">
                <a:latin typeface="NSimSun"/>
                <a:cs typeface="NSimSun"/>
              </a:rPr>
              <a:t>图 像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03565" y="1532890"/>
            <a:ext cx="7970520" cy="5521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为什么需要反馈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目前所提取的描述特征还不能完整或全面地描 述图像的内容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2090"/>
              </a:spcBef>
              <a:tabLst>
                <a:tab pos="13068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很难说不同特征的不同表达，哪种最好</a:t>
            </a:r>
            <a:endParaRPr sz="24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505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对高层概念和视觉感知都很难建立有效模型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9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人类不具有关于底层特征的全面知识</a:t>
            </a:r>
            <a:endParaRPr sz="28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所以，仅通过一次检索就找到需要的图像是不 现实的</a:t>
            </a:r>
            <a:endParaRPr sz="28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将用户的特殊要求反馈给系统，以使检索更有 效且更接近用户的要求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相关反馈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03565" y="1767585"/>
            <a:ext cx="8074659" cy="5209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为什么需要反馈</a:t>
            </a:r>
            <a:endParaRPr sz="3200">
              <a:latin typeface="NSimSun"/>
              <a:cs typeface="NSimSun"/>
            </a:endParaRPr>
          </a:p>
          <a:p>
            <a:pPr algn="ctr" marL="353060">
              <a:lnSpc>
                <a:spcPct val="100000"/>
              </a:lnSpc>
              <a:spcBef>
                <a:spcPts val="1675"/>
              </a:spcBef>
              <a:tabLst>
                <a:tab pos="73088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基于底层视觉特征的检索系统带来的主要问题</a:t>
            </a:r>
            <a:endParaRPr sz="2800">
              <a:latin typeface="NSimSun"/>
              <a:cs typeface="NSimSun"/>
            </a:endParaRPr>
          </a:p>
          <a:p>
            <a:pPr marL="926465" marR="5080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人类高层语义特征和计算机底层特征表示的 </a:t>
            </a:r>
            <a:r>
              <a:rPr dirty="0" sz="2800">
                <a:latin typeface="NSimSun"/>
                <a:cs typeface="NSimSun"/>
              </a:rPr>
              <a:t>矛盾</a:t>
            </a:r>
            <a:endParaRPr sz="2800">
              <a:latin typeface="NSimSun"/>
              <a:cs typeface="NSimSun"/>
            </a:endParaRPr>
          </a:p>
          <a:p>
            <a:pPr marL="1383665">
              <a:lnSpc>
                <a:spcPct val="100000"/>
              </a:lnSpc>
              <a:spcBef>
                <a:spcPts val="2090"/>
              </a:spcBef>
              <a:tabLst>
                <a:tab pos="1651635" algn="l"/>
              </a:tabLst>
            </a:pP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•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十五的月亮，容易想到颜色、亮度和形状</a:t>
            </a:r>
            <a:endParaRPr sz="2400">
              <a:latin typeface="NSimSun"/>
              <a:cs typeface="NSimSun"/>
            </a:endParaRPr>
          </a:p>
          <a:p>
            <a:pPr marL="1383665">
              <a:lnSpc>
                <a:spcPct val="100000"/>
              </a:lnSpc>
              <a:spcBef>
                <a:spcPts val="1505"/>
              </a:spcBef>
              <a:tabLst>
                <a:tab pos="1612265" algn="l"/>
              </a:tabLst>
            </a:pP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•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漂亮的衣服，很难想到颜色、长短或尺寸</a:t>
            </a:r>
            <a:endParaRPr sz="24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520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人类视觉感知的主观性</a:t>
            </a:r>
            <a:r>
              <a:rPr dirty="0" sz="2800" spc="-10">
                <a:latin typeface="Times New Roman"/>
                <a:cs typeface="Times New Roman"/>
              </a:rPr>
              <a:t>——</a:t>
            </a:r>
            <a:r>
              <a:rPr dirty="0" sz="2800" spc="-5">
                <a:latin typeface="NSimSun"/>
                <a:cs typeface="NSimSun"/>
              </a:rPr>
              <a:t>因人而异</a:t>
            </a:r>
            <a:endParaRPr sz="2800">
              <a:latin typeface="NSimSun"/>
              <a:cs typeface="NSimSun"/>
            </a:endParaRPr>
          </a:p>
          <a:p>
            <a:pPr marL="1383665">
              <a:lnSpc>
                <a:spcPct val="100000"/>
              </a:lnSpc>
              <a:spcBef>
                <a:spcPts val="2265"/>
              </a:spcBef>
              <a:tabLst>
                <a:tab pos="1651635" algn="l"/>
              </a:tabLst>
            </a:pP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•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有人关注图像的区域色彩而有人关注区域布局</a:t>
            </a:r>
            <a:endParaRPr sz="2400">
              <a:latin typeface="NSimSun"/>
              <a:cs typeface="NSimSun"/>
            </a:endParaRPr>
          </a:p>
          <a:p>
            <a:pPr marL="1383665">
              <a:lnSpc>
                <a:spcPts val="2840"/>
              </a:lnSpc>
              <a:spcBef>
                <a:spcPts val="1505"/>
              </a:spcBef>
              <a:tabLst>
                <a:tab pos="1612265" algn="l"/>
              </a:tabLst>
            </a:pP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•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可能有人注重色调而有人注重饱和度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相关反馈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03565" y="1767585"/>
            <a:ext cx="7970520" cy="4110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相关反馈的特点</a:t>
            </a:r>
            <a:endParaRPr sz="3200">
              <a:latin typeface="NSimSun"/>
              <a:cs typeface="NSimSun"/>
            </a:endParaRPr>
          </a:p>
          <a:p>
            <a:pPr marL="469265" marR="1071245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最先用于文字检索，已有30多年的历史 [Rocchi</a:t>
            </a:r>
            <a:r>
              <a:rPr dirty="0" sz="2800">
                <a:latin typeface="NSimSun"/>
                <a:cs typeface="NSimSun"/>
              </a:rPr>
              <a:t>o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1971]</a:t>
            </a:r>
            <a:endParaRPr sz="2800">
              <a:latin typeface="NSimSun"/>
              <a:cs typeface="NSimSun"/>
            </a:endParaRPr>
          </a:p>
          <a:p>
            <a:pPr algn="just" marL="469265" marR="5080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利用用户先前的检索结果信息进行反馈来自动 调节当前查询，也可借助人机交互细化用底层特 征表达的高层查询</a:t>
            </a:r>
            <a:endParaRPr sz="2800">
              <a:latin typeface="NSimSun"/>
              <a:cs typeface="NSimSun"/>
            </a:endParaRPr>
          </a:p>
          <a:p>
            <a:pPr algn="just" marL="469265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使用相关反馈来建立高层概念和底层特征之间 的联系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相关反馈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03565" y="1767585"/>
            <a:ext cx="7970520" cy="432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相关反馈的过程</a:t>
            </a:r>
            <a:endParaRPr sz="3200">
              <a:latin typeface="NSimSun"/>
              <a:cs typeface="NSimSun"/>
            </a:endParaRPr>
          </a:p>
          <a:p>
            <a:pPr algn="just" marL="469265">
              <a:lnSpc>
                <a:spcPct val="100000"/>
              </a:lnSpc>
              <a:spcBef>
                <a:spcPts val="167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用户进行一次初步查询，系统返回检索结果</a:t>
            </a:r>
            <a:endParaRPr sz="2800">
              <a:latin typeface="NSimSun"/>
              <a:cs typeface="NSimSun"/>
            </a:endParaRPr>
          </a:p>
          <a:p>
            <a:pPr algn="just" marL="469265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用户判断结果，标记满意的结果为正例，标记 不满意的结果为反例</a:t>
            </a:r>
            <a:endParaRPr sz="2800">
              <a:latin typeface="NSimSun"/>
              <a:cs typeface="NSimSun"/>
            </a:endParaRPr>
          </a:p>
          <a:p>
            <a:pPr algn="just" marL="469265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系统根据用户标记结果进行自我调整（如调整 搜索策略、算法参数、不同特征的权重等），进 行新一轮检索</a:t>
            </a:r>
            <a:endParaRPr sz="2800">
              <a:latin typeface="NSimSun"/>
              <a:cs typeface="NSimSun"/>
            </a:endParaRPr>
          </a:p>
          <a:p>
            <a:pPr algn="just" marL="469900">
              <a:lnSpc>
                <a:spcPts val="3295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根据用户要求，反复进行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相关反馈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03565" y="1767585"/>
            <a:ext cx="7970520" cy="2270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相关反馈的研究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查询点移动：改进对理想查询点的估计，具体 是将该查询点移向好的范例点而远离坏的范例点</a:t>
            </a:r>
            <a:endParaRPr sz="2800">
              <a:latin typeface="NSimSun"/>
              <a:cs typeface="NSimSun"/>
            </a:endParaRPr>
          </a:p>
          <a:p>
            <a:pPr marL="647700">
              <a:lnSpc>
                <a:spcPts val="3295"/>
              </a:lnSpc>
              <a:spcBef>
                <a:spcPts val="2335"/>
              </a:spcBef>
            </a:pPr>
            <a:r>
              <a:rPr dirty="0" sz="2800" spc="-5">
                <a:latin typeface="NSimSun"/>
                <a:cs typeface="NSimSun"/>
              </a:rPr>
              <a:t>Rocchio提出的如下公式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0752" y="5000485"/>
            <a:ext cx="749109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1790064" algn="l"/>
              </a:tabLst>
            </a:pPr>
            <a:r>
              <a:rPr dirty="0" sz="2800" spc="-5">
                <a:latin typeface="NSimSun"/>
                <a:cs typeface="NSimSun"/>
              </a:rPr>
              <a:t>其</a:t>
            </a:r>
            <a:r>
              <a:rPr dirty="0" sz="2800">
                <a:latin typeface="NSimSun"/>
                <a:cs typeface="NSimSun"/>
              </a:rPr>
              <a:t>中</a:t>
            </a:r>
            <a:r>
              <a:rPr dirty="0" sz="2800"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分别对应查询迭代中第i次和第i+1次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相关反馈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3564" y="288290"/>
            <a:ext cx="124460" cy="207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45" i="1">
                <a:latin typeface="Symbol"/>
                <a:cs typeface="Symbol"/>
              </a:rPr>
              <a:t>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00213" y="4550004"/>
            <a:ext cx="0" cy="326390"/>
          </a:xfrm>
          <a:custGeom>
            <a:avLst/>
            <a:gdLst/>
            <a:ahLst/>
            <a:cxnLst/>
            <a:rect l="l" t="t" r="r" b="b"/>
            <a:pathLst>
              <a:path w="0" h="326389">
                <a:moveTo>
                  <a:pt x="0" y="0"/>
                </a:moveTo>
                <a:lnTo>
                  <a:pt x="0" y="326141"/>
                </a:lnTo>
              </a:path>
            </a:pathLst>
          </a:custGeom>
          <a:ln w="110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09579" y="4550004"/>
            <a:ext cx="0" cy="326390"/>
          </a:xfrm>
          <a:custGeom>
            <a:avLst/>
            <a:gdLst/>
            <a:ahLst/>
            <a:cxnLst/>
            <a:rect l="l" t="t" r="r" b="b"/>
            <a:pathLst>
              <a:path w="0" h="326389">
                <a:moveTo>
                  <a:pt x="0" y="0"/>
                </a:moveTo>
                <a:lnTo>
                  <a:pt x="0" y="326141"/>
                </a:lnTo>
              </a:path>
            </a:pathLst>
          </a:custGeom>
          <a:ln w="110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72777" y="4500469"/>
            <a:ext cx="370840" cy="0"/>
          </a:xfrm>
          <a:custGeom>
            <a:avLst/>
            <a:gdLst/>
            <a:ahLst/>
            <a:cxnLst/>
            <a:rect l="l" t="t" r="r" b="b"/>
            <a:pathLst>
              <a:path w="370839" h="0">
                <a:moveTo>
                  <a:pt x="0" y="0"/>
                </a:moveTo>
                <a:lnTo>
                  <a:pt x="370330" y="0"/>
                </a:lnTo>
              </a:path>
            </a:pathLst>
          </a:custGeom>
          <a:ln w="112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21686" y="4550004"/>
            <a:ext cx="0" cy="326390"/>
          </a:xfrm>
          <a:custGeom>
            <a:avLst/>
            <a:gdLst/>
            <a:ahLst/>
            <a:cxnLst/>
            <a:rect l="l" t="t" r="r" b="b"/>
            <a:pathLst>
              <a:path w="0" h="326389">
                <a:moveTo>
                  <a:pt x="0" y="0"/>
                </a:moveTo>
                <a:lnTo>
                  <a:pt x="0" y="326141"/>
                </a:lnTo>
              </a:path>
            </a:pathLst>
          </a:custGeom>
          <a:ln w="110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3915" y="4550004"/>
            <a:ext cx="0" cy="326390"/>
          </a:xfrm>
          <a:custGeom>
            <a:avLst/>
            <a:gdLst/>
            <a:ahLst/>
            <a:cxnLst/>
            <a:rect l="l" t="t" r="r" b="b"/>
            <a:pathLst>
              <a:path w="0" h="326389">
                <a:moveTo>
                  <a:pt x="0" y="0"/>
                </a:moveTo>
                <a:lnTo>
                  <a:pt x="0" y="326141"/>
                </a:lnTo>
              </a:path>
            </a:pathLst>
          </a:custGeom>
          <a:ln w="110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94250" y="450046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193" y="0"/>
                </a:lnTo>
              </a:path>
            </a:pathLst>
          </a:custGeom>
          <a:ln w="112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525907" y="4669282"/>
            <a:ext cx="439420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5" i="1">
                <a:latin typeface="Times New Roman"/>
                <a:cs typeface="Times New Roman"/>
              </a:rPr>
              <a:t>nonrel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88825" y="4669282"/>
            <a:ext cx="201930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5" i="1">
                <a:latin typeface="Times New Roman"/>
                <a:cs typeface="Times New Roman"/>
              </a:rPr>
              <a:t>rel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05448" y="4689855"/>
            <a:ext cx="1313815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56665" algn="l"/>
              </a:tabLst>
            </a:pPr>
            <a:r>
              <a:rPr dirty="0" sz="1250" spc="-5" i="1">
                <a:latin typeface="Times New Roman"/>
                <a:cs typeface="Times New Roman"/>
              </a:rPr>
              <a:t>i </a:t>
            </a:r>
            <a:r>
              <a:rPr dirty="0" sz="1250" spc="-5" i="1">
                <a:latin typeface="Times New Roman"/>
                <a:cs typeface="Times New Roman"/>
              </a:rPr>
              <a:t>	</a:t>
            </a:r>
            <a:r>
              <a:rPr dirty="0" sz="1250" spc="-5" i="1"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44817" y="4514088"/>
            <a:ext cx="221615" cy="332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25" i="1">
                <a:latin typeface="Times New Roman"/>
                <a:cs typeface="Times New Roman"/>
              </a:rPr>
              <a:t>D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56259" y="4130027"/>
            <a:ext cx="250825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-95" i="1">
                <a:latin typeface="Times New Roman"/>
                <a:cs typeface="Times New Roman"/>
              </a:rPr>
              <a:t>D</a:t>
            </a:r>
            <a:r>
              <a:rPr dirty="0" baseline="-24444" sz="1875" spc="-7" i="1">
                <a:latin typeface="Times New Roman"/>
                <a:cs typeface="Times New Roman"/>
              </a:rPr>
              <a:t>i</a:t>
            </a:r>
            <a:endParaRPr baseline="-24444" sz="187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23343" y="4514088"/>
            <a:ext cx="221615" cy="332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25" i="1">
                <a:latin typeface="Times New Roman"/>
                <a:cs typeface="Times New Roman"/>
              </a:rPr>
              <a:t>D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3343" y="4130027"/>
            <a:ext cx="252095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-90" i="1">
                <a:latin typeface="Times New Roman"/>
                <a:cs typeface="Times New Roman"/>
              </a:rPr>
              <a:t>D</a:t>
            </a:r>
            <a:r>
              <a:rPr dirty="0" baseline="-24444" sz="1875" spc="-7" i="1">
                <a:latin typeface="Times New Roman"/>
                <a:cs typeface="Times New Roman"/>
              </a:rPr>
              <a:t>i</a:t>
            </a:r>
            <a:endParaRPr baseline="-24444" sz="187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84519" y="4162552"/>
            <a:ext cx="722630" cy="554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20">
                <a:latin typeface="Symbol"/>
                <a:cs typeface="Symbol"/>
              </a:rPr>
              <a:t></a:t>
            </a:r>
            <a:r>
              <a:rPr dirty="0" sz="2100" spc="-305">
                <a:latin typeface="Times New Roman"/>
                <a:cs typeface="Times New Roman"/>
              </a:rPr>
              <a:t> </a:t>
            </a:r>
            <a:r>
              <a:rPr dirty="0" sz="2250" spc="-50" i="1">
                <a:latin typeface="Symbol"/>
                <a:cs typeface="Symbol"/>
              </a:rPr>
              <a:t></a:t>
            </a:r>
            <a:r>
              <a:rPr dirty="0" sz="2250" i="1">
                <a:latin typeface="Times New Roman"/>
                <a:cs typeface="Times New Roman"/>
              </a:rPr>
              <a:t> </a:t>
            </a:r>
            <a:r>
              <a:rPr dirty="0" sz="2250" spc="-204" i="1">
                <a:latin typeface="Times New Roman"/>
                <a:cs typeface="Times New Roman"/>
              </a:rPr>
              <a:t> </a:t>
            </a:r>
            <a:r>
              <a:rPr dirty="0" baseline="-8680" sz="4800" spc="7">
                <a:latin typeface="Symbol"/>
                <a:cs typeface="Symbol"/>
              </a:rPr>
              <a:t></a:t>
            </a:r>
            <a:endParaRPr baseline="-8680" sz="48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25963" y="4162539"/>
            <a:ext cx="1827530" cy="554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81965" algn="l"/>
              </a:tabLst>
            </a:pPr>
            <a:r>
              <a:rPr dirty="0" sz="2100" spc="25" i="1">
                <a:latin typeface="Times New Roman"/>
                <a:cs typeface="Times New Roman"/>
              </a:rPr>
              <a:t>Q</a:t>
            </a:r>
            <a:r>
              <a:rPr dirty="0" sz="2100" spc="-204" i="1">
                <a:latin typeface="Times New Roman"/>
                <a:cs typeface="Times New Roman"/>
              </a:rPr>
              <a:t> </a:t>
            </a:r>
            <a:r>
              <a:rPr dirty="0" baseline="-24444" sz="1875" spc="-7">
                <a:latin typeface="Symbol"/>
                <a:cs typeface="Symbol"/>
              </a:rPr>
              <a:t></a:t>
            </a:r>
            <a:r>
              <a:rPr dirty="0" baseline="-24444" sz="1875">
                <a:latin typeface="Times New Roman"/>
                <a:cs typeface="Times New Roman"/>
              </a:rPr>
              <a:t>	</a:t>
            </a:r>
            <a:r>
              <a:rPr dirty="0" sz="2100" spc="20">
                <a:latin typeface="Symbol"/>
                <a:cs typeface="Symbol"/>
              </a:rPr>
              <a:t></a:t>
            </a:r>
            <a:r>
              <a:rPr dirty="0" sz="2100" spc="-229">
                <a:latin typeface="Times New Roman"/>
                <a:cs typeface="Times New Roman"/>
              </a:rPr>
              <a:t> </a:t>
            </a:r>
            <a:r>
              <a:rPr dirty="0" sz="2250" spc="-85" i="1">
                <a:latin typeface="Symbol"/>
                <a:cs typeface="Symbol"/>
              </a:rPr>
              <a:t></a:t>
            </a:r>
            <a:r>
              <a:rPr dirty="0" sz="2100" spc="25" i="1">
                <a:latin typeface="Times New Roman"/>
                <a:cs typeface="Times New Roman"/>
              </a:rPr>
              <a:t>Q</a:t>
            </a:r>
            <a:r>
              <a:rPr dirty="0" sz="2100" i="1">
                <a:latin typeface="Times New Roman"/>
                <a:cs typeface="Times New Roman"/>
              </a:rPr>
              <a:t> </a:t>
            </a:r>
            <a:r>
              <a:rPr dirty="0" sz="2100" spc="-225" i="1">
                <a:latin typeface="Times New Roman"/>
                <a:cs typeface="Times New Roman"/>
              </a:rPr>
              <a:t> </a:t>
            </a:r>
            <a:r>
              <a:rPr dirty="0" sz="2100" spc="20">
                <a:latin typeface="Symbol"/>
                <a:cs typeface="Symbol"/>
              </a:rPr>
              <a:t></a:t>
            </a:r>
            <a:r>
              <a:rPr dirty="0" sz="2100" spc="-135">
                <a:latin typeface="Times New Roman"/>
                <a:cs typeface="Times New Roman"/>
              </a:rPr>
              <a:t> </a:t>
            </a:r>
            <a:r>
              <a:rPr dirty="0" sz="2250" spc="-65" i="1">
                <a:latin typeface="Symbol"/>
                <a:cs typeface="Symbol"/>
              </a:rPr>
              <a:t></a:t>
            </a:r>
            <a:r>
              <a:rPr dirty="0" sz="2250" spc="-280" i="1">
                <a:latin typeface="Times New Roman"/>
                <a:cs typeface="Times New Roman"/>
              </a:rPr>
              <a:t> </a:t>
            </a:r>
            <a:r>
              <a:rPr dirty="0" baseline="-8680" sz="4800" spc="7">
                <a:latin typeface="Symbol"/>
                <a:cs typeface="Symbol"/>
              </a:rPr>
              <a:t></a:t>
            </a:r>
            <a:endParaRPr baseline="-8680" sz="48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07319" y="4478007"/>
            <a:ext cx="896619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38835" algn="l"/>
              </a:tabLst>
            </a:pPr>
            <a:r>
              <a:rPr dirty="0" sz="1250" spc="-5" i="1">
                <a:latin typeface="Times New Roman"/>
                <a:cs typeface="Times New Roman"/>
              </a:rPr>
              <a:t>i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250" spc="90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1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	</a:t>
            </a:r>
            <a:r>
              <a:rPr dirty="0" sz="1250" spc="-5" i="1"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57283" y="5301995"/>
            <a:ext cx="84518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81025" algn="l"/>
              </a:tabLst>
            </a:pPr>
            <a:r>
              <a:rPr dirty="0" sz="1500" spc="10" i="1">
                <a:latin typeface="Times New Roman"/>
                <a:cs typeface="Times New Roman"/>
              </a:rPr>
              <a:t>i</a:t>
            </a:r>
            <a:r>
              <a:rPr dirty="0" sz="1500" spc="10" i="1">
                <a:latin typeface="Times New Roman"/>
                <a:cs typeface="Times New Roman"/>
              </a:rPr>
              <a:t>	</a:t>
            </a:r>
            <a:r>
              <a:rPr dirty="0" sz="1500" spc="70" i="1">
                <a:latin typeface="Times New Roman"/>
                <a:cs typeface="Times New Roman"/>
              </a:rPr>
              <a:t>i</a:t>
            </a:r>
            <a:r>
              <a:rPr dirty="0" sz="1500" spc="-114">
                <a:latin typeface="Symbol"/>
                <a:cs typeface="Symbol"/>
              </a:rPr>
              <a:t></a:t>
            </a:r>
            <a:r>
              <a:rPr dirty="0" sz="1500" spc="2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50756" y="5072126"/>
            <a:ext cx="800735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190" i="1">
                <a:latin typeface="Times New Roman"/>
                <a:cs typeface="Times New Roman"/>
              </a:rPr>
              <a:t>Q</a:t>
            </a:r>
            <a:r>
              <a:rPr dirty="0" sz="2650" spc="-280">
                <a:latin typeface="SimSun"/>
                <a:cs typeface="SimSun"/>
              </a:rPr>
              <a:t>和</a:t>
            </a:r>
            <a:r>
              <a:rPr dirty="0" sz="2650" spc="-290" i="1">
                <a:latin typeface="Times New Roman"/>
                <a:cs typeface="Times New Roman"/>
              </a:rPr>
              <a:t>Q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15786" y="5512379"/>
            <a:ext cx="0" cy="401955"/>
          </a:xfrm>
          <a:custGeom>
            <a:avLst/>
            <a:gdLst/>
            <a:ahLst/>
            <a:cxnLst/>
            <a:rect l="l" t="t" r="r" b="b"/>
            <a:pathLst>
              <a:path w="0" h="401954">
                <a:moveTo>
                  <a:pt x="0" y="0"/>
                </a:moveTo>
                <a:lnTo>
                  <a:pt x="0" y="401573"/>
                </a:lnTo>
              </a:path>
            </a:pathLst>
          </a:custGeom>
          <a:ln w="125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67069" y="5512379"/>
            <a:ext cx="0" cy="401955"/>
          </a:xfrm>
          <a:custGeom>
            <a:avLst/>
            <a:gdLst/>
            <a:ahLst/>
            <a:cxnLst/>
            <a:rect l="l" t="t" r="r" b="b"/>
            <a:pathLst>
              <a:path w="0" h="401954">
                <a:moveTo>
                  <a:pt x="0" y="0"/>
                </a:moveTo>
                <a:lnTo>
                  <a:pt x="0" y="401573"/>
                </a:lnTo>
              </a:path>
            </a:pathLst>
          </a:custGeom>
          <a:ln w="125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960752" y="5440400"/>
            <a:ext cx="7312659" cy="155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3370"/>
              </a:lnSpc>
            </a:pPr>
            <a:r>
              <a:rPr dirty="0" sz="2800" spc="-5">
                <a:latin typeface="NSimSun"/>
                <a:cs typeface="NSimSun"/>
              </a:rPr>
              <a:t>的查询点位置</a:t>
            </a:r>
            <a:r>
              <a:rPr dirty="0" sz="2800">
                <a:latin typeface="NSimSun"/>
                <a:cs typeface="NSimSun"/>
              </a:rPr>
              <a:t>；</a:t>
            </a:r>
            <a:r>
              <a:rPr dirty="0" sz="2800" spc="-805">
                <a:latin typeface="NSimSun"/>
                <a:cs typeface="NSimSun"/>
              </a:rPr>
              <a:t> </a:t>
            </a:r>
            <a:r>
              <a:rPr dirty="0" baseline="2136" sz="3900" spc="-382" i="1">
                <a:latin typeface="Times New Roman"/>
                <a:cs typeface="Times New Roman"/>
              </a:rPr>
              <a:t>D</a:t>
            </a:r>
            <a:r>
              <a:rPr dirty="0" baseline="-20370" sz="2250" spc="15" i="1">
                <a:latin typeface="Times New Roman"/>
                <a:cs typeface="Times New Roman"/>
              </a:rPr>
              <a:t>i</a:t>
            </a:r>
            <a:r>
              <a:rPr dirty="0" baseline="-20370" sz="2250" spc="-352" i="1">
                <a:latin typeface="Times New Roman"/>
                <a:cs typeface="Times New Roman"/>
              </a:rPr>
              <a:t> </a:t>
            </a:r>
            <a:r>
              <a:rPr dirty="0" sz="2800">
                <a:latin typeface="NSimSun"/>
                <a:cs typeface="NSimSun"/>
              </a:rPr>
              <a:t>是</a:t>
            </a:r>
            <a:r>
              <a:rPr dirty="0" sz="2800" spc="-5">
                <a:latin typeface="NSimSun"/>
                <a:cs typeface="NSimSun"/>
              </a:rPr>
              <a:t>特征向量</a:t>
            </a:r>
            <a:r>
              <a:rPr dirty="0" sz="2800" spc="35">
                <a:latin typeface="NSimSun"/>
                <a:cs typeface="NSimSun"/>
              </a:rPr>
              <a:t>，</a:t>
            </a:r>
            <a:r>
              <a:rPr dirty="0" baseline="-2136" sz="3900" spc="-382" i="1">
                <a:latin typeface="Times New Roman"/>
                <a:cs typeface="Times New Roman"/>
              </a:rPr>
              <a:t>D</a:t>
            </a:r>
            <a:r>
              <a:rPr dirty="0" baseline="-27777" sz="2250" spc="15" i="1">
                <a:latin typeface="Times New Roman"/>
                <a:cs typeface="Times New Roman"/>
              </a:rPr>
              <a:t>i</a:t>
            </a:r>
            <a:r>
              <a:rPr dirty="0" baseline="-27777" sz="2250" i="1">
                <a:latin typeface="Times New Roman"/>
                <a:cs typeface="Times New Roman"/>
              </a:rPr>
              <a:t> </a:t>
            </a:r>
            <a:r>
              <a:rPr dirty="0" baseline="-27777" sz="2250" spc="-67" i="1">
                <a:latin typeface="Times New Roman"/>
                <a:cs typeface="Times New Roman"/>
              </a:rPr>
              <a:t> </a:t>
            </a:r>
            <a:r>
              <a:rPr dirty="0" sz="2800">
                <a:latin typeface="NSimSun"/>
                <a:cs typeface="NSimSun"/>
              </a:rPr>
              <a:t>是</a:t>
            </a:r>
            <a:r>
              <a:rPr dirty="0" sz="2800" spc="70">
                <a:latin typeface="NSimSun"/>
                <a:cs typeface="NSimSun"/>
              </a:rPr>
              <a:t> </a:t>
            </a:r>
            <a:r>
              <a:rPr dirty="0" baseline="2136" sz="3900" spc="-382" i="1">
                <a:latin typeface="Times New Roman"/>
                <a:cs typeface="Times New Roman"/>
              </a:rPr>
              <a:t>D</a:t>
            </a:r>
            <a:r>
              <a:rPr dirty="0" baseline="-20370" sz="2250" spc="15" i="1">
                <a:latin typeface="Times New Roman"/>
                <a:cs typeface="Times New Roman"/>
              </a:rPr>
              <a:t>i</a:t>
            </a:r>
            <a:r>
              <a:rPr dirty="0" baseline="-20370" sz="2250" i="1">
                <a:latin typeface="Times New Roman"/>
                <a:cs typeface="Times New Roman"/>
              </a:rPr>
              <a:t> </a:t>
            </a:r>
            <a:r>
              <a:rPr dirty="0" baseline="-20370" sz="2250" spc="-127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的基 </a:t>
            </a:r>
            <a:r>
              <a:rPr dirty="0" sz="2800">
                <a:latin typeface="NSimSun"/>
                <a:cs typeface="NSimSun"/>
              </a:rPr>
              <a:t>数</a:t>
            </a:r>
            <a:r>
              <a:rPr dirty="0" sz="2800" spc="-10">
                <a:latin typeface="NSimSun"/>
                <a:cs typeface="NSimSun"/>
              </a:rPr>
              <a:t>，</a:t>
            </a:r>
            <a:r>
              <a:rPr dirty="0" sz="2950" spc="-75" i="1">
                <a:latin typeface="NSimSun"/>
                <a:cs typeface="NSimSun"/>
              </a:rPr>
              <a:t>re</a:t>
            </a:r>
            <a:r>
              <a:rPr dirty="0" sz="2950" spc="-80" i="1">
                <a:latin typeface="NSimSun"/>
                <a:cs typeface="NSimSun"/>
              </a:rPr>
              <a:t>l</a:t>
            </a:r>
            <a:r>
              <a:rPr dirty="0" sz="2800">
                <a:latin typeface="NSimSun"/>
                <a:cs typeface="NSimSun"/>
              </a:rPr>
              <a:t>和</a:t>
            </a:r>
            <a:r>
              <a:rPr dirty="0" sz="2950" spc="-80" i="1">
                <a:latin typeface="NSimSun"/>
                <a:cs typeface="NSimSun"/>
              </a:rPr>
              <a:t>nonrel</a:t>
            </a:r>
            <a:r>
              <a:rPr dirty="0" sz="2800" spc="-5">
                <a:latin typeface="NSimSun"/>
                <a:cs typeface="NSimSun"/>
              </a:rPr>
              <a:t>表示相关文档和非相关文档，</a:t>
            </a:r>
            <a:endParaRPr sz="2800">
              <a:latin typeface="NSimSun"/>
              <a:cs typeface="NSimSun"/>
            </a:endParaRPr>
          </a:p>
          <a:p>
            <a:pPr marL="102235">
              <a:lnSpc>
                <a:spcPts val="3395"/>
              </a:lnSpc>
              <a:spcBef>
                <a:spcPts val="2120"/>
              </a:spcBef>
              <a:tabLst>
                <a:tab pos="901065" algn="l"/>
              </a:tabLst>
            </a:pPr>
            <a:r>
              <a:rPr dirty="0" baseline="9803" sz="3825" spc="-135" i="1">
                <a:latin typeface="Symbol"/>
                <a:cs typeface="Symbol"/>
              </a:rPr>
              <a:t></a:t>
            </a:r>
            <a:r>
              <a:rPr dirty="0" baseline="9803" sz="3825" spc="337" i="1">
                <a:latin typeface="Times New Roman"/>
                <a:cs typeface="Times New Roman"/>
              </a:rPr>
              <a:t> </a:t>
            </a:r>
            <a:r>
              <a:rPr dirty="0" baseline="10416" sz="3600">
                <a:latin typeface="Times New Roman"/>
                <a:cs typeface="Times New Roman"/>
              </a:rPr>
              <a:t>,</a:t>
            </a:r>
            <a:r>
              <a:rPr dirty="0" baseline="10416" sz="3600" spc="89">
                <a:latin typeface="Times New Roman"/>
                <a:cs typeface="Times New Roman"/>
              </a:rPr>
              <a:t> </a:t>
            </a:r>
            <a:r>
              <a:rPr dirty="0" baseline="9803" sz="3825" spc="-120" i="1">
                <a:latin typeface="Symbol"/>
                <a:cs typeface="Symbol"/>
              </a:rPr>
              <a:t></a:t>
            </a:r>
            <a:r>
              <a:rPr dirty="0" baseline="9803" sz="3825" i="1"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和</a:t>
            </a:r>
            <a:r>
              <a:rPr dirty="0" sz="2800" spc="-825">
                <a:latin typeface="NSimSun"/>
                <a:cs typeface="NSimSun"/>
              </a:rPr>
              <a:t> </a:t>
            </a:r>
            <a:r>
              <a:rPr dirty="0" baseline="5747" sz="4350" spc="-75" i="1">
                <a:latin typeface="Symbol"/>
                <a:cs typeface="Symbol"/>
              </a:rPr>
              <a:t></a:t>
            </a:r>
            <a:r>
              <a:rPr dirty="0" baseline="5747" sz="4350" spc="525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是适当的参数,已在MARS中被实现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03565" y="1767585"/>
            <a:ext cx="7947659" cy="2400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相关反馈的研究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再加权/调整权重：提高那些有助于检索相关 图像的特征的权重，同时降低有碍于检索相关图 像的特征的权重。MARS系统实现了被称为标准背 离方法的再加权方法的较小的改进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相关反馈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3564" y="288290"/>
            <a:ext cx="124460" cy="207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45" i="1">
                <a:latin typeface="Symbol"/>
                <a:cs typeface="Symbol"/>
              </a:rPr>
              <a:t></a:t>
            </a:r>
            <a:endParaRPr sz="13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655317"/>
            <a:ext cx="6080125" cy="555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为什么需要基于内容的图像检索?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755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查询方式，查询demo，现有系统简介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具体内容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特征提取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相似度匹配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5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相关反馈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索引结构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MPEG-7介绍：性能评价等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5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思考的几个问题？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67915"/>
            <a:ext cx="7616190" cy="4060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为什么需要索引结构?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75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海量的图像内容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图像检索的速度要求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可用的索引结构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满足距离定义的索引结构，如使用欧式距离 度量图像的相似度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距离的定义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674367"/>
            <a:ext cx="3548379" cy="968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可用的索引结构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2835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距离的定义（续）：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7932" y="5176266"/>
            <a:ext cx="7341234" cy="1821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图像相似度的实际情况</a:t>
            </a:r>
            <a:endParaRPr sz="2400">
              <a:latin typeface="NSimSun"/>
              <a:cs typeface="NSimSun"/>
            </a:endParaRPr>
          </a:p>
          <a:p>
            <a:pPr marL="318135" marR="5080" indent="-306070">
              <a:lnSpc>
                <a:spcPct val="149800"/>
              </a:lnSpc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 spc="-5">
                <a:latin typeface="NSimSun"/>
                <a:cs typeface="NSimSun"/>
              </a:rPr>
              <a:t>挑战性问题 </a:t>
            </a:r>
            <a:r>
              <a:rPr dirty="0" sz="2400" spc="-5">
                <a:latin typeface="NSimSun"/>
                <a:cs typeface="NSimSun"/>
              </a:rPr>
              <a:t>如何兼顾检索正确性和速度的要求，研究图像检索的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0"/>
              </a:lnSpc>
            </a:pPr>
            <a:r>
              <a:rPr dirty="0" sz="2400">
                <a:latin typeface="NSimSun"/>
                <a:cs typeface="NSimSun"/>
              </a:rPr>
              <a:t>索引结构（包括视频镜头和视频片断的索引结构）</a:t>
            </a:r>
            <a:endParaRPr sz="2400">
              <a:latin typeface="NSimSun"/>
              <a:cs typeface="NSimSu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63926" y="2809430"/>
          <a:ext cx="6292850" cy="2075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225"/>
                <a:gridCol w="2590800"/>
                <a:gridCol w="3298825"/>
              </a:tblGrid>
              <a:tr h="489838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①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60"/>
                        </a:spcBef>
                        <a:tabLst>
                          <a:tab pos="1142365" algn="l"/>
                          <a:tab pos="1447165" algn="l"/>
                        </a:tabLst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d(x,y)	=	d(y,x)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/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547497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②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142365" algn="l"/>
                          <a:tab pos="1447165" algn="l"/>
                        </a:tabLst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d(x,x)	=	0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749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③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15"/>
                        </a:spcBef>
                        <a:tabLst>
                          <a:tab pos="380365" algn="l"/>
                          <a:tab pos="685165" algn="l"/>
                          <a:tab pos="1751964" algn="l"/>
                          <a:tab pos="2056764" algn="l"/>
                        </a:tabLst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0	&lt;	d(x,y)	&lt;	∞,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x≠y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489839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④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142365" algn="l"/>
                          <a:tab pos="1599565" algn="l"/>
                        </a:tabLst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d(x,y)	≤	d(x,z)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380365" algn="l"/>
                          <a:tab pos="1447165" algn="l"/>
                        </a:tabLst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+	d(z,y)	(三角不等式)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633220"/>
            <a:ext cx="6080125" cy="555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为什么需要基于内容的图像检索?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查询方式，查询demo，现有系统简介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具体内容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特征提取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5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相似度匹配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相关反馈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49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索引结构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MPEG-7介绍：性能评价等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9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思考的几个问题？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22221" y="959878"/>
            <a:ext cx="7839075" cy="5564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图像处理系统的基本组成结构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100">
              <a:latin typeface="Times New Roman"/>
              <a:cs typeface="Times New Roman"/>
            </a:endParaRPr>
          </a:p>
          <a:p>
            <a:pPr marL="260350">
              <a:lnSpc>
                <a:spcPct val="100000"/>
              </a:lnSpc>
              <a:tabLst>
                <a:tab pos="67119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主要由三大部分组成</a:t>
            </a:r>
            <a:endParaRPr sz="3200">
              <a:latin typeface="NSimSun"/>
              <a:cs typeface="NSimSun"/>
            </a:endParaRPr>
          </a:p>
          <a:p>
            <a:pPr marL="717550" marR="5080">
              <a:lnSpc>
                <a:spcPct val="100000"/>
              </a:lnSpc>
              <a:spcBef>
                <a:spcPts val="1920"/>
              </a:spcBef>
              <a:tabLst>
                <a:tab pos="1139825" algn="l"/>
              </a:tabLst>
            </a:pP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图像数字化设备，包括数码相机、数 </a:t>
            </a:r>
            <a:r>
              <a:rPr dirty="0" sz="3200" spc="-15" b="1">
                <a:latin typeface="NSimSun"/>
                <a:cs typeface="NSimSun"/>
              </a:rPr>
              <a:t>码摄像机、带照相和/或摄像功能的手机</a:t>
            </a:r>
            <a:r>
              <a:rPr dirty="0" sz="3200" spc="-10" b="1">
                <a:latin typeface="NSimSun"/>
                <a:cs typeface="NSimSun"/>
              </a:rPr>
              <a:t> </a:t>
            </a:r>
            <a:r>
              <a:rPr dirty="0" sz="3200" spc="-15" b="1">
                <a:latin typeface="NSimSun"/>
                <a:cs typeface="NSimSun"/>
              </a:rPr>
              <a:t>等</a:t>
            </a:r>
            <a:endParaRPr sz="3200">
              <a:latin typeface="NSimSun"/>
              <a:cs typeface="NSimSun"/>
            </a:endParaRPr>
          </a:p>
          <a:p>
            <a:pPr marL="717550" marR="191770">
              <a:lnSpc>
                <a:spcPct val="100000"/>
              </a:lnSpc>
              <a:spcBef>
                <a:spcPts val="1925"/>
              </a:spcBef>
              <a:tabLst>
                <a:tab pos="1139825" algn="l"/>
              </a:tabLst>
            </a:pP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图像处理设备，包括计算机和存储系 统</a:t>
            </a:r>
            <a:endParaRPr sz="3200">
              <a:latin typeface="NSimSun"/>
              <a:cs typeface="NSimSun"/>
            </a:endParaRPr>
          </a:p>
          <a:p>
            <a:pPr marL="717550" marR="191770">
              <a:lnSpc>
                <a:spcPct val="100000"/>
              </a:lnSpc>
              <a:spcBef>
                <a:spcPts val="1925"/>
              </a:spcBef>
              <a:tabLst>
                <a:tab pos="1139825" algn="l"/>
              </a:tabLst>
            </a:pP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图像输出设备，包括打印机，也可以 </a:t>
            </a:r>
            <a:r>
              <a:rPr dirty="0" sz="3200" spc="-15" b="1">
                <a:latin typeface="NSimSun"/>
                <a:cs typeface="NSimSun"/>
              </a:rPr>
              <a:t>输出到Internet上的其它设备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38605" y="1791970"/>
            <a:ext cx="8147684" cy="4751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4180" indent="-411480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424180" algn="l"/>
              </a:tabLst>
            </a:pPr>
            <a:r>
              <a:rPr dirty="0" sz="3200" spc="-5">
                <a:latin typeface="NSimSun"/>
                <a:cs typeface="NSimSun"/>
              </a:rPr>
              <a:t>MPEG-7</a:t>
            </a:r>
            <a:endParaRPr sz="3200">
              <a:latin typeface="NSimSun"/>
              <a:cs typeface="NSimSun"/>
            </a:endParaRPr>
          </a:p>
          <a:p>
            <a:pPr lvl="1" marL="469900" marR="5080">
              <a:lnSpc>
                <a:spcPct val="100000"/>
              </a:lnSpc>
              <a:spcBef>
                <a:spcPts val="1670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848994" algn="l"/>
              </a:tabLst>
            </a:pPr>
            <a:r>
              <a:rPr dirty="0" sz="2800" spc="-5">
                <a:latin typeface="NSimSun"/>
                <a:cs typeface="NSimSun"/>
              </a:rPr>
              <a:t>Multimedi</a:t>
            </a:r>
            <a:r>
              <a:rPr dirty="0" sz="2800">
                <a:latin typeface="NSimSun"/>
                <a:cs typeface="NSimSun"/>
              </a:rPr>
              <a:t>a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Conten</a:t>
            </a:r>
            <a:r>
              <a:rPr dirty="0" sz="2800">
                <a:latin typeface="NSimSun"/>
                <a:cs typeface="NSimSun"/>
              </a:rPr>
              <a:t>t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Descriptio</a:t>
            </a:r>
            <a:r>
              <a:rPr dirty="0" sz="2800">
                <a:latin typeface="NSimSun"/>
                <a:cs typeface="NSimSun"/>
              </a:rPr>
              <a:t>n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Interface,</a:t>
            </a:r>
            <a:r>
              <a:rPr dirty="0" sz="2800" spc="-5">
                <a:latin typeface="NSimSun"/>
                <a:cs typeface="NSimSun"/>
              </a:rPr>
              <a:t> 多媒体内容描述接口</a:t>
            </a:r>
            <a:endParaRPr sz="2800">
              <a:latin typeface="NSimSun"/>
              <a:cs typeface="NSimSun"/>
            </a:endParaRPr>
          </a:p>
          <a:p>
            <a:pPr marL="469900" marR="360045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包括静止图像、运动图像、计算机图形、3-D 模型、动画、语言、声音等</a:t>
            </a:r>
            <a:endParaRPr sz="2800">
              <a:latin typeface="NSimSun"/>
              <a:cs typeface="NSimSun"/>
            </a:endParaRPr>
          </a:p>
          <a:p>
            <a:pPr marL="469900" marR="18161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建立对不同多媒体信息（主要为音频视频）的 标准描述（包括指定一组描述符和描述方案）</a:t>
            </a:r>
            <a:endParaRPr sz="2800">
              <a:latin typeface="NSimSun"/>
              <a:cs typeface="NSimSun"/>
            </a:endParaRPr>
          </a:p>
          <a:p>
            <a:pPr marL="469900" marR="18161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仅仅是描述有关内容的信息，但并不是内容本 </a:t>
            </a:r>
            <a:r>
              <a:rPr dirty="0" sz="2800">
                <a:latin typeface="NSimSun"/>
                <a:cs typeface="NSimSun"/>
              </a:rPr>
              <a:t>身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46047" y="1767585"/>
            <a:ext cx="7970520" cy="4751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MPEG-7标准的4个特点</a:t>
            </a:r>
            <a:endParaRPr sz="3200">
              <a:latin typeface="NSimSun"/>
              <a:cs typeface="NSimSun"/>
            </a:endParaRPr>
          </a:p>
          <a:p>
            <a:pPr algn="just" marL="469900">
              <a:lnSpc>
                <a:spcPct val="100000"/>
              </a:lnSpc>
              <a:spcBef>
                <a:spcPts val="167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通用：能够描述各种应用环境的多媒体内容</a:t>
            </a:r>
            <a:endParaRPr sz="2800">
              <a:latin typeface="NSimSun"/>
              <a:cs typeface="NSimSun"/>
            </a:endParaRPr>
          </a:p>
          <a:p>
            <a:pPr marL="469900" marR="35941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基于目标的数据模型：能够分别描述单个目 标，如场景和场景中的目标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集成：将底层的特征和高层的描述集成到同一 个结构中，结合了它们的描述能力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可扩展：描述定义语言保证了可将MPEG-7标准 扩展到新的应用领域，满足新的需求并集成新的 描述工具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/>
          <p:nvPr/>
        </p:nvSpPr>
        <p:spPr>
          <a:xfrm>
            <a:off x="2538869" y="3272790"/>
            <a:ext cx="1295400" cy="432434"/>
          </a:xfrm>
          <a:custGeom>
            <a:avLst/>
            <a:gdLst/>
            <a:ahLst/>
            <a:cxnLst/>
            <a:rect l="l" t="t" r="r" b="b"/>
            <a:pathLst>
              <a:path w="1295400" h="432435">
                <a:moveTo>
                  <a:pt x="0" y="0"/>
                </a:moveTo>
                <a:lnTo>
                  <a:pt x="0" y="432053"/>
                </a:lnTo>
                <a:lnTo>
                  <a:pt x="1295399" y="432053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89225" y="3327400"/>
            <a:ext cx="1040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latin typeface="NSimSun"/>
                <a:cs typeface="NSimSun"/>
              </a:rPr>
              <a:t>特征</a:t>
            </a:r>
            <a:r>
              <a:rPr dirty="0" sz="2000" spc="-20" b="1">
                <a:latin typeface="NSimSun"/>
                <a:cs typeface="NSimSun"/>
              </a:rPr>
              <a:t>提</a:t>
            </a:r>
            <a:r>
              <a:rPr dirty="0" sz="2000" spc="-10" b="1">
                <a:latin typeface="NSimSun"/>
                <a:cs typeface="NSimSun"/>
              </a:rPr>
              <a:t>取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3919" y="3272790"/>
            <a:ext cx="1295400" cy="432434"/>
          </a:xfrm>
          <a:custGeom>
            <a:avLst/>
            <a:gdLst/>
            <a:ahLst/>
            <a:cxnLst/>
            <a:rect l="l" t="t" r="r" b="b"/>
            <a:pathLst>
              <a:path w="1295400" h="432435">
                <a:moveTo>
                  <a:pt x="0" y="0"/>
                </a:moveTo>
                <a:lnTo>
                  <a:pt x="0" y="432054"/>
                </a:lnTo>
                <a:lnTo>
                  <a:pt x="1295400" y="432053"/>
                </a:lnTo>
                <a:lnTo>
                  <a:pt x="1295400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46670" y="3272790"/>
            <a:ext cx="1295400" cy="432434"/>
          </a:xfrm>
          <a:custGeom>
            <a:avLst/>
            <a:gdLst/>
            <a:ahLst/>
            <a:cxnLst/>
            <a:rect l="l" t="t" r="r" b="b"/>
            <a:pathLst>
              <a:path w="1295400" h="432435">
                <a:moveTo>
                  <a:pt x="0" y="0"/>
                </a:moveTo>
                <a:lnTo>
                  <a:pt x="0" y="432053"/>
                </a:lnTo>
                <a:lnTo>
                  <a:pt x="1295400" y="432053"/>
                </a:lnTo>
                <a:lnTo>
                  <a:pt x="1295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017896" y="3327400"/>
            <a:ext cx="1040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latin typeface="NSimSun"/>
                <a:cs typeface="NSimSun"/>
              </a:rPr>
              <a:t>内容</a:t>
            </a:r>
            <a:r>
              <a:rPr dirty="0" sz="2000" spc="-20" b="1">
                <a:latin typeface="NSimSun"/>
                <a:cs typeface="NSimSun"/>
              </a:rPr>
              <a:t>描</a:t>
            </a:r>
            <a:r>
              <a:rPr dirty="0" sz="2000" spc="-10" b="1">
                <a:latin typeface="NSimSun"/>
                <a:cs typeface="NSimSun"/>
              </a:rPr>
              <a:t>述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0557" y="3327400"/>
            <a:ext cx="1040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latin typeface="NSimSun"/>
                <a:cs typeface="NSimSun"/>
              </a:rPr>
              <a:t>搜索</a:t>
            </a:r>
            <a:r>
              <a:rPr dirty="0" sz="2000" spc="-20" b="1">
                <a:latin typeface="NSimSun"/>
                <a:cs typeface="NSimSun"/>
              </a:rPr>
              <a:t>引</a:t>
            </a:r>
            <a:r>
              <a:rPr dirty="0" sz="2000" spc="-10" b="1">
                <a:latin typeface="NSimSun"/>
                <a:cs typeface="NSimSun"/>
              </a:rPr>
              <a:t>擎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8665" y="3498341"/>
            <a:ext cx="870585" cy="127635"/>
          </a:xfrm>
          <a:custGeom>
            <a:avLst/>
            <a:gdLst/>
            <a:ahLst/>
            <a:cxnLst/>
            <a:rect l="l" t="t" r="r" b="b"/>
            <a:pathLst>
              <a:path w="870585" h="127635">
                <a:moveTo>
                  <a:pt x="794004" y="64008"/>
                </a:moveTo>
                <a:lnTo>
                  <a:pt x="789749" y="58674"/>
                </a:lnTo>
                <a:lnTo>
                  <a:pt x="4572" y="58674"/>
                </a:lnTo>
                <a:lnTo>
                  <a:pt x="1524" y="60198"/>
                </a:lnTo>
                <a:lnTo>
                  <a:pt x="0" y="64008"/>
                </a:lnTo>
                <a:lnTo>
                  <a:pt x="1524" y="67056"/>
                </a:lnTo>
                <a:lnTo>
                  <a:pt x="4572" y="68580"/>
                </a:lnTo>
                <a:lnTo>
                  <a:pt x="790313" y="68580"/>
                </a:lnTo>
                <a:lnTo>
                  <a:pt x="794004" y="64008"/>
                </a:lnTo>
                <a:close/>
              </a:path>
              <a:path w="870585" h="127635">
                <a:moveTo>
                  <a:pt x="870204" y="64008"/>
                </a:moveTo>
                <a:lnTo>
                  <a:pt x="742950" y="0"/>
                </a:lnTo>
                <a:lnTo>
                  <a:pt x="789749" y="58674"/>
                </a:lnTo>
                <a:lnTo>
                  <a:pt x="794004" y="58674"/>
                </a:lnTo>
                <a:lnTo>
                  <a:pt x="797052" y="60198"/>
                </a:lnTo>
                <a:lnTo>
                  <a:pt x="798576" y="64008"/>
                </a:lnTo>
                <a:lnTo>
                  <a:pt x="798576" y="99607"/>
                </a:lnTo>
                <a:lnTo>
                  <a:pt x="870204" y="64008"/>
                </a:lnTo>
                <a:close/>
              </a:path>
              <a:path w="870585" h="127635">
                <a:moveTo>
                  <a:pt x="798576" y="99607"/>
                </a:moveTo>
                <a:lnTo>
                  <a:pt x="798576" y="64008"/>
                </a:lnTo>
                <a:lnTo>
                  <a:pt x="797052" y="67056"/>
                </a:lnTo>
                <a:lnTo>
                  <a:pt x="794004" y="68580"/>
                </a:lnTo>
                <a:lnTo>
                  <a:pt x="790313" y="68580"/>
                </a:lnTo>
                <a:lnTo>
                  <a:pt x="742950" y="127254"/>
                </a:lnTo>
                <a:lnTo>
                  <a:pt x="798576" y="99607"/>
                </a:lnTo>
                <a:close/>
              </a:path>
              <a:path w="870585" h="127635">
                <a:moveTo>
                  <a:pt x="798576" y="64008"/>
                </a:moveTo>
                <a:lnTo>
                  <a:pt x="797052" y="60198"/>
                </a:lnTo>
                <a:lnTo>
                  <a:pt x="794004" y="58674"/>
                </a:lnTo>
                <a:lnTo>
                  <a:pt x="789749" y="58674"/>
                </a:lnTo>
                <a:lnTo>
                  <a:pt x="794004" y="64008"/>
                </a:lnTo>
                <a:lnTo>
                  <a:pt x="794004" y="68580"/>
                </a:lnTo>
                <a:lnTo>
                  <a:pt x="797052" y="67056"/>
                </a:lnTo>
                <a:lnTo>
                  <a:pt x="798576" y="64008"/>
                </a:lnTo>
                <a:close/>
              </a:path>
              <a:path w="870585" h="127635">
                <a:moveTo>
                  <a:pt x="794004" y="68580"/>
                </a:moveTo>
                <a:lnTo>
                  <a:pt x="794004" y="64008"/>
                </a:lnTo>
                <a:lnTo>
                  <a:pt x="790313" y="68580"/>
                </a:lnTo>
                <a:lnTo>
                  <a:pt x="794004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38426" y="3075178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latin typeface="NSimSun"/>
                <a:cs typeface="NSimSun"/>
              </a:rPr>
              <a:t>数据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28935" y="3425190"/>
            <a:ext cx="1012825" cy="127635"/>
          </a:xfrm>
          <a:custGeom>
            <a:avLst/>
            <a:gdLst/>
            <a:ahLst/>
            <a:cxnLst/>
            <a:rect l="l" t="t" r="r" b="b"/>
            <a:pathLst>
              <a:path w="1012825" h="127635">
                <a:moveTo>
                  <a:pt x="936498" y="64008"/>
                </a:moveTo>
                <a:lnTo>
                  <a:pt x="932905" y="59436"/>
                </a:lnTo>
                <a:lnTo>
                  <a:pt x="5334" y="59436"/>
                </a:lnTo>
                <a:lnTo>
                  <a:pt x="1524" y="60198"/>
                </a:lnTo>
                <a:lnTo>
                  <a:pt x="0" y="64008"/>
                </a:lnTo>
                <a:lnTo>
                  <a:pt x="1524" y="67056"/>
                </a:lnTo>
                <a:lnTo>
                  <a:pt x="5334" y="68580"/>
                </a:lnTo>
                <a:lnTo>
                  <a:pt x="932905" y="68525"/>
                </a:lnTo>
                <a:lnTo>
                  <a:pt x="936498" y="64008"/>
                </a:lnTo>
                <a:close/>
              </a:path>
              <a:path w="1012825" h="127635">
                <a:moveTo>
                  <a:pt x="1012698" y="64008"/>
                </a:moveTo>
                <a:lnTo>
                  <a:pt x="886206" y="0"/>
                </a:lnTo>
                <a:lnTo>
                  <a:pt x="932862" y="59380"/>
                </a:lnTo>
                <a:lnTo>
                  <a:pt x="936498" y="59436"/>
                </a:lnTo>
                <a:lnTo>
                  <a:pt x="940308" y="60198"/>
                </a:lnTo>
                <a:lnTo>
                  <a:pt x="941832" y="64008"/>
                </a:lnTo>
                <a:lnTo>
                  <a:pt x="941832" y="99441"/>
                </a:lnTo>
                <a:lnTo>
                  <a:pt x="1012698" y="64008"/>
                </a:lnTo>
                <a:close/>
              </a:path>
              <a:path w="1012825" h="127635">
                <a:moveTo>
                  <a:pt x="941832" y="99441"/>
                </a:moveTo>
                <a:lnTo>
                  <a:pt x="941832" y="64008"/>
                </a:lnTo>
                <a:lnTo>
                  <a:pt x="940308" y="67056"/>
                </a:lnTo>
                <a:lnTo>
                  <a:pt x="936498" y="68580"/>
                </a:lnTo>
                <a:lnTo>
                  <a:pt x="932862" y="68580"/>
                </a:lnTo>
                <a:lnTo>
                  <a:pt x="886206" y="127254"/>
                </a:lnTo>
                <a:lnTo>
                  <a:pt x="941832" y="99441"/>
                </a:lnTo>
                <a:close/>
              </a:path>
              <a:path w="1012825" h="127635">
                <a:moveTo>
                  <a:pt x="936498" y="68580"/>
                </a:moveTo>
                <a:lnTo>
                  <a:pt x="936498" y="64008"/>
                </a:lnTo>
                <a:lnTo>
                  <a:pt x="932862" y="68580"/>
                </a:lnTo>
                <a:lnTo>
                  <a:pt x="936498" y="68580"/>
                </a:lnTo>
                <a:close/>
              </a:path>
              <a:path w="1012825" h="127635">
                <a:moveTo>
                  <a:pt x="941832" y="64008"/>
                </a:moveTo>
                <a:lnTo>
                  <a:pt x="940308" y="60198"/>
                </a:lnTo>
                <a:lnTo>
                  <a:pt x="936498" y="59436"/>
                </a:lnTo>
                <a:lnTo>
                  <a:pt x="932905" y="59436"/>
                </a:lnTo>
                <a:lnTo>
                  <a:pt x="936498" y="64008"/>
                </a:lnTo>
                <a:lnTo>
                  <a:pt x="936498" y="68580"/>
                </a:lnTo>
                <a:lnTo>
                  <a:pt x="940308" y="67056"/>
                </a:lnTo>
                <a:lnTo>
                  <a:pt x="941832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33985" y="3425190"/>
            <a:ext cx="1012825" cy="127635"/>
          </a:xfrm>
          <a:custGeom>
            <a:avLst/>
            <a:gdLst/>
            <a:ahLst/>
            <a:cxnLst/>
            <a:rect l="l" t="t" r="r" b="b"/>
            <a:pathLst>
              <a:path w="1012825" h="127635">
                <a:moveTo>
                  <a:pt x="936498" y="64008"/>
                </a:moveTo>
                <a:lnTo>
                  <a:pt x="932905" y="59436"/>
                </a:lnTo>
                <a:lnTo>
                  <a:pt x="5334" y="59436"/>
                </a:lnTo>
                <a:lnTo>
                  <a:pt x="1524" y="60198"/>
                </a:lnTo>
                <a:lnTo>
                  <a:pt x="0" y="64008"/>
                </a:lnTo>
                <a:lnTo>
                  <a:pt x="1524" y="67056"/>
                </a:lnTo>
                <a:lnTo>
                  <a:pt x="5334" y="68580"/>
                </a:lnTo>
                <a:lnTo>
                  <a:pt x="932905" y="68525"/>
                </a:lnTo>
                <a:lnTo>
                  <a:pt x="936498" y="64008"/>
                </a:lnTo>
                <a:close/>
              </a:path>
              <a:path w="1012825" h="127635">
                <a:moveTo>
                  <a:pt x="1012698" y="64008"/>
                </a:moveTo>
                <a:lnTo>
                  <a:pt x="886206" y="0"/>
                </a:lnTo>
                <a:lnTo>
                  <a:pt x="932862" y="59380"/>
                </a:lnTo>
                <a:lnTo>
                  <a:pt x="936498" y="59436"/>
                </a:lnTo>
                <a:lnTo>
                  <a:pt x="940308" y="60198"/>
                </a:lnTo>
                <a:lnTo>
                  <a:pt x="941832" y="64008"/>
                </a:lnTo>
                <a:lnTo>
                  <a:pt x="941832" y="99441"/>
                </a:lnTo>
                <a:lnTo>
                  <a:pt x="1012698" y="64008"/>
                </a:lnTo>
                <a:close/>
              </a:path>
              <a:path w="1012825" h="127635">
                <a:moveTo>
                  <a:pt x="941832" y="99441"/>
                </a:moveTo>
                <a:lnTo>
                  <a:pt x="941832" y="64008"/>
                </a:lnTo>
                <a:lnTo>
                  <a:pt x="940308" y="67056"/>
                </a:lnTo>
                <a:lnTo>
                  <a:pt x="936498" y="68580"/>
                </a:lnTo>
                <a:lnTo>
                  <a:pt x="932862" y="68580"/>
                </a:lnTo>
                <a:lnTo>
                  <a:pt x="886206" y="127254"/>
                </a:lnTo>
                <a:lnTo>
                  <a:pt x="941832" y="99441"/>
                </a:lnTo>
                <a:close/>
              </a:path>
              <a:path w="1012825" h="127635">
                <a:moveTo>
                  <a:pt x="936498" y="68580"/>
                </a:moveTo>
                <a:lnTo>
                  <a:pt x="936498" y="64008"/>
                </a:lnTo>
                <a:lnTo>
                  <a:pt x="932862" y="68580"/>
                </a:lnTo>
                <a:lnTo>
                  <a:pt x="936498" y="68580"/>
                </a:lnTo>
                <a:close/>
              </a:path>
              <a:path w="1012825" h="127635">
                <a:moveTo>
                  <a:pt x="941832" y="64008"/>
                </a:moveTo>
                <a:lnTo>
                  <a:pt x="940308" y="60198"/>
                </a:lnTo>
                <a:lnTo>
                  <a:pt x="936498" y="59436"/>
                </a:lnTo>
                <a:lnTo>
                  <a:pt x="932905" y="59436"/>
                </a:lnTo>
                <a:lnTo>
                  <a:pt x="936498" y="64008"/>
                </a:lnTo>
                <a:lnTo>
                  <a:pt x="936498" y="68580"/>
                </a:lnTo>
                <a:lnTo>
                  <a:pt x="940308" y="67056"/>
                </a:lnTo>
                <a:lnTo>
                  <a:pt x="941832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10341" y="4497323"/>
            <a:ext cx="2232025" cy="718820"/>
          </a:xfrm>
          <a:custGeom>
            <a:avLst/>
            <a:gdLst/>
            <a:ahLst/>
            <a:cxnLst/>
            <a:rect l="l" t="t" r="r" b="b"/>
            <a:pathLst>
              <a:path w="2232025" h="718820">
                <a:moveTo>
                  <a:pt x="1115568" y="0"/>
                </a:moveTo>
                <a:lnTo>
                  <a:pt x="1044980" y="706"/>
                </a:lnTo>
                <a:lnTo>
                  <a:pt x="975565" y="2798"/>
                </a:lnTo>
                <a:lnTo>
                  <a:pt x="907452" y="6233"/>
                </a:lnTo>
                <a:lnTo>
                  <a:pt x="840771" y="10969"/>
                </a:lnTo>
                <a:lnTo>
                  <a:pt x="775653" y="16965"/>
                </a:lnTo>
                <a:lnTo>
                  <a:pt x="712228" y="24179"/>
                </a:lnTo>
                <a:lnTo>
                  <a:pt x="650627" y="32568"/>
                </a:lnTo>
                <a:lnTo>
                  <a:pt x="590980" y="42092"/>
                </a:lnTo>
                <a:lnTo>
                  <a:pt x="533417" y="52707"/>
                </a:lnTo>
                <a:lnTo>
                  <a:pt x="478068" y="64372"/>
                </a:lnTo>
                <a:lnTo>
                  <a:pt x="425064" y="77046"/>
                </a:lnTo>
                <a:lnTo>
                  <a:pt x="374535" y="90686"/>
                </a:lnTo>
                <a:lnTo>
                  <a:pt x="326612" y="105251"/>
                </a:lnTo>
                <a:lnTo>
                  <a:pt x="281424" y="120698"/>
                </a:lnTo>
                <a:lnTo>
                  <a:pt x="239103" y="136986"/>
                </a:lnTo>
                <a:lnTo>
                  <a:pt x="199777" y="154073"/>
                </a:lnTo>
                <a:lnTo>
                  <a:pt x="163579" y="171916"/>
                </a:lnTo>
                <a:lnTo>
                  <a:pt x="101084" y="209707"/>
                </a:lnTo>
                <a:lnTo>
                  <a:pt x="52659" y="250023"/>
                </a:lnTo>
                <a:lnTo>
                  <a:pt x="19348" y="292530"/>
                </a:lnTo>
                <a:lnTo>
                  <a:pt x="2193" y="336892"/>
                </a:lnTo>
                <a:lnTo>
                  <a:pt x="0" y="359664"/>
                </a:lnTo>
                <a:lnTo>
                  <a:pt x="2193" y="382351"/>
                </a:lnTo>
                <a:lnTo>
                  <a:pt x="19348" y="426563"/>
                </a:lnTo>
                <a:lnTo>
                  <a:pt x="52659" y="468943"/>
                </a:lnTo>
                <a:lnTo>
                  <a:pt x="101084" y="509155"/>
                </a:lnTo>
                <a:lnTo>
                  <a:pt x="163579" y="546862"/>
                </a:lnTo>
                <a:lnTo>
                  <a:pt x="199777" y="564670"/>
                </a:lnTo>
                <a:lnTo>
                  <a:pt x="239103" y="581725"/>
                </a:lnTo>
                <a:lnTo>
                  <a:pt x="281424" y="597986"/>
                </a:lnTo>
                <a:lnTo>
                  <a:pt x="326612" y="613410"/>
                </a:lnTo>
                <a:lnTo>
                  <a:pt x="374535" y="627954"/>
                </a:lnTo>
                <a:lnTo>
                  <a:pt x="425064" y="641577"/>
                </a:lnTo>
                <a:lnTo>
                  <a:pt x="478068" y="654236"/>
                </a:lnTo>
                <a:lnTo>
                  <a:pt x="533417" y="665890"/>
                </a:lnTo>
                <a:lnTo>
                  <a:pt x="590980" y="676496"/>
                </a:lnTo>
                <a:lnTo>
                  <a:pt x="650627" y="686012"/>
                </a:lnTo>
                <a:lnTo>
                  <a:pt x="712228" y="694395"/>
                </a:lnTo>
                <a:lnTo>
                  <a:pt x="775653" y="701605"/>
                </a:lnTo>
                <a:lnTo>
                  <a:pt x="840771" y="707599"/>
                </a:lnTo>
                <a:lnTo>
                  <a:pt x="907452" y="712333"/>
                </a:lnTo>
                <a:lnTo>
                  <a:pt x="975565" y="715768"/>
                </a:lnTo>
                <a:lnTo>
                  <a:pt x="1044980" y="717859"/>
                </a:lnTo>
                <a:lnTo>
                  <a:pt x="1115568" y="718566"/>
                </a:lnTo>
                <a:lnTo>
                  <a:pt x="1186158" y="717859"/>
                </a:lnTo>
                <a:lnTo>
                  <a:pt x="1255583" y="715768"/>
                </a:lnTo>
                <a:lnTo>
                  <a:pt x="1323711" y="712333"/>
                </a:lnTo>
                <a:lnTo>
                  <a:pt x="1390413" y="707599"/>
                </a:lnTo>
                <a:lnTo>
                  <a:pt x="1455556" y="701605"/>
                </a:lnTo>
                <a:lnTo>
                  <a:pt x="1519010" y="694395"/>
                </a:lnTo>
                <a:lnTo>
                  <a:pt x="1580644" y="686012"/>
                </a:lnTo>
                <a:lnTo>
                  <a:pt x="1640327" y="676496"/>
                </a:lnTo>
                <a:lnTo>
                  <a:pt x="1697929" y="665890"/>
                </a:lnTo>
                <a:lnTo>
                  <a:pt x="1753318" y="654236"/>
                </a:lnTo>
                <a:lnTo>
                  <a:pt x="1806365" y="641577"/>
                </a:lnTo>
                <a:lnTo>
                  <a:pt x="1856937" y="627954"/>
                </a:lnTo>
                <a:lnTo>
                  <a:pt x="1904904" y="613410"/>
                </a:lnTo>
                <a:lnTo>
                  <a:pt x="1950136" y="597986"/>
                </a:lnTo>
                <a:lnTo>
                  <a:pt x="1992501" y="581725"/>
                </a:lnTo>
                <a:lnTo>
                  <a:pt x="2031868" y="564670"/>
                </a:lnTo>
                <a:lnTo>
                  <a:pt x="2068107" y="546862"/>
                </a:lnTo>
                <a:lnTo>
                  <a:pt x="2130677" y="509155"/>
                </a:lnTo>
                <a:lnTo>
                  <a:pt x="2179164" y="468943"/>
                </a:lnTo>
                <a:lnTo>
                  <a:pt x="2212521" y="426563"/>
                </a:lnTo>
                <a:lnTo>
                  <a:pt x="2229701" y="382351"/>
                </a:lnTo>
                <a:lnTo>
                  <a:pt x="2231898" y="359663"/>
                </a:lnTo>
                <a:lnTo>
                  <a:pt x="2229701" y="336892"/>
                </a:lnTo>
                <a:lnTo>
                  <a:pt x="2212521" y="292530"/>
                </a:lnTo>
                <a:lnTo>
                  <a:pt x="2179164" y="250023"/>
                </a:lnTo>
                <a:lnTo>
                  <a:pt x="2130677" y="209707"/>
                </a:lnTo>
                <a:lnTo>
                  <a:pt x="2068107" y="171916"/>
                </a:lnTo>
                <a:lnTo>
                  <a:pt x="2031868" y="154073"/>
                </a:lnTo>
                <a:lnTo>
                  <a:pt x="1992501" y="136986"/>
                </a:lnTo>
                <a:lnTo>
                  <a:pt x="1950136" y="120698"/>
                </a:lnTo>
                <a:lnTo>
                  <a:pt x="1904904" y="105251"/>
                </a:lnTo>
                <a:lnTo>
                  <a:pt x="1856937" y="90686"/>
                </a:lnTo>
                <a:lnTo>
                  <a:pt x="1806365" y="77046"/>
                </a:lnTo>
                <a:lnTo>
                  <a:pt x="1753318" y="64372"/>
                </a:lnTo>
                <a:lnTo>
                  <a:pt x="1697929" y="52707"/>
                </a:lnTo>
                <a:lnTo>
                  <a:pt x="1640327" y="42092"/>
                </a:lnTo>
                <a:lnTo>
                  <a:pt x="1580644" y="32568"/>
                </a:lnTo>
                <a:lnTo>
                  <a:pt x="1519010" y="24179"/>
                </a:lnTo>
                <a:lnTo>
                  <a:pt x="1455556" y="16965"/>
                </a:lnTo>
                <a:lnTo>
                  <a:pt x="1390413" y="10969"/>
                </a:lnTo>
                <a:lnTo>
                  <a:pt x="1323711" y="6233"/>
                </a:lnTo>
                <a:lnTo>
                  <a:pt x="1255583" y="2798"/>
                </a:lnTo>
                <a:lnTo>
                  <a:pt x="1186158" y="706"/>
                </a:lnTo>
                <a:lnTo>
                  <a:pt x="1115568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127625" y="4659376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latin typeface="NSimSun"/>
                <a:cs typeface="NSimSun"/>
              </a:rPr>
              <a:t>数据库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3663" y="3557015"/>
            <a:ext cx="2454910" cy="1160780"/>
          </a:xfrm>
          <a:custGeom>
            <a:avLst/>
            <a:gdLst/>
            <a:ahLst/>
            <a:cxnLst/>
            <a:rect l="l" t="t" r="r" b="b"/>
            <a:pathLst>
              <a:path w="2454910" h="1160779">
                <a:moveTo>
                  <a:pt x="141732" y="0"/>
                </a:moveTo>
                <a:lnTo>
                  <a:pt x="0" y="3809"/>
                </a:lnTo>
                <a:lnTo>
                  <a:pt x="64770" y="86039"/>
                </a:lnTo>
                <a:lnTo>
                  <a:pt x="64770" y="33527"/>
                </a:lnTo>
                <a:lnTo>
                  <a:pt x="67056" y="31241"/>
                </a:lnTo>
                <a:lnTo>
                  <a:pt x="70866" y="31241"/>
                </a:lnTo>
                <a:lnTo>
                  <a:pt x="74821" y="33103"/>
                </a:lnTo>
                <a:lnTo>
                  <a:pt x="141732" y="0"/>
                </a:lnTo>
                <a:close/>
              </a:path>
              <a:path w="2454910" h="1160779">
                <a:moveTo>
                  <a:pt x="74821" y="33103"/>
                </a:moveTo>
                <a:lnTo>
                  <a:pt x="70866" y="31241"/>
                </a:lnTo>
                <a:lnTo>
                  <a:pt x="67056" y="31241"/>
                </a:lnTo>
                <a:lnTo>
                  <a:pt x="64770" y="33527"/>
                </a:lnTo>
                <a:lnTo>
                  <a:pt x="64770" y="37337"/>
                </a:lnTo>
                <a:lnTo>
                  <a:pt x="67056" y="40385"/>
                </a:lnTo>
                <a:lnTo>
                  <a:pt x="69342" y="41461"/>
                </a:lnTo>
                <a:lnTo>
                  <a:pt x="69342" y="35813"/>
                </a:lnTo>
                <a:lnTo>
                  <a:pt x="74821" y="33103"/>
                </a:lnTo>
                <a:close/>
              </a:path>
              <a:path w="2454910" h="1160779">
                <a:moveTo>
                  <a:pt x="87630" y="115061"/>
                </a:moveTo>
                <a:lnTo>
                  <a:pt x="70804" y="42149"/>
                </a:lnTo>
                <a:lnTo>
                  <a:pt x="67056" y="40385"/>
                </a:lnTo>
                <a:lnTo>
                  <a:pt x="64770" y="37337"/>
                </a:lnTo>
                <a:lnTo>
                  <a:pt x="64770" y="86039"/>
                </a:lnTo>
                <a:lnTo>
                  <a:pt x="87630" y="115061"/>
                </a:lnTo>
                <a:close/>
              </a:path>
              <a:path w="2454910" h="1160779">
                <a:moveTo>
                  <a:pt x="2454402" y="1154429"/>
                </a:moveTo>
                <a:lnTo>
                  <a:pt x="2451354" y="1151381"/>
                </a:lnTo>
                <a:lnTo>
                  <a:pt x="74821" y="33103"/>
                </a:lnTo>
                <a:lnTo>
                  <a:pt x="69342" y="35813"/>
                </a:lnTo>
                <a:lnTo>
                  <a:pt x="70804" y="42149"/>
                </a:lnTo>
                <a:lnTo>
                  <a:pt x="2447544" y="1160525"/>
                </a:lnTo>
                <a:lnTo>
                  <a:pt x="2451354" y="1160525"/>
                </a:lnTo>
                <a:lnTo>
                  <a:pt x="2453640" y="1158239"/>
                </a:lnTo>
                <a:lnTo>
                  <a:pt x="2454402" y="1154429"/>
                </a:lnTo>
                <a:close/>
              </a:path>
              <a:path w="2454910" h="1160779">
                <a:moveTo>
                  <a:pt x="70804" y="42149"/>
                </a:moveTo>
                <a:lnTo>
                  <a:pt x="69342" y="35813"/>
                </a:lnTo>
                <a:lnTo>
                  <a:pt x="69342" y="41461"/>
                </a:lnTo>
                <a:lnTo>
                  <a:pt x="70804" y="42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62513" y="3484626"/>
            <a:ext cx="1012825" cy="1012825"/>
          </a:xfrm>
          <a:custGeom>
            <a:avLst/>
            <a:gdLst/>
            <a:ahLst/>
            <a:cxnLst/>
            <a:rect l="l" t="t" r="r" b="b"/>
            <a:pathLst>
              <a:path w="1012825" h="1012825">
                <a:moveTo>
                  <a:pt x="959931" y="953071"/>
                </a:moveTo>
                <a:lnTo>
                  <a:pt x="8382" y="762"/>
                </a:lnTo>
                <a:lnTo>
                  <a:pt x="4572" y="0"/>
                </a:lnTo>
                <a:lnTo>
                  <a:pt x="1524" y="762"/>
                </a:lnTo>
                <a:lnTo>
                  <a:pt x="0" y="4572"/>
                </a:lnTo>
                <a:lnTo>
                  <a:pt x="1524" y="7620"/>
                </a:lnTo>
                <a:lnTo>
                  <a:pt x="953191" y="959287"/>
                </a:lnTo>
                <a:lnTo>
                  <a:pt x="959358" y="958596"/>
                </a:lnTo>
                <a:lnTo>
                  <a:pt x="959931" y="953071"/>
                </a:lnTo>
                <a:close/>
              </a:path>
              <a:path w="1012825" h="1012825">
                <a:moveTo>
                  <a:pt x="963930" y="996441"/>
                </a:moveTo>
                <a:lnTo>
                  <a:pt x="963930" y="958596"/>
                </a:lnTo>
                <a:lnTo>
                  <a:pt x="962406" y="961644"/>
                </a:lnTo>
                <a:lnTo>
                  <a:pt x="959358" y="963168"/>
                </a:lnTo>
                <a:lnTo>
                  <a:pt x="955548" y="961644"/>
                </a:lnTo>
                <a:lnTo>
                  <a:pt x="953191" y="959287"/>
                </a:lnTo>
                <a:lnTo>
                  <a:pt x="877824" y="967740"/>
                </a:lnTo>
                <a:lnTo>
                  <a:pt x="963930" y="996441"/>
                </a:lnTo>
                <a:close/>
              </a:path>
              <a:path w="1012825" h="1012825">
                <a:moveTo>
                  <a:pt x="963930" y="958596"/>
                </a:moveTo>
                <a:lnTo>
                  <a:pt x="962406" y="955548"/>
                </a:lnTo>
                <a:lnTo>
                  <a:pt x="959931" y="953071"/>
                </a:lnTo>
                <a:lnTo>
                  <a:pt x="959358" y="958596"/>
                </a:lnTo>
                <a:lnTo>
                  <a:pt x="953191" y="959287"/>
                </a:lnTo>
                <a:lnTo>
                  <a:pt x="955548" y="961644"/>
                </a:lnTo>
                <a:lnTo>
                  <a:pt x="959358" y="963168"/>
                </a:lnTo>
                <a:lnTo>
                  <a:pt x="962406" y="961644"/>
                </a:lnTo>
                <a:lnTo>
                  <a:pt x="963930" y="958596"/>
                </a:lnTo>
                <a:close/>
              </a:path>
              <a:path w="1012825" h="1012825">
                <a:moveTo>
                  <a:pt x="1012698" y="1012698"/>
                </a:moveTo>
                <a:lnTo>
                  <a:pt x="967740" y="877824"/>
                </a:lnTo>
                <a:lnTo>
                  <a:pt x="959931" y="953071"/>
                </a:lnTo>
                <a:lnTo>
                  <a:pt x="962406" y="955548"/>
                </a:lnTo>
                <a:lnTo>
                  <a:pt x="963930" y="958596"/>
                </a:lnTo>
                <a:lnTo>
                  <a:pt x="963930" y="996441"/>
                </a:lnTo>
                <a:lnTo>
                  <a:pt x="1012698" y="1012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94539" y="3489197"/>
            <a:ext cx="576580" cy="1008380"/>
          </a:xfrm>
          <a:custGeom>
            <a:avLst/>
            <a:gdLst/>
            <a:ahLst/>
            <a:cxnLst/>
            <a:rect l="l" t="t" r="r" b="b"/>
            <a:pathLst>
              <a:path w="576579" h="1008379">
                <a:moveTo>
                  <a:pt x="35665" y="935807"/>
                </a:moveTo>
                <a:lnTo>
                  <a:pt x="7619" y="866394"/>
                </a:lnTo>
                <a:lnTo>
                  <a:pt x="0" y="1008126"/>
                </a:lnTo>
                <a:lnTo>
                  <a:pt x="33527" y="985629"/>
                </a:lnTo>
                <a:lnTo>
                  <a:pt x="33527" y="939546"/>
                </a:lnTo>
                <a:lnTo>
                  <a:pt x="35665" y="935807"/>
                </a:lnTo>
                <a:close/>
              </a:path>
              <a:path w="576579" h="1008379">
                <a:moveTo>
                  <a:pt x="43739" y="940918"/>
                </a:moveTo>
                <a:lnTo>
                  <a:pt x="38099" y="941832"/>
                </a:lnTo>
                <a:lnTo>
                  <a:pt x="35665" y="935807"/>
                </a:lnTo>
                <a:lnTo>
                  <a:pt x="33527" y="939546"/>
                </a:lnTo>
                <a:lnTo>
                  <a:pt x="33527" y="943356"/>
                </a:lnTo>
                <a:lnTo>
                  <a:pt x="35813" y="945642"/>
                </a:lnTo>
                <a:lnTo>
                  <a:pt x="38861" y="946404"/>
                </a:lnTo>
                <a:lnTo>
                  <a:pt x="41909" y="944118"/>
                </a:lnTo>
                <a:lnTo>
                  <a:pt x="43739" y="940918"/>
                </a:lnTo>
                <a:close/>
              </a:path>
              <a:path w="576579" h="1008379">
                <a:moveTo>
                  <a:pt x="118109" y="928878"/>
                </a:moveTo>
                <a:lnTo>
                  <a:pt x="43739" y="940918"/>
                </a:lnTo>
                <a:lnTo>
                  <a:pt x="41909" y="944118"/>
                </a:lnTo>
                <a:lnTo>
                  <a:pt x="38861" y="946404"/>
                </a:lnTo>
                <a:lnTo>
                  <a:pt x="35813" y="945642"/>
                </a:lnTo>
                <a:lnTo>
                  <a:pt x="33527" y="943356"/>
                </a:lnTo>
                <a:lnTo>
                  <a:pt x="33527" y="985629"/>
                </a:lnTo>
                <a:lnTo>
                  <a:pt x="118109" y="928878"/>
                </a:lnTo>
                <a:close/>
              </a:path>
              <a:path w="576579" h="1008379">
                <a:moveTo>
                  <a:pt x="540821" y="71592"/>
                </a:moveTo>
                <a:lnTo>
                  <a:pt x="538733" y="66294"/>
                </a:lnTo>
                <a:lnTo>
                  <a:pt x="532299" y="67265"/>
                </a:lnTo>
                <a:lnTo>
                  <a:pt x="35665" y="935807"/>
                </a:lnTo>
                <a:lnTo>
                  <a:pt x="38099" y="941832"/>
                </a:lnTo>
                <a:lnTo>
                  <a:pt x="43739" y="940918"/>
                </a:lnTo>
                <a:lnTo>
                  <a:pt x="540821" y="71592"/>
                </a:lnTo>
                <a:close/>
              </a:path>
              <a:path w="576579" h="1008379">
                <a:moveTo>
                  <a:pt x="576071" y="0"/>
                </a:moveTo>
                <a:lnTo>
                  <a:pt x="457961" y="78486"/>
                </a:lnTo>
                <a:lnTo>
                  <a:pt x="532299" y="67265"/>
                </a:lnTo>
                <a:lnTo>
                  <a:pt x="534161" y="64008"/>
                </a:lnTo>
                <a:lnTo>
                  <a:pt x="537209" y="61722"/>
                </a:lnTo>
                <a:lnTo>
                  <a:pt x="541019" y="61722"/>
                </a:lnTo>
                <a:lnTo>
                  <a:pt x="543305" y="64770"/>
                </a:lnTo>
                <a:lnTo>
                  <a:pt x="543305" y="77899"/>
                </a:lnTo>
                <a:lnTo>
                  <a:pt x="568451" y="141732"/>
                </a:lnTo>
                <a:lnTo>
                  <a:pt x="576071" y="0"/>
                </a:lnTo>
                <a:close/>
              </a:path>
              <a:path w="576579" h="1008379">
                <a:moveTo>
                  <a:pt x="543305" y="64770"/>
                </a:moveTo>
                <a:lnTo>
                  <a:pt x="541019" y="61722"/>
                </a:lnTo>
                <a:lnTo>
                  <a:pt x="537209" y="61722"/>
                </a:lnTo>
                <a:lnTo>
                  <a:pt x="534161" y="64008"/>
                </a:lnTo>
                <a:lnTo>
                  <a:pt x="532299" y="67265"/>
                </a:lnTo>
                <a:lnTo>
                  <a:pt x="538733" y="66294"/>
                </a:lnTo>
                <a:lnTo>
                  <a:pt x="540821" y="71592"/>
                </a:lnTo>
                <a:lnTo>
                  <a:pt x="542543" y="68580"/>
                </a:lnTo>
                <a:lnTo>
                  <a:pt x="543305" y="64770"/>
                </a:lnTo>
                <a:close/>
              </a:path>
              <a:path w="576579" h="1008379">
                <a:moveTo>
                  <a:pt x="543305" y="77899"/>
                </a:moveTo>
                <a:lnTo>
                  <a:pt x="543305" y="64770"/>
                </a:lnTo>
                <a:lnTo>
                  <a:pt x="542543" y="68580"/>
                </a:lnTo>
                <a:lnTo>
                  <a:pt x="540821" y="71592"/>
                </a:lnTo>
                <a:lnTo>
                  <a:pt x="543305" y="77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437511" y="3425190"/>
            <a:ext cx="1012825" cy="127635"/>
          </a:xfrm>
          <a:custGeom>
            <a:avLst/>
            <a:gdLst/>
            <a:ahLst/>
            <a:cxnLst/>
            <a:rect l="l" t="t" r="r" b="b"/>
            <a:pathLst>
              <a:path w="1012825" h="127635">
                <a:moveTo>
                  <a:pt x="936498" y="64008"/>
                </a:moveTo>
                <a:lnTo>
                  <a:pt x="932905" y="59436"/>
                </a:lnTo>
                <a:lnTo>
                  <a:pt x="4572" y="59436"/>
                </a:lnTo>
                <a:lnTo>
                  <a:pt x="1524" y="60198"/>
                </a:lnTo>
                <a:lnTo>
                  <a:pt x="0" y="64008"/>
                </a:lnTo>
                <a:lnTo>
                  <a:pt x="1524" y="67056"/>
                </a:lnTo>
                <a:lnTo>
                  <a:pt x="4572" y="68580"/>
                </a:lnTo>
                <a:lnTo>
                  <a:pt x="932905" y="68525"/>
                </a:lnTo>
                <a:lnTo>
                  <a:pt x="936498" y="64008"/>
                </a:lnTo>
                <a:close/>
              </a:path>
              <a:path w="1012825" h="127635">
                <a:moveTo>
                  <a:pt x="1012698" y="64008"/>
                </a:moveTo>
                <a:lnTo>
                  <a:pt x="886206" y="0"/>
                </a:lnTo>
                <a:lnTo>
                  <a:pt x="932862" y="59380"/>
                </a:lnTo>
                <a:lnTo>
                  <a:pt x="936498" y="59436"/>
                </a:lnTo>
                <a:lnTo>
                  <a:pt x="940308" y="60198"/>
                </a:lnTo>
                <a:lnTo>
                  <a:pt x="941832" y="64008"/>
                </a:lnTo>
                <a:lnTo>
                  <a:pt x="941832" y="99441"/>
                </a:lnTo>
                <a:lnTo>
                  <a:pt x="1012698" y="64008"/>
                </a:lnTo>
                <a:close/>
              </a:path>
              <a:path w="1012825" h="127635">
                <a:moveTo>
                  <a:pt x="941832" y="99441"/>
                </a:moveTo>
                <a:lnTo>
                  <a:pt x="941832" y="64008"/>
                </a:lnTo>
                <a:lnTo>
                  <a:pt x="940308" y="67056"/>
                </a:lnTo>
                <a:lnTo>
                  <a:pt x="936498" y="68580"/>
                </a:lnTo>
                <a:lnTo>
                  <a:pt x="932862" y="68580"/>
                </a:lnTo>
                <a:lnTo>
                  <a:pt x="886206" y="127254"/>
                </a:lnTo>
                <a:lnTo>
                  <a:pt x="941832" y="99441"/>
                </a:lnTo>
                <a:close/>
              </a:path>
              <a:path w="1012825" h="127635">
                <a:moveTo>
                  <a:pt x="936498" y="68580"/>
                </a:moveTo>
                <a:lnTo>
                  <a:pt x="936498" y="64008"/>
                </a:lnTo>
                <a:lnTo>
                  <a:pt x="932862" y="68580"/>
                </a:lnTo>
                <a:lnTo>
                  <a:pt x="936498" y="68580"/>
                </a:lnTo>
                <a:close/>
              </a:path>
              <a:path w="1012825" h="127635">
                <a:moveTo>
                  <a:pt x="941832" y="64008"/>
                </a:moveTo>
                <a:lnTo>
                  <a:pt x="940308" y="60198"/>
                </a:lnTo>
                <a:lnTo>
                  <a:pt x="936498" y="59436"/>
                </a:lnTo>
                <a:lnTo>
                  <a:pt x="932905" y="59436"/>
                </a:lnTo>
                <a:lnTo>
                  <a:pt x="936498" y="64008"/>
                </a:lnTo>
                <a:lnTo>
                  <a:pt x="936498" y="68580"/>
                </a:lnTo>
                <a:lnTo>
                  <a:pt x="940308" y="67056"/>
                </a:lnTo>
                <a:lnTo>
                  <a:pt x="941832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89967" y="3467861"/>
            <a:ext cx="3102610" cy="1034415"/>
          </a:xfrm>
          <a:custGeom>
            <a:avLst/>
            <a:gdLst/>
            <a:ahLst/>
            <a:cxnLst/>
            <a:rect l="l" t="t" r="r" b="b"/>
            <a:pathLst>
              <a:path w="3102609" h="1034414">
                <a:moveTo>
                  <a:pt x="3028950" y="44957"/>
                </a:moveTo>
                <a:lnTo>
                  <a:pt x="3024073" y="41725"/>
                </a:lnTo>
                <a:lnTo>
                  <a:pt x="3048" y="1024889"/>
                </a:lnTo>
                <a:lnTo>
                  <a:pt x="0" y="1027176"/>
                </a:lnTo>
                <a:lnTo>
                  <a:pt x="0" y="1030985"/>
                </a:lnTo>
                <a:lnTo>
                  <a:pt x="2286" y="1033271"/>
                </a:lnTo>
                <a:lnTo>
                  <a:pt x="6096" y="1034033"/>
                </a:lnTo>
                <a:lnTo>
                  <a:pt x="3026818" y="50720"/>
                </a:lnTo>
                <a:lnTo>
                  <a:pt x="3028950" y="44957"/>
                </a:lnTo>
                <a:close/>
              </a:path>
              <a:path w="3102609" h="1034414">
                <a:moveTo>
                  <a:pt x="3102102" y="21335"/>
                </a:moveTo>
                <a:lnTo>
                  <a:pt x="2961132" y="0"/>
                </a:lnTo>
                <a:lnTo>
                  <a:pt x="3024073" y="41725"/>
                </a:lnTo>
                <a:lnTo>
                  <a:pt x="3028188" y="40385"/>
                </a:lnTo>
                <a:lnTo>
                  <a:pt x="3031236" y="40385"/>
                </a:lnTo>
                <a:lnTo>
                  <a:pt x="3033522" y="43433"/>
                </a:lnTo>
                <a:lnTo>
                  <a:pt x="3033522" y="88884"/>
                </a:lnTo>
                <a:lnTo>
                  <a:pt x="3102102" y="21335"/>
                </a:lnTo>
                <a:close/>
              </a:path>
              <a:path w="3102609" h="1034414">
                <a:moveTo>
                  <a:pt x="3033522" y="88884"/>
                </a:moveTo>
                <a:lnTo>
                  <a:pt x="3033522" y="47243"/>
                </a:lnTo>
                <a:lnTo>
                  <a:pt x="3030474" y="49529"/>
                </a:lnTo>
                <a:lnTo>
                  <a:pt x="3026818" y="50720"/>
                </a:lnTo>
                <a:lnTo>
                  <a:pt x="3000756" y="121157"/>
                </a:lnTo>
                <a:lnTo>
                  <a:pt x="3033522" y="88884"/>
                </a:lnTo>
                <a:close/>
              </a:path>
              <a:path w="3102609" h="1034414">
                <a:moveTo>
                  <a:pt x="3033522" y="47243"/>
                </a:moveTo>
                <a:lnTo>
                  <a:pt x="3033522" y="43433"/>
                </a:lnTo>
                <a:lnTo>
                  <a:pt x="3031236" y="40385"/>
                </a:lnTo>
                <a:lnTo>
                  <a:pt x="3028188" y="40385"/>
                </a:lnTo>
                <a:lnTo>
                  <a:pt x="3024073" y="41725"/>
                </a:lnTo>
                <a:lnTo>
                  <a:pt x="3028950" y="44957"/>
                </a:lnTo>
                <a:lnTo>
                  <a:pt x="3028950" y="50026"/>
                </a:lnTo>
                <a:lnTo>
                  <a:pt x="3030474" y="49529"/>
                </a:lnTo>
                <a:lnTo>
                  <a:pt x="3033522" y="47243"/>
                </a:lnTo>
                <a:close/>
              </a:path>
              <a:path w="3102609" h="1034414">
                <a:moveTo>
                  <a:pt x="3028950" y="50026"/>
                </a:moveTo>
                <a:lnTo>
                  <a:pt x="3028950" y="44957"/>
                </a:lnTo>
                <a:lnTo>
                  <a:pt x="3026818" y="50720"/>
                </a:lnTo>
                <a:lnTo>
                  <a:pt x="3028950" y="50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910955" y="3075178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latin typeface="NSimSun"/>
                <a:cs typeface="NSimSun"/>
              </a:rPr>
              <a:t>信息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50833" y="2841498"/>
            <a:ext cx="6551930" cy="2592705"/>
          </a:xfrm>
          <a:custGeom>
            <a:avLst/>
            <a:gdLst/>
            <a:ahLst/>
            <a:cxnLst/>
            <a:rect l="l" t="t" r="r" b="b"/>
            <a:pathLst>
              <a:path w="6551930" h="2592704">
                <a:moveTo>
                  <a:pt x="0" y="0"/>
                </a:moveTo>
                <a:lnTo>
                  <a:pt x="0" y="2592324"/>
                </a:lnTo>
                <a:lnTo>
                  <a:pt x="6551663" y="2592323"/>
                </a:lnTo>
                <a:lnTo>
                  <a:pt x="6551663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93933" y="2193798"/>
            <a:ext cx="0" cy="1295400"/>
          </a:xfrm>
          <a:custGeom>
            <a:avLst/>
            <a:gdLst/>
            <a:ahLst/>
            <a:cxnLst/>
            <a:rect l="l" t="t" r="r" b="b"/>
            <a:pathLst>
              <a:path w="0" h="1295400">
                <a:moveTo>
                  <a:pt x="0" y="12954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42239" y="2265426"/>
            <a:ext cx="0" cy="1224280"/>
          </a:xfrm>
          <a:custGeom>
            <a:avLst/>
            <a:gdLst/>
            <a:ahLst/>
            <a:cxnLst/>
            <a:rect l="l" t="t" r="r" b="b"/>
            <a:pathLst>
              <a:path w="0" h="1224279">
                <a:moveTo>
                  <a:pt x="0" y="1223772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005454" y="2464053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latin typeface="NSimSun"/>
                <a:cs typeface="NSimSun"/>
              </a:rPr>
              <a:t>分析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56009" y="2425941"/>
            <a:ext cx="788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latin typeface="NSimSun"/>
                <a:cs typeface="NSimSun"/>
              </a:rPr>
              <a:t>MPEG-7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26756" y="2390902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latin typeface="NSimSun"/>
                <a:cs typeface="NSimSun"/>
              </a:rPr>
              <a:t>提取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73479" y="2007209"/>
            <a:ext cx="7546975" cy="4494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MPEG-7不包括特征提取的工具和算法，也不包 括搜索引擎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让产业界开展竞争，以得出最好的结果</a:t>
            </a:r>
            <a:endParaRPr sz="2800">
              <a:latin typeface="NSimSun"/>
              <a:cs typeface="NSimSun"/>
            </a:endParaRPr>
          </a:p>
          <a:p>
            <a:pPr algn="just" marL="12700" marR="4953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10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MPEG-7仅仅标准化内容描述工具，而将内容分 析工具（如特征提取）和内容使用工具（如搜索 引擎和内容过滤）交给产业界</a:t>
            </a:r>
            <a:endParaRPr sz="2800">
              <a:latin typeface="NSimSun"/>
              <a:cs typeface="NSimSun"/>
            </a:endParaRPr>
          </a:p>
          <a:p>
            <a:pPr marL="12700" marR="60960">
              <a:lnSpc>
                <a:spcPct val="100000"/>
              </a:lnSpc>
              <a:spcBef>
                <a:spcPts val="1689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仅仅将对多媒体描述的格式（包括句法和语 义）归于需要规范的部分，而将其它归于非规范 的部分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MPEG-7对试验的性能评价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73479" y="1934057"/>
            <a:ext cx="7679690" cy="3854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93675">
              <a:lnSpc>
                <a:spcPct val="102000"/>
              </a:lnSpc>
              <a:buClr>
                <a:srgbClr val="EE2B0A"/>
              </a:buClr>
              <a:buSzPct val="78571"/>
              <a:buFont typeface="Wingdings"/>
              <a:buChar char=""/>
              <a:tabLst>
                <a:tab pos="424180" algn="l"/>
              </a:tabLst>
            </a:pPr>
            <a:r>
              <a:rPr dirty="0" sz="2800" spc="-5">
                <a:latin typeface="NSimSun"/>
                <a:cs typeface="NSimSun"/>
              </a:rPr>
              <a:t>ANMRR（Averag</a:t>
            </a:r>
            <a:r>
              <a:rPr dirty="0" sz="2800">
                <a:latin typeface="NSimSun"/>
                <a:cs typeface="NSimSun"/>
              </a:rPr>
              <a:t>e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Normalize</a:t>
            </a:r>
            <a:r>
              <a:rPr dirty="0" sz="2800">
                <a:latin typeface="NSimSun"/>
                <a:cs typeface="NSimSun"/>
              </a:rPr>
              <a:t>d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Modified</a:t>
            </a:r>
            <a:r>
              <a:rPr dirty="0" sz="2800" spc="-5">
                <a:latin typeface="NSimSun"/>
                <a:cs typeface="NSimSun"/>
              </a:rPr>
              <a:t> Retrieva</a:t>
            </a:r>
            <a:r>
              <a:rPr dirty="0" sz="2800">
                <a:latin typeface="NSimSun"/>
                <a:cs typeface="NSimSun"/>
              </a:rPr>
              <a:t>l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Rank），平均归一化调整后的检索秩</a:t>
            </a:r>
            <a:endParaRPr sz="2800">
              <a:latin typeface="NSimSun"/>
              <a:cs typeface="NSimSun"/>
            </a:endParaRPr>
          </a:p>
          <a:p>
            <a:pPr marL="379730" indent="-367030">
              <a:lnSpc>
                <a:spcPct val="100000"/>
              </a:lnSpc>
              <a:spcBef>
                <a:spcPts val="1689"/>
              </a:spcBef>
              <a:buClr>
                <a:srgbClr val="EE2B0A"/>
              </a:buClr>
              <a:buSzPct val="71428"/>
              <a:buFont typeface="Wingdings"/>
              <a:buChar char=""/>
              <a:tabLst>
                <a:tab pos="380365" algn="l"/>
              </a:tabLst>
            </a:pPr>
            <a:r>
              <a:rPr dirty="0" sz="2800" spc="-5">
                <a:latin typeface="NSimSun"/>
                <a:cs typeface="NSimSun"/>
              </a:rPr>
              <a:t>AR（Averag</a:t>
            </a:r>
            <a:r>
              <a:rPr dirty="0" sz="2800">
                <a:latin typeface="NSimSun"/>
                <a:cs typeface="NSimSun"/>
              </a:rPr>
              <a:t>e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Recall）</a:t>
            </a:r>
            <a:endParaRPr sz="2800">
              <a:latin typeface="NSimSun"/>
              <a:cs typeface="NSimSun"/>
            </a:endParaRPr>
          </a:p>
          <a:p>
            <a:pPr marL="430530" indent="-417830">
              <a:lnSpc>
                <a:spcPct val="100000"/>
              </a:lnSpc>
              <a:spcBef>
                <a:spcPts val="1190"/>
              </a:spcBef>
              <a:buClr>
                <a:srgbClr val="EE2B0A"/>
              </a:buClr>
              <a:buSzPct val="83333"/>
              <a:buFont typeface="Wingdings"/>
              <a:buChar char=""/>
              <a:tabLst>
                <a:tab pos="431165" algn="l"/>
              </a:tabLst>
            </a:pPr>
            <a:r>
              <a:rPr dirty="0" baseline="1157" sz="3600" spc="7" i="1">
                <a:latin typeface="Times New Roman"/>
                <a:cs typeface="Times New Roman"/>
              </a:rPr>
              <a:t>A</a:t>
            </a:r>
            <a:r>
              <a:rPr dirty="0" baseline="1157" sz="3600" spc="97" i="1">
                <a:latin typeface="Times New Roman"/>
                <a:cs typeface="Times New Roman"/>
              </a:rPr>
              <a:t>R</a:t>
            </a:r>
            <a:r>
              <a:rPr dirty="0" baseline="1157" sz="3600">
                <a:latin typeface="Times New Roman"/>
                <a:cs typeface="Times New Roman"/>
              </a:rPr>
              <a:t>,</a:t>
            </a:r>
            <a:r>
              <a:rPr dirty="0" baseline="1157" sz="3600" spc="-150">
                <a:latin typeface="Times New Roman"/>
                <a:cs typeface="Times New Roman"/>
              </a:rPr>
              <a:t> </a:t>
            </a:r>
            <a:r>
              <a:rPr dirty="0" baseline="1157" sz="3600" spc="7" i="1">
                <a:latin typeface="Times New Roman"/>
                <a:cs typeface="Times New Roman"/>
              </a:rPr>
              <a:t>ANMRR</a:t>
            </a:r>
            <a:r>
              <a:rPr dirty="0" baseline="1157" sz="3600" spc="-284" i="1">
                <a:latin typeface="Times New Roman"/>
                <a:cs typeface="Times New Roman"/>
              </a:rPr>
              <a:t> </a:t>
            </a:r>
            <a:r>
              <a:rPr dirty="0" baseline="1157" sz="3600" spc="7">
                <a:latin typeface="Symbol"/>
                <a:cs typeface="Symbol"/>
              </a:rPr>
              <a:t></a:t>
            </a:r>
            <a:r>
              <a:rPr dirty="0" baseline="1157" sz="3600" spc="-555">
                <a:latin typeface="Times New Roman"/>
                <a:cs typeface="Times New Roman"/>
              </a:rPr>
              <a:t> </a:t>
            </a:r>
            <a:r>
              <a:rPr dirty="0" sz="3300" spc="-465">
                <a:latin typeface="Symbol"/>
                <a:cs typeface="Symbol"/>
              </a:rPr>
              <a:t></a:t>
            </a:r>
            <a:r>
              <a:rPr dirty="0" baseline="1157" sz="3600" spc="-30">
                <a:latin typeface="Times New Roman"/>
                <a:cs typeface="Times New Roman"/>
              </a:rPr>
              <a:t>0</a:t>
            </a:r>
            <a:r>
              <a:rPr dirty="0" baseline="1157" sz="3600" spc="-337">
                <a:latin typeface="Times New Roman"/>
                <a:cs typeface="Times New Roman"/>
              </a:rPr>
              <a:t>,</a:t>
            </a:r>
            <a:r>
              <a:rPr dirty="0" baseline="1157" sz="3600" spc="-225">
                <a:latin typeface="Times New Roman"/>
                <a:cs typeface="Times New Roman"/>
              </a:rPr>
              <a:t>1</a:t>
            </a:r>
            <a:r>
              <a:rPr dirty="0" sz="3300" spc="-305">
                <a:latin typeface="Symbol"/>
                <a:cs typeface="Symbol"/>
              </a:rPr>
              <a:t></a:t>
            </a:r>
            <a:endParaRPr sz="33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AR值越高，查全性能越好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689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ANMRR值越低，查准性能越好，说明更多正确的 结果排在前面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73466" y="1873074"/>
            <a:ext cx="7680959" cy="4925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首先挑选出一个查询图像的集</a:t>
            </a:r>
            <a:r>
              <a:rPr dirty="0" sz="2800">
                <a:latin typeface="NSimSun"/>
                <a:cs typeface="NSimSun"/>
              </a:rPr>
              <a:t>合</a:t>
            </a:r>
            <a:r>
              <a:rPr dirty="0" sz="2950" spc="-80" i="1">
                <a:latin typeface="NSimSun"/>
                <a:cs typeface="NSimSun"/>
              </a:rPr>
              <a:t>Q</a:t>
            </a:r>
            <a:r>
              <a:rPr dirty="0" sz="2800" spc="-5">
                <a:latin typeface="NSimSun"/>
                <a:cs typeface="NSimSun"/>
              </a:rPr>
              <a:t>，对每个查询 图像主观地选取一组视觉相似的图像作为标准， 正确答案(Groun</a:t>
            </a:r>
            <a:r>
              <a:rPr dirty="0" sz="2800">
                <a:latin typeface="NSimSun"/>
                <a:cs typeface="NSimSun"/>
              </a:rPr>
              <a:t>d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Truth)</a:t>
            </a:r>
            <a:endParaRPr sz="2800">
              <a:latin typeface="NSimSun"/>
              <a:cs typeface="NSimSun"/>
            </a:endParaRPr>
          </a:p>
          <a:p>
            <a:pPr marL="12700" marR="182245" indent="-635">
              <a:lnSpc>
                <a:spcPts val="3370"/>
              </a:lnSpc>
              <a:spcBef>
                <a:spcPts val="1789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设查询图</a:t>
            </a:r>
            <a:r>
              <a:rPr dirty="0" sz="2800" spc="-10">
                <a:latin typeface="NSimSun"/>
                <a:cs typeface="NSimSun"/>
              </a:rPr>
              <a:t>像</a:t>
            </a:r>
            <a:r>
              <a:rPr dirty="0" sz="2950" spc="-80" i="1">
                <a:latin typeface="NSimSun"/>
                <a:cs typeface="NSimSun"/>
              </a:rPr>
              <a:t>q</a:t>
            </a:r>
            <a:r>
              <a:rPr dirty="0" sz="2800" spc="-5">
                <a:latin typeface="NSimSun"/>
                <a:cs typeface="NSimSun"/>
              </a:rPr>
              <a:t>的相似图像的个数</a:t>
            </a:r>
            <a:r>
              <a:rPr dirty="0" sz="2800" spc="-10">
                <a:latin typeface="NSimSun"/>
                <a:cs typeface="NSimSun"/>
              </a:rPr>
              <a:t>为</a:t>
            </a:r>
            <a:r>
              <a:rPr dirty="0" sz="2950" spc="-80" i="1">
                <a:latin typeface="NSimSun"/>
                <a:cs typeface="NSimSun"/>
              </a:rPr>
              <a:t>ng(q)</a:t>
            </a:r>
            <a:r>
              <a:rPr dirty="0" sz="2800">
                <a:latin typeface="NSimSun"/>
                <a:cs typeface="NSimSun"/>
              </a:rPr>
              <a:t>。对于 </a:t>
            </a:r>
            <a:r>
              <a:rPr dirty="0" sz="2800" spc="-5">
                <a:latin typeface="NSimSun"/>
                <a:cs typeface="NSimSun"/>
              </a:rPr>
              <a:t>查询图</a:t>
            </a:r>
            <a:r>
              <a:rPr dirty="0" sz="2800" spc="-10">
                <a:latin typeface="NSimSun"/>
                <a:cs typeface="NSimSun"/>
              </a:rPr>
              <a:t>像</a:t>
            </a:r>
            <a:r>
              <a:rPr dirty="0" sz="2950" spc="-80" i="1">
                <a:latin typeface="NSimSun"/>
                <a:cs typeface="NSimSun"/>
              </a:rPr>
              <a:t>q</a:t>
            </a:r>
            <a:r>
              <a:rPr dirty="0" sz="2800" spc="-5">
                <a:latin typeface="NSimSun"/>
                <a:cs typeface="NSimSun"/>
              </a:rPr>
              <a:t>，检索结果的截断</a:t>
            </a:r>
            <a:r>
              <a:rPr dirty="0" sz="2800" spc="-10">
                <a:latin typeface="NSimSun"/>
                <a:cs typeface="NSimSun"/>
              </a:rPr>
              <a:t>值</a:t>
            </a:r>
            <a:r>
              <a:rPr dirty="0" sz="2950" spc="-80" i="1">
                <a:latin typeface="NSimSun"/>
                <a:cs typeface="NSimSun"/>
              </a:rPr>
              <a:t>K</a:t>
            </a:r>
            <a:r>
              <a:rPr dirty="0" sz="2800">
                <a:latin typeface="NSimSun"/>
                <a:cs typeface="NSimSun"/>
              </a:rPr>
              <a:t>定义为</a:t>
            </a:r>
            <a:endParaRPr sz="2800">
              <a:latin typeface="NSimSun"/>
              <a:cs typeface="NSimSun"/>
            </a:endParaRPr>
          </a:p>
          <a:p>
            <a:pPr marL="12700" marR="193675" indent="177800">
              <a:lnSpc>
                <a:spcPct val="106500"/>
              </a:lnSpc>
              <a:spcBef>
                <a:spcPts val="585"/>
              </a:spcBef>
            </a:pPr>
            <a:r>
              <a:rPr dirty="0" sz="2350" spc="-450">
                <a:latin typeface="Times New Roman"/>
                <a:cs typeface="Times New Roman"/>
              </a:rPr>
              <a:t>m</a:t>
            </a:r>
            <a:r>
              <a:rPr dirty="0" sz="2350" spc="-150">
                <a:latin typeface="Times New Roman"/>
                <a:cs typeface="Times New Roman"/>
              </a:rPr>
              <a:t>i</a:t>
            </a:r>
            <a:r>
              <a:rPr dirty="0" sz="2350" spc="-110">
                <a:latin typeface="Times New Roman"/>
                <a:cs typeface="Times New Roman"/>
              </a:rPr>
              <a:t>n</a:t>
            </a:r>
            <a:r>
              <a:rPr dirty="0" baseline="-2688" sz="4650" spc="-952">
                <a:latin typeface="Symbol"/>
                <a:cs typeface="Symbol"/>
              </a:rPr>
              <a:t></a:t>
            </a:r>
            <a:r>
              <a:rPr dirty="0" sz="2350" spc="-110">
                <a:latin typeface="Times New Roman"/>
                <a:cs typeface="Times New Roman"/>
              </a:rPr>
              <a:t>4</a:t>
            </a:r>
            <a:r>
              <a:rPr dirty="0" sz="2350" spc="-55">
                <a:latin typeface="Symbol"/>
                <a:cs typeface="Symbol"/>
              </a:rPr>
              <a:t></a:t>
            </a:r>
            <a:r>
              <a:rPr dirty="0" sz="2350" spc="-280" i="1">
                <a:latin typeface="Times New Roman"/>
                <a:cs typeface="Times New Roman"/>
              </a:rPr>
              <a:t>n</a:t>
            </a:r>
            <a:r>
              <a:rPr dirty="0" sz="2350" spc="-140" i="1">
                <a:latin typeface="Times New Roman"/>
                <a:cs typeface="Times New Roman"/>
              </a:rPr>
              <a:t>g</a:t>
            </a:r>
            <a:r>
              <a:rPr dirty="0" sz="2350" spc="-140">
                <a:latin typeface="Times New Roman"/>
                <a:cs typeface="Times New Roman"/>
              </a:rPr>
              <a:t>(</a:t>
            </a:r>
            <a:r>
              <a:rPr dirty="0" sz="2350" spc="-220" i="1">
                <a:latin typeface="Times New Roman"/>
                <a:cs typeface="Times New Roman"/>
              </a:rPr>
              <a:t>q</a:t>
            </a:r>
            <a:r>
              <a:rPr dirty="0" sz="2350" spc="-200">
                <a:latin typeface="Times New Roman"/>
                <a:cs typeface="Times New Roman"/>
              </a:rPr>
              <a:t>)</a:t>
            </a:r>
            <a:r>
              <a:rPr dirty="0" sz="2350" spc="85">
                <a:latin typeface="Times New Roman"/>
                <a:cs typeface="Times New Roman"/>
              </a:rPr>
              <a:t>,</a:t>
            </a:r>
            <a:r>
              <a:rPr dirty="0" sz="2350" spc="-110">
                <a:latin typeface="Times New Roman"/>
                <a:cs typeface="Times New Roman"/>
              </a:rPr>
              <a:t>2</a:t>
            </a:r>
            <a:r>
              <a:rPr dirty="0" sz="2350" spc="-114">
                <a:latin typeface="Symbol"/>
                <a:cs typeface="Symbol"/>
              </a:rPr>
              <a:t></a:t>
            </a:r>
            <a:r>
              <a:rPr dirty="0" sz="2350" spc="-409" i="1">
                <a:latin typeface="Times New Roman"/>
                <a:cs typeface="Times New Roman"/>
              </a:rPr>
              <a:t>G</a:t>
            </a:r>
            <a:r>
              <a:rPr dirty="0" sz="2350" spc="-305" i="1">
                <a:latin typeface="Times New Roman"/>
                <a:cs typeface="Times New Roman"/>
              </a:rPr>
              <a:t>T</a:t>
            </a:r>
            <a:r>
              <a:rPr dirty="0" sz="2350" spc="-260" i="1">
                <a:latin typeface="Times New Roman"/>
                <a:cs typeface="Times New Roman"/>
              </a:rPr>
              <a:t>M</a:t>
            </a:r>
            <a:r>
              <a:rPr dirty="0" baseline="-2688" sz="4650" spc="-750">
                <a:latin typeface="Symbol"/>
                <a:cs typeface="Symbol"/>
              </a:rPr>
              <a:t></a:t>
            </a:r>
            <a:r>
              <a:rPr dirty="0" baseline="-8928" sz="4200" spc="-7">
                <a:latin typeface="NSimSun"/>
                <a:cs typeface="NSimSun"/>
              </a:rPr>
              <a:t>,其中</a:t>
            </a:r>
            <a:r>
              <a:rPr dirty="0" baseline="-8928" sz="4200">
                <a:latin typeface="NSimSun"/>
                <a:cs typeface="NSimSun"/>
              </a:rPr>
              <a:t>，</a:t>
            </a:r>
            <a:r>
              <a:rPr dirty="0" baseline="-8474" sz="4425" spc="-120" i="1">
                <a:latin typeface="NSimSun"/>
                <a:cs typeface="NSimSun"/>
              </a:rPr>
              <a:t>GTM</a:t>
            </a:r>
            <a:r>
              <a:rPr dirty="0" baseline="-8928" sz="4200" spc="-7">
                <a:latin typeface="NSimSun"/>
                <a:cs typeface="NSimSun"/>
              </a:rPr>
              <a:t>是在所有查询图像中 </a:t>
            </a:r>
            <a:r>
              <a:rPr dirty="0" sz="2800" spc="-5">
                <a:latin typeface="NSimSun"/>
                <a:cs typeface="NSimSun"/>
              </a:rPr>
              <a:t>最大的相似图像个数，</a:t>
            </a:r>
            <a:r>
              <a:rPr dirty="0" sz="2800">
                <a:latin typeface="NSimSun"/>
                <a:cs typeface="NSimSun"/>
              </a:rPr>
              <a:t>即</a:t>
            </a:r>
            <a:r>
              <a:rPr dirty="0" sz="2950" spc="-80" i="1">
                <a:latin typeface="NSimSun"/>
                <a:cs typeface="NSimSun"/>
              </a:rPr>
              <a:t>GTM=ma</a:t>
            </a:r>
            <a:r>
              <a:rPr dirty="0" sz="2950" spc="-75" i="1">
                <a:latin typeface="NSimSun"/>
                <a:cs typeface="NSimSun"/>
              </a:rPr>
              <a:t>x</a:t>
            </a:r>
            <a:r>
              <a:rPr dirty="0" sz="2800" spc="-5">
                <a:latin typeface="NSimSun"/>
                <a:cs typeface="NSimSun"/>
              </a:rPr>
              <a:t>{</a:t>
            </a:r>
            <a:r>
              <a:rPr dirty="0" sz="2950" spc="-80" i="1">
                <a:latin typeface="NSimSun"/>
                <a:cs typeface="NSimSun"/>
              </a:rPr>
              <a:t>ng(q)</a:t>
            </a:r>
            <a:r>
              <a:rPr dirty="0" sz="2800">
                <a:latin typeface="NSimSun"/>
                <a:cs typeface="NSimSun"/>
              </a:rPr>
              <a:t>}</a:t>
            </a:r>
            <a:endParaRPr sz="2800">
              <a:latin typeface="NSimSun"/>
              <a:cs typeface="NSimSun"/>
            </a:endParaRPr>
          </a:p>
          <a:p>
            <a:pPr marL="12700" marR="182245">
              <a:lnSpc>
                <a:spcPct val="95000"/>
              </a:lnSpc>
              <a:spcBef>
                <a:spcPts val="1680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对于查询图</a:t>
            </a:r>
            <a:r>
              <a:rPr dirty="0" sz="2800">
                <a:latin typeface="NSimSun"/>
                <a:cs typeface="NSimSun"/>
              </a:rPr>
              <a:t>像</a:t>
            </a:r>
            <a:r>
              <a:rPr dirty="0" sz="2950" spc="-80" i="1">
                <a:latin typeface="NSimSun"/>
                <a:cs typeface="NSimSun"/>
              </a:rPr>
              <a:t>q</a:t>
            </a:r>
            <a:r>
              <a:rPr dirty="0" sz="2800" spc="-5">
                <a:latin typeface="NSimSun"/>
                <a:cs typeface="NSimSun"/>
              </a:rPr>
              <a:t>，在</a:t>
            </a:r>
            <a:r>
              <a:rPr dirty="0" sz="2800">
                <a:latin typeface="NSimSun"/>
                <a:cs typeface="NSimSun"/>
              </a:rPr>
              <a:t>前</a:t>
            </a:r>
            <a:r>
              <a:rPr dirty="0" sz="2950" spc="-80" i="1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个检索结果中正确的个 数记</a:t>
            </a:r>
            <a:r>
              <a:rPr dirty="0" sz="2800">
                <a:latin typeface="NSimSun"/>
                <a:cs typeface="NSimSun"/>
              </a:rPr>
              <a:t>为</a:t>
            </a:r>
            <a:r>
              <a:rPr dirty="0" sz="2950" spc="-80" i="1">
                <a:latin typeface="NSimSun"/>
                <a:cs typeface="NSimSun"/>
              </a:rPr>
              <a:t>nr(q)</a:t>
            </a:r>
            <a:r>
              <a:rPr dirty="0" sz="2800" spc="-5">
                <a:latin typeface="NSimSun"/>
                <a:cs typeface="NSimSun"/>
              </a:rPr>
              <a:t>，漏掉的个数记</a:t>
            </a:r>
            <a:r>
              <a:rPr dirty="0" sz="2800" spc="-10">
                <a:latin typeface="NSimSun"/>
                <a:cs typeface="NSimSun"/>
              </a:rPr>
              <a:t>为</a:t>
            </a:r>
            <a:r>
              <a:rPr dirty="0" sz="2950" spc="-80" i="1">
                <a:latin typeface="NSimSun"/>
                <a:cs typeface="NSimSun"/>
              </a:rPr>
              <a:t>M(q)=ng(q)- nr(q)</a:t>
            </a:r>
            <a:r>
              <a:rPr dirty="0" sz="2800" spc="-5">
                <a:latin typeface="NSimSun"/>
                <a:cs typeface="NSimSun"/>
              </a:rPr>
              <a:t>。查全率记为</a:t>
            </a:r>
            <a:r>
              <a:rPr dirty="0" sz="2950" spc="-80" i="1">
                <a:latin typeface="NSimSun"/>
                <a:cs typeface="NSimSun"/>
              </a:rPr>
              <a:t>R(q)=nr(q)/ng(q)</a:t>
            </a:r>
            <a:endParaRPr sz="295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MPEG-7对试验的性能评价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29201" y="5364598"/>
            <a:ext cx="692785" cy="0"/>
          </a:xfrm>
          <a:custGeom>
            <a:avLst/>
            <a:gdLst/>
            <a:ahLst/>
            <a:cxnLst/>
            <a:rect l="l" t="t" r="r" b="b"/>
            <a:pathLst>
              <a:path w="692784" h="0">
                <a:moveTo>
                  <a:pt x="0" y="0"/>
                </a:moveTo>
                <a:lnTo>
                  <a:pt x="692665" y="0"/>
                </a:lnTo>
              </a:path>
            </a:pathLst>
          </a:custGeom>
          <a:ln w="149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73479" y="1890776"/>
            <a:ext cx="7501890" cy="3274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00"/>
              </a:lnSpc>
            </a:pPr>
            <a:r>
              <a:rPr dirty="0" sz="20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800" spc="-5">
                <a:latin typeface="NSimSun"/>
                <a:cs typeface="NSimSun"/>
              </a:rPr>
              <a:t>每个正确答案在检索结果中都有一个秩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379"/>
              </a:lnSpc>
            </a:pPr>
            <a:r>
              <a:rPr dirty="0" sz="2950" spc="-85" i="1">
                <a:latin typeface="NSimSun"/>
                <a:cs typeface="NSimSun"/>
              </a:rPr>
              <a:t>(rank)r(i)，i=1,</a:t>
            </a:r>
            <a:r>
              <a:rPr dirty="0" sz="2800" spc="-5" i="1">
                <a:latin typeface="Times New Roman"/>
                <a:cs typeface="Times New Roman"/>
              </a:rPr>
              <a:t>…</a:t>
            </a:r>
            <a:r>
              <a:rPr dirty="0" sz="2950" spc="-80" i="1">
                <a:latin typeface="NSimSun"/>
                <a:cs typeface="NSimSun"/>
              </a:rPr>
              <a:t>,ng(q)</a:t>
            </a:r>
            <a:r>
              <a:rPr dirty="0" sz="2800" spc="-5">
                <a:latin typeface="NSimSun"/>
                <a:cs typeface="NSimSun"/>
              </a:rPr>
              <a:t>。在</a:t>
            </a:r>
            <a:r>
              <a:rPr dirty="0" sz="2800">
                <a:latin typeface="NSimSun"/>
                <a:cs typeface="NSimSun"/>
              </a:rPr>
              <a:t>前</a:t>
            </a:r>
            <a:r>
              <a:rPr dirty="0" sz="2950" spc="-80" i="1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个检索结果</a:t>
            </a:r>
            <a:endParaRPr sz="2800">
              <a:latin typeface="NSimSun"/>
              <a:cs typeface="NSimSun"/>
            </a:endParaRPr>
          </a:p>
          <a:p>
            <a:pPr marL="12700" marR="16510">
              <a:lnSpc>
                <a:spcPts val="3360"/>
              </a:lnSpc>
              <a:spcBef>
                <a:spcPts val="260"/>
              </a:spcBef>
            </a:pPr>
            <a:r>
              <a:rPr dirty="0" sz="2800" spc="-5">
                <a:latin typeface="NSimSun"/>
                <a:cs typeface="NSimSun"/>
              </a:rPr>
              <a:t>中，正确的图像的</a:t>
            </a:r>
            <a:r>
              <a:rPr dirty="0" sz="2800">
                <a:latin typeface="NSimSun"/>
                <a:cs typeface="NSimSun"/>
              </a:rPr>
              <a:t>秩</a:t>
            </a:r>
            <a:r>
              <a:rPr dirty="0" sz="2950" spc="-80" i="1">
                <a:latin typeface="NSimSun"/>
                <a:cs typeface="NSimSun"/>
              </a:rPr>
              <a:t>r(i)</a:t>
            </a:r>
            <a:r>
              <a:rPr dirty="0" sz="2800" spc="-5">
                <a:latin typeface="NSimSun"/>
                <a:cs typeface="NSimSun"/>
              </a:rPr>
              <a:t>就是它的序号，其余被 漏掉的图像的</a:t>
            </a:r>
            <a:r>
              <a:rPr dirty="0" sz="2800">
                <a:latin typeface="NSimSun"/>
                <a:cs typeface="NSimSun"/>
              </a:rPr>
              <a:t>秩</a:t>
            </a:r>
            <a:r>
              <a:rPr dirty="0" sz="2950" spc="-80" i="1">
                <a:latin typeface="NSimSun"/>
                <a:cs typeface="NSimSun"/>
              </a:rPr>
              <a:t>r(i)</a:t>
            </a:r>
            <a:r>
              <a:rPr dirty="0" sz="2800" spc="-5">
                <a:latin typeface="NSimSun"/>
                <a:cs typeface="NSimSun"/>
              </a:rPr>
              <a:t>都设定为K+1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525"/>
              </a:lnSpc>
              <a:spcBef>
                <a:spcPts val="1430"/>
              </a:spcBef>
            </a:pPr>
            <a:r>
              <a:rPr dirty="0" sz="20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800" spc="-5">
                <a:latin typeface="NSimSun"/>
                <a:cs typeface="NSimSun"/>
              </a:rPr>
              <a:t>对于某个查询图</a:t>
            </a:r>
            <a:r>
              <a:rPr dirty="0" sz="2800" spc="-10">
                <a:latin typeface="NSimSun"/>
                <a:cs typeface="NSimSun"/>
              </a:rPr>
              <a:t>像</a:t>
            </a:r>
            <a:r>
              <a:rPr dirty="0" sz="2950" spc="-80" i="1">
                <a:latin typeface="NSimSun"/>
                <a:cs typeface="NSimSun"/>
              </a:rPr>
              <a:t>q</a:t>
            </a:r>
            <a:r>
              <a:rPr dirty="0" sz="2800" spc="-5">
                <a:latin typeface="NSimSun"/>
                <a:cs typeface="NSimSun"/>
              </a:rPr>
              <a:t>，它的平均检索秩和调整后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345"/>
              </a:lnSpc>
            </a:pPr>
            <a:r>
              <a:rPr dirty="0" sz="2800" spc="-5">
                <a:latin typeface="NSimSun"/>
                <a:cs typeface="NSimSun"/>
              </a:rPr>
              <a:t>的检索秩分别定义为</a:t>
            </a:r>
            <a:endParaRPr sz="2800">
              <a:latin typeface="NSimSun"/>
              <a:cs typeface="NSimSun"/>
            </a:endParaRPr>
          </a:p>
          <a:p>
            <a:pPr algn="ctr" marL="306070">
              <a:lnSpc>
                <a:spcPct val="100000"/>
              </a:lnSpc>
              <a:spcBef>
                <a:spcPts val="2205"/>
              </a:spcBef>
            </a:pPr>
            <a:r>
              <a:rPr dirty="0" sz="1350" spc="-25" i="1">
                <a:latin typeface="Times New Roman"/>
                <a:cs typeface="Times New Roman"/>
              </a:rPr>
              <a:t>n</a:t>
            </a:r>
            <a:r>
              <a:rPr dirty="0" sz="1350" spc="15" i="1">
                <a:latin typeface="Times New Roman"/>
                <a:cs typeface="Times New Roman"/>
              </a:rPr>
              <a:t>g</a:t>
            </a:r>
            <a:r>
              <a:rPr dirty="0" sz="1350" spc="-195" i="1">
                <a:latin typeface="Times New Roman"/>
                <a:cs typeface="Times New Roman"/>
              </a:rPr>
              <a:t> </a:t>
            </a:r>
            <a:r>
              <a:rPr dirty="0" sz="1350" spc="85">
                <a:latin typeface="Times New Roman"/>
                <a:cs typeface="Times New Roman"/>
              </a:rPr>
              <a:t>(</a:t>
            </a:r>
            <a:r>
              <a:rPr dirty="0" sz="1350" spc="95" i="1">
                <a:latin typeface="Times New Roman"/>
                <a:cs typeface="Times New Roman"/>
              </a:rPr>
              <a:t>q</a:t>
            </a:r>
            <a:r>
              <a:rPr dirty="0" sz="1350" spc="10">
                <a:latin typeface="Times New Roman"/>
                <a:cs typeface="Times New Roman"/>
              </a:rPr>
              <a:t>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0490" y="4943855"/>
            <a:ext cx="44132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85" i="1">
                <a:latin typeface="Times New Roman"/>
                <a:cs typeface="Times New Roman"/>
              </a:rPr>
              <a:t>r</a:t>
            </a:r>
            <a:r>
              <a:rPr dirty="0" sz="2400" spc="-60">
                <a:latin typeface="Times New Roman"/>
                <a:cs typeface="Times New Roman"/>
              </a:rPr>
              <a:t>(</a:t>
            </a:r>
            <a:r>
              <a:rPr dirty="0" sz="2400" spc="30" i="1">
                <a:latin typeface="Times New Roman"/>
                <a:cs typeface="Times New Roman"/>
              </a:rPr>
              <a:t>i</a:t>
            </a:r>
            <a:r>
              <a:rPr dirty="0" sz="2400" spc="-5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3998" y="5372100"/>
            <a:ext cx="6940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70" i="1">
                <a:latin typeface="Times New Roman"/>
                <a:cs typeface="Times New Roman"/>
              </a:rPr>
              <a:t>n</a:t>
            </a:r>
            <a:r>
              <a:rPr dirty="0" sz="2400" spc="105" i="1">
                <a:latin typeface="Times New Roman"/>
                <a:cs typeface="Times New Roman"/>
              </a:rPr>
              <a:t>g</a:t>
            </a:r>
            <a:r>
              <a:rPr dirty="0" sz="2400" spc="5">
                <a:latin typeface="Times New Roman"/>
                <a:cs typeface="Times New Roman"/>
              </a:rPr>
              <a:t>(</a:t>
            </a:r>
            <a:r>
              <a:rPr dirty="0" sz="2400" spc="-5" i="1">
                <a:latin typeface="Times New Roman"/>
                <a:cs typeface="Times New Roman"/>
              </a:rPr>
              <a:t>q</a:t>
            </a:r>
            <a:r>
              <a:rPr dirty="0" sz="2400" spc="-5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54522" y="5556504"/>
            <a:ext cx="255904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5" i="1">
                <a:latin typeface="Times New Roman"/>
                <a:cs typeface="Times New Roman"/>
              </a:rPr>
              <a:t>i</a:t>
            </a:r>
            <a:r>
              <a:rPr dirty="0" sz="1350" spc="-90">
                <a:latin typeface="Symbol"/>
                <a:cs typeface="Symbol"/>
              </a:rPr>
              <a:t></a:t>
            </a:r>
            <a:r>
              <a:rPr dirty="0" sz="1350" spc="1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76648" y="4989067"/>
            <a:ext cx="1582420" cy="614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95" i="1">
                <a:latin typeface="Times New Roman"/>
                <a:cs typeface="Times New Roman"/>
              </a:rPr>
              <a:t>AR</a:t>
            </a:r>
            <a:r>
              <a:rPr dirty="0" sz="2400" spc="-20" i="1">
                <a:latin typeface="Times New Roman"/>
                <a:cs typeface="Times New Roman"/>
              </a:rPr>
              <a:t>R</a:t>
            </a:r>
            <a:r>
              <a:rPr dirty="0" sz="2400" spc="1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q</a:t>
            </a:r>
            <a:r>
              <a:rPr dirty="0" sz="2400" spc="-5">
                <a:latin typeface="Times New Roman"/>
                <a:cs typeface="Times New Roman"/>
              </a:rPr>
              <a:t>)</a:t>
            </a:r>
            <a:r>
              <a:rPr dirty="0" sz="2400" spc="-12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280">
                <a:latin typeface="Times New Roman"/>
                <a:cs typeface="Times New Roman"/>
              </a:rPr>
              <a:t> </a:t>
            </a:r>
            <a:r>
              <a:rPr dirty="0" baseline="-8607" sz="5325" spc="37">
                <a:latin typeface="Symbol"/>
                <a:cs typeface="Symbol"/>
              </a:rPr>
              <a:t></a:t>
            </a:r>
            <a:endParaRPr baseline="-8607" sz="5325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3286" y="6420358"/>
            <a:ext cx="15430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1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6178" y="6136640"/>
            <a:ext cx="3674110" cy="429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95" i="1">
                <a:latin typeface="Times New Roman"/>
                <a:cs typeface="Times New Roman"/>
              </a:rPr>
              <a:t>M</a:t>
            </a:r>
            <a:r>
              <a:rPr dirty="0" sz="2000" spc="75" i="1">
                <a:latin typeface="Times New Roman"/>
                <a:cs typeface="Times New Roman"/>
              </a:rPr>
              <a:t>R</a:t>
            </a:r>
            <a:r>
              <a:rPr dirty="0" sz="2000" spc="15" i="1">
                <a:latin typeface="Times New Roman"/>
                <a:cs typeface="Times New Roman"/>
              </a:rPr>
              <a:t>R</a:t>
            </a:r>
            <a:r>
              <a:rPr dirty="0" sz="2000" spc="-175" i="1">
                <a:latin typeface="Times New Roman"/>
                <a:cs typeface="Times New Roman"/>
              </a:rPr>
              <a:t> </a:t>
            </a:r>
            <a:r>
              <a:rPr dirty="0" baseline="-3144" sz="3975" spc="-7">
                <a:latin typeface="Symbol"/>
                <a:cs typeface="Symbol"/>
              </a:rPr>
              <a:t></a:t>
            </a:r>
            <a:r>
              <a:rPr dirty="0" sz="2000" spc="10" i="1">
                <a:latin typeface="Times New Roman"/>
                <a:cs typeface="Times New Roman"/>
              </a:rPr>
              <a:t>q</a:t>
            </a:r>
            <a:r>
              <a:rPr dirty="0" sz="2000" spc="-275" i="1">
                <a:latin typeface="Times New Roman"/>
                <a:cs typeface="Times New Roman"/>
              </a:rPr>
              <a:t> </a:t>
            </a:r>
            <a:r>
              <a:rPr dirty="0" baseline="-3144" sz="3975" spc="-277">
                <a:latin typeface="Symbol"/>
                <a:cs typeface="Symbol"/>
              </a:rPr>
              <a:t></a:t>
            </a:r>
            <a:r>
              <a:rPr dirty="0" baseline="-3144" sz="3975" spc="-284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</a:t>
            </a:r>
            <a:r>
              <a:rPr dirty="0" sz="2000" spc="215">
                <a:latin typeface="Times New Roman"/>
                <a:cs typeface="Times New Roman"/>
              </a:rPr>
              <a:t> </a:t>
            </a:r>
            <a:r>
              <a:rPr dirty="0" sz="2000" spc="70" i="1">
                <a:latin typeface="Times New Roman"/>
                <a:cs typeface="Times New Roman"/>
              </a:rPr>
              <a:t>A</a:t>
            </a:r>
            <a:r>
              <a:rPr dirty="0" sz="2000" spc="75" i="1">
                <a:latin typeface="Times New Roman"/>
                <a:cs typeface="Times New Roman"/>
              </a:rPr>
              <a:t>R</a:t>
            </a:r>
            <a:r>
              <a:rPr dirty="0" sz="2000" spc="15" i="1">
                <a:latin typeface="Times New Roman"/>
                <a:cs typeface="Times New Roman"/>
              </a:rPr>
              <a:t>R</a:t>
            </a:r>
            <a:r>
              <a:rPr dirty="0" sz="2000" spc="-175" i="1">
                <a:latin typeface="Times New Roman"/>
                <a:cs typeface="Times New Roman"/>
              </a:rPr>
              <a:t> </a:t>
            </a:r>
            <a:r>
              <a:rPr dirty="0" baseline="-3144" sz="3975" spc="-7">
                <a:latin typeface="Symbol"/>
                <a:cs typeface="Symbol"/>
              </a:rPr>
              <a:t></a:t>
            </a:r>
            <a:r>
              <a:rPr dirty="0" sz="2000" spc="10" i="1">
                <a:latin typeface="Times New Roman"/>
                <a:cs typeface="Times New Roman"/>
              </a:rPr>
              <a:t>q</a:t>
            </a:r>
            <a:r>
              <a:rPr dirty="0" sz="2000" spc="-275" i="1">
                <a:latin typeface="Times New Roman"/>
                <a:cs typeface="Times New Roman"/>
              </a:rPr>
              <a:t> </a:t>
            </a:r>
            <a:r>
              <a:rPr dirty="0" baseline="-3144" sz="3975" spc="-277">
                <a:latin typeface="Symbol"/>
                <a:cs typeface="Symbol"/>
              </a:rPr>
              <a:t></a:t>
            </a:r>
            <a:r>
              <a:rPr dirty="0" baseline="-3144" sz="3975" spc="-487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</a:t>
            </a:r>
            <a:r>
              <a:rPr dirty="0" sz="2000" spc="85">
                <a:latin typeface="Times New Roman"/>
                <a:cs typeface="Times New Roman"/>
              </a:rPr>
              <a:t> </a:t>
            </a:r>
            <a:r>
              <a:rPr dirty="0" baseline="40277" sz="3000" spc="89" i="1" u="heavy">
                <a:latin typeface="Times New Roman"/>
                <a:cs typeface="Times New Roman"/>
              </a:rPr>
              <a:t>n</a:t>
            </a:r>
            <a:r>
              <a:rPr dirty="0" baseline="40277" sz="3000" spc="15" i="1" u="heavy">
                <a:latin typeface="Times New Roman"/>
                <a:cs typeface="Times New Roman"/>
              </a:rPr>
              <a:t>g</a:t>
            </a:r>
            <a:r>
              <a:rPr dirty="0" baseline="40277" sz="3000" spc="-120" i="1" u="heavy">
                <a:latin typeface="Times New Roman"/>
                <a:cs typeface="Times New Roman"/>
              </a:rPr>
              <a:t> </a:t>
            </a:r>
            <a:r>
              <a:rPr dirty="0" baseline="27253" sz="3975" spc="-7" u="heavy">
                <a:latin typeface="Symbol"/>
                <a:cs typeface="Symbol"/>
              </a:rPr>
              <a:t></a:t>
            </a:r>
            <a:r>
              <a:rPr dirty="0" baseline="40277" sz="3000" spc="15" i="1" u="heavy">
                <a:latin typeface="Times New Roman"/>
                <a:cs typeface="Times New Roman"/>
              </a:rPr>
              <a:t>q</a:t>
            </a:r>
            <a:r>
              <a:rPr dirty="0" baseline="40277" sz="3000" spc="-412" i="1" u="heavy">
                <a:latin typeface="Times New Roman"/>
                <a:cs typeface="Times New Roman"/>
              </a:rPr>
              <a:t> </a:t>
            </a:r>
            <a:r>
              <a:rPr dirty="0" baseline="27253" sz="3975" spc="-277" u="heavy">
                <a:latin typeface="Symbol"/>
                <a:cs typeface="Symbol"/>
              </a:rPr>
              <a:t></a:t>
            </a:r>
            <a:r>
              <a:rPr dirty="0" baseline="27253" sz="3975" spc="-232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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 spc="50">
                <a:latin typeface="Times New Roman"/>
                <a:cs typeface="Times New Roman"/>
              </a:rPr>
              <a:t>0</a:t>
            </a:r>
            <a:r>
              <a:rPr dirty="0" sz="2000" spc="30">
                <a:latin typeface="Times New Roman"/>
                <a:cs typeface="Times New Roman"/>
              </a:rPr>
              <a:t>.</a:t>
            </a:r>
            <a:r>
              <a:rPr dirty="0" sz="2000" spc="1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MPEG-7对试验的性能评价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51021" y="3595094"/>
            <a:ext cx="664210" cy="0"/>
          </a:xfrm>
          <a:custGeom>
            <a:avLst/>
            <a:gdLst/>
            <a:ahLst/>
            <a:cxnLst/>
            <a:rect l="l" t="t" r="r" b="b"/>
            <a:pathLst>
              <a:path w="664210" h="0">
                <a:moveTo>
                  <a:pt x="0" y="0"/>
                </a:moveTo>
                <a:lnTo>
                  <a:pt x="663726" y="0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64082" y="3265159"/>
            <a:ext cx="1753870" cy="0"/>
          </a:xfrm>
          <a:custGeom>
            <a:avLst/>
            <a:gdLst/>
            <a:ahLst/>
            <a:cxnLst/>
            <a:rect l="l" t="t" r="r" b="b"/>
            <a:pathLst>
              <a:path w="1753870" h="0">
                <a:moveTo>
                  <a:pt x="0" y="0"/>
                </a:moveTo>
                <a:lnTo>
                  <a:pt x="1753430" y="0"/>
                </a:lnTo>
              </a:path>
            </a:pathLst>
          </a:custGeom>
          <a:ln w="130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177955" y="2904997"/>
            <a:ext cx="931544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75" i="1">
                <a:latin typeface="Times New Roman"/>
                <a:cs typeface="Times New Roman"/>
              </a:rPr>
              <a:t>MR</a:t>
            </a:r>
            <a:r>
              <a:rPr dirty="0" sz="2050" spc="135" i="1">
                <a:latin typeface="Times New Roman"/>
                <a:cs typeface="Times New Roman"/>
              </a:rPr>
              <a:t>R</a:t>
            </a:r>
            <a:r>
              <a:rPr dirty="0" sz="2050" spc="95">
                <a:latin typeface="Times New Roman"/>
                <a:cs typeface="Times New Roman"/>
              </a:rPr>
              <a:t>(</a:t>
            </a:r>
            <a:r>
              <a:rPr dirty="0" sz="2050" spc="125" i="1">
                <a:latin typeface="Times New Roman"/>
                <a:cs typeface="Times New Roman"/>
              </a:rPr>
              <a:t>q</a:t>
            </a:r>
            <a:r>
              <a:rPr dirty="0" sz="2050" spc="5">
                <a:latin typeface="Times New Roman"/>
                <a:cs typeface="Times New Roman"/>
              </a:rPr>
              <a:t>)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2777" y="3070364"/>
            <a:ext cx="132905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80" i="1">
                <a:latin typeface="Times New Roman"/>
                <a:cs typeface="Times New Roman"/>
              </a:rPr>
              <a:t>NM</a:t>
            </a:r>
            <a:r>
              <a:rPr dirty="0" sz="2050" spc="70" i="1">
                <a:latin typeface="Times New Roman"/>
                <a:cs typeface="Times New Roman"/>
              </a:rPr>
              <a:t>R</a:t>
            </a:r>
            <a:r>
              <a:rPr dirty="0" sz="2050" spc="135" i="1">
                <a:latin typeface="Times New Roman"/>
                <a:cs typeface="Times New Roman"/>
              </a:rPr>
              <a:t>R</a:t>
            </a:r>
            <a:r>
              <a:rPr dirty="0" sz="2050" spc="95">
                <a:latin typeface="Times New Roman"/>
                <a:cs typeface="Times New Roman"/>
              </a:rPr>
              <a:t>(</a:t>
            </a:r>
            <a:r>
              <a:rPr dirty="0" sz="2050" spc="125" i="1">
                <a:latin typeface="Times New Roman"/>
                <a:cs typeface="Times New Roman"/>
              </a:rPr>
              <a:t>q</a:t>
            </a:r>
            <a:r>
              <a:rPr dirty="0" sz="2050" spc="5">
                <a:latin typeface="Times New Roman"/>
                <a:cs typeface="Times New Roman"/>
              </a:rPr>
              <a:t>)</a:t>
            </a:r>
            <a:r>
              <a:rPr dirty="0" sz="2050" spc="20">
                <a:latin typeface="Times New Roman"/>
                <a:cs typeface="Times New Roman"/>
              </a:rPr>
              <a:t> </a:t>
            </a:r>
            <a:r>
              <a:rPr dirty="0" sz="2050" spc="10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77130" y="3401072"/>
            <a:ext cx="174307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10" i="1">
                <a:latin typeface="Times New Roman"/>
                <a:cs typeface="Times New Roman"/>
              </a:rPr>
              <a:t>K</a:t>
            </a:r>
            <a:r>
              <a:rPr dirty="0" sz="2050" spc="140" i="1">
                <a:latin typeface="Times New Roman"/>
                <a:cs typeface="Times New Roman"/>
              </a:rPr>
              <a:t> </a:t>
            </a:r>
            <a:r>
              <a:rPr dirty="0" sz="2050" spc="10">
                <a:latin typeface="Symbol"/>
                <a:cs typeface="Symbol"/>
              </a:rPr>
              <a:t></a:t>
            </a:r>
            <a:r>
              <a:rPr dirty="0" sz="2050" spc="80">
                <a:latin typeface="Times New Roman"/>
                <a:cs typeface="Times New Roman"/>
              </a:rPr>
              <a:t> </a:t>
            </a:r>
            <a:r>
              <a:rPr dirty="0" baseline="33875" sz="3075" spc="75" i="1">
                <a:latin typeface="Times New Roman"/>
                <a:cs typeface="Times New Roman"/>
              </a:rPr>
              <a:t>n</a:t>
            </a:r>
            <a:r>
              <a:rPr dirty="0" baseline="33875" sz="3075" spc="15" i="1">
                <a:latin typeface="Times New Roman"/>
                <a:cs typeface="Times New Roman"/>
              </a:rPr>
              <a:t>g</a:t>
            </a:r>
            <a:r>
              <a:rPr dirty="0" baseline="33875" sz="3075" spc="-434" i="1">
                <a:latin typeface="Times New Roman"/>
                <a:cs typeface="Times New Roman"/>
              </a:rPr>
              <a:t> </a:t>
            </a:r>
            <a:r>
              <a:rPr dirty="0" baseline="33875" sz="3075" spc="142">
                <a:latin typeface="Times New Roman"/>
                <a:cs typeface="Times New Roman"/>
              </a:rPr>
              <a:t>(</a:t>
            </a:r>
            <a:r>
              <a:rPr dirty="0" baseline="33875" sz="3075" spc="187" i="1">
                <a:latin typeface="Times New Roman"/>
                <a:cs typeface="Times New Roman"/>
              </a:rPr>
              <a:t>q</a:t>
            </a:r>
            <a:r>
              <a:rPr dirty="0" baseline="33875" sz="3075" spc="7">
                <a:latin typeface="Times New Roman"/>
                <a:cs typeface="Times New Roman"/>
              </a:rPr>
              <a:t>)</a:t>
            </a:r>
            <a:r>
              <a:rPr dirty="0" baseline="33875" sz="3075" spc="75">
                <a:latin typeface="Times New Roman"/>
                <a:cs typeface="Times New Roman"/>
              </a:rPr>
              <a:t> </a:t>
            </a:r>
            <a:r>
              <a:rPr dirty="0" sz="2050" spc="10">
                <a:latin typeface="Symbol"/>
                <a:cs typeface="Symbol"/>
              </a:rPr>
              <a:t></a:t>
            </a:r>
            <a:r>
              <a:rPr dirty="0" sz="2050" spc="-90">
                <a:latin typeface="Times New Roman"/>
                <a:cs typeface="Times New Roman"/>
              </a:rPr>
              <a:t> </a:t>
            </a:r>
            <a:r>
              <a:rPr dirty="0" sz="2050" spc="60">
                <a:latin typeface="Times New Roman"/>
                <a:cs typeface="Times New Roman"/>
              </a:rPr>
              <a:t>0</a:t>
            </a:r>
            <a:r>
              <a:rPr dirty="0" sz="2050" spc="30">
                <a:latin typeface="Times New Roman"/>
                <a:cs typeface="Times New Roman"/>
              </a:rPr>
              <a:t>.</a:t>
            </a:r>
            <a:r>
              <a:rPr dirty="0" sz="2050" spc="10">
                <a:latin typeface="Times New Roman"/>
                <a:cs typeface="Times New Roman"/>
              </a:rPr>
              <a:t>5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3466" y="3602228"/>
            <a:ext cx="7750175" cy="1721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71120">
              <a:lnSpc>
                <a:spcPct val="100000"/>
              </a:lnSpc>
            </a:pPr>
            <a:r>
              <a:rPr dirty="0" sz="2050" spc="10"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  <a:p>
            <a:pPr algn="ctr">
              <a:lnSpc>
                <a:spcPts val="3929"/>
              </a:lnSpc>
              <a:spcBef>
                <a:spcPts val="869"/>
              </a:spcBef>
            </a:pPr>
            <a:r>
              <a:rPr dirty="0" sz="22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3200">
                <a:latin typeface="NSimSun"/>
                <a:cs typeface="NSimSun"/>
              </a:rPr>
              <a:t>对</a:t>
            </a:r>
            <a:r>
              <a:rPr dirty="0" sz="3350" spc="-85" i="1">
                <a:latin typeface="NSimSun"/>
                <a:cs typeface="NSimSun"/>
              </a:rPr>
              <a:t>Q</a:t>
            </a:r>
            <a:r>
              <a:rPr dirty="0" sz="3200" spc="-5">
                <a:latin typeface="NSimSun"/>
                <a:cs typeface="NSimSun"/>
              </a:rPr>
              <a:t>中所有的查询图</a:t>
            </a:r>
            <a:r>
              <a:rPr dirty="0" sz="3200">
                <a:latin typeface="NSimSun"/>
                <a:cs typeface="NSimSun"/>
              </a:rPr>
              <a:t>像</a:t>
            </a:r>
            <a:r>
              <a:rPr dirty="0" sz="3350" spc="-85" i="1">
                <a:latin typeface="NSimSun"/>
                <a:cs typeface="NSimSun"/>
              </a:rPr>
              <a:t>q</a:t>
            </a:r>
            <a:r>
              <a:rPr dirty="0" sz="3200">
                <a:latin typeface="NSimSun"/>
                <a:cs typeface="NSimSun"/>
              </a:rPr>
              <a:t>的</a:t>
            </a:r>
            <a:r>
              <a:rPr dirty="0" sz="3350" spc="-80" i="1">
                <a:latin typeface="NSimSun"/>
                <a:cs typeface="NSimSun"/>
              </a:rPr>
              <a:t>NMRR(q</a:t>
            </a:r>
            <a:r>
              <a:rPr dirty="0" sz="3350" spc="-85" i="1">
                <a:latin typeface="NSimSun"/>
                <a:cs typeface="NSimSun"/>
              </a:rPr>
              <a:t>)</a:t>
            </a:r>
            <a:r>
              <a:rPr dirty="0" sz="3200">
                <a:latin typeface="NSimSun"/>
                <a:cs typeface="NSimSun"/>
              </a:rPr>
              <a:t>和</a:t>
            </a:r>
            <a:r>
              <a:rPr dirty="0" sz="3350" spc="-80" i="1">
                <a:latin typeface="NSimSun"/>
                <a:cs typeface="NSimSun"/>
              </a:rPr>
              <a:t>R(q</a:t>
            </a:r>
            <a:r>
              <a:rPr dirty="0" sz="3350" spc="-85" i="1">
                <a:latin typeface="NSimSun"/>
                <a:cs typeface="NSimSun"/>
              </a:rPr>
              <a:t>)</a:t>
            </a:r>
            <a:r>
              <a:rPr dirty="0" sz="3200" spc="-5">
                <a:latin typeface="NSimSun"/>
                <a:cs typeface="NSimSun"/>
              </a:rPr>
              <a:t>作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929"/>
              </a:lnSpc>
            </a:pPr>
            <a:r>
              <a:rPr dirty="0" sz="3200" spc="-5">
                <a:latin typeface="NSimSun"/>
                <a:cs typeface="NSimSun"/>
              </a:rPr>
              <a:t>平均，得</a:t>
            </a:r>
            <a:r>
              <a:rPr dirty="0" sz="3200">
                <a:latin typeface="NSimSun"/>
                <a:cs typeface="NSimSun"/>
              </a:rPr>
              <a:t>到</a:t>
            </a:r>
            <a:r>
              <a:rPr dirty="0" sz="3350" spc="-90" i="1">
                <a:latin typeface="NSimSun"/>
                <a:cs typeface="NSimSun"/>
              </a:rPr>
              <a:t>ANMRR和A</a:t>
            </a:r>
            <a:r>
              <a:rPr dirty="0" sz="3350" spc="-85" i="1">
                <a:latin typeface="NSimSun"/>
                <a:cs typeface="NSimSun"/>
              </a:rPr>
              <a:t>R</a:t>
            </a:r>
            <a:r>
              <a:rPr dirty="0" sz="3200" spc="-5">
                <a:latin typeface="NSimSun"/>
                <a:cs typeface="NSimSun"/>
              </a:rPr>
              <a:t>：</a:t>
            </a:r>
            <a:endParaRPr sz="3200">
              <a:latin typeface="NSimSun"/>
              <a:cs typeface="NSimSun"/>
            </a:endParaRPr>
          </a:p>
          <a:p>
            <a:pPr algn="ctr" marR="385445">
              <a:lnSpc>
                <a:spcPct val="100000"/>
              </a:lnSpc>
              <a:spcBef>
                <a:spcPts val="885"/>
              </a:spcBef>
            </a:pPr>
            <a:r>
              <a:rPr dirty="0" sz="1150" i="1">
                <a:latin typeface="Times New Roman"/>
                <a:cs typeface="Times New Roman"/>
              </a:rPr>
              <a:t>Q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7501" y="5500116"/>
            <a:ext cx="208279" cy="30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25" i="1">
                <a:latin typeface="Times New Roman"/>
                <a:cs typeface="Times New Roman"/>
              </a:rPr>
              <a:t>Q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22887" y="5643626"/>
            <a:ext cx="29146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i="1">
                <a:latin typeface="Times New Roman"/>
                <a:cs typeface="Times New Roman"/>
              </a:rPr>
              <a:t>q</a:t>
            </a:r>
            <a:r>
              <a:rPr dirty="0" sz="1150" spc="-55" i="1">
                <a:latin typeface="Times New Roman"/>
                <a:cs typeface="Times New Roman"/>
              </a:rPr>
              <a:t> </a:t>
            </a:r>
            <a:r>
              <a:rPr dirty="0" sz="1150" spc="75">
                <a:latin typeface="Symbol"/>
                <a:cs typeface="Symbol"/>
              </a:rPr>
              <a:t></a:t>
            </a:r>
            <a:r>
              <a:rPr dirty="0" sz="115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33521" y="5175757"/>
            <a:ext cx="3280410" cy="513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285" i="1">
                <a:latin typeface="Times New Roman"/>
                <a:cs typeface="Times New Roman"/>
              </a:rPr>
              <a:t>A</a:t>
            </a:r>
            <a:r>
              <a:rPr dirty="0" sz="1950" spc="335" i="1">
                <a:latin typeface="Times New Roman"/>
                <a:cs typeface="Times New Roman"/>
              </a:rPr>
              <a:t>N</a:t>
            </a:r>
            <a:r>
              <a:rPr dirty="0" sz="1950" spc="30" i="1">
                <a:latin typeface="Times New Roman"/>
                <a:cs typeface="Times New Roman"/>
              </a:rPr>
              <a:t>M</a:t>
            </a:r>
            <a:r>
              <a:rPr dirty="0" sz="1950" spc="-130" i="1">
                <a:latin typeface="Times New Roman"/>
                <a:cs typeface="Times New Roman"/>
              </a:rPr>
              <a:t> </a:t>
            </a:r>
            <a:r>
              <a:rPr dirty="0" sz="1950" spc="285" i="1">
                <a:latin typeface="Times New Roman"/>
                <a:cs typeface="Times New Roman"/>
              </a:rPr>
              <a:t>R</a:t>
            </a:r>
            <a:r>
              <a:rPr dirty="0" sz="1950" spc="20" i="1">
                <a:latin typeface="Times New Roman"/>
                <a:cs typeface="Times New Roman"/>
              </a:rPr>
              <a:t>R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00" i="1">
                <a:latin typeface="Times New Roman"/>
                <a:cs typeface="Times New Roman"/>
              </a:rPr>
              <a:t> </a:t>
            </a:r>
            <a:r>
              <a:rPr dirty="0" sz="1950" spc="20">
                <a:latin typeface="Symbol"/>
                <a:cs typeface="Symbol"/>
              </a:rPr>
              <a:t></a:t>
            </a:r>
            <a:r>
              <a:rPr dirty="0" sz="1950">
                <a:latin typeface="Times New Roman"/>
                <a:cs typeface="Times New Roman"/>
              </a:rPr>
              <a:t> </a:t>
            </a:r>
            <a:r>
              <a:rPr dirty="0" sz="1950" spc="-125">
                <a:latin typeface="Times New Roman"/>
                <a:cs typeface="Times New Roman"/>
              </a:rPr>
              <a:t> </a:t>
            </a:r>
            <a:r>
              <a:rPr dirty="0" baseline="35612" sz="2925" spc="-179" u="sng">
                <a:latin typeface="Times New Roman"/>
                <a:cs typeface="Times New Roman"/>
              </a:rPr>
              <a:t> </a:t>
            </a:r>
            <a:r>
              <a:rPr dirty="0" baseline="35612" sz="2925" spc="22" u="sng">
                <a:latin typeface="Times New Roman"/>
                <a:cs typeface="Times New Roman"/>
              </a:rPr>
              <a:t>1</a:t>
            </a:r>
            <a:r>
              <a:rPr dirty="0" baseline="35612" sz="2925" spc="179" u="sng">
                <a:latin typeface="Times New Roman"/>
                <a:cs typeface="Times New Roman"/>
              </a:rPr>
              <a:t> </a:t>
            </a:r>
            <a:r>
              <a:rPr dirty="0" baseline="35612" sz="2925" spc="-142">
                <a:latin typeface="Times New Roman"/>
                <a:cs typeface="Times New Roman"/>
              </a:rPr>
              <a:t> </a:t>
            </a:r>
            <a:r>
              <a:rPr dirty="0" baseline="-8474" sz="4425" spc="30">
                <a:latin typeface="Symbol"/>
                <a:cs typeface="Symbol"/>
              </a:rPr>
              <a:t></a:t>
            </a:r>
            <a:r>
              <a:rPr dirty="0" baseline="-8474" sz="4425" spc="270">
                <a:latin typeface="Times New Roman"/>
                <a:cs typeface="Times New Roman"/>
              </a:rPr>
              <a:t> </a:t>
            </a:r>
            <a:r>
              <a:rPr dirty="0" sz="1950" spc="335" i="1">
                <a:latin typeface="Times New Roman"/>
                <a:cs typeface="Times New Roman"/>
              </a:rPr>
              <a:t>N</a:t>
            </a:r>
            <a:r>
              <a:rPr dirty="0" sz="1950" spc="30" i="1">
                <a:latin typeface="Times New Roman"/>
                <a:cs typeface="Times New Roman"/>
              </a:rPr>
              <a:t>M</a:t>
            </a:r>
            <a:r>
              <a:rPr dirty="0" sz="1950" spc="-125" i="1">
                <a:latin typeface="Times New Roman"/>
                <a:cs typeface="Times New Roman"/>
              </a:rPr>
              <a:t> </a:t>
            </a:r>
            <a:r>
              <a:rPr dirty="0" sz="1950" spc="280" i="1">
                <a:latin typeface="Times New Roman"/>
                <a:cs typeface="Times New Roman"/>
              </a:rPr>
              <a:t>R</a:t>
            </a:r>
            <a:r>
              <a:rPr dirty="0" sz="1950" spc="20" i="1">
                <a:latin typeface="Times New Roman"/>
                <a:cs typeface="Times New Roman"/>
              </a:rPr>
              <a:t>R</a:t>
            </a:r>
            <a:r>
              <a:rPr dirty="0" sz="1950" spc="-145" i="1">
                <a:latin typeface="Times New Roman"/>
                <a:cs typeface="Times New Roman"/>
              </a:rPr>
              <a:t> </a:t>
            </a:r>
            <a:r>
              <a:rPr dirty="0" sz="1950" spc="10">
                <a:latin typeface="Times New Roman"/>
                <a:cs typeface="Times New Roman"/>
              </a:rPr>
              <a:t>(</a:t>
            </a:r>
            <a:r>
              <a:rPr dirty="0" sz="1950" spc="-275">
                <a:latin typeface="Times New Roman"/>
                <a:cs typeface="Times New Roman"/>
              </a:rPr>
              <a:t> </a:t>
            </a:r>
            <a:r>
              <a:rPr dirty="0" sz="1950" spc="15" i="1">
                <a:latin typeface="Times New Roman"/>
                <a:cs typeface="Times New Roman"/>
              </a:rPr>
              <a:t>q</a:t>
            </a:r>
            <a:r>
              <a:rPr dirty="0" sz="1950" spc="-190" i="1">
                <a:latin typeface="Times New Roman"/>
                <a:cs typeface="Times New Roman"/>
              </a:rPr>
              <a:t> </a:t>
            </a:r>
            <a:r>
              <a:rPr dirty="0" sz="1950" spc="1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7165" y="6078473"/>
            <a:ext cx="15176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Q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28921" y="6506971"/>
            <a:ext cx="243204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5" i="1">
                <a:latin typeface="Times New Roman"/>
                <a:cs typeface="Times New Roman"/>
              </a:rPr>
              <a:t>Q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87073" y="6684264"/>
            <a:ext cx="32575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 i="1">
                <a:latin typeface="Times New Roman"/>
                <a:cs typeface="Times New Roman"/>
              </a:rPr>
              <a:t>q</a:t>
            </a:r>
            <a:r>
              <a:rPr dirty="0" sz="1350" spc="-125" i="1">
                <a:latin typeface="Times New Roman"/>
                <a:cs typeface="Times New Roman"/>
              </a:rPr>
              <a:t> </a:t>
            </a:r>
            <a:r>
              <a:rPr dirty="0" sz="1350" spc="25">
                <a:latin typeface="Symbol"/>
                <a:cs typeface="Symbol"/>
              </a:rPr>
              <a:t></a:t>
            </a:r>
            <a:r>
              <a:rPr dirty="0" sz="1350" spc="1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5584" y="6118352"/>
            <a:ext cx="2176145" cy="614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18870" algn="l"/>
              </a:tabLst>
            </a:pPr>
            <a:r>
              <a:rPr dirty="0" sz="2350" spc="195" i="1">
                <a:latin typeface="Times New Roman"/>
                <a:cs typeface="Times New Roman"/>
              </a:rPr>
              <a:t>A</a:t>
            </a:r>
            <a:r>
              <a:rPr dirty="0" sz="2350" spc="10" i="1">
                <a:latin typeface="Times New Roman"/>
                <a:cs typeface="Times New Roman"/>
              </a:rPr>
              <a:t>R</a:t>
            </a:r>
            <a:r>
              <a:rPr dirty="0" sz="2350" spc="265" i="1">
                <a:latin typeface="Times New Roman"/>
                <a:cs typeface="Times New Roman"/>
              </a:rPr>
              <a:t> </a:t>
            </a:r>
            <a:r>
              <a:rPr dirty="0" sz="2350" spc="10">
                <a:latin typeface="Symbol"/>
                <a:cs typeface="Symbol"/>
              </a:rPr>
              <a:t></a:t>
            </a:r>
            <a:r>
              <a:rPr dirty="0" sz="2350" spc="250">
                <a:latin typeface="Times New Roman"/>
                <a:cs typeface="Times New Roman"/>
              </a:rPr>
              <a:t> </a:t>
            </a:r>
            <a:r>
              <a:rPr dirty="0" baseline="35460" sz="3525" spc="-254" u="heavy">
                <a:latin typeface="Times New Roman"/>
                <a:cs typeface="Times New Roman"/>
              </a:rPr>
              <a:t> </a:t>
            </a:r>
            <a:r>
              <a:rPr dirty="0" baseline="35460" sz="3525" spc="15" u="heavy">
                <a:latin typeface="Times New Roman"/>
                <a:cs typeface="Times New Roman"/>
              </a:rPr>
              <a:t>1</a:t>
            </a:r>
            <a:r>
              <a:rPr dirty="0" baseline="35460" sz="3525">
                <a:latin typeface="Times New Roman"/>
                <a:cs typeface="Times New Roman"/>
              </a:rPr>
              <a:t>	</a:t>
            </a:r>
            <a:r>
              <a:rPr dirty="0" baseline="-8607" sz="5325" spc="7">
                <a:latin typeface="Symbol"/>
                <a:cs typeface="Symbol"/>
              </a:rPr>
              <a:t></a:t>
            </a:r>
            <a:r>
              <a:rPr dirty="0" baseline="-8607" sz="5325" spc="-172">
                <a:latin typeface="Times New Roman"/>
                <a:cs typeface="Times New Roman"/>
              </a:rPr>
              <a:t> </a:t>
            </a:r>
            <a:r>
              <a:rPr dirty="0" sz="2350" spc="10" i="1">
                <a:latin typeface="Times New Roman"/>
                <a:cs typeface="Times New Roman"/>
              </a:rPr>
              <a:t>R</a:t>
            </a:r>
            <a:r>
              <a:rPr dirty="0" sz="2350" spc="-320" i="1">
                <a:latin typeface="Times New Roman"/>
                <a:cs typeface="Times New Roman"/>
              </a:rPr>
              <a:t> </a:t>
            </a:r>
            <a:r>
              <a:rPr dirty="0" sz="2350" spc="180">
                <a:latin typeface="Times New Roman"/>
                <a:cs typeface="Times New Roman"/>
              </a:rPr>
              <a:t>(</a:t>
            </a:r>
            <a:r>
              <a:rPr dirty="0" sz="2350" spc="10" i="1">
                <a:latin typeface="Times New Roman"/>
                <a:cs typeface="Times New Roman"/>
              </a:rPr>
              <a:t>q</a:t>
            </a:r>
            <a:r>
              <a:rPr dirty="0" sz="2350" spc="-350" i="1">
                <a:latin typeface="Times New Roman"/>
                <a:cs typeface="Times New Roman"/>
              </a:rPr>
              <a:t> </a:t>
            </a:r>
            <a:r>
              <a:rPr dirty="0" sz="2350" spc="5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3479" y="959865"/>
            <a:ext cx="7501890" cy="1779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MPEG-7对试验的性能评价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ts val="3450"/>
              </a:lnSpc>
            </a:pPr>
            <a:r>
              <a:rPr dirty="0" sz="2000" spc="-1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800" spc="-5">
                <a:latin typeface="NSimSun"/>
                <a:cs typeface="NSimSun"/>
              </a:rPr>
              <a:t>将</a:t>
            </a:r>
            <a:r>
              <a:rPr dirty="0" sz="2950" spc="-80" i="1">
                <a:latin typeface="NSimSun"/>
                <a:cs typeface="NSimSun"/>
              </a:rPr>
              <a:t>MRR(q)</a:t>
            </a:r>
            <a:r>
              <a:rPr dirty="0" sz="2800" spc="-5">
                <a:latin typeface="NSimSun"/>
                <a:cs typeface="NSimSun"/>
              </a:rPr>
              <a:t>归一化至[0,1]范围内，得到归一化调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375"/>
              </a:lnSpc>
            </a:pPr>
            <a:r>
              <a:rPr dirty="0" sz="2800" spc="-5">
                <a:latin typeface="NSimSun"/>
                <a:cs typeface="NSimSun"/>
              </a:rPr>
              <a:t>整后的检索</a:t>
            </a:r>
            <a:r>
              <a:rPr dirty="0" sz="2800" spc="-10">
                <a:latin typeface="NSimSun"/>
                <a:cs typeface="NSimSun"/>
              </a:rPr>
              <a:t>秩</a:t>
            </a:r>
            <a:r>
              <a:rPr dirty="0" sz="2950" spc="-80" i="1">
                <a:latin typeface="NSimSun"/>
                <a:cs typeface="NSimSun"/>
              </a:rPr>
              <a:t>NMRR(q)</a:t>
            </a:r>
            <a:r>
              <a:rPr dirty="0" sz="2800">
                <a:latin typeface="NSimSun"/>
                <a:cs typeface="NSimSun"/>
              </a:rPr>
              <a:t>：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73479" y="1912365"/>
            <a:ext cx="7574915" cy="2614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0825" indent="-238125">
              <a:lnSpc>
                <a:spcPct val="100000"/>
              </a:lnSpc>
              <a:buClr>
                <a:srgbClr val="EE2B0A"/>
              </a:buClr>
              <a:buSzPct val="40625"/>
              <a:buFont typeface="Wingdings"/>
              <a:buChar char=""/>
              <a:tabLst>
                <a:tab pos="251460" algn="l"/>
              </a:tabLst>
            </a:pPr>
            <a:r>
              <a:rPr dirty="0" sz="3200" spc="-5">
                <a:latin typeface="NSimSun"/>
                <a:cs typeface="NSimSun"/>
              </a:rPr>
              <a:t>AR与ANMRR说明</a:t>
            </a:r>
            <a:endParaRPr sz="3200">
              <a:latin typeface="NSimSun"/>
              <a:cs typeface="NSimSun"/>
            </a:endParaRPr>
          </a:p>
          <a:p>
            <a:pPr marL="469900" marR="319405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不仅适用于评价图像，也适用于镜头、片 断、文本检索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5200"/>
              </a:lnSpc>
              <a:spcBef>
                <a:spcPts val="134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不能计</a:t>
            </a:r>
            <a:r>
              <a:rPr dirty="0" sz="2800">
                <a:latin typeface="NSimSun"/>
                <a:cs typeface="NSimSun"/>
              </a:rPr>
              <a:t>算</a:t>
            </a:r>
            <a:r>
              <a:rPr dirty="0" sz="2800" spc="-10">
                <a:latin typeface="Times New Roman"/>
                <a:cs typeface="Times New Roman"/>
              </a:rPr>
              <a:t>“</a:t>
            </a:r>
            <a:r>
              <a:rPr dirty="0" sz="2800" spc="-5">
                <a:latin typeface="NSimSun"/>
                <a:cs typeface="NSimSun"/>
              </a:rPr>
              <a:t>哪个更</a:t>
            </a:r>
            <a:r>
              <a:rPr dirty="0" sz="2800" spc="-10">
                <a:latin typeface="NSimSun"/>
                <a:cs typeface="NSimSun"/>
              </a:rPr>
              <a:t>像</a:t>
            </a:r>
            <a:r>
              <a:rPr dirty="0" sz="2800" spc="-10">
                <a:latin typeface="Times New Roman"/>
                <a:cs typeface="Times New Roman"/>
              </a:rPr>
              <a:t>”</a:t>
            </a:r>
            <a:r>
              <a:rPr dirty="0" sz="2800" spc="-5">
                <a:latin typeface="NSimSun"/>
                <a:cs typeface="NSimSun"/>
              </a:rPr>
              <a:t>，只能统计正确结果的 </a:t>
            </a:r>
            <a:r>
              <a:rPr dirty="0" sz="2800">
                <a:latin typeface="NSimSun"/>
                <a:cs typeface="NSimSun"/>
              </a:rPr>
              <a:t>顺序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MPEG-7对试验的性能评价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基于内容的图像检索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2428" rIns="0" bIns="0" rtlCol="0" vert="horz">
            <a:spAutoFit/>
          </a:bodyPr>
          <a:lstStyle/>
          <a:p>
            <a:pPr marL="641350">
              <a:lnSpc>
                <a:spcPct val="100000"/>
              </a:lnSpc>
              <a:tabLst>
                <a:tab pos="1052195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为什么需要基于内容的图像检索?</a:t>
            </a:r>
            <a:endParaRPr sz="2800">
              <a:latin typeface="NSimSun"/>
              <a:cs typeface="NSimSun"/>
            </a:endParaRPr>
          </a:p>
          <a:p>
            <a:pPr marL="641350">
              <a:lnSpc>
                <a:spcPct val="100000"/>
              </a:lnSpc>
              <a:spcBef>
                <a:spcPts val="1755"/>
              </a:spcBef>
              <a:tabLst>
                <a:tab pos="100838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查询方式，查询demo，现有系统简介</a:t>
            </a:r>
            <a:endParaRPr sz="2800">
              <a:latin typeface="NSimSun"/>
              <a:cs typeface="NSimSun"/>
            </a:endParaRPr>
          </a:p>
          <a:p>
            <a:pPr marL="641350">
              <a:lnSpc>
                <a:spcPct val="100000"/>
              </a:lnSpc>
              <a:spcBef>
                <a:spcPts val="1689"/>
              </a:spcBef>
              <a:tabLst>
                <a:tab pos="100838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具体内容</a:t>
            </a:r>
            <a:endParaRPr sz="2800">
              <a:latin typeface="NSimSun"/>
              <a:cs typeface="NSimSun"/>
            </a:endParaRPr>
          </a:p>
          <a:p>
            <a:pPr marL="1555750">
              <a:lnSpc>
                <a:spcPct val="100000"/>
              </a:lnSpc>
              <a:spcBef>
                <a:spcPts val="1685"/>
              </a:spcBef>
              <a:tabLst>
                <a:tab pos="19342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特征提取</a:t>
            </a:r>
            <a:endParaRPr sz="2800">
              <a:latin typeface="NSimSun"/>
              <a:cs typeface="NSimSun"/>
            </a:endParaRPr>
          </a:p>
          <a:p>
            <a:pPr marL="1555750">
              <a:lnSpc>
                <a:spcPct val="100000"/>
              </a:lnSpc>
              <a:spcBef>
                <a:spcPts val="1689"/>
              </a:spcBef>
              <a:tabLst>
                <a:tab pos="19342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相似度匹配</a:t>
            </a:r>
            <a:endParaRPr sz="2800">
              <a:latin typeface="NSimSun"/>
              <a:cs typeface="NSimSun"/>
            </a:endParaRPr>
          </a:p>
          <a:p>
            <a:pPr marL="1555750">
              <a:lnSpc>
                <a:spcPct val="100000"/>
              </a:lnSpc>
              <a:spcBef>
                <a:spcPts val="1689"/>
              </a:spcBef>
              <a:tabLst>
                <a:tab pos="19342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相关反馈</a:t>
            </a:r>
            <a:endParaRPr sz="2800">
              <a:latin typeface="NSimSun"/>
              <a:cs typeface="NSimSun"/>
            </a:endParaRPr>
          </a:p>
          <a:p>
            <a:pPr marL="641350">
              <a:lnSpc>
                <a:spcPct val="100000"/>
              </a:lnSpc>
              <a:spcBef>
                <a:spcPts val="1685"/>
              </a:spcBef>
              <a:tabLst>
                <a:tab pos="100901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MPEG-7介绍：性能评价等</a:t>
            </a:r>
            <a:endParaRPr sz="2800">
              <a:latin typeface="NSimSun"/>
              <a:cs typeface="NSimSun"/>
            </a:endParaRPr>
          </a:p>
          <a:p>
            <a:pPr marL="641350">
              <a:lnSpc>
                <a:spcPts val="3295"/>
              </a:lnSpc>
              <a:spcBef>
                <a:spcPts val="1689"/>
              </a:spcBef>
              <a:tabLst>
                <a:tab pos="100838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思考的几个问题？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12446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图像存储系统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41525" y="1862073"/>
            <a:ext cx="6525895" cy="5001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图像文件格式体系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</a:pPr>
            <a:r>
              <a:rPr dirty="0" sz="2800" spc="-5">
                <a:latin typeface="NSimSun"/>
                <a:cs typeface="NSimSun"/>
              </a:rPr>
              <a:t>互联网用：GIF、JPG</a:t>
            </a:r>
            <a:endParaRPr sz="2800">
              <a:latin typeface="NSimSun"/>
              <a:cs typeface="NSimSun"/>
            </a:endParaRPr>
          </a:p>
          <a:p>
            <a:pPr marL="469900" marR="892810">
              <a:lnSpc>
                <a:spcPct val="130200"/>
              </a:lnSpc>
            </a:pPr>
            <a:r>
              <a:rPr dirty="0" sz="2800">
                <a:latin typeface="NSimSun"/>
                <a:cs typeface="NSimSun"/>
              </a:rPr>
              <a:t>印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刷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用</a:t>
            </a:r>
            <a:r>
              <a:rPr dirty="0" sz="2800" spc="-5">
                <a:latin typeface="NSimSun"/>
                <a:cs typeface="NSimSun"/>
              </a:rPr>
              <a:t>：TIF、JPG、TA</a:t>
            </a:r>
            <a:r>
              <a:rPr dirty="0" sz="2800">
                <a:latin typeface="NSimSun"/>
                <a:cs typeface="NSimSun"/>
              </a:rPr>
              <a:t>G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、PCX</a:t>
            </a:r>
            <a:r>
              <a:rPr dirty="0" sz="2800" spc="-5">
                <a:latin typeface="NSimSun"/>
                <a:cs typeface="NSimSun"/>
              </a:rPr>
              <a:t> 国际标准：TIF、JPG、BMP</a:t>
            </a:r>
            <a:endParaRPr sz="2800">
              <a:latin typeface="NSimSun"/>
              <a:cs typeface="NSimSun"/>
            </a:endParaRPr>
          </a:p>
          <a:p>
            <a:pPr marL="469900" marR="5080" indent="-457200">
              <a:lnSpc>
                <a:spcPct val="129200"/>
              </a:lnSpc>
              <a:spcBef>
                <a:spcPts val="35"/>
              </a:spcBef>
            </a:pPr>
            <a:r>
              <a:rPr dirty="0" sz="3200" spc="-5">
                <a:latin typeface="NSimSun"/>
                <a:cs typeface="NSimSun"/>
              </a:rPr>
              <a:t>图像存储体系：分级存储 </a:t>
            </a:r>
            <a:r>
              <a:rPr dirty="0" sz="2800" spc="-5">
                <a:latin typeface="NSimSun"/>
                <a:cs typeface="NSimSun"/>
              </a:rPr>
              <a:t>内存存储：处理时使用</a:t>
            </a:r>
            <a:r>
              <a:rPr dirty="0" sz="2800" spc="-5">
                <a:latin typeface="NSimSun"/>
                <a:cs typeface="NSimSun"/>
              </a:rPr>
              <a:t> 硬盘存储：处理、备份时用（在线） 备份存储：光盘、磁带（离线、近线） 网络存储：SAN</a:t>
            </a:r>
            <a:r>
              <a:rPr dirty="0" sz="2800">
                <a:latin typeface="NSimSun"/>
                <a:cs typeface="NSimSun"/>
              </a:rPr>
              <a:t>、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NAS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思考的几个问题</a:t>
            </a:r>
          </a:p>
        </p:txBody>
      </p:sp>
      <p:sp>
        <p:nvSpPr>
          <p:cNvPr id="6" name="object 6"/>
          <p:cNvSpPr/>
          <p:nvPr/>
        </p:nvSpPr>
        <p:spPr>
          <a:xfrm>
            <a:off x="1818017" y="2986277"/>
            <a:ext cx="7705343" cy="3816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38869" y="3562350"/>
            <a:ext cx="936625" cy="649605"/>
          </a:xfrm>
          <a:custGeom>
            <a:avLst/>
            <a:gdLst/>
            <a:ahLst/>
            <a:cxnLst/>
            <a:rect l="l" t="t" r="r" b="b"/>
            <a:pathLst>
              <a:path w="936625" h="649604">
                <a:moveTo>
                  <a:pt x="467868" y="0"/>
                </a:moveTo>
                <a:lnTo>
                  <a:pt x="413319" y="2176"/>
                </a:lnTo>
                <a:lnTo>
                  <a:pt x="360614" y="8544"/>
                </a:lnTo>
                <a:lnTo>
                  <a:pt x="310106" y="18864"/>
                </a:lnTo>
                <a:lnTo>
                  <a:pt x="262145" y="32897"/>
                </a:lnTo>
                <a:lnTo>
                  <a:pt x="217084" y="50401"/>
                </a:lnTo>
                <a:lnTo>
                  <a:pt x="175273" y="71139"/>
                </a:lnTo>
                <a:lnTo>
                  <a:pt x="137064" y="94869"/>
                </a:lnTo>
                <a:lnTo>
                  <a:pt x="102810" y="121351"/>
                </a:lnTo>
                <a:lnTo>
                  <a:pt x="72860" y="150346"/>
                </a:lnTo>
                <a:lnTo>
                  <a:pt x="47568" y="181613"/>
                </a:lnTo>
                <a:lnTo>
                  <a:pt x="27284" y="214913"/>
                </a:lnTo>
                <a:lnTo>
                  <a:pt x="12360" y="250007"/>
                </a:lnTo>
                <a:lnTo>
                  <a:pt x="0" y="324612"/>
                </a:lnTo>
                <a:lnTo>
                  <a:pt x="3148" y="362430"/>
                </a:lnTo>
                <a:lnTo>
                  <a:pt x="27284" y="434007"/>
                </a:lnTo>
                <a:lnTo>
                  <a:pt x="47568" y="467277"/>
                </a:lnTo>
                <a:lnTo>
                  <a:pt x="72860" y="498540"/>
                </a:lnTo>
                <a:lnTo>
                  <a:pt x="102810" y="527552"/>
                </a:lnTo>
                <a:lnTo>
                  <a:pt x="137064" y="554069"/>
                </a:lnTo>
                <a:lnTo>
                  <a:pt x="175273" y="577844"/>
                </a:lnTo>
                <a:lnTo>
                  <a:pt x="217084" y="598634"/>
                </a:lnTo>
                <a:lnTo>
                  <a:pt x="262145" y="616193"/>
                </a:lnTo>
                <a:lnTo>
                  <a:pt x="310106" y="630277"/>
                </a:lnTo>
                <a:lnTo>
                  <a:pt x="360614" y="640639"/>
                </a:lnTo>
                <a:lnTo>
                  <a:pt x="413319" y="647037"/>
                </a:lnTo>
                <a:lnTo>
                  <a:pt x="467868" y="649224"/>
                </a:lnTo>
                <a:lnTo>
                  <a:pt x="522568" y="647037"/>
                </a:lnTo>
                <a:lnTo>
                  <a:pt x="575403" y="640639"/>
                </a:lnTo>
                <a:lnTo>
                  <a:pt x="626021" y="630277"/>
                </a:lnTo>
                <a:lnTo>
                  <a:pt x="674074" y="616193"/>
                </a:lnTo>
                <a:lnTo>
                  <a:pt x="719211" y="598634"/>
                </a:lnTo>
                <a:lnTo>
                  <a:pt x="761082" y="577844"/>
                </a:lnTo>
                <a:lnTo>
                  <a:pt x="799338" y="554069"/>
                </a:lnTo>
                <a:lnTo>
                  <a:pt x="833628" y="527552"/>
                </a:lnTo>
                <a:lnTo>
                  <a:pt x="863602" y="498540"/>
                </a:lnTo>
                <a:lnTo>
                  <a:pt x="888911" y="467277"/>
                </a:lnTo>
                <a:lnTo>
                  <a:pt x="909205" y="434007"/>
                </a:lnTo>
                <a:lnTo>
                  <a:pt x="933348" y="362430"/>
                </a:lnTo>
                <a:lnTo>
                  <a:pt x="936498" y="324611"/>
                </a:lnTo>
                <a:lnTo>
                  <a:pt x="933348" y="286653"/>
                </a:lnTo>
                <a:lnTo>
                  <a:pt x="909205" y="214913"/>
                </a:lnTo>
                <a:lnTo>
                  <a:pt x="888911" y="181613"/>
                </a:lnTo>
                <a:lnTo>
                  <a:pt x="863602" y="150346"/>
                </a:lnTo>
                <a:lnTo>
                  <a:pt x="833628" y="121351"/>
                </a:lnTo>
                <a:lnTo>
                  <a:pt x="799338" y="94868"/>
                </a:lnTo>
                <a:lnTo>
                  <a:pt x="761082" y="71139"/>
                </a:lnTo>
                <a:lnTo>
                  <a:pt x="719211" y="50401"/>
                </a:lnTo>
                <a:lnTo>
                  <a:pt x="674074" y="32897"/>
                </a:lnTo>
                <a:lnTo>
                  <a:pt x="626021" y="18864"/>
                </a:lnTo>
                <a:lnTo>
                  <a:pt x="575403" y="8544"/>
                </a:lnTo>
                <a:lnTo>
                  <a:pt x="522568" y="2176"/>
                </a:lnTo>
                <a:lnTo>
                  <a:pt x="467868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02215" y="2914650"/>
            <a:ext cx="2087245" cy="948690"/>
          </a:xfrm>
          <a:custGeom>
            <a:avLst/>
            <a:gdLst/>
            <a:ahLst/>
            <a:cxnLst/>
            <a:rect l="l" t="t" r="r" b="b"/>
            <a:pathLst>
              <a:path w="2087245" h="948689">
                <a:moveTo>
                  <a:pt x="259079" y="716279"/>
                </a:moveTo>
                <a:lnTo>
                  <a:pt x="200035" y="685813"/>
                </a:lnTo>
                <a:lnTo>
                  <a:pt x="148197" y="653426"/>
                </a:lnTo>
                <a:lnTo>
                  <a:pt x="103770" y="619343"/>
                </a:lnTo>
                <a:lnTo>
                  <a:pt x="66960" y="583787"/>
                </a:lnTo>
                <a:lnTo>
                  <a:pt x="37973" y="546980"/>
                </a:lnTo>
                <a:lnTo>
                  <a:pt x="17014" y="509146"/>
                </a:lnTo>
                <a:lnTo>
                  <a:pt x="4287" y="470509"/>
                </a:lnTo>
                <a:lnTo>
                  <a:pt x="0" y="431291"/>
                </a:lnTo>
                <a:lnTo>
                  <a:pt x="2052" y="403983"/>
                </a:lnTo>
                <a:lnTo>
                  <a:pt x="18107" y="350784"/>
                </a:lnTo>
                <a:lnTo>
                  <a:pt x="49282" y="299810"/>
                </a:lnTo>
                <a:lnTo>
                  <a:pt x="94600" y="251464"/>
                </a:lnTo>
                <a:lnTo>
                  <a:pt x="153086" y="206147"/>
                </a:lnTo>
                <a:lnTo>
                  <a:pt x="186962" y="184750"/>
                </a:lnTo>
                <a:lnTo>
                  <a:pt x="223764" y="164260"/>
                </a:lnTo>
                <a:lnTo>
                  <a:pt x="263369" y="144729"/>
                </a:lnTo>
                <a:lnTo>
                  <a:pt x="305657" y="126206"/>
                </a:lnTo>
                <a:lnTo>
                  <a:pt x="350504" y="108741"/>
                </a:lnTo>
                <a:lnTo>
                  <a:pt x="397790" y="92385"/>
                </a:lnTo>
                <a:lnTo>
                  <a:pt x="447391" y="77188"/>
                </a:lnTo>
                <a:lnTo>
                  <a:pt x="499186" y="63200"/>
                </a:lnTo>
                <a:lnTo>
                  <a:pt x="553053" y="50471"/>
                </a:lnTo>
                <a:lnTo>
                  <a:pt x="608870" y="39052"/>
                </a:lnTo>
                <a:lnTo>
                  <a:pt x="666515" y="28992"/>
                </a:lnTo>
                <a:lnTo>
                  <a:pt x="725866" y="20343"/>
                </a:lnTo>
                <a:lnTo>
                  <a:pt x="786801" y="13153"/>
                </a:lnTo>
                <a:lnTo>
                  <a:pt x="849198" y="7474"/>
                </a:lnTo>
                <a:lnTo>
                  <a:pt x="912934" y="3355"/>
                </a:lnTo>
                <a:lnTo>
                  <a:pt x="977889" y="847"/>
                </a:lnTo>
                <a:lnTo>
                  <a:pt x="1043939" y="0"/>
                </a:lnTo>
                <a:lnTo>
                  <a:pt x="1109905" y="847"/>
                </a:lnTo>
                <a:lnTo>
                  <a:pt x="1174782" y="3355"/>
                </a:lnTo>
                <a:lnTo>
                  <a:pt x="1238447" y="7474"/>
                </a:lnTo>
                <a:lnTo>
                  <a:pt x="1300778" y="13153"/>
                </a:lnTo>
                <a:lnTo>
                  <a:pt x="1361652" y="20343"/>
                </a:lnTo>
                <a:lnTo>
                  <a:pt x="1420948" y="28992"/>
                </a:lnTo>
                <a:lnTo>
                  <a:pt x="1478544" y="39052"/>
                </a:lnTo>
                <a:lnTo>
                  <a:pt x="1534317" y="50471"/>
                </a:lnTo>
                <a:lnTo>
                  <a:pt x="1588144" y="63200"/>
                </a:lnTo>
                <a:lnTo>
                  <a:pt x="1639904" y="77188"/>
                </a:lnTo>
                <a:lnTo>
                  <a:pt x="1689474" y="92385"/>
                </a:lnTo>
                <a:lnTo>
                  <a:pt x="1736732" y="108741"/>
                </a:lnTo>
                <a:lnTo>
                  <a:pt x="1781556" y="126206"/>
                </a:lnTo>
                <a:lnTo>
                  <a:pt x="1823823" y="144729"/>
                </a:lnTo>
                <a:lnTo>
                  <a:pt x="1863411" y="164260"/>
                </a:lnTo>
                <a:lnTo>
                  <a:pt x="1900199" y="184750"/>
                </a:lnTo>
                <a:lnTo>
                  <a:pt x="1934063" y="206147"/>
                </a:lnTo>
                <a:lnTo>
                  <a:pt x="1992532" y="251464"/>
                </a:lnTo>
                <a:lnTo>
                  <a:pt x="2037841" y="299810"/>
                </a:lnTo>
                <a:lnTo>
                  <a:pt x="2069011" y="350784"/>
                </a:lnTo>
                <a:lnTo>
                  <a:pt x="2085065" y="403983"/>
                </a:lnTo>
                <a:lnTo>
                  <a:pt x="2087117" y="431291"/>
                </a:lnTo>
                <a:lnTo>
                  <a:pt x="2085065" y="458603"/>
                </a:lnTo>
                <a:lnTo>
                  <a:pt x="2069011" y="511827"/>
                </a:lnTo>
                <a:lnTo>
                  <a:pt x="2037841" y="562846"/>
                </a:lnTo>
                <a:lnTo>
                  <a:pt x="1992532" y="611255"/>
                </a:lnTo>
                <a:lnTo>
                  <a:pt x="1934063" y="656647"/>
                </a:lnTo>
                <a:lnTo>
                  <a:pt x="1900199" y="678085"/>
                </a:lnTo>
                <a:lnTo>
                  <a:pt x="1863411" y="698617"/>
                </a:lnTo>
                <a:lnTo>
                  <a:pt x="1823823" y="718191"/>
                </a:lnTo>
                <a:lnTo>
                  <a:pt x="1781555" y="736758"/>
                </a:lnTo>
                <a:lnTo>
                  <a:pt x="1736732" y="754267"/>
                </a:lnTo>
                <a:lnTo>
                  <a:pt x="1689474" y="770666"/>
                </a:lnTo>
                <a:lnTo>
                  <a:pt x="1639904" y="785906"/>
                </a:lnTo>
                <a:lnTo>
                  <a:pt x="1588144" y="799934"/>
                </a:lnTo>
                <a:lnTo>
                  <a:pt x="1534317" y="812702"/>
                </a:lnTo>
                <a:lnTo>
                  <a:pt x="1478544" y="824157"/>
                </a:lnTo>
                <a:lnTo>
                  <a:pt x="1420948" y="834250"/>
                </a:lnTo>
                <a:lnTo>
                  <a:pt x="1361652" y="842929"/>
                </a:lnTo>
                <a:lnTo>
                  <a:pt x="1300778" y="850144"/>
                </a:lnTo>
                <a:lnTo>
                  <a:pt x="1238447" y="855843"/>
                </a:lnTo>
                <a:lnTo>
                  <a:pt x="1174782" y="859977"/>
                </a:lnTo>
                <a:lnTo>
                  <a:pt x="1109905" y="862495"/>
                </a:lnTo>
                <a:lnTo>
                  <a:pt x="1043939" y="863345"/>
                </a:lnTo>
                <a:lnTo>
                  <a:pt x="989686" y="862755"/>
                </a:lnTo>
                <a:lnTo>
                  <a:pt x="935708" y="860992"/>
                </a:lnTo>
                <a:lnTo>
                  <a:pt x="882113" y="858068"/>
                </a:lnTo>
                <a:lnTo>
                  <a:pt x="829007" y="853997"/>
                </a:lnTo>
                <a:lnTo>
                  <a:pt x="776497" y="848790"/>
                </a:lnTo>
                <a:lnTo>
                  <a:pt x="724690" y="842461"/>
                </a:lnTo>
                <a:lnTo>
                  <a:pt x="673691" y="835022"/>
                </a:lnTo>
                <a:lnTo>
                  <a:pt x="623608" y="826485"/>
                </a:lnTo>
                <a:lnTo>
                  <a:pt x="574547" y="816863"/>
                </a:lnTo>
                <a:lnTo>
                  <a:pt x="76199" y="948689"/>
                </a:lnTo>
                <a:lnTo>
                  <a:pt x="259079" y="716279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54251" y="1530929"/>
            <a:ext cx="6882765" cy="1918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50400"/>
              </a:lnSpc>
              <a:tabLst>
                <a:tab pos="46926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基于查询例子的检索是好的吗？查询图像</a:t>
            </a:r>
            <a:r>
              <a:rPr dirty="0" sz="2800" spc="-15" b="1">
                <a:latin typeface="NSimSun"/>
                <a:cs typeface="NSimSun"/>
              </a:rPr>
              <a:t> 从何而来？如何用于搜索引擎？</a:t>
            </a:r>
            <a:endParaRPr sz="2800">
              <a:latin typeface="NSimSun"/>
              <a:cs typeface="NSimSun"/>
            </a:endParaRPr>
          </a:p>
          <a:p>
            <a:pPr algn="ctr" marR="540385">
              <a:lnSpc>
                <a:spcPts val="3750"/>
              </a:lnSpc>
              <a:spcBef>
                <a:spcPts val="1250"/>
              </a:spcBef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？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1451" y="1530929"/>
            <a:ext cx="7236459" cy="1275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6100" marR="5080" indent="-533400">
              <a:lnSpc>
                <a:spcPct val="150400"/>
              </a:lnSpc>
              <a:tabLst>
                <a:tab pos="46926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2.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如何解决人类高层语义和计算机底层特征表</a:t>
            </a:r>
            <a:r>
              <a:rPr dirty="0" sz="2800" spc="-15" b="1">
                <a:latin typeface="NSimSun"/>
                <a:cs typeface="NSimSun"/>
              </a:rPr>
              <a:t> 示的矛盾？如何实现语义检索？中间层？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8071" rIns="0" bIns="0" rtlCol="0" vert="horz">
            <a:spAutoFit/>
          </a:bodyPr>
          <a:lstStyle/>
          <a:p>
            <a:pPr marL="157480">
              <a:lnSpc>
                <a:spcPts val="3750"/>
              </a:lnSpc>
            </a:pPr>
            <a:r>
              <a:rPr dirty="0" sz="3200" spc="-15">
                <a:latin typeface="NSimSun"/>
                <a:cs typeface="NSimSun"/>
              </a:rPr>
              <a:t>思考的几个问题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3909" y="2913126"/>
            <a:ext cx="1079753" cy="8999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75367" y="2913126"/>
            <a:ext cx="1080795" cy="899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78443" y="2913126"/>
            <a:ext cx="1080795" cy="899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10185" y="2913126"/>
            <a:ext cx="1080795" cy="8999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07109" y="2913126"/>
            <a:ext cx="1080795" cy="8999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83325" y="6118097"/>
            <a:ext cx="1080795" cy="8999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41633" y="2913126"/>
            <a:ext cx="1080795" cy="8999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46233" y="4065270"/>
            <a:ext cx="1080795" cy="8999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70767" y="5073396"/>
            <a:ext cx="1080795" cy="8999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3909" y="3993641"/>
            <a:ext cx="1080795" cy="8999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7109" y="5073396"/>
            <a:ext cx="1080795" cy="8999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53909" y="6009894"/>
            <a:ext cx="1080795" cy="8999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78443" y="3993641"/>
            <a:ext cx="1080795" cy="8999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41633" y="4065270"/>
            <a:ext cx="1080795" cy="8999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07109" y="6081521"/>
            <a:ext cx="1080795" cy="8999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83325" y="5073396"/>
            <a:ext cx="1080795" cy="8999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79967" y="5109971"/>
            <a:ext cx="1080795" cy="8999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46233" y="5073396"/>
            <a:ext cx="1080795" cy="8999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11709" y="4065270"/>
            <a:ext cx="1080795" cy="89992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731643" y="2913126"/>
            <a:ext cx="1080795" cy="8999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3909" y="5038344"/>
            <a:ext cx="1080795" cy="89992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46233" y="6118097"/>
            <a:ext cx="1080795" cy="89992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78443" y="6046470"/>
            <a:ext cx="1080795" cy="89992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41633" y="6081521"/>
            <a:ext cx="1080795" cy="89992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31643" y="3993641"/>
            <a:ext cx="1080795" cy="89992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507109" y="4065270"/>
            <a:ext cx="1080795" cy="89992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731643" y="6083046"/>
            <a:ext cx="1080795" cy="89992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731643" y="5038344"/>
            <a:ext cx="1085151" cy="89992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31193" y="393191"/>
            <a:ext cx="3240405" cy="2362200"/>
          </a:xfrm>
          <a:custGeom>
            <a:avLst/>
            <a:gdLst/>
            <a:ahLst/>
            <a:cxnLst/>
            <a:rect l="l" t="t" r="r" b="b"/>
            <a:pathLst>
              <a:path w="3240404" h="2362200">
                <a:moveTo>
                  <a:pt x="350520" y="1809749"/>
                </a:moveTo>
                <a:lnTo>
                  <a:pt x="309162" y="1772209"/>
                </a:lnTo>
                <a:lnTo>
                  <a:pt x="270262" y="1733636"/>
                </a:lnTo>
                <a:lnTo>
                  <a:pt x="233850" y="1694084"/>
                </a:lnTo>
                <a:lnTo>
                  <a:pt x="199953" y="1653611"/>
                </a:lnTo>
                <a:lnTo>
                  <a:pt x="168601" y="1612271"/>
                </a:lnTo>
                <a:lnTo>
                  <a:pt x="139824" y="1570121"/>
                </a:lnTo>
                <a:lnTo>
                  <a:pt x="113649" y="1527217"/>
                </a:lnTo>
                <a:lnTo>
                  <a:pt x="90106" y="1483613"/>
                </a:lnTo>
                <a:lnTo>
                  <a:pt x="69224" y="1439367"/>
                </a:lnTo>
                <a:lnTo>
                  <a:pt x="51033" y="1394534"/>
                </a:lnTo>
                <a:lnTo>
                  <a:pt x="35560" y="1349169"/>
                </a:lnTo>
                <a:lnTo>
                  <a:pt x="22836" y="1303329"/>
                </a:lnTo>
                <a:lnTo>
                  <a:pt x="12888" y="1257069"/>
                </a:lnTo>
                <a:lnTo>
                  <a:pt x="5747" y="1210445"/>
                </a:lnTo>
                <a:lnTo>
                  <a:pt x="1441" y="1163514"/>
                </a:lnTo>
                <a:lnTo>
                  <a:pt x="0" y="1116329"/>
                </a:lnTo>
                <a:lnTo>
                  <a:pt x="978" y="1077143"/>
                </a:lnTo>
                <a:lnTo>
                  <a:pt x="3893" y="1038296"/>
                </a:lnTo>
                <a:lnTo>
                  <a:pt x="8713" y="999809"/>
                </a:lnTo>
                <a:lnTo>
                  <a:pt x="15404" y="961706"/>
                </a:lnTo>
                <a:lnTo>
                  <a:pt x="23936" y="924007"/>
                </a:lnTo>
                <a:lnTo>
                  <a:pt x="34276" y="886737"/>
                </a:lnTo>
                <a:lnTo>
                  <a:pt x="46393" y="849915"/>
                </a:lnTo>
                <a:lnTo>
                  <a:pt x="60253" y="813566"/>
                </a:lnTo>
                <a:lnTo>
                  <a:pt x="75826" y="777710"/>
                </a:lnTo>
                <a:lnTo>
                  <a:pt x="93079" y="742371"/>
                </a:lnTo>
                <a:lnTo>
                  <a:pt x="111980" y="707569"/>
                </a:lnTo>
                <a:lnTo>
                  <a:pt x="132497" y="673328"/>
                </a:lnTo>
                <a:lnTo>
                  <a:pt x="154598" y="639670"/>
                </a:lnTo>
                <a:lnTo>
                  <a:pt x="178251" y="606616"/>
                </a:lnTo>
                <a:lnTo>
                  <a:pt x="203425" y="574188"/>
                </a:lnTo>
                <a:lnTo>
                  <a:pt x="230086" y="542410"/>
                </a:lnTo>
                <a:lnTo>
                  <a:pt x="258204" y="511303"/>
                </a:lnTo>
                <a:lnTo>
                  <a:pt x="287746" y="480889"/>
                </a:lnTo>
                <a:lnTo>
                  <a:pt x="318679" y="451190"/>
                </a:lnTo>
                <a:lnTo>
                  <a:pt x="350973" y="422229"/>
                </a:lnTo>
                <a:lnTo>
                  <a:pt x="384595" y="394027"/>
                </a:lnTo>
                <a:lnTo>
                  <a:pt x="419513" y="366608"/>
                </a:lnTo>
                <a:lnTo>
                  <a:pt x="455694" y="339992"/>
                </a:lnTo>
                <a:lnTo>
                  <a:pt x="493108" y="314203"/>
                </a:lnTo>
                <a:lnTo>
                  <a:pt x="531722" y="289261"/>
                </a:lnTo>
                <a:lnTo>
                  <a:pt x="571503" y="265191"/>
                </a:lnTo>
                <a:lnTo>
                  <a:pt x="612421" y="242012"/>
                </a:lnTo>
                <a:lnTo>
                  <a:pt x="654442" y="219749"/>
                </a:lnTo>
                <a:lnTo>
                  <a:pt x="697535" y="198422"/>
                </a:lnTo>
                <a:lnTo>
                  <a:pt x="741669" y="178054"/>
                </a:lnTo>
                <a:lnTo>
                  <a:pt x="786810" y="158668"/>
                </a:lnTo>
                <a:lnTo>
                  <a:pt x="832926" y="140285"/>
                </a:lnTo>
                <a:lnTo>
                  <a:pt x="879987" y="122927"/>
                </a:lnTo>
                <a:lnTo>
                  <a:pt x="927960" y="106617"/>
                </a:lnTo>
                <a:lnTo>
                  <a:pt x="976812" y="91377"/>
                </a:lnTo>
                <a:lnTo>
                  <a:pt x="1026512" y="77229"/>
                </a:lnTo>
                <a:lnTo>
                  <a:pt x="1077028" y="64194"/>
                </a:lnTo>
                <a:lnTo>
                  <a:pt x="1128328" y="52296"/>
                </a:lnTo>
                <a:lnTo>
                  <a:pt x="1180379" y="41557"/>
                </a:lnTo>
                <a:lnTo>
                  <a:pt x="1233150" y="31998"/>
                </a:lnTo>
                <a:lnTo>
                  <a:pt x="1286609" y="23641"/>
                </a:lnTo>
                <a:lnTo>
                  <a:pt x="1340724" y="16510"/>
                </a:lnTo>
                <a:lnTo>
                  <a:pt x="1395462" y="10625"/>
                </a:lnTo>
                <a:lnTo>
                  <a:pt x="1450792" y="6010"/>
                </a:lnTo>
                <a:lnTo>
                  <a:pt x="1506681" y="2685"/>
                </a:lnTo>
                <a:lnTo>
                  <a:pt x="1563099" y="675"/>
                </a:lnTo>
                <a:lnTo>
                  <a:pt x="1620012" y="0"/>
                </a:lnTo>
                <a:lnTo>
                  <a:pt x="1676878" y="675"/>
                </a:lnTo>
                <a:lnTo>
                  <a:pt x="1733252" y="2685"/>
                </a:lnTo>
                <a:lnTo>
                  <a:pt x="1789103" y="6010"/>
                </a:lnTo>
                <a:lnTo>
                  <a:pt x="1844398" y="10625"/>
                </a:lnTo>
                <a:lnTo>
                  <a:pt x="1899105" y="16510"/>
                </a:lnTo>
                <a:lnTo>
                  <a:pt x="1953192" y="23641"/>
                </a:lnTo>
                <a:lnTo>
                  <a:pt x="2006626" y="31998"/>
                </a:lnTo>
                <a:lnTo>
                  <a:pt x="2059376" y="41557"/>
                </a:lnTo>
                <a:lnTo>
                  <a:pt x="2111409" y="52296"/>
                </a:lnTo>
                <a:lnTo>
                  <a:pt x="2162694" y="64194"/>
                </a:lnTo>
                <a:lnTo>
                  <a:pt x="2213197" y="77229"/>
                </a:lnTo>
                <a:lnTo>
                  <a:pt x="2262887" y="91377"/>
                </a:lnTo>
                <a:lnTo>
                  <a:pt x="2311732" y="106617"/>
                </a:lnTo>
                <a:lnTo>
                  <a:pt x="2359700" y="122927"/>
                </a:lnTo>
                <a:lnTo>
                  <a:pt x="2406758" y="140285"/>
                </a:lnTo>
                <a:lnTo>
                  <a:pt x="2452875" y="158668"/>
                </a:lnTo>
                <a:lnTo>
                  <a:pt x="2498018" y="178054"/>
                </a:lnTo>
                <a:lnTo>
                  <a:pt x="2542154" y="198422"/>
                </a:lnTo>
                <a:lnTo>
                  <a:pt x="2585253" y="219749"/>
                </a:lnTo>
                <a:lnTo>
                  <a:pt x="2627281" y="242012"/>
                </a:lnTo>
                <a:lnTo>
                  <a:pt x="2668207" y="265191"/>
                </a:lnTo>
                <a:lnTo>
                  <a:pt x="2707999" y="289261"/>
                </a:lnTo>
                <a:lnTo>
                  <a:pt x="2746623" y="314203"/>
                </a:lnTo>
                <a:lnTo>
                  <a:pt x="2784049" y="339992"/>
                </a:lnTo>
                <a:lnTo>
                  <a:pt x="2820244" y="366608"/>
                </a:lnTo>
                <a:lnTo>
                  <a:pt x="2855176" y="394027"/>
                </a:lnTo>
                <a:lnTo>
                  <a:pt x="2888812" y="422229"/>
                </a:lnTo>
                <a:lnTo>
                  <a:pt x="2921121" y="451190"/>
                </a:lnTo>
                <a:lnTo>
                  <a:pt x="2952070" y="480889"/>
                </a:lnTo>
                <a:lnTo>
                  <a:pt x="2981628" y="511303"/>
                </a:lnTo>
                <a:lnTo>
                  <a:pt x="3009762" y="542410"/>
                </a:lnTo>
                <a:lnTo>
                  <a:pt x="3036440" y="574188"/>
                </a:lnTo>
                <a:lnTo>
                  <a:pt x="3061629" y="606616"/>
                </a:lnTo>
                <a:lnTo>
                  <a:pt x="3085298" y="639670"/>
                </a:lnTo>
                <a:lnTo>
                  <a:pt x="3107415" y="673328"/>
                </a:lnTo>
                <a:lnTo>
                  <a:pt x="3127947" y="707569"/>
                </a:lnTo>
                <a:lnTo>
                  <a:pt x="3146863" y="742371"/>
                </a:lnTo>
                <a:lnTo>
                  <a:pt x="3164129" y="777710"/>
                </a:lnTo>
                <a:lnTo>
                  <a:pt x="3179715" y="813566"/>
                </a:lnTo>
                <a:lnTo>
                  <a:pt x="3193587" y="849915"/>
                </a:lnTo>
                <a:lnTo>
                  <a:pt x="3205714" y="886737"/>
                </a:lnTo>
                <a:lnTo>
                  <a:pt x="3216064" y="924007"/>
                </a:lnTo>
                <a:lnTo>
                  <a:pt x="3224603" y="961706"/>
                </a:lnTo>
                <a:lnTo>
                  <a:pt x="3231302" y="999809"/>
                </a:lnTo>
                <a:lnTo>
                  <a:pt x="3236126" y="1038296"/>
                </a:lnTo>
                <a:lnTo>
                  <a:pt x="3239044" y="1077143"/>
                </a:lnTo>
                <a:lnTo>
                  <a:pt x="3240024" y="1116329"/>
                </a:lnTo>
                <a:lnTo>
                  <a:pt x="3239044" y="1155515"/>
                </a:lnTo>
                <a:lnTo>
                  <a:pt x="3236126" y="1194359"/>
                </a:lnTo>
                <a:lnTo>
                  <a:pt x="3231302" y="1232841"/>
                </a:lnTo>
                <a:lnTo>
                  <a:pt x="3224603" y="1270938"/>
                </a:lnTo>
                <a:lnTo>
                  <a:pt x="3216064" y="1308628"/>
                </a:lnTo>
                <a:lnTo>
                  <a:pt x="3205714" y="1345888"/>
                </a:lnTo>
                <a:lnTo>
                  <a:pt x="3193587" y="1382698"/>
                </a:lnTo>
                <a:lnTo>
                  <a:pt x="3179715" y="1419034"/>
                </a:lnTo>
                <a:lnTo>
                  <a:pt x="3164129" y="1454876"/>
                </a:lnTo>
                <a:lnTo>
                  <a:pt x="3146863" y="1490199"/>
                </a:lnTo>
                <a:lnTo>
                  <a:pt x="3127947" y="1524984"/>
                </a:lnTo>
                <a:lnTo>
                  <a:pt x="3107415" y="1559207"/>
                </a:lnTo>
                <a:lnTo>
                  <a:pt x="3085298" y="1592847"/>
                </a:lnTo>
                <a:lnTo>
                  <a:pt x="3061629" y="1625881"/>
                </a:lnTo>
                <a:lnTo>
                  <a:pt x="3036440" y="1658287"/>
                </a:lnTo>
                <a:lnTo>
                  <a:pt x="3009762" y="1690044"/>
                </a:lnTo>
                <a:lnTo>
                  <a:pt x="2981628" y="1721129"/>
                </a:lnTo>
                <a:lnTo>
                  <a:pt x="2952070" y="1751521"/>
                </a:lnTo>
                <a:lnTo>
                  <a:pt x="2921121" y="1781196"/>
                </a:lnTo>
                <a:lnTo>
                  <a:pt x="2888812" y="1810134"/>
                </a:lnTo>
                <a:lnTo>
                  <a:pt x="2855176" y="1838311"/>
                </a:lnTo>
                <a:lnTo>
                  <a:pt x="2820244" y="1865707"/>
                </a:lnTo>
                <a:lnTo>
                  <a:pt x="2784049" y="1892298"/>
                </a:lnTo>
                <a:lnTo>
                  <a:pt x="2746623" y="1918063"/>
                </a:lnTo>
                <a:lnTo>
                  <a:pt x="2707999" y="1942980"/>
                </a:lnTo>
                <a:lnTo>
                  <a:pt x="2668207" y="1967027"/>
                </a:lnTo>
                <a:lnTo>
                  <a:pt x="2627281" y="1990181"/>
                </a:lnTo>
                <a:lnTo>
                  <a:pt x="2585253" y="2012421"/>
                </a:lnTo>
                <a:lnTo>
                  <a:pt x="2542154" y="2033725"/>
                </a:lnTo>
                <a:lnTo>
                  <a:pt x="2498018" y="2054069"/>
                </a:lnTo>
                <a:lnTo>
                  <a:pt x="2452875" y="2073434"/>
                </a:lnTo>
                <a:lnTo>
                  <a:pt x="2406758" y="2091795"/>
                </a:lnTo>
                <a:lnTo>
                  <a:pt x="2359700" y="2109132"/>
                </a:lnTo>
                <a:lnTo>
                  <a:pt x="2311732" y="2125422"/>
                </a:lnTo>
                <a:lnTo>
                  <a:pt x="2262887" y="2140644"/>
                </a:lnTo>
                <a:lnTo>
                  <a:pt x="2213197" y="2154774"/>
                </a:lnTo>
                <a:lnTo>
                  <a:pt x="2162694" y="2167791"/>
                </a:lnTo>
                <a:lnTo>
                  <a:pt x="2111409" y="2179674"/>
                </a:lnTo>
                <a:lnTo>
                  <a:pt x="2059376" y="2190399"/>
                </a:lnTo>
                <a:lnTo>
                  <a:pt x="2006626" y="2199945"/>
                </a:lnTo>
                <a:lnTo>
                  <a:pt x="1953192" y="2208290"/>
                </a:lnTo>
                <a:lnTo>
                  <a:pt x="1899105" y="2215411"/>
                </a:lnTo>
                <a:lnTo>
                  <a:pt x="1844398" y="2221288"/>
                </a:lnTo>
                <a:lnTo>
                  <a:pt x="1789103" y="2225896"/>
                </a:lnTo>
                <a:lnTo>
                  <a:pt x="1733252" y="2229216"/>
                </a:lnTo>
                <a:lnTo>
                  <a:pt x="1676878" y="2231223"/>
                </a:lnTo>
                <a:lnTo>
                  <a:pt x="1620012" y="2231897"/>
                </a:lnTo>
                <a:lnTo>
                  <a:pt x="1567502" y="2231318"/>
                </a:lnTo>
                <a:lnTo>
                  <a:pt x="1515156" y="2229583"/>
                </a:lnTo>
                <a:lnTo>
                  <a:pt x="1463011" y="2226699"/>
                </a:lnTo>
                <a:lnTo>
                  <a:pt x="1411104" y="2222670"/>
                </a:lnTo>
                <a:lnTo>
                  <a:pt x="1359475" y="2217503"/>
                </a:lnTo>
                <a:lnTo>
                  <a:pt x="1308160" y="2211203"/>
                </a:lnTo>
                <a:lnTo>
                  <a:pt x="1257198" y="2203775"/>
                </a:lnTo>
                <a:lnTo>
                  <a:pt x="1206627" y="2195226"/>
                </a:lnTo>
                <a:lnTo>
                  <a:pt x="1156484" y="2185561"/>
                </a:lnTo>
                <a:lnTo>
                  <a:pt x="1106807" y="2174785"/>
                </a:lnTo>
                <a:lnTo>
                  <a:pt x="1057636" y="2162904"/>
                </a:lnTo>
                <a:lnTo>
                  <a:pt x="1009007" y="2149923"/>
                </a:lnTo>
                <a:lnTo>
                  <a:pt x="960958" y="2135848"/>
                </a:lnTo>
                <a:lnTo>
                  <a:pt x="913527" y="2120686"/>
                </a:lnTo>
                <a:lnTo>
                  <a:pt x="866753" y="2104440"/>
                </a:lnTo>
                <a:lnTo>
                  <a:pt x="820674" y="2087117"/>
                </a:lnTo>
                <a:lnTo>
                  <a:pt x="70866" y="2362199"/>
                </a:lnTo>
                <a:lnTo>
                  <a:pt x="350520" y="1809749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332346" y="851661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花？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89660">
              <a:lnSpc>
                <a:spcPct val="100000"/>
              </a:lnSpc>
              <a:tabLst>
                <a:tab pos="154622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3.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个人照片如何管理和索引？数码相机</a:t>
            </a:r>
            <a:r>
              <a:rPr dirty="0" sz="2800" spc="-5" b="1">
                <a:latin typeface="NSimSun"/>
                <a:cs typeface="NSimSun"/>
              </a:rPr>
              <a:t>，</a:t>
            </a:r>
            <a:r>
              <a:rPr dirty="0" sz="2800" b="1">
                <a:latin typeface="Times New Roman"/>
                <a:cs typeface="Times New Roman"/>
              </a:rPr>
              <a:t>…</a:t>
            </a:r>
            <a:endParaRPr sz="2800">
              <a:latin typeface="Times New Roman"/>
              <a:cs typeface="Times New Roman"/>
            </a:endParaRPr>
          </a:p>
          <a:p>
            <a:pPr marL="1546860">
              <a:lnSpc>
                <a:spcPct val="100000"/>
              </a:lnSpc>
              <a:spcBef>
                <a:spcPts val="1864"/>
              </a:spcBef>
              <a:tabLst>
                <a:tab pos="20034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地点：在西藏的？在香港的？</a:t>
            </a:r>
            <a:endParaRPr sz="2800">
              <a:latin typeface="NSimSun"/>
              <a:cs typeface="NSimSun"/>
            </a:endParaRPr>
          </a:p>
          <a:p>
            <a:pPr marL="1546860">
              <a:lnSpc>
                <a:spcPct val="100000"/>
              </a:lnSpc>
              <a:spcBef>
                <a:spcPts val="1689"/>
              </a:spcBef>
              <a:tabLst>
                <a:tab pos="20034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人物：父母的？女朋友的？</a:t>
            </a:r>
            <a:endParaRPr sz="2800">
              <a:latin typeface="NSimSun"/>
              <a:cs typeface="NSimSun"/>
            </a:endParaRPr>
          </a:p>
          <a:p>
            <a:pPr marL="1546860">
              <a:lnSpc>
                <a:spcPct val="100000"/>
              </a:lnSpc>
              <a:spcBef>
                <a:spcPts val="1685"/>
              </a:spcBef>
              <a:tabLst>
                <a:tab pos="20034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时间：2004年五一的？小时候的照片？</a:t>
            </a:r>
            <a:endParaRPr sz="2800">
              <a:latin typeface="NSimSun"/>
              <a:cs typeface="NSimSun"/>
            </a:endParaRPr>
          </a:p>
          <a:p>
            <a:pPr marL="1546860">
              <a:lnSpc>
                <a:spcPct val="100000"/>
              </a:lnSpc>
              <a:spcBef>
                <a:spcPts val="1689"/>
              </a:spcBef>
              <a:tabLst>
                <a:tab pos="20034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景色：泰山？黄果树瀑布？</a:t>
            </a:r>
            <a:endParaRPr sz="2800">
              <a:latin typeface="NSimSun"/>
              <a:cs typeface="NSimSun"/>
            </a:endParaRPr>
          </a:p>
          <a:p>
            <a:pPr marL="1546860">
              <a:lnSpc>
                <a:spcPct val="100000"/>
              </a:lnSpc>
              <a:spcBef>
                <a:spcPts val="1515"/>
              </a:spcBef>
              <a:tabLst>
                <a:tab pos="20034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……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思考的几个问题</a:t>
            </a:r>
          </a:p>
        </p:txBody>
      </p:sp>
      <p:sp>
        <p:nvSpPr>
          <p:cNvPr id="7" name="object 7"/>
          <p:cNvSpPr/>
          <p:nvPr/>
        </p:nvSpPr>
        <p:spPr>
          <a:xfrm>
            <a:off x="1891169" y="5433822"/>
            <a:ext cx="1799844" cy="1440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7421" y="5433822"/>
            <a:ext cx="1799844" cy="14401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52045" y="5433822"/>
            <a:ext cx="1799843" cy="1440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39151" y="5433822"/>
            <a:ext cx="1809432" cy="1440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91" y="959878"/>
            <a:ext cx="7690484" cy="3360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思考的几个问题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305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主要参考文献：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3450">
              <a:latin typeface="Times New Roman"/>
              <a:cs typeface="Times New Roman"/>
            </a:endParaRPr>
          </a:p>
          <a:p>
            <a:pPr marL="772795" marR="5080" indent="-457200">
              <a:lnSpc>
                <a:spcPct val="100000"/>
              </a:lnSpc>
              <a:tabLst>
                <a:tab pos="77279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章毓晋，基于内容的视觉信息检索，科 学出版社，2003年。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ts val="4665"/>
              </a:lnSpc>
            </a:pPr>
            <a:r>
              <a:rPr dirty="0" spc="-20">
                <a:latin typeface="NSimSun"/>
                <a:cs typeface="NSimSun"/>
              </a:rPr>
              <a:t>数字图像处理（4）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447" y="2095246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0719" y="4168160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5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196"/>
            <a:ext cx="5170170" cy="3736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傅里叶变换及其反变换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傅里叶变换的性质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快速傅里叶变换（FFT）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820164"/>
            <a:ext cx="7663180" cy="4680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为什么要在频率域研究图像增强</a:t>
            </a:r>
            <a:endParaRPr sz="3200">
              <a:latin typeface="NSimSun"/>
              <a:cs typeface="NSimSun"/>
            </a:endParaRPr>
          </a:p>
          <a:p>
            <a:pPr marL="469900" marR="56515">
              <a:lnSpc>
                <a:spcPct val="102200"/>
              </a:lnSpc>
              <a:spcBef>
                <a:spcPts val="266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可以利用频率成分和图像外表之间的对应关系。一 些在空间域表述困难的增强任务，在频率域中变得非 常普通</a:t>
            </a:r>
            <a:endParaRPr sz="2400">
              <a:latin typeface="NSimSun"/>
              <a:cs typeface="NSimSun"/>
            </a:endParaRPr>
          </a:p>
          <a:p>
            <a:pPr marL="469900" marR="157480">
              <a:lnSpc>
                <a:spcPct val="100000"/>
              </a:lnSpc>
              <a:spcBef>
                <a:spcPts val="143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滤波在频率域更为直观，它可以解释空间域滤波的 某些性质</a:t>
            </a:r>
            <a:endParaRPr sz="2400">
              <a:latin typeface="NSimSun"/>
              <a:cs typeface="NSimSun"/>
            </a:endParaRPr>
          </a:p>
          <a:p>
            <a:pPr marL="469900" marR="15748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可以在频率域指定滤波器，做反变换，然后在空间 域使用结果滤波器作为空间域滤波器的指导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75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400" spc="-5">
                <a:latin typeface="NSimSun"/>
                <a:cs typeface="NSimSun"/>
              </a:rPr>
              <a:t>一旦通过频率域试验选择了空间滤波，通常实施都在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35"/>
              </a:lnSpc>
            </a:pPr>
            <a:r>
              <a:rPr dirty="0" sz="2400">
                <a:latin typeface="NSimSun"/>
                <a:cs typeface="NSimSun"/>
              </a:rPr>
              <a:t>空间域进行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922271"/>
            <a:ext cx="7615555" cy="154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一维连续傅里叶变换及反变换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单变量连续函数f(x)的傅里叶变换F(u)定义 </a:t>
            </a:r>
            <a:r>
              <a:rPr dirty="0" sz="2800">
                <a:latin typeface="NSimSun"/>
                <a:cs typeface="NSimSun"/>
              </a:rPr>
              <a:t>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1451" y="4973828"/>
            <a:ext cx="698055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给定F(u),通过傅里叶反变换可以得到f(x)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4389" y="3385058"/>
            <a:ext cx="185420" cy="275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5">
                <a:latin typeface="Symbol"/>
                <a:cs typeface="Symbol"/>
              </a:rPr>
              <a:t>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6667" y="3553967"/>
            <a:ext cx="415925" cy="624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915"/>
              </a:lnSpc>
            </a:pPr>
            <a:r>
              <a:rPr dirty="0" baseline="8024" sz="6750" spc="-555">
                <a:latin typeface="Symbol"/>
                <a:cs typeface="Symbol"/>
              </a:rPr>
              <a:t></a:t>
            </a:r>
            <a:r>
              <a:rPr dirty="0" sz="1750" spc="-15">
                <a:latin typeface="Symbol"/>
                <a:cs typeface="Symbol"/>
              </a:rPr>
              <a:t></a:t>
            </a:r>
            <a:r>
              <a:rPr dirty="0" sz="1750" spc="5">
                <a:latin typeface="Symbol"/>
                <a:cs typeface="Symbol"/>
              </a:rPr>
              <a:t>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49951" y="3572509"/>
            <a:ext cx="161099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5" i="1">
                <a:latin typeface="Times New Roman"/>
                <a:cs typeface="Times New Roman"/>
              </a:rPr>
              <a:t>f</a:t>
            </a:r>
            <a:r>
              <a:rPr dirty="0" sz="2500" spc="-200" i="1">
                <a:latin typeface="Times New Roman"/>
                <a:cs typeface="Times New Roman"/>
              </a:rPr>
              <a:t> </a:t>
            </a:r>
            <a:r>
              <a:rPr dirty="0" sz="2500" spc="105">
                <a:latin typeface="Times New Roman"/>
                <a:cs typeface="Times New Roman"/>
              </a:rPr>
              <a:t>(</a:t>
            </a:r>
            <a:r>
              <a:rPr dirty="0" sz="2500" spc="-10" i="1">
                <a:latin typeface="Times New Roman"/>
                <a:cs typeface="Times New Roman"/>
              </a:rPr>
              <a:t>x</a:t>
            </a:r>
            <a:r>
              <a:rPr dirty="0" sz="2500" spc="-55">
                <a:latin typeface="Times New Roman"/>
                <a:cs typeface="Times New Roman"/>
              </a:rPr>
              <a:t>)</a:t>
            </a:r>
            <a:r>
              <a:rPr dirty="0" sz="2500" spc="-10" i="1">
                <a:latin typeface="Times New Roman"/>
                <a:cs typeface="Times New Roman"/>
              </a:rPr>
              <a:t>e</a:t>
            </a:r>
            <a:r>
              <a:rPr dirty="0" baseline="36507" sz="2625" spc="7">
                <a:latin typeface="Symbol"/>
                <a:cs typeface="Symbol"/>
              </a:rPr>
              <a:t></a:t>
            </a:r>
            <a:r>
              <a:rPr dirty="0" baseline="36507" sz="2625" spc="-240">
                <a:latin typeface="Times New Roman"/>
                <a:cs typeface="Times New Roman"/>
              </a:rPr>
              <a:t> </a:t>
            </a:r>
            <a:r>
              <a:rPr dirty="0" baseline="36507" sz="2625" spc="142" i="1">
                <a:latin typeface="Times New Roman"/>
                <a:cs typeface="Times New Roman"/>
              </a:rPr>
              <a:t>j</a:t>
            </a:r>
            <a:r>
              <a:rPr dirty="0" baseline="36507" sz="2625" spc="-209">
                <a:latin typeface="Times New Roman"/>
                <a:cs typeface="Times New Roman"/>
              </a:rPr>
              <a:t>2</a:t>
            </a:r>
            <a:r>
              <a:rPr dirty="0" baseline="34534" sz="2775" spc="-284" i="1">
                <a:latin typeface="Symbol"/>
                <a:cs typeface="Symbol"/>
              </a:rPr>
              <a:t></a:t>
            </a:r>
            <a:r>
              <a:rPr dirty="0" baseline="36507" sz="2625" spc="7" i="1">
                <a:latin typeface="Times New Roman"/>
                <a:cs typeface="Times New Roman"/>
              </a:rPr>
              <a:t>u</a:t>
            </a:r>
            <a:r>
              <a:rPr dirty="0" baseline="36507" sz="2625" spc="-22" i="1">
                <a:latin typeface="Times New Roman"/>
                <a:cs typeface="Times New Roman"/>
              </a:rPr>
              <a:t>x</a:t>
            </a:r>
            <a:r>
              <a:rPr dirty="0" sz="2500" spc="5" i="1">
                <a:latin typeface="Times New Roman"/>
                <a:cs typeface="Times New Roman"/>
              </a:rPr>
              <a:t>dx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7705" y="3572509"/>
            <a:ext cx="81153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60" i="1">
                <a:latin typeface="Times New Roman"/>
                <a:cs typeface="Times New Roman"/>
              </a:rPr>
              <a:t>F</a:t>
            </a:r>
            <a:r>
              <a:rPr dirty="0" sz="2500" spc="-55">
                <a:latin typeface="Times New Roman"/>
                <a:cs typeface="Times New Roman"/>
              </a:rPr>
              <a:t>(</a:t>
            </a:r>
            <a:r>
              <a:rPr dirty="0" sz="2500" spc="-40" i="1">
                <a:latin typeface="Times New Roman"/>
                <a:cs typeface="Times New Roman"/>
              </a:rPr>
              <a:t>u</a:t>
            </a:r>
            <a:r>
              <a:rPr dirty="0" sz="2500" spc="5">
                <a:latin typeface="Times New Roman"/>
                <a:cs typeface="Times New Roman"/>
              </a:rPr>
              <a:t>)</a:t>
            </a:r>
            <a:r>
              <a:rPr dirty="0" sz="2500" spc="-250">
                <a:latin typeface="Times New Roman"/>
                <a:cs typeface="Times New Roman"/>
              </a:rPr>
              <a:t> </a:t>
            </a:r>
            <a:r>
              <a:rPr dirty="0" sz="2500" spc="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33347" y="4559045"/>
            <a:ext cx="41275" cy="21590"/>
          </a:xfrm>
          <a:custGeom>
            <a:avLst/>
            <a:gdLst/>
            <a:ahLst/>
            <a:cxnLst/>
            <a:rect l="l" t="t" r="r" b="b"/>
            <a:pathLst>
              <a:path w="41275" h="21589">
                <a:moveTo>
                  <a:pt x="0" y="21340"/>
                </a:moveTo>
                <a:lnTo>
                  <a:pt x="41141" y="0"/>
                </a:lnTo>
              </a:path>
            </a:pathLst>
          </a:custGeom>
          <a:ln w="145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74488" y="4565910"/>
            <a:ext cx="58419" cy="94615"/>
          </a:xfrm>
          <a:custGeom>
            <a:avLst/>
            <a:gdLst/>
            <a:ahLst/>
            <a:cxnLst/>
            <a:rect l="l" t="t" r="r" b="b"/>
            <a:pathLst>
              <a:path w="58420" h="94614">
                <a:moveTo>
                  <a:pt x="0" y="0"/>
                </a:moveTo>
                <a:lnTo>
                  <a:pt x="57912" y="94493"/>
                </a:lnTo>
              </a:path>
            </a:pathLst>
          </a:custGeom>
          <a:ln w="3164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40787" y="4371588"/>
            <a:ext cx="472440" cy="288925"/>
          </a:xfrm>
          <a:custGeom>
            <a:avLst/>
            <a:gdLst/>
            <a:ahLst/>
            <a:cxnLst/>
            <a:rect l="l" t="t" r="r" b="b"/>
            <a:pathLst>
              <a:path w="472439" h="288925">
                <a:moveTo>
                  <a:pt x="0" y="288803"/>
                </a:moveTo>
                <a:lnTo>
                  <a:pt x="82296" y="0"/>
                </a:lnTo>
                <a:lnTo>
                  <a:pt x="472419" y="0"/>
                </a:lnTo>
              </a:path>
            </a:pathLst>
          </a:custGeom>
          <a:ln w="146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30357" y="4367276"/>
            <a:ext cx="378460" cy="346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latin typeface="Symbol"/>
                <a:cs typeface="Symbol"/>
              </a:rPr>
              <a:t></a:t>
            </a:r>
            <a:r>
              <a:rPr dirty="0" sz="2200" spc="-8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7651" y="4332249"/>
            <a:ext cx="143700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其中</a:t>
            </a:r>
            <a:r>
              <a:rPr dirty="0" sz="2800" spc="105">
                <a:latin typeface="NSimSun"/>
                <a:cs typeface="NSimSun"/>
              </a:rPr>
              <a:t>，</a:t>
            </a:r>
            <a:r>
              <a:rPr dirty="0" baseline="7575" sz="3300" i="1">
                <a:latin typeface="Times New Roman"/>
                <a:cs typeface="Times New Roman"/>
              </a:rPr>
              <a:t>j</a:t>
            </a:r>
            <a:r>
              <a:rPr dirty="0" baseline="7575" sz="3300" spc="352" i="1">
                <a:latin typeface="Times New Roman"/>
                <a:cs typeface="Times New Roman"/>
              </a:rPr>
              <a:t> </a:t>
            </a:r>
            <a:r>
              <a:rPr dirty="0" baseline="7575" sz="3300">
                <a:latin typeface="Symbol"/>
                <a:cs typeface="Symbol"/>
              </a:rPr>
              <a:t></a:t>
            </a:r>
            <a:endParaRPr baseline="7575" sz="33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4983" y="5473700"/>
            <a:ext cx="185420" cy="275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5">
                <a:latin typeface="Symbol"/>
                <a:cs typeface="Symbol"/>
              </a:rPr>
              <a:t>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50647" y="5600445"/>
            <a:ext cx="52197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20" i="1">
                <a:latin typeface="Times New Roman"/>
                <a:cs typeface="Times New Roman"/>
              </a:rPr>
              <a:t>j</a:t>
            </a:r>
            <a:r>
              <a:rPr dirty="0" sz="1750" spc="-110">
                <a:latin typeface="Times New Roman"/>
                <a:cs typeface="Times New Roman"/>
              </a:rPr>
              <a:t>2</a:t>
            </a:r>
            <a:r>
              <a:rPr dirty="0" sz="1850" spc="-155" i="1">
                <a:latin typeface="Symbol"/>
                <a:cs typeface="Symbol"/>
              </a:rPr>
              <a:t></a:t>
            </a:r>
            <a:r>
              <a:rPr dirty="0" sz="1750" spc="5" i="1">
                <a:latin typeface="Times New Roman"/>
                <a:cs typeface="Times New Roman"/>
              </a:rPr>
              <a:t>ux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42803" y="5407152"/>
            <a:ext cx="2854960" cy="859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21585" algn="l"/>
              </a:tabLst>
            </a:pPr>
            <a:r>
              <a:rPr dirty="0" sz="2500" spc="5" i="1">
                <a:latin typeface="Times New Roman"/>
                <a:cs typeface="Times New Roman"/>
              </a:rPr>
              <a:t>f</a:t>
            </a:r>
            <a:r>
              <a:rPr dirty="0" sz="2500" spc="-160" i="1">
                <a:latin typeface="Times New Roman"/>
                <a:cs typeface="Times New Roman"/>
              </a:rPr>
              <a:t> </a:t>
            </a:r>
            <a:r>
              <a:rPr dirty="0" sz="2500" spc="140">
                <a:latin typeface="Times New Roman"/>
                <a:cs typeface="Times New Roman"/>
              </a:rPr>
              <a:t>(</a:t>
            </a:r>
            <a:r>
              <a:rPr dirty="0" sz="2500" spc="35" i="1">
                <a:latin typeface="Times New Roman"/>
                <a:cs typeface="Times New Roman"/>
              </a:rPr>
              <a:t>x</a:t>
            </a:r>
            <a:r>
              <a:rPr dirty="0" sz="2500" spc="5">
                <a:latin typeface="Times New Roman"/>
                <a:cs typeface="Times New Roman"/>
              </a:rPr>
              <a:t>)</a:t>
            </a:r>
            <a:r>
              <a:rPr dirty="0" sz="2500" spc="-195">
                <a:latin typeface="Times New Roman"/>
                <a:cs typeface="Times New Roman"/>
              </a:rPr>
              <a:t> </a:t>
            </a:r>
            <a:r>
              <a:rPr dirty="0" sz="2500" spc="5">
                <a:latin typeface="Symbol"/>
                <a:cs typeface="Symbol"/>
              </a:rPr>
              <a:t></a:t>
            </a:r>
            <a:r>
              <a:rPr dirty="0" sz="2500" spc="-145">
                <a:latin typeface="Times New Roman"/>
                <a:cs typeface="Times New Roman"/>
              </a:rPr>
              <a:t> </a:t>
            </a:r>
            <a:r>
              <a:rPr dirty="0" baseline="-14814" sz="6750" spc="-502">
                <a:latin typeface="Symbol"/>
                <a:cs typeface="Symbol"/>
              </a:rPr>
              <a:t></a:t>
            </a:r>
            <a:r>
              <a:rPr dirty="0" baseline="-58730" sz="2625" spc="30">
                <a:latin typeface="Symbol"/>
                <a:cs typeface="Symbol"/>
              </a:rPr>
              <a:t></a:t>
            </a:r>
            <a:r>
              <a:rPr dirty="0" baseline="-58730" sz="2625" spc="7">
                <a:latin typeface="Symbol"/>
                <a:cs typeface="Symbol"/>
              </a:rPr>
              <a:t></a:t>
            </a:r>
            <a:r>
              <a:rPr dirty="0" baseline="-58730" sz="2625" spc="-292">
                <a:latin typeface="Times New Roman"/>
                <a:cs typeface="Times New Roman"/>
              </a:rPr>
              <a:t> </a:t>
            </a:r>
            <a:r>
              <a:rPr dirty="0" sz="2500" spc="120" i="1">
                <a:latin typeface="Times New Roman"/>
                <a:cs typeface="Times New Roman"/>
              </a:rPr>
              <a:t>F</a:t>
            </a:r>
            <a:r>
              <a:rPr dirty="0" sz="2500" spc="-20">
                <a:latin typeface="Times New Roman"/>
                <a:cs typeface="Times New Roman"/>
              </a:rPr>
              <a:t>(</a:t>
            </a:r>
            <a:r>
              <a:rPr dirty="0" sz="2500" spc="10" i="1">
                <a:latin typeface="Times New Roman"/>
                <a:cs typeface="Times New Roman"/>
              </a:rPr>
              <a:t>u</a:t>
            </a:r>
            <a:r>
              <a:rPr dirty="0" sz="2500" spc="-25">
                <a:latin typeface="Times New Roman"/>
                <a:cs typeface="Times New Roman"/>
              </a:rPr>
              <a:t>)</a:t>
            </a:r>
            <a:r>
              <a:rPr dirty="0" sz="2500" spc="5" i="1">
                <a:latin typeface="Times New Roman"/>
                <a:cs typeface="Times New Roman"/>
              </a:rPr>
              <a:t>e</a:t>
            </a:r>
            <a:r>
              <a:rPr dirty="0" sz="2500" i="1">
                <a:latin typeface="Times New Roman"/>
                <a:cs typeface="Times New Roman"/>
              </a:rPr>
              <a:t>	</a:t>
            </a:r>
            <a:r>
              <a:rPr dirty="0" sz="2500" spc="5" i="1">
                <a:latin typeface="Times New Roman"/>
                <a:cs typeface="Times New Roman"/>
              </a:rPr>
              <a:t>du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922271"/>
            <a:ext cx="7615555" cy="154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二维连续傅里叶变换及反变换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二维连续函数f(x,y)的傅里叶变换F(u,v)定 </a:t>
            </a:r>
            <a:r>
              <a:rPr dirty="0" sz="2800">
                <a:latin typeface="NSimSun"/>
                <a:cs typeface="NSimSun"/>
              </a:rPr>
              <a:t>义为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41646" y="3385058"/>
            <a:ext cx="598805" cy="275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6084" algn="l"/>
              </a:tabLst>
            </a:pPr>
            <a:r>
              <a:rPr dirty="0" sz="1750" spc="5">
                <a:latin typeface="Symbol"/>
                <a:cs typeface="Symbol"/>
              </a:rPr>
              <a:t></a:t>
            </a:r>
            <a:r>
              <a:rPr dirty="0" sz="1750" spc="5">
                <a:latin typeface="Times New Roman"/>
                <a:cs typeface="Times New Roman"/>
              </a:rPr>
              <a:t>	</a:t>
            </a:r>
            <a:r>
              <a:rPr dirty="0" sz="1750" spc="5">
                <a:latin typeface="Symbol"/>
                <a:cs typeface="Symbol"/>
              </a:rPr>
              <a:t>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1451" y="3903217"/>
            <a:ext cx="6624955" cy="1274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333500">
              <a:lnSpc>
                <a:spcPct val="100000"/>
              </a:lnSpc>
              <a:tabLst>
                <a:tab pos="413384" algn="l"/>
              </a:tabLst>
            </a:pPr>
            <a:r>
              <a:rPr dirty="0" sz="1750" spc="-15">
                <a:latin typeface="Symbol"/>
                <a:cs typeface="Symbol"/>
              </a:rPr>
              <a:t></a:t>
            </a:r>
            <a:r>
              <a:rPr dirty="0" sz="1750" spc="5">
                <a:latin typeface="Symbol"/>
                <a:cs typeface="Symbol"/>
              </a:rPr>
              <a:t></a:t>
            </a:r>
            <a:r>
              <a:rPr dirty="0" sz="1750">
                <a:latin typeface="Times New Roman"/>
                <a:cs typeface="Times New Roman"/>
              </a:rPr>
              <a:t>	</a:t>
            </a:r>
            <a:r>
              <a:rPr dirty="0" sz="1750" spc="-15">
                <a:latin typeface="Symbol"/>
                <a:cs typeface="Symbol"/>
              </a:rPr>
              <a:t></a:t>
            </a:r>
            <a:r>
              <a:rPr dirty="0" sz="1750" spc="5">
                <a:latin typeface="Symbol"/>
                <a:cs typeface="Symbol"/>
              </a:rPr>
              <a:t></a:t>
            </a:r>
            <a:endParaRPr sz="1750">
              <a:latin typeface="Symbol"/>
              <a:cs typeface="Symbol"/>
            </a:endParaRPr>
          </a:p>
          <a:p>
            <a:pPr marL="12700" marR="5080">
              <a:lnSpc>
                <a:spcPct val="100000"/>
              </a:lnSpc>
              <a:spcBef>
                <a:spcPts val="1275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给定F(u,v),通过傅里叶反变换可以得到 f(x,y)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12553" y="3318509"/>
            <a:ext cx="4568190" cy="838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96695" algn="l"/>
                <a:tab pos="1960245" algn="l"/>
              </a:tabLst>
            </a:pPr>
            <a:r>
              <a:rPr dirty="0" sz="2500" spc="60" i="1">
                <a:latin typeface="Times New Roman"/>
                <a:cs typeface="Times New Roman"/>
              </a:rPr>
              <a:t>F</a:t>
            </a:r>
            <a:r>
              <a:rPr dirty="0" sz="2500" spc="-55">
                <a:latin typeface="Times New Roman"/>
                <a:cs typeface="Times New Roman"/>
              </a:rPr>
              <a:t>(</a:t>
            </a:r>
            <a:r>
              <a:rPr dirty="0" sz="2500" spc="-105" i="1">
                <a:latin typeface="Times New Roman"/>
                <a:cs typeface="Times New Roman"/>
              </a:rPr>
              <a:t>u</a:t>
            </a:r>
            <a:r>
              <a:rPr dirty="0" sz="2500" spc="155">
                <a:latin typeface="Times New Roman"/>
                <a:cs typeface="Times New Roman"/>
              </a:rPr>
              <a:t>,</a:t>
            </a:r>
            <a:r>
              <a:rPr dirty="0" sz="2500" spc="-10" i="1">
                <a:latin typeface="Times New Roman"/>
                <a:cs typeface="Times New Roman"/>
              </a:rPr>
              <a:t>v</a:t>
            </a:r>
            <a:r>
              <a:rPr dirty="0" sz="2500" spc="5">
                <a:latin typeface="Times New Roman"/>
                <a:cs typeface="Times New Roman"/>
              </a:rPr>
              <a:t>)</a:t>
            </a:r>
            <a:r>
              <a:rPr dirty="0" sz="2500" spc="-250">
                <a:latin typeface="Times New Roman"/>
                <a:cs typeface="Times New Roman"/>
              </a:rPr>
              <a:t> </a:t>
            </a:r>
            <a:r>
              <a:rPr dirty="0" sz="2500" spc="5">
                <a:latin typeface="Symbol"/>
                <a:cs typeface="Symbol"/>
              </a:rPr>
              <a:t></a:t>
            </a:r>
            <a:r>
              <a:rPr dirty="0" sz="2500" spc="-210">
                <a:latin typeface="Times New Roman"/>
                <a:cs typeface="Times New Roman"/>
              </a:rPr>
              <a:t> </a:t>
            </a:r>
            <a:r>
              <a:rPr dirty="0" baseline="-14814" sz="6750" spc="7">
                <a:latin typeface="Symbol"/>
                <a:cs typeface="Symbol"/>
              </a:rPr>
              <a:t></a:t>
            </a:r>
            <a:r>
              <a:rPr dirty="0" baseline="-14814" sz="6750">
                <a:latin typeface="Times New Roman"/>
                <a:cs typeface="Times New Roman"/>
              </a:rPr>
              <a:t>	</a:t>
            </a:r>
            <a:r>
              <a:rPr dirty="0" baseline="-14814" sz="6750" spc="7">
                <a:latin typeface="Symbol"/>
                <a:cs typeface="Symbol"/>
              </a:rPr>
              <a:t></a:t>
            </a:r>
            <a:r>
              <a:rPr dirty="0" baseline="-14814" sz="6750">
                <a:latin typeface="Times New Roman"/>
                <a:cs typeface="Times New Roman"/>
              </a:rPr>
              <a:t>	</a:t>
            </a:r>
            <a:r>
              <a:rPr dirty="0" sz="2500" spc="5" i="1">
                <a:latin typeface="Times New Roman"/>
                <a:cs typeface="Times New Roman"/>
              </a:rPr>
              <a:t>f</a:t>
            </a:r>
            <a:r>
              <a:rPr dirty="0" sz="2500" spc="-195" i="1">
                <a:latin typeface="Times New Roman"/>
                <a:cs typeface="Times New Roman"/>
              </a:rPr>
              <a:t> </a:t>
            </a:r>
            <a:r>
              <a:rPr dirty="0" sz="2500" spc="100">
                <a:latin typeface="Times New Roman"/>
                <a:cs typeface="Times New Roman"/>
              </a:rPr>
              <a:t>(</a:t>
            </a:r>
            <a:r>
              <a:rPr dirty="0" sz="2500" spc="-80" i="1">
                <a:latin typeface="Times New Roman"/>
                <a:cs typeface="Times New Roman"/>
              </a:rPr>
              <a:t>x</a:t>
            </a:r>
            <a:r>
              <a:rPr dirty="0" sz="2500">
                <a:latin typeface="Times New Roman"/>
                <a:cs typeface="Times New Roman"/>
              </a:rPr>
              <a:t>,</a:t>
            </a:r>
            <a:r>
              <a:rPr dirty="0" sz="2500" spc="-245">
                <a:latin typeface="Times New Roman"/>
                <a:cs typeface="Times New Roman"/>
              </a:rPr>
              <a:t> </a:t>
            </a:r>
            <a:r>
              <a:rPr dirty="0" sz="2500" spc="15" i="1">
                <a:latin typeface="Times New Roman"/>
                <a:cs typeface="Times New Roman"/>
              </a:rPr>
              <a:t>y</a:t>
            </a:r>
            <a:r>
              <a:rPr dirty="0" sz="2500" spc="-55">
                <a:latin typeface="Times New Roman"/>
                <a:cs typeface="Times New Roman"/>
              </a:rPr>
              <a:t>)</a:t>
            </a:r>
            <a:r>
              <a:rPr dirty="0" sz="2500" spc="-15" i="1">
                <a:latin typeface="Times New Roman"/>
                <a:cs typeface="Times New Roman"/>
              </a:rPr>
              <a:t>e</a:t>
            </a:r>
            <a:r>
              <a:rPr dirty="0" baseline="36507" sz="2625" spc="7">
                <a:latin typeface="Symbol"/>
                <a:cs typeface="Symbol"/>
              </a:rPr>
              <a:t></a:t>
            </a:r>
            <a:r>
              <a:rPr dirty="0" baseline="36507" sz="2625" spc="-232">
                <a:latin typeface="Times New Roman"/>
                <a:cs typeface="Times New Roman"/>
              </a:rPr>
              <a:t> </a:t>
            </a:r>
            <a:r>
              <a:rPr dirty="0" baseline="36507" sz="2625" spc="135" i="1">
                <a:latin typeface="Times New Roman"/>
                <a:cs typeface="Times New Roman"/>
              </a:rPr>
              <a:t>j</a:t>
            </a:r>
            <a:r>
              <a:rPr dirty="0" baseline="36507" sz="2625" spc="-209">
                <a:latin typeface="Times New Roman"/>
                <a:cs typeface="Times New Roman"/>
              </a:rPr>
              <a:t>2</a:t>
            </a:r>
            <a:r>
              <a:rPr dirty="0" baseline="34534" sz="2775" spc="-75" i="1">
                <a:latin typeface="Symbol"/>
                <a:cs typeface="Symbol"/>
              </a:rPr>
              <a:t></a:t>
            </a:r>
            <a:r>
              <a:rPr dirty="0" baseline="34534" sz="2775" spc="-412" i="1">
                <a:latin typeface="Times New Roman"/>
                <a:cs typeface="Times New Roman"/>
              </a:rPr>
              <a:t> </a:t>
            </a:r>
            <a:r>
              <a:rPr dirty="0" baseline="27186" sz="3525" spc="-427">
                <a:latin typeface="Symbol"/>
                <a:cs typeface="Symbol"/>
              </a:rPr>
              <a:t></a:t>
            </a:r>
            <a:r>
              <a:rPr dirty="0" baseline="36507" sz="2625" spc="7" i="1">
                <a:latin typeface="Times New Roman"/>
                <a:cs typeface="Times New Roman"/>
              </a:rPr>
              <a:t>u</a:t>
            </a:r>
            <a:r>
              <a:rPr dirty="0" baseline="36507" sz="2625" spc="-89" i="1">
                <a:latin typeface="Times New Roman"/>
                <a:cs typeface="Times New Roman"/>
              </a:rPr>
              <a:t>x</a:t>
            </a:r>
            <a:r>
              <a:rPr dirty="0" baseline="36507" sz="2625">
                <a:latin typeface="Symbol"/>
                <a:cs typeface="Symbol"/>
              </a:rPr>
              <a:t></a:t>
            </a:r>
            <a:r>
              <a:rPr dirty="0" baseline="36507" sz="2625" spc="7" i="1">
                <a:latin typeface="Times New Roman"/>
                <a:cs typeface="Times New Roman"/>
              </a:rPr>
              <a:t>vy</a:t>
            </a:r>
            <a:r>
              <a:rPr dirty="0" baseline="27186" sz="3525" spc="-405">
                <a:latin typeface="Symbol"/>
                <a:cs typeface="Symbol"/>
              </a:rPr>
              <a:t></a:t>
            </a:r>
            <a:r>
              <a:rPr dirty="0" sz="2500" spc="5" i="1">
                <a:latin typeface="Times New Roman"/>
                <a:cs typeface="Times New Roman"/>
              </a:rPr>
              <a:t>d</a:t>
            </a:r>
            <a:r>
              <a:rPr dirty="0" sz="2500" spc="-330" i="1">
                <a:latin typeface="Times New Roman"/>
                <a:cs typeface="Times New Roman"/>
              </a:rPr>
              <a:t>x</a:t>
            </a:r>
            <a:r>
              <a:rPr dirty="0" sz="2500" spc="5" i="1">
                <a:latin typeface="Times New Roman"/>
                <a:cs typeface="Times New Roman"/>
              </a:rPr>
              <a:t>dy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30622" y="5473700"/>
            <a:ext cx="615950" cy="275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42595" algn="l"/>
              </a:tabLst>
            </a:pPr>
            <a:r>
              <a:rPr dirty="0" sz="1750" spc="5">
                <a:latin typeface="Symbol"/>
                <a:cs typeface="Symbol"/>
              </a:rPr>
              <a:t></a:t>
            </a:r>
            <a:r>
              <a:rPr dirty="0" sz="1750" spc="5">
                <a:latin typeface="Times New Roman"/>
                <a:cs typeface="Times New Roman"/>
              </a:rPr>
              <a:t>	</a:t>
            </a:r>
            <a:r>
              <a:rPr dirty="0" sz="1750" spc="5">
                <a:latin typeface="Symbol"/>
                <a:cs typeface="Symbol"/>
              </a:rPr>
              <a:t>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1092" y="5991859"/>
            <a:ext cx="741045" cy="275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42595" algn="l"/>
              </a:tabLst>
            </a:pPr>
            <a:r>
              <a:rPr dirty="0" sz="1750" spc="20">
                <a:latin typeface="Symbol"/>
                <a:cs typeface="Symbol"/>
              </a:rPr>
              <a:t></a:t>
            </a:r>
            <a:r>
              <a:rPr dirty="0" sz="1750" spc="5">
                <a:latin typeface="Symbol"/>
                <a:cs typeface="Symbol"/>
              </a:rPr>
              <a:t></a:t>
            </a:r>
            <a:r>
              <a:rPr dirty="0" sz="1750">
                <a:latin typeface="Times New Roman"/>
                <a:cs typeface="Times New Roman"/>
              </a:rPr>
              <a:t>	</a:t>
            </a:r>
            <a:r>
              <a:rPr dirty="0" sz="1750" spc="20">
                <a:latin typeface="Symbol"/>
                <a:cs typeface="Symbol"/>
              </a:rPr>
              <a:t></a:t>
            </a:r>
            <a:r>
              <a:rPr dirty="0" sz="1750" spc="5">
                <a:latin typeface="Symbol"/>
                <a:cs typeface="Symbol"/>
              </a:rPr>
              <a:t>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4834" y="5407152"/>
            <a:ext cx="4572635" cy="838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34160" algn="l"/>
                <a:tab pos="1964689" algn="l"/>
              </a:tabLst>
            </a:pPr>
            <a:r>
              <a:rPr dirty="0" sz="2500" spc="5" i="1">
                <a:latin typeface="Times New Roman"/>
                <a:cs typeface="Times New Roman"/>
              </a:rPr>
              <a:t>f</a:t>
            </a:r>
            <a:r>
              <a:rPr dirty="0" sz="2500" spc="-155" i="1">
                <a:latin typeface="Times New Roman"/>
                <a:cs typeface="Times New Roman"/>
              </a:rPr>
              <a:t> </a:t>
            </a:r>
            <a:r>
              <a:rPr dirty="0" sz="2500" spc="140">
                <a:latin typeface="Times New Roman"/>
                <a:cs typeface="Times New Roman"/>
              </a:rPr>
              <a:t>(</a:t>
            </a:r>
            <a:r>
              <a:rPr dirty="0" sz="2500" spc="-35" i="1">
                <a:latin typeface="Times New Roman"/>
                <a:cs typeface="Times New Roman"/>
              </a:rPr>
              <a:t>x</a:t>
            </a:r>
            <a:r>
              <a:rPr dirty="0" sz="2500">
                <a:latin typeface="Times New Roman"/>
                <a:cs typeface="Times New Roman"/>
              </a:rPr>
              <a:t>,</a:t>
            </a:r>
            <a:r>
              <a:rPr dirty="0" sz="2500" spc="-204">
                <a:latin typeface="Times New Roman"/>
                <a:cs typeface="Times New Roman"/>
              </a:rPr>
              <a:t> </a:t>
            </a:r>
            <a:r>
              <a:rPr dirty="0" sz="2500" spc="60" i="1">
                <a:latin typeface="Times New Roman"/>
                <a:cs typeface="Times New Roman"/>
              </a:rPr>
              <a:t>y</a:t>
            </a:r>
            <a:r>
              <a:rPr dirty="0" sz="2500" spc="5">
                <a:latin typeface="Times New Roman"/>
                <a:cs typeface="Times New Roman"/>
              </a:rPr>
              <a:t>)</a:t>
            </a:r>
            <a:r>
              <a:rPr dirty="0" sz="2500" spc="-200">
                <a:latin typeface="Times New Roman"/>
                <a:cs typeface="Times New Roman"/>
              </a:rPr>
              <a:t> </a:t>
            </a:r>
            <a:r>
              <a:rPr dirty="0" sz="2500" spc="5">
                <a:latin typeface="Symbol"/>
                <a:cs typeface="Symbol"/>
              </a:rPr>
              <a:t></a:t>
            </a:r>
            <a:r>
              <a:rPr dirty="0" sz="2500" spc="-140">
                <a:latin typeface="Times New Roman"/>
                <a:cs typeface="Times New Roman"/>
              </a:rPr>
              <a:t> </a:t>
            </a:r>
            <a:r>
              <a:rPr dirty="0" baseline="-14814" sz="6750" spc="7">
                <a:latin typeface="Symbol"/>
                <a:cs typeface="Symbol"/>
              </a:rPr>
              <a:t></a:t>
            </a:r>
            <a:r>
              <a:rPr dirty="0" baseline="-14814" sz="6750">
                <a:latin typeface="Times New Roman"/>
                <a:cs typeface="Times New Roman"/>
              </a:rPr>
              <a:t>	</a:t>
            </a:r>
            <a:r>
              <a:rPr dirty="0" baseline="-14814" sz="6750" spc="7">
                <a:latin typeface="Symbol"/>
                <a:cs typeface="Symbol"/>
              </a:rPr>
              <a:t></a:t>
            </a:r>
            <a:r>
              <a:rPr dirty="0" baseline="-14814" sz="6750">
                <a:latin typeface="Times New Roman"/>
                <a:cs typeface="Times New Roman"/>
              </a:rPr>
              <a:t>	</a:t>
            </a:r>
            <a:r>
              <a:rPr dirty="0" sz="2500" spc="120" i="1">
                <a:latin typeface="Times New Roman"/>
                <a:cs typeface="Times New Roman"/>
              </a:rPr>
              <a:t>F</a:t>
            </a:r>
            <a:r>
              <a:rPr dirty="0" sz="2500" spc="-25">
                <a:latin typeface="Times New Roman"/>
                <a:cs typeface="Times New Roman"/>
              </a:rPr>
              <a:t>(</a:t>
            </a:r>
            <a:r>
              <a:rPr dirty="0" sz="2500" spc="-60" i="1">
                <a:latin typeface="Times New Roman"/>
                <a:cs typeface="Times New Roman"/>
              </a:rPr>
              <a:t>u</a:t>
            </a:r>
            <a:r>
              <a:rPr dirty="0" sz="2500" spc="190">
                <a:latin typeface="Times New Roman"/>
                <a:cs typeface="Times New Roman"/>
              </a:rPr>
              <a:t>,</a:t>
            </a:r>
            <a:r>
              <a:rPr dirty="0" sz="2500" spc="35" i="1">
                <a:latin typeface="Times New Roman"/>
                <a:cs typeface="Times New Roman"/>
              </a:rPr>
              <a:t>v</a:t>
            </a:r>
            <a:r>
              <a:rPr dirty="0" sz="2500" spc="-25">
                <a:latin typeface="Times New Roman"/>
                <a:cs typeface="Times New Roman"/>
              </a:rPr>
              <a:t>)</a:t>
            </a:r>
            <a:r>
              <a:rPr dirty="0" sz="2500" spc="5" i="1">
                <a:latin typeface="Times New Roman"/>
                <a:cs typeface="Times New Roman"/>
              </a:rPr>
              <a:t>e</a:t>
            </a:r>
            <a:r>
              <a:rPr dirty="0" sz="2500" spc="-305" i="1">
                <a:latin typeface="Times New Roman"/>
                <a:cs typeface="Times New Roman"/>
              </a:rPr>
              <a:t> </a:t>
            </a:r>
            <a:r>
              <a:rPr dirty="0" baseline="36507" sz="2625" spc="179" i="1">
                <a:latin typeface="Times New Roman"/>
                <a:cs typeface="Times New Roman"/>
              </a:rPr>
              <a:t>j</a:t>
            </a:r>
            <a:r>
              <a:rPr dirty="0" baseline="36507" sz="2625" spc="-172">
                <a:latin typeface="Times New Roman"/>
                <a:cs typeface="Times New Roman"/>
              </a:rPr>
              <a:t>2</a:t>
            </a:r>
            <a:r>
              <a:rPr dirty="0" baseline="34534" sz="2775" spc="-75" i="1">
                <a:latin typeface="Symbol"/>
                <a:cs typeface="Symbol"/>
              </a:rPr>
              <a:t></a:t>
            </a:r>
            <a:r>
              <a:rPr dirty="0" baseline="34534" sz="2775" spc="-337" i="1">
                <a:latin typeface="Times New Roman"/>
                <a:cs typeface="Times New Roman"/>
              </a:rPr>
              <a:t> </a:t>
            </a:r>
            <a:r>
              <a:rPr dirty="0" baseline="27186" sz="3525" spc="-405">
                <a:latin typeface="Symbol"/>
                <a:cs typeface="Symbol"/>
              </a:rPr>
              <a:t></a:t>
            </a:r>
            <a:r>
              <a:rPr dirty="0" baseline="36507" sz="2625" spc="7" i="1">
                <a:latin typeface="Times New Roman"/>
                <a:cs typeface="Times New Roman"/>
              </a:rPr>
              <a:t>u</a:t>
            </a:r>
            <a:r>
              <a:rPr dirty="0" baseline="36507" sz="2625" i="1">
                <a:latin typeface="Times New Roman"/>
                <a:cs typeface="Times New Roman"/>
              </a:rPr>
              <a:t>x</a:t>
            </a:r>
            <a:r>
              <a:rPr dirty="0" baseline="36507" sz="2625" spc="67">
                <a:latin typeface="Symbol"/>
                <a:cs typeface="Symbol"/>
              </a:rPr>
              <a:t></a:t>
            </a:r>
            <a:r>
              <a:rPr dirty="0" baseline="36507" sz="2625" spc="7" i="1">
                <a:latin typeface="Times New Roman"/>
                <a:cs typeface="Times New Roman"/>
              </a:rPr>
              <a:t>v</a:t>
            </a:r>
            <a:r>
              <a:rPr dirty="0" baseline="36507" sz="2625" spc="104" i="1">
                <a:latin typeface="Times New Roman"/>
                <a:cs typeface="Times New Roman"/>
              </a:rPr>
              <a:t>y</a:t>
            </a:r>
            <a:r>
              <a:rPr dirty="0" baseline="27186" sz="3525" spc="-375">
                <a:latin typeface="Symbol"/>
                <a:cs typeface="Symbol"/>
              </a:rPr>
              <a:t></a:t>
            </a:r>
            <a:r>
              <a:rPr dirty="0" sz="2500" spc="5" i="1">
                <a:latin typeface="Times New Roman"/>
                <a:cs typeface="Times New Roman"/>
              </a:rPr>
              <a:t>d</a:t>
            </a:r>
            <a:r>
              <a:rPr dirty="0" sz="2500" spc="-270" i="1">
                <a:latin typeface="Times New Roman"/>
                <a:cs typeface="Times New Roman"/>
              </a:rPr>
              <a:t>u</a:t>
            </a:r>
            <a:r>
              <a:rPr dirty="0" sz="2500" spc="5" i="1">
                <a:latin typeface="Times New Roman"/>
                <a:cs typeface="Times New Roman"/>
              </a:rPr>
              <a:t>dv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3194" rIns="0" bIns="0" rtlCol="0" vert="horz">
            <a:spAutoFit/>
          </a:bodyPr>
          <a:lstStyle/>
          <a:p>
            <a:pPr marL="129539">
              <a:lnSpc>
                <a:spcPts val="3750"/>
              </a:lnSpc>
            </a:pPr>
            <a:r>
              <a:rPr dirty="0" spc="-5" b="0">
                <a:latin typeface="NSimSun"/>
                <a:cs typeface="NSimSun"/>
              </a:rPr>
              <a:t>为什么要用SAN</a:t>
            </a:r>
          </a:p>
        </p:txBody>
      </p:sp>
      <p:sp>
        <p:nvSpPr>
          <p:cNvPr id="5" name="object 5"/>
          <p:cNvSpPr/>
          <p:nvPr/>
        </p:nvSpPr>
        <p:spPr>
          <a:xfrm>
            <a:off x="2630309" y="3039617"/>
            <a:ext cx="4876800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57235" y="1991867"/>
            <a:ext cx="6858000" cy="52006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50495">
              <a:lnSpc>
                <a:spcPct val="100000"/>
              </a:lnSpc>
              <a:spcBef>
                <a:spcPts val="725"/>
              </a:spcBef>
              <a:tabLst>
                <a:tab pos="4060825" algn="l"/>
              </a:tabLst>
            </a:pPr>
            <a:r>
              <a:rPr dirty="0" sz="2800" spc="-5">
                <a:latin typeface="NSimSun"/>
                <a:cs typeface="NSimSun"/>
              </a:rPr>
              <a:t>传统存储解决方</a:t>
            </a:r>
            <a:r>
              <a:rPr dirty="0" sz="2800">
                <a:latin typeface="NSimSun"/>
                <a:cs typeface="NSimSun"/>
              </a:rPr>
              <a:t>案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—</a:t>
            </a:r>
            <a:r>
              <a:rPr dirty="0" sz="2800">
                <a:latin typeface="Times New Roman"/>
                <a:cs typeface="Times New Roman"/>
              </a:rPr>
              <a:t>—</a:t>
            </a: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信息岛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7235" y="1991867"/>
            <a:ext cx="6858000" cy="520065"/>
          </a:xfrm>
          <a:custGeom>
            <a:avLst/>
            <a:gdLst/>
            <a:ahLst/>
            <a:cxnLst/>
            <a:rect l="l" t="t" r="r" b="b"/>
            <a:pathLst>
              <a:path w="6858000" h="520064">
                <a:moveTo>
                  <a:pt x="0" y="0"/>
                </a:moveTo>
                <a:lnTo>
                  <a:pt x="0" y="519684"/>
                </a:lnTo>
                <a:lnTo>
                  <a:pt x="6858000" y="519683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36737" y="2049271"/>
            <a:ext cx="624649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存储区域网SAN(Storag</a:t>
            </a:r>
            <a:r>
              <a:rPr dirty="0" sz="2800">
                <a:latin typeface="NSimSun"/>
                <a:cs typeface="NSimSun"/>
              </a:rPr>
              <a:t>e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Are</a:t>
            </a:r>
            <a:r>
              <a:rPr dirty="0" sz="2800">
                <a:latin typeface="NSimSun"/>
                <a:cs typeface="NSimSun"/>
              </a:rPr>
              <a:t>a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Network)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95635" y="3439667"/>
            <a:ext cx="2514600" cy="2209800"/>
          </a:xfrm>
          <a:custGeom>
            <a:avLst/>
            <a:gdLst/>
            <a:ahLst/>
            <a:cxnLst/>
            <a:rect l="l" t="t" r="r" b="b"/>
            <a:pathLst>
              <a:path w="2514600" h="2209800">
                <a:moveTo>
                  <a:pt x="227075" y="734568"/>
                </a:moveTo>
                <a:lnTo>
                  <a:pt x="185371" y="744039"/>
                </a:lnTo>
                <a:lnTo>
                  <a:pt x="146483" y="761287"/>
                </a:lnTo>
                <a:lnTo>
                  <a:pt x="110969" y="785565"/>
                </a:lnTo>
                <a:lnTo>
                  <a:pt x="79388" y="816128"/>
                </a:lnTo>
                <a:lnTo>
                  <a:pt x="52296" y="852228"/>
                </a:lnTo>
                <a:lnTo>
                  <a:pt x="30254" y="893120"/>
                </a:lnTo>
                <a:lnTo>
                  <a:pt x="13818" y="938057"/>
                </a:lnTo>
                <a:lnTo>
                  <a:pt x="3547" y="986293"/>
                </a:lnTo>
                <a:lnTo>
                  <a:pt x="0" y="1037082"/>
                </a:lnTo>
                <a:lnTo>
                  <a:pt x="3912" y="1090316"/>
                </a:lnTo>
                <a:lnTo>
                  <a:pt x="15296" y="1141137"/>
                </a:lnTo>
                <a:lnTo>
                  <a:pt x="33623" y="1188529"/>
                </a:lnTo>
                <a:lnTo>
                  <a:pt x="58363" y="1231476"/>
                </a:lnTo>
                <a:lnTo>
                  <a:pt x="88988" y="1268962"/>
                </a:lnTo>
                <a:lnTo>
                  <a:pt x="124968" y="1299972"/>
                </a:lnTo>
                <a:lnTo>
                  <a:pt x="94845" y="1341501"/>
                </a:lnTo>
                <a:lnTo>
                  <a:pt x="73342" y="1391983"/>
                </a:lnTo>
                <a:lnTo>
                  <a:pt x="60126" y="1446180"/>
                </a:lnTo>
                <a:lnTo>
                  <a:pt x="55625" y="1502664"/>
                </a:lnTo>
                <a:lnTo>
                  <a:pt x="58945" y="1551892"/>
                </a:lnTo>
                <a:lnTo>
                  <a:pt x="68555" y="1598578"/>
                </a:lnTo>
                <a:lnTo>
                  <a:pt x="83935" y="1642100"/>
                </a:lnTo>
                <a:lnTo>
                  <a:pt x="104564" y="1681837"/>
                </a:lnTo>
                <a:lnTo>
                  <a:pt x="129921" y="1717167"/>
                </a:lnTo>
                <a:lnTo>
                  <a:pt x="159483" y="1747467"/>
                </a:lnTo>
                <a:lnTo>
                  <a:pt x="192731" y="1772116"/>
                </a:lnTo>
                <a:lnTo>
                  <a:pt x="229142" y="1790492"/>
                </a:lnTo>
                <a:lnTo>
                  <a:pt x="268196" y="1801974"/>
                </a:lnTo>
                <a:lnTo>
                  <a:pt x="309372" y="1805940"/>
                </a:lnTo>
                <a:lnTo>
                  <a:pt x="316801" y="1805797"/>
                </a:lnTo>
                <a:lnTo>
                  <a:pt x="324230" y="1805368"/>
                </a:lnTo>
                <a:lnTo>
                  <a:pt x="331660" y="1804654"/>
                </a:lnTo>
                <a:lnTo>
                  <a:pt x="339089" y="1803654"/>
                </a:lnTo>
                <a:lnTo>
                  <a:pt x="337566" y="1805940"/>
                </a:lnTo>
                <a:lnTo>
                  <a:pt x="363570" y="1854272"/>
                </a:lnTo>
                <a:lnTo>
                  <a:pt x="393356" y="1898526"/>
                </a:lnTo>
                <a:lnTo>
                  <a:pt x="426589" y="1938463"/>
                </a:lnTo>
                <a:lnTo>
                  <a:pt x="462936" y="1973848"/>
                </a:lnTo>
                <a:lnTo>
                  <a:pt x="502062" y="2004441"/>
                </a:lnTo>
                <a:lnTo>
                  <a:pt x="543635" y="2030004"/>
                </a:lnTo>
                <a:lnTo>
                  <a:pt x="587319" y="2050301"/>
                </a:lnTo>
                <a:lnTo>
                  <a:pt x="632783" y="2065093"/>
                </a:lnTo>
                <a:lnTo>
                  <a:pt x="679691" y="2074142"/>
                </a:lnTo>
                <a:lnTo>
                  <a:pt x="727710" y="2077212"/>
                </a:lnTo>
                <a:lnTo>
                  <a:pt x="776374" y="2074029"/>
                </a:lnTo>
                <a:lnTo>
                  <a:pt x="824234" y="2064556"/>
                </a:lnTo>
                <a:lnTo>
                  <a:pt x="870850" y="2048902"/>
                </a:lnTo>
                <a:lnTo>
                  <a:pt x="915783" y="2027176"/>
                </a:lnTo>
                <a:lnTo>
                  <a:pt x="958596" y="1999488"/>
                </a:lnTo>
                <a:lnTo>
                  <a:pt x="958596" y="2000250"/>
                </a:lnTo>
                <a:lnTo>
                  <a:pt x="988017" y="2046883"/>
                </a:lnTo>
                <a:lnTo>
                  <a:pt x="1021663" y="2088284"/>
                </a:lnTo>
                <a:lnTo>
                  <a:pt x="1059041" y="2124149"/>
                </a:lnTo>
                <a:lnTo>
                  <a:pt x="1099661" y="2154174"/>
                </a:lnTo>
                <a:lnTo>
                  <a:pt x="1143031" y="2178054"/>
                </a:lnTo>
                <a:lnTo>
                  <a:pt x="1188660" y="2195488"/>
                </a:lnTo>
                <a:lnTo>
                  <a:pt x="1236057" y="2206171"/>
                </a:lnTo>
                <a:lnTo>
                  <a:pt x="1284732" y="2209800"/>
                </a:lnTo>
                <a:lnTo>
                  <a:pt x="1331524" y="2206473"/>
                </a:lnTo>
                <a:lnTo>
                  <a:pt x="1376895" y="2196717"/>
                </a:lnTo>
                <a:lnTo>
                  <a:pt x="1420480" y="2180863"/>
                </a:lnTo>
                <a:lnTo>
                  <a:pt x="1461914" y="2159245"/>
                </a:lnTo>
                <a:lnTo>
                  <a:pt x="1500834" y="2132197"/>
                </a:lnTo>
                <a:lnTo>
                  <a:pt x="1536875" y="2100051"/>
                </a:lnTo>
                <a:lnTo>
                  <a:pt x="1569674" y="2063141"/>
                </a:lnTo>
                <a:lnTo>
                  <a:pt x="1598866" y="2021799"/>
                </a:lnTo>
                <a:lnTo>
                  <a:pt x="1624087" y="1976360"/>
                </a:lnTo>
                <a:lnTo>
                  <a:pt x="1644973" y="1927155"/>
                </a:lnTo>
                <a:lnTo>
                  <a:pt x="1661160" y="1874520"/>
                </a:lnTo>
                <a:lnTo>
                  <a:pt x="1661160" y="1877568"/>
                </a:lnTo>
                <a:lnTo>
                  <a:pt x="1703058" y="1903809"/>
                </a:lnTo>
                <a:lnTo>
                  <a:pt x="1747170" y="1922907"/>
                </a:lnTo>
                <a:lnTo>
                  <a:pt x="1792855" y="1934575"/>
                </a:lnTo>
                <a:lnTo>
                  <a:pt x="1839468" y="1938528"/>
                </a:lnTo>
                <a:lnTo>
                  <a:pt x="1881524" y="1935424"/>
                </a:lnTo>
                <a:lnTo>
                  <a:pt x="1922026" y="1926360"/>
                </a:lnTo>
                <a:lnTo>
                  <a:pt x="1960662" y="1911707"/>
                </a:lnTo>
                <a:lnTo>
                  <a:pt x="1997124" y="1891835"/>
                </a:lnTo>
                <a:lnTo>
                  <a:pt x="2031101" y="1867114"/>
                </a:lnTo>
                <a:lnTo>
                  <a:pt x="2062283" y="1837914"/>
                </a:lnTo>
                <a:lnTo>
                  <a:pt x="2090360" y="1804607"/>
                </a:lnTo>
                <a:lnTo>
                  <a:pt x="2115022" y="1767562"/>
                </a:lnTo>
                <a:lnTo>
                  <a:pt x="2135959" y="1727150"/>
                </a:lnTo>
                <a:lnTo>
                  <a:pt x="2152862" y="1683741"/>
                </a:lnTo>
                <a:lnTo>
                  <a:pt x="2165419" y="1637706"/>
                </a:lnTo>
                <a:lnTo>
                  <a:pt x="2173321" y="1589416"/>
                </a:lnTo>
                <a:lnTo>
                  <a:pt x="2176259" y="1539240"/>
                </a:lnTo>
                <a:lnTo>
                  <a:pt x="2176259" y="1538478"/>
                </a:lnTo>
                <a:lnTo>
                  <a:pt x="2220017" y="1527864"/>
                </a:lnTo>
                <a:lnTo>
                  <a:pt x="2261780" y="1511734"/>
                </a:lnTo>
                <a:lnTo>
                  <a:pt x="2301287" y="1490440"/>
                </a:lnTo>
                <a:lnTo>
                  <a:pt x="2338276" y="1464338"/>
                </a:lnTo>
                <a:lnTo>
                  <a:pt x="2372484" y="1433780"/>
                </a:lnTo>
                <a:lnTo>
                  <a:pt x="2403649" y="1399120"/>
                </a:lnTo>
                <a:lnTo>
                  <a:pt x="2431509" y="1360712"/>
                </a:lnTo>
                <a:lnTo>
                  <a:pt x="2455801" y="1318911"/>
                </a:lnTo>
                <a:lnTo>
                  <a:pt x="2476265" y="1274068"/>
                </a:lnTo>
                <a:lnTo>
                  <a:pt x="2492638" y="1226540"/>
                </a:lnTo>
                <a:lnTo>
                  <a:pt x="2504657" y="1176678"/>
                </a:lnTo>
                <a:lnTo>
                  <a:pt x="2512061" y="1124837"/>
                </a:lnTo>
                <a:lnTo>
                  <a:pt x="2514587" y="1071372"/>
                </a:lnTo>
                <a:lnTo>
                  <a:pt x="2512199" y="1019824"/>
                </a:lnTo>
                <a:lnTo>
                  <a:pt x="2505135" y="969122"/>
                </a:lnTo>
                <a:lnTo>
                  <a:pt x="2493541" y="919734"/>
                </a:lnTo>
                <a:lnTo>
                  <a:pt x="2477565" y="872123"/>
                </a:lnTo>
                <a:lnTo>
                  <a:pt x="2457353" y="826755"/>
                </a:lnTo>
                <a:lnTo>
                  <a:pt x="2433053" y="784098"/>
                </a:lnTo>
                <a:lnTo>
                  <a:pt x="2432291" y="784098"/>
                </a:lnTo>
                <a:lnTo>
                  <a:pt x="2442976" y="748688"/>
                </a:lnTo>
                <a:lnTo>
                  <a:pt x="2450869" y="712279"/>
                </a:lnTo>
                <a:lnTo>
                  <a:pt x="2455760" y="675012"/>
                </a:lnTo>
                <a:lnTo>
                  <a:pt x="2457437" y="637032"/>
                </a:lnTo>
                <a:lnTo>
                  <a:pt x="2454677" y="587439"/>
                </a:lnTo>
                <a:lnTo>
                  <a:pt x="2446606" y="539575"/>
                </a:lnTo>
                <a:lnTo>
                  <a:pt x="2433533" y="493932"/>
                </a:lnTo>
                <a:lnTo>
                  <a:pt x="2415769" y="451006"/>
                </a:lnTo>
                <a:lnTo>
                  <a:pt x="2393626" y="411289"/>
                </a:lnTo>
                <a:lnTo>
                  <a:pt x="2367413" y="375275"/>
                </a:lnTo>
                <a:lnTo>
                  <a:pt x="2337442" y="343459"/>
                </a:lnTo>
                <a:lnTo>
                  <a:pt x="2304024" y="316333"/>
                </a:lnTo>
                <a:lnTo>
                  <a:pt x="2267469" y="294392"/>
                </a:lnTo>
                <a:lnTo>
                  <a:pt x="2228088" y="278130"/>
                </a:lnTo>
                <a:lnTo>
                  <a:pt x="2229612" y="277368"/>
                </a:lnTo>
                <a:lnTo>
                  <a:pt x="2218138" y="225710"/>
                </a:lnTo>
                <a:lnTo>
                  <a:pt x="2200389" y="177829"/>
                </a:lnTo>
                <a:lnTo>
                  <a:pt x="2176971" y="134337"/>
                </a:lnTo>
                <a:lnTo>
                  <a:pt x="2148494" y="95851"/>
                </a:lnTo>
                <a:lnTo>
                  <a:pt x="2115563" y="62983"/>
                </a:lnTo>
                <a:lnTo>
                  <a:pt x="2078789" y="36350"/>
                </a:lnTo>
                <a:lnTo>
                  <a:pt x="2038779" y="16565"/>
                </a:lnTo>
                <a:lnTo>
                  <a:pt x="1996140" y="4243"/>
                </a:lnTo>
                <a:lnTo>
                  <a:pt x="1951482" y="0"/>
                </a:lnTo>
                <a:lnTo>
                  <a:pt x="1901982" y="5126"/>
                </a:lnTo>
                <a:lnTo>
                  <a:pt x="1854677" y="20165"/>
                </a:lnTo>
                <a:lnTo>
                  <a:pt x="1810481" y="44604"/>
                </a:lnTo>
                <a:lnTo>
                  <a:pt x="1770308" y="77931"/>
                </a:lnTo>
                <a:lnTo>
                  <a:pt x="1735074" y="119634"/>
                </a:lnTo>
                <a:lnTo>
                  <a:pt x="1704008" y="78223"/>
                </a:lnTo>
                <a:lnTo>
                  <a:pt x="1666841" y="44933"/>
                </a:lnTo>
                <a:lnTo>
                  <a:pt x="1625394" y="20385"/>
                </a:lnTo>
                <a:lnTo>
                  <a:pt x="1580729" y="5199"/>
                </a:lnTo>
                <a:lnTo>
                  <a:pt x="1533906" y="0"/>
                </a:lnTo>
                <a:lnTo>
                  <a:pt x="1486711" y="5330"/>
                </a:lnTo>
                <a:lnTo>
                  <a:pt x="1441845" y="20799"/>
                </a:lnTo>
                <a:lnTo>
                  <a:pt x="1400365" y="45624"/>
                </a:lnTo>
                <a:lnTo>
                  <a:pt x="1363330" y="79022"/>
                </a:lnTo>
                <a:lnTo>
                  <a:pt x="1331799" y="120209"/>
                </a:lnTo>
                <a:lnTo>
                  <a:pt x="1306830" y="168402"/>
                </a:lnTo>
                <a:lnTo>
                  <a:pt x="1307592" y="173736"/>
                </a:lnTo>
                <a:lnTo>
                  <a:pt x="1270516" y="136227"/>
                </a:lnTo>
                <a:lnTo>
                  <a:pt x="1229343" y="106289"/>
                </a:lnTo>
                <a:lnTo>
                  <a:pt x="1184916" y="84362"/>
                </a:lnTo>
                <a:lnTo>
                  <a:pt x="1138074" y="70884"/>
                </a:lnTo>
                <a:lnTo>
                  <a:pt x="1089660" y="66294"/>
                </a:lnTo>
                <a:lnTo>
                  <a:pt x="1041074" y="70868"/>
                </a:lnTo>
                <a:lnTo>
                  <a:pt x="994421" y="84226"/>
                </a:lnTo>
                <a:lnTo>
                  <a:pt x="950420" y="105822"/>
                </a:lnTo>
                <a:lnTo>
                  <a:pt x="909792" y="135109"/>
                </a:lnTo>
                <a:lnTo>
                  <a:pt x="873256" y="171541"/>
                </a:lnTo>
                <a:lnTo>
                  <a:pt x="841532" y="214570"/>
                </a:lnTo>
                <a:lnTo>
                  <a:pt x="815339" y="263652"/>
                </a:lnTo>
                <a:lnTo>
                  <a:pt x="814577" y="266700"/>
                </a:lnTo>
                <a:lnTo>
                  <a:pt x="767965" y="238577"/>
                </a:lnTo>
                <a:lnTo>
                  <a:pt x="718851" y="218313"/>
                </a:lnTo>
                <a:lnTo>
                  <a:pt x="667881" y="206049"/>
                </a:lnTo>
                <a:lnTo>
                  <a:pt x="615696" y="201930"/>
                </a:lnTo>
                <a:lnTo>
                  <a:pt x="572850" y="204686"/>
                </a:lnTo>
                <a:lnTo>
                  <a:pt x="531342" y="212765"/>
                </a:lnTo>
                <a:lnTo>
                  <a:pt x="491410" y="225881"/>
                </a:lnTo>
                <a:lnTo>
                  <a:pt x="453295" y="243747"/>
                </a:lnTo>
                <a:lnTo>
                  <a:pt x="417237" y="266079"/>
                </a:lnTo>
                <a:lnTo>
                  <a:pt x="383474" y="292589"/>
                </a:lnTo>
                <a:lnTo>
                  <a:pt x="352248" y="322993"/>
                </a:lnTo>
                <a:lnTo>
                  <a:pt x="323797" y="357005"/>
                </a:lnTo>
                <a:lnTo>
                  <a:pt x="298362" y="394338"/>
                </a:lnTo>
                <a:lnTo>
                  <a:pt x="276182" y="434706"/>
                </a:lnTo>
                <a:lnTo>
                  <a:pt x="257497" y="477825"/>
                </a:lnTo>
                <a:lnTo>
                  <a:pt x="242547" y="523408"/>
                </a:lnTo>
                <a:lnTo>
                  <a:pt x="231572" y="571169"/>
                </a:lnTo>
                <a:lnTo>
                  <a:pt x="224810" y="620823"/>
                </a:lnTo>
                <a:lnTo>
                  <a:pt x="222504" y="672084"/>
                </a:lnTo>
                <a:lnTo>
                  <a:pt x="222777" y="687966"/>
                </a:lnTo>
                <a:lnTo>
                  <a:pt x="223551" y="703707"/>
                </a:lnTo>
                <a:lnTo>
                  <a:pt x="224754" y="719447"/>
                </a:lnTo>
                <a:lnTo>
                  <a:pt x="226313" y="735330"/>
                </a:lnTo>
                <a:lnTo>
                  <a:pt x="227075" y="7345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20603" y="4739640"/>
            <a:ext cx="147955" cy="41275"/>
          </a:xfrm>
          <a:custGeom>
            <a:avLst/>
            <a:gdLst/>
            <a:ahLst/>
            <a:cxnLst/>
            <a:rect l="l" t="t" r="r" b="b"/>
            <a:pathLst>
              <a:path w="147954" h="41275">
                <a:moveTo>
                  <a:pt x="0" y="0"/>
                </a:moveTo>
                <a:lnTo>
                  <a:pt x="30075" y="17680"/>
                </a:lnTo>
                <a:lnTo>
                  <a:pt x="61722" y="30575"/>
                </a:lnTo>
                <a:lnTo>
                  <a:pt x="94511" y="38469"/>
                </a:lnTo>
                <a:lnTo>
                  <a:pt x="128015" y="41148"/>
                </a:lnTo>
                <a:lnTo>
                  <a:pt x="134874" y="41148"/>
                </a:lnTo>
                <a:lnTo>
                  <a:pt x="140969" y="41148"/>
                </a:lnTo>
                <a:lnTo>
                  <a:pt x="147827" y="4038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34725" y="5224271"/>
            <a:ext cx="64135" cy="19050"/>
          </a:xfrm>
          <a:custGeom>
            <a:avLst/>
            <a:gdLst/>
            <a:ahLst/>
            <a:cxnLst/>
            <a:rect l="l" t="t" r="r" b="b"/>
            <a:pathLst>
              <a:path w="64135" h="19050">
                <a:moveTo>
                  <a:pt x="0" y="19050"/>
                </a:moveTo>
                <a:lnTo>
                  <a:pt x="16430" y="16073"/>
                </a:lnTo>
                <a:lnTo>
                  <a:pt x="32575" y="11811"/>
                </a:lnTo>
                <a:lnTo>
                  <a:pt x="48434" y="6405"/>
                </a:lnTo>
                <a:lnTo>
                  <a:pt x="6400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14607" y="5350764"/>
            <a:ext cx="40005" cy="89535"/>
          </a:xfrm>
          <a:custGeom>
            <a:avLst/>
            <a:gdLst/>
            <a:ahLst/>
            <a:cxnLst/>
            <a:rect l="l" t="t" r="r" b="b"/>
            <a:pathLst>
              <a:path w="40004" h="89535">
                <a:moveTo>
                  <a:pt x="0" y="0"/>
                </a:moveTo>
                <a:lnTo>
                  <a:pt x="8441" y="23145"/>
                </a:lnTo>
                <a:lnTo>
                  <a:pt x="17811" y="45719"/>
                </a:lnTo>
                <a:lnTo>
                  <a:pt x="28182" y="67722"/>
                </a:lnTo>
                <a:lnTo>
                  <a:pt x="39624" y="8915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56795" y="5216652"/>
            <a:ext cx="15240" cy="97790"/>
          </a:xfrm>
          <a:custGeom>
            <a:avLst/>
            <a:gdLst/>
            <a:ahLst/>
            <a:cxnLst/>
            <a:rect l="l" t="t" r="r" b="b"/>
            <a:pathLst>
              <a:path w="15239" h="97789">
                <a:moveTo>
                  <a:pt x="0" y="97536"/>
                </a:moveTo>
                <a:lnTo>
                  <a:pt x="5595" y="73830"/>
                </a:lnTo>
                <a:lnTo>
                  <a:pt x="9906" y="49625"/>
                </a:lnTo>
                <a:lnTo>
                  <a:pt x="13073" y="24991"/>
                </a:lnTo>
                <a:lnTo>
                  <a:pt x="1523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82931" y="4613909"/>
            <a:ext cx="189230" cy="365125"/>
          </a:xfrm>
          <a:custGeom>
            <a:avLst/>
            <a:gdLst/>
            <a:ahLst/>
            <a:cxnLst/>
            <a:rect l="l" t="t" r="r" b="b"/>
            <a:pathLst>
              <a:path w="189229" h="365125">
                <a:moveTo>
                  <a:pt x="188963" y="364998"/>
                </a:moveTo>
                <a:lnTo>
                  <a:pt x="188963" y="364236"/>
                </a:lnTo>
                <a:lnTo>
                  <a:pt x="188963" y="362712"/>
                </a:lnTo>
                <a:lnTo>
                  <a:pt x="188963" y="361950"/>
                </a:lnTo>
                <a:lnTo>
                  <a:pt x="186296" y="311230"/>
                </a:lnTo>
                <a:lnTo>
                  <a:pt x="178462" y="262009"/>
                </a:lnTo>
                <a:lnTo>
                  <a:pt x="165711" y="214771"/>
                </a:lnTo>
                <a:lnTo>
                  <a:pt x="148295" y="169997"/>
                </a:lnTo>
                <a:lnTo>
                  <a:pt x="126463" y="128170"/>
                </a:lnTo>
                <a:lnTo>
                  <a:pt x="100467" y="89774"/>
                </a:lnTo>
                <a:lnTo>
                  <a:pt x="70558" y="55292"/>
                </a:lnTo>
                <a:lnTo>
                  <a:pt x="36985" y="2520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43345" y="4223765"/>
            <a:ext cx="85090" cy="136525"/>
          </a:xfrm>
          <a:custGeom>
            <a:avLst/>
            <a:gdLst/>
            <a:ahLst/>
            <a:cxnLst/>
            <a:rect l="l" t="t" r="r" b="b"/>
            <a:pathLst>
              <a:path w="85090" h="136525">
                <a:moveTo>
                  <a:pt x="0" y="136398"/>
                </a:moveTo>
                <a:lnTo>
                  <a:pt x="25967" y="107049"/>
                </a:lnTo>
                <a:lnTo>
                  <a:pt x="48863" y="74199"/>
                </a:lnTo>
                <a:lnTo>
                  <a:pt x="68472" y="38350"/>
                </a:lnTo>
                <a:lnTo>
                  <a:pt x="84581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25247" y="3717035"/>
            <a:ext cx="5080" cy="64769"/>
          </a:xfrm>
          <a:custGeom>
            <a:avLst/>
            <a:gdLst/>
            <a:ahLst/>
            <a:cxnLst/>
            <a:rect l="l" t="t" r="r" b="b"/>
            <a:pathLst>
              <a:path w="5079" h="64770">
                <a:moveTo>
                  <a:pt x="3797" y="64769"/>
                </a:moveTo>
                <a:lnTo>
                  <a:pt x="3797" y="63246"/>
                </a:lnTo>
                <a:lnTo>
                  <a:pt x="4559" y="61722"/>
                </a:lnTo>
                <a:lnTo>
                  <a:pt x="4559" y="60198"/>
                </a:lnTo>
                <a:lnTo>
                  <a:pt x="4273" y="45219"/>
                </a:lnTo>
                <a:lnTo>
                  <a:pt x="3417" y="30099"/>
                </a:lnTo>
                <a:lnTo>
                  <a:pt x="1992" y="14978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88037" y="3559302"/>
            <a:ext cx="43180" cy="82550"/>
          </a:xfrm>
          <a:custGeom>
            <a:avLst/>
            <a:gdLst/>
            <a:ahLst/>
            <a:cxnLst/>
            <a:rect l="l" t="t" r="r" b="b"/>
            <a:pathLst>
              <a:path w="43179" h="82550">
                <a:moveTo>
                  <a:pt x="42672" y="0"/>
                </a:moveTo>
                <a:lnTo>
                  <a:pt x="30110" y="18966"/>
                </a:lnTo>
                <a:lnTo>
                  <a:pt x="18764" y="39147"/>
                </a:lnTo>
                <a:lnTo>
                  <a:pt x="8703" y="60328"/>
                </a:lnTo>
                <a:lnTo>
                  <a:pt x="0" y="8229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81129" y="3608070"/>
            <a:ext cx="21590" cy="71120"/>
          </a:xfrm>
          <a:custGeom>
            <a:avLst/>
            <a:gdLst/>
            <a:ahLst/>
            <a:cxnLst/>
            <a:rect l="l" t="t" r="r" b="b"/>
            <a:pathLst>
              <a:path w="21589" h="71120">
                <a:moveTo>
                  <a:pt x="21336" y="0"/>
                </a:moveTo>
                <a:lnTo>
                  <a:pt x="14466" y="17287"/>
                </a:lnTo>
                <a:lnTo>
                  <a:pt x="8667" y="34861"/>
                </a:lnTo>
                <a:lnTo>
                  <a:pt x="3869" y="52720"/>
                </a:lnTo>
                <a:lnTo>
                  <a:pt x="0" y="7086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10213" y="3706367"/>
            <a:ext cx="75565" cy="68580"/>
          </a:xfrm>
          <a:custGeom>
            <a:avLst/>
            <a:gdLst/>
            <a:ahLst/>
            <a:cxnLst/>
            <a:rect l="l" t="t" r="r" b="b"/>
            <a:pathLst>
              <a:path w="75564" h="68579">
                <a:moveTo>
                  <a:pt x="75438" y="68580"/>
                </a:moveTo>
                <a:lnTo>
                  <a:pt x="57864" y="49291"/>
                </a:lnTo>
                <a:lnTo>
                  <a:pt x="39433" y="31432"/>
                </a:lnTo>
                <a:lnTo>
                  <a:pt x="20145" y="15001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21949" y="4174997"/>
            <a:ext cx="13335" cy="72390"/>
          </a:xfrm>
          <a:custGeom>
            <a:avLst/>
            <a:gdLst/>
            <a:ahLst/>
            <a:cxnLst/>
            <a:rect l="l" t="t" r="r" b="b"/>
            <a:pathLst>
              <a:path w="13335" h="72389">
                <a:moveTo>
                  <a:pt x="0" y="0"/>
                </a:moveTo>
                <a:lnTo>
                  <a:pt x="2452" y="18276"/>
                </a:lnTo>
                <a:lnTo>
                  <a:pt x="5334" y="36480"/>
                </a:lnTo>
                <a:lnTo>
                  <a:pt x="8786" y="54542"/>
                </a:lnTo>
                <a:lnTo>
                  <a:pt x="12954" y="7238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52707" y="5341620"/>
            <a:ext cx="419100" cy="368300"/>
          </a:xfrm>
          <a:custGeom>
            <a:avLst/>
            <a:gdLst/>
            <a:ahLst/>
            <a:cxnLst/>
            <a:rect l="l" t="t" r="r" b="b"/>
            <a:pathLst>
              <a:path w="419100" h="368300">
                <a:moveTo>
                  <a:pt x="209550" y="0"/>
                </a:moveTo>
                <a:lnTo>
                  <a:pt x="161472" y="4854"/>
                </a:lnTo>
                <a:lnTo>
                  <a:pt x="117354" y="18678"/>
                </a:lnTo>
                <a:lnTo>
                  <a:pt x="78448" y="40368"/>
                </a:lnTo>
                <a:lnTo>
                  <a:pt x="46006" y="68815"/>
                </a:lnTo>
                <a:lnTo>
                  <a:pt x="21282" y="102914"/>
                </a:lnTo>
                <a:lnTo>
                  <a:pt x="5529" y="141558"/>
                </a:lnTo>
                <a:lnTo>
                  <a:pt x="0" y="183641"/>
                </a:lnTo>
                <a:lnTo>
                  <a:pt x="5529" y="226007"/>
                </a:lnTo>
                <a:lnTo>
                  <a:pt x="21282" y="264853"/>
                </a:lnTo>
                <a:lnTo>
                  <a:pt x="46006" y="299088"/>
                </a:lnTo>
                <a:lnTo>
                  <a:pt x="78448" y="327617"/>
                </a:lnTo>
                <a:lnTo>
                  <a:pt x="117354" y="349349"/>
                </a:lnTo>
                <a:lnTo>
                  <a:pt x="161472" y="363189"/>
                </a:lnTo>
                <a:lnTo>
                  <a:pt x="209550" y="368045"/>
                </a:lnTo>
                <a:lnTo>
                  <a:pt x="257627" y="363189"/>
                </a:lnTo>
                <a:lnTo>
                  <a:pt x="301745" y="349349"/>
                </a:lnTo>
                <a:lnTo>
                  <a:pt x="340651" y="327617"/>
                </a:lnTo>
                <a:lnTo>
                  <a:pt x="373093" y="299088"/>
                </a:lnTo>
                <a:lnTo>
                  <a:pt x="397817" y="264853"/>
                </a:lnTo>
                <a:lnTo>
                  <a:pt x="413570" y="226007"/>
                </a:lnTo>
                <a:lnTo>
                  <a:pt x="419100" y="183641"/>
                </a:lnTo>
                <a:lnTo>
                  <a:pt x="413570" y="141558"/>
                </a:lnTo>
                <a:lnTo>
                  <a:pt x="397817" y="102914"/>
                </a:lnTo>
                <a:lnTo>
                  <a:pt x="373093" y="68815"/>
                </a:lnTo>
                <a:lnTo>
                  <a:pt x="340651" y="40368"/>
                </a:lnTo>
                <a:lnTo>
                  <a:pt x="301745" y="18678"/>
                </a:lnTo>
                <a:lnTo>
                  <a:pt x="257627" y="4854"/>
                </a:lnTo>
                <a:lnTo>
                  <a:pt x="20955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4909" y="5160264"/>
            <a:ext cx="280035" cy="245745"/>
          </a:xfrm>
          <a:custGeom>
            <a:avLst/>
            <a:gdLst/>
            <a:ahLst/>
            <a:cxnLst/>
            <a:rect l="l" t="t" r="r" b="b"/>
            <a:pathLst>
              <a:path w="280035" h="245745">
                <a:moveTo>
                  <a:pt x="140208" y="0"/>
                </a:moveTo>
                <a:lnTo>
                  <a:pt x="95780" y="6248"/>
                </a:lnTo>
                <a:lnTo>
                  <a:pt x="57278" y="23652"/>
                </a:lnTo>
                <a:lnTo>
                  <a:pt x="26968" y="50200"/>
                </a:lnTo>
                <a:lnTo>
                  <a:pt x="7120" y="83880"/>
                </a:lnTo>
                <a:lnTo>
                  <a:pt x="0" y="122682"/>
                </a:lnTo>
                <a:lnTo>
                  <a:pt x="7120" y="161483"/>
                </a:lnTo>
                <a:lnTo>
                  <a:pt x="26968" y="195163"/>
                </a:lnTo>
                <a:lnTo>
                  <a:pt x="57278" y="221711"/>
                </a:lnTo>
                <a:lnTo>
                  <a:pt x="95780" y="239115"/>
                </a:lnTo>
                <a:lnTo>
                  <a:pt x="140208" y="245363"/>
                </a:lnTo>
                <a:lnTo>
                  <a:pt x="194464" y="235731"/>
                </a:lnTo>
                <a:lnTo>
                  <a:pt x="238791" y="209454"/>
                </a:lnTo>
                <a:lnTo>
                  <a:pt x="268688" y="170461"/>
                </a:lnTo>
                <a:lnTo>
                  <a:pt x="279653" y="122682"/>
                </a:lnTo>
                <a:lnTo>
                  <a:pt x="268688" y="74902"/>
                </a:lnTo>
                <a:lnTo>
                  <a:pt x="238791" y="35909"/>
                </a:lnTo>
                <a:lnTo>
                  <a:pt x="194464" y="9632"/>
                </a:lnTo>
                <a:lnTo>
                  <a:pt x="14020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26443" y="5100828"/>
            <a:ext cx="139700" cy="123189"/>
          </a:xfrm>
          <a:custGeom>
            <a:avLst/>
            <a:gdLst/>
            <a:ahLst/>
            <a:cxnLst/>
            <a:rect l="l" t="t" r="r" b="b"/>
            <a:pathLst>
              <a:path w="139700" h="123189">
                <a:moveTo>
                  <a:pt x="69341" y="0"/>
                </a:moveTo>
                <a:lnTo>
                  <a:pt x="42433" y="4822"/>
                </a:lnTo>
                <a:lnTo>
                  <a:pt x="20383" y="18002"/>
                </a:lnTo>
                <a:lnTo>
                  <a:pt x="5476" y="37611"/>
                </a:lnTo>
                <a:lnTo>
                  <a:pt x="0" y="61722"/>
                </a:lnTo>
                <a:lnTo>
                  <a:pt x="5476" y="85391"/>
                </a:lnTo>
                <a:lnTo>
                  <a:pt x="20383" y="104775"/>
                </a:lnTo>
                <a:lnTo>
                  <a:pt x="42433" y="117871"/>
                </a:lnTo>
                <a:lnTo>
                  <a:pt x="69341" y="122682"/>
                </a:lnTo>
                <a:lnTo>
                  <a:pt x="96690" y="117871"/>
                </a:lnTo>
                <a:lnTo>
                  <a:pt x="118967" y="104775"/>
                </a:lnTo>
                <a:lnTo>
                  <a:pt x="133957" y="85391"/>
                </a:lnTo>
                <a:lnTo>
                  <a:pt x="139446" y="61722"/>
                </a:lnTo>
                <a:lnTo>
                  <a:pt x="133957" y="37611"/>
                </a:lnTo>
                <a:lnTo>
                  <a:pt x="118967" y="18002"/>
                </a:lnTo>
                <a:lnTo>
                  <a:pt x="96690" y="4822"/>
                </a:lnTo>
                <a:lnTo>
                  <a:pt x="6934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187060" y="4227067"/>
            <a:ext cx="5594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latin typeface="NSimSun"/>
                <a:cs typeface="NSimSun"/>
              </a:rPr>
              <a:t>SAN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922271"/>
            <a:ext cx="7616190" cy="1782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一维离散傅里叶变换(DFT)及反变换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单变量离散函数f(x)(x=0,1,2,..,M-1)的傅 里叶变换F(u)定义为</a:t>
            </a:r>
            <a:endParaRPr sz="2800">
              <a:latin typeface="NSimSun"/>
              <a:cs typeface="NSimSun"/>
            </a:endParaRPr>
          </a:p>
          <a:p>
            <a:pPr algn="ctr" marR="624840">
              <a:lnSpc>
                <a:spcPts val="1695"/>
              </a:lnSpc>
            </a:pPr>
            <a:r>
              <a:rPr dirty="0" sz="1550" spc="30" i="1">
                <a:latin typeface="Times New Roman"/>
                <a:cs typeface="Times New Roman"/>
              </a:rPr>
              <a:t>M</a:t>
            </a:r>
            <a:r>
              <a:rPr dirty="0" sz="1550" spc="-100" i="1">
                <a:latin typeface="Times New Roman"/>
                <a:cs typeface="Times New Roman"/>
              </a:rPr>
              <a:t> </a:t>
            </a:r>
            <a:r>
              <a:rPr dirty="0" sz="1550" spc="-30">
                <a:latin typeface="Symbol"/>
                <a:cs typeface="Symbol"/>
              </a:rPr>
              <a:t></a:t>
            </a:r>
            <a:r>
              <a:rPr dirty="0" sz="1550" spc="15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5153" y="4145026"/>
            <a:ext cx="349250" cy="248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125" i="1">
                <a:latin typeface="Times New Roman"/>
                <a:cs typeface="Times New Roman"/>
              </a:rPr>
              <a:t>x</a:t>
            </a:r>
            <a:r>
              <a:rPr dirty="0" sz="1550" spc="75">
                <a:latin typeface="Symbol"/>
                <a:cs typeface="Symbol"/>
              </a:rPr>
              <a:t></a:t>
            </a:r>
            <a:r>
              <a:rPr dirty="0" sz="1550" spc="1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78032" y="3931145"/>
            <a:ext cx="265430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5" i="1">
                <a:latin typeface="Times New Roman"/>
                <a:cs typeface="Times New Roman"/>
              </a:rPr>
              <a:t>M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06291" y="3479291"/>
            <a:ext cx="3233420" cy="713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0" i="1">
                <a:latin typeface="Times New Roman"/>
                <a:cs typeface="Times New Roman"/>
              </a:rPr>
              <a:t>F</a:t>
            </a:r>
            <a:r>
              <a:rPr dirty="0" sz="2250" spc="-360" i="1">
                <a:latin typeface="Times New Roman"/>
                <a:cs typeface="Times New Roman"/>
              </a:rPr>
              <a:t> </a:t>
            </a:r>
            <a:r>
              <a:rPr dirty="0" sz="2250" spc="25">
                <a:latin typeface="Times New Roman"/>
                <a:cs typeface="Times New Roman"/>
              </a:rPr>
              <a:t>(</a:t>
            </a:r>
            <a:r>
              <a:rPr dirty="0" sz="2250" spc="85" i="1">
                <a:latin typeface="Times New Roman"/>
                <a:cs typeface="Times New Roman"/>
              </a:rPr>
              <a:t>u</a:t>
            </a:r>
            <a:r>
              <a:rPr dirty="0" sz="2250" spc="5">
                <a:latin typeface="Times New Roman"/>
                <a:cs typeface="Times New Roman"/>
              </a:rPr>
              <a:t>)</a:t>
            </a:r>
            <a:r>
              <a:rPr dirty="0" sz="2250" spc="-100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</a:t>
            </a:r>
            <a:r>
              <a:rPr dirty="0" sz="2250" spc="-15">
                <a:latin typeface="Times New Roman"/>
                <a:cs typeface="Times New Roman"/>
              </a:rPr>
              <a:t> </a:t>
            </a:r>
            <a:r>
              <a:rPr dirty="0" baseline="34567" sz="3375" spc="277" u="heavy">
                <a:latin typeface="Times New Roman"/>
                <a:cs typeface="Times New Roman"/>
              </a:rPr>
              <a:t> </a:t>
            </a:r>
            <a:r>
              <a:rPr dirty="0" baseline="34567" sz="3375" spc="7" u="heavy">
                <a:latin typeface="Times New Roman"/>
                <a:cs typeface="Times New Roman"/>
              </a:rPr>
              <a:t>1</a:t>
            </a:r>
            <a:r>
              <a:rPr dirty="0" baseline="34567" sz="3375" spc="217" u="heavy">
                <a:latin typeface="Times New Roman"/>
                <a:cs typeface="Times New Roman"/>
              </a:rPr>
              <a:t> </a:t>
            </a:r>
            <a:r>
              <a:rPr dirty="0" baseline="34567" sz="3375" spc="-97">
                <a:latin typeface="Times New Roman"/>
                <a:cs typeface="Times New Roman"/>
              </a:rPr>
              <a:t> </a:t>
            </a:r>
            <a:r>
              <a:rPr dirty="0" baseline="-10288" sz="6075" spc="30">
                <a:latin typeface="Symbol"/>
                <a:cs typeface="Symbol"/>
              </a:rPr>
              <a:t></a:t>
            </a:r>
            <a:r>
              <a:rPr dirty="0" baseline="-10288" sz="6075" spc="-58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-35" i="1">
                <a:latin typeface="Times New Roman"/>
                <a:cs typeface="Times New Roman"/>
              </a:rPr>
              <a:t> </a:t>
            </a:r>
            <a:r>
              <a:rPr dirty="0" sz="3050" spc="-225">
                <a:latin typeface="Symbol"/>
                <a:cs typeface="Symbol"/>
              </a:rPr>
              <a:t></a:t>
            </a:r>
            <a:r>
              <a:rPr dirty="0" sz="2250" spc="140" i="1">
                <a:latin typeface="Times New Roman"/>
                <a:cs typeface="Times New Roman"/>
              </a:rPr>
              <a:t>x</a:t>
            </a:r>
            <a:r>
              <a:rPr dirty="0" sz="3050" spc="-400">
                <a:latin typeface="Symbol"/>
                <a:cs typeface="Symbol"/>
              </a:rPr>
              <a:t></a:t>
            </a:r>
            <a:r>
              <a:rPr dirty="0" sz="2250" spc="95" i="1">
                <a:latin typeface="Times New Roman"/>
                <a:cs typeface="Times New Roman"/>
              </a:rPr>
              <a:t>e</a:t>
            </a:r>
            <a:r>
              <a:rPr dirty="0" baseline="35842" sz="2325" spc="30">
                <a:latin typeface="Symbol"/>
                <a:cs typeface="Symbol"/>
              </a:rPr>
              <a:t></a:t>
            </a:r>
            <a:r>
              <a:rPr dirty="0" baseline="35842" sz="2325" spc="-7">
                <a:latin typeface="Times New Roman"/>
                <a:cs typeface="Times New Roman"/>
              </a:rPr>
              <a:t> </a:t>
            </a:r>
            <a:r>
              <a:rPr dirty="0" baseline="35842" sz="2325" spc="15" i="1">
                <a:latin typeface="Times New Roman"/>
                <a:cs typeface="Times New Roman"/>
              </a:rPr>
              <a:t>j</a:t>
            </a:r>
            <a:r>
              <a:rPr dirty="0" baseline="35842" sz="2325" spc="-375" i="1">
                <a:latin typeface="Times New Roman"/>
                <a:cs typeface="Times New Roman"/>
              </a:rPr>
              <a:t> </a:t>
            </a:r>
            <a:r>
              <a:rPr dirty="0" baseline="35842" sz="2325" spc="-67">
                <a:latin typeface="Times New Roman"/>
                <a:cs typeface="Times New Roman"/>
              </a:rPr>
              <a:t>2</a:t>
            </a:r>
            <a:r>
              <a:rPr dirty="0" baseline="33670" sz="2475" spc="-120" i="1">
                <a:latin typeface="Symbol"/>
                <a:cs typeface="Symbol"/>
              </a:rPr>
              <a:t></a:t>
            </a:r>
            <a:r>
              <a:rPr dirty="0" baseline="35842" sz="2325" spc="22" i="1">
                <a:latin typeface="Times New Roman"/>
                <a:cs typeface="Times New Roman"/>
              </a:rPr>
              <a:t>ux</a:t>
            </a:r>
            <a:r>
              <a:rPr dirty="0" baseline="35842" sz="2325" spc="-225" i="1">
                <a:latin typeface="Times New Roman"/>
                <a:cs typeface="Times New Roman"/>
              </a:rPr>
              <a:t> </a:t>
            </a:r>
            <a:r>
              <a:rPr dirty="0" baseline="35842" sz="2325" spc="15">
                <a:latin typeface="Times New Roman"/>
                <a:cs typeface="Times New Roman"/>
              </a:rPr>
              <a:t>/</a:t>
            </a:r>
            <a:r>
              <a:rPr dirty="0" baseline="35842" sz="2325" spc="-120">
                <a:latin typeface="Times New Roman"/>
                <a:cs typeface="Times New Roman"/>
              </a:rPr>
              <a:t> </a:t>
            </a:r>
            <a:r>
              <a:rPr dirty="0" baseline="35842" sz="2325" spc="44" i="1">
                <a:latin typeface="Times New Roman"/>
                <a:cs typeface="Times New Roman"/>
              </a:rPr>
              <a:t>M</a:t>
            </a:r>
            <a:endParaRPr baseline="35842" sz="232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1451" y="4310151"/>
            <a:ext cx="7157720" cy="236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23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u=0,1,2,</a:t>
            </a:r>
            <a:r>
              <a:rPr dirty="0" sz="2800" spc="-1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,M-1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  <a:tabLst>
                <a:tab pos="5683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给定F(u),通过傅里叶反变换可以得到f(x)</a:t>
            </a:r>
            <a:endParaRPr sz="2800">
              <a:latin typeface="NSimSun"/>
              <a:cs typeface="NSimSun"/>
            </a:endParaRPr>
          </a:p>
          <a:p>
            <a:pPr algn="ctr" marR="858519">
              <a:lnSpc>
                <a:spcPts val="919"/>
              </a:lnSpc>
              <a:spcBef>
                <a:spcPts val="520"/>
              </a:spcBef>
            </a:pPr>
            <a:r>
              <a:rPr dirty="0" sz="1400" spc="20" i="1">
                <a:latin typeface="Times New Roman"/>
                <a:cs typeface="Times New Roman"/>
              </a:rPr>
              <a:t>M</a:t>
            </a:r>
            <a:r>
              <a:rPr dirty="0" sz="1400" spc="75" i="1">
                <a:latin typeface="Times New Roman"/>
                <a:cs typeface="Times New Roman"/>
              </a:rPr>
              <a:t> </a:t>
            </a:r>
            <a:r>
              <a:rPr dirty="0" sz="1400" spc="45">
                <a:latin typeface="Symbol"/>
                <a:cs typeface="Symbol"/>
              </a:rPr>
              <a:t></a:t>
            </a:r>
            <a:r>
              <a:rPr dirty="0" sz="1400" spc="1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  <a:p>
            <a:pPr marL="2155190">
              <a:lnSpc>
                <a:spcPts val="3620"/>
              </a:lnSpc>
            </a:pPr>
            <a:r>
              <a:rPr dirty="0" sz="2000" spc="10" i="1">
                <a:latin typeface="Times New Roman"/>
                <a:cs typeface="Times New Roman"/>
              </a:rPr>
              <a:t>f</a:t>
            </a:r>
            <a:r>
              <a:rPr dirty="0" sz="2000" spc="60" i="1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240">
                <a:latin typeface="Times New Roman"/>
                <a:cs typeface="Times New Roman"/>
              </a:rPr>
              <a:t> </a:t>
            </a:r>
            <a:r>
              <a:rPr dirty="0" sz="2000" spc="15" i="1">
                <a:latin typeface="Times New Roman"/>
                <a:cs typeface="Times New Roman"/>
              </a:rPr>
              <a:t>x</a:t>
            </a:r>
            <a:r>
              <a:rPr dirty="0" sz="2000" spc="-295" i="1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r>
              <a:rPr dirty="0" sz="2000" spc="35">
                <a:latin typeface="Times New Roman"/>
                <a:cs typeface="Times New Roman"/>
              </a:rPr>
              <a:t> </a:t>
            </a:r>
            <a:r>
              <a:rPr dirty="0" sz="2000" spc="20">
                <a:latin typeface="Symbol"/>
                <a:cs typeface="Symbol"/>
              </a:rPr>
              <a:t>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225">
                <a:latin typeface="Times New Roman"/>
                <a:cs typeface="Times New Roman"/>
              </a:rPr>
              <a:t> </a:t>
            </a:r>
            <a:r>
              <a:rPr dirty="0" baseline="-9893" sz="5475" spc="15">
                <a:latin typeface="Symbol"/>
                <a:cs typeface="Symbol"/>
              </a:rPr>
              <a:t></a:t>
            </a:r>
            <a:r>
              <a:rPr dirty="0" baseline="-9893" sz="5475" spc="-569">
                <a:latin typeface="Times New Roman"/>
                <a:cs typeface="Times New Roman"/>
              </a:rPr>
              <a:t> </a:t>
            </a:r>
            <a:r>
              <a:rPr dirty="0" sz="2000" spc="20" i="1">
                <a:latin typeface="Times New Roman"/>
                <a:cs typeface="Times New Roman"/>
              </a:rPr>
              <a:t>F</a:t>
            </a:r>
            <a:r>
              <a:rPr dirty="0" sz="2000" spc="-135" i="1">
                <a:latin typeface="Times New Roman"/>
                <a:cs typeface="Times New Roman"/>
              </a:rPr>
              <a:t> </a:t>
            </a:r>
            <a:r>
              <a:rPr dirty="0" sz="2750" spc="-280">
                <a:latin typeface="Symbol"/>
                <a:cs typeface="Symbol"/>
              </a:rPr>
              <a:t></a:t>
            </a:r>
            <a:r>
              <a:rPr dirty="0" sz="2000" spc="15" i="1">
                <a:latin typeface="Times New Roman"/>
                <a:cs typeface="Times New Roman"/>
              </a:rPr>
              <a:t>u</a:t>
            </a:r>
            <a:r>
              <a:rPr dirty="0" sz="2000" spc="-260" i="1">
                <a:latin typeface="Times New Roman"/>
                <a:cs typeface="Times New Roman"/>
              </a:rPr>
              <a:t> </a:t>
            </a:r>
            <a:r>
              <a:rPr dirty="0" sz="2750" spc="-305">
                <a:latin typeface="Symbol"/>
                <a:cs typeface="Symbol"/>
              </a:rPr>
              <a:t></a:t>
            </a:r>
            <a:r>
              <a:rPr dirty="0" sz="2000" spc="15" i="1">
                <a:latin typeface="Times New Roman"/>
                <a:cs typeface="Times New Roman"/>
              </a:rPr>
              <a:t>e</a:t>
            </a:r>
            <a:r>
              <a:rPr dirty="0" sz="2000" spc="-20" i="1">
                <a:latin typeface="Times New Roman"/>
                <a:cs typeface="Times New Roman"/>
              </a:rPr>
              <a:t> </a:t>
            </a:r>
            <a:r>
              <a:rPr dirty="0" baseline="35714" sz="2100" spc="7" i="1">
                <a:latin typeface="Times New Roman"/>
                <a:cs typeface="Times New Roman"/>
              </a:rPr>
              <a:t>j</a:t>
            </a:r>
            <a:r>
              <a:rPr dirty="0" baseline="35714" sz="2100" spc="-247" i="1">
                <a:latin typeface="Times New Roman"/>
                <a:cs typeface="Times New Roman"/>
              </a:rPr>
              <a:t> </a:t>
            </a:r>
            <a:r>
              <a:rPr dirty="0" baseline="35714" sz="2100" spc="52">
                <a:latin typeface="Times New Roman"/>
                <a:cs typeface="Times New Roman"/>
              </a:rPr>
              <a:t>2</a:t>
            </a:r>
            <a:r>
              <a:rPr dirty="0" baseline="33333" sz="2250" spc="7" i="1">
                <a:latin typeface="Symbol"/>
                <a:cs typeface="Symbol"/>
              </a:rPr>
              <a:t></a:t>
            </a:r>
            <a:r>
              <a:rPr dirty="0" baseline="35714" sz="2100" spc="15" i="1">
                <a:latin typeface="Times New Roman"/>
                <a:cs typeface="Times New Roman"/>
              </a:rPr>
              <a:t>ux</a:t>
            </a:r>
            <a:r>
              <a:rPr dirty="0" baseline="35714" sz="2100" spc="60" i="1">
                <a:latin typeface="Times New Roman"/>
                <a:cs typeface="Times New Roman"/>
              </a:rPr>
              <a:t> </a:t>
            </a:r>
            <a:r>
              <a:rPr dirty="0" baseline="35714" sz="2100" spc="7">
                <a:latin typeface="Times New Roman"/>
                <a:cs typeface="Times New Roman"/>
              </a:rPr>
              <a:t>/</a:t>
            </a:r>
            <a:r>
              <a:rPr dirty="0" baseline="35714" sz="2100" spc="-7">
                <a:latin typeface="Times New Roman"/>
                <a:cs typeface="Times New Roman"/>
              </a:rPr>
              <a:t> </a:t>
            </a:r>
            <a:r>
              <a:rPr dirty="0" baseline="35714" sz="2100" spc="30" i="1">
                <a:latin typeface="Times New Roman"/>
                <a:cs typeface="Times New Roman"/>
              </a:rPr>
              <a:t>M</a:t>
            </a:r>
            <a:endParaRPr baseline="35714" sz="2100">
              <a:latin typeface="Times New Roman"/>
              <a:cs typeface="Times New Roman"/>
            </a:endParaRPr>
          </a:p>
          <a:p>
            <a:pPr algn="ctr" marR="886460">
              <a:lnSpc>
                <a:spcPts val="1425"/>
              </a:lnSpc>
              <a:spcBef>
                <a:spcPts val="330"/>
              </a:spcBef>
            </a:pPr>
            <a:r>
              <a:rPr dirty="0" sz="1400" spc="10" i="1">
                <a:latin typeface="Times New Roman"/>
                <a:cs typeface="Times New Roman"/>
              </a:rPr>
              <a:t>u</a:t>
            </a:r>
            <a:r>
              <a:rPr dirty="0" sz="1400" spc="-165" i="1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Symbol"/>
                <a:cs typeface="Symbol"/>
              </a:rPr>
              <a:t></a:t>
            </a:r>
            <a:r>
              <a:rPr dirty="0" sz="1400" spc="-204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  <a:p>
            <a:pPr marL="723265">
              <a:lnSpc>
                <a:spcPts val="3105"/>
              </a:lnSpc>
            </a:pPr>
            <a:r>
              <a:rPr dirty="0" sz="2800" spc="-5">
                <a:latin typeface="NSimSun"/>
                <a:cs typeface="NSimSun"/>
              </a:rPr>
              <a:t>x=0,1,2,</a:t>
            </a:r>
            <a:r>
              <a:rPr dirty="0" sz="280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,M-1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5879" y="933196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1451" y="2723896"/>
            <a:ext cx="22542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7613" y="4663185"/>
            <a:ext cx="429259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5" i="1">
                <a:latin typeface="Times New Roman"/>
                <a:cs typeface="Times New Roman"/>
              </a:rPr>
              <a:t>M</a:t>
            </a:r>
            <a:r>
              <a:rPr dirty="0" sz="1550" spc="-45" i="1">
                <a:latin typeface="Times New Roman"/>
                <a:cs typeface="Times New Roman"/>
              </a:rPr>
              <a:t> </a:t>
            </a:r>
            <a:r>
              <a:rPr dirty="0" sz="1550" spc="-80">
                <a:latin typeface="Symbol"/>
                <a:cs typeface="Symbol"/>
              </a:rPr>
              <a:t></a:t>
            </a:r>
            <a:r>
              <a:rPr dirty="0" sz="1550" spc="-5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6487" y="5326126"/>
            <a:ext cx="342265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105" i="1">
                <a:latin typeface="Times New Roman"/>
                <a:cs typeface="Times New Roman"/>
              </a:rPr>
              <a:t>x</a:t>
            </a:r>
            <a:r>
              <a:rPr dirty="0" sz="1550" spc="60">
                <a:latin typeface="Symbol"/>
                <a:cs typeface="Symbol"/>
              </a:rPr>
              <a:t></a:t>
            </a:r>
            <a:r>
              <a:rPr dirty="0" sz="1550" spc="-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2373" y="5127752"/>
            <a:ext cx="305435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 i="1">
                <a:latin typeface="Times New Roman"/>
                <a:cs typeface="Times New Roman"/>
              </a:rPr>
              <a:t>M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92869" y="4699761"/>
            <a:ext cx="6626859" cy="683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16095" algn="l"/>
              </a:tabLst>
            </a:pPr>
            <a:r>
              <a:rPr dirty="0" sz="2650" spc="-5">
                <a:latin typeface="Symbol"/>
                <a:cs typeface="Symbol"/>
              </a:rPr>
              <a:t></a:t>
            </a:r>
            <a:r>
              <a:rPr dirty="0" sz="2650" spc="10">
                <a:latin typeface="Times New Roman"/>
                <a:cs typeface="Times New Roman"/>
              </a:rPr>
              <a:t> </a:t>
            </a:r>
            <a:r>
              <a:rPr dirty="0" baseline="34591" sz="3975" spc="240" u="heavy">
                <a:latin typeface="Times New Roman"/>
                <a:cs typeface="Times New Roman"/>
              </a:rPr>
              <a:t> </a:t>
            </a:r>
            <a:r>
              <a:rPr dirty="0" baseline="34591" sz="3975" spc="-7" u="heavy">
                <a:latin typeface="Times New Roman"/>
                <a:cs typeface="Times New Roman"/>
              </a:rPr>
              <a:t>1</a:t>
            </a:r>
            <a:r>
              <a:rPr dirty="0" baseline="34591" sz="3975" spc="262" u="heavy">
                <a:latin typeface="Times New Roman"/>
                <a:cs typeface="Times New Roman"/>
              </a:rPr>
              <a:t> </a:t>
            </a:r>
            <a:r>
              <a:rPr dirty="0" baseline="34591" sz="3975" spc="-127">
                <a:latin typeface="Times New Roman"/>
                <a:cs typeface="Times New Roman"/>
              </a:rPr>
              <a:t> </a:t>
            </a:r>
            <a:r>
              <a:rPr dirty="0" baseline="-8438" sz="5925" spc="15">
                <a:latin typeface="Symbol"/>
                <a:cs typeface="Symbol"/>
              </a:rPr>
              <a:t></a:t>
            </a:r>
            <a:r>
              <a:rPr dirty="0" baseline="-8438" sz="5925" spc="-150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f</a:t>
            </a:r>
            <a:r>
              <a:rPr dirty="0" sz="2650" spc="-35" i="1">
                <a:latin typeface="Times New Roman"/>
                <a:cs typeface="Times New Roman"/>
              </a:rPr>
              <a:t> </a:t>
            </a:r>
            <a:r>
              <a:rPr dirty="0" sz="3500" spc="-204">
                <a:latin typeface="Symbol"/>
                <a:cs typeface="Symbol"/>
              </a:rPr>
              <a:t></a:t>
            </a:r>
            <a:r>
              <a:rPr dirty="0" sz="2650" spc="150" i="1">
                <a:latin typeface="Times New Roman"/>
                <a:cs typeface="Times New Roman"/>
              </a:rPr>
              <a:t>x</a:t>
            </a:r>
            <a:r>
              <a:rPr dirty="0" sz="3500" spc="-480">
                <a:latin typeface="Symbol"/>
                <a:cs typeface="Symbol"/>
              </a:rPr>
              <a:t></a:t>
            </a:r>
            <a:r>
              <a:rPr dirty="0" sz="3500" spc="-370">
                <a:latin typeface="Symbol"/>
                <a:cs typeface="Symbol"/>
              </a:rPr>
              <a:t></a:t>
            </a:r>
            <a:r>
              <a:rPr dirty="0" sz="2650" spc="-5">
                <a:latin typeface="Times New Roman"/>
                <a:cs typeface="Times New Roman"/>
              </a:rPr>
              <a:t>cos</a:t>
            </a:r>
            <a:r>
              <a:rPr dirty="0" sz="2650" spc="95">
                <a:latin typeface="Times New Roman"/>
                <a:cs typeface="Times New Roman"/>
              </a:rPr>
              <a:t>(</a:t>
            </a:r>
            <a:r>
              <a:rPr dirty="0" sz="2650" spc="-5">
                <a:latin typeface="Symbol"/>
                <a:cs typeface="Symbol"/>
              </a:rPr>
              <a:t></a:t>
            </a:r>
            <a:r>
              <a:rPr dirty="0" sz="2650" spc="-120">
                <a:latin typeface="Times New Roman"/>
                <a:cs typeface="Times New Roman"/>
              </a:rPr>
              <a:t>2</a:t>
            </a:r>
            <a:r>
              <a:rPr dirty="0" sz="2800" spc="-120" i="1">
                <a:latin typeface="Symbol"/>
                <a:cs typeface="Symbol"/>
              </a:rPr>
              <a:t></a:t>
            </a:r>
            <a:r>
              <a:rPr dirty="0" sz="2650" spc="-5" i="1">
                <a:latin typeface="Times New Roman"/>
                <a:cs typeface="Times New Roman"/>
              </a:rPr>
              <a:t>u</a:t>
            </a:r>
            <a:r>
              <a:rPr dirty="0" sz="2650" spc="80" i="1">
                <a:latin typeface="Times New Roman"/>
                <a:cs typeface="Times New Roman"/>
              </a:rPr>
              <a:t>x</a:t>
            </a:r>
            <a:r>
              <a:rPr dirty="0" sz="2650" spc="-5">
                <a:latin typeface="Times New Roman"/>
                <a:cs typeface="Times New Roman"/>
              </a:rPr>
              <a:t>)</a:t>
            </a:r>
            <a:r>
              <a:rPr dirty="0" sz="2650" spc="-250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Times New Roman"/>
                <a:cs typeface="Times New Roman"/>
              </a:rPr>
              <a:t>/</a:t>
            </a:r>
            <a:r>
              <a:rPr dirty="0" sz="2650" spc="-145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M</a:t>
            </a:r>
            <a:r>
              <a:rPr dirty="0" sz="2650" spc="220" i="1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Symbol"/>
                <a:cs typeface="Symbol"/>
              </a:rPr>
              <a:t></a:t>
            </a:r>
            <a:r>
              <a:rPr dirty="0" sz="2650">
                <a:latin typeface="Times New Roman"/>
                <a:cs typeface="Times New Roman"/>
              </a:rPr>
              <a:t>	</a:t>
            </a:r>
            <a:r>
              <a:rPr dirty="0" sz="2650" spc="-5" i="1">
                <a:latin typeface="Times New Roman"/>
                <a:cs typeface="Times New Roman"/>
              </a:rPr>
              <a:t>j</a:t>
            </a:r>
            <a:r>
              <a:rPr dirty="0" sz="2650" spc="-275" i="1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Times New Roman"/>
                <a:cs typeface="Times New Roman"/>
              </a:rPr>
              <a:t>sin</a:t>
            </a:r>
            <a:r>
              <a:rPr dirty="0" sz="2650" spc="110">
                <a:latin typeface="Times New Roman"/>
                <a:cs typeface="Times New Roman"/>
              </a:rPr>
              <a:t>(</a:t>
            </a:r>
            <a:r>
              <a:rPr dirty="0" sz="2650" spc="0">
                <a:latin typeface="Symbol"/>
                <a:cs typeface="Symbol"/>
              </a:rPr>
              <a:t></a:t>
            </a:r>
            <a:r>
              <a:rPr dirty="0" sz="2650" spc="-120">
                <a:latin typeface="Times New Roman"/>
                <a:cs typeface="Times New Roman"/>
              </a:rPr>
              <a:t>2</a:t>
            </a:r>
            <a:r>
              <a:rPr dirty="0" sz="2800" spc="-120" i="1">
                <a:latin typeface="Symbol"/>
                <a:cs typeface="Symbol"/>
              </a:rPr>
              <a:t></a:t>
            </a:r>
            <a:r>
              <a:rPr dirty="0" sz="2650" spc="-5" i="1">
                <a:latin typeface="Times New Roman"/>
                <a:cs typeface="Times New Roman"/>
              </a:rPr>
              <a:t>u</a:t>
            </a:r>
            <a:r>
              <a:rPr dirty="0" sz="2650" spc="80" i="1">
                <a:latin typeface="Times New Roman"/>
                <a:cs typeface="Times New Roman"/>
              </a:rPr>
              <a:t>x</a:t>
            </a:r>
            <a:r>
              <a:rPr dirty="0" sz="2650" spc="-5">
                <a:latin typeface="Times New Roman"/>
                <a:cs typeface="Times New Roman"/>
              </a:rPr>
              <a:t>)</a:t>
            </a:r>
            <a:r>
              <a:rPr dirty="0" sz="2650" spc="-254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Times New Roman"/>
                <a:cs typeface="Times New Roman"/>
              </a:rPr>
              <a:t>/</a:t>
            </a:r>
            <a:r>
              <a:rPr dirty="0" sz="2650" spc="-145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M</a:t>
            </a:r>
            <a:r>
              <a:rPr dirty="0" sz="2650" spc="-110" i="1">
                <a:latin typeface="Times New Roman"/>
                <a:cs typeface="Times New Roman"/>
              </a:rPr>
              <a:t> </a:t>
            </a:r>
            <a:r>
              <a:rPr dirty="0" sz="3500" spc="-290">
                <a:latin typeface="Symbol"/>
                <a:cs typeface="Symbol"/>
              </a:rPr>
              <a:t>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9402" y="2586482"/>
            <a:ext cx="4288155" cy="454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5952" sz="4200" spc="-7">
                <a:latin typeface="NSimSun"/>
                <a:cs typeface="NSimSun"/>
              </a:rPr>
              <a:t>从欧拉公</a:t>
            </a:r>
            <a:r>
              <a:rPr dirty="0" baseline="-5952" sz="4200">
                <a:latin typeface="NSimSun"/>
                <a:cs typeface="NSimSun"/>
              </a:rPr>
              <a:t>式</a:t>
            </a:r>
            <a:r>
              <a:rPr dirty="0" baseline="-5952" sz="4200" spc="-900">
                <a:latin typeface="NSimSun"/>
                <a:cs typeface="NSimSu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e</a:t>
            </a:r>
            <a:r>
              <a:rPr dirty="0" sz="2550" spc="-265" i="1">
                <a:latin typeface="Times New Roman"/>
                <a:cs typeface="Times New Roman"/>
              </a:rPr>
              <a:t> </a:t>
            </a:r>
            <a:r>
              <a:rPr dirty="0" baseline="35493" sz="2700" spc="-37" i="1">
                <a:latin typeface="Times New Roman"/>
                <a:cs typeface="Times New Roman"/>
              </a:rPr>
              <a:t>j</a:t>
            </a:r>
            <a:r>
              <a:rPr dirty="0" baseline="33625" sz="2850" spc="-75" i="1">
                <a:latin typeface="Symbol"/>
                <a:cs typeface="Symbol"/>
              </a:rPr>
              <a:t></a:t>
            </a:r>
            <a:r>
              <a:rPr dirty="0" baseline="33625" sz="2850" i="1">
                <a:latin typeface="Times New Roman"/>
                <a:cs typeface="Times New Roman"/>
              </a:rPr>
              <a:t> </a:t>
            </a:r>
            <a:r>
              <a:rPr dirty="0" baseline="33625" sz="2850" spc="44" i="1">
                <a:latin typeface="Times New Roman"/>
                <a:cs typeface="Times New Roman"/>
              </a:rPr>
              <a:t> </a:t>
            </a:r>
            <a:r>
              <a:rPr dirty="0" sz="2550" spc="20">
                <a:latin typeface="Symbol"/>
                <a:cs typeface="Symbol"/>
              </a:rPr>
              <a:t></a:t>
            </a:r>
            <a:r>
              <a:rPr dirty="0" sz="2550" spc="-165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Times New Roman"/>
                <a:cs typeface="Times New Roman"/>
              </a:rPr>
              <a:t>co</a:t>
            </a:r>
            <a:r>
              <a:rPr dirty="0" sz="2550" spc="-100">
                <a:latin typeface="Times New Roman"/>
                <a:cs typeface="Times New Roman"/>
              </a:rPr>
              <a:t>s</a:t>
            </a:r>
            <a:r>
              <a:rPr dirty="0" sz="2700" spc="-60" i="1">
                <a:latin typeface="Symbol"/>
                <a:cs typeface="Symbol"/>
              </a:rPr>
              <a:t></a:t>
            </a:r>
            <a:r>
              <a:rPr dirty="0" sz="2700" spc="-20" i="1">
                <a:latin typeface="Times New Roman"/>
                <a:cs typeface="Times New Roman"/>
              </a:rPr>
              <a:t> </a:t>
            </a:r>
            <a:r>
              <a:rPr dirty="0" sz="2550" spc="20">
                <a:latin typeface="Symbol"/>
                <a:cs typeface="Symbol"/>
              </a:rPr>
              <a:t></a:t>
            </a:r>
            <a:r>
              <a:rPr dirty="0" sz="2550" spc="200">
                <a:latin typeface="Times New Roman"/>
                <a:cs typeface="Times New Roman"/>
              </a:rPr>
              <a:t> </a:t>
            </a:r>
            <a:r>
              <a:rPr dirty="0" sz="2550" spc="10" i="1">
                <a:latin typeface="Times New Roman"/>
                <a:cs typeface="Times New Roman"/>
              </a:rPr>
              <a:t>j</a:t>
            </a:r>
            <a:r>
              <a:rPr dirty="0" sz="2550" spc="-370" i="1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Times New Roman"/>
                <a:cs typeface="Times New Roman"/>
              </a:rPr>
              <a:t>si</a:t>
            </a:r>
            <a:r>
              <a:rPr dirty="0" sz="2550" spc="-25">
                <a:latin typeface="Times New Roman"/>
                <a:cs typeface="Times New Roman"/>
              </a:rPr>
              <a:t>n</a:t>
            </a:r>
            <a:r>
              <a:rPr dirty="0" sz="2700" spc="-60" i="1">
                <a:latin typeface="Symbol"/>
                <a:cs typeface="Symbol"/>
              </a:rPr>
              <a:t>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3721" y="3459988"/>
            <a:ext cx="431165" cy="930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80"/>
              </a:lnSpc>
            </a:pPr>
            <a:r>
              <a:rPr dirty="0" sz="1550" spc="30" i="1">
                <a:latin typeface="Times New Roman"/>
                <a:cs typeface="Times New Roman"/>
              </a:rPr>
              <a:t>M</a:t>
            </a:r>
            <a:r>
              <a:rPr dirty="0" sz="1550" spc="-80" i="1">
                <a:latin typeface="Times New Roman"/>
                <a:cs typeface="Times New Roman"/>
              </a:rPr>
              <a:t> </a:t>
            </a:r>
            <a:r>
              <a:rPr dirty="0" sz="1550" spc="-85">
                <a:latin typeface="Symbol"/>
                <a:cs typeface="Symbol"/>
              </a:rPr>
              <a:t></a:t>
            </a:r>
            <a:r>
              <a:rPr dirty="0" sz="1550" spc="15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  <a:p>
            <a:pPr marL="22860">
              <a:lnSpc>
                <a:spcPts val="4180"/>
              </a:lnSpc>
            </a:pPr>
            <a:r>
              <a:rPr dirty="0" sz="4050" spc="20">
                <a:latin typeface="Symbol"/>
                <a:cs typeface="Symbol"/>
              </a:rPr>
              <a:t></a:t>
            </a:r>
            <a:endParaRPr sz="4050">
              <a:latin typeface="Symbol"/>
              <a:cs typeface="Symbol"/>
            </a:endParaRPr>
          </a:p>
          <a:p>
            <a:pPr marL="51435">
              <a:lnSpc>
                <a:spcPts val="1664"/>
              </a:lnSpc>
            </a:pPr>
            <a:r>
              <a:rPr dirty="0" sz="1550" spc="100" i="1">
                <a:latin typeface="Times New Roman"/>
                <a:cs typeface="Times New Roman"/>
              </a:rPr>
              <a:t>x</a:t>
            </a:r>
            <a:r>
              <a:rPr dirty="0" sz="1550" spc="70">
                <a:latin typeface="Symbol"/>
                <a:cs typeface="Symbol"/>
              </a:rPr>
              <a:t></a:t>
            </a:r>
            <a:r>
              <a:rPr dirty="0" sz="1550" spc="1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96816" y="3550920"/>
            <a:ext cx="733425" cy="550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5" i="1">
                <a:latin typeface="Times New Roman"/>
                <a:cs typeface="Times New Roman"/>
              </a:rPr>
              <a:t>f</a:t>
            </a:r>
            <a:r>
              <a:rPr dirty="0" sz="2700" spc="-65" i="1">
                <a:latin typeface="Times New Roman"/>
                <a:cs typeface="Times New Roman"/>
              </a:rPr>
              <a:t> </a:t>
            </a:r>
            <a:r>
              <a:rPr dirty="0" sz="3600" spc="-245">
                <a:latin typeface="Symbol"/>
                <a:cs typeface="Symbol"/>
              </a:rPr>
              <a:t></a:t>
            </a:r>
            <a:r>
              <a:rPr dirty="0" sz="2700" spc="130" i="1">
                <a:latin typeface="Times New Roman"/>
                <a:cs typeface="Times New Roman"/>
              </a:rPr>
              <a:t>x</a:t>
            </a:r>
            <a:r>
              <a:rPr dirty="0" sz="3600" spc="-509">
                <a:latin typeface="Symbol"/>
                <a:cs typeface="Symbol"/>
              </a:rPr>
              <a:t></a:t>
            </a:r>
            <a:r>
              <a:rPr dirty="0" sz="2700" spc="5" i="1">
                <a:latin typeface="Times New Roman"/>
                <a:cs typeface="Times New Roman"/>
              </a:rPr>
              <a:t>e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69475" y="3447288"/>
            <a:ext cx="405765" cy="911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2430" algn="l"/>
              </a:tabLst>
            </a:pPr>
            <a:r>
              <a:rPr dirty="0" sz="2700" spc="150" u="heavy">
                <a:latin typeface="Times New Roman"/>
                <a:cs typeface="Times New Roman"/>
              </a:rPr>
              <a:t> </a:t>
            </a:r>
            <a:r>
              <a:rPr dirty="0" sz="2700" spc="10" u="heavy">
                <a:latin typeface="Times New Roman"/>
                <a:cs typeface="Times New Roman"/>
              </a:rPr>
              <a:t>1</a:t>
            </a:r>
            <a:r>
              <a:rPr dirty="0" sz="2700" u="heavy">
                <a:latin typeface="Times New Roman"/>
                <a:cs typeface="Times New Roman"/>
              </a:rPr>
              <a:t>	</a:t>
            </a:r>
            <a:endParaRPr sz="2700">
              <a:latin typeface="Times New Roman"/>
              <a:cs typeface="Times New Roman"/>
            </a:endParaRPr>
          </a:p>
          <a:p>
            <a:pPr marL="40640">
              <a:lnSpc>
                <a:spcPct val="100000"/>
              </a:lnSpc>
              <a:spcBef>
                <a:spcPts val="600"/>
              </a:spcBef>
            </a:pPr>
            <a:r>
              <a:rPr dirty="0" sz="2700" spc="15" i="1">
                <a:latin typeface="Times New Roman"/>
                <a:cs typeface="Times New Roman"/>
              </a:rPr>
              <a:t>M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66683" y="3665220"/>
            <a:ext cx="947419" cy="423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415" i="1">
                <a:latin typeface="Times New Roman"/>
                <a:cs typeface="Times New Roman"/>
              </a:rPr>
              <a:t> </a:t>
            </a:r>
            <a:r>
              <a:rPr dirty="0" sz="2700" spc="-25">
                <a:latin typeface="Times New Roman"/>
                <a:cs typeface="Times New Roman"/>
              </a:rPr>
              <a:t>(</a:t>
            </a:r>
            <a:r>
              <a:rPr dirty="0" sz="2700" spc="110" i="1">
                <a:latin typeface="Times New Roman"/>
                <a:cs typeface="Times New Roman"/>
              </a:rPr>
              <a:t>u</a:t>
            </a:r>
            <a:r>
              <a:rPr dirty="0" sz="2700" spc="5">
                <a:latin typeface="Times New Roman"/>
                <a:cs typeface="Times New Roman"/>
              </a:rPr>
              <a:t>)</a:t>
            </a:r>
            <a:r>
              <a:rPr dirty="0" sz="2700" spc="-85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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54245" y="3643884"/>
            <a:ext cx="1046480" cy="261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10" i="1">
                <a:latin typeface="Times New Roman"/>
                <a:cs typeface="Times New Roman"/>
              </a:rPr>
              <a:t>j</a:t>
            </a:r>
            <a:r>
              <a:rPr dirty="0" sz="1550" spc="-229" i="1">
                <a:latin typeface="Times New Roman"/>
                <a:cs typeface="Times New Roman"/>
              </a:rPr>
              <a:t> </a:t>
            </a:r>
            <a:r>
              <a:rPr dirty="0" sz="1550" spc="125">
                <a:latin typeface="Times New Roman"/>
                <a:cs typeface="Times New Roman"/>
              </a:rPr>
              <a:t>(</a:t>
            </a:r>
            <a:r>
              <a:rPr dirty="0" sz="1550">
                <a:latin typeface="Symbol"/>
                <a:cs typeface="Symbol"/>
              </a:rPr>
              <a:t></a:t>
            </a:r>
            <a:r>
              <a:rPr dirty="0" sz="1550" spc="10">
                <a:latin typeface="Times New Roman"/>
                <a:cs typeface="Times New Roman"/>
              </a:rPr>
              <a:t>2</a:t>
            </a:r>
            <a:r>
              <a:rPr dirty="0" sz="1650" spc="-80" i="1">
                <a:latin typeface="Symbol"/>
                <a:cs typeface="Symbol"/>
              </a:rPr>
              <a:t></a:t>
            </a:r>
            <a:r>
              <a:rPr dirty="0" sz="1550" spc="15" i="1">
                <a:latin typeface="Times New Roman"/>
                <a:cs typeface="Times New Roman"/>
              </a:rPr>
              <a:t>u</a:t>
            </a:r>
            <a:r>
              <a:rPr dirty="0" sz="1550" spc="105" i="1">
                <a:latin typeface="Times New Roman"/>
                <a:cs typeface="Times New Roman"/>
              </a:rPr>
              <a:t>x</a:t>
            </a:r>
            <a:r>
              <a:rPr dirty="0" sz="1550" spc="185">
                <a:latin typeface="Times New Roman"/>
                <a:cs typeface="Times New Roman"/>
              </a:rPr>
              <a:t>)</a:t>
            </a:r>
            <a:r>
              <a:rPr dirty="0" sz="1550" spc="10">
                <a:latin typeface="Times New Roman"/>
                <a:cs typeface="Times New Roman"/>
              </a:rPr>
              <a:t>/</a:t>
            </a:r>
            <a:r>
              <a:rPr dirty="0" sz="1550" spc="-140">
                <a:latin typeface="Times New Roman"/>
                <a:cs typeface="Times New Roman"/>
              </a:rPr>
              <a:t> </a:t>
            </a:r>
            <a:r>
              <a:rPr dirty="0" sz="1550" spc="30" i="1">
                <a:latin typeface="Times New Roman"/>
                <a:cs typeface="Times New Roman"/>
              </a:rPr>
              <a:t>M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42665" y="5744464"/>
            <a:ext cx="428625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5" i="1">
                <a:latin typeface="Times New Roman"/>
                <a:cs typeface="Times New Roman"/>
              </a:rPr>
              <a:t>M</a:t>
            </a:r>
            <a:r>
              <a:rPr dirty="0" sz="1550" spc="-50" i="1">
                <a:latin typeface="Times New Roman"/>
                <a:cs typeface="Times New Roman"/>
              </a:rPr>
              <a:t> </a:t>
            </a:r>
            <a:r>
              <a:rPr dirty="0" sz="1550" spc="-80">
                <a:latin typeface="Symbol"/>
                <a:cs typeface="Symbol"/>
              </a:rPr>
              <a:t></a:t>
            </a:r>
            <a:r>
              <a:rPr dirty="0" sz="1550" spc="-5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81539" y="6407403"/>
            <a:ext cx="342265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100" i="1">
                <a:latin typeface="Times New Roman"/>
                <a:cs typeface="Times New Roman"/>
              </a:rPr>
              <a:t>x</a:t>
            </a:r>
            <a:r>
              <a:rPr dirty="0" sz="1550" spc="70">
                <a:latin typeface="Symbol"/>
                <a:cs typeface="Symbol"/>
              </a:rPr>
              <a:t></a:t>
            </a:r>
            <a:r>
              <a:rPr dirty="0" sz="1550" spc="-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27349" y="6209029"/>
            <a:ext cx="305435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 i="1">
                <a:latin typeface="Times New Roman"/>
                <a:cs typeface="Times New Roman"/>
              </a:rPr>
              <a:t>M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27921" y="5781040"/>
            <a:ext cx="5878195" cy="683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>
                <a:latin typeface="Symbol"/>
                <a:cs typeface="Symbol"/>
              </a:rPr>
              <a:t></a:t>
            </a:r>
            <a:r>
              <a:rPr dirty="0" sz="2650" spc="10">
                <a:latin typeface="Times New Roman"/>
                <a:cs typeface="Times New Roman"/>
              </a:rPr>
              <a:t> </a:t>
            </a:r>
            <a:r>
              <a:rPr dirty="0" baseline="34591" sz="3975" spc="240" u="heavy">
                <a:latin typeface="Times New Roman"/>
                <a:cs typeface="Times New Roman"/>
              </a:rPr>
              <a:t> </a:t>
            </a:r>
            <a:r>
              <a:rPr dirty="0" baseline="34591" sz="3975" spc="-7" u="heavy">
                <a:latin typeface="Times New Roman"/>
                <a:cs typeface="Times New Roman"/>
              </a:rPr>
              <a:t>1</a:t>
            </a:r>
            <a:r>
              <a:rPr dirty="0" baseline="34591" sz="3975" spc="254" u="heavy">
                <a:latin typeface="Times New Roman"/>
                <a:cs typeface="Times New Roman"/>
              </a:rPr>
              <a:t> </a:t>
            </a:r>
            <a:r>
              <a:rPr dirty="0" baseline="34591" sz="3975" spc="-112">
                <a:latin typeface="Times New Roman"/>
                <a:cs typeface="Times New Roman"/>
              </a:rPr>
              <a:t> </a:t>
            </a:r>
            <a:r>
              <a:rPr dirty="0" baseline="-8438" sz="5925" spc="15">
                <a:latin typeface="Symbol"/>
                <a:cs typeface="Symbol"/>
              </a:rPr>
              <a:t></a:t>
            </a:r>
            <a:r>
              <a:rPr dirty="0" baseline="-8438" sz="5925" spc="-150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f</a:t>
            </a:r>
            <a:r>
              <a:rPr dirty="0" sz="2650" spc="-30" i="1">
                <a:latin typeface="Times New Roman"/>
                <a:cs typeface="Times New Roman"/>
              </a:rPr>
              <a:t> </a:t>
            </a:r>
            <a:r>
              <a:rPr dirty="0" sz="3500" spc="-210">
                <a:latin typeface="Symbol"/>
                <a:cs typeface="Symbol"/>
              </a:rPr>
              <a:t></a:t>
            </a:r>
            <a:r>
              <a:rPr dirty="0" sz="2650" spc="150" i="1">
                <a:latin typeface="Times New Roman"/>
                <a:cs typeface="Times New Roman"/>
              </a:rPr>
              <a:t>x</a:t>
            </a:r>
            <a:r>
              <a:rPr dirty="0" sz="3500" spc="-480">
                <a:latin typeface="Symbol"/>
                <a:cs typeface="Symbol"/>
              </a:rPr>
              <a:t></a:t>
            </a:r>
            <a:r>
              <a:rPr dirty="0" sz="3500" spc="-380">
                <a:latin typeface="Symbol"/>
                <a:cs typeface="Symbol"/>
              </a:rPr>
              <a:t></a:t>
            </a:r>
            <a:r>
              <a:rPr dirty="0" sz="2650" spc="-5">
                <a:latin typeface="Times New Roman"/>
                <a:cs typeface="Times New Roman"/>
              </a:rPr>
              <a:t>cos</a:t>
            </a:r>
            <a:r>
              <a:rPr dirty="0" sz="2650" spc="-265">
                <a:latin typeface="Times New Roman"/>
                <a:cs typeface="Times New Roman"/>
              </a:rPr>
              <a:t> </a:t>
            </a:r>
            <a:r>
              <a:rPr dirty="0" sz="2650" spc="-120">
                <a:latin typeface="Times New Roman"/>
                <a:cs typeface="Times New Roman"/>
              </a:rPr>
              <a:t>2</a:t>
            </a:r>
            <a:r>
              <a:rPr dirty="0" sz="2800" spc="-125" i="1">
                <a:latin typeface="Symbol"/>
                <a:cs typeface="Symbol"/>
              </a:rPr>
              <a:t></a:t>
            </a:r>
            <a:r>
              <a:rPr dirty="0" sz="2650" spc="-5" i="1">
                <a:latin typeface="Times New Roman"/>
                <a:cs typeface="Times New Roman"/>
              </a:rPr>
              <a:t>ux</a:t>
            </a:r>
            <a:r>
              <a:rPr dirty="0" sz="2650" spc="-195" i="1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Times New Roman"/>
                <a:cs typeface="Times New Roman"/>
              </a:rPr>
              <a:t>/</a:t>
            </a:r>
            <a:r>
              <a:rPr dirty="0" sz="2650" spc="-145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M</a:t>
            </a:r>
            <a:r>
              <a:rPr dirty="0" sz="2650" spc="220" i="1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Symbol"/>
                <a:cs typeface="Symbol"/>
              </a:rPr>
              <a:t></a:t>
            </a:r>
            <a:r>
              <a:rPr dirty="0" sz="2650" spc="305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j</a:t>
            </a:r>
            <a:r>
              <a:rPr dirty="0" sz="2650" spc="-275" i="1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Times New Roman"/>
                <a:cs typeface="Times New Roman"/>
              </a:rPr>
              <a:t>sin</a:t>
            </a:r>
            <a:r>
              <a:rPr dirty="0" sz="2650" spc="-165">
                <a:latin typeface="Times New Roman"/>
                <a:cs typeface="Times New Roman"/>
              </a:rPr>
              <a:t> </a:t>
            </a:r>
            <a:r>
              <a:rPr dirty="0" sz="2650" spc="-120">
                <a:latin typeface="Times New Roman"/>
                <a:cs typeface="Times New Roman"/>
              </a:rPr>
              <a:t>2</a:t>
            </a:r>
            <a:r>
              <a:rPr dirty="0" sz="2800" spc="-120" i="1">
                <a:latin typeface="Symbol"/>
                <a:cs typeface="Symbol"/>
              </a:rPr>
              <a:t></a:t>
            </a:r>
            <a:r>
              <a:rPr dirty="0" sz="2650" spc="-5" i="1">
                <a:latin typeface="Times New Roman"/>
                <a:cs typeface="Times New Roman"/>
              </a:rPr>
              <a:t>ux</a:t>
            </a:r>
            <a:r>
              <a:rPr dirty="0" sz="2650" spc="-200" i="1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Times New Roman"/>
                <a:cs typeface="Times New Roman"/>
              </a:rPr>
              <a:t>/</a:t>
            </a:r>
            <a:r>
              <a:rPr dirty="0" sz="2650" spc="-145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M</a:t>
            </a:r>
            <a:r>
              <a:rPr dirty="0" sz="2650" spc="-110" i="1">
                <a:latin typeface="Times New Roman"/>
                <a:cs typeface="Times New Roman"/>
              </a:rPr>
              <a:t> </a:t>
            </a:r>
            <a:r>
              <a:rPr dirty="0" sz="3500" spc="-290">
                <a:latin typeface="Symbol"/>
                <a:cs typeface="Symbol"/>
              </a:rPr>
              <a:t>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54251" y="933196"/>
            <a:ext cx="5716905" cy="146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一维离散傅里叶变换及反变换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1451" y="4486160"/>
            <a:ext cx="6172200" cy="1144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R(u)和I(u)分别是F(u)的实部和虚部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320"/>
              </a:lnSpc>
              <a:spcBef>
                <a:spcPts val="2330"/>
              </a:spcBef>
              <a:tabLst>
                <a:tab pos="4343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相角或相位谱为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6251" y="2649347"/>
            <a:ext cx="0" cy="340995"/>
          </a:xfrm>
          <a:custGeom>
            <a:avLst/>
            <a:gdLst/>
            <a:ahLst/>
            <a:cxnLst/>
            <a:rect l="l" t="t" r="r" b="b"/>
            <a:pathLst>
              <a:path w="0" h="340994">
                <a:moveTo>
                  <a:pt x="0" y="0"/>
                </a:moveTo>
                <a:lnTo>
                  <a:pt x="0" y="340592"/>
                </a:lnTo>
              </a:path>
            </a:pathLst>
          </a:custGeom>
          <a:ln w="13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21835" y="2649347"/>
            <a:ext cx="0" cy="340995"/>
          </a:xfrm>
          <a:custGeom>
            <a:avLst/>
            <a:gdLst/>
            <a:ahLst/>
            <a:cxnLst/>
            <a:rect l="l" t="t" r="r" b="b"/>
            <a:pathLst>
              <a:path w="0" h="340994">
                <a:moveTo>
                  <a:pt x="0" y="0"/>
                </a:moveTo>
                <a:lnTo>
                  <a:pt x="0" y="340592"/>
                </a:lnTo>
              </a:path>
            </a:pathLst>
          </a:custGeom>
          <a:ln w="13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958" rIns="0" bIns="0" rtlCol="0" vert="horz">
            <a:spAutoFit/>
          </a:bodyPr>
          <a:lstStyle/>
          <a:p>
            <a:pPr marL="715010">
              <a:lnSpc>
                <a:spcPct val="100000"/>
              </a:lnSpc>
              <a:tabLst>
                <a:tab pos="108140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傅里叶变换的极坐标表示</a:t>
            </a:r>
            <a:endParaRPr sz="2800">
              <a:latin typeface="NSimSun"/>
              <a:cs typeface="NSimSun"/>
            </a:endParaRPr>
          </a:p>
          <a:p>
            <a:pPr marL="2837180">
              <a:lnSpc>
                <a:spcPct val="100000"/>
              </a:lnSpc>
              <a:spcBef>
                <a:spcPts val="1320"/>
              </a:spcBef>
            </a:pPr>
            <a:r>
              <a:rPr dirty="0" i="1">
                <a:latin typeface="Times New Roman"/>
                <a:cs typeface="Times New Roman"/>
              </a:rPr>
              <a:t>F</a:t>
            </a:r>
            <a:r>
              <a:rPr dirty="0" spc="-335" i="1">
                <a:latin typeface="Times New Roman"/>
                <a:cs typeface="Times New Roman"/>
              </a:rPr>
              <a:t> </a:t>
            </a:r>
            <a:r>
              <a:rPr dirty="0" sz="2950" spc="-375">
                <a:latin typeface="Symbol"/>
                <a:cs typeface="Symbol"/>
              </a:rPr>
              <a:t></a:t>
            </a:r>
            <a:r>
              <a:rPr dirty="0" spc="114" i="1">
                <a:latin typeface="Times New Roman"/>
                <a:cs typeface="Times New Roman"/>
              </a:rPr>
              <a:t>u</a:t>
            </a:r>
            <a:r>
              <a:rPr dirty="0" sz="2950" spc="-265">
                <a:latin typeface="Symbol"/>
                <a:cs typeface="Symbol"/>
              </a:rPr>
              <a:t></a:t>
            </a:r>
            <a:r>
              <a:rPr dirty="0" sz="2950" spc="-445">
                <a:latin typeface="Times New Roman"/>
                <a:cs typeface="Times New Roman"/>
              </a:rPr>
              <a:t> </a:t>
            </a:r>
            <a:r>
              <a:rPr dirty="0">
                <a:latin typeface="Symbol"/>
                <a:cs typeface="Symbol"/>
              </a:rPr>
              <a:t></a:t>
            </a:r>
            <a:r>
              <a:rPr dirty="0" spc="254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F</a:t>
            </a:r>
            <a:r>
              <a:rPr dirty="0" spc="-335" i="1">
                <a:latin typeface="Times New Roman"/>
                <a:cs typeface="Times New Roman"/>
              </a:rPr>
              <a:t> </a:t>
            </a:r>
            <a:r>
              <a:rPr dirty="0" sz="2950" spc="-375">
                <a:latin typeface="Symbol"/>
                <a:cs typeface="Symbol"/>
              </a:rPr>
              <a:t></a:t>
            </a:r>
            <a:r>
              <a:rPr dirty="0" spc="114" i="1">
                <a:latin typeface="Times New Roman"/>
                <a:cs typeface="Times New Roman"/>
              </a:rPr>
              <a:t>u</a:t>
            </a:r>
            <a:r>
              <a:rPr dirty="0" sz="2950" spc="-120">
                <a:latin typeface="Symbol"/>
                <a:cs typeface="Symbol"/>
              </a:rPr>
              <a:t></a:t>
            </a:r>
            <a:r>
              <a:rPr dirty="0" spc="85" i="1">
                <a:latin typeface="Times New Roman"/>
                <a:cs typeface="Times New Roman"/>
              </a:rPr>
              <a:t>e</a:t>
            </a:r>
            <a:r>
              <a:rPr dirty="0" baseline="37037" sz="2250" spc="30">
                <a:latin typeface="Symbol"/>
                <a:cs typeface="Symbol"/>
              </a:rPr>
              <a:t></a:t>
            </a:r>
            <a:r>
              <a:rPr dirty="0" baseline="37037" sz="2250" spc="-7">
                <a:latin typeface="Times New Roman"/>
                <a:cs typeface="Times New Roman"/>
              </a:rPr>
              <a:t> </a:t>
            </a:r>
            <a:r>
              <a:rPr dirty="0" baseline="37037" sz="2250" i="1">
                <a:latin typeface="Times New Roman"/>
                <a:cs typeface="Times New Roman"/>
              </a:rPr>
              <a:t>j</a:t>
            </a:r>
            <a:r>
              <a:rPr dirty="0" baseline="34722" sz="2400" spc="-52" i="1">
                <a:latin typeface="Symbol"/>
                <a:cs typeface="Symbol"/>
              </a:rPr>
              <a:t></a:t>
            </a:r>
            <a:r>
              <a:rPr dirty="0" baseline="34722" sz="2400" spc="-367" i="1">
                <a:latin typeface="Times New Roman"/>
                <a:cs typeface="Times New Roman"/>
              </a:rPr>
              <a:t> </a:t>
            </a:r>
            <a:r>
              <a:rPr dirty="0" baseline="27100" sz="3075" spc="-322">
                <a:latin typeface="Symbol"/>
                <a:cs typeface="Symbol"/>
              </a:rPr>
              <a:t></a:t>
            </a:r>
            <a:r>
              <a:rPr dirty="0" baseline="37037" sz="2250" spc="225" i="1">
                <a:latin typeface="Times New Roman"/>
                <a:cs typeface="Times New Roman"/>
              </a:rPr>
              <a:t>u</a:t>
            </a:r>
            <a:r>
              <a:rPr dirty="0" baseline="27100" sz="3075" spc="-277">
                <a:latin typeface="Symbol"/>
                <a:cs typeface="Symbol"/>
              </a:rPr>
              <a:t></a:t>
            </a:r>
            <a:endParaRPr baseline="27100" sz="3075">
              <a:latin typeface="Symbol"/>
              <a:cs typeface="Symbol"/>
            </a:endParaRPr>
          </a:p>
          <a:p>
            <a:pPr marL="1172210">
              <a:lnSpc>
                <a:spcPts val="3295"/>
              </a:lnSpc>
              <a:spcBef>
                <a:spcPts val="1885"/>
              </a:spcBef>
              <a:tabLst>
                <a:tab pos="155003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幅度或频率谱为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2837" y="3949589"/>
            <a:ext cx="0" cy="337820"/>
          </a:xfrm>
          <a:custGeom>
            <a:avLst/>
            <a:gdLst/>
            <a:ahLst/>
            <a:cxnLst/>
            <a:rect l="l" t="t" r="r" b="b"/>
            <a:pathLst>
              <a:path w="0" h="337820">
                <a:moveTo>
                  <a:pt x="0" y="0"/>
                </a:moveTo>
                <a:lnTo>
                  <a:pt x="0" y="337584"/>
                </a:lnTo>
              </a:path>
            </a:pathLst>
          </a:custGeom>
          <a:ln w="133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56233" y="3949589"/>
            <a:ext cx="0" cy="337820"/>
          </a:xfrm>
          <a:custGeom>
            <a:avLst/>
            <a:gdLst/>
            <a:ahLst/>
            <a:cxnLst/>
            <a:rect l="l" t="t" r="r" b="b"/>
            <a:pathLst>
              <a:path w="0" h="337820">
                <a:moveTo>
                  <a:pt x="0" y="0"/>
                </a:moveTo>
                <a:lnTo>
                  <a:pt x="0" y="337584"/>
                </a:lnTo>
              </a:path>
            </a:pathLst>
          </a:custGeom>
          <a:ln w="133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62940" y="3934350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 h="0">
                <a:moveTo>
                  <a:pt x="0" y="0"/>
                </a:moveTo>
                <a:lnTo>
                  <a:pt x="118870" y="0"/>
                </a:lnTo>
              </a:path>
            </a:pathLst>
          </a:custGeom>
          <a:ln w="692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165469" y="3941064"/>
            <a:ext cx="12255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64719" y="3672078"/>
            <a:ext cx="12255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59641" y="3862578"/>
            <a:ext cx="92710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17244" algn="l"/>
              </a:tabLst>
            </a:pPr>
            <a:r>
              <a:rPr dirty="0" sz="1500" spc="10">
                <a:latin typeface="Times New Roman"/>
                <a:cs typeface="Times New Roman"/>
              </a:rPr>
              <a:t>2</a:t>
            </a:r>
            <a:r>
              <a:rPr dirty="0" sz="1500" spc="10">
                <a:latin typeface="Times New Roman"/>
                <a:cs typeface="Times New Roman"/>
              </a:rPr>
              <a:t>	</a:t>
            </a:r>
            <a:r>
              <a:rPr dirty="0" sz="1500" spc="1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37597" y="3648202"/>
            <a:ext cx="2353310" cy="647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090"/>
              </a:lnSpc>
              <a:tabLst>
                <a:tab pos="798195" algn="l"/>
                <a:tab pos="1830705" algn="l"/>
              </a:tabLst>
            </a:pPr>
            <a:r>
              <a:rPr dirty="0" sz="2150" spc="20" i="1">
                <a:latin typeface="Times New Roman"/>
                <a:cs typeface="Times New Roman"/>
              </a:rPr>
              <a:t>F</a:t>
            </a:r>
            <a:r>
              <a:rPr dirty="0" sz="2150" spc="-350" i="1">
                <a:latin typeface="Times New Roman"/>
                <a:cs typeface="Times New Roman"/>
              </a:rPr>
              <a:t> </a:t>
            </a:r>
            <a:r>
              <a:rPr dirty="0" sz="2950" spc="-280">
                <a:latin typeface="Symbol"/>
                <a:cs typeface="Symbol"/>
              </a:rPr>
              <a:t></a:t>
            </a:r>
            <a:r>
              <a:rPr dirty="0" sz="2950" spc="345">
                <a:latin typeface="Times New Roman"/>
                <a:cs typeface="Times New Roman"/>
              </a:rPr>
              <a:t> </a:t>
            </a:r>
            <a:r>
              <a:rPr dirty="0" sz="2950" spc="-280">
                <a:latin typeface="Symbol"/>
                <a:cs typeface="Symbol"/>
              </a:rPr>
              <a:t></a:t>
            </a:r>
            <a:r>
              <a:rPr dirty="0" sz="2950">
                <a:latin typeface="Times New Roman"/>
                <a:cs typeface="Times New Roman"/>
              </a:rPr>
              <a:t>	</a:t>
            </a:r>
            <a:r>
              <a:rPr dirty="0" sz="4250" spc="-715">
                <a:latin typeface="Symbol"/>
                <a:cs typeface="Symbol"/>
              </a:rPr>
              <a:t></a:t>
            </a:r>
            <a:r>
              <a:rPr dirty="0" sz="4250" spc="30">
                <a:latin typeface="Times New Roman"/>
                <a:cs typeface="Times New Roman"/>
              </a:rPr>
              <a:t> </a:t>
            </a:r>
            <a:r>
              <a:rPr dirty="0" sz="2950" spc="-280">
                <a:latin typeface="Symbol"/>
                <a:cs typeface="Symbol"/>
              </a:rPr>
              <a:t></a:t>
            </a:r>
            <a:r>
              <a:rPr dirty="0" sz="2950" spc="345">
                <a:latin typeface="Times New Roman"/>
                <a:cs typeface="Times New Roman"/>
              </a:rPr>
              <a:t> </a:t>
            </a:r>
            <a:r>
              <a:rPr dirty="0" sz="2950" spc="-280">
                <a:latin typeface="Symbol"/>
                <a:cs typeface="Symbol"/>
              </a:rPr>
              <a:t></a:t>
            </a:r>
            <a:r>
              <a:rPr dirty="0" sz="2950">
                <a:latin typeface="Times New Roman"/>
                <a:cs typeface="Times New Roman"/>
              </a:rPr>
              <a:t>	</a:t>
            </a:r>
            <a:r>
              <a:rPr dirty="0" sz="2950" spc="-280">
                <a:latin typeface="Symbol"/>
                <a:cs typeface="Symbol"/>
              </a:rPr>
              <a:t></a:t>
            </a:r>
            <a:r>
              <a:rPr dirty="0" sz="2950" spc="345">
                <a:latin typeface="Times New Roman"/>
                <a:cs typeface="Times New Roman"/>
              </a:rPr>
              <a:t> </a:t>
            </a:r>
            <a:r>
              <a:rPr dirty="0" sz="2950" spc="-280">
                <a:latin typeface="Symbol"/>
                <a:cs typeface="Symbol"/>
              </a:rPr>
              <a:t></a:t>
            </a:r>
            <a:r>
              <a:rPr dirty="0" sz="2950" spc="204">
                <a:latin typeface="Times New Roman"/>
                <a:cs typeface="Times New Roman"/>
              </a:rPr>
              <a:t> </a:t>
            </a:r>
            <a:r>
              <a:rPr dirty="0" sz="4250" spc="-844">
                <a:latin typeface="Symbol"/>
                <a:cs typeface="Symbol"/>
              </a:rPr>
              <a:t></a:t>
            </a:r>
            <a:endParaRPr sz="42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07332" y="3914902"/>
            <a:ext cx="1788795" cy="34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3850" algn="l"/>
                <a:tab pos="1231265" algn="l"/>
              </a:tabLst>
            </a:pPr>
            <a:r>
              <a:rPr dirty="0" sz="2150" spc="15" i="1">
                <a:latin typeface="Times New Roman"/>
                <a:cs typeface="Times New Roman"/>
              </a:rPr>
              <a:t>u</a:t>
            </a:r>
            <a:r>
              <a:rPr dirty="0" sz="2150" spc="15" i="1">
                <a:latin typeface="Times New Roman"/>
                <a:cs typeface="Times New Roman"/>
              </a:rPr>
              <a:t>	</a:t>
            </a:r>
            <a:r>
              <a:rPr dirty="0" sz="2150" spc="15">
                <a:latin typeface="Symbol"/>
                <a:cs typeface="Symbol"/>
              </a:rPr>
              <a:t></a:t>
            </a:r>
            <a:r>
              <a:rPr dirty="0" sz="2150" spc="15">
                <a:latin typeface="Times New Roman"/>
                <a:cs typeface="Times New Roman"/>
              </a:rPr>
              <a:t> </a:t>
            </a:r>
            <a:r>
              <a:rPr dirty="0" sz="2150" spc="-200">
                <a:latin typeface="Times New Roman"/>
                <a:cs typeface="Times New Roman"/>
              </a:rPr>
              <a:t> </a:t>
            </a:r>
            <a:r>
              <a:rPr dirty="0" sz="2150" spc="20" i="1">
                <a:latin typeface="Times New Roman"/>
                <a:cs typeface="Times New Roman"/>
              </a:rPr>
              <a:t>R</a:t>
            </a:r>
            <a:r>
              <a:rPr dirty="0" sz="2150" spc="50" i="1">
                <a:latin typeface="Times New Roman"/>
                <a:cs typeface="Times New Roman"/>
              </a:rPr>
              <a:t> </a:t>
            </a:r>
            <a:r>
              <a:rPr dirty="0" sz="2150" spc="15" i="1">
                <a:latin typeface="Times New Roman"/>
                <a:cs typeface="Times New Roman"/>
              </a:rPr>
              <a:t>u</a:t>
            </a:r>
            <a:r>
              <a:rPr dirty="0" sz="2150" i="1">
                <a:latin typeface="Times New Roman"/>
                <a:cs typeface="Times New Roman"/>
              </a:rPr>
              <a:t>	</a:t>
            </a:r>
            <a:r>
              <a:rPr dirty="0" sz="2150" spc="15">
                <a:latin typeface="Symbol"/>
                <a:cs typeface="Symbol"/>
              </a:rPr>
              <a:t></a:t>
            </a:r>
            <a:r>
              <a:rPr dirty="0" sz="2150" spc="-125">
                <a:latin typeface="Times New Roman"/>
                <a:cs typeface="Times New Roman"/>
              </a:rPr>
              <a:t> </a:t>
            </a:r>
            <a:r>
              <a:rPr dirty="0" sz="2150" spc="10" i="1">
                <a:latin typeface="Times New Roman"/>
                <a:cs typeface="Times New Roman"/>
              </a:rPr>
              <a:t>I</a:t>
            </a:r>
            <a:r>
              <a:rPr dirty="0" sz="2150" i="1">
                <a:latin typeface="Times New Roman"/>
                <a:cs typeface="Times New Roman"/>
              </a:rPr>
              <a:t> </a:t>
            </a:r>
            <a:r>
              <a:rPr dirty="0" sz="2150" spc="-225" i="1">
                <a:latin typeface="Times New Roman"/>
                <a:cs typeface="Times New Roman"/>
              </a:rPr>
              <a:t> </a:t>
            </a:r>
            <a:r>
              <a:rPr dirty="0" sz="2150" spc="15" i="1">
                <a:latin typeface="Times New Roman"/>
                <a:cs typeface="Times New Roman"/>
              </a:rPr>
              <a:t>u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2777" y="6223508"/>
            <a:ext cx="133350" cy="342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latin typeface="Symbol"/>
                <a:cs typeface="Symbol"/>
              </a:rPr>
              <a:t>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12790" y="6223508"/>
            <a:ext cx="133350" cy="342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latin typeface="Symbol"/>
                <a:cs typeface="Symbol"/>
              </a:rPr>
              <a:t>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12790" y="6064986"/>
            <a:ext cx="782955" cy="452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26515" sz="3300">
                <a:latin typeface="Symbol"/>
                <a:cs typeface="Symbol"/>
              </a:rPr>
              <a:t></a:t>
            </a:r>
            <a:r>
              <a:rPr dirty="0" baseline="26515" sz="3300" spc="-412">
                <a:latin typeface="Times New Roman"/>
                <a:cs typeface="Times New Roman"/>
              </a:rPr>
              <a:t> </a:t>
            </a:r>
            <a:r>
              <a:rPr dirty="0" sz="2200" spc="10" i="1">
                <a:latin typeface="Times New Roman"/>
                <a:cs typeface="Times New Roman"/>
              </a:rPr>
              <a:t>R</a:t>
            </a:r>
            <a:r>
              <a:rPr dirty="0" sz="2950" spc="-375">
                <a:latin typeface="Symbol"/>
                <a:cs typeface="Symbol"/>
              </a:rPr>
              <a:t></a:t>
            </a:r>
            <a:r>
              <a:rPr dirty="0" sz="2200" spc="114" i="1">
                <a:latin typeface="Times New Roman"/>
                <a:cs typeface="Times New Roman"/>
              </a:rPr>
              <a:t>u</a:t>
            </a:r>
            <a:r>
              <a:rPr dirty="0" sz="2950" spc="-180">
                <a:latin typeface="Symbol"/>
                <a:cs typeface="Symbol"/>
              </a:rPr>
              <a:t></a:t>
            </a:r>
            <a:r>
              <a:rPr dirty="0" baseline="26515" sz="3300">
                <a:latin typeface="Symbol"/>
                <a:cs typeface="Symbol"/>
              </a:rPr>
              <a:t></a:t>
            </a:r>
            <a:endParaRPr baseline="26515" sz="33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87089" y="5848603"/>
            <a:ext cx="2208530" cy="452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spc="80" i="1">
                <a:latin typeface="Symbol"/>
                <a:cs typeface="Symbol"/>
              </a:rPr>
              <a:t></a:t>
            </a:r>
            <a:r>
              <a:rPr dirty="0" sz="2950" spc="-375">
                <a:latin typeface="Symbol"/>
                <a:cs typeface="Symbol"/>
              </a:rPr>
              <a:t></a:t>
            </a:r>
            <a:r>
              <a:rPr dirty="0" sz="2200" spc="114" i="1">
                <a:latin typeface="Times New Roman"/>
                <a:cs typeface="Times New Roman"/>
              </a:rPr>
              <a:t>u</a:t>
            </a:r>
            <a:r>
              <a:rPr dirty="0" sz="2950" spc="-265">
                <a:latin typeface="Symbol"/>
                <a:cs typeface="Symbol"/>
              </a:rPr>
              <a:t></a:t>
            </a:r>
            <a:r>
              <a:rPr dirty="0" sz="2950" spc="-445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9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arcta</a:t>
            </a:r>
            <a:r>
              <a:rPr dirty="0" sz="2200" spc="40">
                <a:latin typeface="Times New Roman"/>
                <a:cs typeface="Times New Roman"/>
              </a:rPr>
              <a:t>n</a:t>
            </a:r>
            <a:r>
              <a:rPr dirty="0" baseline="36616" sz="3300" spc="89">
                <a:latin typeface="Symbol"/>
                <a:cs typeface="Symbol"/>
              </a:rPr>
              <a:t></a:t>
            </a:r>
            <a:r>
              <a:rPr dirty="0" baseline="35353" sz="3300" spc="-225" i="1" u="heavy">
                <a:latin typeface="Times New Roman"/>
                <a:cs typeface="Times New Roman"/>
              </a:rPr>
              <a:t> </a:t>
            </a:r>
            <a:r>
              <a:rPr dirty="0" baseline="35353" sz="3300" i="1" u="heavy">
                <a:latin typeface="Times New Roman"/>
                <a:cs typeface="Times New Roman"/>
              </a:rPr>
              <a:t>I</a:t>
            </a:r>
            <a:r>
              <a:rPr dirty="0" baseline="35353" sz="3300" spc="-427" i="1" u="heavy">
                <a:latin typeface="Times New Roman"/>
                <a:cs typeface="Times New Roman"/>
              </a:rPr>
              <a:t> </a:t>
            </a:r>
            <a:r>
              <a:rPr dirty="0" baseline="26365" sz="4425" spc="-562" u="heavy">
                <a:latin typeface="Symbol"/>
                <a:cs typeface="Symbol"/>
              </a:rPr>
              <a:t></a:t>
            </a:r>
            <a:r>
              <a:rPr dirty="0" baseline="35353" sz="3300" spc="172" i="1" u="heavy">
                <a:latin typeface="Times New Roman"/>
                <a:cs typeface="Times New Roman"/>
              </a:rPr>
              <a:t>u</a:t>
            </a:r>
            <a:r>
              <a:rPr dirty="0" baseline="26365" sz="4425" spc="-397" u="heavy">
                <a:latin typeface="Symbol"/>
                <a:cs typeface="Symbol"/>
              </a:rPr>
              <a:t></a:t>
            </a:r>
            <a:r>
              <a:rPr dirty="0" baseline="26365" sz="4425" spc="-719">
                <a:latin typeface="Times New Roman"/>
                <a:cs typeface="Times New Roman"/>
              </a:rPr>
              <a:t> </a:t>
            </a:r>
            <a:r>
              <a:rPr dirty="0" baseline="36616" sz="3300">
                <a:latin typeface="Symbol"/>
                <a:cs typeface="Symbol"/>
              </a:rPr>
              <a:t></a:t>
            </a:r>
            <a:endParaRPr baseline="36616" sz="3300">
              <a:latin typeface="Symbol"/>
              <a:cs typeface="Symbo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25741" y="3182066"/>
            <a:ext cx="0" cy="373380"/>
          </a:xfrm>
          <a:custGeom>
            <a:avLst/>
            <a:gdLst/>
            <a:ahLst/>
            <a:cxnLst/>
            <a:rect l="l" t="t" r="r" b="b"/>
            <a:pathLst>
              <a:path w="0" h="373379">
                <a:moveTo>
                  <a:pt x="0" y="0"/>
                </a:moveTo>
                <a:lnTo>
                  <a:pt x="0" y="373369"/>
                </a:lnTo>
              </a:path>
            </a:pathLst>
          </a:custGeom>
          <a:ln w="113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76663" y="3182066"/>
            <a:ext cx="0" cy="373380"/>
          </a:xfrm>
          <a:custGeom>
            <a:avLst/>
            <a:gdLst/>
            <a:ahLst/>
            <a:cxnLst/>
            <a:rect l="l" t="t" r="r" b="b"/>
            <a:pathLst>
              <a:path w="0" h="373379">
                <a:moveTo>
                  <a:pt x="0" y="0"/>
                </a:moveTo>
                <a:lnTo>
                  <a:pt x="0" y="373369"/>
                </a:lnTo>
              </a:path>
            </a:pathLst>
          </a:custGeom>
          <a:ln w="113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958" rIns="0" bIns="0" rtlCol="0" vert="horz">
            <a:spAutoFit/>
          </a:bodyPr>
          <a:lstStyle/>
          <a:p>
            <a:pPr marL="715010">
              <a:lnSpc>
                <a:spcPct val="100000"/>
              </a:lnSpc>
              <a:tabLst>
                <a:tab pos="108140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傅里叶变换的极坐标表示</a:t>
            </a:r>
            <a:endParaRPr sz="28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689"/>
              </a:spcBef>
              <a:tabLst>
                <a:tab pos="155003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功率谱为</a:t>
            </a:r>
            <a:endParaRPr sz="2800">
              <a:latin typeface="NSimSun"/>
              <a:cs typeface="NSimSun"/>
            </a:endParaRPr>
          </a:p>
          <a:p>
            <a:pPr marL="2512060">
              <a:lnSpc>
                <a:spcPct val="100000"/>
              </a:lnSpc>
              <a:spcBef>
                <a:spcPts val="355"/>
              </a:spcBef>
            </a:pPr>
            <a:r>
              <a:rPr dirty="0" sz="2450" spc="-135" i="1">
                <a:latin typeface="Times New Roman"/>
                <a:cs typeface="Times New Roman"/>
              </a:rPr>
              <a:t>P</a:t>
            </a:r>
            <a:r>
              <a:rPr dirty="0" sz="3250" spc="-480">
                <a:latin typeface="Symbol"/>
                <a:cs typeface="Symbol"/>
              </a:rPr>
              <a:t></a:t>
            </a:r>
            <a:r>
              <a:rPr dirty="0" sz="2450" spc="5" i="1">
                <a:latin typeface="Times New Roman"/>
                <a:cs typeface="Times New Roman"/>
              </a:rPr>
              <a:t>u</a:t>
            </a:r>
            <a:r>
              <a:rPr dirty="0" sz="3250" spc="-380">
                <a:latin typeface="Symbol"/>
                <a:cs typeface="Symbol"/>
              </a:rPr>
              <a:t></a:t>
            </a:r>
            <a:r>
              <a:rPr dirty="0" sz="3250" spc="-484">
                <a:latin typeface="Times New Roman"/>
                <a:cs typeface="Times New Roman"/>
              </a:rPr>
              <a:t> </a:t>
            </a:r>
            <a:r>
              <a:rPr dirty="0" sz="2450">
                <a:latin typeface="Symbol"/>
                <a:cs typeface="Symbol"/>
              </a:rPr>
              <a:t></a:t>
            </a:r>
            <a:r>
              <a:rPr dirty="0" sz="2450" spc="75">
                <a:latin typeface="Times New Roman"/>
                <a:cs typeface="Times New Roman"/>
              </a:rPr>
              <a:t> </a:t>
            </a:r>
            <a:r>
              <a:rPr dirty="0" sz="2450" spc="35" i="1">
                <a:latin typeface="Times New Roman"/>
                <a:cs typeface="Times New Roman"/>
              </a:rPr>
              <a:t>F</a:t>
            </a:r>
            <a:r>
              <a:rPr dirty="0" sz="3250" spc="-480">
                <a:latin typeface="Symbol"/>
                <a:cs typeface="Symbol"/>
              </a:rPr>
              <a:t></a:t>
            </a:r>
            <a:r>
              <a:rPr dirty="0" sz="2450" spc="10" i="1">
                <a:latin typeface="Times New Roman"/>
                <a:cs typeface="Times New Roman"/>
              </a:rPr>
              <a:t>u</a:t>
            </a:r>
            <a:r>
              <a:rPr dirty="0" sz="3250" spc="-145">
                <a:latin typeface="Symbol"/>
                <a:cs typeface="Symbol"/>
              </a:rPr>
              <a:t></a:t>
            </a:r>
            <a:r>
              <a:rPr dirty="0" baseline="59523" sz="2100" spc="22">
                <a:latin typeface="Times New Roman"/>
                <a:cs typeface="Times New Roman"/>
              </a:rPr>
              <a:t>2</a:t>
            </a:r>
            <a:r>
              <a:rPr dirty="0" baseline="59523" sz="2100">
                <a:latin typeface="Times New Roman"/>
                <a:cs typeface="Times New Roman"/>
              </a:rPr>
              <a:t> </a:t>
            </a:r>
            <a:r>
              <a:rPr dirty="0" baseline="59523" sz="2100" spc="-127">
                <a:latin typeface="Times New Roman"/>
                <a:cs typeface="Times New Roman"/>
              </a:rPr>
              <a:t> </a:t>
            </a:r>
            <a:r>
              <a:rPr dirty="0" sz="2450">
                <a:latin typeface="Symbol"/>
                <a:cs typeface="Symbol"/>
              </a:rPr>
              <a:t></a:t>
            </a:r>
            <a:r>
              <a:rPr dirty="0" sz="2450" spc="-215">
                <a:latin typeface="Times New Roman"/>
                <a:cs typeface="Times New Roman"/>
              </a:rPr>
              <a:t> </a:t>
            </a:r>
            <a:r>
              <a:rPr dirty="0" sz="2450" spc="-135" i="1">
                <a:latin typeface="Times New Roman"/>
                <a:cs typeface="Times New Roman"/>
              </a:rPr>
              <a:t>R</a:t>
            </a:r>
            <a:r>
              <a:rPr dirty="0" sz="3250" spc="-484">
                <a:latin typeface="Symbol"/>
                <a:cs typeface="Symbol"/>
              </a:rPr>
              <a:t></a:t>
            </a:r>
            <a:r>
              <a:rPr dirty="0" sz="2450" spc="10" i="1">
                <a:latin typeface="Times New Roman"/>
                <a:cs typeface="Times New Roman"/>
              </a:rPr>
              <a:t>u</a:t>
            </a:r>
            <a:r>
              <a:rPr dirty="0" sz="3250" spc="-445">
                <a:latin typeface="Symbol"/>
                <a:cs typeface="Symbol"/>
              </a:rPr>
              <a:t></a:t>
            </a:r>
            <a:r>
              <a:rPr dirty="0" baseline="51587" sz="2100" spc="22">
                <a:latin typeface="Times New Roman"/>
                <a:cs typeface="Times New Roman"/>
              </a:rPr>
              <a:t>2</a:t>
            </a:r>
            <a:r>
              <a:rPr dirty="0" baseline="51587" sz="2100" spc="195">
                <a:latin typeface="Times New Roman"/>
                <a:cs typeface="Times New Roman"/>
              </a:rPr>
              <a:t> </a:t>
            </a:r>
            <a:r>
              <a:rPr dirty="0" sz="2450">
                <a:latin typeface="Symbol"/>
                <a:cs typeface="Symbol"/>
              </a:rPr>
              <a:t></a:t>
            </a:r>
            <a:r>
              <a:rPr dirty="0" sz="2450" spc="-320">
                <a:latin typeface="Times New Roman"/>
                <a:cs typeface="Times New Roman"/>
              </a:rPr>
              <a:t> </a:t>
            </a:r>
            <a:r>
              <a:rPr dirty="0" sz="2450" spc="145" i="1">
                <a:latin typeface="Times New Roman"/>
                <a:cs typeface="Times New Roman"/>
              </a:rPr>
              <a:t>I</a:t>
            </a:r>
            <a:r>
              <a:rPr dirty="0" sz="3250" spc="-484">
                <a:latin typeface="Symbol"/>
                <a:cs typeface="Symbol"/>
              </a:rPr>
              <a:t></a:t>
            </a:r>
            <a:r>
              <a:rPr dirty="0" sz="2450" spc="10" i="1">
                <a:latin typeface="Times New Roman"/>
                <a:cs typeface="Times New Roman"/>
              </a:rPr>
              <a:t>u</a:t>
            </a:r>
            <a:r>
              <a:rPr dirty="0" sz="3250" spc="-445">
                <a:latin typeface="Symbol"/>
                <a:cs typeface="Symbol"/>
              </a:rPr>
              <a:t></a:t>
            </a:r>
            <a:r>
              <a:rPr dirty="0" baseline="51587" sz="2100" spc="22">
                <a:latin typeface="Times New Roman"/>
                <a:cs typeface="Times New Roman"/>
              </a:rPr>
              <a:t>2</a:t>
            </a:r>
            <a:endParaRPr baseline="51587" sz="2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61581" y="4472178"/>
            <a:ext cx="250507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109470" algn="l"/>
              </a:tabLst>
            </a:pPr>
            <a:r>
              <a:rPr dirty="0" sz="2550" i="1">
                <a:latin typeface="Times New Roman"/>
                <a:cs typeface="Times New Roman"/>
              </a:rPr>
              <a:t>x</a:t>
            </a:r>
            <a:r>
              <a:rPr dirty="0" sz="2550" spc="185" i="1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145">
                <a:latin typeface="Times New Roman"/>
                <a:cs typeface="Times New Roman"/>
              </a:rPr>
              <a:t> </a:t>
            </a:r>
            <a:r>
              <a:rPr dirty="0" sz="2550" spc="100">
                <a:latin typeface="Times New Roman"/>
                <a:cs typeface="Times New Roman"/>
              </a:rPr>
              <a:t>0</a:t>
            </a:r>
            <a:r>
              <a:rPr dirty="0" sz="2550" spc="-195">
                <a:latin typeface="Times New Roman"/>
                <a:cs typeface="Times New Roman"/>
              </a:rPr>
              <a:t>,</a:t>
            </a:r>
            <a:r>
              <a:rPr dirty="0" sz="2550" spc="-120">
                <a:latin typeface="Times New Roman"/>
                <a:cs typeface="Times New Roman"/>
              </a:rPr>
              <a:t>1</a:t>
            </a:r>
            <a:r>
              <a:rPr dirty="0" sz="2550" spc="114">
                <a:latin typeface="Times New Roman"/>
                <a:cs typeface="Times New Roman"/>
              </a:rPr>
              <a:t>,</a:t>
            </a:r>
            <a:r>
              <a:rPr dirty="0" sz="2550" spc="100">
                <a:latin typeface="Times New Roman"/>
                <a:cs typeface="Times New Roman"/>
              </a:rPr>
              <a:t>2</a:t>
            </a:r>
            <a:r>
              <a:rPr dirty="0" sz="2550">
                <a:latin typeface="Times New Roman"/>
                <a:cs typeface="Times New Roman"/>
              </a:rPr>
              <a:t>,...,</a:t>
            </a:r>
            <a:r>
              <a:rPr dirty="0" sz="2550" spc="130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M</a:t>
            </a:r>
            <a:r>
              <a:rPr dirty="0" sz="2550" i="1">
                <a:latin typeface="Times New Roman"/>
                <a:cs typeface="Times New Roman"/>
              </a:rPr>
              <a:t>	</a:t>
            </a:r>
            <a:r>
              <a:rPr dirty="0" sz="2550">
                <a:latin typeface="Symbol"/>
                <a:cs typeface="Symbol"/>
              </a:rPr>
              <a:t></a:t>
            </a:r>
            <a:r>
              <a:rPr dirty="0" sz="2550" spc="-305">
                <a:latin typeface="Times New Roman"/>
                <a:cs typeface="Times New Roman"/>
              </a:rPr>
              <a:t> </a:t>
            </a:r>
            <a:r>
              <a:rPr dirty="0" sz="255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51" y="3844544"/>
            <a:ext cx="4819015" cy="2183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f(x)的离散表示</a:t>
            </a:r>
            <a:endParaRPr sz="2800">
              <a:latin typeface="NSimSun"/>
              <a:cs typeface="NSimSun"/>
            </a:endParaRPr>
          </a:p>
          <a:p>
            <a:pPr marL="1786255">
              <a:lnSpc>
                <a:spcPct val="100000"/>
              </a:lnSpc>
              <a:spcBef>
                <a:spcPts val="1075"/>
              </a:spcBef>
              <a:tabLst>
                <a:tab pos="1996439" algn="l"/>
                <a:tab pos="2948940" algn="l"/>
                <a:tab pos="3159125" algn="l"/>
                <a:tab pos="3717290" algn="l"/>
                <a:tab pos="4037329" algn="l"/>
              </a:tabLst>
            </a:pPr>
            <a:r>
              <a:rPr dirty="0" sz="2300" spc="5" i="1">
                <a:latin typeface="Times New Roman"/>
                <a:cs typeface="Times New Roman"/>
              </a:rPr>
              <a:t>f</a:t>
            </a:r>
            <a:r>
              <a:rPr dirty="0" sz="2300" spc="5" i="1">
                <a:latin typeface="Times New Roman"/>
                <a:cs typeface="Times New Roman"/>
              </a:rPr>
              <a:t>	</a:t>
            </a:r>
            <a:r>
              <a:rPr dirty="0" sz="3050" spc="140">
                <a:latin typeface="Symbol"/>
                <a:cs typeface="Symbol"/>
              </a:rPr>
              <a:t></a:t>
            </a:r>
            <a:r>
              <a:rPr dirty="0" sz="2300" spc="10" i="1">
                <a:latin typeface="Times New Roman"/>
                <a:cs typeface="Times New Roman"/>
              </a:rPr>
              <a:t>x</a:t>
            </a:r>
            <a:r>
              <a:rPr dirty="0" sz="2300" i="1">
                <a:latin typeface="Times New Roman"/>
                <a:cs typeface="Times New Roman"/>
              </a:rPr>
              <a:t> </a:t>
            </a:r>
            <a:r>
              <a:rPr dirty="0" sz="3050" spc="40">
                <a:latin typeface="Symbol"/>
                <a:cs typeface="Symbol"/>
              </a:rPr>
              <a:t></a:t>
            </a:r>
            <a:r>
              <a:rPr dirty="0" sz="3050" spc="-280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</a:t>
            </a:r>
            <a:r>
              <a:rPr dirty="0" sz="2300">
                <a:latin typeface="Times New Roman"/>
                <a:cs typeface="Times New Roman"/>
              </a:rPr>
              <a:t>	</a:t>
            </a:r>
            <a:r>
              <a:rPr dirty="0" sz="2300" spc="5" i="1">
                <a:latin typeface="Times New Roman"/>
                <a:cs typeface="Times New Roman"/>
              </a:rPr>
              <a:t>f</a:t>
            </a:r>
            <a:r>
              <a:rPr dirty="0" sz="2300" i="1">
                <a:latin typeface="Times New Roman"/>
                <a:cs typeface="Times New Roman"/>
              </a:rPr>
              <a:t>	</a:t>
            </a:r>
            <a:r>
              <a:rPr dirty="0" sz="3050" spc="140">
                <a:latin typeface="Symbol"/>
                <a:cs typeface="Symbol"/>
              </a:rPr>
              <a:t></a:t>
            </a:r>
            <a:r>
              <a:rPr dirty="0" sz="2300" spc="10" i="1">
                <a:latin typeface="Times New Roman"/>
                <a:cs typeface="Times New Roman"/>
              </a:rPr>
              <a:t>x</a:t>
            </a:r>
            <a:r>
              <a:rPr dirty="0" sz="2300" spc="-195" i="1">
                <a:latin typeface="Times New Roman"/>
                <a:cs typeface="Times New Roman"/>
              </a:rPr>
              <a:t> </a:t>
            </a:r>
            <a:r>
              <a:rPr dirty="0" baseline="-24691" sz="2025" spc="7">
                <a:latin typeface="Times New Roman"/>
                <a:cs typeface="Times New Roman"/>
              </a:rPr>
              <a:t>0</a:t>
            </a:r>
            <a:r>
              <a:rPr dirty="0" baseline="-24691" sz="2025">
                <a:latin typeface="Times New Roman"/>
                <a:cs typeface="Times New Roman"/>
              </a:rPr>
              <a:t>	</a:t>
            </a:r>
            <a:r>
              <a:rPr dirty="0" sz="2300" spc="15">
                <a:latin typeface="Symbol"/>
                <a:cs typeface="Symbol"/>
              </a:rPr>
              <a:t></a:t>
            </a:r>
            <a:r>
              <a:rPr dirty="0" sz="2300">
                <a:latin typeface="Times New Roman"/>
                <a:cs typeface="Times New Roman"/>
              </a:rPr>
              <a:t>	</a:t>
            </a:r>
            <a:r>
              <a:rPr dirty="0" sz="2300" spc="10" i="1">
                <a:latin typeface="Times New Roman"/>
                <a:cs typeface="Times New Roman"/>
              </a:rPr>
              <a:t>x</a:t>
            </a:r>
            <a:r>
              <a:rPr dirty="0" sz="2300" spc="-204" i="1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</a:t>
            </a:r>
            <a:r>
              <a:rPr dirty="0" sz="2300" spc="-35">
                <a:latin typeface="Times New Roman"/>
                <a:cs typeface="Times New Roman"/>
              </a:rPr>
              <a:t> </a:t>
            </a:r>
            <a:r>
              <a:rPr dirty="0" sz="2300" spc="10" i="1">
                <a:latin typeface="Times New Roman"/>
                <a:cs typeface="Times New Roman"/>
              </a:rPr>
              <a:t>x</a:t>
            </a:r>
            <a:r>
              <a:rPr dirty="0" sz="2300" i="1">
                <a:latin typeface="Times New Roman"/>
                <a:cs typeface="Times New Roman"/>
              </a:rPr>
              <a:t> </a:t>
            </a:r>
            <a:r>
              <a:rPr dirty="0" sz="3050" spc="40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F(u)的离散表示</a:t>
            </a:r>
            <a:endParaRPr sz="2800">
              <a:latin typeface="NSimSun"/>
              <a:cs typeface="NSimSun"/>
            </a:endParaRPr>
          </a:p>
          <a:p>
            <a:pPr marL="1786889">
              <a:lnSpc>
                <a:spcPct val="100000"/>
              </a:lnSpc>
              <a:spcBef>
                <a:spcPts val="35"/>
              </a:spcBef>
              <a:tabLst>
                <a:tab pos="2968625" algn="l"/>
              </a:tabLst>
            </a:pPr>
            <a:r>
              <a:rPr dirty="0" sz="2300" spc="20" i="1">
                <a:latin typeface="Times New Roman"/>
                <a:cs typeface="Times New Roman"/>
              </a:rPr>
              <a:t>F</a:t>
            </a:r>
            <a:r>
              <a:rPr dirty="0" sz="2300" spc="20" i="1">
                <a:latin typeface="Times New Roman"/>
                <a:cs typeface="Times New Roman"/>
              </a:rPr>
              <a:t> </a:t>
            </a:r>
            <a:r>
              <a:rPr dirty="0" sz="2300" spc="-270" i="1">
                <a:latin typeface="Times New Roman"/>
                <a:cs typeface="Times New Roman"/>
              </a:rPr>
              <a:t> </a:t>
            </a:r>
            <a:r>
              <a:rPr dirty="0" sz="3050" spc="-110">
                <a:latin typeface="Symbol"/>
                <a:cs typeface="Symbol"/>
              </a:rPr>
              <a:t></a:t>
            </a:r>
            <a:r>
              <a:rPr dirty="0" sz="2300" spc="15" i="1">
                <a:latin typeface="Times New Roman"/>
                <a:cs typeface="Times New Roman"/>
              </a:rPr>
              <a:t>u</a:t>
            </a:r>
            <a:r>
              <a:rPr dirty="0" sz="2300" spc="120" i="1">
                <a:latin typeface="Times New Roman"/>
                <a:cs typeface="Times New Roman"/>
              </a:rPr>
              <a:t> </a:t>
            </a:r>
            <a:r>
              <a:rPr dirty="0" sz="3050" spc="40">
                <a:latin typeface="Symbol"/>
                <a:cs typeface="Symbol"/>
              </a:rPr>
              <a:t></a:t>
            </a:r>
            <a:r>
              <a:rPr dirty="0" sz="3050" spc="-280">
                <a:latin typeface="Times New Roman"/>
                <a:cs typeface="Times New Roman"/>
              </a:rPr>
              <a:t> </a:t>
            </a:r>
            <a:r>
              <a:rPr dirty="0" sz="2300" spc="20">
                <a:latin typeface="Symbol"/>
                <a:cs typeface="Symbol"/>
              </a:rPr>
              <a:t></a:t>
            </a:r>
            <a:r>
              <a:rPr dirty="0" sz="2300">
                <a:latin typeface="Times New Roman"/>
                <a:cs typeface="Times New Roman"/>
              </a:rPr>
              <a:t>	</a:t>
            </a:r>
            <a:r>
              <a:rPr dirty="0" sz="2300" spc="20" i="1">
                <a:latin typeface="Times New Roman"/>
                <a:cs typeface="Times New Roman"/>
              </a:rPr>
              <a:t>F</a:t>
            </a:r>
            <a:r>
              <a:rPr dirty="0" sz="2300" i="1">
                <a:latin typeface="Times New Roman"/>
                <a:cs typeface="Times New Roman"/>
              </a:rPr>
              <a:t> </a:t>
            </a:r>
            <a:r>
              <a:rPr dirty="0" sz="2300" spc="-270" i="1">
                <a:latin typeface="Times New Roman"/>
                <a:cs typeface="Times New Roman"/>
              </a:rPr>
              <a:t> </a:t>
            </a:r>
            <a:r>
              <a:rPr dirty="0" sz="3050" spc="-114">
                <a:latin typeface="Symbol"/>
                <a:cs typeface="Symbol"/>
              </a:rPr>
              <a:t></a:t>
            </a:r>
            <a:r>
              <a:rPr dirty="0" sz="2300" spc="15" i="1">
                <a:latin typeface="Times New Roman"/>
                <a:cs typeface="Times New Roman"/>
              </a:rPr>
              <a:t>u</a:t>
            </a:r>
            <a:r>
              <a:rPr dirty="0" sz="2300" spc="-130" i="1">
                <a:latin typeface="Times New Roman"/>
                <a:cs typeface="Times New Roman"/>
              </a:rPr>
              <a:t> </a:t>
            </a:r>
            <a:r>
              <a:rPr dirty="0" sz="2300" spc="20">
                <a:latin typeface="Symbol"/>
                <a:cs typeface="Symbol"/>
              </a:rPr>
              <a:t></a:t>
            </a:r>
            <a:r>
              <a:rPr dirty="0" sz="2300" spc="-40">
                <a:latin typeface="Times New Roman"/>
                <a:cs typeface="Times New Roman"/>
              </a:rPr>
              <a:t> </a:t>
            </a:r>
            <a:r>
              <a:rPr dirty="0" sz="2300" spc="15" i="1">
                <a:latin typeface="Times New Roman"/>
                <a:cs typeface="Times New Roman"/>
              </a:rPr>
              <a:t>u</a:t>
            </a:r>
            <a:r>
              <a:rPr dirty="0" sz="2300" spc="120" i="1">
                <a:latin typeface="Times New Roman"/>
                <a:cs typeface="Times New Roman"/>
              </a:rPr>
              <a:t> </a:t>
            </a:r>
            <a:r>
              <a:rPr dirty="0" sz="3050" spc="40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33386" y="5695950"/>
            <a:ext cx="253301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137410" algn="l"/>
              </a:tabLst>
            </a:pPr>
            <a:r>
              <a:rPr dirty="0" sz="2550" i="1">
                <a:latin typeface="Times New Roman"/>
                <a:cs typeface="Times New Roman"/>
              </a:rPr>
              <a:t>u</a:t>
            </a:r>
            <a:r>
              <a:rPr dirty="0" sz="2550" spc="260" i="1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145">
                <a:latin typeface="Times New Roman"/>
                <a:cs typeface="Times New Roman"/>
              </a:rPr>
              <a:t> </a:t>
            </a:r>
            <a:r>
              <a:rPr dirty="0" sz="2550" spc="100">
                <a:latin typeface="Times New Roman"/>
                <a:cs typeface="Times New Roman"/>
              </a:rPr>
              <a:t>0</a:t>
            </a:r>
            <a:r>
              <a:rPr dirty="0" sz="2550" spc="-195">
                <a:latin typeface="Times New Roman"/>
                <a:cs typeface="Times New Roman"/>
              </a:rPr>
              <a:t>,</a:t>
            </a:r>
            <a:r>
              <a:rPr dirty="0" sz="2550" spc="-120">
                <a:latin typeface="Times New Roman"/>
                <a:cs typeface="Times New Roman"/>
              </a:rPr>
              <a:t>1</a:t>
            </a:r>
            <a:r>
              <a:rPr dirty="0" sz="2550" spc="114">
                <a:latin typeface="Times New Roman"/>
                <a:cs typeface="Times New Roman"/>
              </a:rPr>
              <a:t>,</a:t>
            </a:r>
            <a:r>
              <a:rPr dirty="0" sz="2550" spc="100">
                <a:latin typeface="Times New Roman"/>
                <a:cs typeface="Times New Roman"/>
              </a:rPr>
              <a:t>2</a:t>
            </a:r>
            <a:r>
              <a:rPr dirty="0" sz="2550">
                <a:latin typeface="Times New Roman"/>
                <a:cs typeface="Times New Roman"/>
              </a:rPr>
              <a:t>,...,</a:t>
            </a:r>
            <a:r>
              <a:rPr dirty="0" sz="2550" spc="130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M</a:t>
            </a:r>
            <a:r>
              <a:rPr dirty="0" sz="2550" i="1">
                <a:latin typeface="Times New Roman"/>
                <a:cs typeface="Times New Roman"/>
              </a:rPr>
              <a:t>	</a:t>
            </a:r>
            <a:r>
              <a:rPr dirty="0" sz="2550">
                <a:latin typeface="Symbol"/>
                <a:cs typeface="Symbol"/>
              </a:rPr>
              <a:t></a:t>
            </a:r>
            <a:r>
              <a:rPr dirty="0" sz="2550" spc="-305">
                <a:latin typeface="Times New Roman"/>
                <a:cs typeface="Times New Roman"/>
              </a:rPr>
              <a:t> </a:t>
            </a:r>
            <a:r>
              <a:rPr dirty="0" sz="255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23286" y="3637279"/>
            <a:ext cx="5713730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11195" algn="l"/>
              </a:tabLst>
            </a:pPr>
            <a:r>
              <a:rPr dirty="0" sz="2800" spc="-5">
                <a:latin typeface="NSimSun"/>
                <a:cs typeface="NSimSun"/>
              </a:rPr>
              <a:t>u=0,1,2,</a:t>
            </a:r>
            <a:r>
              <a:rPr dirty="0" sz="2800" spc="-1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,M-1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v=0,1,2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,N-1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7432" y="5587491"/>
            <a:ext cx="7135495" cy="1146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9100">
              <a:lnSpc>
                <a:spcPct val="100000"/>
              </a:lnSpc>
              <a:tabLst>
                <a:tab pos="4076065" algn="l"/>
              </a:tabLst>
            </a:pPr>
            <a:r>
              <a:rPr dirty="0" sz="3200" spc="-5">
                <a:latin typeface="NSimSun"/>
                <a:cs typeface="NSimSun"/>
              </a:rPr>
              <a:t>x=0,1,2,</a:t>
            </a:r>
            <a:r>
              <a:rPr dirty="0" sz="3200" spc="-5">
                <a:latin typeface="Times New Roman"/>
                <a:cs typeface="Times New Roman"/>
              </a:rPr>
              <a:t>…</a:t>
            </a:r>
            <a:r>
              <a:rPr dirty="0" sz="3200" spc="-5">
                <a:latin typeface="NSimSun"/>
                <a:cs typeface="NSimSun"/>
              </a:rPr>
              <a:t>,M-1,</a:t>
            </a:r>
            <a:r>
              <a:rPr dirty="0" sz="3200" spc="-5">
                <a:latin typeface="NSimSun"/>
                <a:cs typeface="NSimSun"/>
              </a:rPr>
              <a:t>	</a:t>
            </a:r>
            <a:r>
              <a:rPr dirty="0" sz="3200" spc="-5">
                <a:latin typeface="NSimSun"/>
                <a:cs typeface="NSimSun"/>
              </a:rPr>
              <a:t>y=0,1,2,</a:t>
            </a:r>
            <a:r>
              <a:rPr dirty="0" sz="3200" spc="-5">
                <a:latin typeface="Times New Roman"/>
                <a:cs typeface="Times New Roman"/>
              </a:rPr>
              <a:t>…</a:t>
            </a:r>
            <a:r>
              <a:rPr dirty="0" sz="3200" spc="-5">
                <a:latin typeface="NSimSun"/>
                <a:cs typeface="NSimSun"/>
              </a:rPr>
              <a:t>,N-1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885"/>
              </a:spcBef>
            </a:pPr>
            <a:r>
              <a:rPr dirty="0" sz="2800" spc="-5">
                <a:latin typeface="NSimSun"/>
                <a:cs typeface="NSimSun"/>
              </a:rPr>
              <a:t>注：u和v是频率变量，x和y是空间或图像变量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0245" y="1676146"/>
            <a:ext cx="6725920" cy="1375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二维离散傅里叶变换及反变换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7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图像尺寸为M×N的函数f(x,y)的DFT为</a:t>
            </a:r>
            <a:endParaRPr sz="2800">
              <a:latin typeface="NSimSun"/>
              <a:cs typeface="NSimSun"/>
            </a:endParaRPr>
          </a:p>
          <a:p>
            <a:pPr algn="ctr" marL="695325">
              <a:lnSpc>
                <a:spcPct val="100000"/>
              </a:lnSpc>
              <a:spcBef>
                <a:spcPts val="455"/>
              </a:spcBef>
            </a:pPr>
            <a:r>
              <a:rPr dirty="0" sz="1250" spc="-5" i="1">
                <a:latin typeface="Times New Roman"/>
                <a:cs typeface="Times New Roman"/>
              </a:rPr>
              <a:t>M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250" spc="-40" i="1">
                <a:latin typeface="Times New Roman"/>
                <a:cs typeface="Times New Roman"/>
              </a:rPr>
              <a:t> </a:t>
            </a:r>
            <a:r>
              <a:rPr dirty="0" sz="1250" spc="80">
                <a:latin typeface="Symbol"/>
                <a:cs typeface="Symbol"/>
              </a:rPr>
              <a:t></a:t>
            </a:r>
            <a:r>
              <a:rPr dirty="0" sz="1250" spc="-5">
                <a:latin typeface="Times New Roman"/>
                <a:cs typeface="Times New Roman"/>
              </a:rPr>
              <a:t>1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N</a:t>
            </a:r>
            <a:r>
              <a:rPr dirty="0" sz="1250" spc="145" i="1">
                <a:latin typeface="Times New Roman"/>
                <a:cs typeface="Times New Roman"/>
              </a:rPr>
              <a:t> </a:t>
            </a:r>
            <a:r>
              <a:rPr dirty="0" sz="1250" spc="75">
                <a:latin typeface="Symbol"/>
                <a:cs typeface="Symbol"/>
              </a:rPr>
              <a:t></a:t>
            </a:r>
            <a:r>
              <a:rPr dirty="0" sz="1250" spc="-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1521" y="3395217"/>
            <a:ext cx="734695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5" i="1">
                <a:latin typeface="Times New Roman"/>
                <a:cs typeface="Times New Roman"/>
              </a:rPr>
              <a:t>x</a:t>
            </a:r>
            <a:r>
              <a:rPr dirty="0" sz="1250" spc="-70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Symbol"/>
                <a:cs typeface="Symbol"/>
              </a:rPr>
              <a:t></a:t>
            </a:r>
            <a:r>
              <a:rPr dirty="0" sz="1250" spc="-80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0</a:t>
            </a:r>
            <a:r>
              <a:rPr dirty="0" sz="1250">
                <a:latin typeface="Times New Roman"/>
                <a:cs typeface="Times New Roman"/>
              </a:rPr>
              <a:t>  </a:t>
            </a:r>
            <a:r>
              <a:rPr dirty="0" sz="1250" spc="-65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y</a:t>
            </a:r>
            <a:r>
              <a:rPr dirty="0" sz="1250" spc="-40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Symbol"/>
                <a:cs typeface="Symbol"/>
              </a:rPr>
              <a:t></a:t>
            </a:r>
            <a:r>
              <a:rPr dirty="0" sz="1250" spc="-80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0080" y="3240036"/>
            <a:ext cx="432434" cy="332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25" i="1">
                <a:latin typeface="Times New Roman"/>
                <a:cs typeface="Times New Roman"/>
              </a:rPr>
              <a:t>MN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92513" y="2888488"/>
            <a:ext cx="2661920" cy="555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99870" algn="l"/>
                <a:tab pos="1878330" algn="l"/>
              </a:tabLst>
            </a:pPr>
            <a:r>
              <a:rPr dirty="0" sz="2100" spc="20" i="1">
                <a:latin typeface="Times New Roman"/>
                <a:cs typeface="Times New Roman"/>
              </a:rPr>
              <a:t>F</a:t>
            </a:r>
            <a:r>
              <a:rPr dirty="0" sz="2100" spc="95" i="1">
                <a:latin typeface="Times New Roman"/>
                <a:cs typeface="Times New Roman"/>
              </a:rPr>
              <a:t> </a:t>
            </a:r>
            <a:r>
              <a:rPr dirty="0" sz="2100" spc="175">
                <a:latin typeface="Times New Roman"/>
                <a:cs typeface="Times New Roman"/>
              </a:rPr>
              <a:t>(</a:t>
            </a:r>
            <a:r>
              <a:rPr dirty="0" sz="2100" spc="15" i="1">
                <a:latin typeface="Times New Roman"/>
                <a:cs typeface="Times New Roman"/>
              </a:rPr>
              <a:t>u</a:t>
            </a:r>
            <a:r>
              <a:rPr dirty="0" sz="2100" spc="-175" i="1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Times New Roman"/>
                <a:cs typeface="Times New Roman"/>
              </a:rPr>
              <a:t>,</a:t>
            </a:r>
            <a:r>
              <a:rPr dirty="0" sz="2100" spc="-100">
                <a:latin typeface="Times New Roman"/>
                <a:cs typeface="Times New Roman"/>
              </a:rPr>
              <a:t> </a:t>
            </a:r>
            <a:r>
              <a:rPr dirty="0" sz="2100" spc="15" i="1">
                <a:latin typeface="Times New Roman"/>
                <a:cs typeface="Times New Roman"/>
              </a:rPr>
              <a:t>v</a:t>
            </a:r>
            <a:r>
              <a:rPr dirty="0" sz="2100" spc="-220" i="1">
                <a:latin typeface="Times New Roman"/>
                <a:cs typeface="Times New Roman"/>
              </a:rPr>
              <a:t> </a:t>
            </a:r>
            <a:r>
              <a:rPr dirty="0" sz="2100" spc="10">
                <a:latin typeface="Times New Roman"/>
                <a:cs typeface="Times New Roman"/>
              </a:rPr>
              <a:t>)</a:t>
            </a:r>
            <a:r>
              <a:rPr dirty="0" sz="2100">
                <a:latin typeface="Times New Roman"/>
                <a:cs typeface="Times New Roman"/>
              </a:rPr>
              <a:t> </a:t>
            </a:r>
            <a:r>
              <a:rPr dirty="0" sz="2100" spc="-265">
                <a:latin typeface="Times New Roman"/>
                <a:cs typeface="Times New Roman"/>
              </a:rPr>
              <a:t> </a:t>
            </a:r>
            <a:r>
              <a:rPr dirty="0" sz="2100" spc="15">
                <a:latin typeface="Symbol"/>
                <a:cs typeface="Symbol"/>
              </a:rPr>
              <a:t></a:t>
            </a:r>
            <a:r>
              <a:rPr dirty="0" sz="2100">
                <a:latin typeface="Times New Roman"/>
                <a:cs typeface="Times New Roman"/>
              </a:rPr>
              <a:t> </a:t>
            </a:r>
            <a:r>
              <a:rPr dirty="0" sz="2100" spc="-95">
                <a:latin typeface="Times New Roman"/>
                <a:cs typeface="Times New Roman"/>
              </a:rPr>
              <a:t> </a:t>
            </a:r>
            <a:r>
              <a:rPr dirty="0" baseline="35714" sz="3150" spc="7" u="sng">
                <a:latin typeface="Times New Roman"/>
                <a:cs typeface="Times New Roman"/>
              </a:rPr>
              <a:t> </a:t>
            </a:r>
            <a:r>
              <a:rPr dirty="0" baseline="35714" sz="3150" u="sng">
                <a:latin typeface="Times New Roman"/>
                <a:cs typeface="Times New Roman"/>
              </a:rPr>
              <a:t>	</a:t>
            </a:r>
            <a:r>
              <a:rPr dirty="0" baseline="35714" sz="3150" spc="22" u="sng">
                <a:latin typeface="Times New Roman"/>
                <a:cs typeface="Times New Roman"/>
              </a:rPr>
              <a:t>1</a:t>
            </a:r>
            <a:r>
              <a:rPr dirty="0" baseline="35714" sz="3150" u="sng">
                <a:latin typeface="Times New Roman"/>
                <a:cs typeface="Times New Roman"/>
              </a:rPr>
              <a:t>	</a:t>
            </a:r>
            <a:r>
              <a:rPr dirty="0" baseline="35714" sz="3150" spc="89">
                <a:latin typeface="Times New Roman"/>
                <a:cs typeface="Times New Roman"/>
              </a:rPr>
              <a:t> </a:t>
            </a:r>
            <a:r>
              <a:rPr dirty="0" baseline="-8680" sz="4800">
                <a:latin typeface="Symbol"/>
                <a:cs typeface="Symbol"/>
              </a:rPr>
              <a:t></a:t>
            </a:r>
            <a:r>
              <a:rPr dirty="0" baseline="-8680" sz="4800" spc="157">
                <a:latin typeface="Times New Roman"/>
                <a:cs typeface="Times New Roman"/>
              </a:rPr>
              <a:t> </a:t>
            </a:r>
            <a:r>
              <a:rPr dirty="0" baseline="-8680" sz="4800">
                <a:latin typeface="Symbol"/>
                <a:cs typeface="Symbol"/>
              </a:rPr>
              <a:t></a:t>
            </a:r>
            <a:endParaRPr baseline="-8680" sz="48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11139" y="2818129"/>
            <a:ext cx="2783205" cy="552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132" sz="3150" spc="7" i="1">
                <a:latin typeface="Times New Roman"/>
                <a:cs typeface="Times New Roman"/>
              </a:rPr>
              <a:t>f</a:t>
            </a:r>
            <a:r>
              <a:rPr dirty="0" baseline="-25132" sz="3150" spc="382" i="1">
                <a:latin typeface="Times New Roman"/>
                <a:cs typeface="Times New Roman"/>
              </a:rPr>
              <a:t> </a:t>
            </a:r>
            <a:r>
              <a:rPr dirty="0" baseline="-18849" sz="4200" spc="30">
                <a:latin typeface="Symbol"/>
                <a:cs typeface="Symbol"/>
              </a:rPr>
              <a:t></a:t>
            </a:r>
            <a:r>
              <a:rPr dirty="0" baseline="-25132" sz="3150" spc="22" i="1">
                <a:latin typeface="Times New Roman"/>
                <a:cs typeface="Times New Roman"/>
              </a:rPr>
              <a:t>x</a:t>
            </a:r>
            <a:r>
              <a:rPr dirty="0" baseline="-25132" sz="3150" spc="-397" i="1">
                <a:latin typeface="Times New Roman"/>
                <a:cs typeface="Times New Roman"/>
              </a:rPr>
              <a:t> </a:t>
            </a:r>
            <a:r>
              <a:rPr dirty="0" baseline="-25132" sz="3150" spc="7">
                <a:latin typeface="Times New Roman"/>
                <a:cs typeface="Times New Roman"/>
              </a:rPr>
              <a:t>,</a:t>
            </a:r>
            <a:r>
              <a:rPr dirty="0" baseline="-25132" sz="3150" spc="292">
                <a:latin typeface="Times New Roman"/>
                <a:cs typeface="Times New Roman"/>
              </a:rPr>
              <a:t> </a:t>
            </a:r>
            <a:r>
              <a:rPr dirty="0" baseline="-25132" sz="3150" spc="22" i="1">
                <a:latin typeface="Times New Roman"/>
                <a:cs typeface="Times New Roman"/>
              </a:rPr>
              <a:t>y</a:t>
            </a:r>
            <a:r>
              <a:rPr dirty="0" baseline="-25132" sz="3150" spc="-150" i="1">
                <a:latin typeface="Times New Roman"/>
                <a:cs typeface="Times New Roman"/>
              </a:rPr>
              <a:t> </a:t>
            </a:r>
            <a:r>
              <a:rPr dirty="0" baseline="-18849" sz="4200" spc="-359">
                <a:latin typeface="Symbol"/>
                <a:cs typeface="Symbol"/>
              </a:rPr>
              <a:t></a:t>
            </a:r>
            <a:r>
              <a:rPr dirty="0" baseline="-25132" sz="3150" spc="22" i="1">
                <a:latin typeface="Times New Roman"/>
                <a:cs typeface="Times New Roman"/>
              </a:rPr>
              <a:t>e</a:t>
            </a:r>
            <a:r>
              <a:rPr dirty="0" baseline="-25132" sz="3150" spc="-240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Symbol"/>
                <a:cs typeface="Symbol"/>
              </a:rPr>
              <a:t></a:t>
            </a:r>
            <a:r>
              <a:rPr dirty="0" sz="1250">
                <a:latin typeface="Times New Roman"/>
                <a:cs typeface="Times New Roman"/>
              </a:rPr>
              <a:t> </a:t>
            </a:r>
            <a:r>
              <a:rPr dirty="0" sz="1250" spc="-80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j</a:t>
            </a:r>
            <a:r>
              <a:rPr dirty="0" sz="1250" spc="-30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2</a:t>
            </a:r>
            <a:r>
              <a:rPr dirty="0" sz="1250" spc="-145">
                <a:latin typeface="Times New Roman"/>
                <a:cs typeface="Times New Roman"/>
              </a:rPr>
              <a:t> </a:t>
            </a:r>
            <a:r>
              <a:rPr dirty="0" sz="1300" spc="-30" i="1">
                <a:latin typeface="Symbol"/>
                <a:cs typeface="Symbol"/>
              </a:rPr>
              <a:t></a:t>
            </a:r>
            <a:r>
              <a:rPr dirty="0" sz="1300" i="1">
                <a:latin typeface="Times New Roman"/>
                <a:cs typeface="Times New Roman"/>
              </a:rPr>
              <a:t> </a:t>
            </a:r>
            <a:r>
              <a:rPr dirty="0" sz="1300" spc="-160" i="1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Symbol"/>
                <a:cs typeface="Symbol"/>
              </a:rPr>
              <a:t></a:t>
            </a:r>
            <a:r>
              <a:rPr dirty="0" sz="1250" spc="-5" i="1">
                <a:latin typeface="Times New Roman"/>
                <a:cs typeface="Times New Roman"/>
              </a:rPr>
              <a:t>ux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114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/</a:t>
            </a:r>
            <a:r>
              <a:rPr dirty="0" sz="1250" spc="30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M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35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Symbol"/>
                <a:cs typeface="Symbol"/>
              </a:rPr>
              <a:t></a:t>
            </a:r>
            <a:r>
              <a:rPr dirty="0" sz="1250" spc="-50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vy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120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/</a:t>
            </a:r>
            <a:r>
              <a:rPr dirty="0" sz="1250" spc="75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N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110" i="1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Symbol"/>
                <a:cs typeface="Symbol"/>
              </a:rPr>
              <a:t>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13630" y="4875783"/>
            <a:ext cx="797560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5" i="1">
                <a:latin typeface="Times New Roman"/>
                <a:cs typeface="Times New Roman"/>
              </a:rPr>
              <a:t>M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250" spc="-40" i="1">
                <a:latin typeface="Times New Roman"/>
                <a:cs typeface="Times New Roman"/>
              </a:rPr>
              <a:t> </a:t>
            </a:r>
            <a:r>
              <a:rPr dirty="0" sz="1250" spc="80">
                <a:latin typeface="Symbol"/>
                <a:cs typeface="Symbol"/>
              </a:rPr>
              <a:t></a:t>
            </a:r>
            <a:r>
              <a:rPr dirty="0" sz="1250" spc="-5">
                <a:latin typeface="Times New Roman"/>
                <a:cs typeface="Times New Roman"/>
              </a:rPr>
              <a:t>1</a:t>
            </a:r>
            <a:r>
              <a:rPr dirty="0" sz="1250" spc="55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N</a:t>
            </a:r>
            <a:r>
              <a:rPr dirty="0" sz="1250" spc="145" i="1">
                <a:latin typeface="Times New Roman"/>
                <a:cs typeface="Times New Roman"/>
              </a:rPr>
              <a:t> </a:t>
            </a:r>
            <a:r>
              <a:rPr dirty="0" sz="1250" spc="80">
                <a:latin typeface="Symbol"/>
                <a:cs typeface="Symbol"/>
              </a:rPr>
              <a:t></a:t>
            </a:r>
            <a:r>
              <a:rPr dirty="0" sz="1250" spc="-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67432" y="4300220"/>
            <a:ext cx="6268720" cy="1312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给出F(u,v),可通过反DFT得到f(x,y),</a:t>
            </a:r>
            <a:endParaRPr sz="2800">
              <a:latin typeface="NSimSun"/>
              <a:cs typeface="NSimSun"/>
            </a:endParaRPr>
          </a:p>
          <a:p>
            <a:pPr marL="1106805">
              <a:lnSpc>
                <a:spcPct val="100000"/>
              </a:lnSpc>
              <a:spcBef>
                <a:spcPts val="430"/>
              </a:spcBef>
              <a:tabLst>
                <a:tab pos="2369185" algn="l"/>
              </a:tabLst>
            </a:pPr>
            <a:r>
              <a:rPr dirty="0" baseline="-25132" sz="3150" spc="7" i="1">
                <a:latin typeface="Times New Roman"/>
                <a:cs typeface="Times New Roman"/>
              </a:rPr>
              <a:t>f</a:t>
            </a:r>
            <a:r>
              <a:rPr dirty="0" baseline="-25132" sz="3150" spc="390" i="1">
                <a:latin typeface="Times New Roman"/>
                <a:cs typeface="Times New Roman"/>
              </a:rPr>
              <a:t> </a:t>
            </a:r>
            <a:r>
              <a:rPr dirty="0" baseline="-25132" sz="3150" spc="15">
                <a:latin typeface="Times New Roman"/>
                <a:cs typeface="Times New Roman"/>
              </a:rPr>
              <a:t>(</a:t>
            </a:r>
            <a:r>
              <a:rPr dirty="0" baseline="-25132" sz="3150" spc="-225">
                <a:latin typeface="Times New Roman"/>
                <a:cs typeface="Times New Roman"/>
              </a:rPr>
              <a:t> </a:t>
            </a:r>
            <a:r>
              <a:rPr dirty="0" baseline="-25132" sz="3150" spc="22" i="1">
                <a:latin typeface="Times New Roman"/>
                <a:cs typeface="Times New Roman"/>
              </a:rPr>
              <a:t>x</a:t>
            </a:r>
            <a:r>
              <a:rPr dirty="0" baseline="-25132" sz="3150" spc="-397" i="1">
                <a:latin typeface="Times New Roman"/>
                <a:cs typeface="Times New Roman"/>
              </a:rPr>
              <a:t> </a:t>
            </a:r>
            <a:r>
              <a:rPr dirty="0" baseline="-25132" sz="3150" spc="7">
                <a:latin typeface="Times New Roman"/>
                <a:cs typeface="Times New Roman"/>
              </a:rPr>
              <a:t>,</a:t>
            </a:r>
            <a:r>
              <a:rPr dirty="0" baseline="-25132" sz="3150" spc="277">
                <a:latin typeface="Times New Roman"/>
                <a:cs typeface="Times New Roman"/>
              </a:rPr>
              <a:t> </a:t>
            </a:r>
            <a:r>
              <a:rPr dirty="0" baseline="-25132" sz="3150" spc="22" i="1">
                <a:latin typeface="Times New Roman"/>
                <a:cs typeface="Times New Roman"/>
              </a:rPr>
              <a:t>y</a:t>
            </a:r>
            <a:r>
              <a:rPr dirty="0" baseline="-25132" sz="3150" spc="-270" i="1">
                <a:latin typeface="Times New Roman"/>
                <a:cs typeface="Times New Roman"/>
              </a:rPr>
              <a:t> </a:t>
            </a:r>
            <a:r>
              <a:rPr dirty="0" baseline="-25132" sz="3150" spc="15">
                <a:latin typeface="Times New Roman"/>
                <a:cs typeface="Times New Roman"/>
              </a:rPr>
              <a:t>)</a:t>
            </a:r>
            <a:r>
              <a:rPr dirty="0" baseline="-25132" sz="3150">
                <a:latin typeface="Times New Roman"/>
                <a:cs typeface="Times New Roman"/>
              </a:rPr>
              <a:t> </a:t>
            </a:r>
            <a:r>
              <a:rPr dirty="0" baseline="-25132" sz="3150" spc="-382">
                <a:latin typeface="Times New Roman"/>
                <a:cs typeface="Times New Roman"/>
              </a:rPr>
              <a:t> </a:t>
            </a:r>
            <a:r>
              <a:rPr dirty="0" baseline="-25132" sz="3150" spc="22">
                <a:latin typeface="Symbol"/>
                <a:cs typeface="Symbol"/>
              </a:rPr>
              <a:t></a:t>
            </a:r>
            <a:r>
              <a:rPr dirty="0" baseline="-25132" sz="3150">
                <a:latin typeface="Times New Roman"/>
                <a:cs typeface="Times New Roman"/>
              </a:rPr>
              <a:t>	</a:t>
            </a:r>
            <a:r>
              <a:rPr dirty="0" baseline="-25173" sz="4800">
                <a:latin typeface="Symbol"/>
                <a:cs typeface="Symbol"/>
              </a:rPr>
              <a:t></a:t>
            </a:r>
            <a:r>
              <a:rPr dirty="0" baseline="-25173" sz="4800" spc="157">
                <a:latin typeface="Times New Roman"/>
                <a:cs typeface="Times New Roman"/>
              </a:rPr>
              <a:t> </a:t>
            </a:r>
            <a:r>
              <a:rPr dirty="0" baseline="-25173" sz="4800">
                <a:latin typeface="Symbol"/>
                <a:cs typeface="Symbol"/>
              </a:rPr>
              <a:t></a:t>
            </a:r>
            <a:r>
              <a:rPr dirty="0" baseline="-25173" sz="4800" spc="322">
                <a:latin typeface="Times New Roman"/>
                <a:cs typeface="Times New Roman"/>
              </a:rPr>
              <a:t> </a:t>
            </a:r>
            <a:r>
              <a:rPr dirty="0" baseline="-25132" sz="3150" spc="30" i="1">
                <a:latin typeface="Times New Roman"/>
                <a:cs typeface="Times New Roman"/>
              </a:rPr>
              <a:t>F</a:t>
            </a:r>
            <a:r>
              <a:rPr dirty="0" baseline="-25132" sz="3150" spc="135" i="1">
                <a:latin typeface="Times New Roman"/>
                <a:cs typeface="Times New Roman"/>
              </a:rPr>
              <a:t> </a:t>
            </a:r>
            <a:r>
              <a:rPr dirty="0" baseline="-18849" sz="4200" spc="-284">
                <a:latin typeface="Symbol"/>
                <a:cs typeface="Symbol"/>
              </a:rPr>
              <a:t></a:t>
            </a:r>
            <a:r>
              <a:rPr dirty="0" baseline="-25132" sz="3150" spc="22" i="1">
                <a:latin typeface="Times New Roman"/>
                <a:cs typeface="Times New Roman"/>
              </a:rPr>
              <a:t>u</a:t>
            </a:r>
            <a:r>
              <a:rPr dirty="0" baseline="-25132" sz="3150" spc="-262" i="1">
                <a:latin typeface="Times New Roman"/>
                <a:cs typeface="Times New Roman"/>
              </a:rPr>
              <a:t> </a:t>
            </a:r>
            <a:r>
              <a:rPr dirty="0" baseline="-25132" sz="3150" spc="7">
                <a:latin typeface="Times New Roman"/>
                <a:cs typeface="Times New Roman"/>
              </a:rPr>
              <a:t>,</a:t>
            </a:r>
            <a:r>
              <a:rPr dirty="0" baseline="-25132" sz="3150" spc="-150">
                <a:latin typeface="Times New Roman"/>
                <a:cs typeface="Times New Roman"/>
              </a:rPr>
              <a:t> </a:t>
            </a:r>
            <a:r>
              <a:rPr dirty="0" baseline="-25132" sz="3150" spc="22" i="1">
                <a:latin typeface="Times New Roman"/>
                <a:cs typeface="Times New Roman"/>
              </a:rPr>
              <a:t>v</a:t>
            </a:r>
            <a:r>
              <a:rPr dirty="0" baseline="-25132" sz="3150" spc="-202" i="1">
                <a:latin typeface="Times New Roman"/>
                <a:cs typeface="Times New Roman"/>
              </a:rPr>
              <a:t> </a:t>
            </a:r>
            <a:r>
              <a:rPr dirty="0" baseline="-18849" sz="4200" spc="-367">
                <a:latin typeface="Symbol"/>
                <a:cs typeface="Symbol"/>
              </a:rPr>
              <a:t></a:t>
            </a:r>
            <a:r>
              <a:rPr dirty="0" baseline="-25132" sz="3150" spc="22" i="1">
                <a:latin typeface="Times New Roman"/>
                <a:cs typeface="Times New Roman"/>
              </a:rPr>
              <a:t>e</a:t>
            </a:r>
            <a:r>
              <a:rPr dirty="0" baseline="-25132" sz="3150" spc="179" i="1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j</a:t>
            </a:r>
            <a:r>
              <a:rPr dirty="0" sz="1250" spc="-30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2</a:t>
            </a:r>
            <a:r>
              <a:rPr dirty="0" sz="1250" spc="-145">
                <a:latin typeface="Times New Roman"/>
                <a:cs typeface="Times New Roman"/>
              </a:rPr>
              <a:t> </a:t>
            </a:r>
            <a:r>
              <a:rPr dirty="0" sz="1300" spc="-35" i="1">
                <a:latin typeface="Symbol"/>
                <a:cs typeface="Symbol"/>
              </a:rPr>
              <a:t></a:t>
            </a:r>
            <a:r>
              <a:rPr dirty="0" sz="1300" i="1">
                <a:latin typeface="Times New Roman"/>
                <a:cs typeface="Times New Roman"/>
              </a:rPr>
              <a:t> </a:t>
            </a:r>
            <a:r>
              <a:rPr dirty="0" sz="1300" spc="-160" i="1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Symbol"/>
                <a:cs typeface="Symbol"/>
              </a:rPr>
              <a:t></a:t>
            </a:r>
            <a:r>
              <a:rPr dirty="0" sz="1250" spc="-5" i="1">
                <a:latin typeface="Times New Roman"/>
                <a:cs typeface="Times New Roman"/>
              </a:rPr>
              <a:t>ux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114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/</a:t>
            </a:r>
            <a:r>
              <a:rPr dirty="0" sz="1250" spc="30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M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35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Symbol"/>
                <a:cs typeface="Symbol"/>
              </a:rPr>
              <a:t></a:t>
            </a:r>
            <a:r>
              <a:rPr dirty="0" sz="1250" spc="-55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vy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114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/</a:t>
            </a:r>
            <a:r>
              <a:rPr dirty="0" sz="1250" spc="75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N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110" i="1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Symbol"/>
                <a:cs typeface="Symbol"/>
              </a:rPr>
              <a:t></a:t>
            </a:r>
            <a:endParaRPr sz="1600">
              <a:latin typeface="Symbol"/>
              <a:cs typeface="Symbol"/>
            </a:endParaRPr>
          </a:p>
          <a:p>
            <a:pPr algn="ctr" marR="784225">
              <a:lnSpc>
                <a:spcPct val="100000"/>
              </a:lnSpc>
              <a:spcBef>
                <a:spcPts val="1105"/>
              </a:spcBef>
            </a:pPr>
            <a:r>
              <a:rPr dirty="0" sz="1250" spc="-5" i="1">
                <a:latin typeface="Times New Roman"/>
                <a:cs typeface="Times New Roman"/>
              </a:rPr>
              <a:t>u</a:t>
            </a:r>
            <a:r>
              <a:rPr dirty="0" sz="1250" spc="-15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Symbol"/>
                <a:cs typeface="Symbol"/>
              </a:rPr>
              <a:t></a:t>
            </a:r>
            <a:r>
              <a:rPr dirty="0" sz="1250" spc="-75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0</a:t>
            </a:r>
            <a:r>
              <a:rPr dirty="0" sz="1250">
                <a:latin typeface="Times New Roman"/>
                <a:cs typeface="Times New Roman"/>
              </a:rPr>
              <a:t>  </a:t>
            </a:r>
            <a:r>
              <a:rPr dirty="0" sz="1250" spc="-140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v</a:t>
            </a:r>
            <a:r>
              <a:rPr dirty="0" sz="1250" spc="-65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Symbol"/>
                <a:cs typeface="Symbol"/>
              </a:rPr>
              <a:t></a:t>
            </a:r>
            <a:r>
              <a:rPr dirty="0" sz="1250" spc="-80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1451" y="4486160"/>
            <a:ext cx="7238365" cy="1144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R(u,v)和I(u,v)分别是F(u,v)的实部和虚部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320"/>
              </a:lnSpc>
              <a:spcBef>
                <a:spcPts val="2330"/>
              </a:spcBef>
              <a:tabLst>
                <a:tab pos="4343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相角或相位谱为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97779" y="2603831"/>
            <a:ext cx="0" cy="403225"/>
          </a:xfrm>
          <a:custGeom>
            <a:avLst/>
            <a:gdLst/>
            <a:ahLst/>
            <a:cxnLst/>
            <a:rect l="l" t="t" r="r" b="b"/>
            <a:pathLst>
              <a:path w="0" h="403225">
                <a:moveTo>
                  <a:pt x="0" y="0"/>
                </a:moveTo>
                <a:lnTo>
                  <a:pt x="0" y="403115"/>
                </a:lnTo>
              </a:path>
            </a:pathLst>
          </a:custGeom>
          <a:ln w="13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28181" y="2603831"/>
            <a:ext cx="0" cy="403225"/>
          </a:xfrm>
          <a:custGeom>
            <a:avLst/>
            <a:gdLst/>
            <a:ahLst/>
            <a:cxnLst/>
            <a:rect l="l" t="t" r="r" b="b"/>
            <a:pathLst>
              <a:path w="0" h="403225">
                <a:moveTo>
                  <a:pt x="0" y="0"/>
                </a:moveTo>
                <a:lnTo>
                  <a:pt x="0" y="403115"/>
                </a:lnTo>
              </a:path>
            </a:pathLst>
          </a:custGeom>
          <a:ln w="13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07908" y="3906914"/>
            <a:ext cx="0" cy="398780"/>
          </a:xfrm>
          <a:custGeom>
            <a:avLst/>
            <a:gdLst/>
            <a:ahLst/>
            <a:cxnLst/>
            <a:rect l="l" t="t" r="r" b="b"/>
            <a:pathLst>
              <a:path w="0" h="398779">
                <a:moveTo>
                  <a:pt x="0" y="0"/>
                </a:moveTo>
                <a:lnTo>
                  <a:pt x="0" y="398541"/>
                </a:lnTo>
              </a:path>
            </a:pathLst>
          </a:custGeom>
          <a:ln w="133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17733" y="3906914"/>
            <a:ext cx="0" cy="398780"/>
          </a:xfrm>
          <a:custGeom>
            <a:avLst/>
            <a:gdLst/>
            <a:ahLst/>
            <a:cxnLst/>
            <a:rect l="l" t="t" r="r" b="b"/>
            <a:pathLst>
              <a:path w="0" h="398779">
                <a:moveTo>
                  <a:pt x="0" y="0"/>
                </a:moveTo>
                <a:lnTo>
                  <a:pt x="0" y="398541"/>
                </a:lnTo>
              </a:path>
            </a:pathLst>
          </a:custGeom>
          <a:ln w="133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647" y="3583940"/>
            <a:ext cx="2367280" cy="724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35025" algn="l"/>
                <a:tab pos="1501140" algn="l"/>
                <a:tab pos="2037714" algn="l"/>
              </a:tabLst>
            </a:pPr>
            <a:r>
              <a:rPr dirty="0" sz="4750" spc="-755">
                <a:latin typeface="Symbol"/>
                <a:cs typeface="Symbol"/>
              </a:rPr>
              <a:t></a:t>
            </a:r>
            <a:r>
              <a:rPr dirty="0" sz="4750" spc="235">
                <a:latin typeface="Times New Roman"/>
                <a:cs typeface="Times New Roman"/>
              </a:rPr>
              <a:t> </a:t>
            </a:r>
            <a:r>
              <a:rPr dirty="0" sz="3450" spc="-325">
                <a:latin typeface="Symbol"/>
                <a:cs typeface="Symbol"/>
              </a:rPr>
              <a:t></a:t>
            </a:r>
            <a:r>
              <a:rPr dirty="0" sz="3450">
                <a:latin typeface="Times New Roman"/>
                <a:cs typeface="Times New Roman"/>
              </a:rPr>
              <a:t>	</a:t>
            </a:r>
            <a:r>
              <a:rPr dirty="0" sz="3450" spc="-325">
                <a:latin typeface="Symbol"/>
                <a:cs typeface="Symbol"/>
              </a:rPr>
              <a:t></a:t>
            </a:r>
            <a:r>
              <a:rPr dirty="0" sz="3450">
                <a:latin typeface="Times New Roman"/>
                <a:cs typeface="Times New Roman"/>
              </a:rPr>
              <a:t>	</a:t>
            </a:r>
            <a:r>
              <a:rPr dirty="0" sz="3450" spc="-325">
                <a:latin typeface="Symbol"/>
                <a:cs typeface="Symbol"/>
              </a:rPr>
              <a:t></a:t>
            </a:r>
            <a:r>
              <a:rPr dirty="0" sz="3450">
                <a:latin typeface="Times New Roman"/>
                <a:cs typeface="Times New Roman"/>
              </a:rPr>
              <a:t>	</a:t>
            </a:r>
            <a:r>
              <a:rPr dirty="0" sz="3450" spc="-325">
                <a:latin typeface="Symbol"/>
                <a:cs typeface="Symbol"/>
              </a:rPr>
              <a:t></a:t>
            </a:r>
            <a:r>
              <a:rPr dirty="0" sz="3450" spc="120">
                <a:latin typeface="Times New Roman"/>
                <a:cs typeface="Times New Roman"/>
              </a:rPr>
              <a:t> </a:t>
            </a:r>
            <a:r>
              <a:rPr dirty="0" sz="4750" spc="-910">
                <a:latin typeface="Symbol"/>
                <a:cs typeface="Symbol"/>
              </a:rPr>
              <a:t></a:t>
            </a:r>
            <a:endParaRPr sz="4750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87786" y="3900816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 h="0">
                <a:moveTo>
                  <a:pt x="0" y="0"/>
                </a:moveTo>
                <a:lnTo>
                  <a:pt x="112018" y="0"/>
                </a:lnTo>
              </a:path>
            </a:pathLst>
          </a:custGeom>
          <a:ln w="692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787260" y="3909059"/>
            <a:ext cx="12255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84225" y="3637026"/>
            <a:ext cx="12255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4619" y="3825240"/>
            <a:ext cx="132524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14755" algn="l"/>
              </a:tabLst>
            </a:pPr>
            <a:r>
              <a:rPr dirty="0" sz="1500" spc="10">
                <a:latin typeface="Times New Roman"/>
                <a:cs typeface="Times New Roman"/>
              </a:rPr>
              <a:t>2</a:t>
            </a:r>
            <a:r>
              <a:rPr dirty="0" sz="1500" spc="10">
                <a:latin typeface="Times New Roman"/>
                <a:cs typeface="Times New Roman"/>
              </a:rPr>
              <a:t>	</a:t>
            </a:r>
            <a:r>
              <a:rPr dirty="0" sz="1500" spc="1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7893" y="3858514"/>
            <a:ext cx="1955800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28700" algn="l"/>
              </a:tabLst>
            </a:pPr>
            <a:r>
              <a:rPr dirty="0" sz="2600" spc="10" i="1">
                <a:latin typeface="Times New Roman"/>
                <a:cs typeface="Times New Roman"/>
              </a:rPr>
              <a:t>R</a:t>
            </a:r>
            <a:r>
              <a:rPr dirty="0" sz="2600" spc="70" i="1">
                <a:latin typeface="Times New Roman"/>
                <a:cs typeface="Times New Roman"/>
              </a:rPr>
              <a:t> </a:t>
            </a:r>
            <a:r>
              <a:rPr dirty="0" sz="2600" spc="35" i="1">
                <a:latin typeface="Times New Roman"/>
                <a:cs typeface="Times New Roman"/>
              </a:rPr>
              <a:t>u</a:t>
            </a:r>
            <a:r>
              <a:rPr dirty="0" sz="2600" spc="5">
                <a:latin typeface="Times New Roman"/>
                <a:cs typeface="Times New Roman"/>
              </a:rPr>
              <a:t>,</a:t>
            </a:r>
            <a:r>
              <a:rPr dirty="0" sz="2600" spc="-395">
                <a:latin typeface="Times New Roman"/>
                <a:cs typeface="Times New Roman"/>
              </a:rPr>
              <a:t> </a:t>
            </a:r>
            <a:r>
              <a:rPr dirty="0" sz="2600" spc="5" i="1">
                <a:latin typeface="Times New Roman"/>
                <a:cs typeface="Times New Roman"/>
              </a:rPr>
              <a:t>v</a:t>
            </a:r>
            <a:r>
              <a:rPr dirty="0" sz="2600" i="1">
                <a:latin typeface="Times New Roman"/>
                <a:cs typeface="Times New Roman"/>
              </a:rPr>
              <a:t>	</a:t>
            </a:r>
            <a:r>
              <a:rPr dirty="0" sz="2600" spc="10">
                <a:latin typeface="Symbol"/>
                <a:cs typeface="Symbol"/>
              </a:rPr>
              <a:t></a:t>
            </a:r>
            <a:r>
              <a:rPr dirty="0" sz="2600" spc="-160">
                <a:latin typeface="Times New Roman"/>
                <a:cs typeface="Times New Roman"/>
              </a:rPr>
              <a:t> </a:t>
            </a:r>
            <a:r>
              <a:rPr dirty="0" sz="2600" spc="5" i="1">
                <a:latin typeface="Times New Roman"/>
                <a:cs typeface="Times New Roman"/>
              </a:rPr>
              <a:t>I</a:t>
            </a:r>
            <a:r>
              <a:rPr dirty="0" sz="2600" i="1">
                <a:latin typeface="Times New Roman"/>
                <a:cs typeface="Times New Roman"/>
              </a:rPr>
              <a:t> </a:t>
            </a:r>
            <a:r>
              <a:rPr dirty="0" sz="2600" spc="-325" i="1">
                <a:latin typeface="Times New Roman"/>
                <a:cs typeface="Times New Roman"/>
              </a:rPr>
              <a:t> </a:t>
            </a:r>
            <a:r>
              <a:rPr dirty="0" sz="2600" spc="40" i="1">
                <a:latin typeface="Times New Roman"/>
                <a:cs typeface="Times New Roman"/>
              </a:rPr>
              <a:t>u</a:t>
            </a:r>
            <a:r>
              <a:rPr dirty="0" sz="2600" spc="5">
                <a:latin typeface="Times New Roman"/>
                <a:cs typeface="Times New Roman"/>
              </a:rPr>
              <a:t>,</a:t>
            </a:r>
            <a:r>
              <a:rPr dirty="0" sz="2600" spc="-400">
                <a:latin typeface="Times New Roman"/>
                <a:cs typeface="Times New Roman"/>
              </a:rPr>
              <a:t> </a:t>
            </a:r>
            <a:r>
              <a:rPr dirty="0" sz="2600" spc="5" i="1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38588" y="3750564"/>
            <a:ext cx="1172845" cy="528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215" i="1">
                <a:latin typeface="Times New Roman"/>
                <a:cs typeface="Times New Roman"/>
              </a:rPr>
              <a:t>F</a:t>
            </a:r>
            <a:r>
              <a:rPr dirty="0" sz="3450" spc="-440">
                <a:latin typeface="Symbol"/>
                <a:cs typeface="Symbol"/>
              </a:rPr>
              <a:t></a:t>
            </a:r>
            <a:r>
              <a:rPr dirty="0" sz="2600" spc="40" i="1">
                <a:latin typeface="Times New Roman"/>
                <a:cs typeface="Times New Roman"/>
              </a:rPr>
              <a:t>u</a:t>
            </a:r>
            <a:r>
              <a:rPr dirty="0" sz="2600" spc="5">
                <a:latin typeface="Times New Roman"/>
                <a:cs typeface="Times New Roman"/>
              </a:rPr>
              <a:t>,</a:t>
            </a:r>
            <a:r>
              <a:rPr dirty="0" sz="2600" spc="-400">
                <a:latin typeface="Times New Roman"/>
                <a:cs typeface="Times New Roman"/>
              </a:rPr>
              <a:t> </a:t>
            </a:r>
            <a:r>
              <a:rPr dirty="0" sz="2600" spc="100" i="1">
                <a:latin typeface="Times New Roman"/>
                <a:cs typeface="Times New Roman"/>
              </a:rPr>
              <a:t>v</a:t>
            </a:r>
            <a:r>
              <a:rPr dirty="0" sz="3450" spc="-325">
                <a:latin typeface="Symbol"/>
                <a:cs typeface="Symbol"/>
              </a:rPr>
              <a:t></a:t>
            </a:r>
            <a:r>
              <a:rPr dirty="0" sz="3450" spc="-130">
                <a:latin typeface="Times New Roman"/>
                <a:cs typeface="Times New Roman"/>
              </a:rPr>
              <a:t> </a:t>
            </a:r>
            <a:r>
              <a:rPr dirty="0" sz="2600" spc="10">
                <a:latin typeface="Symbol"/>
                <a:cs typeface="Symbol"/>
              </a:rPr>
              <a:t>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26834" y="6234176"/>
            <a:ext cx="154305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>
                <a:latin typeface="Symbol"/>
                <a:cs typeface="Symbol"/>
              </a:rPr>
              <a:t>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79846" y="6234176"/>
            <a:ext cx="154305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>
                <a:latin typeface="Symbol"/>
                <a:cs typeface="Symbol"/>
              </a:rPr>
              <a:t>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79846" y="6060935"/>
            <a:ext cx="1201420" cy="528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26205" sz="3975" spc="-7">
                <a:latin typeface="Symbol"/>
                <a:cs typeface="Symbol"/>
              </a:rPr>
              <a:t></a:t>
            </a:r>
            <a:r>
              <a:rPr dirty="0" baseline="26205" sz="3975" spc="-494">
                <a:latin typeface="Times New Roman"/>
                <a:cs typeface="Times New Roman"/>
              </a:rPr>
              <a:t> </a:t>
            </a:r>
            <a:r>
              <a:rPr dirty="0" sz="2650" spc="25" i="1">
                <a:latin typeface="Times New Roman"/>
                <a:cs typeface="Times New Roman"/>
              </a:rPr>
              <a:t>R</a:t>
            </a:r>
            <a:r>
              <a:rPr dirty="0" sz="3450" spc="-430">
                <a:latin typeface="Symbol"/>
                <a:cs typeface="Symbol"/>
              </a:rPr>
              <a:t></a:t>
            </a:r>
            <a:r>
              <a:rPr dirty="0" sz="2650" spc="45" i="1">
                <a:latin typeface="Times New Roman"/>
                <a:cs typeface="Times New Roman"/>
              </a:rPr>
              <a:t>u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395">
                <a:latin typeface="Times New Roman"/>
                <a:cs typeface="Times New Roman"/>
              </a:rPr>
              <a:t> </a:t>
            </a:r>
            <a:r>
              <a:rPr dirty="0" sz="2650" spc="105" i="1">
                <a:latin typeface="Times New Roman"/>
                <a:cs typeface="Times New Roman"/>
              </a:rPr>
              <a:t>v</a:t>
            </a:r>
            <a:r>
              <a:rPr dirty="0" sz="3450" spc="-225">
                <a:latin typeface="Symbol"/>
                <a:cs typeface="Symbol"/>
              </a:rPr>
              <a:t></a:t>
            </a:r>
            <a:r>
              <a:rPr dirty="0" baseline="26205" sz="3975" spc="-7">
                <a:latin typeface="Symbol"/>
                <a:cs typeface="Symbol"/>
              </a:rPr>
              <a:t></a:t>
            </a:r>
            <a:endParaRPr baseline="26205" sz="3975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03980" y="5798820"/>
            <a:ext cx="3177540" cy="528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105" i="1">
                <a:latin typeface="Symbol"/>
                <a:cs typeface="Symbol"/>
              </a:rPr>
              <a:t></a:t>
            </a:r>
            <a:r>
              <a:rPr dirty="0" sz="3450" spc="-430">
                <a:latin typeface="Symbol"/>
                <a:cs typeface="Symbol"/>
              </a:rPr>
              <a:t></a:t>
            </a:r>
            <a:r>
              <a:rPr dirty="0" sz="2650" spc="35" i="1">
                <a:latin typeface="Times New Roman"/>
                <a:cs typeface="Times New Roman"/>
              </a:rPr>
              <a:t>u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395">
                <a:latin typeface="Times New Roman"/>
                <a:cs typeface="Times New Roman"/>
              </a:rPr>
              <a:t> </a:t>
            </a:r>
            <a:r>
              <a:rPr dirty="0" sz="2650" spc="105" i="1">
                <a:latin typeface="Times New Roman"/>
                <a:cs typeface="Times New Roman"/>
              </a:rPr>
              <a:t>v</a:t>
            </a:r>
            <a:r>
              <a:rPr dirty="0" sz="3450" spc="-305">
                <a:latin typeface="Symbol"/>
                <a:cs typeface="Symbol"/>
              </a:rPr>
              <a:t></a:t>
            </a:r>
            <a:r>
              <a:rPr dirty="0" sz="3450" spc="-470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Symbol"/>
                <a:cs typeface="Symbol"/>
              </a:rPr>
              <a:t></a:t>
            </a:r>
            <a:r>
              <a:rPr dirty="0" sz="2650" spc="-140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Times New Roman"/>
                <a:cs typeface="Times New Roman"/>
              </a:rPr>
              <a:t>arctan</a:t>
            </a:r>
            <a:r>
              <a:rPr dirty="0" baseline="35639" sz="3975" spc="104">
                <a:latin typeface="Symbol"/>
                <a:cs typeface="Symbol"/>
              </a:rPr>
              <a:t></a:t>
            </a:r>
            <a:r>
              <a:rPr dirty="0" baseline="34591" sz="3975" spc="-254" i="1" u="heavy">
                <a:latin typeface="Times New Roman"/>
                <a:cs typeface="Times New Roman"/>
              </a:rPr>
              <a:t> </a:t>
            </a:r>
            <a:r>
              <a:rPr dirty="0" baseline="34591" sz="3975" spc="-7" i="1" u="heavy">
                <a:latin typeface="Times New Roman"/>
                <a:cs typeface="Times New Roman"/>
              </a:rPr>
              <a:t>I</a:t>
            </a:r>
            <a:r>
              <a:rPr dirty="0" baseline="34591" sz="3975" spc="-569" i="1" u="heavy">
                <a:latin typeface="Times New Roman"/>
                <a:cs typeface="Times New Roman"/>
              </a:rPr>
              <a:t> </a:t>
            </a:r>
            <a:r>
              <a:rPr dirty="0" baseline="27375" sz="5175" spc="-644" u="heavy">
                <a:latin typeface="Symbol"/>
                <a:cs typeface="Symbol"/>
              </a:rPr>
              <a:t></a:t>
            </a:r>
            <a:r>
              <a:rPr dirty="0" baseline="34591" sz="3975" spc="67" i="1" u="heavy">
                <a:latin typeface="Times New Roman"/>
                <a:cs typeface="Times New Roman"/>
              </a:rPr>
              <a:t>u</a:t>
            </a:r>
            <a:r>
              <a:rPr dirty="0" baseline="34591" sz="3975" spc="-7" u="heavy">
                <a:latin typeface="Times New Roman"/>
                <a:cs typeface="Times New Roman"/>
              </a:rPr>
              <a:t>,</a:t>
            </a:r>
            <a:r>
              <a:rPr dirty="0" baseline="34591" sz="3975" spc="-600" u="heavy">
                <a:latin typeface="Times New Roman"/>
                <a:cs typeface="Times New Roman"/>
              </a:rPr>
              <a:t> </a:t>
            </a:r>
            <a:r>
              <a:rPr dirty="0" baseline="34591" sz="3975" spc="165" i="1" u="heavy">
                <a:latin typeface="Times New Roman"/>
                <a:cs typeface="Times New Roman"/>
              </a:rPr>
              <a:t>v</a:t>
            </a:r>
            <a:r>
              <a:rPr dirty="0" baseline="27375" sz="5175" spc="-457" u="heavy">
                <a:latin typeface="Symbol"/>
                <a:cs typeface="Symbol"/>
              </a:rPr>
              <a:t></a:t>
            </a:r>
            <a:r>
              <a:rPr dirty="0" baseline="27375" sz="5175" spc="-810">
                <a:latin typeface="Times New Roman"/>
                <a:cs typeface="Times New Roman"/>
              </a:rPr>
              <a:t> </a:t>
            </a:r>
            <a:r>
              <a:rPr dirty="0" baseline="35639" sz="3975" spc="-7">
                <a:latin typeface="Symbol"/>
                <a:cs typeface="Symbol"/>
              </a:rPr>
              <a:t></a:t>
            </a:r>
            <a:endParaRPr baseline="35639" sz="3975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54251" y="933196"/>
            <a:ext cx="4713605" cy="268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3400">
              <a:latin typeface="Times New Roman"/>
              <a:cs typeface="Times New Roman"/>
            </a:endParaRPr>
          </a:p>
          <a:p>
            <a:pPr algn="ctr" marR="935990">
              <a:lnSpc>
                <a:spcPct val="100000"/>
              </a:lnSpc>
              <a:tabLst>
                <a:tab pos="3663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二维DFT的极坐标表示</a:t>
            </a:r>
            <a:endParaRPr sz="2800">
              <a:latin typeface="NSimSun"/>
              <a:cs typeface="NSimSun"/>
            </a:endParaRPr>
          </a:p>
          <a:p>
            <a:pPr marL="1634489">
              <a:lnSpc>
                <a:spcPct val="100000"/>
              </a:lnSpc>
              <a:spcBef>
                <a:spcPts val="770"/>
              </a:spcBef>
              <a:tabLst>
                <a:tab pos="2887345" algn="l"/>
              </a:tabLst>
            </a:pPr>
            <a:r>
              <a:rPr dirty="0" sz="2650" spc="-5" i="1">
                <a:latin typeface="Times New Roman"/>
                <a:cs typeface="Times New Roman"/>
              </a:rPr>
              <a:t>F</a:t>
            </a:r>
            <a:r>
              <a:rPr dirty="0" sz="2650" spc="-434" i="1">
                <a:latin typeface="Times New Roman"/>
                <a:cs typeface="Times New Roman"/>
              </a:rPr>
              <a:t> </a:t>
            </a:r>
            <a:r>
              <a:rPr dirty="0" sz="3500" spc="-445">
                <a:latin typeface="Symbol"/>
                <a:cs typeface="Symbol"/>
              </a:rPr>
              <a:t></a:t>
            </a:r>
            <a:r>
              <a:rPr dirty="0" sz="2650" spc="45" i="1">
                <a:latin typeface="Times New Roman"/>
                <a:cs typeface="Times New Roman"/>
              </a:rPr>
              <a:t>u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400">
                <a:latin typeface="Times New Roman"/>
                <a:cs typeface="Times New Roman"/>
              </a:rPr>
              <a:t> </a:t>
            </a:r>
            <a:r>
              <a:rPr dirty="0" sz="2650" spc="110" i="1">
                <a:latin typeface="Times New Roman"/>
                <a:cs typeface="Times New Roman"/>
              </a:rPr>
              <a:t>v</a:t>
            </a:r>
            <a:r>
              <a:rPr dirty="0" sz="3500" spc="-320">
                <a:latin typeface="Symbol"/>
                <a:cs typeface="Symbol"/>
              </a:rPr>
              <a:t></a:t>
            </a:r>
            <a:r>
              <a:rPr dirty="0" sz="3500" spc="-490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Symbol"/>
                <a:cs typeface="Symbol"/>
              </a:rPr>
              <a:t></a:t>
            </a:r>
            <a:r>
              <a:rPr dirty="0" sz="2650">
                <a:latin typeface="Times New Roman"/>
                <a:cs typeface="Times New Roman"/>
              </a:rPr>
              <a:t>	</a:t>
            </a:r>
            <a:r>
              <a:rPr dirty="0" sz="2650" spc="-5" i="1">
                <a:latin typeface="Times New Roman"/>
                <a:cs typeface="Times New Roman"/>
              </a:rPr>
              <a:t>F</a:t>
            </a:r>
            <a:r>
              <a:rPr dirty="0" sz="2650" spc="-430" i="1">
                <a:latin typeface="Times New Roman"/>
                <a:cs typeface="Times New Roman"/>
              </a:rPr>
              <a:t> </a:t>
            </a:r>
            <a:r>
              <a:rPr dirty="0" sz="3500" spc="-445">
                <a:latin typeface="Symbol"/>
                <a:cs typeface="Symbol"/>
              </a:rPr>
              <a:t></a:t>
            </a:r>
            <a:r>
              <a:rPr dirty="0" sz="2650" spc="45" i="1">
                <a:latin typeface="Times New Roman"/>
                <a:cs typeface="Times New Roman"/>
              </a:rPr>
              <a:t>u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400">
                <a:latin typeface="Times New Roman"/>
                <a:cs typeface="Times New Roman"/>
              </a:rPr>
              <a:t> </a:t>
            </a:r>
            <a:r>
              <a:rPr dirty="0" sz="2650" spc="110" i="1">
                <a:latin typeface="Times New Roman"/>
                <a:cs typeface="Times New Roman"/>
              </a:rPr>
              <a:t>v</a:t>
            </a:r>
            <a:r>
              <a:rPr dirty="0" sz="3500" spc="-140">
                <a:latin typeface="Symbol"/>
                <a:cs typeface="Symbol"/>
              </a:rPr>
              <a:t></a:t>
            </a:r>
            <a:r>
              <a:rPr dirty="0" sz="2650" spc="85" i="1">
                <a:latin typeface="Times New Roman"/>
                <a:cs typeface="Times New Roman"/>
              </a:rPr>
              <a:t>e</a:t>
            </a:r>
            <a:r>
              <a:rPr dirty="0" baseline="43010" sz="2325" spc="-7">
                <a:latin typeface="Symbol"/>
                <a:cs typeface="Symbol"/>
              </a:rPr>
              <a:t></a:t>
            </a:r>
            <a:r>
              <a:rPr dirty="0" baseline="43010" sz="2325" spc="-7">
                <a:latin typeface="Times New Roman"/>
                <a:cs typeface="Times New Roman"/>
              </a:rPr>
              <a:t> </a:t>
            </a:r>
            <a:r>
              <a:rPr dirty="0" baseline="43010" sz="2325" spc="-15" i="1">
                <a:latin typeface="Times New Roman"/>
                <a:cs typeface="Times New Roman"/>
              </a:rPr>
              <a:t>j</a:t>
            </a:r>
            <a:r>
              <a:rPr dirty="0" baseline="41666" sz="2400" spc="-44" i="1">
                <a:latin typeface="Symbol"/>
                <a:cs typeface="Symbol"/>
              </a:rPr>
              <a:t></a:t>
            </a:r>
            <a:r>
              <a:rPr dirty="0" baseline="41666" sz="2400" spc="-315" i="1">
                <a:latin typeface="Times New Roman"/>
                <a:cs typeface="Times New Roman"/>
              </a:rPr>
              <a:t> </a:t>
            </a:r>
            <a:r>
              <a:rPr dirty="0" baseline="33333" sz="3000" spc="-240">
                <a:latin typeface="Symbol"/>
                <a:cs typeface="Symbol"/>
              </a:rPr>
              <a:t></a:t>
            </a:r>
            <a:r>
              <a:rPr dirty="0" baseline="43010" sz="2325" spc="157" i="1">
                <a:latin typeface="Times New Roman"/>
                <a:cs typeface="Times New Roman"/>
              </a:rPr>
              <a:t>u</a:t>
            </a:r>
            <a:r>
              <a:rPr dirty="0" baseline="43010" sz="2325" spc="37">
                <a:latin typeface="Times New Roman"/>
                <a:cs typeface="Times New Roman"/>
              </a:rPr>
              <a:t>,</a:t>
            </a:r>
            <a:r>
              <a:rPr dirty="0" baseline="43010" sz="2325" spc="-7" i="1">
                <a:latin typeface="Times New Roman"/>
                <a:cs typeface="Times New Roman"/>
              </a:rPr>
              <a:t>v</a:t>
            </a:r>
            <a:r>
              <a:rPr dirty="0" baseline="43010" sz="2325" spc="-359" i="1">
                <a:latin typeface="Times New Roman"/>
                <a:cs typeface="Times New Roman"/>
              </a:rPr>
              <a:t> </a:t>
            </a:r>
            <a:r>
              <a:rPr dirty="0" baseline="33333" sz="3000" spc="-262">
                <a:latin typeface="Symbol"/>
                <a:cs typeface="Symbol"/>
              </a:rPr>
              <a:t></a:t>
            </a:r>
            <a:endParaRPr baseline="33333" sz="3000">
              <a:latin typeface="Symbol"/>
              <a:cs typeface="Symbol"/>
            </a:endParaRPr>
          </a:p>
          <a:p>
            <a:pPr algn="ctr" marR="897890">
              <a:lnSpc>
                <a:spcPts val="3295"/>
              </a:lnSpc>
              <a:spcBef>
                <a:spcPts val="1775"/>
              </a:spcBef>
              <a:tabLst>
                <a:tab pos="3778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幅度或频率谱为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1451" y="5278628"/>
            <a:ext cx="7342505" cy="1484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用(-1)</a:t>
            </a:r>
            <a:r>
              <a:rPr dirty="0" baseline="23391" sz="2850">
                <a:latin typeface="NSimSun"/>
                <a:cs typeface="NSimSun"/>
              </a:rPr>
              <a:t>x+</a:t>
            </a:r>
            <a:r>
              <a:rPr dirty="0" baseline="23391" sz="2850" spc="-7">
                <a:latin typeface="NSimSun"/>
                <a:cs typeface="NSimSun"/>
              </a:rPr>
              <a:t>y</a:t>
            </a:r>
            <a:r>
              <a:rPr dirty="0" sz="2800" spc="-5">
                <a:latin typeface="NSimSun"/>
                <a:cs typeface="NSimSun"/>
              </a:rPr>
              <a:t>乘以f(x,y),将F(u,v)原点变换到频</a:t>
            </a:r>
            <a:r>
              <a:rPr dirty="0" sz="2800" spc="-5">
                <a:latin typeface="NSimSun"/>
                <a:cs typeface="NSimSun"/>
              </a:rPr>
              <a:t> 率坐标下的(M/2，N/2)，它是M×N区域的中心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  <a:tabLst>
                <a:tab pos="391160" algn="l"/>
                <a:tab pos="4123054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u=0,1,2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 spc="-1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,M-1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v=0,1,2,</a:t>
            </a:r>
            <a:r>
              <a:rPr dirty="0" sz="2800" spc="-1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,N-1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4630" y="3259784"/>
            <a:ext cx="0" cy="373380"/>
          </a:xfrm>
          <a:custGeom>
            <a:avLst/>
            <a:gdLst/>
            <a:ahLst/>
            <a:cxnLst/>
            <a:rect l="l" t="t" r="r" b="b"/>
            <a:pathLst>
              <a:path w="0" h="373379">
                <a:moveTo>
                  <a:pt x="0" y="0"/>
                </a:moveTo>
                <a:lnTo>
                  <a:pt x="0" y="373369"/>
                </a:lnTo>
              </a:path>
            </a:pathLst>
          </a:custGeom>
          <a:ln w="113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97296" y="3259784"/>
            <a:ext cx="0" cy="373380"/>
          </a:xfrm>
          <a:custGeom>
            <a:avLst/>
            <a:gdLst/>
            <a:ahLst/>
            <a:cxnLst/>
            <a:rect l="l" t="t" r="r" b="b"/>
            <a:pathLst>
              <a:path w="0" h="373379">
                <a:moveTo>
                  <a:pt x="0" y="0"/>
                </a:moveTo>
                <a:lnTo>
                  <a:pt x="0" y="373369"/>
                </a:lnTo>
              </a:path>
            </a:pathLst>
          </a:custGeom>
          <a:ln w="113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85025" y="4461764"/>
            <a:ext cx="1898650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35685" algn="l"/>
                <a:tab pos="1386205" algn="l"/>
              </a:tabLst>
            </a:pPr>
            <a:r>
              <a:rPr dirty="0" sz="2150" spc="-5">
                <a:latin typeface="Times New Roman"/>
                <a:cs typeface="Times New Roman"/>
              </a:rPr>
              <a:t>/</a:t>
            </a:r>
            <a:r>
              <a:rPr dirty="0" sz="2150" spc="225">
                <a:latin typeface="Times New Roman"/>
                <a:cs typeface="Times New Roman"/>
              </a:rPr>
              <a:t> </a:t>
            </a:r>
            <a:r>
              <a:rPr dirty="0" sz="2150" spc="-5">
                <a:latin typeface="Times New Roman"/>
                <a:cs typeface="Times New Roman"/>
              </a:rPr>
              <a:t>2</a:t>
            </a:r>
            <a:r>
              <a:rPr dirty="0" sz="2150" spc="-160">
                <a:latin typeface="Times New Roman"/>
                <a:cs typeface="Times New Roman"/>
              </a:rPr>
              <a:t> </a:t>
            </a:r>
            <a:r>
              <a:rPr dirty="0" sz="2150" spc="-5">
                <a:latin typeface="Times New Roman"/>
                <a:cs typeface="Times New Roman"/>
              </a:rPr>
              <a:t>,</a:t>
            </a:r>
            <a:r>
              <a:rPr dirty="0" sz="2150" spc="-5">
                <a:latin typeface="Times New Roman"/>
                <a:cs typeface="Times New Roman"/>
              </a:rPr>
              <a:t> </a:t>
            </a:r>
            <a:r>
              <a:rPr dirty="0" sz="2150" spc="-5" i="1">
                <a:latin typeface="Times New Roman"/>
                <a:cs typeface="Times New Roman"/>
              </a:rPr>
              <a:t>v</a:t>
            </a:r>
            <a:r>
              <a:rPr dirty="0" sz="2150" i="1">
                <a:latin typeface="Times New Roman"/>
                <a:cs typeface="Times New Roman"/>
              </a:rPr>
              <a:t> </a:t>
            </a:r>
            <a:r>
              <a:rPr dirty="0" sz="2150" spc="-160" i="1">
                <a:latin typeface="Times New Roman"/>
                <a:cs typeface="Times New Roman"/>
              </a:rPr>
              <a:t> </a:t>
            </a:r>
            <a:r>
              <a:rPr dirty="0" sz="2150" spc="-5">
                <a:latin typeface="Symbol"/>
                <a:cs typeface="Symbol"/>
              </a:rPr>
              <a:t></a:t>
            </a:r>
            <a:r>
              <a:rPr dirty="0" sz="2150">
                <a:latin typeface="Times New Roman"/>
                <a:cs typeface="Times New Roman"/>
              </a:rPr>
              <a:t>	</a:t>
            </a:r>
            <a:r>
              <a:rPr dirty="0" sz="2150" spc="-5" i="1">
                <a:latin typeface="Times New Roman"/>
                <a:cs typeface="Times New Roman"/>
              </a:rPr>
              <a:t>N</a:t>
            </a:r>
            <a:r>
              <a:rPr dirty="0" sz="2150" i="1">
                <a:latin typeface="Times New Roman"/>
                <a:cs typeface="Times New Roman"/>
              </a:rPr>
              <a:t>	</a:t>
            </a:r>
            <a:r>
              <a:rPr dirty="0" sz="2150" spc="-5">
                <a:latin typeface="Times New Roman"/>
                <a:cs typeface="Times New Roman"/>
              </a:rPr>
              <a:t>/</a:t>
            </a:r>
            <a:r>
              <a:rPr dirty="0" sz="2150" spc="220">
                <a:latin typeface="Times New Roman"/>
                <a:cs typeface="Times New Roman"/>
              </a:rPr>
              <a:t> </a:t>
            </a:r>
            <a:r>
              <a:rPr dirty="0" sz="2150" spc="-5">
                <a:latin typeface="Times New Roman"/>
                <a:cs typeface="Times New Roman"/>
              </a:rPr>
              <a:t>2</a:t>
            </a:r>
            <a:r>
              <a:rPr dirty="0" sz="2150" spc="-25">
                <a:latin typeface="Times New Roman"/>
                <a:cs typeface="Times New Roman"/>
              </a:rPr>
              <a:t> </a:t>
            </a:r>
            <a:r>
              <a:rPr dirty="0" sz="2800" spc="50">
                <a:latin typeface="Symbol"/>
                <a:cs typeface="Symbol"/>
              </a:rPr>
              <a:t>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4251" y="3936238"/>
            <a:ext cx="5250180" cy="981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44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F(u,v)的原点变换</a:t>
            </a:r>
            <a:endParaRPr sz="3200">
              <a:latin typeface="NSimSun"/>
              <a:cs typeface="NSimSun"/>
            </a:endParaRPr>
          </a:p>
          <a:p>
            <a:pPr marL="1165225">
              <a:lnSpc>
                <a:spcPts val="4280"/>
              </a:lnSpc>
              <a:tabLst>
                <a:tab pos="4083050" algn="l"/>
                <a:tab pos="4730115" algn="l"/>
                <a:tab pos="5009515" algn="l"/>
              </a:tabLst>
            </a:pPr>
            <a:r>
              <a:rPr dirty="0" sz="2150" spc="-5">
                <a:latin typeface="Symbol"/>
                <a:cs typeface="Symbol"/>
              </a:rPr>
              <a:t></a:t>
            </a:r>
            <a:r>
              <a:rPr dirty="0" sz="2150" spc="-75">
                <a:latin typeface="Times New Roman"/>
                <a:cs typeface="Times New Roman"/>
              </a:rPr>
              <a:t> </a:t>
            </a:r>
            <a:r>
              <a:rPr dirty="0" sz="3900" spc="-75">
                <a:latin typeface="Symbol"/>
                <a:cs typeface="Symbol"/>
              </a:rPr>
              <a:t></a:t>
            </a:r>
            <a:r>
              <a:rPr dirty="0" sz="2150" spc="-5" i="1">
                <a:latin typeface="Times New Roman"/>
                <a:cs typeface="Times New Roman"/>
              </a:rPr>
              <a:t>f</a:t>
            </a:r>
            <a:r>
              <a:rPr dirty="0" sz="2150" i="1">
                <a:latin typeface="Times New Roman"/>
                <a:cs typeface="Times New Roman"/>
              </a:rPr>
              <a:t> </a:t>
            </a:r>
            <a:r>
              <a:rPr dirty="0" sz="2150" spc="-135" i="1">
                <a:latin typeface="Times New Roman"/>
                <a:cs typeface="Times New Roman"/>
              </a:rPr>
              <a:t> </a:t>
            </a:r>
            <a:r>
              <a:rPr dirty="0" sz="2800" spc="140">
                <a:latin typeface="Symbol"/>
                <a:cs typeface="Symbol"/>
              </a:rPr>
              <a:t></a:t>
            </a:r>
            <a:r>
              <a:rPr dirty="0" sz="2150" spc="-5" i="1">
                <a:latin typeface="Times New Roman"/>
                <a:cs typeface="Times New Roman"/>
              </a:rPr>
              <a:t>x</a:t>
            </a:r>
            <a:r>
              <a:rPr dirty="0" sz="2150" spc="-140" i="1">
                <a:latin typeface="Times New Roman"/>
                <a:cs typeface="Times New Roman"/>
              </a:rPr>
              <a:t> </a:t>
            </a:r>
            <a:r>
              <a:rPr dirty="0" sz="2150" spc="-5">
                <a:latin typeface="Times New Roman"/>
                <a:cs typeface="Times New Roman"/>
              </a:rPr>
              <a:t>,</a:t>
            </a:r>
            <a:r>
              <a:rPr dirty="0" sz="2150">
                <a:latin typeface="Times New Roman"/>
                <a:cs typeface="Times New Roman"/>
              </a:rPr>
              <a:t> </a:t>
            </a:r>
            <a:r>
              <a:rPr dirty="0" sz="2150" spc="-210">
                <a:latin typeface="Times New Roman"/>
                <a:cs typeface="Times New Roman"/>
              </a:rPr>
              <a:t> </a:t>
            </a:r>
            <a:r>
              <a:rPr dirty="0" sz="2150" spc="-5" i="1">
                <a:latin typeface="Times New Roman"/>
                <a:cs typeface="Times New Roman"/>
              </a:rPr>
              <a:t>y</a:t>
            </a:r>
            <a:r>
              <a:rPr dirty="0" sz="2150" spc="55" i="1">
                <a:latin typeface="Times New Roman"/>
                <a:cs typeface="Times New Roman"/>
              </a:rPr>
              <a:t> </a:t>
            </a:r>
            <a:r>
              <a:rPr dirty="0" sz="2800" spc="-160">
                <a:latin typeface="Symbol"/>
                <a:cs typeface="Symbol"/>
              </a:rPr>
              <a:t></a:t>
            </a:r>
            <a:r>
              <a:rPr dirty="0" sz="2800">
                <a:latin typeface="Symbol"/>
                <a:cs typeface="Symbol"/>
              </a:rPr>
              <a:t></a:t>
            </a:r>
            <a:r>
              <a:rPr dirty="0" sz="2150" spc="-5">
                <a:latin typeface="Symbol"/>
                <a:cs typeface="Symbol"/>
              </a:rPr>
              <a:t></a:t>
            </a:r>
            <a:r>
              <a:rPr dirty="0" sz="2150" spc="105">
                <a:latin typeface="Times New Roman"/>
                <a:cs typeface="Times New Roman"/>
              </a:rPr>
              <a:t> </a:t>
            </a:r>
            <a:r>
              <a:rPr dirty="0" sz="2150" spc="-5">
                <a:latin typeface="Times New Roman"/>
                <a:cs typeface="Times New Roman"/>
              </a:rPr>
              <a:t>1</a:t>
            </a:r>
            <a:r>
              <a:rPr dirty="0" sz="2150" spc="-260">
                <a:latin typeface="Times New Roman"/>
                <a:cs typeface="Times New Roman"/>
              </a:rPr>
              <a:t> </a:t>
            </a:r>
            <a:r>
              <a:rPr dirty="0" sz="2800" spc="45">
                <a:latin typeface="Symbol"/>
                <a:cs typeface="Symbol"/>
              </a:rPr>
              <a:t></a:t>
            </a:r>
            <a:r>
              <a:rPr dirty="0" baseline="48888" sz="1875" i="1">
                <a:latin typeface="Times New Roman"/>
                <a:cs typeface="Times New Roman"/>
              </a:rPr>
              <a:t>x</a:t>
            </a:r>
            <a:r>
              <a:rPr dirty="0" baseline="48888" sz="1875" spc="37" i="1">
                <a:latin typeface="Times New Roman"/>
                <a:cs typeface="Times New Roman"/>
              </a:rPr>
              <a:t> </a:t>
            </a:r>
            <a:r>
              <a:rPr dirty="0" baseline="48888" sz="1875">
                <a:latin typeface="Symbol"/>
                <a:cs typeface="Symbol"/>
              </a:rPr>
              <a:t></a:t>
            </a:r>
            <a:r>
              <a:rPr dirty="0" baseline="48888" sz="1875">
                <a:latin typeface="Times New Roman"/>
                <a:cs typeface="Times New Roman"/>
              </a:rPr>
              <a:t> </a:t>
            </a:r>
            <a:r>
              <a:rPr dirty="0" baseline="48888" sz="1875" spc="-104">
                <a:latin typeface="Times New Roman"/>
                <a:cs typeface="Times New Roman"/>
              </a:rPr>
              <a:t> </a:t>
            </a:r>
            <a:r>
              <a:rPr dirty="0" baseline="48888" sz="1875" i="1">
                <a:latin typeface="Times New Roman"/>
                <a:cs typeface="Times New Roman"/>
              </a:rPr>
              <a:t>y</a:t>
            </a:r>
            <a:r>
              <a:rPr dirty="0" baseline="48888" sz="1875" i="1">
                <a:latin typeface="Times New Roman"/>
                <a:cs typeface="Times New Roman"/>
              </a:rPr>
              <a:t> </a:t>
            </a:r>
            <a:r>
              <a:rPr dirty="0" baseline="48888" sz="1875" spc="75" i="1">
                <a:latin typeface="Times New Roman"/>
                <a:cs typeface="Times New Roman"/>
              </a:rPr>
              <a:t> </a:t>
            </a:r>
            <a:r>
              <a:rPr dirty="0" sz="3900" spc="-105">
                <a:latin typeface="Symbol"/>
                <a:cs typeface="Symbol"/>
              </a:rPr>
              <a:t></a:t>
            </a:r>
            <a:r>
              <a:rPr dirty="0" sz="2150" spc="-5">
                <a:latin typeface="Symbol"/>
                <a:cs typeface="Symbol"/>
              </a:rPr>
              <a:t></a:t>
            </a:r>
            <a:r>
              <a:rPr dirty="0" sz="2150">
                <a:latin typeface="Times New Roman"/>
                <a:cs typeface="Times New Roman"/>
              </a:rPr>
              <a:t>	</a:t>
            </a:r>
            <a:r>
              <a:rPr dirty="0" sz="2150" spc="-5" i="1">
                <a:latin typeface="Times New Roman"/>
                <a:cs typeface="Times New Roman"/>
              </a:rPr>
              <a:t>F</a:t>
            </a:r>
            <a:r>
              <a:rPr dirty="0" sz="2150" i="1">
                <a:latin typeface="Times New Roman"/>
                <a:cs typeface="Times New Roman"/>
              </a:rPr>
              <a:t> </a:t>
            </a:r>
            <a:r>
              <a:rPr dirty="0" sz="2150" spc="-240" i="1">
                <a:latin typeface="Times New Roman"/>
                <a:cs typeface="Times New Roman"/>
              </a:rPr>
              <a:t> </a:t>
            </a:r>
            <a:r>
              <a:rPr dirty="0" sz="2800" spc="-95">
                <a:latin typeface="Symbol"/>
                <a:cs typeface="Symbol"/>
              </a:rPr>
              <a:t></a:t>
            </a:r>
            <a:r>
              <a:rPr dirty="0" sz="2150" spc="-5" i="1">
                <a:latin typeface="Times New Roman"/>
                <a:cs typeface="Times New Roman"/>
              </a:rPr>
              <a:t>u</a:t>
            </a:r>
            <a:r>
              <a:rPr dirty="0" sz="2150" i="1">
                <a:latin typeface="Times New Roman"/>
                <a:cs typeface="Times New Roman"/>
              </a:rPr>
              <a:t>	</a:t>
            </a:r>
            <a:r>
              <a:rPr dirty="0" sz="2150" spc="-5">
                <a:latin typeface="Symbol"/>
                <a:cs typeface="Symbol"/>
              </a:rPr>
              <a:t></a:t>
            </a:r>
            <a:r>
              <a:rPr dirty="0" sz="2150">
                <a:latin typeface="Times New Roman"/>
                <a:cs typeface="Times New Roman"/>
              </a:rPr>
              <a:t>	</a:t>
            </a:r>
            <a:r>
              <a:rPr dirty="0" sz="2150" spc="-5" i="1">
                <a:latin typeface="Times New Roman"/>
                <a:cs typeface="Times New Roman"/>
              </a:rPr>
              <a:t>M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54251" y="933196"/>
            <a:ext cx="5803900" cy="267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二维DFT的极坐标表示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功率谱为</a:t>
            </a:r>
            <a:endParaRPr sz="2800">
              <a:latin typeface="NSimSun"/>
              <a:cs typeface="NSimSun"/>
            </a:endParaRPr>
          </a:p>
          <a:p>
            <a:pPr marL="1788160">
              <a:lnSpc>
                <a:spcPct val="100000"/>
              </a:lnSpc>
              <a:spcBef>
                <a:spcPts val="490"/>
              </a:spcBef>
            </a:pPr>
            <a:r>
              <a:rPr dirty="0" sz="2450" spc="-135" i="1">
                <a:latin typeface="Times New Roman"/>
                <a:cs typeface="Times New Roman"/>
              </a:rPr>
              <a:t>P</a:t>
            </a:r>
            <a:r>
              <a:rPr dirty="0" sz="3250" spc="-480">
                <a:latin typeface="Symbol"/>
                <a:cs typeface="Symbol"/>
              </a:rPr>
              <a:t></a:t>
            </a:r>
            <a:r>
              <a:rPr dirty="0" sz="2450" spc="-90" i="1">
                <a:latin typeface="Times New Roman"/>
                <a:cs typeface="Times New Roman"/>
              </a:rPr>
              <a:t>u</a:t>
            </a:r>
            <a:r>
              <a:rPr dirty="0" sz="2450" spc="150">
                <a:latin typeface="Times New Roman"/>
                <a:cs typeface="Times New Roman"/>
              </a:rPr>
              <a:t>,</a:t>
            </a:r>
            <a:r>
              <a:rPr dirty="0" sz="2450" spc="-20" i="1">
                <a:latin typeface="Times New Roman"/>
                <a:cs typeface="Times New Roman"/>
              </a:rPr>
              <a:t>v</a:t>
            </a:r>
            <a:r>
              <a:rPr dirty="0" sz="3250" spc="-380">
                <a:latin typeface="Symbol"/>
                <a:cs typeface="Symbol"/>
              </a:rPr>
              <a:t></a:t>
            </a:r>
            <a:r>
              <a:rPr dirty="0" sz="3250" spc="-490">
                <a:latin typeface="Times New Roman"/>
                <a:cs typeface="Times New Roman"/>
              </a:rPr>
              <a:t> </a:t>
            </a:r>
            <a:r>
              <a:rPr dirty="0" sz="2450">
                <a:latin typeface="Symbol"/>
                <a:cs typeface="Symbol"/>
              </a:rPr>
              <a:t></a:t>
            </a:r>
            <a:r>
              <a:rPr dirty="0" sz="2450" spc="85">
                <a:latin typeface="Times New Roman"/>
                <a:cs typeface="Times New Roman"/>
              </a:rPr>
              <a:t> </a:t>
            </a:r>
            <a:r>
              <a:rPr dirty="0" sz="2450" spc="35" i="1">
                <a:latin typeface="Times New Roman"/>
                <a:cs typeface="Times New Roman"/>
              </a:rPr>
              <a:t>F</a:t>
            </a:r>
            <a:r>
              <a:rPr dirty="0" sz="3250" spc="-484">
                <a:latin typeface="Symbol"/>
                <a:cs typeface="Symbol"/>
              </a:rPr>
              <a:t></a:t>
            </a:r>
            <a:r>
              <a:rPr dirty="0" sz="2450" spc="-90" i="1">
                <a:latin typeface="Times New Roman"/>
                <a:cs typeface="Times New Roman"/>
              </a:rPr>
              <a:t>u</a:t>
            </a:r>
            <a:r>
              <a:rPr dirty="0" sz="2450" spc="160">
                <a:latin typeface="Times New Roman"/>
                <a:cs typeface="Times New Roman"/>
              </a:rPr>
              <a:t>,</a:t>
            </a:r>
            <a:r>
              <a:rPr dirty="0" sz="2450" spc="-20" i="1">
                <a:latin typeface="Times New Roman"/>
                <a:cs typeface="Times New Roman"/>
              </a:rPr>
              <a:t>v</a:t>
            </a:r>
            <a:r>
              <a:rPr dirty="0" sz="3250" spc="-145">
                <a:latin typeface="Symbol"/>
                <a:cs typeface="Symbol"/>
              </a:rPr>
              <a:t></a:t>
            </a:r>
            <a:r>
              <a:rPr dirty="0" baseline="59523" sz="2100" spc="22">
                <a:latin typeface="Times New Roman"/>
                <a:cs typeface="Times New Roman"/>
              </a:rPr>
              <a:t>2</a:t>
            </a:r>
            <a:r>
              <a:rPr dirty="0" baseline="59523" sz="2100">
                <a:latin typeface="Times New Roman"/>
                <a:cs typeface="Times New Roman"/>
              </a:rPr>
              <a:t> </a:t>
            </a:r>
            <a:r>
              <a:rPr dirty="0" baseline="59523" sz="2100" spc="-127">
                <a:latin typeface="Times New Roman"/>
                <a:cs typeface="Times New Roman"/>
              </a:rPr>
              <a:t> </a:t>
            </a:r>
            <a:r>
              <a:rPr dirty="0" sz="2450">
                <a:latin typeface="Symbol"/>
                <a:cs typeface="Symbol"/>
              </a:rPr>
              <a:t></a:t>
            </a:r>
            <a:r>
              <a:rPr dirty="0" sz="2450" spc="-215">
                <a:latin typeface="Times New Roman"/>
                <a:cs typeface="Times New Roman"/>
              </a:rPr>
              <a:t> </a:t>
            </a:r>
            <a:r>
              <a:rPr dirty="0" sz="2450" spc="-135" i="1">
                <a:latin typeface="Times New Roman"/>
                <a:cs typeface="Times New Roman"/>
              </a:rPr>
              <a:t>R</a:t>
            </a:r>
            <a:r>
              <a:rPr dirty="0" sz="3250" spc="-484">
                <a:latin typeface="Symbol"/>
                <a:cs typeface="Symbol"/>
              </a:rPr>
              <a:t></a:t>
            </a:r>
            <a:r>
              <a:rPr dirty="0" sz="2450" spc="-90" i="1">
                <a:latin typeface="Times New Roman"/>
                <a:cs typeface="Times New Roman"/>
              </a:rPr>
              <a:t>u</a:t>
            </a:r>
            <a:r>
              <a:rPr dirty="0" sz="2450" spc="160">
                <a:latin typeface="Times New Roman"/>
                <a:cs typeface="Times New Roman"/>
              </a:rPr>
              <a:t>,</a:t>
            </a:r>
            <a:r>
              <a:rPr dirty="0" sz="2450" spc="-20" i="1">
                <a:latin typeface="Times New Roman"/>
                <a:cs typeface="Times New Roman"/>
              </a:rPr>
              <a:t>v</a:t>
            </a:r>
            <a:r>
              <a:rPr dirty="0" sz="3250" spc="-445">
                <a:latin typeface="Symbol"/>
                <a:cs typeface="Symbol"/>
              </a:rPr>
              <a:t></a:t>
            </a:r>
            <a:r>
              <a:rPr dirty="0" baseline="51587" sz="2100" spc="22">
                <a:latin typeface="Times New Roman"/>
                <a:cs typeface="Times New Roman"/>
              </a:rPr>
              <a:t>2</a:t>
            </a:r>
            <a:r>
              <a:rPr dirty="0" baseline="51587" sz="2100" spc="195">
                <a:latin typeface="Times New Roman"/>
                <a:cs typeface="Times New Roman"/>
              </a:rPr>
              <a:t> </a:t>
            </a:r>
            <a:r>
              <a:rPr dirty="0" sz="2450">
                <a:latin typeface="Symbol"/>
                <a:cs typeface="Symbol"/>
              </a:rPr>
              <a:t></a:t>
            </a:r>
            <a:r>
              <a:rPr dirty="0" sz="2450" spc="-325">
                <a:latin typeface="Times New Roman"/>
                <a:cs typeface="Times New Roman"/>
              </a:rPr>
              <a:t> </a:t>
            </a:r>
            <a:r>
              <a:rPr dirty="0" sz="2450" spc="145" i="1">
                <a:latin typeface="Times New Roman"/>
                <a:cs typeface="Times New Roman"/>
              </a:rPr>
              <a:t>I</a:t>
            </a:r>
            <a:r>
              <a:rPr dirty="0" sz="3250" spc="-480">
                <a:latin typeface="Symbol"/>
                <a:cs typeface="Symbol"/>
              </a:rPr>
              <a:t></a:t>
            </a:r>
            <a:r>
              <a:rPr dirty="0" sz="2450" spc="-90" i="1">
                <a:latin typeface="Times New Roman"/>
                <a:cs typeface="Times New Roman"/>
              </a:rPr>
              <a:t>u</a:t>
            </a:r>
            <a:r>
              <a:rPr dirty="0" sz="2450" spc="150">
                <a:latin typeface="Times New Roman"/>
                <a:cs typeface="Times New Roman"/>
              </a:rPr>
              <a:t>,</a:t>
            </a:r>
            <a:r>
              <a:rPr dirty="0" sz="2450" spc="-20" i="1">
                <a:latin typeface="Times New Roman"/>
                <a:cs typeface="Times New Roman"/>
              </a:rPr>
              <a:t>v</a:t>
            </a:r>
            <a:r>
              <a:rPr dirty="0" sz="3250" spc="-445">
                <a:latin typeface="Symbol"/>
                <a:cs typeface="Symbol"/>
              </a:rPr>
              <a:t></a:t>
            </a:r>
            <a:r>
              <a:rPr dirty="0" baseline="51587" sz="2100" spc="22">
                <a:latin typeface="Times New Roman"/>
                <a:cs typeface="Times New Roman"/>
              </a:rPr>
              <a:t>2</a:t>
            </a:r>
            <a:endParaRPr baseline="51587"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922271"/>
            <a:ext cx="246888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F(0,0)表示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4263" y="3995420"/>
            <a:ext cx="7669530" cy="845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532765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这说明：假设f(x,y)是一幅图像，在原点的傅 里叶变换等于图像的平均灰度级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2799" y="2726182"/>
            <a:ext cx="927100" cy="248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30" i="1">
                <a:latin typeface="Times New Roman"/>
                <a:cs typeface="Times New Roman"/>
              </a:rPr>
              <a:t>M</a:t>
            </a:r>
            <a:r>
              <a:rPr dirty="0" sz="1550" spc="170" i="1">
                <a:latin typeface="Times New Roman"/>
                <a:cs typeface="Times New Roman"/>
              </a:rPr>
              <a:t> </a:t>
            </a:r>
            <a:r>
              <a:rPr dirty="0" sz="1550" spc="35">
                <a:latin typeface="Symbol"/>
                <a:cs typeface="Symbol"/>
              </a:rPr>
              <a:t></a:t>
            </a:r>
            <a:r>
              <a:rPr dirty="0" sz="1550" spc="15">
                <a:latin typeface="Times New Roman"/>
                <a:cs typeface="Times New Roman"/>
              </a:rPr>
              <a:t>1</a:t>
            </a:r>
            <a:r>
              <a:rPr dirty="0" sz="1550" spc="-40">
                <a:latin typeface="Times New Roman"/>
                <a:cs typeface="Times New Roman"/>
              </a:rPr>
              <a:t> </a:t>
            </a:r>
            <a:r>
              <a:rPr dirty="0" sz="1550" spc="25" i="1">
                <a:latin typeface="Times New Roman"/>
                <a:cs typeface="Times New Roman"/>
              </a:rPr>
              <a:t>N</a:t>
            </a:r>
            <a:r>
              <a:rPr dirty="0" sz="1550" spc="40" i="1">
                <a:latin typeface="Times New Roman"/>
                <a:cs typeface="Times New Roman"/>
              </a:rPr>
              <a:t> </a:t>
            </a:r>
            <a:r>
              <a:rPr dirty="0" sz="1550" spc="35">
                <a:latin typeface="Symbol"/>
                <a:cs typeface="Symbol"/>
              </a:rPr>
              <a:t></a:t>
            </a:r>
            <a:r>
              <a:rPr dirty="0" sz="1550" spc="15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87745" y="3408171"/>
            <a:ext cx="855980" cy="248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15" i="1">
                <a:latin typeface="Times New Roman"/>
                <a:cs typeface="Times New Roman"/>
              </a:rPr>
              <a:t>x</a:t>
            </a:r>
            <a:r>
              <a:rPr dirty="0" sz="1550" spc="-170" i="1">
                <a:latin typeface="Times New Roman"/>
                <a:cs typeface="Times New Roman"/>
              </a:rPr>
              <a:t> </a:t>
            </a:r>
            <a:r>
              <a:rPr dirty="0" sz="1550" spc="20">
                <a:latin typeface="Symbol"/>
                <a:cs typeface="Symbol"/>
              </a:rPr>
              <a:t></a:t>
            </a:r>
            <a:r>
              <a:rPr dirty="0" sz="1550" spc="-200">
                <a:latin typeface="Times New Roman"/>
                <a:cs typeface="Times New Roman"/>
              </a:rPr>
              <a:t> </a:t>
            </a:r>
            <a:r>
              <a:rPr dirty="0" sz="1550" spc="15">
                <a:latin typeface="Times New Roman"/>
                <a:cs typeface="Times New Roman"/>
              </a:rPr>
              <a:t>0</a:t>
            </a:r>
            <a:r>
              <a:rPr dirty="0" sz="1550">
                <a:latin typeface="Times New Roman"/>
                <a:cs typeface="Times New Roman"/>
              </a:rPr>
              <a:t> </a:t>
            </a:r>
            <a:r>
              <a:rPr dirty="0" sz="1550" spc="165">
                <a:latin typeface="Times New Roman"/>
                <a:cs typeface="Times New Roman"/>
              </a:rPr>
              <a:t> </a:t>
            </a:r>
            <a:r>
              <a:rPr dirty="0" sz="1550" spc="15" i="1">
                <a:latin typeface="Times New Roman"/>
                <a:cs typeface="Times New Roman"/>
              </a:rPr>
              <a:t>y</a:t>
            </a:r>
            <a:r>
              <a:rPr dirty="0" sz="1550" spc="-135" i="1">
                <a:latin typeface="Times New Roman"/>
                <a:cs typeface="Times New Roman"/>
              </a:rPr>
              <a:t> </a:t>
            </a:r>
            <a:r>
              <a:rPr dirty="0" sz="1550" spc="20">
                <a:latin typeface="Symbol"/>
                <a:cs typeface="Symbol"/>
              </a:rPr>
              <a:t></a:t>
            </a:r>
            <a:r>
              <a:rPr dirty="0" sz="1550" spc="-200">
                <a:latin typeface="Times New Roman"/>
                <a:cs typeface="Times New Roman"/>
              </a:rPr>
              <a:t> </a:t>
            </a:r>
            <a:r>
              <a:rPr dirty="0" sz="1550" spc="1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2696" y="3201149"/>
            <a:ext cx="544195" cy="423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15" i="1">
                <a:latin typeface="Times New Roman"/>
                <a:cs typeface="Times New Roman"/>
              </a:rPr>
              <a:t>MN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93197" y="2759964"/>
            <a:ext cx="4239895" cy="700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649730" algn="l"/>
                <a:tab pos="2087880" algn="l"/>
              </a:tabLst>
            </a:pPr>
            <a:r>
              <a:rPr dirty="0" sz="2700" spc="10" i="1">
                <a:latin typeface="Times New Roman"/>
                <a:cs typeface="Times New Roman"/>
              </a:rPr>
              <a:t>F</a:t>
            </a:r>
            <a:r>
              <a:rPr dirty="0" sz="2700" spc="-125" i="1">
                <a:latin typeface="Times New Roman"/>
                <a:cs typeface="Times New Roman"/>
              </a:rPr>
              <a:t> </a:t>
            </a:r>
            <a:r>
              <a:rPr dirty="0" sz="3600" spc="-285">
                <a:latin typeface="Symbol"/>
                <a:cs typeface="Symbol"/>
              </a:rPr>
              <a:t></a:t>
            </a:r>
            <a:r>
              <a:rPr dirty="0" sz="2700" spc="145">
                <a:latin typeface="Times New Roman"/>
                <a:cs typeface="Times New Roman"/>
              </a:rPr>
              <a:t>0</a:t>
            </a:r>
            <a:r>
              <a:rPr dirty="0" sz="2700" spc="95">
                <a:latin typeface="Times New Roman"/>
                <a:cs typeface="Times New Roman"/>
              </a:rPr>
              <a:t>,</a:t>
            </a:r>
            <a:r>
              <a:rPr dirty="0" sz="2700" spc="10">
                <a:latin typeface="Times New Roman"/>
                <a:cs typeface="Times New Roman"/>
              </a:rPr>
              <a:t>0</a:t>
            </a:r>
            <a:r>
              <a:rPr dirty="0" sz="2700" spc="-395">
                <a:latin typeface="Times New Roman"/>
                <a:cs typeface="Times New Roman"/>
              </a:rPr>
              <a:t> </a:t>
            </a:r>
            <a:r>
              <a:rPr dirty="0" sz="3600" spc="-185">
                <a:latin typeface="Symbol"/>
                <a:cs typeface="Symbol"/>
              </a:rPr>
              <a:t></a:t>
            </a:r>
            <a:r>
              <a:rPr dirty="0" sz="3600" spc="-434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</a:t>
            </a:r>
            <a:r>
              <a:rPr dirty="0" sz="2700" spc="295">
                <a:latin typeface="Times New Roman"/>
                <a:cs typeface="Times New Roman"/>
              </a:rPr>
              <a:t> </a:t>
            </a:r>
            <a:r>
              <a:rPr dirty="0" baseline="34979" sz="4050" spc="7" u="heavy">
                <a:latin typeface="Times New Roman"/>
                <a:cs typeface="Times New Roman"/>
              </a:rPr>
              <a:t> </a:t>
            </a:r>
            <a:r>
              <a:rPr dirty="0" baseline="34979" sz="4050" u="heavy">
                <a:latin typeface="Times New Roman"/>
                <a:cs typeface="Times New Roman"/>
              </a:rPr>
              <a:t>	</a:t>
            </a:r>
            <a:r>
              <a:rPr dirty="0" baseline="34979" sz="4050" spc="15" u="heavy">
                <a:latin typeface="Times New Roman"/>
                <a:cs typeface="Times New Roman"/>
              </a:rPr>
              <a:t>1</a:t>
            </a:r>
            <a:r>
              <a:rPr dirty="0" baseline="34979" sz="4050" u="heavy">
                <a:latin typeface="Times New Roman"/>
                <a:cs typeface="Times New Roman"/>
              </a:rPr>
              <a:t>	</a:t>
            </a:r>
            <a:r>
              <a:rPr dirty="0" baseline="34979" sz="4050">
                <a:latin typeface="Times New Roman"/>
                <a:cs typeface="Times New Roman"/>
              </a:rPr>
              <a:t> </a:t>
            </a:r>
            <a:r>
              <a:rPr dirty="0" baseline="-8916" sz="6075" spc="30">
                <a:latin typeface="Symbol"/>
                <a:cs typeface="Symbol"/>
              </a:rPr>
              <a:t></a:t>
            </a:r>
            <a:r>
              <a:rPr dirty="0" baseline="-8916" sz="6075" spc="-345">
                <a:latin typeface="Times New Roman"/>
                <a:cs typeface="Times New Roman"/>
              </a:rPr>
              <a:t> </a:t>
            </a:r>
            <a:r>
              <a:rPr dirty="0" baseline="-8916" sz="6075" spc="30">
                <a:latin typeface="Symbol"/>
                <a:cs typeface="Symbol"/>
              </a:rPr>
              <a:t></a:t>
            </a:r>
            <a:r>
              <a:rPr dirty="0" baseline="-8916" sz="6075" spc="562">
                <a:latin typeface="Times New Roman"/>
                <a:cs typeface="Times New Roman"/>
              </a:rPr>
              <a:t> </a:t>
            </a:r>
            <a:r>
              <a:rPr dirty="0" sz="2700" spc="5" i="1">
                <a:latin typeface="Times New Roman"/>
                <a:cs typeface="Times New Roman"/>
              </a:rPr>
              <a:t>f</a:t>
            </a:r>
            <a:r>
              <a:rPr dirty="0" sz="2700" spc="155" i="1">
                <a:latin typeface="Times New Roman"/>
                <a:cs typeface="Times New Roman"/>
              </a:rPr>
              <a:t> </a:t>
            </a:r>
            <a:r>
              <a:rPr dirty="0" sz="3600" spc="-90">
                <a:latin typeface="Symbol"/>
                <a:cs typeface="Symbol"/>
              </a:rPr>
              <a:t></a:t>
            </a:r>
            <a:r>
              <a:rPr dirty="0" sz="2700" spc="190" i="1">
                <a:latin typeface="Times New Roman"/>
                <a:cs typeface="Times New Roman"/>
              </a:rPr>
              <a:t>x</a:t>
            </a:r>
            <a:r>
              <a:rPr dirty="0" sz="2700" spc="5">
                <a:latin typeface="Times New Roman"/>
                <a:cs typeface="Times New Roman"/>
              </a:rPr>
              <a:t>,</a:t>
            </a:r>
            <a:r>
              <a:rPr dirty="0" sz="2700" spc="95">
                <a:latin typeface="Times New Roman"/>
                <a:cs typeface="Times New Roman"/>
              </a:rPr>
              <a:t> </a:t>
            </a:r>
            <a:r>
              <a:rPr dirty="0" sz="2700" spc="5" i="1">
                <a:latin typeface="Times New Roman"/>
                <a:cs typeface="Times New Roman"/>
              </a:rPr>
              <a:t>y</a:t>
            </a:r>
            <a:r>
              <a:rPr dirty="0" sz="2700" spc="-290" i="1">
                <a:latin typeface="Times New Roman"/>
                <a:cs typeface="Times New Roman"/>
              </a:rPr>
              <a:t> </a:t>
            </a:r>
            <a:r>
              <a:rPr dirty="0" sz="3600" spc="-185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16396" y="4596392"/>
            <a:ext cx="0" cy="437515"/>
          </a:xfrm>
          <a:custGeom>
            <a:avLst/>
            <a:gdLst/>
            <a:ahLst/>
            <a:cxnLst/>
            <a:rect l="l" t="t" r="r" b="b"/>
            <a:pathLst>
              <a:path w="0" h="437514">
                <a:moveTo>
                  <a:pt x="0" y="0"/>
                </a:moveTo>
                <a:lnTo>
                  <a:pt x="0" y="437390"/>
                </a:lnTo>
              </a:path>
            </a:pathLst>
          </a:custGeom>
          <a:ln w="140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77280" y="4596392"/>
            <a:ext cx="0" cy="437515"/>
          </a:xfrm>
          <a:custGeom>
            <a:avLst/>
            <a:gdLst/>
            <a:ahLst/>
            <a:cxnLst/>
            <a:rect l="l" t="t" r="r" b="b"/>
            <a:pathLst>
              <a:path w="0" h="437514">
                <a:moveTo>
                  <a:pt x="0" y="0"/>
                </a:moveTo>
                <a:lnTo>
                  <a:pt x="0" y="437390"/>
                </a:lnTo>
              </a:path>
            </a:pathLst>
          </a:custGeom>
          <a:ln w="140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57511" y="4596392"/>
            <a:ext cx="0" cy="437515"/>
          </a:xfrm>
          <a:custGeom>
            <a:avLst/>
            <a:gdLst/>
            <a:ahLst/>
            <a:cxnLst/>
            <a:rect l="l" t="t" r="r" b="b"/>
            <a:pathLst>
              <a:path w="0" h="437514">
                <a:moveTo>
                  <a:pt x="0" y="0"/>
                </a:moveTo>
                <a:lnTo>
                  <a:pt x="0" y="437390"/>
                </a:lnTo>
              </a:path>
            </a:pathLst>
          </a:custGeom>
          <a:ln w="140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19972" y="4596392"/>
            <a:ext cx="0" cy="437515"/>
          </a:xfrm>
          <a:custGeom>
            <a:avLst/>
            <a:gdLst/>
            <a:ahLst/>
            <a:cxnLst/>
            <a:rect l="l" t="t" r="r" b="b"/>
            <a:pathLst>
              <a:path w="0" h="437514">
                <a:moveTo>
                  <a:pt x="0" y="0"/>
                </a:moveTo>
                <a:lnTo>
                  <a:pt x="0" y="437390"/>
                </a:lnTo>
              </a:path>
            </a:pathLst>
          </a:custGeom>
          <a:ln w="140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54251" y="1922271"/>
            <a:ext cx="7748905" cy="3081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如果f(x,y)是实函数，它的傅里叶变换是 对称的，即</a:t>
            </a:r>
            <a:endParaRPr sz="3200">
              <a:latin typeface="NSimSun"/>
              <a:cs typeface="NSimSun"/>
            </a:endParaRPr>
          </a:p>
          <a:p>
            <a:pPr marL="2358390">
              <a:lnSpc>
                <a:spcPts val="4340"/>
              </a:lnSpc>
            </a:pPr>
            <a:r>
              <a:rPr dirty="0" sz="2850" spc="165" i="1">
                <a:latin typeface="Times New Roman"/>
                <a:cs typeface="Times New Roman"/>
              </a:rPr>
              <a:t>F</a:t>
            </a:r>
            <a:r>
              <a:rPr dirty="0" sz="3800" spc="-520">
                <a:latin typeface="Symbol"/>
                <a:cs typeface="Symbol"/>
              </a:rPr>
              <a:t></a:t>
            </a:r>
            <a:r>
              <a:rPr dirty="0" sz="2850" spc="-15" i="1">
                <a:latin typeface="Times New Roman"/>
                <a:cs typeface="Times New Roman"/>
              </a:rPr>
              <a:t>u</a:t>
            </a:r>
            <a:r>
              <a:rPr dirty="0" sz="2850" spc="245">
                <a:latin typeface="Times New Roman"/>
                <a:cs typeface="Times New Roman"/>
              </a:rPr>
              <a:t>,</a:t>
            </a:r>
            <a:r>
              <a:rPr dirty="0" sz="2850" spc="65" i="1">
                <a:latin typeface="Times New Roman"/>
                <a:cs typeface="Times New Roman"/>
              </a:rPr>
              <a:t>v</a:t>
            </a:r>
            <a:r>
              <a:rPr dirty="0" sz="3800" spc="-395">
                <a:latin typeface="Symbol"/>
                <a:cs typeface="Symbol"/>
              </a:rPr>
              <a:t></a:t>
            </a:r>
            <a:r>
              <a:rPr dirty="0" sz="3800" spc="-550">
                <a:latin typeface="Times New Roman"/>
                <a:cs typeface="Times New Roman"/>
              </a:rPr>
              <a:t> </a:t>
            </a:r>
            <a:r>
              <a:rPr dirty="0" sz="2850" spc="10">
                <a:latin typeface="Symbol"/>
                <a:cs typeface="Symbol"/>
              </a:rPr>
              <a:t></a:t>
            </a:r>
            <a:r>
              <a:rPr dirty="0" sz="2850" spc="-130">
                <a:latin typeface="Times New Roman"/>
                <a:cs typeface="Times New Roman"/>
              </a:rPr>
              <a:t> </a:t>
            </a:r>
            <a:r>
              <a:rPr dirty="0" sz="2850" spc="165" i="1">
                <a:latin typeface="Times New Roman"/>
                <a:cs typeface="Times New Roman"/>
              </a:rPr>
              <a:t>F</a:t>
            </a:r>
            <a:r>
              <a:rPr dirty="0" sz="3800" spc="-440">
                <a:latin typeface="Symbol"/>
                <a:cs typeface="Symbol"/>
              </a:rPr>
              <a:t></a:t>
            </a:r>
            <a:r>
              <a:rPr dirty="0" sz="2850" spc="10">
                <a:latin typeface="Symbol"/>
                <a:cs typeface="Symbol"/>
              </a:rPr>
              <a:t></a:t>
            </a:r>
            <a:r>
              <a:rPr dirty="0" sz="2850" spc="-459">
                <a:latin typeface="Times New Roman"/>
                <a:cs typeface="Times New Roman"/>
              </a:rPr>
              <a:t> </a:t>
            </a:r>
            <a:r>
              <a:rPr dirty="0" sz="2850" spc="-15" i="1">
                <a:latin typeface="Times New Roman"/>
                <a:cs typeface="Times New Roman"/>
              </a:rPr>
              <a:t>u</a:t>
            </a:r>
            <a:r>
              <a:rPr dirty="0" sz="2850" spc="-10">
                <a:latin typeface="Times New Roman"/>
                <a:cs typeface="Times New Roman"/>
              </a:rPr>
              <a:t>,</a:t>
            </a:r>
            <a:r>
              <a:rPr dirty="0" sz="2850" spc="-70">
                <a:latin typeface="Symbol"/>
                <a:cs typeface="Symbol"/>
              </a:rPr>
              <a:t></a:t>
            </a:r>
            <a:r>
              <a:rPr dirty="0" sz="2850" spc="65" i="1">
                <a:latin typeface="Times New Roman"/>
                <a:cs typeface="Times New Roman"/>
              </a:rPr>
              <a:t>v</a:t>
            </a:r>
            <a:r>
              <a:rPr dirty="0" sz="3800" spc="-395">
                <a:latin typeface="Symbol"/>
                <a:cs typeface="Symbol"/>
              </a:rPr>
              <a:t></a:t>
            </a:r>
            <a:endParaRPr sz="38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5568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傅里叶变换的频率谱是对称的</a:t>
            </a:r>
            <a:endParaRPr sz="3200">
              <a:latin typeface="NSimSun"/>
              <a:cs typeface="NSimSun"/>
            </a:endParaRPr>
          </a:p>
          <a:p>
            <a:pPr marL="2308225">
              <a:lnSpc>
                <a:spcPct val="100000"/>
              </a:lnSpc>
              <a:spcBef>
                <a:spcPts val="1210"/>
              </a:spcBef>
            </a:pPr>
            <a:r>
              <a:rPr dirty="0" sz="2850" spc="160" i="1">
                <a:latin typeface="Times New Roman"/>
                <a:cs typeface="Times New Roman"/>
              </a:rPr>
              <a:t>F</a:t>
            </a:r>
            <a:r>
              <a:rPr dirty="0" sz="3800" spc="-520">
                <a:latin typeface="Symbol"/>
                <a:cs typeface="Symbol"/>
              </a:rPr>
              <a:t></a:t>
            </a:r>
            <a:r>
              <a:rPr dirty="0" sz="2850" spc="-15" i="1">
                <a:latin typeface="Times New Roman"/>
                <a:cs typeface="Times New Roman"/>
              </a:rPr>
              <a:t>u</a:t>
            </a:r>
            <a:r>
              <a:rPr dirty="0" sz="2850" spc="240">
                <a:latin typeface="Times New Roman"/>
                <a:cs typeface="Times New Roman"/>
              </a:rPr>
              <a:t>,</a:t>
            </a:r>
            <a:r>
              <a:rPr dirty="0" sz="2850" spc="70" i="1">
                <a:latin typeface="Times New Roman"/>
                <a:cs typeface="Times New Roman"/>
              </a:rPr>
              <a:t>v</a:t>
            </a:r>
            <a:r>
              <a:rPr dirty="0" sz="3800" spc="-395">
                <a:latin typeface="Symbol"/>
                <a:cs typeface="Symbol"/>
              </a:rPr>
              <a:t></a:t>
            </a:r>
            <a:r>
              <a:rPr dirty="0" sz="3800" spc="-175">
                <a:latin typeface="Times New Roman"/>
                <a:cs typeface="Times New Roman"/>
              </a:rPr>
              <a:t> </a:t>
            </a:r>
            <a:r>
              <a:rPr dirty="0" sz="2850" spc="10">
                <a:latin typeface="Symbol"/>
                <a:cs typeface="Symbol"/>
              </a:rPr>
              <a:t></a:t>
            </a:r>
            <a:r>
              <a:rPr dirty="0" sz="2850" spc="250">
                <a:latin typeface="Times New Roman"/>
                <a:cs typeface="Times New Roman"/>
              </a:rPr>
              <a:t> </a:t>
            </a:r>
            <a:r>
              <a:rPr dirty="0" sz="2850" spc="160" i="1">
                <a:latin typeface="Times New Roman"/>
                <a:cs typeface="Times New Roman"/>
              </a:rPr>
              <a:t>F</a:t>
            </a:r>
            <a:r>
              <a:rPr dirty="0" sz="3800" spc="-440">
                <a:latin typeface="Symbol"/>
                <a:cs typeface="Symbol"/>
              </a:rPr>
              <a:t></a:t>
            </a:r>
            <a:r>
              <a:rPr dirty="0" sz="2850" spc="10">
                <a:latin typeface="Symbol"/>
                <a:cs typeface="Symbol"/>
              </a:rPr>
              <a:t></a:t>
            </a:r>
            <a:r>
              <a:rPr dirty="0" sz="2850" spc="-459">
                <a:latin typeface="Times New Roman"/>
                <a:cs typeface="Times New Roman"/>
              </a:rPr>
              <a:t> </a:t>
            </a:r>
            <a:r>
              <a:rPr dirty="0" sz="2850" spc="-15" i="1">
                <a:latin typeface="Times New Roman"/>
                <a:cs typeface="Times New Roman"/>
              </a:rPr>
              <a:t>u</a:t>
            </a:r>
            <a:r>
              <a:rPr dirty="0" sz="2850" spc="-5">
                <a:latin typeface="Times New Roman"/>
                <a:cs typeface="Times New Roman"/>
              </a:rPr>
              <a:t>,</a:t>
            </a:r>
            <a:r>
              <a:rPr dirty="0" sz="2850" spc="-70">
                <a:latin typeface="Symbol"/>
                <a:cs typeface="Symbol"/>
              </a:rPr>
              <a:t></a:t>
            </a:r>
            <a:r>
              <a:rPr dirty="0" sz="2850" spc="65" i="1">
                <a:latin typeface="Times New Roman"/>
                <a:cs typeface="Times New Roman"/>
              </a:rPr>
              <a:t>v</a:t>
            </a:r>
            <a:r>
              <a:rPr dirty="0" sz="3800" spc="-395">
                <a:latin typeface="Symbol"/>
                <a:cs typeface="Symbol"/>
              </a:rPr>
              <a:t>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208"/>
            <a:ext cx="5170170" cy="3736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傅里叶变换及其反变换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傅里叶变换的性质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快速傅里叶变换（FFT）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7850" rIns="0" bIns="0" rtlCol="0" vert="horz">
            <a:spAutoFit/>
          </a:bodyPr>
          <a:lstStyle/>
          <a:p>
            <a:pPr marL="156210">
              <a:lnSpc>
                <a:spcPts val="3750"/>
              </a:lnSpc>
            </a:pPr>
            <a:r>
              <a:rPr dirty="0" spc="-5" b="0">
                <a:latin typeface="NSimSun"/>
                <a:cs typeface="NSimSun"/>
              </a:rPr>
              <a:t>SAN是什么？</a:t>
            </a:r>
          </a:p>
        </p:txBody>
      </p:sp>
      <p:sp>
        <p:nvSpPr>
          <p:cNvPr id="5" name="object 5"/>
          <p:cNvSpPr/>
          <p:nvPr/>
        </p:nvSpPr>
        <p:spPr>
          <a:xfrm>
            <a:off x="1746389" y="1982723"/>
            <a:ext cx="7776971" cy="4171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604517"/>
            <a:ext cx="474789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6731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二维傅里叶变换的性质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7432" y="2271521"/>
            <a:ext cx="3378200" cy="4742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16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平移性质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6216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2.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分配律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6216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3.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尺度变换（缩放）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  <a:tabLst>
                <a:tab pos="6216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4.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旋转性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6216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5.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周期性和共轭对称性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6216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6.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平均值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6216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7.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可分性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6216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8.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卷积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  <a:spcBef>
                <a:spcPts val="1430"/>
              </a:spcBef>
              <a:tabLst>
                <a:tab pos="6216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9.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相关性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590153" y="3068065"/>
            <a:ext cx="582295" cy="1068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NSimSun"/>
                <a:cs typeface="NSimSun"/>
              </a:rPr>
              <a:t>(1)</a:t>
            </a:r>
            <a:endParaRPr sz="2800">
              <a:latin typeface="NSimSun"/>
              <a:cs typeface="NSimSun"/>
            </a:endParaRPr>
          </a:p>
          <a:p>
            <a:pPr marL="34925">
              <a:lnSpc>
                <a:spcPts val="3295"/>
              </a:lnSpc>
              <a:spcBef>
                <a:spcPts val="1755"/>
              </a:spcBef>
            </a:pPr>
            <a:r>
              <a:rPr dirty="0" sz="2800">
                <a:latin typeface="NSimSun"/>
                <a:cs typeface="NSimSun"/>
              </a:rPr>
              <a:t>(2)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311" y="4325111"/>
            <a:ext cx="7340600" cy="2551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265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公式（1）表明将f(x,y)与一个指数项相乘就相当于 把其变换后的频域中心移动到新的位置</a:t>
            </a:r>
            <a:endParaRPr sz="2400">
              <a:latin typeface="NSimSun"/>
              <a:cs typeface="NSimSun"/>
            </a:endParaRPr>
          </a:p>
          <a:p>
            <a:pPr marL="469265" marR="5080" indent="-457200">
              <a:lnSpc>
                <a:spcPct val="100000"/>
              </a:lnSpc>
              <a:spcBef>
                <a:spcPts val="1425"/>
              </a:spcBef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公式（2）表明将F(u,v)与一个指数项相乘就相当于 把其变换后的空域中心移动到新的位置</a:t>
            </a:r>
            <a:endParaRPr sz="2400">
              <a:latin typeface="NSimSun"/>
              <a:cs typeface="NSimSun"/>
            </a:endParaRPr>
          </a:p>
          <a:p>
            <a:pPr marL="469265" marR="5080" indent="-457200">
              <a:lnSpc>
                <a:spcPct val="100000"/>
              </a:lnSpc>
              <a:spcBef>
                <a:spcPts val="1425"/>
              </a:spcBef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公式（2）表明对f(x,y)的平移不影响其傅里叶变换 的幅值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52152" y="2902458"/>
            <a:ext cx="129539" cy="575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750" spc="-430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7169" y="3262121"/>
            <a:ext cx="928369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09625" algn="l"/>
              </a:tabLst>
            </a:pPr>
            <a:r>
              <a:rPr dirty="0" sz="1650" spc="5">
                <a:latin typeface="Times New Roman"/>
                <a:cs typeface="Times New Roman"/>
              </a:rPr>
              <a:t>0</a:t>
            </a:r>
            <a:r>
              <a:rPr dirty="0" sz="1650" spc="5">
                <a:latin typeface="Times New Roman"/>
                <a:cs typeface="Times New Roman"/>
              </a:rPr>
              <a:t>	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6545" y="3113532"/>
            <a:ext cx="764540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75005" algn="l"/>
              </a:tabLst>
            </a:pPr>
            <a:r>
              <a:rPr dirty="0" sz="1200" spc="-5">
                <a:latin typeface="Times New Roman"/>
                <a:cs typeface="Times New Roman"/>
              </a:rPr>
              <a:t>0</a:t>
            </a:r>
            <a:r>
              <a:rPr dirty="0" sz="1200" spc="-5">
                <a:latin typeface="Times New Roman"/>
                <a:cs typeface="Times New Roman"/>
              </a:rPr>
              <a:t>	</a:t>
            </a:r>
            <a:r>
              <a:rPr dirty="0" sz="1200" spc="-5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12090" y="3019044"/>
            <a:ext cx="1449705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u</a:t>
            </a:r>
            <a:r>
              <a:rPr dirty="0" sz="2850" spc="-390" i="1">
                <a:latin typeface="Times New Roman"/>
                <a:cs typeface="Times New Roman"/>
              </a:rPr>
              <a:t> </a:t>
            </a:r>
            <a:r>
              <a:rPr dirty="0" sz="2850" spc="145">
                <a:latin typeface="Symbol"/>
                <a:cs typeface="Symbol"/>
              </a:rPr>
              <a:t></a:t>
            </a:r>
            <a:r>
              <a:rPr dirty="0" sz="2850" i="1">
                <a:latin typeface="Times New Roman"/>
                <a:cs typeface="Times New Roman"/>
              </a:rPr>
              <a:t>u</a:t>
            </a:r>
            <a:r>
              <a:rPr dirty="0" sz="2850" spc="120" i="1">
                <a:latin typeface="Times New Roman"/>
                <a:cs typeface="Times New Roman"/>
              </a:rPr>
              <a:t> </a:t>
            </a:r>
            <a:r>
              <a:rPr dirty="0" sz="2850" spc="175">
                <a:latin typeface="Times New Roman"/>
                <a:cs typeface="Times New Roman"/>
              </a:rPr>
              <a:t>,</a:t>
            </a:r>
            <a:r>
              <a:rPr dirty="0" sz="2850" i="1">
                <a:latin typeface="Times New Roman"/>
                <a:cs typeface="Times New Roman"/>
              </a:rPr>
              <a:t>v</a:t>
            </a:r>
            <a:r>
              <a:rPr dirty="0" sz="2850" spc="-425" i="1">
                <a:latin typeface="Times New Roman"/>
                <a:cs typeface="Times New Roman"/>
              </a:rPr>
              <a:t> </a:t>
            </a:r>
            <a:r>
              <a:rPr dirty="0" sz="2850" spc="185">
                <a:latin typeface="Symbol"/>
                <a:cs typeface="Symbol"/>
              </a:rPr>
              <a:t></a:t>
            </a:r>
            <a:r>
              <a:rPr dirty="0" sz="2850" i="1">
                <a:latin typeface="Times New Roman"/>
                <a:cs typeface="Times New Roman"/>
              </a:rPr>
              <a:t>v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3522" y="2904744"/>
            <a:ext cx="350456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753360" algn="l"/>
              </a:tabLst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-229" i="1">
                <a:latin typeface="Times New Roman"/>
                <a:cs typeface="Times New Roman"/>
              </a:rPr>
              <a:t> </a:t>
            </a:r>
            <a:r>
              <a:rPr dirty="0" sz="3750" spc="-350">
                <a:latin typeface="Symbol"/>
                <a:cs typeface="Symbol"/>
              </a:rPr>
              <a:t></a:t>
            </a:r>
            <a:r>
              <a:rPr dirty="0" sz="2850" spc="-140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260">
                <a:latin typeface="Times New Roman"/>
                <a:cs typeface="Times New Roman"/>
              </a:rPr>
              <a:t> </a:t>
            </a:r>
            <a:r>
              <a:rPr dirty="0" sz="2850" spc="20" i="1">
                <a:latin typeface="Times New Roman"/>
                <a:cs typeface="Times New Roman"/>
              </a:rPr>
              <a:t>y</a:t>
            </a:r>
            <a:r>
              <a:rPr dirty="0" sz="3750" spc="-605">
                <a:latin typeface="Symbol"/>
                <a:cs typeface="Symbol"/>
              </a:rPr>
              <a:t></a:t>
            </a:r>
            <a:r>
              <a:rPr dirty="0" sz="2850" i="1">
                <a:latin typeface="Times New Roman"/>
                <a:cs typeface="Times New Roman"/>
              </a:rPr>
              <a:t>e</a:t>
            </a:r>
            <a:r>
              <a:rPr dirty="0" sz="2850" i="1">
                <a:latin typeface="Times New Roman"/>
                <a:cs typeface="Times New Roman"/>
              </a:rPr>
              <a:t>	</a:t>
            </a:r>
            <a:r>
              <a:rPr dirty="0" sz="2850" spc="5">
                <a:latin typeface="Symbol"/>
                <a:cs typeface="Symbol"/>
              </a:rPr>
              <a:t></a:t>
            </a:r>
            <a:r>
              <a:rPr dirty="0" sz="2850" spc="-375">
                <a:latin typeface="Times New Roman"/>
                <a:cs typeface="Times New Roman"/>
              </a:rPr>
              <a:t> </a:t>
            </a:r>
            <a:r>
              <a:rPr dirty="0" sz="2850" spc="40" i="1">
                <a:latin typeface="Times New Roman"/>
                <a:cs typeface="Times New Roman"/>
              </a:rPr>
              <a:t>F</a:t>
            </a:r>
            <a:r>
              <a:rPr dirty="0" sz="3750" spc="-550">
                <a:latin typeface="Symbol"/>
                <a:cs typeface="Symbol"/>
              </a:rPr>
              <a:t>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7915" y="2939541"/>
            <a:ext cx="1669414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20" i="1">
                <a:latin typeface="Times New Roman"/>
                <a:cs typeface="Times New Roman"/>
              </a:rPr>
              <a:t>j</a:t>
            </a:r>
            <a:r>
              <a:rPr dirty="0" sz="1650" spc="-95">
                <a:latin typeface="Times New Roman"/>
                <a:cs typeface="Times New Roman"/>
              </a:rPr>
              <a:t>2</a:t>
            </a:r>
            <a:r>
              <a:rPr dirty="0" sz="1750" spc="-50" i="1">
                <a:latin typeface="Symbol"/>
                <a:cs typeface="Symbol"/>
              </a:rPr>
              <a:t></a:t>
            </a:r>
            <a:r>
              <a:rPr dirty="0" sz="1750" spc="-254" i="1">
                <a:latin typeface="Times New Roman"/>
                <a:cs typeface="Times New Roman"/>
              </a:rPr>
              <a:t> </a:t>
            </a:r>
            <a:r>
              <a:rPr dirty="0" sz="2150" spc="-220">
                <a:latin typeface="Symbol"/>
                <a:cs typeface="Symbol"/>
              </a:rPr>
              <a:t></a:t>
            </a:r>
            <a:r>
              <a:rPr dirty="0" sz="1650" spc="5" i="1">
                <a:latin typeface="Times New Roman"/>
                <a:cs typeface="Times New Roman"/>
              </a:rPr>
              <a:t>u</a:t>
            </a:r>
            <a:r>
              <a:rPr dirty="0" sz="1650" spc="190" i="1">
                <a:latin typeface="Times New Roman"/>
                <a:cs typeface="Times New Roman"/>
              </a:rPr>
              <a:t> </a:t>
            </a:r>
            <a:r>
              <a:rPr dirty="0" sz="1650" spc="110" i="1">
                <a:latin typeface="Times New Roman"/>
                <a:cs typeface="Times New Roman"/>
              </a:rPr>
              <a:t>x</a:t>
            </a:r>
            <a:r>
              <a:rPr dirty="0" sz="1650">
                <a:latin typeface="Times New Roman"/>
                <a:cs typeface="Times New Roman"/>
              </a:rPr>
              <a:t>/</a:t>
            </a:r>
            <a:r>
              <a:rPr dirty="0" sz="1650" spc="-235">
                <a:latin typeface="Times New Roman"/>
                <a:cs typeface="Times New Roman"/>
              </a:rPr>
              <a:t> </a:t>
            </a:r>
            <a:r>
              <a:rPr dirty="0" sz="1650" spc="145" i="1">
                <a:latin typeface="Times New Roman"/>
                <a:cs typeface="Times New Roman"/>
              </a:rPr>
              <a:t>M</a:t>
            </a:r>
            <a:r>
              <a:rPr dirty="0" sz="1650" spc="-30">
                <a:latin typeface="Symbol"/>
                <a:cs typeface="Symbol"/>
              </a:rPr>
              <a:t></a:t>
            </a:r>
            <a:r>
              <a:rPr dirty="0" sz="1650" spc="5" i="1">
                <a:latin typeface="Times New Roman"/>
                <a:cs typeface="Times New Roman"/>
              </a:rPr>
              <a:t>v</a:t>
            </a:r>
            <a:r>
              <a:rPr dirty="0" sz="1650" i="1">
                <a:latin typeface="Times New Roman"/>
                <a:cs typeface="Times New Roman"/>
              </a:rPr>
              <a:t> </a:t>
            </a:r>
            <a:r>
              <a:rPr dirty="0" sz="1650" spc="-175" i="1">
                <a:latin typeface="Times New Roman"/>
                <a:cs typeface="Times New Roman"/>
              </a:rPr>
              <a:t> </a:t>
            </a:r>
            <a:r>
              <a:rPr dirty="0" sz="1650" spc="135" i="1">
                <a:latin typeface="Times New Roman"/>
                <a:cs typeface="Times New Roman"/>
              </a:rPr>
              <a:t>y</a:t>
            </a:r>
            <a:r>
              <a:rPr dirty="0" sz="1650">
                <a:latin typeface="Times New Roman"/>
                <a:cs typeface="Times New Roman"/>
              </a:rPr>
              <a:t>/</a:t>
            </a:r>
            <a:r>
              <a:rPr dirty="0" sz="1650" spc="-190">
                <a:latin typeface="Times New Roman"/>
                <a:cs typeface="Times New Roman"/>
              </a:rPr>
              <a:t> </a:t>
            </a:r>
            <a:r>
              <a:rPr dirty="0" sz="1650" spc="10" i="1">
                <a:latin typeface="Times New Roman"/>
                <a:cs typeface="Times New Roman"/>
              </a:rPr>
              <a:t>N</a:t>
            </a:r>
            <a:r>
              <a:rPr dirty="0" sz="1650" spc="-265" i="1">
                <a:latin typeface="Times New Roman"/>
                <a:cs typeface="Times New Roman"/>
              </a:rPr>
              <a:t> </a:t>
            </a:r>
            <a:r>
              <a:rPr dirty="0" sz="2150" spc="-240"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0676" y="3982224"/>
            <a:ext cx="99885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79475" algn="l"/>
              </a:tabLst>
            </a:pPr>
            <a:r>
              <a:rPr dirty="0" sz="1650" spc="5">
                <a:latin typeface="Times New Roman"/>
                <a:cs typeface="Times New Roman"/>
              </a:rPr>
              <a:t>0</a:t>
            </a:r>
            <a:r>
              <a:rPr dirty="0" sz="1650" spc="5">
                <a:latin typeface="Times New Roman"/>
                <a:cs typeface="Times New Roman"/>
              </a:rPr>
              <a:t>	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76008" y="3833621"/>
            <a:ext cx="758190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69290" algn="l"/>
              </a:tabLst>
            </a:pPr>
            <a:r>
              <a:rPr dirty="0" sz="1200" spc="-5">
                <a:latin typeface="Times New Roman"/>
                <a:cs typeface="Times New Roman"/>
              </a:rPr>
              <a:t>0</a:t>
            </a:r>
            <a:r>
              <a:rPr dirty="0" sz="1200" spc="-5">
                <a:latin typeface="Times New Roman"/>
                <a:cs typeface="Times New Roman"/>
              </a:rPr>
              <a:t>	</a:t>
            </a:r>
            <a:r>
              <a:rPr dirty="0" sz="1200" spc="-5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13540" y="3739134"/>
            <a:ext cx="70485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-114" i="1">
                <a:latin typeface="Times New Roman"/>
                <a:cs typeface="Times New Roman"/>
              </a:rPr>
              <a:t>u</a:t>
            </a:r>
            <a:r>
              <a:rPr dirty="0" sz="2850" spc="170">
                <a:latin typeface="Times New Roman"/>
                <a:cs typeface="Times New Roman"/>
              </a:rPr>
              <a:t>,</a:t>
            </a:r>
            <a:r>
              <a:rPr dirty="0" sz="2850" i="1">
                <a:latin typeface="Times New Roman"/>
                <a:cs typeface="Times New Roman"/>
              </a:rPr>
              <a:t>v</a:t>
            </a:r>
            <a:r>
              <a:rPr dirty="0" sz="2850" spc="-105" i="1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e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82481" y="3624834"/>
            <a:ext cx="327469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80080" algn="l"/>
              </a:tabLst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-245" i="1">
                <a:latin typeface="Times New Roman"/>
                <a:cs typeface="Times New Roman"/>
              </a:rPr>
              <a:t> </a:t>
            </a:r>
            <a:r>
              <a:rPr dirty="0" sz="3750" spc="-365">
                <a:latin typeface="Symbol"/>
                <a:cs typeface="Symbol"/>
              </a:rPr>
              <a:t></a:t>
            </a:r>
            <a:r>
              <a:rPr dirty="0" sz="2850" i="1">
                <a:latin typeface="Times New Roman"/>
                <a:cs typeface="Times New Roman"/>
              </a:rPr>
              <a:t>x</a:t>
            </a:r>
            <a:r>
              <a:rPr dirty="0" sz="2850" spc="-434" i="1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</a:t>
            </a:r>
            <a:r>
              <a:rPr dirty="0" sz="2850" spc="-39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x</a:t>
            </a:r>
            <a:r>
              <a:rPr dirty="0" sz="2850" spc="65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28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00" i="1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</a:t>
            </a:r>
            <a:r>
              <a:rPr dirty="0" sz="2850" spc="-28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220" i="1">
                <a:latin typeface="Times New Roman"/>
                <a:cs typeface="Times New Roman"/>
              </a:rPr>
              <a:t> </a:t>
            </a:r>
            <a:r>
              <a:rPr dirty="0" sz="3750" spc="-70">
                <a:latin typeface="Symbol"/>
                <a:cs typeface="Symbol"/>
              </a:rPr>
              <a:t></a:t>
            </a:r>
            <a:r>
              <a:rPr dirty="0" sz="2850" spc="5">
                <a:latin typeface="Symbol"/>
                <a:cs typeface="Symbol"/>
              </a:rPr>
              <a:t></a:t>
            </a:r>
            <a:r>
              <a:rPr dirty="0" sz="2850" spc="-409">
                <a:latin typeface="Times New Roman"/>
                <a:cs typeface="Times New Roman"/>
              </a:rPr>
              <a:t> </a:t>
            </a:r>
            <a:r>
              <a:rPr dirty="0" sz="2850" spc="15" i="1">
                <a:latin typeface="Times New Roman"/>
                <a:cs typeface="Times New Roman"/>
              </a:rPr>
              <a:t>F</a:t>
            </a:r>
            <a:r>
              <a:rPr dirty="0" sz="3750" spc="-440">
                <a:latin typeface="Symbol"/>
                <a:cs typeface="Symbol"/>
              </a:rPr>
              <a:t></a:t>
            </a:r>
            <a:r>
              <a:rPr dirty="0" sz="3750">
                <a:latin typeface="Times New Roman"/>
                <a:cs typeface="Times New Roman"/>
              </a:rPr>
              <a:t>	</a:t>
            </a:r>
            <a:r>
              <a:rPr dirty="0" sz="3750" spc="-610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85649" y="3659632"/>
            <a:ext cx="1785620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1925" indent="-149225">
              <a:lnSpc>
                <a:spcPct val="100000"/>
              </a:lnSpc>
              <a:buFont typeface="Symbol"/>
              <a:buChar char=""/>
              <a:tabLst>
                <a:tab pos="162560" algn="l"/>
              </a:tabLst>
            </a:pPr>
            <a:r>
              <a:rPr dirty="0" sz="1650" spc="114" i="1">
                <a:latin typeface="Times New Roman"/>
                <a:cs typeface="Times New Roman"/>
              </a:rPr>
              <a:t>j</a:t>
            </a:r>
            <a:r>
              <a:rPr dirty="0" sz="1650" spc="-100">
                <a:latin typeface="Times New Roman"/>
                <a:cs typeface="Times New Roman"/>
              </a:rPr>
              <a:t>2</a:t>
            </a:r>
            <a:r>
              <a:rPr dirty="0" sz="1750" spc="-50" i="1">
                <a:latin typeface="Symbol"/>
                <a:cs typeface="Symbol"/>
              </a:rPr>
              <a:t></a:t>
            </a:r>
            <a:r>
              <a:rPr dirty="0" sz="1750" spc="-270" i="1">
                <a:latin typeface="Times New Roman"/>
                <a:cs typeface="Times New Roman"/>
              </a:rPr>
              <a:t> </a:t>
            </a:r>
            <a:r>
              <a:rPr dirty="0" sz="2150" spc="-225">
                <a:latin typeface="Symbol"/>
                <a:cs typeface="Symbol"/>
              </a:rPr>
              <a:t></a:t>
            </a:r>
            <a:r>
              <a:rPr dirty="0" sz="1650" spc="5" i="1">
                <a:latin typeface="Times New Roman"/>
                <a:cs typeface="Times New Roman"/>
              </a:rPr>
              <a:t>ux</a:t>
            </a:r>
            <a:r>
              <a:rPr dirty="0" sz="1650" i="1">
                <a:latin typeface="Times New Roman"/>
                <a:cs typeface="Times New Roman"/>
              </a:rPr>
              <a:t> </a:t>
            </a:r>
            <a:r>
              <a:rPr dirty="0" sz="1650" spc="-185" i="1">
                <a:latin typeface="Times New Roman"/>
                <a:cs typeface="Times New Roman"/>
              </a:rPr>
              <a:t> </a:t>
            </a:r>
            <a:r>
              <a:rPr dirty="0" sz="1650">
                <a:latin typeface="Times New Roman"/>
                <a:cs typeface="Times New Roman"/>
              </a:rPr>
              <a:t>/</a:t>
            </a:r>
            <a:r>
              <a:rPr dirty="0" sz="1650" spc="-240">
                <a:latin typeface="Times New Roman"/>
                <a:cs typeface="Times New Roman"/>
              </a:rPr>
              <a:t> </a:t>
            </a:r>
            <a:r>
              <a:rPr dirty="0" sz="1650" spc="125" i="1">
                <a:latin typeface="Times New Roman"/>
                <a:cs typeface="Times New Roman"/>
              </a:rPr>
              <a:t>M</a:t>
            </a:r>
            <a:r>
              <a:rPr dirty="0" sz="1650" spc="-35">
                <a:latin typeface="Symbol"/>
                <a:cs typeface="Symbol"/>
              </a:rPr>
              <a:t></a:t>
            </a:r>
            <a:r>
              <a:rPr dirty="0" sz="1650" spc="5" i="1">
                <a:latin typeface="Times New Roman"/>
                <a:cs typeface="Times New Roman"/>
              </a:rPr>
              <a:t>vy</a:t>
            </a:r>
            <a:r>
              <a:rPr dirty="0" sz="1650" i="1">
                <a:latin typeface="Times New Roman"/>
                <a:cs typeface="Times New Roman"/>
              </a:rPr>
              <a:t> </a:t>
            </a:r>
            <a:r>
              <a:rPr dirty="0" sz="1650" spc="-155" i="1">
                <a:latin typeface="Times New Roman"/>
                <a:cs typeface="Times New Roman"/>
              </a:rPr>
              <a:t> </a:t>
            </a:r>
            <a:r>
              <a:rPr dirty="0" sz="1650">
                <a:latin typeface="Times New Roman"/>
                <a:cs typeface="Times New Roman"/>
              </a:rPr>
              <a:t>/</a:t>
            </a:r>
            <a:r>
              <a:rPr dirty="0" sz="1650" spc="-195">
                <a:latin typeface="Times New Roman"/>
                <a:cs typeface="Times New Roman"/>
              </a:rPr>
              <a:t> </a:t>
            </a:r>
            <a:r>
              <a:rPr dirty="0" sz="1650" spc="145" i="1">
                <a:latin typeface="Times New Roman"/>
                <a:cs typeface="Times New Roman"/>
              </a:rPr>
              <a:t>N</a:t>
            </a:r>
            <a:r>
              <a:rPr dirty="0" sz="2150" spc="-245"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81098" y="1612646"/>
            <a:ext cx="5563235" cy="1135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傅里叶变换对的平移性质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2350">
              <a:latin typeface="Times New Roman"/>
              <a:cs typeface="Times New Roman"/>
            </a:endParaRPr>
          </a:p>
          <a:p>
            <a:pPr marL="215900">
              <a:lnSpc>
                <a:spcPts val="2835"/>
              </a:lnSpc>
            </a:pPr>
            <a:r>
              <a:rPr dirty="0" sz="2400">
                <a:latin typeface="NSimSun"/>
                <a:cs typeface="NSimSun"/>
              </a:rPr>
              <a:t>以</a:t>
            </a:r>
            <a:r>
              <a:rPr dirty="0" sz="2400" spc="-770">
                <a:latin typeface="NSimSun"/>
                <a:cs typeface="NSimSun"/>
              </a:rPr>
              <a:t> </a:t>
            </a:r>
            <a:r>
              <a:rPr dirty="0" baseline="7407" sz="3375" spc="15">
                <a:latin typeface="Symbol"/>
                <a:cs typeface="Symbol"/>
              </a:rPr>
              <a:t></a:t>
            </a:r>
            <a:r>
              <a:rPr dirty="0" baseline="7407" sz="3375" spc="367"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表示函数和其傅里叶变换的对应性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15010">
              <a:lnSpc>
                <a:spcPct val="100000"/>
              </a:lnSpc>
            </a:pPr>
            <a:r>
              <a:rPr dirty="0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傅里叶变换对的平移性质（续）</a:t>
            </a:r>
            <a:endParaRPr sz="3200">
              <a:latin typeface="NSimSun"/>
              <a:cs typeface="NSimSun"/>
            </a:endParaRPr>
          </a:p>
          <a:p>
            <a:pPr marL="1120775">
              <a:lnSpc>
                <a:spcPct val="100000"/>
              </a:lnSpc>
              <a:spcBef>
                <a:spcPts val="2325"/>
              </a:spcBef>
            </a:pPr>
            <a:r>
              <a:rPr dirty="0" sz="2800">
                <a:latin typeface="NSimSun"/>
                <a:cs typeface="NSimSun"/>
              </a:rPr>
              <a:t>当u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=M/2且</a:t>
            </a:r>
            <a:r>
              <a:rPr dirty="0" sz="2800">
                <a:latin typeface="NSimSun"/>
                <a:cs typeface="NSimSun"/>
              </a:rPr>
              <a:t>v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=N/2,</a:t>
            </a:r>
            <a:endParaRPr sz="2800">
              <a:latin typeface="NSimSun"/>
              <a:cs typeface="NSimSun"/>
            </a:endParaRPr>
          </a:p>
          <a:p>
            <a:pPr marL="1889760">
              <a:lnSpc>
                <a:spcPct val="100000"/>
              </a:lnSpc>
              <a:spcBef>
                <a:spcPts val="220"/>
              </a:spcBef>
            </a:pPr>
            <a:r>
              <a:rPr dirty="0" baseline="-25341" sz="4275" spc="337" i="1">
                <a:latin typeface="Times New Roman"/>
                <a:cs typeface="Times New Roman"/>
              </a:rPr>
              <a:t>e</a:t>
            </a:r>
            <a:r>
              <a:rPr dirty="0" baseline="1683" sz="2475" spc="179" i="1">
                <a:latin typeface="Times New Roman"/>
                <a:cs typeface="Times New Roman"/>
              </a:rPr>
              <a:t>j</a:t>
            </a:r>
            <a:r>
              <a:rPr dirty="0" baseline="1683" sz="2475" spc="-142">
                <a:latin typeface="Times New Roman"/>
                <a:cs typeface="Times New Roman"/>
              </a:rPr>
              <a:t>2</a:t>
            </a:r>
            <a:r>
              <a:rPr dirty="0" baseline="1587" sz="2625" spc="-75" i="1">
                <a:latin typeface="Symbol"/>
                <a:cs typeface="Symbol"/>
              </a:rPr>
              <a:t></a:t>
            </a:r>
            <a:r>
              <a:rPr dirty="0" baseline="1587" sz="2625" spc="-382" i="1">
                <a:latin typeface="Times New Roman"/>
                <a:cs typeface="Times New Roman"/>
              </a:rPr>
              <a:t> </a:t>
            </a:r>
            <a:r>
              <a:rPr dirty="0" baseline="1291" sz="3225" spc="-330">
                <a:latin typeface="Symbol"/>
                <a:cs typeface="Symbol"/>
              </a:rPr>
              <a:t></a:t>
            </a:r>
            <a:r>
              <a:rPr dirty="0" baseline="1683" sz="2475" spc="-97" i="1">
                <a:latin typeface="Times New Roman"/>
                <a:cs typeface="Times New Roman"/>
              </a:rPr>
              <a:t>u</a:t>
            </a:r>
            <a:r>
              <a:rPr dirty="0" baseline="-16203" sz="1800" spc="104">
                <a:latin typeface="Times New Roman"/>
                <a:cs typeface="Times New Roman"/>
              </a:rPr>
              <a:t>0</a:t>
            </a:r>
            <a:r>
              <a:rPr dirty="0" baseline="1683" sz="2475" spc="165" i="1">
                <a:latin typeface="Times New Roman"/>
                <a:cs typeface="Times New Roman"/>
              </a:rPr>
              <a:t>x</a:t>
            </a:r>
            <a:r>
              <a:rPr dirty="0" baseline="1683" sz="2475">
                <a:latin typeface="Times New Roman"/>
                <a:cs typeface="Times New Roman"/>
              </a:rPr>
              <a:t>/</a:t>
            </a:r>
            <a:r>
              <a:rPr dirty="0" baseline="1683" sz="2475" spc="-352">
                <a:latin typeface="Times New Roman"/>
                <a:cs typeface="Times New Roman"/>
              </a:rPr>
              <a:t> </a:t>
            </a:r>
            <a:r>
              <a:rPr dirty="0" baseline="1683" sz="2475" spc="202" i="1">
                <a:latin typeface="Times New Roman"/>
                <a:cs typeface="Times New Roman"/>
              </a:rPr>
              <a:t>M</a:t>
            </a:r>
            <a:r>
              <a:rPr dirty="0" baseline="1683" sz="2475" spc="-37">
                <a:latin typeface="Symbol"/>
                <a:cs typeface="Symbol"/>
              </a:rPr>
              <a:t></a:t>
            </a:r>
            <a:r>
              <a:rPr dirty="0" baseline="1683" sz="2475" spc="-127" i="1">
                <a:latin typeface="Times New Roman"/>
                <a:cs typeface="Times New Roman"/>
              </a:rPr>
              <a:t>v</a:t>
            </a:r>
            <a:r>
              <a:rPr dirty="0" baseline="-16203" sz="1800" spc="-7">
                <a:latin typeface="Times New Roman"/>
                <a:cs typeface="Times New Roman"/>
              </a:rPr>
              <a:t>0</a:t>
            </a:r>
            <a:r>
              <a:rPr dirty="0" baseline="-16203" sz="1800" spc="-247">
                <a:latin typeface="Times New Roman"/>
                <a:cs typeface="Times New Roman"/>
              </a:rPr>
              <a:t> </a:t>
            </a:r>
            <a:r>
              <a:rPr dirty="0" baseline="1683" sz="2475" spc="209" i="1">
                <a:latin typeface="Times New Roman"/>
                <a:cs typeface="Times New Roman"/>
              </a:rPr>
              <a:t>y</a:t>
            </a:r>
            <a:r>
              <a:rPr dirty="0" baseline="1683" sz="2475">
                <a:latin typeface="Times New Roman"/>
                <a:cs typeface="Times New Roman"/>
              </a:rPr>
              <a:t>/</a:t>
            </a:r>
            <a:r>
              <a:rPr dirty="0" baseline="1683" sz="2475" spc="-292">
                <a:latin typeface="Times New Roman"/>
                <a:cs typeface="Times New Roman"/>
              </a:rPr>
              <a:t> </a:t>
            </a:r>
            <a:r>
              <a:rPr dirty="0" baseline="1683" sz="2475" spc="15" i="1">
                <a:latin typeface="Times New Roman"/>
                <a:cs typeface="Times New Roman"/>
              </a:rPr>
              <a:t>N</a:t>
            </a:r>
            <a:r>
              <a:rPr dirty="0" baseline="1683" sz="2475" spc="-397" i="1">
                <a:latin typeface="Times New Roman"/>
                <a:cs typeface="Times New Roman"/>
              </a:rPr>
              <a:t> </a:t>
            </a:r>
            <a:r>
              <a:rPr dirty="0" baseline="1291" sz="3225" spc="-359">
                <a:latin typeface="Symbol"/>
                <a:cs typeface="Symbol"/>
              </a:rPr>
              <a:t></a:t>
            </a:r>
            <a:r>
              <a:rPr dirty="0" baseline="1291" sz="3225" spc="292">
                <a:latin typeface="Times New Roman"/>
                <a:cs typeface="Times New Roman"/>
              </a:rPr>
              <a:t> </a:t>
            </a:r>
            <a:r>
              <a:rPr dirty="0" baseline="-25341" sz="4275">
                <a:latin typeface="Symbol"/>
                <a:cs typeface="Symbol"/>
              </a:rPr>
              <a:t></a:t>
            </a:r>
            <a:r>
              <a:rPr dirty="0" baseline="-25341" sz="4275" spc="-562">
                <a:latin typeface="Times New Roman"/>
                <a:cs typeface="Times New Roman"/>
              </a:rPr>
              <a:t> </a:t>
            </a:r>
            <a:r>
              <a:rPr dirty="0" baseline="-25341" sz="4275" spc="337" i="1">
                <a:latin typeface="Times New Roman"/>
                <a:cs typeface="Times New Roman"/>
              </a:rPr>
              <a:t>e</a:t>
            </a:r>
            <a:r>
              <a:rPr dirty="0" sz="1650" spc="-60" i="1">
                <a:latin typeface="Times New Roman"/>
                <a:cs typeface="Times New Roman"/>
              </a:rPr>
              <a:t>j</a:t>
            </a:r>
            <a:r>
              <a:rPr dirty="0" sz="1750" spc="-50" i="1">
                <a:latin typeface="Symbol"/>
                <a:cs typeface="Symbol"/>
              </a:rPr>
              <a:t></a:t>
            </a:r>
            <a:r>
              <a:rPr dirty="0" sz="1750" spc="-245" i="1">
                <a:latin typeface="Times New Roman"/>
                <a:cs typeface="Times New Roman"/>
              </a:rPr>
              <a:t> </a:t>
            </a:r>
            <a:r>
              <a:rPr dirty="0" sz="1650" spc="114">
                <a:latin typeface="Times New Roman"/>
                <a:cs typeface="Times New Roman"/>
              </a:rPr>
              <a:t>(</a:t>
            </a:r>
            <a:r>
              <a:rPr dirty="0" sz="1650" spc="15" i="1">
                <a:latin typeface="Times New Roman"/>
                <a:cs typeface="Times New Roman"/>
              </a:rPr>
              <a:t>x</a:t>
            </a:r>
            <a:r>
              <a:rPr dirty="0" sz="1650" spc="125">
                <a:latin typeface="Symbol"/>
                <a:cs typeface="Symbol"/>
              </a:rPr>
              <a:t></a:t>
            </a:r>
            <a:r>
              <a:rPr dirty="0" sz="1650" spc="50" i="1">
                <a:latin typeface="Times New Roman"/>
                <a:cs typeface="Times New Roman"/>
              </a:rPr>
              <a:t>y</a:t>
            </a:r>
            <a:r>
              <a:rPr dirty="0" sz="1650" spc="5">
                <a:latin typeface="Times New Roman"/>
                <a:cs typeface="Times New Roman"/>
              </a:rPr>
              <a:t>)</a:t>
            </a:r>
            <a:r>
              <a:rPr dirty="0" sz="1650">
                <a:latin typeface="Times New Roman"/>
                <a:cs typeface="Times New Roman"/>
              </a:rPr>
              <a:t> </a:t>
            </a:r>
            <a:r>
              <a:rPr dirty="0" sz="1650" spc="-55">
                <a:latin typeface="Times New Roman"/>
                <a:cs typeface="Times New Roman"/>
              </a:rPr>
              <a:t> </a:t>
            </a:r>
            <a:r>
              <a:rPr dirty="0" baseline="-25341" sz="4275" spc="494">
                <a:latin typeface="Symbol"/>
                <a:cs typeface="Symbol"/>
              </a:rPr>
              <a:t></a:t>
            </a:r>
            <a:r>
              <a:rPr dirty="0" baseline="-18518" sz="5625" spc="-712">
                <a:latin typeface="Symbol"/>
                <a:cs typeface="Symbol"/>
              </a:rPr>
              <a:t></a:t>
            </a:r>
            <a:r>
              <a:rPr dirty="0" baseline="-25341" sz="4275" spc="-82">
                <a:latin typeface="Symbol"/>
                <a:cs typeface="Symbol"/>
              </a:rPr>
              <a:t></a:t>
            </a:r>
            <a:r>
              <a:rPr dirty="0" baseline="-25341" sz="4275" spc="-442">
                <a:latin typeface="Times New Roman"/>
                <a:cs typeface="Times New Roman"/>
              </a:rPr>
              <a:t>1</a:t>
            </a:r>
            <a:r>
              <a:rPr dirty="0" baseline="-18518" sz="5625" spc="-667">
                <a:latin typeface="Symbol"/>
                <a:cs typeface="Symbol"/>
              </a:rPr>
              <a:t></a:t>
            </a:r>
            <a:r>
              <a:rPr dirty="0" baseline="6734" sz="2475" spc="22" i="1">
                <a:latin typeface="Times New Roman"/>
                <a:cs typeface="Times New Roman"/>
              </a:rPr>
              <a:t>x</a:t>
            </a:r>
            <a:r>
              <a:rPr dirty="0" baseline="6734" sz="2475" spc="187">
                <a:latin typeface="Symbol"/>
                <a:cs typeface="Symbol"/>
              </a:rPr>
              <a:t></a:t>
            </a:r>
            <a:r>
              <a:rPr dirty="0" baseline="6734" sz="2475" spc="7" i="1">
                <a:latin typeface="Times New Roman"/>
                <a:cs typeface="Times New Roman"/>
              </a:rPr>
              <a:t>y</a:t>
            </a:r>
            <a:endParaRPr baseline="6734" sz="2475">
              <a:latin typeface="Times New Roman"/>
              <a:cs typeface="Times New Roman"/>
            </a:endParaRPr>
          </a:p>
          <a:p>
            <a:pPr marL="1172210">
              <a:lnSpc>
                <a:spcPct val="100000"/>
              </a:lnSpc>
              <a:spcBef>
                <a:spcPts val="2795"/>
              </a:spcBef>
            </a:pPr>
            <a:r>
              <a:rPr dirty="0" sz="2800" spc="-5">
                <a:latin typeface="NSimSun"/>
                <a:cs typeface="NSimSun"/>
              </a:rPr>
              <a:t>带入（1）和（2），得到</a:t>
            </a:r>
            <a:endParaRPr sz="2800">
              <a:latin typeface="NSimSun"/>
              <a:cs typeface="NSimSun"/>
            </a:endParaRPr>
          </a:p>
          <a:p>
            <a:pPr marL="1809750">
              <a:lnSpc>
                <a:spcPct val="100000"/>
              </a:lnSpc>
              <a:spcBef>
                <a:spcPts val="260"/>
              </a:spcBef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-229" i="1">
                <a:latin typeface="Times New Roman"/>
                <a:cs typeface="Times New Roman"/>
              </a:rPr>
              <a:t> </a:t>
            </a:r>
            <a:r>
              <a:rPr dirty="0" sz="3750" spc="-350">
                <a:latin typeface="Symbol"/>
                <a:cs typeface="Symbol"/>
              </a:rPr>
              <a:t></a:t>
            </a:r>
            <a:r>
              <a:rPr dirty="0" sz="2850" spc="-14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260">
                <a:latin typeface="Times New Roman"/>
                <a:cs typeface="Times New Roman"/>
              </a:rPr>
              <a:t> </a:t>
            </a:r>
            <a:r>
              <a:rPr dirty="0" sz="2850" spc="20" i="1">
                <a:latin typeface="Times New Roman"/>
                <a:cs typeface="Times New Roman"/>
              </a:rPr>
              <a:t>y</a:t>
            </a:r>
            <a:r>
              <a:rPr dirty="0" sz="3750" spc="-610">
                <a:latin typeface="Symbol"/>
                <a:cs typeface="Symbol"/>
              </a:rPr>
              <a:t></a:t>
            </a:r>
            <a:r>
              <a:rPr dirty="0" sz="3750" spc="-470">
                <a:latin typeface="Symbol"/>
                <a:cs typeface="Symbol"/>
              </a:rPr>
              <a:t></a:t>
            </a:r>
            <a:r>
              <a:rPr dirty="0" sz="2850" spc="-45">
                <a:latin typeface="Symbol"/>
                <a:cs typeface="Symbol"/>
              </a:rPr>
              <a:t></a:t>
            </a:r>
            <a:r>
              <a:rPr dirty="0" sz="2850" spc="-305">
                <a:latin typeface="Times New Roman"/>
                <a:cs typeface="Times New Roman"/>
              </a:rPr>
              <a:t>1</a:t>
            </a:r>
            <a:r>
              <a:rPr dirty="0" sz="3750" spc="-434">
                <a:latin typeface="Symbol"/>
                <a:cs typeface="Symbol"/>
              </a:rPr>
              <a:t></a:t>
            </a:r>
            <a:r>
              <a:rPr dirty="0" baseline="50505" sz="2475" spc="7" i="1">
                <a:latin typeface="Times New Roman"/>
                <a:cs typeface="Times New Roman"/>
              </a:rPr>
              <a:t>x</a:t>
            </a:r>
            <a:r>
              <a:rPr dirty="0" baseline="50505" sz="2475" spc="195">
                <a:latin typeface="Symbol"/>
                <a:cs typeface="Symbol"/>
              </a:rPr>
              <a:t></a:t>
            </a:r>
            <a:r>
              <a:rPr dirty="0" baseline="50505" sz="2475" spc="7" i="1">
                <a:latin typeface="Times New Roman"/>
                <a:cs typeface="Times New Roman"/>
              </a:rPr>
              <a:t>y</a:t>
            </a:r>
            <a:r>
              <a:rPr dirty="0" baseline="50505" sz="2475" i="1">
                <a:latin typeface="Times New Roman"/>
                <a:cs typeface="Times New Roman"/>
              </a:rPr>
              <a:t> </a:t>
            </a:r>
            <a:r>
              <a:rPr dirty="0" baseline="50505" sz="2475" spc="-44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</a:t>
            </a:r>
            <a:r>
              <a:rPr dirty="0" sz="2850" spc="-380">
                <a:latin typeface="Times New Roman"/>
                <a:cs typeface="Times New Roman"/>
              </a:rPr>
              <a:t> </a:t>
            </a:r>
            <a:r>
              <a:rPr dirty="0" sz="2850" spc="40" i="1">
                <a:latin typeface="Times New Roman"/>
                <a:cs typeface="Times New Roman"/>
              </a:rPr>
              <a:t>F</a:t>
            </a:r>
            <a:r>
              <a:rPr dirty="0" sz="3750" spc="-550">
                <a:latin typeface="Symbol"/>
                <a:cs typeface="Symbol"/>
              </a:rPr>
              <a:t></a:t>
            </a:r>
            <a:r>
              <a:rPr dirty="0" sz="2850" i="1">
                <a:latin typeface="Times New Roman"/>
                <a:cs typeface="Times New Roman"/>
              </a:rPr>
              <a:t>u</a:t>
            </a:r>
            <a:r>
              <a:rPr dirty="0" sz="2850" spc="-385" i="1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</a:t>
            </a:r>
            <a:r>
              <a:rPr dirty="0" sz="2850" spc="-455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M</a:t>
            </a:r>
            <a:r>
              <a:rPr dirty="0" sz="2850" spc="-245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/</a:t>
            </a:r>
            <a:r>
              <a:rPr dirty="0" sz="2850" spc="-380">
                <a:latin typeface="Times New Roman"/>
                <a:cs typeface="Times New Roman"/>
              </a:rPr>
              <a:t> </a:t>
            </a:r>
            <a:r>
              <a:rPr dirty="0" sz="2850" spc="-220">
                <a:latin typeface="Times New Roman"/>
                <a:cs typeface="Times New Roman"/>
              </a:rPr>
              <a:t>2</a:t>
            </a:r>
            <a:r>
              <a:rPr dirty="0" sz="2850" spc="175">
                <a:latin typeface="Times New Roman"/>
                <a:cs typeface="Times New Roman"/>
              </a:rPr>
              <a:t>,</a:t>
            </a:r>
            <a:r>
              <a:rPr dirty="0" sz="2850" i="1">
                <a:latin typeface="Times New Roman"/>
                <a:cs typeface="Times New Roman"/>
              </a:rPr>
              <a:t>v</a:t>
            </a:r>
            <a:r>
              <a:rPr dirty="0" sz="2850" spc="-415" i="1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</a:t>
            </a:r>
            <a:r>
              <a:rPr dirty="0" sz="2850" spc="-37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N</a:t>
            </a:r>
            <a:r>
              <a:rPr dirty="0" sz="2850" spc="-315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/</a:t>
            </a:r>
            <a:r>
              <a:rPr dirty="0" sz="2850" spc="-380">
                <a:latin typeface="Times New Roman"/>
                <a:cs typeface="Times New Roman"/>
              </a:rPr>
              <a:t> </a:t>
            </a:r>
            <a:r>
              <a:rPr dirty="0" sz="2850" spc="-105">
                <a:latin typeface="Times New Roman"/>
                <a:cs typeface="Times New Roman"/>
              </a:rPr>
              <a:t>2</a:t>
            </a:r>
            <a:r>
              <a:rPr dirty="0" sz="3750" spc="-430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  <a:p>
            <a:pPr marL="1647189">
              <a:lnSpc>
                <a:spcPct val="100000"/>
              </a:lnSpc>
              <a:spcBef>
                <a:spcPts val="610"/>
              </a:spcBef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-235" i="1">
                <a:latin typeface="Times New Roman"/>
                <a:cs typeface="Times New Roman"/>
              </a:rPr>
              <a:t> </a:t>
            </a:r>
            <a:r>
              <a:rPr dirty="0" sz="3750" spc="-370">
                <a:latin typeface="Symbol"/>
                <a:cs typeface="Symbol"/>
              </a:rPr>
              <a:t></a:t>
            </a:r>
            <a:r>
              <a:rPr dirty="0" sz="2850" i="1">
                <a:latin typeface="Times New Roman"/>
                <a:cs typeface="Times New Roman"/>
              </a:rPr>
              <a:t>x</a:t>
            </a:r>
            <a:r>
              <a:rPr dirty="0" sz="2850" spc="-434" i="1">
                <a:latin typeface="Times New Roman"/>
                <a:cs typeface="Times New Roman"/>
              </a:rPr>
              <a:t> </a:t>
            </a:r>
            <a:r>
              <a:rPr dirty="0" sz="2850" spc="240">
                <a:latin typeface="Symbol"/>
                <a:cs typeface="Symbol"/>
              </a:rPr>
              <a:t></a:t>
            </a:r>
            <a:r>
              <a:rPr dirty="0" sz="2850" spc="5" i="1">
                <a:latin typeface="Times New Roman"/>
                <a:cs typeface="Times New Roman"/>
              </a:rPr>
              <a:t>M</a:t>
            </a:r>
            <a:r>
              <a:rPr dirty="0" sz="2850" spc="-280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/</a:t>
            </a:r>
            <a:r>
              <a:rPr dirty="0" sz="2850" spc="-385">
                <a:latin typeface="Times New Roman"/>
                <a:cs typeface="Times New Roman"/>
              </a:rPr>
              <a:t> </a:t>
            </a:r>
            <a:r>
              <a:rPr dirty="0" sz="2850" spc="-235">
                <a:latin typeface="Times New Roman"/>
                <a:cs typeface="Times New Roman"/>
              </a:rPr>
              <a:t>2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27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00" i="1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</a:t>
            </a:r>
            <a:r>
              <a:rPr dirty="0" sz="2850" spc="-39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N</a:t>
            </a:r>
            <a:r>
              <a:rPr dirty="0" sz="2850" spc="-345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/</a:t>
            </a:r>
            <a:r>
              <a:rPr dirty="0" sz="2850" spc="-385">
                <a:latin typeface="Times New Roman"/>
                <a:cs typeface="Times New Roman"/>
              </a:rPr>
              <a:t> </a:t>
            </a:r>
            <a:r>
              <a:rPr dirty="0" sz="2850" spc="-125">
                <a:latin typeface="Times New Roman"/>
                <a:cs typeface="Times New Roman"/>
              </a:rPr>
              <a:t>2</a:t>
            </a:r>
            <a:r>
              <a:rPr dirty="0" sz="3750" spc="-440">
                <a:latin typeface="Symbol"/>
                <a:cs typeface="Symbol"/>
              </a:rPr>
              <a:t></a:t>
            </a:r>
            <a:r>
              <a:rPr dirty="0" sz="3750" spc="-560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</a:t>
            </a:r>
            <a:r>
              <a:rPr dirty="0" sz="2850" spc="-415">
                <a:latin typeface="Times New Roman"/>
                <a:cs typeface="Times New Roman"/>
              </a:rPr>
              <a:t> </a:t>
            </a:r>
            <a:r>
              <a:rPr dirty="0" sz="2850" spc="20" i="1">
                <a:latin typeface="Times New Roman"/>
                <a:cs typeface="Times New Roman"/>
              </a:rPr>
              <a:t>F</a:t>
            </a:r>
            <a:r>
              <a:rPr dirty="0" sz="3750" spc="-555">
                <a:latin typeface="Symbol"/>
                <a:cs typeface="Symbol"/>
              </a:rPr>
              <a:t></a:t>
            </a:r>
            <a:r>
              <a:rPr dirty="0" sz="2850" spc="-125" i="1">
                <a:latin typeface="Times New Roman"/>
                <a:cs typeface="Times New Roman"/>
              </a:rPr>
              <a:t>u</a:t>
            </a:r>
            <a:r>
              <a:rPr dirty="0" sz="2850" spc="170">
                <a:latin typeface="Times New Roman"/>
                <a:cs typeface="Times New Roman"/>
              </a:rPr>
              <a:t>,</a:t>
            </a:r>
            <a:r>
              <a:rPr dirty="0" sz="2850" spc="-35" i="1">
                <a:latin typeface="Times New Roman"/>
                <a:cs typeface="Times New Roman"/>
              </a:rPr>
              <a:t>v</a:t>
            </a:r>
            <a:r>
              <a:rPr dirty="0" sz="3750" spc="-615">
                <a:latin typeface="Symbol"/>
                <a:cs typeface="Symbol"/>
              </a:rPr>
              <a:t></a:t>
            </a:r>
            <a:r>
              <a:rPr dirty="0" sz="3750" spc="-480">
                <a:latin typeface="Symbol"/>
                <a:cs typeface="Symbol"/>
              </a:rPr>
              <a:t></a:t>
            </a:r>
            <a:r>
              <a:rPr dirty="0" sz="2850" spc="-65">
                <a:latin typeface="Symbol"/>
                <a:cs typeface="Symbol"/>
              </a:rPr>
              <a:t></a:t>
            </a:r>
            <a:r>
              <a:rPr dirty="0" sz="2850" spc="-315">
                <a:latin typeface="Times New Roman"/>
                <a:cs typeface="Times New Roman"/>
              </a:rPr>
              <a:t>1</a:t>
            </a:r>
            <a:r>
              <a:rPr dirty="0" sz="3750" spc="-555">
                <a:latin typeface="Symbol"/>
                <a:cs typeface="Symbol"/>
              </a:rPr>
              <a:t></a:t>
            </a:r>
            <a:r>
              <a:rPr dirty="0" baseline="50505" sz="2475" spc="30" i="1">
                <a:latin typeface="Times New Roman"/>
                <a:cs typeface="Times New Roman"/>
              </a:rPr>
              <a:t>u</a:t>
            </a:r>
            <a:r>
              <a:rPr dirty="0" baseline="50505" sz="2475" spc="-52">
                <a:latin typeface="Symbol"/>
                <a:cs typeface="Symbol"/>
              </a:rPr>
              <a:t></a:t>
            </a:r>
            <a:r>
              <a:rPr dirty="0" baseline="50505" sz="2475" spc="7" i="1">
                <a:latin typeface="Times New Roman"/>
                <a:cs typeface="Times New Roman"/>
              </a:rPr>
              <a:t>v</a:t>
            </a:r>
            <a:endParaRPr baseline="50505" sz="247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748535"/>
            <a:ext cx="7490459" cy="4753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2.</a:t>
            </a:r>
            <a:r>
              <a:rPr dirty="0" sz="220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分配律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</a:pPr>
            <a:r>
              <a:rPr dirty="0" sz="2800" spc="-5">
                <a:latin typeface="NSimSun"/>
                <a:cs typeface="NSimSun"/>
              </a:rPr>
              <a:t>根据傅里叶变换的定义，可以得到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700">
              <a:latin typeface="Times New Roman"/>
              <a:cs typeface="Times New Roman"/>
            </a:endParaRPr>
          </a:p>
          <a:p>
            <a:pPr algn="ctr" marL="384810">
              <a:lnSpc>
                <a:spcPct val="100000"/>
              </a:lnSpc>
              <a:tabLst>
                <a:tab pos="2207895" algn="l"/>
              </a:tabLst>
            </a:pPr>
            <a:r>
              <a:rPr dirty="0" sz="2850" spc="-100">
                <a:latin typeface="Symbol"/>
                <a:cs typeface="Symbol"/>
              </a:rPr>
              <a:t></a:t>
            </a:r>
            <a:r>
              <a:rPr dirty="0" sz="3900" spc="-335">
                <a:latin typeface="Symbol"/>
                <a:cs typeface="Symbol"/>
              </a:rPr>
              <a:t></a:t>
            </a:r>
            <a:r>
              <a:rPr dirty="0" sz="3900" spc="-565">
                <a:latin typeface="Times New Roman"/>
                <a:cs typeface="Times New Roman"/>
              </a:rPr>
              <a:t> </a:t>
            </a:r>
            <a:r>
              <a:rPr dirty="0" sz="2850" spc="10" i="1">
                <a:latin typeface="Times New Roman"/>
                <a:cs typeface="Times New Roman"/>
              </a:rPr>
              <a:t>f</a:t>
            </a:r>
            <a:r>
              <a:rPr dirty="0" baseline="-23569" sz="2475" spc="7">
                <a:latin typeface="Times New Roman"/>
                <a:cs typeface="Times New Roman"/>
              </a:rPr>
              <a:t>1</a:t>
            </a:r>
            <a:r>
              <a:rPr dirty="0" baseline="-23569" sz="2475" spc="-292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5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3750" spc="-25">
                <a:latin typeface="Symbol"/>
                <a:cs typeface="Symbol"/>
              </a:rPr>
              <a:t></a:t>
            </a:r>
            <a:r>
              <a:rPr dirty="0" sz="2850">
                <a:latin typeface="Symbol"/>
                <a:cs typeface="Symbol"/>
              </a:rPr>
              <a:t></a:t>
            </a:r>
            <a:r>
              <a:rPr dirty="0" sz="2850">
                <a:latin typeface="Times New Roman"/>
                <a:cs typeface="Times New Roman"/>
              </a:rPr>
              <a:t>	</a:t>
            </a:r>
            <a:r>
              <a:rPr dirty="0" sz="2850" spc="210" i="1">
                <a:latin typeface="Times New Roman"/>
                <a:cs typeface="Times New Roman"/>
              </a:rPr>
              <a:t>f</a:t>
            </a:r>
            <a:r>
              <a:rPr dirty="0" baseline="-23569" sz="2475" spc="7">
                <a:latin typeface="Times New Roman"/>
                <a:cs typeface="Times New Roman"/>
              </a:rPr>
              <a:t>2</a:t>
            </a:r>
            <a:r>
              <a:rPr dirty="0" baseline="-23569" sz="2475" spc="-97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5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3750" spc="-459">
                <a:latin typeface="Symbol"/>
                <a:cs typeface="Symbol"/>
              </a:rPr>
              <a:t></a:t>
            </a:r>
            <a:r>
              <a:rPr dirty="0" sz="3900" spc="-335">
                <a:latin typeface="Symbol"/>
                <a:cs typeface="Symbol"/>
              </a:rPr>
              <a:t></a:t>
            </a:r>
            <a:r>
              <a:rPr dirty="0" sz="3900" spc="-620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</a:t>
            </a:r>
            <a:r>
              <a:rPr dirty="0" sz="2850" spc="20">
                <a:latin typeface="Times New Roman"/>
                <a:cs typeface="Times New Roman"/>
              </a:rPr>
              <a:t> </a:t>
            </a:r>
            <a:r>
              <a:rPr dirty="0" sz="2850" spc="-100">
                <a:latin typeface="Symbol"/>
                <a:cs typeface="Symbol"/>
              </a:rPr>
              <a:t></a:t>
            </a:r>
            <a:r>
              <a:rPr dirty="0" sz="3900" spc="-335">
                <a:latin typeface="Symbol"/>
                <a:cs typeface="Symbol"/>
              </a:rPr>
              <a:t></a:t>
            </a:r>
            <a:r>
              <a:rPr dirty="0" sz="3900" spc="-570">
                <a:latin typeface="Times New Roman"/>
                <a:cs typeface="Times New Roman"/>
              </a:rPr>
              <a:t> </a:t>
            </a:r>
            <a:r>
              <a:rPr dirty="0" sz="2850" spc="20" i="1">
                <a:latin typeface="Times New Roman"/>
                <a:cs typeface="Times New Roman"/>
              </a:rPr>
              <a:t>f</a:t>
            </a:r>
            <a:r>
              <a:rPr dirty="0" baseline="-23569" sz="2475" spc="7">
                <a:latin typeface="Times New Roman"/>
                <a:cs typeface="Times New Roman"/>
              </a:rPr>
              <a:t>1</a:t>
            </a:r>
            <a:r>
              <a:rPr dirty="0" baseline="-23569" sz="2475" spc="-292">
                <a:latin typeface="Times New Roman"/>
                <a:cs typeface="Times New Roman"/>
              </a:rPr>
              <a:t> </a:t>
            </a:r>
            <a:r>
              <a:rPr dirty="0" sz="3750" spc="-200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4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65" i="1">
                <a:latin typeface="Times New Roman"/>
                <a:cs typeface="Times New Roman"/>
              </a:rPr>
              <a:t> </a:t>
            </a:r>
            <a:r>
              <a:rPr dirty="0" sz="3750" spc="-450">
                <a:latin typeface="Symbol"/>
                <a:cs typeface="Symbol"/>
              </a:rPr>
              <a:t></a:t>
            </a:r>
            <a:r>
              <a:rPr dirty="0" sz="3900" spc="-170">
                <a:latin typeface="Symbol"/>
                <a:cs typeface="Symbol"/>
              </a:rPr>
              <a:t></a:t>
            </a:r>
            <a:r>
              <a:rPr dirty="0" sz="2850">
                <a:latin typeface="Symbol"/>
                <a:cs typeface="Symbol"/>
              </a:rPr>
              <a:t></a:t>
            </a:r>
            <a:r>
              <a:rPr dirty="0" sz="2850" spc="-120">
                <a:latin typeface="Times New Roman"/>
                <a:cs typeface="Times New Roman"/>
              </a:rPr>
              <a:t> </a:t>
            </a:r>
            <a:r>
              <a:rPr dirty="0" sz="2850" spc="-100">
                <a:latin typeface="Symbol"/>
                <a:cs typeface="Symbol"/>
              </a:rPr>
              <a:t></a:t>
            </a:r>
            <a:r>
              <a:rPr dirty="0" sz="3900" spc="-335">
                <a:latin typeface="Symbol"/>
                <a:cs typeface="Symbol"/>
              </a:rPr>
              <a:t></a:t>
            </a:r>
            <a:r>
              <a:rPr dirty="0" sz="3900" spc="-565">
                <a:latin typeface="Times New Roman"/>
                <a:cs typeface="Times New Roman"/>
              </a:rPr>
              <a:t> </a:t>
            </a:r>
            <a:r>
              <a:rPr dirty="0" sz="2850" spc="204" i="1">
                <a:latin typeface="Times New Roman"/>
                <a:cs typeface="Times New Roman"/>
              </a:rPr>
              <a:t>f</a:t>
            </a:r>
            <a:r>
              <a:rPr dirty="0" baseline="-23569" sz="2475" spc="7">
                <a:latin typeface="Times New Roman"/>
                <a:cs typeface="Times New Roman"/>
              </a:rPr>
              <a:t>2</a:t>
            </a:r>
            <a:r>
              <a:rPr dirty="0" baseline="-23569" sz="2475" spc="-89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60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4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3750" spc="-459">
                <a:latin typeface="Symbol"/>
                <a:cs typeface="Symbol"/>
              </a:rPr>
              <a:t></a:t>
            </a:r>
            <a:r>
              <a:rPr dirty="0" sz="3900" spc="-335">
                <a:latin typeface="Symbol"/>
                <a:cs typeface="Symbol"/>
              </a:rPr>
              <a:t></a:t>
            </a:r>
            <a:endParaRPr sz="390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Times New Roman"/>
              <a:cs typeface="Times New Roman"/>
            </a:endParaRPr>
          </a:p>
          <a:p>
            <a:pPr algn="ctr" marL="461009">
              <a:lnSpc>
                <a:spcPct val="100000"/>
              </a:lnSpc>
            </a:pPr>
            <a:r>
              <a:rPr dirty="0" sz="2850" spc="-100">
                <a:latin typeface="Symbol"/>
                <a:cs typeface="Symbol"/>
              </a:rPr>
              <a:t></a:t>
            </a:r>
            <a:r>
              <a:rPr dirty="0" sz="3900" spc="-335">
                <a:latin typeface="Symbol"/>
                <a:cs typeface="Symbol"/>
              </a:rPr>
              <a:t></a:t>
            </a:r>
            <a:r>
              <a:rPr dirty="0" sz="3900" spc="-565">
                <a:latin typeface="Times New Roman"/>
                <a:cs typeface="Times New Roman"/>
              </a:rPr>
              <a:t> </a:t>
            </a:r>
            <a:r>
              <a:rPr dirty="0" sz="2850" spc="10" i="1">
                <a:latin typeface="Times New Roman"/>
                <a:cs typeface="Times New Roman"/>
              </a:rPr>
              <a:t>f</a:t>
            </a:r>
            <a:r>
              <a:rPr dirty="0" baseline="-23569" sz="2475" spc="7">
                <a:latin typeface="Times New Roman"/>
                <a:cs typeface="Times New Roman"/>
              </a:rPr>
              <a:t>1</a:t>
            </a:r>
            <a:r>
              <a:rPr dirty="0" baseline="-23569" sz="2475" spc="-292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5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3750" spc="-120">
                <a:latin typeface="Symbol"/>
                <a:cs typeface="Symbol"/>
              </a:rPr>
              <a:t></a:t>
            </a:r>
            <a:r>
              <a:rPr dirty="0" sz="2850">
                <a:latin typeface="Symbol"/>
                <a:cs typeface="Symbol"/>
              </a:rPr>
              <a:t></a:t>
            </a:r>
            <a:r>
              <a:rPr dirty="0" sz="2850" spc="325">
                <a:latin typeface="Times New Roman"/>
                <a:cs typeface="Times New Roman"/>
              </a:rPr>
              <a:t> </a:t>
            </a:r>
            <a:r>
              <a:rPr dirty="0" sz="2850" spc="210" i="1">
                <a:latin typeface="Times New Roman"/>
                <a:cs typeface="Times New Roman"/>
              </a:rPr>
              <a:t>f</a:t>
            </a:r>
            <a:r>
              <a:rPr dirty="0" baseline="-23569" sz="2475" spc="7">
                <a:latin typeface="Times New Roman"/>
                <a:cs typeface="Times New Roman"/>
              </a:rPr>
              <a:t>2</a:t>
            </a:r>
            <a:r>
              <a:rPr dirty="0" baseline="-23569" sz="2475" spc="-97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4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65" i="1">
                <a:latin typeface="Times New Roman"/>
                <a:cs typeface="Times New Roman"/>
              </a:rPr>
              <a:t> </a:t>
            </a:r>
            <a:r>
              <a:rPr dirty="0" sz="3750" spc="-459">
                <a:latin typeface="Symbol"/>
                <a:cs typeface="Symbol"/>
              </a:rPr>
              <a:t></a:t>
            </a:r>
            <a:r>
              <a:rPr dirty="0" sz="3900" spc="-335">
                <a:latin typeface="Symbol"/>
                <a:cs typeface="Symbol"/>
              </a:rPr>
              <a:t></a:t>
            </a:r>
            <a:r>
              <a:rPr dirty="0" sz="3900" spc="-620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</a:t>
            </a:r>
            <a:r>
              <a:rPr dirty="0" sz="2850" spc="70">
                <a:latin typeface="Times New Roman"/>
                <a:cs typeface="Times New Roman"/>
              </a:rPr>
              <a:t> </a:t>
            </a:r>
            <a:r>
              <a:rPr dirty="0" sz="2850" spc="-100">
                <a:latin typeface="Symbol"/>
                <a:cs typeface="Symbol"/>
              </a:rPr>
              <a:t></a:t>
            </a:r>
            <a:r>
              <a:rPr dirty="0" sz="3900" spc="-335">
                <a:latin typeface="Symbol"/>
                <a:cs typeface="Symbol"/>
              </a:rPr>
              <a:t></a:t>
            </a:r>
            <a:r>
              <a:rPr dirty="0" sz="3900" spc="-570">
                <a:latin typeface="Times New Roman"/>
                <a:cs typeface="Times New Roman"/>
              </a:rPr>
              <a:t> </a:t>
            </a:r>
            <a:r>
              <a:rPr dirty="0" sz="2850" spc="20" i="1">
                <a:latin typeface="Times New Roman"/>
                <a:cs typeface="Times New Roman"/>
              </a:rPr>
              <a:t>f</a:t>
            </a:r>
            <a:r>
              <a:rPr dirty="0" baseline="-23569" sz="2475" spc="7">
                <a:latin typeface="Times New Roman"/>
                <a:cs typeface="Times New Roman"/>
              </a:rPr>
              <a:t>1</a:t>
            </a:r>
            <a:r>
              <a:rPr dirty="0" baseline="-23569" sz="2475" spc="-300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4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65" i="1">
                <a:latin typeface="Times New Roman"/>
                <a:cs typeface="Times New Roman"/>
              </a:rPr>
              <a:t> </a:t>
            </a:r>
            <a:r>
              <a:rPr dirty="0" sz="3750" spc="-455">
                <a:latin typeface="Symbol"/>
                <a:cs typeface="Symbol"/>
              </a:rPr>
              <a:t></a:t>
            </a:r>
            <a:r>
              <a:rPr dirty="0" sz="3900" spc="-254">
                <a:latin typeface="Symbol"/>
                <a:cs typeface="Symbol"/>
              </a:rPr>
              <a:t></a:t>
            </a:r>
            <a:r>
              <a:rPr dirty="0" sz="2850">
                <a:latin typeface="Symbol"/>
                <a:cs typeface="Symbol"/>
              </a:rPr>
              <a:t></a:t>
            </a:r>
            <a:r>
              <a:rPr dirty="0" sz="2850" spc="-235">
                <a:latin typeface="Times New Roman"/>
                <a:cs typeface="Times New Roman"/>
              </a:rPr>
              <a:t> </a:t>
            </a:r>
            <a:r>
              <a:rPr dirty="0" sz="2850" spc="-100">
                <a:latin typeface="Symbol"/>
                <a:cs typeface="Symbol"/>
              </a:rPr>
              <a:t></a:t>
            </a:r>
            <a:r>
              <a:rPr dirty="0" sz="3900" spc="-335">
                <a:latin typeface="Symbol"/>
                <a:cs typeface="Symbol"/>
              </a:rPr>
              <a:t></a:t>
            </a:r>
            <a:r>
              <a:rPr dirty="0" sz="3900" spc="-565">
                <a:latin typeface="Times New Roman"/>
                <a:cs typeface="Times New Roman"/>
              </a:rPr>
              <a:t> </a:t>
            </a:r>
            <a:r>
              <a:rPr dirty="0" sz="2850" spc="204" i="1">
                <a:latin typeface="Times New Roman"/>
                <a:cs typeface="Times New Roman"/>
              </a:rPr>
              <a:t>f</a:t>
            </a:r>
            <a:r>
              <a:rPr dirty="0" baseline="-23569" sz="2475" spc="7">
                <a:latin typeface="Times New Roman"/>
                <a:cs typeface="Times New Roman"/>
              </a:rPr>
              <a:t>2</a:t>
            </a:r>
            <a:r>
              <a:rPr dirty="0" baseline="-23569" sz="2475" spc="-89">
                <a:latin typeface="Times New Roman"/>
                <a:cs typeface="Times New Roman"/>
              </a:rPr>
              <a:t> </a:t>
            </a:r>
            <a:r>
              <a:rPr dirty="0" sz="3750" spc="-200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4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3750" spc="-459">
                <a:latin typeface="Symbol"/>
                <a:cs typeface="Symbol"/>
              </a:rPr>
              <a:t></a:t>
            </a:r>
            <a:r>
              <a:rPr dirty="0" sz="3900" spc="-335">
                <a:latin typeface="Symbol"/>
                <a:cs typeface="Symbol"/>
              </a:rPr>
              <a:t></a:t>
            </a:r>
            <a:endParaRPr sz="390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4300">
              <a:latin typeface="Times New Roman"/>
              <a:cs typeface="Times New Roman"/>
            </a:endParaRPr>
          </a:p>
          <a:p>
            <a:pPr marL="469900" marR="5080" indent="253365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上述公式表明：傅里叶变换对加法满足分配 律，但对乘法则不满足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972564"/>
            <a:ext cx="7769859" cy="2327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3.</a:t>
            </a:r>
            <a:r>
              <a:rPr dirty="0" sz="220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尺度变换（缩放）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</a:pPr>
            <a:r>
              <a:rPr dirty="0" sz="2800" spc="-5">
                <a:latin typeface="NSimSun"/>
                <a:cs typeface="NSimSun"/>
              </a:rPr>
              <a:t>给定2个标量a和b，可以证明对傅里叶变换下列 2个公式成立</a:t>
            </a:r>
            <a:endParaRPr sz="2800">
              <a:latin typeface="NSimSun"/>
              <a:cs typeface="NSimSun"/>
            </a:endParaRPr>
          </a:p>
          <a:p>
            <a:pPr marL="1919605">
              <a:lnSpc>
                <a:spcPct val="100000"/>
              </a:lnSpc>
              <a:spcBef>
                <a:spcPts val="1575"/>
              </a:spcBef>
            </a:pPr>
            <a:r>
              <a:rPr dirty="0" sz="2850" i="1">
                <a:latin typeface="Times New Roman"/>
                <a:cs typeface="Times New Roman"/>
              </a:rPr>
              <a:t>af</a:t>
            </a:r>
            <a:r>
              <a:rPr dirty="0" sz="2850" spc="50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4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65" i="1">
                <a:latin typeface="Times New Roman"/>
                <a:cs typeface="Times New Roman"/>
              </a:rPr>
              <a:t> </a:t>
            </a:r>
            <a:r>
              <a:rPr dirty="0" sz="3750" spc="155">
                <a:latin typeface="Symbol"/>
                <a:cs typeface="Symbol"/>
              </a:rPr>
              <a:t></a:t>
            </a:r>
            <a:r>
              <a:rPr dirty="0" sz="2850" spc="5">
                <a:latin typeface="Symbol"/>
                <a:cs typeface="Symbol"/>
              </a:rPr>
              <a:t></a:t>
            </a:r>
            <a:r>
              <a:rPr dirty="0" sz="2850" spc="13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aF</a:t>
            </a:r>
            <a:r>
              <a:rPr dirty="0" sz="2850" spc="-305" i="1">
                <a:latin typeface="Times New Roman"/>
                <a:cs typeface="Times New Roman"/>
              </a:rPr>
              <a:t> </a:t>
            </a:r>
            <a:r>
              <a:rPr dirty="0" sz="3750" spc="-420">
                <a:latin typeface="Symbol"/>
                <a:cs typeface="Symbol"/>
              </a:rPr>
              <a:t></a:t>
            </a:r>
            <a:r>
              <a:rPr dirty="0" sz="2850" spc="135" i="1">
                <a:latin typeface="Times New Roman"/>
                <a:cs typeface="Times New Roman"/>
              </a:rPr>
              <a:t>u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370">
                <a:latin typeface="Times New Roman"/>
                <a:cs typeface="Times New Roman"/>
              </a:rPr>
              <a:t> </a:t>
            </a:r>
            <a:r>
              <a:rPr dirty="0" sz="2850" spc="204" i="1">
                <a:latin typeface="Times New Roman"/>
                <a:cs typeface="Times New Roman"/>
              </a:rPr>
              <a:t>v</a:t>
            </a:r>
            <a:r>
              <a:rPr dirty="0" sz="3750" spc="-28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88408" y="5119874"/>
            <a:ext cx="0" cy="435609"/>
          </a:xfrm>
          <a:custGeom>
            <a:avLst/>
            <a:gdLst/>
            <a:ahLst/>
            <a:cxnLst/>
            <a:rect l="l" t="t" r="r" b="b"/>
            <a:pathLst>
              <a:path w="0" h="435610">
                <a:moveTo>
                  <a:pt x="0" y="0"/>
                </a:moveTo>
                <a:lnTo>
                  <a:pt x="0" y="435095"/>
                </a:lnTo>
              </a:path>
            </a:pathLst>
          </a:custGeom>
          <a:ln w="155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27305" y="5119874"/>
            <a:ext cx="0" cy="435609"/>
          </a:xfrm>
          <a:custGeom>
            <a:avLst/>
            <a:gdLst/>
            <a:ahLst/>
            <a:cxnLst/>
            <a:rect l="l" t="t" r="r" b="b"/>
            <a:pathLst>
              <a:path w="0" h="435610">
                <a:moveTo>
                  <a:pt x="0" y="0"/>
                </a:moveTo>
                <a:lnTo>
                  <a:pt x="0" y="435095"/>
                </a:lnTo>
              </a:path>
            </a:pathLst>
          </a:custGeom>
          <a:ln w="155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49546" y="5053575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 h="0">
                <a:moveTo>
                  <a:pt x="0" y="0"/>
                </a:moveTo>
                <a:lnTo>
                  <a:pt x="525005" y="0"/>
                </a:lnTo>
              </a:path>
            </a:pathLst>
          </a:custGeom>
          <a:ln w="150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514670" y="5066550"/>
            <a:ext cx="38862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ab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38176" y="4668773"/>
            <a:ext cx="1868170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50" i="1">
                <a:latin typeface="Times New Roman"/>
                <a:cs typeface="Times New Roman"/>
              </a:rPr>
              <a:t> </a:t>
            </a:r>
            <a:r>
              <a:rPr dirty="0" sz="3750" spc="-430">
                <a:latin typeface="Symbol"/>
                <a:cs typeface="Symbol"/>
              </a:rPr>
              <a:t></a:t>
            </a:r>
            <a:r>
              <a:rPr dirty="0" sz="2850" i="1">
                <a:latin typeface="Times New Roman"/>
                <a:cs typeface="Times New Roman"/>
              </a:rPr>
              <a:t>u</a:t>
            </a:r>
            <a:r>
              <a:rPr dirty="0" sz="2850" spc="-114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/</a:t>
            </a:r>
            <a:r>
              <a:rPr dirty="0" sz="2850" spc="-170">
                <a:latin typeface="Times New Roman"/>
                <a:cs typeface="Times New Roman"/>
              </a:rPr>
              <a:t> </a:t>
            </a:r>
            <a:r>
              <a:rPr dirty="0" sz="2850" spc="85" i="1">
                <a:latin typeface="Times New Roman"/>
                <a:cs typeface="Times New Roman"/>
              </a:rPr>
              <a:t>a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36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v</a:t>
            </a:r>
            <a:r>
              <a:rPr dirty="0" sz="2850" spc="-185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/</a:t>
            </a:r>
            <a:r>
              <a:rPr dirty="0" sz="2850" spc="-265">
                <a:latin typeface="Times New Roman"/>
                <a:cs typeface="Times New Roman"/>
              </a:rPr>
              <a:t> </a:t>
            </a:r>
            <a:r>
              <a:rPr dirty="0" sz="2850" spc="180" i="1">
                <a:latin typeface="Times New Roman"/>
                <a:cs typeface="Times New Roman"/>
              </a:rPr>
              <a:t>b</a:t>
            </a:r>
            <a:r>
              <a:rPr dirty="0" sz="3750" spc="-28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05348" y="4553711"/>
            <a:ext cx="20701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>
                <a:latin typeface="Times New Roman"/>
                <a:cs typeface="Times New Roman"/>
              </a:rPr>
              <a:t>1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89883" y="4668773"/>
            <a:ext cx="1758950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i="1">
                <a:latin typeface="Times New Roman"/>
                <a:cs typeface="Times New Roman"/>
              </a:rPr>
              <a:t> </a:t>
            </a:r>
            <a:r>
              <a:rPr dirty="0" sz="3750" spc="-340">
                <a:latin typeface="Symbol"/>
                <a:cs typeface="Symbol"/>
              </a:rPr>
              <a:t></a:t>
            </a:r>
            <a:r>
              <a:rPr dirty="0" sz="2850" i="1">
                <a:latin typeface="Times New Roman"/>
                <a:cs typeface="Times New Roman"/>
              </a:rPr>
              <a:t>a</a:t>
            </a:r>
            <a:r>
              <a:rPr dirty="0" sz="2850" spc="110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41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by</a:t>
            </a:r>
            <a:r>
              <a:rPr dirty="0" sz="2850" spc="-415" i="1">
                <a:latin typeface="Times New Roman"/>
                <a:cs typeface="Times New Roman"/>
              </a:rPr>
              <a:t> </a:t>
            </a:r>
            <a:r>
              <a:rPr dirty="0" sz="3750" spc="150">
                <a:latin typeface="Symbol"/>
                <a:cs typeface="Symbol"/>
              </a:rPr>
              <a:t></a:t>
            </a:r>
            <a:r>
              <a:rPr dirty="0" sz="2850" spc="5">
                <a:latin typeface="Symbol"/>
                <a:cs typeface="Symbol"/>
              </a:rPr>
              <a:t>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1451" y="5970778"/>
            <a:ext cx="22542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15010">
              <a:lnSpc>
                <a:spcPct val="100000"/>
              </a:lnSpc>
            </a:pPr>
            <a:r>
              <a:rPr dirty="0">
                <a:solidFill>
                  <a:srgbClr val="EE2B0A"/>
                </a:solidFill>
                <a:latin typeface="NSimSun"/>
                <a:cs typeface="NSimSun"/>
              </a:rPr>
              <a:t>4.</a:t>
            </a:r>
            <a:r>
              <a:rPr dirty="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旋转性</a:t>
            </a:r>
            <a:endParaRPr sz="3200">
              <a:latin typeface="NSimSun"/>
              <a:cs typeface="NSimSun"/>
            </a:endParaRPr>
          </a:p>
          <a:p>
            <a:pPr marL="1248410">
              <a:lnSpc>
                <a:spcPct val="100000"/>
              </a:lnSpc>
              <a:spcBef>
                <a:spcPts val="1015"/>
              </a:spcBef>
            </a:pPr>
            <a:r>
              <a:rPr dirty="0" baseline="-11904" sz="4200" spc="-7">
                <a:latin typeface="NSimSun"/>
                <a:cs typeface="NSimSun"/>
              </a:rPr>
              <a:t>引入极坐</a:t>
            </a:r>
            <a:r>
              <a:rPr dirty="0" baseline="-11904" sz="4200">
                <a:latin typeface="NSimSun"/>
                <a:cs typeface="NSimSun"/>
              </a:rPr>
              <a:t>标</a:t>
            </a:r>
            <a:r>
              <a:rPr dirty="0" baseline="-11904" sz="4200" spc="-150">
                <a:latin typeface="NSimSun"/>
                <a:cs typeface="NSimSu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x</a:t>
            </a:r>
            <a:r>
              <a:rPr dirty="0" sz="2700" spc="-335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</a:t>
            </a:r>
            <a:r>
              <a:rPr dirty="0" sz="2700" spc="-409">
                <a:latin typeface="Times New Roman"/>
                <a:cs typeface="Times New Roman"/>
              </a:rPr>
              <a:t> </a:t>
            </a:r>
            <a:r>
              <a:rPr dirty="0" sz="2700" spc="220" i="1">
                <a:latin typeface="Times New Roman"/>
                <a:cs typeface="Times New Roman"/>
              </a:rPr>
              <a:t>r</a:t>
            </a:r>
            <a:r>
              <a:rPr dirty="0" sz="2700" spc="10">
                <a:latin typeface="Times New Roman"/>
                <a:cs typeface="Times New Roman"/>
              </a:rPr>
              <a:t>co</a:t>
            </a:r>
            <a:r>
              <a:rPr dirty="0" sz="2700" spc="-520">
                <a:latin typeface="Times New Roman"/>
                <a:cs typeface="Times New Roman"/>
              </a:rPr>
              <a:t>s</a:t>
            </a:r>
            <a:r>
              <a:rPr dirty="0" sz="2850" spc="-35" i="1">
                <a:latin typeface="Symbol"/>
                <a:cs typeface="Symbol"/>
              </a:rPr>
              <a:t></a:t>
            </a:r>
            <a:r>
              <a:rPr dirty="0" sz="2700" spc="5">
                <a:latin typeface="Times New Roman"/>
                <a:cs typeface="Times New Roman"/>
              </a:rPr>
              <a:t>,</a:t>
            </a:r>
            <a:r>
              <a:rPr dirty="0" sz="2700" spc="-305">
                <a:latin typeface="Times New Roman"/>
                <a:cs typeface="Times New Roman"/>
              </a:rPr>
              <a:t> </a:t>
            </a:r>
            <a:r>
              <a:rPr dirty="0" sz="2700" spc="10" i="1">
                <a:latin typeface="Times New Roman"/>
                <a:cs typeface="Times New Roman"/>
              </a:rPr>
              <a:t>y</a:t>
            </a:r>
            <a:r>
              <a:rPr dirty="0" sz="2700" spc="-300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</a:t>
            </a:r>
            <a:r>
              <a:rPr dirty="0" sz="2700" spc="-405">
                <a:latin typeface="Times New Roman"/>
                <a:cs typeface="Times New Roman"/>
              </a:rPr>
              <a:t> </a:t>
            </a:r>
            <a:r>
              <a:rPr dirty="0" sz="2700" spc="185" i="1">
                <a:latin typeface="Times New Roman"/>
                <a:cs typeface="Times New Roman"/>
              </a:rPr>
              <a:t>r</a:t>
            </a:r>
            <a:r>
              <a:rPr dirty="0" sz="2700" spc="5">
                <a:latin typeface="Times New Roman"/>
                <a:cs typeface="Times New Roman"/>
              </a:rPr>
              <a:t>si</a:t>
            </a:r>
            <a:r>
              <a:rPr dirty="0" sz="2700" spc="-350">
                <a:latin typeface="Times New Roman"/>
                <a:cs typeface="Times New Roman"/>
              </a:rPr>
              <a:t>n</a:t>
            </a:r>
            <a:r>
              <a:rPr dirty="0" sz="2850" spc="-40" i="1">
                <a:latin typeface="Symbol"/>
                <a:cs typeface="Symbol"/>
              </a:rPr>
              <a:t></a:t>
            </a:r>
            <a:r>
              <a:rPr dirty="0" sz="2700" spc="100">
                <a:latin typeface="Times New Roman"/>
                <a:cs typeface="Times New Roman"/>
              </a:rPr>
              <a:t>,</a:t>
            </a:r>
            <a:r>
              <a:rPr dirty="0" sz="2700" spc="10" i="1">
                <a:latin typeface="Times New Roman"/>
                <a:cs typeface="Times New Roman"/>
              </a:rPr>
              <a:t>u</a:t>
            </a:r>
            <a:r>
              <a:rPr dirty="0" sz="2700" spc="-305" i="1">
                <a:latin typeface="Times New Roman"/>
                <a:cs typeface="Times New Roman"/>
              </a:rPr>
              <a:t> </a:t>
            </a:r>
            <a:r>
              <a:rPr dirty="0" sz="2700" spc="125">
                <a:latin typeface="Symbol"/>
                <a:cs typeface="Symbol"/>
              </a:rPr>
              <a:t></a:t>
            </a:r>
            <a:r>
              <a:rPr dirty="0" sz="2850" spc="-15" i="1">
                <a:latin typeface="Symbol"/>
                <a:cs typeface="Symbol"/>
              </a:rPr>
              <a:t></a:t>
            </a:r>
            <a:r>
              <a:rPr dirty="0" sz="2700" spc="10">
                <a:latin typeface="Times New Roman"/>
                <a:cs typeface="Times New Roman"/>
              </a:rPr>
              <a:t>co</a:t>
            </a:r>
            <a:r>
              <a:rPr dirty="0" sz="2700" spc="-484">
                <a:latin typeface="Times New Roman"/>
                <a:cs typeface="Times New Roman"/>
              </a:rPr>
              <a:t>s</a:t>
            </a:r>
            <a:r>
              <a:rPr dirty="0" sz="2850" spc="-200" i="1">
                <a:latin typeface="Symbol"/>
                <a:cs typeface="Symbol"/>
              </a:rPr>
              <a:t></a:t>
            </a:r>
            <a:r>
              <a:rPr dirty="0" sz="2700" spc="130">
                <a:latin typeface="Times New Roman"/>
                <a:cs typeface="Times New Roman"/>
              </a:rPr>
              <a:t>,</a:t>
            </a:r>
            <a:r>
              <a:rPr dirty="0" sz="2700" spc="10" i="1">
                <a:latin typeface="Times New Roman"/>
                <a:cs typeface="Times New Roman"/>
              </a:rPr>
              <a:t>v</a:t>
            </a:r>
            <a:r>
              <a:rPr dirty="0" sz="2700" spc="-335" i="1">
                <a:latin typeface="Times New Roman"/>
                <a:cs typeface="Times New Roman"/>
              </a:rPr>
              <a:t> </a:t>
            </a:r>
            <a:r>
              <a:rPr dirty="0" sz="2700" spc="135">
                <a:latin typeface="Symbol"/>
                <a:cs typeface="Symbol"/>
              </a:rPr>
              <a:t></a:t>
            </a:r>
            <a:r>
              <a:rPr dirty="0" sz="2850" spc="-50" i="1">
                <a:latin typeface="Symbol"/>
                <a:cs typeface="Symbol"/>
              </a:rPr>
              <a:t></a:t>
            </a:r>
            <a:r>
              <a:rPr dirty="0" sz="2700" spc="5">
                <a:latin typeface="Times New Roman"/>
                <a:cs typeface="Times New Roman"/>
              </a:rPr>
              <a:t>si</a:t>
            </a:r>
            <a:r>
              <a:rPr dirty="0" sz="2700" spc="-315">
                <a:latin typeface="Times New Roman"/>
                <a:cs typeface="Times New Roman"/>
              </a:rPr>
              <a:t>n</a:t>
            </a:r>
            <a:r>
              <a:rPr dirty="0" sz="2850" spc="-75" i="1">
                <a:latin typeface="Symbol"/>
                <a:cs typeface="Symbol"/>
              </a:rPr>
              <a:t></a:t>
            </a:r>
            <a:endParaRPr sz="2850">
              <a:latin typeface="Symbol"/>
              <a:cs typeface="Symbol"/>
            </a:endParaRPr>
          </a:p>
          <a:p>
            <a:pPr marL="1172210" marR="5080" indent="75565">
              <a:lnSpc>
                <a:spcPts val="3360"/>
              </a:lnSpc>
              <a:spcBef>
                <a:spcPts val="2405"/>
              </a:spcBef>
            </a:pPr>
            <a:r>
              <a:rPr dirty="0" sz="2800" spc="-5">
                <a:latin typeface="NSimSun"/>
                <a:cs typeface="NSimSun"/>
              </a:rPr>
              <a:t>将f(x,y)和F(u,v)转换</a:t>
            </a:r>
            <a:r>
              <a:rPr dirty="0" sz="2800">
                <a:latin typeface="NSimSun"/>
                <a:cs typeface="NSimSun"/>
              </a:rPr>
              <a:t>为</a:t>
            </a:r>
            <a:r>
              <a:rPr dirty="0" sz="2800" spc="-300">
                <a:latin typeface="NSimSun"/>
                <a:cs typeface="NSimSun"/>
              </a:rPr>
              <a:t> </a:t>
            </a:r>
            <a:r>
              <a:rPr dirty="0" baseline="2314" sz="3600" i="1">
                <a:latin typeface="Times New Roman"/>
                <a:cs typeface="Times New Roman"/>
              </a:rPr>
              <a:t>f</a:t>
            </a:r>
            <a:r>
              <a:rPr dirty="0" baseline="2314" sz="3600" spc="-247" i="1">
                <a:latin typeface="Times New Roman"/>
                <a:cs typeface="Times New Roman"/>
              </a:rPr>
              <a:t> </a:t>
            </a:r>
            <a:r>
              <a:rPr dirty="0" baseline="1763" sz="4725" spc="-577">
                <a:latin typeface="Symbol"/>
                <a:cs typeface="Symbol"/>
              </a:rPr>
              <a:t></a:t>
            </a:r>
            <a:r>
              <a:rPr dirty="0" baseline="2314" sz="3600" spc="7" i="1">
                <a:latin typeface="Times New Roman"/>
                <a:cs typeface="Times New Roman"/>
              </a:rPr>
              <a:t>r</a:t>
            </a:r>
            <a:r>
              <a:rPr dirty="0" baseline="2314" sz="3600" spc="-7">
                <a:latin typeface="Times New Roman"/>
                <a:cs typeface="Times New Roman"/>
              </a:rPr>
              <a:t>,</a:t>
            </a:r>
            <a:r>
              <a:rPr dirty="0" baseline="2222" sz="3750" spc="-82" i="1">
                <a:latin typeface="Symbol"/>
                <a:cs typeface="Symbol"/>
              </a:rPr>
              <a:t></a:t>
            </a:r>
            <a:r>
              <a:rPr dirty="0" baseline="2222" sz="3750" spc="-607" i="1">
                <a:latin typeface="Times New Roman"/>
                <a:cs typeface="Times New Roman"/>
              </a:rPr>
              <a:t> </a:t>
            </a:r>
            <a:r>
              <a:rPr dirty="0" baseline="1763" sz="4725" spc="-517">
                <a:latin typeface="Symbol"/>
                <a:cs typeface="Symbol"/>
              </a:rPr>
              <a:t></a:t>
            </a:r>
            <a:r>
              <a:rPr dirty="0" baseline="1763" sz="4725" spc="-585">
                <a:latin typeface="Times New Roman"/>
                <a:cs typeface="Times New Roman"/>
              </a:rPr>
              <a:t> </a:t>
            </a:r>
            <a:r>
              <a:rPr dirty="0" sz="2800">
                <a:latin typeface="NSimSun"/>
                <a:cs typeface="NSimSun"/>
              </a:rPr>
              <a:t>和</a:t>
            </a:r>
            <a:r>
              <a:rPr dirty="0" sz="2800" spc="-960">
                <a:latin typeface="NSimSun"/>
                <a:cs typeface="NSimSun"/>
              </a:rPr>
              <a:t> </a:t>
            </a:r>
            <a:r>
              <a:rPr dirty="0" baseline="2314" sz="3600" spc="104" i="1">
                <a:latin typeface="Times New Roman"/>
                <a:cs typeface="Times New Roman"/>
              </a:rPr>
              <a:t>F</a:t>
            </a:r>
            <a:r>
              <a:rPr dirty="0" baseline="1763" sz="4725" spc="-780">
                <a:latin typeface="Symbol"/>
                <a:cs typeface="Symbol"/>
              </a:rPr>
              <a:t></a:t>
            </a:r>
            <a:r>
              <a:rPr dirty="0" baseline="2222" sz="3750" spc="-209" i="1">
                <a:latin typeface="Symbol"/>
                <a:cs typeface="Symbol"/>
              </a:rPr>
              <a:t></a:t>
            </a:r>
            <a:r>
              <a:rPr dirty="0" baseline="2314" sz="3600" spc="60">
                <a:latin typeface="Times New Roman"/>
                <a:cs typeface="Times New Roman"/>
              </a:rPr>
              <a:t>,</a:t>
            </a:r>
            <a:r>
              <a:rPr dirty="0" baseline="2222" sz="3750" spc="37" i="1">
                <a:latin typeface="Symbol"/>
                <a:cs typeface="Symbol"/>
              </a:rPr>
              <a:t></a:t>
            </a:r>
            <a:r>
              <a:rPr dirty="0" baseline="1763" sz="4725" spc="-509">
                <a:latin typeface="Symbol"/>
                <a:cs typeface="Symbol"/>
              </a:rPr>
              <a:t></a:t>
            </a:r>
            <a:r>
              <a:rPr dirty="0" sz="2800">
                <a:latin typeface="NSimSun"/>
                <a:cs typeface="NSimSun"/>
              </a:rPr>
              <a:t>。</a:t>
            </a:r>
            <a:r>
              <a:rPr dirty="0" sz="2800" spc="-5">
                <a:latin typeface="NSimSun"/>
                <a:cs typeface="NSimSun"/>
              </a:rPr>
              <a:t>将它</a:t>
            </a:r>
            <a:r>
              <a:rPr dirty="0" sz="2800" spc="-5">
                <a:latin typeface="NSimSun"/>
                <a:cs typeface="NSimSun"/>
              </a:rPr>
              <a:t> 们带入傅里叶变换对得到</a:t>
            </a:r>
            <a:endParaRPr sz="2800">
              <a:latin typeface="NSimSun"/>
              <a:cs typeface="NSimSun"/>
            </a:endParaRPr>
          </a:p>
          <a:p>
            <a:pPr marL="2405380">
              <a:lnSpc>
                <a:spcPct val="100000"/>
              </a:lnSpc>
              <a:spcBef>
                <a:spcPts val="1085"/>
              </a:spcBef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i="1">
                <a:latin typeface="Times New Roman"/>
                <a:cs typeface="Times New Roman"/>
              </a:rPr>
              <a:t> </a:t>
            </a:r>
            <a:r>
              <a:rPr dirty="0" sz="3750" spc="-335">
                <a:latin typeface="Symbol"/>
                <a:cs typeface="Symbol"/>
              </a:rPr>
              <a:t></a:t>
            </a:r>
            <a:r>
              <a:rPr dirty="0" sz="2850" spc="180" i="1">
                <a:latin typeface="Times New Roman"/>
                <a:cs typeface="Times New Roman"/>
              </a:rPr>
              <a:t>r</a:t>
            </a:r>
            <a:r>
              <a:rPr dirty="0" sz="2850" spc="110">
                <a:latin typeface="Times New Roman"/>
                <a:cs typeface="Times New Roman"/>
              </a:rPr>
              <a:t>,</a:t>
            </a:r>
            <a:r>
              <a:rPr dirty="0" sz="3000" spc="-75" i="1">
                <a:latin typeface="Symbol"/>
                <a:cs typeface="Symbol"/>
              </a:rPr>
              <a:t></a:t>
            </a:r>
            <a:r>
              <a:rPr dirty="0" sz="3000" spc="150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</a:t>
            </a:r>
            <a:r>
              <a:rPr dirty="0" sz="2850" spc="-395">
                <a:latin typeface="Times New Roman"/>
                <a:cs typeface="Times New Roman"/>
              </a:rPr>
              <a:t> </a:t>
            </a:r>
            <a:r>
              <a:rPr dirty="0" sz="3000" spc="120" i="1">
                <a:latin typeface="Symbol"/>
                <a:cs typeface="Symbol"/>
              </a:rPr>
              <a:t></a:t>
            </a:r>
            <a:r>
              <a:rPr dirty="0" baseline="-23569" sz="2475" spc="7">
                <a:latin typeface="Times New Roman"/>
                <a:cs typeface="Times New Roman"/>
              </a:rPr>
              <a:t>0</a:t>
            </a:r>
            <a:r>
              <a:rPr dirty="0" baseline="-23569" sz="2475" spc="52">
                <a:latin typeface="Times New Roman"/>
                <a:cs typeface="Times New Roman"/>
              </a:rPr>
              <a:t> </a:t>
            </a:r>
            <a:r>
              <a:rPr dirty="0" sz="3750" spc="150">
                <a:latin typeface="Symbol"/>
                <a:cs typeface="Symbol"/>
              </a:rPr>
              <a:t></a:t>
            </a:r>
            <a:r>
              <a:rPr dirty="0" sz="2850" spc="10">
                <a:latin typeface="Symbol"/>
                <a:cs typeface="Symbol"/>
              </a:rPr>
              <a:t></a:t>
            </a:r>
            <a:r>
              <a:rPr dirty="0" sz="2850" spc="225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45" i="1">
                <a:latin typeface="Times New Roman"/>
                <a:cs typeface="Times New Roman"/>
              </a:rPr>
              <a:t> </a:t>
            </a:r>
            <a:r>
              <a:rPr dirty="0" sz="3750" spc="-525">
                <a:latin typeface="Symbol"/>
                <a:cs typeface="Symbol"/>
              </a:rPr>
              <a:t></a:t>
            </a:r>
            <a:r>
              <a:rPr dirty="0" sz="3000" spc="110" i="1">
                <a:latin typeface="Symbol"/>
                <a:cs typeface="Symbol"/>
              </a:rPr>
              <a:t></a:t>
            </a:r>
            <a:r>
              <a:rPr dirty="0" sz="2850" spc="160">
                <a:latin typeface="Times New Roman"/>
                <a:cs typeface="Times New Roman"/>
              </a:rPr>
              <a:t>,</a:t>
            </a:r>
            <a:r>
              <a:rPr dirty="0" sz="3000" spc="-85" i="1">
                <a:latin typeface="Symbol"/>
                <a:cs typeface="Symbol"/>
              </a:rPr>
              <a:t></a:t>
            </a:r>
            <a:r>
              <a:rPr dirty="0" sz="3000" spc="5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</a:t>
            </a:r>
            <a:r>
              <a:rPr dirty="0" sz="2850" spc="-395">
                <a:latin typeface="Times New Roman"/>
                <a:cs typeface="Times New Roman"/>
              </a:rPr>
              <a:t> </a:t>
            </a:r>
            <a:r>
              <a:rPr dirty="0" sz="3000" spc="120" i="1">
                <a:latin typeface="Symbol"/>
                <a:cs typeface="Symbol"/>
              </a:rPr>
              <a:t></a:t>
            </a:r>
            <a:r>
              <a:rPr dirty="0" baseline="-23569" sz="2475" spc="7">
                <a:latin typeface="Times New Roman"/>
                <a:cs typeface="Times New Roman"/>
              </a:rPr>
              <a:t>0</a:t>
            </a:r>
            <a:r>
              <a:rPr dirty="0" baseline="-23569" sz="2475" spc="52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  <a:p>
            <a:pPr marL="1172210">
              <a:lnSpc>
                <a:spcPct val="100000"/>
              </a:lnSpc>
              <a:spcBef>
                <a:spcPts val="1045"/>
              </a:spcBef>
              <a:tabLst>
                <a:tab pos="18072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f(x,y)旋转角</a:t>
            </a:r>
            <a:r>
              <a:rPr dirty="0" sz="2800">
                <a:latin typeface="NSimSun"/>
                <a:cs typeface="NSimSun"/>
              </a:rPr>
              <a:t>度</a:t>
            </a:r>
            <a:r>
              <a:rPr dirty="0" sz="2800" spc="-969">
                <a:latin typeface="NSimSun"/>
                <a:cs typeface="NSimSun"/>
              </a:rPr>
              <a:t> </a:t>
            </a:r>
            <a:r>
              <a:rPr dirty="0" baseline="2267" sz="3675" spc="75" i="1">
                <a:latin typeface="Symbol"/>
                <a:cs typeface="Symbol"/>
              </a:rPr>
              <a:t></a:t>
            </a:r>
            <a:r>
              <a:rPr dirty="0" baseline="-18518" sz="2025" spc="7">
                <a:latin typeface="Times New Roman"/>
                <a:cs typeface="Times New Roman"/>
              </a:rPr>
              <a:t>0</a:t>
            </a:r>
            <a:r>
              <a:rPr dirty="0" baseline="-18518" sz="2025" spc="1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NSimSun"/>
                <a:cs typeface="NSimSun"/>
              </a:rPr>
              <a:t>，</a:t>
            </a:r>
            <a:r>
              <a:rPr dirty="0" sz="2800" spc="-5">
                <a:latin typeface="NSimSun"/>
                <a:cs typeface="NSimSun"/>
              </a:rPr>
              <a:t>F(u,v)也将转过相同</a:t>
            </a:r>
            <a:endParaRPr sz="2800">
              <a:latin typeface="NSimSun"/>
              <a:cs typeface="NSimSun"/>
            </a:endParaRPr>
          </a:p>
          <a:p>
            <a:pPr marL="162941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的角度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8651" y="5903976"/>
            <a:ext cx="6602095" cy="810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77800">
              <a:lnSpc>
                <a:spcPts val="3270"/>
              </a:lnSpc>
            </a:pPr>
            <a:r>
              <a:rPr dirty="0" baseline="1984" sz="4200" spc="-7">
                <a:latin typeface="NSimSun"/>
                <a:cs typeface="NSimSun"/>
              </a:rPr>
              <a:t>F(u,v)旋转角</a:t>
            </a:r>
            <a:r>
              <a:rPr dirty="0" baseline="1984" sz="4200">
                <a:latin typeface="NSimSun"/>
                <a:cs typeface="NSimSun"/>
              </a:rPr>
              <a:t>度</a:t>
            </a:r>
            <a:r>
              <a:rPr dirty="0" baseline="1984" sz="4200" spc="-1455">
                <a:latin typeface="NSimSun"/>
                <a:cs typeface="NSimSun"/>
              </a:rPr>
              <a:t> </a:t>
            </a:r>
            <a:r>
              <a:rPr dirty="0" baseline="13605" sz="3675" spc="75" i="1">
                <a:latin typeface="Symbol"/>
                <a:cs typeface="Symbol"/>
              </a:rPr>
              <a:t></a:t>
            </a:r>
            <a:r>
              <a:rPr dirty="0" sz="1350" spc="5">
                <a:latin typeface="Times New Roman"/>
                <a:cs typeface="Times New Roman"/>
              </a:rPr>
              <a:t>0</a:t>
            </a:r>
            <a:r>
              <a:rPr dirty="0" sz="1350" spc="10">
                <a:latin typeface="Times New Roman"/>
                <a:cs typeface="Times New Roman"/>
              </a:rPr>
              <a:t> </a:t>
            </a:r>
            <a:r>
              <a:rPr dirty="0" baseline="1984" sz="4200" spc="-15">
                <a:latin typeface="NSimSun"/>
                <a:cs typeface="NSimSun"/>
              </a:rPr>
              <a:t>，</a:t>
            </a:r>
            <a:r>
              <a:rPr dirty="0" baseline="1984" sz="4200" spc="-7">
                <a:latin typeface="NSimSun"/>
                <a:cs typeface="NSimSun"/>
              </a:rPr>
              <a:t>f(x,y)也将转过相同</a:t>
            </a:r>
            <a:r>
              <a:rPr dirty="0" baseline="1984" sz="4200" spc="-7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的角度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669288"/>
            <a:ext cx="8000365" cy="5142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5.</a:t>
            </a:r>
            <a:r>
              <a:rPr dirty="0" sz="220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周期性和共轭对称性</a:t>
            </a:r>
            <a:endParaRPr sz="3200">
              <a:latin typeface="NSimSun"/>
              <a:cs typeface="NSimSun"/>
            </a:endParaRPr>
          </a:p>
          <a:p>
            <a:pPr marL="58419" marR="5080" indent="35560">
              <a:lnSpc>
                <a:spcPct val="115999"/>
              </a:lnSpc>
              <a:spcBef>
                <a:spcPts val="745"/>
              </a:spcBef>
              <a:tabLst>
                <a:tab pos="1466215" algn="l"/>
                <a:tab pos="3588385" algn="l"/>
                <a:tab pos="5640705" algn="l"/>
              </a:tabLst>
            </a:pP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50" i="1">
                <a:latin typeface="Times New Roman"/>
                <a:cs typeface="Times New Roman"/>
              </a:rPr>
              <a:t> </a:t>
            </a:r>
            <a:r>
              <a:rPr dirty="0" sz="3750" spc="-425">
                <a:latin typeface="Symbol"/>
                <a:cs typeface="Symbol"/>
              </a:rPr>
              <a:t></a:t>
            </a:r>
            <a:r>
              <a:rPr dirty="0" sz="2850" spc="140" i="1">
                <a:latin typeface="Times New Roman"/>
                <a:cs typeface="Times New Roman"/>
              </a:rPr>
              <a:t>u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370">
                <a:latin typeface="Times New Roman"/>
                <a:cs typeface="Times New Roman"/>
              </a:rPr>
              <a:t> </a:t>
            </a:r>
            <a:r>
              <a:rPr dirty="0" sz="2850" spc="204" i="1">
                <a:latin typeface="Times New Roman"/>
                <a:cs typeface="Times New Roman"/>
              </a:rPr>
              <a:t>v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500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</a:t>
            </a:r>
            <a:r>
              <a:rPr dirty="0" sz="2850" spc="114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50" i="1">
                <a:latin typeface="Times New Roman"/>
                <a:cs typeface="Times New Roman"/>
              </a:rPr>
              <a:t> </a:t>
            </a:r>
            <a:r>
              <a:rPr dirty="0" sz="3750" spc="-425">
                <a:latin typeface="Symbol"/>
                <a:cs typeface="Symbol"/>
              </a:rPr>
              <a:t></a:t>
            </a:r>
            <a:r>
              <a:rPr dirty="0" sz="2850" spc="5" i="1">
                <a:latin typeface="Times New Roman"/>
                <a:cs typeface="Times New Roman"/>
              </a:rPr>
              <a:t>u</a:t>
            </a:r>
            <a:r>
              <a:rPr dirty="0" sz="2850" spc="-70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</a:t>
            </a:r>
            <a:r>
              <a:rPr dirty="0" sz="2850" spc="-70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M</a:t>
            </a:r>
            <a:r>
              <a:rPr dirty="0" sz="2850" spc="-195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375">
                <a:latin typeface="Times New Roman"/>
                <a:cs typeface="Times New Roman"/>
              </a:rPr>
              <a:t> </a:t>
            </a:r>
            <a:r>
              <a:rPr dirty="0" sz="2850" spc="204" i="1">
                <a:latin typeface="Times New Roman"/>
                <a:cs typeface="Times New Roman"/>
              </a:rPr>
              <a:t>v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490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</a:t>
            </a:r>
            <a:r>
              <a:rPr dirty="0" sz="2850" spc="110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50" i="1">
                <a:latin typeface="Times New Roman"/>
                <a:cs typeface="Times New Roman"/>
              </a:rPr>
              <a:t> </a:t>
            </a:r>
            <a:r>
              <a:rPr dirty="0" sz="3750" spc="-420">
                <a:latin typeface="Symbol"/>
                <a:cs typeface="Symbol"/>
              </a:rPr>
              <a:t></a:t>
            </a:r>
            <a:r>
              <a:rPr dirty="0" sz="2850" spc="140" i="1">
                <a:latin typeface="Times New Roman"/>
                <a:cs typeface="Times New Roman"/>
              </a:rPr>
              <a:t>u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37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v</a:t>
            </a:r>
            <a:r>
              <a:rPr dirty="0" sz="2850" spc="-145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</a:t>
            </a:r>
            <a:r>
              <a:rPr dirty="0" sz="2850" spc="20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N</a:t>
            </a:r>
            <a:r>
              <a:rPr dirty="0" sz="2850" spc="-229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490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</a:t>
            </a:r>
            <a:r>
              <a:rPr dirty="0" sz="2850" spc="114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50" i="1">
                <a:latin typeface="Times New Roman"/>
                <a:cs typeface="Times New Roman"/>
              </a:rPr>
              <a:t> </a:t>
            </a:r>
            <a:r>
              <a:rPr dirty="0" sz="3750" spc="-425">
                <a:latin typeface="Symbol"/>
                <a:cs typeface="Symbol"/>
              </a:rPr>
              <a:t></a:t>
            </a:r>
            <a:r>
              <a:rPr dirty="0" sz="2850" spc="5" i="1">
                <a:latin typeface="Times New Roman"/>
                <a:cs typeface="Times New Roman"/>
              </a:rPr>
              <a:t>u</a:t>
            </a:r>
            <a:r>
              <a:rPr dirty="0" sz="2850" spc="-70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</a:t>
            </a:r>
            <a:r>
              <a:rPr dirty="0" sz="2850" spc="-75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M</a:t>
            </a:r>
            <a:r>
              <a:rPr dirty="0" sz="2850" spc="-195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37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v</a:t>
            </a:r>
            <a:r>
              <a:rPr dirty="0" sz="2850" spc="-145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</a:t>
            </a:r>
            <a:r>
              <a:rPr dirty="0" sz="2850" spc="20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N</a:t>
            </a:r>
            <a:r>
              <a:rPr dirty="0" sz="2850" spc="-220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21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10" i="1">
                <a:latin typeface="Times New Roman"/>
                <a:cs typeface="Times New Roman"/>
              </a:rPr>
              <a:t> </a:t>
            </a:r>
            <a:r>
              <a:rPr dirty="0" sz="3750" spc="-200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4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65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490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</a:t>
            </a:r>
            <a:r>
              <a:rPr dirty="0" sz="2850">
                <a:latin typeface="Times New Roman"/>
                <a:cs typeface="Times New Roman"/>
              </a:rPr>
              <a:t>	</a:t>
            </a: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i="1">
                <a:latin typeface="Times New Roman"/>
                <a:cs typeface="Times New Roman"/>
              </a:rPr>
              <a:t>x</a:t>
            </a:r>
            <a:r>
              <a:rPr dirty="0" sz="2850" spc="-145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</a:t>
            </a:r>
            <a:r>
              <a:rPr dirty="0" sz="2850" spc="-70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M</a:t>
            </a:r>
            <a:r>
              <a:rPr dirty="0" sz="2850" spc="-195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4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65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490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</a:t>
            </a:r>
            <a:r>
              <a:rPr dirty="0" sz="2850">
                <a:latin typeface="Times New Roman"/>
                <a:cs typeface="Times New Roman"/>
              </a:rPr>
              <a:t>	</a:t>
            </a: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5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95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</a:t>
            </a:r>
            <a:r>
              <a:rPr dirty="0" sz="2850" spc="20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N</a:t>
            </a:r>
            <a:r>
              <a:rPr dirty="0" sz="2850" spc="-225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500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</a:t>
            </a:r>
            <a:r>
              <a:rPr dirty="0" sz="2850">
                <a:latin typeface="Times New Roman"/>
                <a:cs typeface="Times New Roman"/>
              </a:rPr>
              <a:t>	</a:t>
            </a: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i="1">
                <a:latin typeface="Times New Roman"/>
                <a:cs typeface="Times New Roman"/>
              </a:rPr>
              <a:t>x</a:t>
            </a:r>
            <a:r>
              <a:rPr dirty="0" sz="2850" spc="-145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</a:t>
            </a:r>
            <a:r>
              <a:rPr dirty="0" sz="2850" spc="-70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M</a:t>
            </a:r>
            <a:r>
              <a:rPr dirty="0" sz="2850" spc="-195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5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95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</a:t>
            </a:r>
            <a:r>
              <a:rPr dirty="0" sz="2850" spc="20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N</a:t>
            </a:r>
            <a:r>
              <a:rPr dirty="0" sz="2850" spc="-225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  <a:p>
            <a:pPr marL="368300">
              <a:lnSpc>
                <a:spcPct val="100000"/>
              </a:lnSpc>
              <a:spcBef>
                <a:spcPts val="590"/>
              </a:spcBef>
            </a:pPr>
            <a:r>
              <a:rPr dirty="0" sz="2800" spc="-5">
                <a:latin typeface="NSimSun"/>
                <a:cs typeface="NSimSun"/>
              </a:rPr>
              <a:t>上述公式表明</a:t>
            </a:r>
            <a:endParaRPr sz="2800">
              <a:latin typeface="NSimSun"/>
              <a:cs typeface="NSimSun"/>
            </a:endParaRPr>
          </a:p>
          <a:p>
            <a:pPr marL="927100" marR="359410" indent="-457200">
              <a:lnSpc>
                <a:spcPct val="100000"/>
              </a:lnSpc>
              <a:spcBef>
                <a:spcPts val="1425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尽管F(u,v)对无穷多个u和v的值重复出现，但只需 根据在任一个周期里的N个值就可以从F(u,v)得到 f(x,y)</a:t>
            </a:r>
            <a:endParaRPr sz="2400">
              <a:latin typeface="NSimSun"/>
              <a:cs typeface="NSimSun"/>
            </a:endParaRPr>
          </a:p>
          <a:p>
            <a:pPr marL="927100" marR="359410" indent="-457200">
              <a:lnSpc>
                <a:spcPct val="100000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只需一个周期里的变换就可将F(u,v)在频域里完全 确定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40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同样的结论对f(x,y)在空域也成立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02327" y="4511027"/>
            <a:ext cx="0" cy="434340"/>
          </a:xfrm>
          <a:custGeom>
            <a:avLst/>
            <a:gdLst/>
            <a:ahLst/>
            <a:cxnLst/>
            <a:rect l="l" t="t" r="r" b="b"/>
            <a:pathLst>
              <a:path w="0" h="434339">
                <a:moveTo>
                  <a:pt x="0" y="0"/>
                </a:moveTo>
                <a:lnTo>
                  <a:pt x="0" y="434332"/>
                </a:lnTo>
              </a:path>
            </a:pathLst>
          </a:custGeom>
          <a:ln w="155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65287" y="4511027"/>
            <a:ext cx="0" cy="434340"/>
          </a:xfrm>
          <a:custGeom>
            <a:avLst/>
            <a:gdLst/>
            <a:ahLst/>
            <a:cxnLst/>
            <a:rect l="l" t="t" r="r" b="b"/>
            <a:pathLst>
              <a:path w="0" h="434339">
                <a:moveTo>
                  <a:pt x="0" y="0"/>
                </a:moveTo>
                <a:lnTo>
                  <a:pt x="0" y="434332"/>
                </a:lnTo>
              </a:path>
            </a:pathLst>
          </a:custGeom>
          <a:ln w="155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7430" y="4511027"/>
            <a:ext cx="0" cy="434340"/>
          </a:xfrm>
          <a:custGeom>
            <a:avLst/>
            <a:gdLst/>
            <a:ahLst/>
            <a:cxnLst/>
            <a:rect l="l" t="t" r="r" b="b"/>
            <a:pathLst>
              <a:path w="0" h="434339">
                <a:moveTo>
                  <a:pt x="0" y="0"/>
                </a:moveTo>
                <a:lnTo>
                  <a:pt x="0" y="434332"/>
                </a:lnTo>
              </a:path>
            </a:pathLst>
          </a:custGeom>
          <a:ln w="155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95388" y="4511027"/>
            <a:ext cx="0" cy="434340"/>
          </a:xfrm>
          <a:custGeom>
            <a:avLst/>
            <a:gdLst/>
            <a:ahLst/>
            <a:cxnLst/>
            <a:rect l="l" t="t" r="r" b="b"/>
            <a:pathLst>
              <a:path w="0" h="434339">
                <a:moveTo>
                  <a:pt x="0" y="0"/>
                </a:moveTo>
                <a:lnTo>
                  <a:pt x="0" y="434332"/>
                </a:lnTo>
              </a:path>
            </a:pathLst>
          </a:custGeom>
          <a:ln w="155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54251" y="1748535"/>
            <a:ext cx="7797800" cy="5132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5.</a:t>
            </a:r>
            <a:r>
              <a:rPr dirty="0" sz="220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周期性和共轭对称性</a:t>
            </a:r>
            <a:endParaRPr sz="3200">
              <a:latin typeface="NSimSun"/>
              <a:cs typeface="NSimSun"/>
            </a:endParaRPr>
          </a:p>
          <a:p>
            <a:pPr marL="469900" marR="133350" indent="75565">
              <a:lnSpc>
                <a:spcPct val="100000"/>
              </a:lnSpc>
              <a:spcBef>
                <a:spcPts val="1675"/>
              </a:spcBef>
            </a:pPr>
            <a:r>
              <a:rPr dirty="0" sz="2800" spc="-5">
                <a:latin typeface="NSimSun"/>
                <a:cs typeface="NSimSun"/>
              </a:rPr>
              <a:t>如果f(x,y)是实函数，则它的傅里叶变换具有 共轭对称性</a:t>
            </a:r>
            <a:endParaRPr sz="2800">
              <a:latin typeface="NSimSun"/>
              <a:cs typeface="NSimSun"/>
            </a:endParaRPr>
          </a:p>
          <a:p>
            <a:pPr algn="ctr" marR="1069340">
              <a:lnSpc>
                <a:spcPct val="100000"/>
              </a:lnSpc>
              <a:spcBef>
                <a:spcPts val="1055"/>
              </a:spcBef>
            </a:pP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50" i="1">
                <a:latin typeface="Times New Roman"/>
                <a:cs typeface="Times New Roman"/>
              </a:rPr>
              <a:t> </a:t>
            </a:r>
            <a:r>
              <a:rPr dirty="0" sz="3750" spc="-425">
                <a:latin typeface="Symbol"/>
                <a:cs typeface="Symbol"/>
              </a:rPr>
              <a:t></a:t>
            </a:r>
            <a:r>
              <a:rPr dirty="0" sz="2850" spc="140" i="1">
                <a:latin typeface="Times New Roman"/>
                <a:cs typeface="Times New Roman"/>
              </a:rPr>
              <a:t>u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370">
                <a:latin typeface="Times New Roman"/>
                <a:cs typeface="Times New Roman"/>
              </a:rPr>
              <a:t> </a:t>
            </a:r>
            <a:r>
              <a:rPr dirty="0" sz="2850" spc="204" i="1">
                <a:latin typeface="Times New Roman"/>
                <a:cs typeface="Times New Roman"/>
              </a:rPr>
              <a:t>v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500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</a:t>
            </a:r>
            <a:r>
              <a:rPr dirty="0" sz="2850" spc="114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15" i="1">
                <a:latin typeface="Times New Roman"/>
                <a:cs typeface="Times New Roman"/>
              </a:rPr>
              <a:t> </a:t>
            </a:r>
            <a:r>
              <a:rPr dirty="0" baseline="43771" sz="2475" spc="7">
                <a:latin typeface="Symbol"/>
                <a:cs typeface="Symbol"/>
              </a:rPr>
              <a:t></a:t>
            </a:r>
            <a:r>
              <a:rPr dirty="0" baseline="43771" sz="2475" spc="-179">
                <a:latin typeface="Times New Roman"/>
                <a:cs typeface="Times New Roman"/>
              </a:rPr>
              <a:t> </a:t>
            </a:r>
            <a:r>
              <a:rPr dirty="0" sz="3750" spc="-330">
                <a:latin typeface="Symbol"/>
                <a:cs typeface="Symbol"/>
              </a:rPr>
              <a:t></a:t>
            </a:r>
            <a:r>
              <a:rPr dirty="0" sz="2850" spc="5">
                <a:latin typeface="Symbol"/>
                <a:cs typeface="Symbol"/>
              </a:rPr>
              <a:t></a:t>
            </a:r>
            <a:r>
              <a:rPr dirty="0" sz="2850" spc="-254">
                <a:latin typeface="Times New Roman"/>
                <a:cs typeface="Times New Roman"/>
              </a:rPr>
              <a:t> </a:t>
            </a:r>
            <a:r>
              <a:rPr dirty="0" sz="2850" spc="140" i="1">
                <a:latin typeface="Times New Roman"/>
                <a:cs typeface="Times New Roman"/>
              </a:rPr>
              <a:t>u</a:t>
            </a:r>
            <a:r>
              <a:rPr dirty="0" sz="2850" spc="70">
                <a:latin typeface="Times New Roman"/>
                <a:cs typeface="Times New Roman"/>
              </a:rPr>
              <a:t>,</a:t>
            </a:r>
            <a:r>
              <a:rPr dirty="0" sz="2850" spc="90">
                <a:latin typeface="Symbol"/>
                <a:cs typeface="Symbol"/>
              </a:rPr>
              <a:t></a:t>
            </a:r>
            <a:r>
              <a:rPr dirty="0" sz="2850" spc="204" i="1">
                <a:latin typeface="Times New Roman"/>
                <a:cs typeface="Times New Roman"/>
              </a:rPr>
              <a:t>v</a:t>
            </a:r>
            <a:r>
              <a:rPr dirty="0" sz="3750" spc="-28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  <a:p>
            <a:pPr algn="ctr" marR="843915">
              <a:lnSpc>
                <a:spcPct val="100000"/>
              </a:lnSpc>
              <a:spcBef>
                <a:spcPts val="2625"/>
              </a:spcBef>
              <a:tabLst>
                <a:tab pos="1483995" algn="l"/>
              </a:tabLst>
            </a:pP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50" i="1">
                <a:latin typeface="Times New Roman"/>
                <a:cs typeface="Times New Roman"/>
              </a:rPr>
              <a:t> </a:t>
            </a:r>
            <a:r>
              <a:rPr dirty="0" sz="3750" spc="-430">
                <a:latin typeface="Symbol"/>
                <a:cs typeface="Symbol"/>
              </a:rPr>
              <a:t></a:t>
            </a:r>
            <a:r>
              <a:rPr dirty="0" sz="2850" spc="140" i="1">
                <a:latin typeface="Times New Roman"/>
                <a:cs typeface="Times New Roman"/>
              </a:rPr>
              <a:t>u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370">
                <a:latin typeface="Times New Roman"/>
                <a:cs typeface="Times New Roman"/>
              </a:rPr>
              <a:t> </a:t>
            </a:r>
            <a:r>
              <a:rPr dirty="0" sz="2850" spc="200" i="1">
                <a:latin typeface="Times New Roman"/>
                <a:cs typeface="Times New Roman"/>
              </a:rPr>
              <a:t>v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80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</a:t>
            </a:r>
            <a:r>
              <a:rPr dirty="0" sz="2850">
                <a:latin typeface="Times New Roman"/>
                <a:cs typeface="Times New Roman"/>
              </a:rPr>
              <a:t>	</a:t>
            </a: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50" i="1">
                <a:latin typeface="Times New Roman"/>
                <a:cs typeface="Times New Roman"/>
              </a:rPr>
              <a:t> </a:t>
            </a:r>
            <a:r>
              <a:rPr dirty="0" sz="3750" spc="-330">
                <a:latin typeface="Symbol"/>
                <a:cs typeface="Symbol"/>
              </a:rPr>
              <a:t></a:t>
            </a:r>
            <a:r>
              <a:rPr dirty="0" sz="2850">
                <a:latin typeface="Symbol"/>
                <a:cs typeface="Symbol"/>
              </a:rPr>
              <a:t></a:t>
            </a:r>
            <a:r>
              <a:rPr dirty="0" sz="2850" spc="-254">
                <a:latin typeface="Times New Roman"/>
                <a:cs typeface="Times New Roman"/>
              </a:rPr>
              <a:t> </a:t>
            </a:r>
            <a:r>
              <a:rPr dirty="0" sz="2850" spc="140" i="1">
                <a:latin typeface="Times New Roman"/>
                <a:cs typeface="Times New Roman"/>
              </a:rPr>
              <a:t>u</a:t>
            </a:r>
            <a:r>
              <a:rPr dirty="0" sz="2850" spc="65">
                <a:latin typeface="Times New Roman"/>
                <a:cs typeface="Times New Roman"/>
              </a:rPr>
              <a:t>,</a:t>
            </a:r>
            <a:r>
              <a:rPr dirty="0" sz="2850" spc="90">
                <a:latin typeface="Symbol"/>
                <a:cs typeface="Symbol"/>
              </a:rPr>
              <a:t></a:t>
            </a:r>
            <a:r>
              <a:rPr dirty="0" sz="2850" spc="204" i="1">
                <a:latin typeface="Times New Roman"/>
                <a:cs typeface="Times New Roman"/>
              </a:rPr>
              <a:t>v</a:t>
            </a:r>
            <a:r>
              <a:rPr dirty="0" sz="3750" spc="-28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600">
              <a:latin typeface="Times New Roman"/>
              <a:cs typeface="Times New Roman"/>
            </a:endParaRPr>
          </a:p>
          <a:p>
            <a:pPr algn="ctr" marR="8890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其中，F</a:t>
            </a:r>
            <a:r>
              <a:rPr dirty="0" baseline="23391" sz="2850" spc="-7">
                <a:latin typeface="NSimSun"/>
                <a:cs typeface="NSimSun"/>
              </a:rPr>
              <a:t>*</a:t>
            </a:r>
            <a:r>
              <a:rPr dirty="0" sz="2800" spc="-5">
                <a:latin typeface="NSimSun"/>
                <a:cs typeface="NSimSun"/>
              </a:rPr>
              <a:t>(u,v)为F(u,v)的复共轭。</a:t>
            </a:r>
            <a:endParaRPr sz="2800">
              <a:latin typeface="NSimSun"/>
              <a:cs typeface="NSimSun"/>
            </a:endParaRPr>
          </a:p>
          <a:p>
            <a:pPr marL="469900" marR="5080" indent="-457200">
              <a:lnSpc>
                <a:spcPct val="128499"/>
              </a:lnSpc>
              <a:spcBef>
                <a:spcPts val="605"/>
              </a:spcBef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复习：当两个复数实部相等,虚部互为相反数时,这两个 复数叫做互为共轭复数.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周期性和共轭对称性举例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581541" y="3130296"/>
            <a:ext cx="6294120" cy="35272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54251" y="1790374"/>
            <a:ext cx="7546975" cy="1307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2099"/>
              </a:lnSpc>
              <a:tabLst>
                <a:tab pos="422909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对于一维变换F(u)，周期性是指F(u)的周期长 度为M，对称性是指频谱关于原点对称</a:t>
            </a:r>
            <a:endParaRPr sz="2800">
              <a:latin typeface="NSimSun"/>
              <a:cs typeface="NSimSun"/>
            </a:endParaRPr>
          </a:p>
          <a:p>
            <a:pPr marL="1884045">
              <a:lnSpc>
                <a:spcPts val="2155"/>
              </a:lnSpc>
              <a:spcBef>
                <a:spcPts val="1275"/>
              </a:spcBef>
              <a:tabLst>
                <a:tab pos="4755515" algn="l"/>
              </a:tabLst>
            </a:pPr>
            <a:r>
              <a:rPr dirty="0" baseline="3086" sz="2700" spc="-15" b="1">
                <a:solidFill>
                  <a:srgbClr val="EE2B0A"/>
                </a:solidFill>
                <a:latin typeface="NSimSun"/>
                <a:cs typeface="NSimSun"/>
              </a:rPr>
              <a:t>半周期的傅里叶频谱</a:t>
            </a:r>
            <a:r>
              <a:rPr dirty="0" baseline="3086" sz="2700" spc="-15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全周期的傅里叶频谱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4857" y="6640055"/>
            <a:ext cx="2768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一幅二维图像的傅里叶频谱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6867" y="6640055"/>
            <a:ext cx="2082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中心化的傅里叶频谱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1463" y="4372945"/>
            <a:ext cx="7212330" cy="1273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75565">
              <a:lnSpc>
                <a:spcPct val="100099"/>
              </a:lnSpc>
            </a:pPr>
            <a:r>
              <a:rPr dirty="0" sz="2800" spc="-5">
                <a:latin typeface="NSimSun"/>
                <a:cs typeface="NSimSun"/>
              </a:rPr>
              <a:t>F(x,v)是沿着f(x,y)的一行所进行的傅里叶变 换。当x=0,1,</a:t>
            </a:r>
            <a:r>
              <a:rPr dirty="0" sz="280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,M-1，沿着f(x,y)的所有行计 算傅里叶变换。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6730" y="2210561"/>
            <a:ext cx="435609" cy="773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940">
              <a:lnSpc>
                <a:spcPts val="1475"/>
              </a:lnSpc>
            </a:pPr>
            <a:r>
              <a:rPr dirty="0" sz="1650" spc="10" i="1">
                <a:latin typeface="Times New Roman"/>
                <a:cs typeface="Times New Roman"/>
              </a:rPr>
              <a:t>N</a:t>
            </a:r>
            <a:r>
              <a:rPr dirty="0" sz="1650" spc="-105" i="1">
                <a:latin typeface="Times New Roman"/>
                <a:cs typeface="Times New Roman"/>
              </a:rPr>
              <a:t> </a:t>
            </a:r>
            <a:r>
              <a:rPr dirty="0" sz="1650" spc="-60">
                <a:latin typeface="Symbol"/>
                <a:cs typeface="Symbol"/>
              </a:rPr>
              <a:t></a:t>
            </a:r>
            <a:r>
              <a:rPr dirty="0" sz="1650" spc="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ts val="4595"/>
              </a:lnSpc>
            </a:pPr>
            <a:r>
              <a:rPr dirty="0" sz="4250" spc="25">
                <a:latin typeface="Symbol"/>
                <a:cs typeface="Symbol"/>
              </a:rPr>
              <a:t></a:t>
            </a:r>
            <a:endParaRPr sz="42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0259" y="2926841"/>
            <a:ext cx="377190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5" i="1">
                <a:latin typeface="Times New Roman"/>
                <a:cs typeface="Times New Roman"/>
              </a:rPr>
              <a:t>y</a:t>
            </a:r>
            <a:r>
              <a:rPr dirty="0" sz="1650" spc="-235" i="1">
                <a:latin typeface="Times New Roman"/>
                <a:cs typeface="Times New Roman"/>
              </a:rPr>
              <a:t> </a:t>
            </a:r>
            <a:r>
              <a:rPr dirty="0" sz="1650" spc="100">
                <a:latin typeface="Symbol"/>
                <a:cs typeface="Symbol"/>
              </a:rPr>
              <a:t>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70540" y="2210561"/>
            <a:ext cx="468630" cy="773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z="1650" spc="15" i="1">
                <a:latin typeface="Times New Roman"/>
                <a:cs typeface="Times New Roman"/>
              </a:rPr>
              <a:t>M</a:t>
            </a:r>
            <a:r>
              <a:rPr dirty="0" sz="1650" spc="-5" i="1">
                <a:latin typeface="Times New Roman"/>
                <a:cs typeface="Times New Roman"/>
              </a:rPr>
              <a:t> </a:t>
            </a:r>
            <a:r>
              <a:rPr dirty="0" sz="1650" spc="-60">
                <a:latin typeface="Symbol"/>
                <a:cs typeface="Symbol"/>
              </a:rPr>
              <a:t></a:t>
            </a:r>
            <a:r>
              <a:rPr dirty="0" sz="1650" spc="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  <a:p>
            <a:pPr marL="24765">
              <a:lnSpc>
                <a:spcPts val="4595"/>
              </a:lnSpc>
            </a:pPr>
            <a:r>
              <a:rPr dirty="0" sz="4250" spc="25">
                <a:latin typeface="Symbol"/>
                <a:cs typeface="Symbol"/>
              </a:rPr>
              <a:t></a:t>
            </a:r>
            <a:endParaRPr sz="42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163" y="2312670"/>
            <a:ext cx="1149985" cy="574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10" i="1">
                <a:latin typeface="Times New Roman"/>
                <a:cs typeface="Times New Roman"/>
              </a:rPr>
              <a:t> </a:t>
            </a:r>
            <a:r>
              <a:rPr dirty="0" sz="3750" spc="-200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4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65" i="1">
                <a:latin typeface="Times New Roman"/>
                <a:cs typeface="Times New Roman"/>
              </a:rPr>
              <a:t> </a:t>
            </a:r>
            <a:r>
              <a:rPr dirty="0" sz="3750" spc="-484">
                <a:latin typeface="Symbol"/>
                <a:cs typeface="Symbol"/>
              </a:rPr>
              <a:t></a:t>
            </a:r>
            <a:r>
              <a:rPr dirty="0" sz="2850" i="1">
                <a:latin typeface="Times New Roman"/>
                <a:cs typeface="Times New Roman"/>
              </a:rPr>
              <a:t>e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5844" y="2198382"/>
            <a:ext cx="310515" cy="958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-80" u="heavy">
                <a:latin typeface="Times New Roman"/>
                <a:cs typeface="Times New Roman"/>
              </a:rPr>
              <a:t> </a:t>
            </a:r>
            <a:r>
              <a:rPr dirty="0" sz="2850" u="heavy">
                <a:latin typeface="Times New Roman"/>
                <a:cs typeface="Times New Roman"/>
              </a:rPr>
              <a:t>1</a:t>
            </a:r>
            <a:endParaRPr sz="2850">
              <a:latin typeface="Times New Roman"/>
              <a:cs typeface="Times New Roman"/>
            </a:endParaRPr>
          </a:p>
          <a:p>
            <a:pPr marL="55244">
              <a:lnSpc>
                <a:spcPct val="100000"/>
              </a:lnSpc>
              <a:spcBef>
                <a:spcPts val="615"/>
              </a:spcBef>
            </a:pPr>
            <a:r>
              <a:rPr dirty="0" sz="2850" spc="5" i="1">
                <a:latin typeface="Times New Roman"/>
                <a:cs typeface="Times New Roman"/>
              </a:rPr>
              <a:t>N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27740" y="2426970"/>
            <a:ext cx="18669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e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1816" y="2711208"/>
            <a:ext cx="328295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5" i="1">
                <a:latin typeface="Times New Roman"/>
                <a:cs typeface="Times New Roman"/>
              </a:rPr>
              <a:t>M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08174" y="2312670"/>
            <a:ext cx="1299210" cy="574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50" i="1">
                <a:latin typeface="Times New Roman"/>
                <a:cs typeface="Times New Roman"/>
              </a:rPr>
              <a:t> </a:t>
            </a:r>
            <a:r>
              <a:rPr dirty="0" sz="3750" spc="-425">
                <a:latin typeface="Symbol"/>
                <a:cs typeface="Symbol"/>
              </a:rPr>
              <a:t></a:t>
            </a:r>
            <a:r>
              <a:rPr dirty="0" sz="2850" spc="135" i="1">
                <a:latin typeface="Times New Roman"/>
                <a:cs typeface="Times New Roman"/>
              </a:rPr>
              <a:t>u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370">
                <a:latin typeface="Times New Roman"/>
                <a:cs typeface="Times New Roman"/>
              </a:rPr>
              <a:t> </a:t>
            </a:r>
            <a:r>
              <a:rPr dirty="0" sz="2850" spc="204" i="1">
                <a:latin typeface="Times New Roman"/>
                <a:cs typeface="Times New Roman"/>
              </a:rPr>
              <a:t>v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490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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24761" y="2404364"/>
            <a:ext cx="984885" cy="276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5420" indent="-172720">
              <a:lnSpc>
                <a:spcPct val="100000"/>
              </a:lnSpc>
              <a:buFont typeface="Symbol"/>
              <a:buChar char=""/>
              <a:tabLst>
                <a:tab pos="186055" algn="l"/>
              </a:tabLst>
            </a:pPr>
            <a:r>
              <a:rPr dirty="0" sz="1650" spc="5" i="1">
                <a:latin typeface="Times New Roman"/>
                <a:cs typeface="Times New Roman"/>
              </a:rPr>
              <a:t>j</a:t>
            </a:r>
            <a:r>
              <a:rPr dirty="0" sz="1650" spc="-190" i="1">
                <a:latin typeface="Times New Roman"/>
                <a:cs typeface="Times New Roman"/>
              </a:rPr>
              <a:t> </a:t>
            </a:r>
            <a:r>
              <a:rPr dirty="0" sz="1650" spc="45">
                <a:latin typeface="Times New Roman"/>
                <a:cs typeface="Times New Roman"/>
              </a:rPr>
              <a:t>2</a:t>
            </a:r>
            <a:r>
              <a:rPr dirty="0" sz="1750" spc="-45" i="1">
                <a:latin typeface="Symbol"/>
                <a:cs typeface="Symbol"/>
              </a:rPr>
              <a:t></a:t>
            </a:r>
            <a:r>
              <a:rPr dirty="0" sz="1650" spc="5" i="1">
                <a:latin typeface="Times New Roman"/>
                <a:cs typeface="Times New Roman"/>
              </a:rPr>
              <a:t>vy</a:t>
            </a:r>
            <a:r>
              <a:rPr dirty="0" sz="1650" spc="-114" i="1">
                <a:latin typeface="Times New Roman"/>
                <a:cs typeface="Times New Roman"/>
              </a:rPr>
              <a:t> </a:t>
            </a:r>
            <a:r>
              <a:rPr dirty="0" sz="1650" spc="5">
                <a:latin typeface="Times New Roman"/>
                <a:cs typeface="Times New Roman"/>
              </a:rPr>
              <a:t>/</a:t>
            </a:r>
            <a:r>
              <a:rPr dirty="0" sz="1650" spc="-70">
                <a:latin typeface="Times New Roman"/>
                <a:cs typeface="Times New Roman"/>
              </a:rPr>
              <a:t> </a:t>
            </a:r>
            <a:r>
              <a:rPr dirty="0" sz="1650" spc="10" i="1">
                <a:latin typeface="Times New Roman"/>
                <a:cs typeface="Times New Roman"/>
              </a:rPr>
              <a:t>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12195" y="2404364"/>
            <a:ext cx="1021715" cy="276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Symbol"/>
              <a:buChar char=""/>
              <a:tabLst>
                <a:tab pos="185420" algn="l"/>
              </a:tabLst>
            </a:pPr>
            <a:r>
              <a:rPr dirty="0" sz="1650" spc="5" i="1">
                <a:latin typeface="Times New Roman"/>
                <a:cs typeface="Times New Roman"/>
              </a:rPr>
              <a:t>j</a:t>
            </a:r>
            <a:r>
              <a:rPr dirty="0" sz="1650" spc="-190" i="1">
                <a:latin typeface="Times New Roman"/>
                <a:cs typeface="Times New Roman"/>
              </a:rPr>
              <a:t> </a:t>
            </a:r>
            <a:r>
              <a:rPr dirty="0" sz="1650" spc="45">
                <a:latin typeface="Times New Roman"/>
                <a:cs typeface="Times New Roman"/>
              </a:rPr>
              <a:t>2</a:t>
            </a:r>
            <a:r>
              <a:rPr dirty="0" sz="1750" spc="-45" i="1">
                <a:latin typeface="Symbol"/>
                <a:cs typeface="Symbol"/>
              </a:rPr>
              <a:t></a:t>
            </a:r>
            <a:r>
              <a:rPr dirty="0" sz="1650" spc="5" i="1">
                <a:latin typeface="Times New Roman"/>
                <a:cs typeface="Times New Roman"/>
              </a:rPr>
              <a:t>ux</a:t>
            </a:r>
            <a:r>
              <a:rPr dirty="0" sz="1650" spc="-130" i="1">
                <a:latin typeface="Times New Roman"/>
                <a:cs typeface="Times New Roman"/>
              </a:rPr>
              <a:t> </a:t>
            </a:r>
            <a:r>
              <a:rPr dirty="0" sz="1650" spc="5">
                <a:latin typeface="Times New Roman"/>
                <a:cs typeface="Times New Roman"/>
              </a:rPr>
              <a:t>/</a:t>
            </a:r>
            <a:r>
              <a:rPr dirty="0" sz="1650" spc="-125">
                <a:latin typeface="Times New Roman"/>
                <a:cs typeface="Times New Roman"/>
              </a:rPr>
              <a:t> </a:t>
            </a:r>
            <a:r>
              <a:rPr dirty="0" sz="1650" spc="15" i="1">
                <a:latin typeface="Times New Roman"/>
                <a:cs typeface="Times New Roman"/>
              </a:rPr>
              <a:t>M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91786" y="3373373"/>
            <a:ext cx="18669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e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45276" y="3259073"/>
            <a:ext cx="1043940" cy="573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50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365">
                <a:latin typeface="Times New Roman"/>
                <a:cs typeface="Times New Roman"/>
              </a:rPr>
              <a:t> </a:t>
            </a:r>
            <a:r>
              <a:rPr dirty="0" sz="2850" spc="204" i="1">
                <a:latin typeface="Times New Roman"/>
                <a:cs typeface="Times New Roman"/>
              </a:rPr>
              <a:t>v</a:t>
            </a:r>
            <a:r>
              <a:rPr dirty="0" sz="3750" spc="-28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44496" y="3144786"/>
            <a:ext cx="445770" cy="958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2434" algn="l"/>
              </a:tabLst>
            </a:pPr>
            <a:r>
              <a:rPr dirty="0" sz="2850" spc="200" u="heavy">
                <a:latin typeface="Times New Roman"/>
                <a:cs typeface="Times New Roman"/>
              </a:rPr>
              <a:t> </a:t>
            </a:r>
            <a:r>
              <a:rPr dirty="0" sz="2850" u="heavy">
                <a:latin typeface="Times New Roman"/>
                <a:cs typeface="Times New Roman"/>
              </a:rPr>
              <a:t>1</a:t>
            </a:r>
            <a:r>
              <a:rPr dirty="0" sz="2850" u="heavy">
                <a:latin typeface="Times New Roman"/>
                <a:cs typeface="Times New Roman"/>
              </a:rPr>
              <a:t>	</a:t>
            </a:r>
            <a:endParaRPr sz="285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610"/>
              </a:spcBef>
            </a:pPr>
            <a:r>
              <a:rPr dirty="0" sz="2850" spc="5" i="1">
                <a:latin typeface="Times New Roman"/>
                <a:cs typeface="Times New Roman"/>
              </a:rPr>
              <a:t>M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13961" y="2952495"/>
            <a:ext cx="488950" cy="977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020" marR="5080" indent="-20955">
              <a:lnSpc>
                <a:spcPts val="1810"/>
              </a:lnSpc>
            </a:pPr>
            <a:r>
              <a:rPr dirty="0" sz="1650" spc="145" i="1">
                <a:latin typeface="Times New Roman"/>
                <a:cs typeface="Times New Roman"/>
              </a:rPr>
              <a:t>x</a:t>
            </a:r>
            <a:r>
              <a:rPr dirty="0" sz="1650" spc="100">
                <a:latin typeface="Symbol"/>
                <a:cs typeface="Symbol"/>
              </a:rPr>
              <a:t></a:t>
            </a:r>
            <a:r>
              <a:rPr dirty="0" sz="1650" spc="5">
                <a:latin typeface="Times New Roman"/>
                <a:cs typeface="Times New Roman"/>
              </a:rPr>
              <a:t>0 </a:t>
            </a:r>
            <a:r>
              <a:rPr dirty="0" sz="1650" spc="10" i="1">
                <a:latin typeface="Times New Roman"/>
                <a:cs typeface="Times New Roman"/>
              </a:rPr>
              <a:t>M</a:t>
            </a:r>
            <a:r>
              <a:rPr dirty="0" sz="1650" spc="-5" i="1">
                <a:latin typeface="Times New Roman"/>
                <a:cs typeface="Times New Roman"/>
              </a:rPr>
              <a:t> </a:t>
            </a:r>
            <a:r>
              <a:rPr dirty="0" sz="1650" spc="-60">
                <a:latin typeface="Symbol"/>
                <a:cs typeface="Symbol"/>
              </a:rPr>
              <a:t></a:t>
            </a:r>
            <a:r>
              <a:rPr dirty="0" sz="1650" spc="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  <a:p>
            <a:pPr marL="44450">
              <a:lnSpc>
                <a:spcPts val="4060"/>
              </a:lnSpc>
            </a:pPr>
            <a:r>
              <a:rPr dirty="0" sz="4250" spc="25">
                <a:latin typeface="Symbol"/>
                <a:cs typeface="Symbol"/>
              </a:rPr>
              <a:t></a:t>
            </a:r>
            <a:endParaRPr sz="42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77245" y="3873233"/>
            <a:ext cx="373380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5" i="1">
                <a:latin typeface="Times New Roman"/>
                <a:cs typeface="Times New Roman"/>
              </a:rPr>
              <a:t>x</a:t>
            </a:r>
            <a:r>
              <a:rPr dirty="0" sz="1650" spc="-265" i="1">
                <a:latin typeface="Times New Roman"/>
                <a:cs typeface="Times New Roman"/>
              </a:rPr>
              <a:t> </a:t>
            </a:r>
            <a:r>
              <a:rPr dirty="0" sz="1650" spc="100">
                <a:latin typeface="Symbol"/>
                <a:cs typeface="Symbol"/>
              </a:rPr>
              <a:t>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45890" y="3373373"/>
            <a:ext cx="224790" cy="440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>
                <a:latin typeface="Symbol"/>
                <a:cs typeface="Symbol"/>
              </a:rPr>
              <a:t>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76177" y="3350755"/>
            <a:ext cx="1022985" cy="276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Symbol"/>
              <a:buChar char=""/>
              <a:tabLst>
                <a:tab pos="185420" algn="l"/>
              </a:tabLst>
            </a:pPr>
            <a:r>
              <a:rPr dirty="0" sz="1650" spc="5" i="1">
                <a:latin typeface="Times New Roman"/>
                <a:cs typeface="Times New Roman"/>
              </a:rPr>
              <a:t>j</a:t>
            </a:r>
            <a:r>
              <a:rPr dirty="0" sz="1650" spc="-185" i="1">
                <a:latin typeface="Times New Roman"/>
                <a:cs typeface="Times New Roman"/>
              </a:rPr>
              <a:t> </a:t>
            </a:r>
            <a:r>
              <a:rPr dirty="0" sz="1650" spc="45">
                <a:latin typeface="Times New Roman"/>
                <a:cs typeface="Times New Roman"/>
              </a:rPr>
              <a:t>2</a:t>
            </a:r>
            <a:r>
              <a:rPr dirty="0" sz="1750" spc="-55" i="1">
                <a:latin typeface="Symbol"/>
                <a:cs typeface="Symbol"/>
              </a:rPr>
              <a:t></a:t>
            </a:r>
            <a:r>
              <a:rPr dirty="0" sz="1650" spc="5" i="1">
                <a:latin typeface="Times New Roman"/>
                <a:cs typeface="Times New Roman"/>
              </a:rPr>
              <a:t>ux</a:t>
            </a:r>
            <a:r>
              <a:rPr dirty="0" sz="1650" spc="-130" i="1">
                <a:latin typeface="Times New Roman"/>
                <a:cs typeface="Times New Roman"/>
              </a:rPr>
              <a:t> </a:t>
            </a:r>
            <a:r>
              <a:rPr dirty="0" sz="1650" spc="5">
                <a:latin typeface="Times New Roman"/>
                <a:cs typeface="Times New Roman"/>
              </a:rPr>
              <a:t>/</a:t>
            </a:r>
            <a:r>
              <a:rPr dirty="0" sz="1650" spc="-114">
                <a:latin typeface="Times New Roman"/>
                <a:cs typeface="Times New Roman"/>
              </a:rPr>
              <a:t> </a:t>
            </a:r>
            <a:r>
              <a:rPr dirty="0" sz="1650" spc="10" i="1">
                <a:latin typeface="Times New Roman"/>
                <a:cs typeface="Times New Roman"/>
              </a:rPr>
              <a:t>M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51283" y="1977389"/>
            <a:ext cx="3383279" cy="1440180"/>
          </a:xfrm>
          <a:custGeom>
            <a:avLst/>
            <a:gdLst/>
            <a:ahLst/>
            <a:cxnLst/>
            <a:rect l="l" t="t" r="r" b="b"/>
            <a:pathLst>
              <a:path w="3383279" h="1440179">
                <a:moveTo>
                  <a:pt x="1691639" y="0"/>
                </a:moveTo>
                <a:lnTo>
                  <a:pt x="1625219" y="544"/>
                </a:lnTo>
                <a:lnTo>
                  <a:pt x="1559446" y="2166"/>
                </a:lnTo>
                <a:lnTo>
                  <a:pt x="1494369" y="4843"/>
                </a:lnTo>
                <a:lnTo>
                  <a:pt x="1430034" y="8557"/>
                </a:lnTo>
                <a:lnTo>
                  <a:pt x="1366488" y="13287"/>
                </a:lnTo>
                <a:lnTo>
                  <a:pt x="1303779" y="19014"/>
                </a:lnTo>
                <a:lnTo>
                  <a:pt x="1241954" y="25717"/>
                </a:lnTo>
                <a:lnTo>
                  <a:pt x="1181059" y="33376"/>
                </a:lnTo>
                <a:lnTo>
                  <a:pt x="1121141" y="41972"/>
                </a:lnTo>
                <a:lnTo>
                  <a:pt x="1062248" y="51484"/>
                </a:lnTo>
                <a:lnTo>
                  <a:pt x="1004426" y="61893"/>
                </a:lnTo>
                <a:lnTo>
                  <a:pt x="947723" y="73178"/>
                </a:lnTo>
                <a:lnTo>
                  <a:pt x="892186" y="85320"/>
                </a:lnTo>
                <a:lnTo>
                  <a:pt x="837861" y="98298"/>
                </a:lnTo>
                <a:lnTo>
                  <a:pt x="784796" y="112092"/>
                </a:lnTo>
                <a:lnTo>
                  <a:pt x="733037" y="126683"/>
                </a:lnTo>
                <a:lnTo>
                  <a:pt x="682632" y="142050"/>
                </a:lnTo>
                <a:lnTo>
                  <a:pt x="633628" y="158173"/>
                </a:lnTo>
                <a:lnTo>
                  <a:pt x="586072" y="175033"/>
                </a:lnTo>
                <a:lnTo>
                  <a:pt x="540010" y="192610"/>
                </a:lnTo>
                <a:lnTo>
                  <a:pt x="495490" y="210883"/>
                </a:lnTo>
                <a:lnTo>
                  <a:pt x="452559" y="229832"/>
                </a:lnTo>
                <a:lnTo>
                  <a:pt x="411264" y="249438"/>
                </a:lnTo>
                <a:lnTo>
                  <a:pt x="371651" y="269681"/>
                </a:lnTo>
                <a:lnTo>
                  <a:pt x="333769" y="290540"/>
                </a:lnTo>
                <a:lnTo>
                  <a:pt x="297663" y="311995"/>
                </a:lnTo>
                <a:lnTo>
                  <a:pt x="263381" y="334027"/>
                </a:lnTo>
                <a:lnTo>
                  <a:pt x="230970" y="356616"/>
                </a:lnTo>
                <a:lnTo>
                  <a:pt x="200477" y="379740"/>
                </a:lnTo>
                <a:lnTo>
                  <a:pt x="145433" y="427520"/>
                </a:lnTo>
                <a:lnTo>
                  <a:pt x="98626" y="477205"/>
                </a:lnTo>
                <a:lnTo>
                  <a:pt x="60430" y="528637"/>
                </a:lnTo>
                <a:lnTo>
                  <a:pt x="31223" y="581655"/>
                </a:lnTo>
                <a:lnTo>
                  <a:pt x="11381" y="636099"/>
                </a:lnTo>
                <a:lnTo>
                  <a:pt x="1280" y="691809"/>
                </a:lnTo>
                <a:lnTo>
                  <a:pt x="0" y="720090"/>
                </a:lnTo>
                <a:lnTo>
                  <a:pt x="1280" y="748370"/>
                </a:lnTo>
                <a:lnTo>
                  <a:pt x="11381" y="804080"/>
                </a:lnTo>
                <a:lnTo>
                  <a:pt x="31223" y="858524"/>
                </a:lnTo>
                <a:lnTo>
                  <a:pt x="60430" y="911542"/>
                </a:lnTo>
                <a:lnTo>
                  <a:pt x="98626" y="962974"/>
                </a:lnTo>
                <a:lnTo>
                  <a:pt x="145433" y="1012659"/>
                </a:lnTo>
                <a:lnTo>
                  <a:pt x="200477" y="1060439"/>
                </a:lnTo>
                <a:lnTo>
                  <a:pt x="230970" y="1083564"/>
                </a:lnTo>
                <a:lnTo>
                  <a:pt x="263381" y="1106152"/>
                </a:lnTo>
                <a:lnTo>
                  <a:pt x="297663" y="1128184"/>
                </a:lnTo>
                <a:lnTo>
                  <a:pt x="333769" y="1149639"/>
                </a:lnTo>
                <a:lnTo>
                  <a:pt x="371651" y="1170498"/>
                </a:lnTo>
                <a:lnTo>
                  <a:pt x="411264" y="1190741"/>
                </a:lnTo>
                <a:lnTo>
                  <a:pt x="452559" y="1210347"/>
                </a:lnTo>
                <a:lnTo>
                  <a:pt x="495490" y="1229296"/>
                </a:lnTo>
                <a:lnTo>
                  <a:pt x="540010" y="1247569"/>
                </a:lnTo>
                <a:lnTo>
                  <a:pt x="586072" y="1265146"/>
                </a:lnTo>
                <a:lnTo>
                  <a:pt x="633628" y="1282006"/>
                </a:lnTo>
                <a:lnTo>
                  <a:pt x="682632" y="1298129"/>
                </a:lnTo>
                <a:lnTo>
                  <a:pt x="733037" y="1313496"/>
                </a:lnTo>
                <a:lnTo>
                  <a:pt x="784796" y="1328087"/>
                </a:lnTo>
                <a:lnTo>
                  <a:pt x="837861" y="1341882"/>
                </a:lnTo>
                <a:lnTo>
                  <a:pt x="892186" y="1354859"/>
                </a:lnTo>
                <a:lnTo>
                  <a:pt x="947723" y="1367001"/>
                </a:lnTo>
                <a:lnTo>
                  <a:pt x="1004426" y="1378286"/>
                </a:lnTo>
                <a:lnTo>
                  <a:pt x="1062248" y="1388695"/>
                </a:lnTo>
                <a:lnTo>
                  <a:pt x="1121141" y="1398207"/>
                </a:lnTo>
                <a:lnTo>
                  <a:pt x="1181059" y="1406803"/>
                </a:lnTo>
                <a:lnTo>
                  <a:pt x="1241954" y="1414462"/>
                </a:lnTo>
                <a:lnTo>
                  <a:pt x="1303779" y="1421165"/>
                </a:lnTo>
                <a:lnTo>
                  <a:pt x="1366488" y="1426892"/>
                </a:lnTo>
                <a:lnTo>
                  <a:pt x="1430034" y="1431622"/>
                </a:lnTo>
                <a:lnTo>
                  <a:pt x="1494369" y="1435336"/>
                </a:lnTo>
                <a:lnTo>
                  <a:pt x="1559446" y="1438013"/>
                </a:lnTo>
                <a:lnTo>
                  <a:pt x="1625219" y="1439635"/>
                </a:lnTo>
                <a:lnTo>
                  <a:pt x="1691639" y="1440180"/>
                </a:lnTo>
                <a:lnTo>
                  <a:pt x="1758060" y="1439635"/>
                </a:lnTo>
                <a:lnTo>
                  <a:pt x="1823833" y="1438013"/>
                </a:lnTo>
                <a:lnTo>
                  <a:pt x="1888910" y="1435336"/>
                </a:lnTo>
                <a:lnTo>
                  <a:pt x="1953245" y="1431622"/>
                </a:lnTo>
                <a:lnTo>
                  <a:pt x="2016791" y="1426892"/>
                </a:lnTo>
                <a:lnTo>
                  <a:pt x="2079500" y="1421165"/>
                </a:lnTo>
                <a:lnTo>
                  <a:pt x="2141325" y="1414462"/>
                </a:lnTo>
                <a:lnTo>
                  <a:pt x="2202220" y="1406803"/>
                </a:lnTo>
                <a:lnTo>
                  <a:pt x="2262138" y="1398207"/>
                </a:lnTo>
                <a:lnTo>
                  <a:pt x="2321031" y="1388695"/>
                </a:lnTo>
                <a:lnTo>
                  <a:pt x="2378853" y="1378286"/>
                </a:lnTo>
                <a:lnTo>
                  <a:pt x="2435556" y="1367001"/>
                </a:lnTo>
                <a:lnTo>
                  <a:pt x="2491093" y="1354859"/>
                </a:lnTo>
                <a:lnTo>
                  <a:pt x="2545418" y="1341882"/>
                </a:lnTo>
                <a:lnTo>
                  <a:pt x="2598483" y="1328087"/>
                </a:lnTo>
                <a:lnTo>
                  <a:pt x="2650242" y="1313496"/>
                </a:lnTo>
                <a:lnTo>
                  <a:pt x="2700647" y="1298129"/>
                </a:lnTo>
                <a:lnTo>
                  <a:pt x="2749651" y="1282006"/>
                </a:lnTo>
                <a:lnTo>
                  <a:pt x="2797207" y="1265146"/>
                </a:lnTo>
                <a:lnTo>
                  <a:pt x="2843269" y="1247569"/>
                </a:lnTo>
                <a:lnTo>
                  <a:pt x="2887789" y="1229296"/>
                </a:lnTo>
                <a:lnTo>
                  <a:pt x="2930720" y="1210347"/>
                </a:lnTo>
                <a:lnTo>
                  <a:pt x="2972015" y="1190741"/>
                </a:lnTo>
                <a:lnTo>
                  <a:pt x="3011628" y="1170498"/>
                </a:lnTo>
                <a:lnTo>
                  <a:pt x="3049510" y="1149639"/>
                </a:lnTo>
                <a:lnTo>
                  <a:pt x="3085616" y="1128184"/>
                </a:lnTo>
                <a:lnTo>
                  <a:pt x="3119898" y="1106152"/>
                </a:lnTo>
                <a:lnTo>
                  <a:pt x="3152309" y="1083564"/>
                </a:lnTo>
                <a:lnTo>
                  <a:pt x="3182802" y="1060439"/>
                </a:lnTo>
                <a:lnTo>
                  <a:pt x="3237846" y="1012659"/>
                </a:lnTo>
                <a:lnTo>
                  <a:pt x="3284653" y="962974"/>
                </a:lnTo>
                <a:lnTo>
                  <a:pt x="3322849" y="911542"/>
                </a:lnTo>
                <a:lnTo>
                  <a:pt x="3352056" y="858524"/>
                </a:lnTo>
                <a:lnTo>
                  <a:pt x="3371898" y="804080"/>
                </a:lnTo>
                <a:lnTo>
                  <a:pt x="3381999" y="748370"/>
                </a:lnTo>
                <a:lnTo>
                  <a:pt x="3383279" y="720090"/>
                </a:lnTo>
                <a:lnTo>
                  <a:pt x="3381999" y="691809"/>
                </a:lnTo>
                <a:lnTo>
                  <a:pt x="3371898" y="636099"/>
                </a:lnTo>
                <a:lnTo>
                  <a:pt x="3352056" y="581655"/>
                </a:lnTo>
                <a:lnTo>
                  <a:pt x="3322849" y="528637"/>
                </a:lnTo>
                <a:lnTo>
                  <a:pt x="3284653" y="477205"/>
                </a:lnTo>
                <a:lnTo>
                  <a:pt x="3237846" y="427520"/>
                </a:lnTo>
                <a:lnTo>
                  <a:pt x="3182802" y="379740"/>
                </a:lnTo>
                <a:lnTo>
                  <a:pt x="3152309" y="356616"/>
                </a:lnTo>
                <a:lnTo>
                  <a:pt x="3119898" y="334027"/>
                </a:lnTo>
                <a:lnTo>
                  <a:pt x="3085616" y="311995"/>
                </a:lnTo>
                <a:lnTo>
                  <a:pt x="3049510" y="290540"/>
                </a:lnTo>
                <a:lnTo>
                  <a:pt x="3011628" y="269681"/>
                </a:lnTo>
                <a:lnTo>
                  <a:pt x="2972015" y="249438"/>
                </a:lnTo>
                <a:lnTo>
                  <a:pt x="2930720" y="229832"/>
                </a:lnTo>
                <a:lnTo>
                  <a:pt x="2887789" y="210883"/>
                </a:lnTo>
                <a:lnTo>
                  <a:pt x="2843269" y="192610"/>
                </a:lnTo>
                <a:lnTo>
                  <a:pt x="2797207" y="175033"/>
                </a:lnTo>
                <a:lnTo>
                  <a:pt x="2749651" y="158173"/>
                </a:lnTo>
                <a:lnTo>
                  <a:pt x="2700647" y="142050"/>
                </a:lnTo>
                <a:lnTo>
                  <a:pt x="2650242" y="126683"/>
                </a:lnTo>
                <a:lnTo>
                  <a:pt x="2598483" y="112092"/>
                </a:lnTo>
                <a:lnTo>
                  <a:pt x="2545418" y="98298"/>
                </a:lnTo>
                <a:lnTo>
                  <a:pt x="2491093" y="85320"/>
                </a:lnTo>
                <a:lnTo>
                  <a:pt x="2435556" y="73178"/>
                </a:lnTo>
                <a:lnTo>
                  <a:pt x="2378853" y="61893"/>
                </a:lnTo>
                <a:lnTo>
                  <a:pt x="2321031" y="51484"/>
                </a:lnTo>
                <a:lnTo>
                  <a:pt x="2262138" y="41972"/>
                </a:lnTo>
                <a:lnTo>
                  <a:pt x="2202220" y="33376"/>
                </a:lnTo>
                <a:lnTo>
                  <a:pt x="2141325" y="25717"/>
                </a:lnTo>
                <a:lnTo>
                  <a:pt x="2079500" y="19014"/>
                </a:lnTo>
                <a:lnTo>
                  <a:pt x="2016791" y="13287"/>
                </a:lnTo>
                <a:lnTo>
                  <a:pt x="1953245" y="8557"/>
                </a:lnTo>
                <a:lnTo>
                  <a:pt x="1888910" y="4843"/>
                </a:lnTo>
                <a:lnTo>
                  <a:pt x="1823833" y="2166"/>
                </a:lnTo>
                <a:lnTo>
                  <a:pt x="1758060" y="544"/>
                </a:lnTo>
                <a:lnTo>
                  <a:pt x="1691639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754251" y="933196"/>
            <a:ext cx="2371725" cy="1711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690"/>
              </a:lnSpc>
              <a:spcBef>
                <a:spcPts val="2580"/>
              </a:spcBef>
            </a:pP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6.</a:t>
            </a:r>
            <a:r>
              <a:rPr dirty="0" sz="220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分离性</a:t>
            </a:r>
            <a:endParaRPr sz="3200">
              <a:latin typeface="NSimSun"/>
              <a:cs typeface="NSimSun"/>
            </a:endParaRPr>
          </a:p>
          <a:p>
            <a:pPr algn="r" marR="5080">
              <a:lnSpc>
                <a:spcPts val="3270"/>
              </a:lnSpc>
              <a:tabLst>
                <a:tab pos="419734" algn="l"/>
              </a:tabLst>
            </a:pPr>
            <a:r>
              <a:rPr dirty="0" sz="2850" spc="200" u="heavy">
                <a:latin typeface="Times New Roman"/>
                <a:cs typeface="Times New Roman"/>
              </a:rPr>
              <a:t> </a:t>
            </a:r>
            <a:r>
              <a:rPr dirty="0" sz="2850" u="heavy">
                <a:latin typeface="Times New Roman"/>
                <a:cs typeface="Times New Roman"/>
              </a:rPr>
              <a:t>1</a:t>
            </a:r>
            <a:r>
              <a:rPr dirty="0" sz="2850" u="heavy">
                <a:latin typeface="Times New Roman"/>
                <a:cs typeface="Times New Roman"/>
              </a:rPr>
              <a:t>	</a:t>
            </a:r>
            <a:endParaRPr sz="2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2752" rIns="0" bIns="0" rtlCol="0" vert="horz">
            <a:spAutoFit/>
          </a:bodyPr>
          <a:lstStyle/>
          <a:p>
            <a:pPr marL="83185">
              <a:lnSpc>
                <a:spcPts val="3295"/>
              </a:lnSpc>
            </a:pPr>
            <a:r>
              <a:rPr dirty="0" sz="2800" spc="-5" b="0">
                <a:latin typeface="NSimSun"/>
                <a:cs typeface="NSimSun"/>
              </a:rPr>
              <a:t>SAN是什么？（续）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1098" y="2004821"/>
            <a:ext cx="7548245" cy="401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3050" indent="-260350">
              <a:lnSpc>
                <a:spcPct val="100000"/>
              </a:lnSpc>
              <a:buClr>
                <a:srgbClr val="FF3300"/>
              </a:buClr>
              <a:buSzPct val="58333"/>
              <a:buFont typeface="Segoe UI Symbol"/>
              <a:buChar char="•"/>
              <a:tabLst>
                <a:tab pos="273685" algn="l"/>
                <a:tab pos="5911850" algn="l"/>
              </a:tabLst>
            </a:pPr>
            <a:r>
              <a:rPr dirty="0" sz="2400">
                <a:latin typeface="NSimSun"/>
                <a:cs typeface="NSimSun"/>
              </a:rPr>
              <a:t>不是client/server,而是client/storage	</a:t>
            </a:r>
            <a:r>
              <a:rPr dirty="0" sz="2400">
                <a:latin typeface="NSimSun"/>
                <a:cs typeface="NSimSun"/>
              </a:rPr>
              <a:t>devices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327025" algn="l"/>
              </a:tabLst>
            </a:pP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	</a:t>
            </a:r>
            <a:r>
              <a:rPr dirty="0" sz="2400" spc="575">
                <a:latin typeface="NSimSun"/>
                <a:cs typeface="NSimSun"/>
              </a:rPr>
              <a:t>独立于LAN之外的高速存储网络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27025" algn="l"/>
              </a:tabLst>
            </a:pP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	</a:t>
            </a:r>
            <a:r>
              <a:rPr dirty="0" sz="2400" spc="575">
                <a:latin typeface="NSimSun"/>
                <a:cs typeface="NSimSun"/>
              </a:rPr>
              <a:t>一般采用高速的光纤通道作为传输媒体（2Gbit/s）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  <a:tabLst>
                <a:tab pos="327025" algn="l"/>
              </a:tabLst>
            </a:pP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	</a:t>
            </a:r>
            <a:r>
              <a:rPr dirty="0" sz="2400" spc="575">
                <a:latin typeface="NSimSun"/>
                <a:cs typeface="NSimSun"/>
              </a:rPr>
              <a:t>将存储设备通过光通道互连设备构成一个存储子网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27025" algn="l"/>
              </a:tabLst>
            </a:pP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	</a:t>
            </a:r>
            <a:r>
              <a:rPr dirty="0" sz="2400" spc="575">
                <a:latin typeface="NSimSun"/>
                <a:cs typeface="NSimSun"/>
              </a:rPr>
              <a:t>支持服务器和存储设备之间任意到任意的连接</a:t>
            </a:r>
            <a:endParaRPr sz="2400">
              <a:latin typeface="NSimSun"/>
              <a:cs typeface="NSimSun"/>
            </a:endParaRPr>
          </a:p>
          <a:p>
            <a:pPr marL="12700" marR="5080" indent="-635">
              <a:lnSpc>
                <a:spcPct val="100000"/>
              </a:lnSpc>
              <a:spcBef>
                <a:spcPts val="1425"/>
              </a:spcBef>
              <a:tabLst>
                <a:tab pos="327025" algn="l"/>
              </a:tabLst>
            </a:pP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	</a:t>
            </a:r>
            <a:r>
              <a:rPr dirty="0" sz="2400" spc="575">
                <a:latin typeface="NSimSun"/>
                <a:cs typeface="NSimSun"/>
              </a:rPr>
              <a:t>SA</a:t>
            </a:r>
            <a:r>
              <a:rPr dirty="0" sz="2400" spc="20">
                <a:latin typeface="NSimSun"/>
                <a:cs typeface="NSimSun"/>
              </a:rPr>
              <a:t>N上的任何一</a:t>
            </a:r>
            <a:r>
              <a:rPr dirty="0" sz="2400" spc="10">
                <a:latin typeface="NSimSun"/>
                <a:cs typeface="NSimSun"/>
              </a:rPr>
              <a:t>台服务器均可存取网络中的任何一个存</a:t>
            </a:r>
            <a:r>
              <a:rPr dirty="0" sz="2400" spc="10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储设备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40"/>
              </a:lnSpc>
              <a:spcBef>
                <a:spcPts val="1425"/>
              </a:spcBef>
              <a:tabLst>
                <a:tab pos="327025" algn="l"/>
              </a:tabLst>
            </a:pP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FF3300"/>
                </a:solidFill>
                <a:latin typeface="Segoe UI Symbol"/>
                <a:cs typeface="Segoe UI Symbol"/>
              </a:rPr>
              <a:t>	</a:t>
            </a:r>
            <a:r>
              <a:rPr dirty="0" sz="2400" spc="575">
                <a:latin typeface="NSimSun"/>
                <a:cs typeface="NSimSun"/>
              </a:rPr>
              <a:t>对网上的存储资源实施集中统一的管理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721865"/>
            <a:ext cx="6981190" cy="487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6.</a:t>
            </a:r>
            <a:r>
              <a:rPr dirty="0" sz="220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分离性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二维傅里叶变换的全过程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1451" y="4339590"/>
            <a:ext cx="6578600" cy="2003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先通过沿输入图像的每一行计算一维变换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再沿中间结果的每一列计算一维变换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可以改变上述顺序，即先列后行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40"/>
              </a:lnSpc>
              <a:spcBef>
                <a:spcPts val="1425"/>
              </a:spcBef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上述相似的过程也可以计算二维傅里叶反变换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6593" y="2523744"/>
            <a:ext cx="6043421" cy="16146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7651" y="5655856"/>
            <a:ext cx="3816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latin typeface="NSimSun"/>
                <a:cs typeface="NSimSun"/>
              </a:rPr>
              <a:t>而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036" y="3135376"/>
            <a:ext cx="920115" cy="650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250" spc="484">
                <a:latin typeface="Symbol"/>
                <a:cs typeface="Symbol"/>
              </a:rPr>
              <a:t></a:t>
            </a:r>
            <a:r>
              <a:rPr dirty="0" sz="4250" spc="25">
                <a:latin typeface="Symbol"/>
                <a:cs typeface="Symbol"/>
              </a:rPr>
              <a:t></a:t>
            </a:r>
            <a:r>
              <a:rPr dirty="0" sz="4250" spc="-600">
                <a:latin typeface="Times New Roman"/>
                <a:cs typeface="Times New Roman"/>
              </a:rPr>
              <a:t> </a:t>
            </a:r>
            <a:endParaRPr sz="4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5278" y="3728465"/>
            <a:ext cx="82740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45" i="1">
                <a:latin typeface="Times New Roman"/>
                <a:cs typeface="Times New Roman"/>
              </a:rPr>
              <a:t>x</a:t>
            </a:r>
            <a:r>
              <a:rPr dirty="0" sz="1650" spc="100">
                <a:latin typeface="Symbol"/>
                <a:cs typeface="Symbol"/>
              </a:rPr>
              <a:t>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r>
              <a:rPr dirty="0" sz="1650">
                <a:latin typeface="Times New Roman"/>
                <a:cs typeface="Times New Roman"/>
              </a:rPr>
              <a:t> </a:t>
            </a:r>
            <a:r>
              <a:rPr dirty="0" sz="1650" spc="-10">
                <a:latin typeface="Times New Roman"/>
                <a:cs typeface="Times New Roman"/>
              </a:rPr>
              <a:t> </a:t>
            </a:r>
            <a:r>
              <a:rPr dirty="0" sz="1650" spc="5" i="1">
                <a:latin typeface="Times New Roman"/>
                <a:cs typeface="Times New Roman"/>
              </a:rPr>
              <a:t>y</a:t>
            </a:r>
            <a:r>
              <a:rPr dirty="0" sz="1650" spc="-235" i="1">
                <a:latin typeface="Times New Roman"/>
                <a:cs typeface="Times New Roman"/>
              </a:rPr>
              <a:t> </a:t>
            </a:r>
            <a:r>
              <a:rPr dirty="0" sz="1650" spc="100">
                <a:latin typeface="Symbol"/>
                <a:cs typeface="Symbol"/>
              </a:rPr>
              <a:t>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2526" y="3114294"/>
            <a:ext cx="1149985" cy="574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5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6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5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3750" spc="-484">
                <a:latin typeface="Symbol"/>
                <a:cs typeface="Symbol"/>
              </a:rPr>
              <a:t></a:t>
            </a:r>
            <a:r>
              <a:rPr dirty="0" sz="2850" i="1">
                <a:latin typeface="Times New Roman"/>
                <a:cs typeface="Times New Roman"/>
              </a:rPr>
              <a:t>e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3938" y="3000006"/>
            <a:ext cx="673100" cy="958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42570" algn="l"/>
                <a:tab pos="659765" algn="l"/>
              </a:tabLst>
            </a:pPr>
            <a:r>
              <a:rPr dirty="0" sz="2850" u="heavy">
                <a:latin typeface="Times New Roman"/>
                <a:cs typeface="Times New Roman"/>
              </a:rPr>
              <a:t> </a:t>
            </a:r>
            <a:r>
              <a:rPr dirty="0" sz="2850" u="heavy">
                <a:latin typeface="Times New Roman"/>
                <a:cs typeface="Times New Roman"/>
              </a:rPr>
              <a:t>	</a:t>
            </a:r>
            <a:r>
              <a:rPr dirty="0" sz="2850" u="heavy">
                <a:latin typeface="Times New Roman"/>
                <a:cs typeface="Times New Roman"/>
              </a:rPr>
              <a:t>1</a:t>
            </a:r>
            <a:r>
              <a:rPr dirty="0" sz="2850" u="heavy">
                <a:latin typeface="Times New Roman"/>
                <a:cs typeface="Times New Roman"/>
              </a:rPr>
              <a:t>	</a:t>
            </a:r>
            <a:endParaRPr sz="285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615"/>
              </a:spcBef>
            </a:pPr>
            <a:r>
              <a:rPr dirty="0" sz="2850" spc="5" i="1">
                <a:latin typeface="Times New Roman"/>
                <a:cs typeface="Times New Roman"/>
              </a:rPr>
              <a:t>MN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1628" y="3114294"/>
            <a:ext cx="1298575" cy="574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5" i="1">
                <a:latin typeface="Times New Roman"/>
                <a:cs typeface="Times New Roman"/>
              </a:rPr>
              <a:t>F</a:t>
            </a:r>
            <a:r>
              <a:rPr dirty="0" sz="2850" spc="-350" i="1">
                <a:latin typeface="Times New Roman"/>
                <a:cs typeface="Times New Roman"/>
              </a:rPr>
              <a:t> </a:t>
            </a:r>
            <a:r>
              <a:rPr dirty="0" sz="3750" spc="-425">
                <a:latin typeface="Symbol"/>
                <a:cs typeface="Symbol"/>
              </a:rPr>
              <a:t></a:t>
            </a:r>
            <a:r>
              <a:rPr dirty="0" sz="2850" spc="135" i="1">
                <a:latin typeface="Times New Roman"/>
                <a:cs typeface="Times New Roman"/>
              </a:rPr>
              <a:t>u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370">
                <a:latin typeface="Times New Roman"/>
                <a:cs typeface="Times New Roman"/>
              </a:rPr>
              <a:t> </a:t>
            </a:r>
            <a:r>
              <a:rPr dirty="0" sz="2850" spc="204" i="1">
                <a:latin typeface="Times New Roman"/>
                <a:cs typeface="Times New Roman"/>
              </a:rPr>
              <a:t>v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500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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0110" y="3155188"/>
            <a:ext cx="1920875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Symbol"/>
              <a:buChar char=""/>
              <a:tabLst>
                <a:tab pos="185420" algn="l"/>
              </a:tabLst>
            </a:pPr>
            <a:r>
              <a:rPr dirty="0" sz="1650" spc="5" i="1">
                <a:latin typeface="Times New Roman"/>
                <a:cs typeface="Times New Roman"/>
              </a:rPr>
              <a:t>j</a:t>
            </a:r>
            <a:r>
              <a:rPr dirty="0" sz="1650" spc="-185" i="1">
                <a:latin typeface="Times New Roman"/>
                <a:cs typeface="Times New Roman"/>
              </a:rPr>
              <a:t> </a:t>
            </a:r>
            <a:r>
              <a:rPr dirty="0" sz="1650" spc="45">
                <a:latin typeface="Times New Roman"/>
                <a:cs typeface="Times New Roman"/>
              </a:rPr>
              <a:t>2</a:t>
            </a:r>
            <a:r>
              <a:rPr dirty="0" sz="1750" spc="-45" i="1">
                <a:latin typeface="Symbol"/>
                <a:cs typeface="Symbol"/>
              </a:rPr>
              <a:t></a:t>
            </a:r>
            <a:r>
              <a:rPr dirty="0" sz="1750" spc="-60" i="1">
                <a:latin typeface="Times New Roman"/>
                <a:cs typeface="Times New Roman"/>
              </a:rPr>
              <a:t> </a:t>
            </a:r>
            <a:r>
              <a:rPr dirty="0" sz="2150" spc="-140">
                <a:latin typeface="Symbol"/>
                <a:cs typeface="Symbol"/>
              </a:rPr>
              <a:t></a:t>
            </a:r>
            <a:r>
              <a:rPr dirty="0" sz="1650" spc="5" i="1">
                <a:latin typeface="Times New Roman"/>
                <a:cs typeface="Times New Roman"/>
              </a:rPr>
              <a:t>ux</a:t>
            </a:r>
            <a:r>
              <a:rPr dirty="0" sz="1650" spc="-130" i="1">
                <a:latin typeface="Times New Roman"/>
                <a:cs typeface="Times New Roman"/>
              </a:rPr>
              <a:t> </a:t>
            </a:r>
            <a:r>
              <a:rPr dirty="0" sz="1650" spc="5">
                <a:latin typeface="Times New Roman"/>
                <a:cs typeface="Times New Roman"/>
              </a:rPr>
              <a:t>/</a:t>
            </a:r>
            <a:r>
              <a:rPr dirty="0" sz="1650" spc="-114">
                <a:latin typeface="Times New Roman"/>
                <a:cs typeface="Times New Roman"/>
              </a:rPr>
              <a:t> </a:t>
            </a:r>
            <a:r>
              <a:rPr dirty="0" sz="1650" spc="15" i="1">
                <a:latin typeface="Times New Roman"/>
                <a:cs typeface="Times New Roman"/>
              </a:rPr>
              <a:t>M</a:t>
            </a:r>
            <a:r>
              <a:rPr dirty="0" sz="1650" spc="-10" i="1">
                <a:latin typeface="Times New Roman"/>
                <a:cs typeface="Times New Roman"/>
              </a:rPr>
              <a:t> </a:t>
            </a:r>
            <a:r>
              <a:rPr dirty="0" sz="1650" spc="135">
                <a:latin typeface="Symbol"/>
                <a:cs typeface="Symbol"/>
              </a:rPr>
              <a:t></a:t>
            </a:r>
            <a:r>
              <a:rPr dirty="0" sz="1650" spc="5" i="1">
                <a:latin typeface="Times New Roman"/>
                <a:cs typeface="Times New Roman"/>
              </a:rPr>
              <a:t>vy</a:t>
            </a:r>
            <a:r>
              <a:rPr dirty="0" sz="1650" spc="-114" i="1">
                <a:latin typeface="Times New Roman"/>
                <a:cs typeface="Times New Roman"/>
              </a:rPr>
              <a:t> </a:t>
            </a:r>
            <a:r>
              <a:rPr dirty="0" sz="1650" spc="5">
                <a:latin typeface="Times New Roman"/>
                <a:cs typeface="Times New Roman"/>
              </a:rPr>
              <a:t>/</a:t>
            </a:r>
            <a:r>
              <a:rPr dirty="0" sz="1650" spc="-70">
                <a:latin typeface="Times New Roman"/>
                <a:cs typeface="Times New Roman"/>
              </a:rPr>
              <a:t> </a:t>
            </a:r>
            <a:r>
              <a:rPr dirty="0" sz="1650" spc="10" i="1">
                <a:latin typeface="Times New Roman"/>
                <a:cs typeface="Times New Roman"/>
              </a:rPr>
              <a:t>N</a:t>
            </a:r>
            <a:r>
              <a:rPr dirty="0" sz="1650" spc="-35" i="1">
                <a:latin typeface="Times New Roman"/>
                <a:cs typeface="Times New Roman"/>
              </a:rPr>
              <a:t> </a:t>
            </a:r>
            <a:r>
              <a:rPr dirty="0" sz="2150" spc="-155">
                <a:latin typeface="Symbol"/>
                <a:cs typeface="Symbol"/>
              </a:rPr>
              <a:t>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0401" y="4083558"/>
            <a:ext cx="89471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0" i="1">
                <a:latin typeface="Times New Roman"/>
                <a:cs typeface="Times New Roman"/>
              </a:rPr>
              <a:t>M</a:t>
            </a:r>
            <a:r>
              <a:rPr dirty="0" sz="1650" spc="-10" i="1">
                <a:latin typeface="Times New Roman"/>
                <a:cs typeface="Times New Roman"/>
              </a:rPr>
              <a:t> </a:t>
            </a:r>
            <a:r>
              <a:rPr dirty="0" sz="1650" spc="-60">
                <a:latin typeface="Symbol"/>
                <a:cs typeface="Symbol"/>
              </a:rPr>
              <a:t></a:t>
            </a:r>
            <a:r>
              <a:rPr dirty="0" sz="1650" spc="5">
                <a:latin typeface="Times New Roman"/>
                <a:cs typeface="Times New Roman"/>
              </a:rPr>
              <a:t>1</a:t>
            </a:r>
            <a:r>
              <a:rPr dirty="0" sz="1650" spc="-155">
                <a:latin typeface="Times New Roman"/>
                <a:cs typeface="Times New Roman"/>
              </a:rPr>
              <a:t> </a:t>
            </a:r>
            <a:r>
              <a:rPr dirty="0" sz="1650" spc="10" i="1">
                <a:latin typeface="Times New Roman"/>
                <a:cs typeface="Times New Roman"/>
              </a:rPr>
              <a:t>N</a:t>
            </a:r>
            <a:r>
              <a:rPr dirty="0" sz="1650" spc="-105" i="1">
                <a:latin typeface="Times New Roman"/>
                <a:cs typeface="Times New Roman"/>
              </a:rPr>
              <a:t> </a:t>
            </a:r>
            <a:r>
              <a:rPr dirty="0" sz="1650" spc="-60">
                <a:latin typeface="Symbol"/>
                <a:cs typeface="Symbol"/>
              </a:rPr>
              <a:t></a:t>
            </a:r>
            <a:r>
              <a:rPr dirty="0" sz="1650" spc="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83072" y="4798314"/>
            <a:ext cx="82740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45" i="1">
                <a:latin typeface="Times New Roman"/>
                <a:cs typeface="Times New Roman"/>
              </a:rPr>
              <a:t>x</a:t>
            </a:r>
            <a:r>
              <a:rPr dirty="0" sz="1650" spc="100">
                <a:latin typeface="Symbol"/>
                <a:cs typeface="Symbol"/>
              </a:rPr>
              <a:t>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r>
              <a:rPr dirty="0" sz="1650">
                <a:latin typeface="Times New Roman"/>
                <a:cs typeface="Times New Roman"/>
              </a:rPr>
              <a:t> </a:t>
            </a:r>
            <a:r>
              <a:rPr dirty="0" sz="1650" spc="-5">
                <a:latin typeface="Times New Roman"/>
                <a:cs typeface="Times New Roman"/>
              </a:rPr>
              <a:t> </a:t>
            </a:r>
            <a:r>
              <a:rPr dirty="0" sz="1650" spc="5" i="1">
                <a:latin typeface="Times New Roman"/>
                <a:cs typeface="Times New Roman"/>
              </a:rPr>
              <a:t>y</a:t>
            </a:r>
            <a:r>
              <a:rPr dirty="0" sz="1650" spc="-240" i="1">
                <a:latin typeface="Times New Roman"/>
                <a:cs typeface="Times New Roman"/>
              </a:rPr>
              <a:t> </a:t>
            </a:r>
            <a:r>
              <a:rPr dirty="0" sz="1650" spc="100">
                <a:latin typeface="Symbol"/>
                <a:cs typeface="Symbol"/>
              </a:rPr>
              <a:t>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3064" y="4582667"/>
            <a:ext cx="569595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MN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7651" y="4121404"/>
            <a:ext cx="4947920" cy="73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476500" algn="l"/>
                <a:tab pos="2894330" algn="l"/>
              </a:tabLst>
            </a:pPr>
            <a:r>
              <a:rPr dirty="0" baseline="-10912" sz="4200">
                <a:latin typeface="NSimSun"/>
                <a:cs typeface="NSimSun"/>
              </a:rPr>
              <a:t>所以</a:t>
            </a:r>
            <a:r>
              <a:rPr dirty="0" baseline="-10912" sz="4200" spc="150">
                <a:latin typeface="NSimSun"/>
                <a:cs typeface="NSimSu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-345" i="1">
                <a:latin typeface="Times New Roman"/>
                <a:cs typeface="Times New Roman"/>
              </a:rPr>
              <a:t> </a:t>
            </a:r>
            <a:r>
              <a:rPr dirty="0" sz="3750" spc="-380">
                <a:latin typeface="Symbol"/>
                <a:cs typeface="Symbol"/>
              </a:rPr>
              <a:t></a:t>
            </a:r>
            <a:r>
              <a:rPr dirty="0" sz="2850">
                <a:latin typeface="Times New Roman"/>
                <a:cs typeface="Times New Roman"/>
              </a:rPr>
              <a:t>0</a:t>
            </a:r>
            <a:r>
              <a:rPr dirty="0" sz="2850" spc="20">
                <a:latin typeface="Times New Roman"/>
                <a:cs typeface="Times New Roman"/>
              </a:rPr>
              <a:t>,</a:t>
            </a:r>
            <a:r>
              <a:rPr dirty="0" sz="2850" spc="135">
                <a:latin typeface="Times New Roman"/>
                <a:cs typeface="Times New Roman"/>
              </a:rPr>
              <a:t>0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490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</a:t>
            </a:r>
            <a:r>
              <a:rPr dirty="0" sz="2850" spc="70">
                <a:latin typeface="Times New Roman"/>
                <a:cs typeface="Times New Roman"/>
              </a:rPr>
              <a:t> </a:t>
            </a:r>
            <a:r>
              <a:rPr dirty="0" baseline="35087" sz="4275" u="heavy">
                <a:latin typeface="Times New Roman"/>
                <a:cs typeface="Times New Roman"/>
              </a:rPr>
              <a:t> </a:t>
            </a:r>
            <a:r>
              <a:rPr dirty="0" baseline="35087" sz="4275" u="heavy">
                <a:latin typeface="Times New Roman"/>
                <a:cs typeface="Times New Roman"/>
              </a:rPr>
              <a:t>	</a:t>
            </a:r>
            <a:r>
              <a:rPr dirty="0" baseline="35087" sz="4275" u="heavy">
                <a:latin typeface="Times New Roman"/>
                <a:cs typeface="Times New Roman"/>
              </a:rPr>
              <a:t>1</a:t>
            </a:r>
            <a:r>
              <a:rPr dirty="0" baseline="35087" sz="4275" u="heavy">
                <a:latin typeface="Times New Roman"/>
                <a:cs typeface="Times New Roman"/>
              </a:rPr>
              <a:t>	</a:t>
            </a:r>
            <a:r>
              <a:rPr dirty="0" baseline="35087" sz="4275" spc="-97">
                <a:latin typeface="Times New Roman"/>
                <a:cs typeface="Times New Roman"/>
              </a:rPr>
              <a:t> </a:t>
            </a:r>
            <a:r>
              <a:rPr dirty="0" baseline="-8496" sz="6375" spc="727">
                <a:latin typeface="Symbol"/>
                <a:cs typeface="Symbol"/>
              </a:rPr>
              <a:t></a:t>
            </a:r>
            <a:r>
              <a:rPr dirty="0" baseline="-8496" sz="6375" spc="30">
                <a:latin typeface="Symbol"/>
                <a:cs typeface="Symbol"/>
              </a:rPr>
              <a:t></a:t>
            </a:r>
            <a:r>
              <a:rPr dirty="0" baseline="-8496" sz="6375" spc="-22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5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70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5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88931" y="5521452"/>
            <a:ext cx="14160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5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3939" y="5484114"/>
            <a:ext cx="89598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0" i="1">
                <a:latin typeface="Times New Roman"/>
                <a:cs typeface="Times New Roman"/>
              </a:rPr>
              <a:t>M</a:t>
            </a:r>
            <a:r>
              <a:rPr dirty="0" sz="1650" spc="10" i="1">
                <a:latin typeface="Times New Roman"/>
                <a:cs typeface="Times New Roman"/>
              </a:rPr>
              <a:t> </a:t>
            </a:r>
            <a:r>
              <a:rPr dirty="0" sz="1650" spc="-60">
                <a:latin typeface="Symbol"/>
                <a:cs typeface="Symbol"/>
              </a:rPr>
              <a:t></a:t>
            </a:r>
            <a:r>
              <a:rPr dirty="0" sz="1650" spc="5">
                <a:latin typeface="Times New Roman"/>
                <a:cs typeface="Times New Roman"/>
              </a:rPr>
              <a:t>1</a:t>
            </a:r>
            <a:r>
              <a:rPr dirty="0" sz="1650" spc="-155">
                <a:latin typeface="Times New Roman"/>
                <a:cs typeface="Times New Roman"/>
              </a:rPr>
              <a:t> </a:t>
            </a:r>
            <a:r>
              <a:rPr dirty="0" sz="1650" spc="10" i="1">
                <a:latin typeface="Times New Roman"/>
                <a:cs typeface="Times New Roman"/>
              </a:rPr>
              <a:t>N</a:t>
            </a:r>
            <a:r>
              <a:rPr dirty="0" sz="1650" spc="-105" i="1">
                <a:latin typeface="Times New Roman"/>
                <a:cs typeface="Times New Roman"/>
              </a:rPr>
              <a:t> </a:t>
            </a:r>
            <a:r>
              <a:rPr dirty="0" sz="1650" spc="-60">
                <a:latin typeface="Symbol"/>
                <a:cs typeface="Symbol"/>
              </a:rPr>
              <a:t></a:t>
            </a:r>
            <a:r>
              <a:rPr dirty="0" sz="1650" spc="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6610" y="6198870"/>
            <a:ext cx="828040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5" i="1">
                <a:latin typeface="Times New Roman"/>
                <a:cs typeface="Times New Roman"/>
              </a:rPr>
              <a:t>x</a:t>
            </a:r>
            <a:r>
              <a:rPr dirty="0" sz="1650" spc="-265" i="1">
                <a:latin typeface="Times New Roman"/>
                <a:cs typeface="Times New Roman"/>
              </a:rPr>
              <a:t> </a:t>
            </a:r>
            <a:r>
              <a:rPr dirty="0" sz="1650" spc="100">
                <a:latin typeface="Symbol"/>
                <a:cs typeface="Symbol"/>
              </a:rPr>
              <a:t>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r>
              <a:rPr dirty="0" sz="1650">
                <a:latin typeface="Times New Roman"/>
                <a:cs typeface="Times New Roman"/>
              </a:rPr>
              <a:t> </a:t>
            </a:r>
            <a:r>
              <a:rPr dirty="0" sz="1650" spc="-10">
                <a:latin typeface="Times New Roman"/>
                <a:cs typeface="Times New Roman"/>
              </a:rPr>
              <a:t> </a:t>
            </a:r>
            <a:r>
              <a:rPr dirty="0" sz="1650" spc="5" i="1">
                <a:latin typeface="Times New Roman"/>
                <a:cs typeface="Times New Roman"/>
              </a:rPr>
              <a:t>y</a:t>
            </a:r>
            <a:r>
              <a:rPr dirty="0" sz="1650" spc="-235" i="1">
                <a:latin typeface="Times New Roman"/>
                <a:cs typeface="Times New Roman"/>
              </a:rPr>
              <a:t> </a:t>
            </a:r>
            <a:r>
              <a:rPr dirty="0" sz="1650" spc="100">
                <a:latin typeface="Symbol"/>
                <a:cs typeface="Symbol"/>
              </a:rPr>
              <a:t>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66602" y="5983223"/>
            <a:ext cx="569595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MN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91179" y="5521959"/>
            <a:ext cx="4058285" cy="73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86865" algn="l"/>
                <a:tab pos="2004695" algn="l"/>
              </a:tabLst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5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70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5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490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</a:t>
            </a:r>
            <a:r>
              <a:rPr dirty="0" sz="2850" spc="70">
                <a:latin typeface="Times New Roman"/>
                <a:cs typeface="Times New Roman"/>
              </a:rPr>
              <a:t> </a:t>
            </a:r>
            <a:r>
              <a:rPr dirty="0" baseline="35087" sz="4275" u="heavy">
                <a:latin typeface="Times New Roman"/>
                <a:cs typeface="Times New Roman"/>
              </a:rPr>
              <a:t> </a:t>
            </a:r>
            <a:r>
              <a:rPr dirty="0" baseline="35087" sz="4275" u="heavy">
                <a:latin typeface="Times New Roman"/>
                <a:cs typeface="Times New Roman"/>
              </a:rPr>
              <a:t>	</a:t>
            </a:r>
            <a:r>
              <a:rPr dirty="0" baseline="35087" sz="4275" u="heavy">
                <a:latin typeface="Times New Roman"/>
                <a:cs typeface="Times New Roman"/>
              </a:rPr>
              <a:t>1</a:t>
            </a:r>
            <a:r>
              <a:rPr dirty="0" baseline="35087" sz="4275" u="heavy">
                <a:latin typeface="Times New Roman"/>
                <a:cs typeface="Times New Roman"/>
              </a:rPr>
              <a:t>	</a:t>
            </a:r>
            <a:r>
              <a:rPr dirty="0" baseline="35087" sz="4275" spc="-104">
                <a:latin typeface="Times New Roman"/>
                <a:cs typeface="Times New Roman"/>
              </a:rPr>
              <a:t> </a:t>
            </a:r>
            <a:r>
              <a:rPr dirty="0" baseline="-8496" sz="6375" spc="727">
                <a:latin typeface="Symbol"/>
                <a:cs typeface="Symbol"/>
              </a:rPr>
              <a:t></a:t>
            </a:r>
            <a:r>
              <a:rPr dirty="0" baseline="-8496" sz="6375" spc="30">
                <a:latin typeface="Symbol"/>
                <a:cs typeface="Symbol"/>
              </a:rPr>
              <a:t></a:t>
            </a:r>
            <a:r>
              <a:rPr dirty="0" baseline="-8496" sz="6375" spc="-1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5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70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5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54251" y="933196"/>
            <a:ext cx="4469130" cy="2343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7.</a:t>
            </a:r>
            <a:r>
              <a:rPr dirty="0" sz="220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平均值</a:t>
            </a:r>
            <a:endParaRPr sz="3200">
              <a:latin typeface="NSimSun"/>
              <a:cs typeface="NSimSun"/>
            </a:endParaRPr>
          </a:p>
          <a:p>
            <a:pPr marL="546100">
              <a:lnSpc>
                <a:spcPct val="100000"/>
              </a:lnSpc>
              <a:spcBef>
                <a:spcPts val="1675"/>
              </a:spcBef>
            </a:pPr>
            <a:r>
              <a:rPr dirty="0" sz="2800" spc="-5">
                <a:latin typeface="NSimSun"/>
                <a:cs typeface="NSimSun"/>
              </a:rPr>
              <a:t>由二维傅里叶变换的定义</a:t>
            </a:r>
            <a:endParaRPr sz="2800">
              <a:latin typeface="NSimSun"/>
              <a:cs typeface="NSimSun"/>
            </a:endParaRPr>
          </a:p>
          <a:p>
            <a:pPr marL="2860040">
              <a:lnSpc>
                <a:spcPct val="100000"/>
              </a:lnSpc>
              <a:spcBef>
                <a:spcPts val="1070"/>
              </a:spcBef>
            </a:pPr>
            <a:r>
              <a:rPr dirty="0" sz="1650" spc="15" i="1">
                <a:latin typeface="Times New Roman"/>
                <a:cs typeface="Times New Roman"/>
              </a:rPr>
              <a:t>M</a:t>
            </a:r>
            <a:r>
              <a:rPr dirty="0" sz="1650" spc="-5" i="1">
                <a:latin typeface="Times New Roman"/>
                <a:cs typeface="Times New Roman"/>
              </a:rPr>
              <a:t> </a:t>
            </a:r>
            <a:r>
              <a:rPr dirty="0" sz="1650" spc="-60">
                <a:latin typeface="Symbol"/>
                <a:cs typeface="Symbol"/>
              </a:rPr>
              <a:t></a:t>
            </a:r>
            <a:r>
              <a:rPr dirty="0" sz="1650" spc="5">
                <a:latin typeface="Times New Roman"/>
                <a:cs typeface="Times New Roman"/>
              </a:rPr>
              <a:t>1</a:t>
            </a:r>
            <a:r>
              <a:rPr dirty="0" sz="1650" spc="-155">
                <a:latin typeface="Times New Roman"/>
                <a:cs typeface="Times New Roman"/>
              </a:rPr>
              <a:t> </a:t>
            </a:r>
            <a:r>
              <a:rPr dirty="0" sz="1650" spc="10" i="1">
                <a:latin typeface="Times New Roman"/>
                <a:cs typeface="Times New Roman"/>
              </a:rPr>
              <a:t>N</a:t>
            </a:r>
            <a:r>
              <a:rPr dirty="0" sz="1650" spc="-105" i="1">
                <a:latin typeface="Times New Roman"/>
                <a:cs typeface="Times New Roman"/>
              </a:rPr>
              <a:t> </a:t>
            </a:r>
            <a:r>
              <a:rPr dirty="0" sz="1650" spc="-60">
                <a:latin typeface="Symbol"/>
                <a:cs typeface="Symbol"/>
              </a:rPr>
              <a:t></a:t>
            </a:r>
            <a:r>
              <a:rPr dirty="0" sz="1650" spc="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1451" y="4676152"/>
            <a:ext cx="7336155" cy="1450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51765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上式说明：如果f(x,y)是一幅图像，在 原点的傅里叶变换即等于图像的平均灰度 级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8744" y="3295650"/>
            <a:ext cx="2352675" cy="573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5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70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5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5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500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</a:t>
            </a:r>
            <a:r>
              <a:rPr dirty="0" sz="2850" spc="12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-345" i="1">
                <a:latin typeface="Times New Roman"/>
                <a:cs typeface="Times New Roman"/>
              </a:rPr>
              <a:t> </a:t>
            </a:r>
            <a:r>
              <a:rPr dirty="0" sz="3750" spc="-380">
                <a:latin typeface="Symbol"/>
                <a:cs typeface="Symbol"/>
              </a:rPr>
              <a:t></a:t>
            </a:r>
            <a:r>
              <a:rPr dirty="0" sz="2850">
                <a:latin typeface="Times New Roman"/>
                <a:cs typeface="Times New Roman"/>
              </a:rPr>
              <a:t>0</a:t>
            </a:r>
            <a:r>
              <a:rPr dirty="0" sz="2850" spc="25">
                <a:latin typeface="Times New Roman"/>
                <a:cs typeface="Times New Roman"/>
              </a:rPr>
              <a:t>,</a:t>
            </a:r>
            <a:r>
              <a:rPr dirty="0" sz="2850" spc="145">
                <a:latin typeface="Times New Roman"/>
                <a:cs typeface="Times New Roman"/>
              </a:rPr>
              <a:t>0</a:t>
            </a:r>
            <a:r>
              <a:rPr dirty="0" sz="3750" spc="-28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76471" y="3232403"/>
            <a:ext cx="14160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5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4251" y="933196"/>
            <a:ext cx="2127885" cy="2024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7.</a:t>
            </a:r>
            <a:r>
              <a:rPr dirty="0" sz="220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平均值</a:t>
            </a:r>
            <a:endParaRPr sz="3200">
              <a:latin typeface="NSimSun"/>
              <a:cs typeface="NSimSun"/>
            </a:endParaRPr>
          </a:p>
          <a:p>
            <a:pPr marL="621665">
              <a:lnSpc>
                <a:spcPts val="3750"/>
              </a:lnSpc>
              <a:spcBef>
                <a:spcPts val="1925"/>
              </a:spcBef>
            </a:pPr>
            <a:r>
              <a:rPr dirty="0" sz="3200" spc="-5">
                <a:latin typeface="NSimSun"/>
                <a:cs typeface="NSimSun"/>
              </a:rPr>
              <a:t>所以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7651" y="4249928"/>
            <a:ext cx="14484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卷积定理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0515" y="3296158"/>
            <a:ext cx="66484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25" i="1">
                <a:latin typeface="Times New Roman"/>
                <a:cs typeface="Times New Roman"/>
              </a:rPr>
              <a:t>M</a:t>
            </a:r>
            <a:r>
              <a:rPr dirty="0" sz="1250" spc="-70" i="1">
                <a:latin typeface="Times New Roman"/>
                <a:cs typeface="Times New Roman"/>
              </a:rPr>
              <a:t> </a:t>
            </a:r>
            <a:r>
              <a:rPr dirty="0" sz="1250" spc="-70">
                <a:latin typeface="Symbol"/>
                <a:cs typeface="Symbol"/>
              </a:rPr>
              <a:t></a:t>
            </a:r>
            <a:r>
              <a:rPr dirty="0" sz="1250" spc="15">
                <a:latin typeface="Times New Roman"/>
                <a:cs typeface="Times New Roman"/>
              </a:rPr>
              <a:t>1</a:t>
            </a:r>
            <a:r>
              <a:rPr dirty="0" sz="1250" spc="-165">
                <a:latin typeface="Times New Roman"/>
                <a:cs typeface="Times New Roman"/>
              </a:rPr>
              <a:t> </a:t>
            </a:r>
            <a:r>
              <a:rPr dirty="0" sz="1250" spc="20" i="1">
                <a:latin typeface="Times New Roman"/>
                <a:cs typeface="Times New Roman"/>
              </a:rPr>
              <a:t>N</a:t>
            </a:r>
            <a:r>
              <a:rPr dirty="0" sz="1250" spc="-135" i="1">
                <a:latin typeface="Times New Roman"/>
                <a:cs typeface="Times New Roman"/>
              </a:rPr>
              <a:t> </a:t>
            </a:r>
            <a:r>
              <a:rPr dirty="0" sz="1250" spc="-70">
                <a:latin typeface="Symbol"/>
                <a:cs typeface="Symbol"/>
              </a:rPr>
              <a:t></a:t>
            </a:r>
            <a:r>
              <a:rPr dirty="0" sz="1250" spc="1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88407" y="3727196"/>
            <a:ext cx="114363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50"/>
              </a:lnSpc>
            </a:pPr>
            <a:r>
              <a:rPr dirty="0" baseline="10101" sz="3300" i="1">
                <a:latin typeface="Times New Roman"/>
                <a:cs typeface="Times New Roman"/>
              </a:rPr>
              <a:t>MN</a:t>
            </a:r>
            <a:r>
              <a:rPr dirty="0" baseline="10101" sz="3300" spc="217" i="1">
                <a:latin typeface="Times New Roman"/>
                <a:cs typeface="Times New Roman"/>
              </a:rPr>
              <a:t> </a:t>
            </a:r>
            <a:r>
              <a:rPr dirty="0" sz="1250" spc="80" i="1">
                <a:latin typeface="Times New Roman"/>
                <a:cs typeface="Times New Roman"/>
              </a:rPr>
              <a:t>m</a:t>
            </a:r>
            <a:r>
              <a:rPr dirty="0" sz="1250" spc="45">
                <a:latin typeface="Symbol"/>
                <a:cs typeface="Symbol"/>
              </a:rPr>
              <a:t></a:t>
            </a:r>
            <a:r>
              <a:rPr dirty="0" sz="1250" spc="15">
                <a:latin typeface="Times New Roman"/>
                <a:cs typeface="Times New Roman"/>
              </a:rPr>
              <a:t>0</a:t>
            </a:r>
            <a:r>
              <a:rPr dirty="0" sz="1250" spc="35">
                <a:latin typeface="Times New Roman"/>
                <a:cs typeface="Times New Roman"/>
              </a:rPr>
              <a:t> </a:t>
            </a:r>
            <a:r>
              <a:rPr dirty="0" sz="1250" spc="75" i="1">
                <a:latin typeface="Times New Roman"/>
                <a:cs typeface="Times New Roman"/>
              </a:rPr>
              <a:t>n</a:t>
            </a:r>
            <a:r>
              <a:rPr dirty="0" sz="1250" spc="45">
                <a:latin typeface="Symbol"/>
                <a:cs typeface="Symbol"/>
              </a:rPr>
              <a:t></a:t>
            </a:r>
            <a:r>
              <a:rPr dirty="0" sz="1250" spc="1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9597" y="3320034"/>
            <a:ext cx="5447030" cy="572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371725" algn="l"/>
              </a:tabLst>
            </a:pPr>
            <a:r>
              <a:rPr dirty="0" sz="2200" i="1">
                <a:latin typeface="Times New Roman"/>
                <a:cs typeface="Times New Roman"/>
              </a:rPr>
              <a:t>f</a:t>
            </a:r>
            <a:r>
              <a:rPr dirty="0" sz="2200" spc="-60" i="1">
                <a:latin typeface="Times New Roman"/>
                <a:cs typeface="Times New Roman"/>
              </a:rPr>
              <a:t> </a:t>
            </a:r>
            <a:r>
              <a:rPr dirty="0" sz="2900" spc="-195">
                <a:latin typeface="Symbol"/>
                <a:cs typeface="Symbol"/>
              </a:rPr>
              <a:t></a:t>
            </a:r>
            <a:r>
              <a:rPr dirty="0" sz="2200" spc="-5" i="1">
                <a:latin typeface="Times New Roman"/>
                <a:cs typeface="Times New Roman"/>
              </a:rPr>
              <a:t>x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95">
                <a:latin typeface="Times New Roman"/>
                <a:cs typeface="Times New Roman"/>
              </a:rPr>
              <a:t> </a:t>
            </a:r>
            <a:r>
              <a:rPr dirty="0" sz="2200" spc="135" i="1">
                <a:latin typeface="Times New Roman"/>
                <a:cs typeface="Times New Roman"/>
              </a:rPr>
              <a:t>y</a:t>
            </a:r>
            <a:r>
              <a:rPr dirty="0" sz="2900" spc="-175">
                <a:latin typeface="Symbol"/>
                <a:cs typeface="Symbol"/>
              </a:rPr>
              <a:t></a:t>
            </a:r>
            <a:r>
              <a:rPr dirty="0" sz="2200">
                <a:latin typeface="Symbol"/>
                <a:cs typeface="Symbol"/>
              </a:rPr>
              <a:t></a:t>
            </a:r>
            <a:r>
              <a:rPr dirty="0" sz="2200" spc="-305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h</a:t>
            </a:r>
            <a:r>
              <a:rPr dirty="0" sz="2900" spc="-195">
                <a:latin typeface="Symbol"/>
                <a:cs typeface="Symbol"/>
              </a:rPr>
              <a:t></a:t>
            </a:r>
            <a:r>
              <a:rPr dirty="0" sz="2200" spc="-5" i="1">
                <a:latin typeface="Times New Roman"/>
                <a:cs typeface="Times New Roman"/>
              </a:rPr>
              <a:t>x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90">
                <a:latin typeface="Times New Roman"/>
                <a:cs typeface="Times New Roman"/>
              </a:rPr>
              <a:t> </a:t>
            </a:r>
            <a:r>
              <a:rPr dirty="0" sz="2200" spc="130" i="1">
                <a:latin typeface="Times New Roman"/>
                <a:cs typeface="Times New Roman"/>
              </a:rPr>
              <a:t>y</a:t>
            </a:r>
            <a:r>
              <a:rPr dirty="0" sz="2900" spc="-260">
                <a:latin typeface="Symbol"/>
                <a:cs typeface="Symbol"/>
              </a:rPr>
              <a:t></a:t>
            </a:r>
            <a:r>
              <a:rPr dirty="0" sz="2900" spc="-400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baseline="35353" sz="3300" u="sng">
                <a:latin typeface="Times New Roman"/>
                <a:cs typeface="Times New Roman"/>
              </a:rPr>
              <a:t> </a:t>
            </a:r>
            <a:r>
              <a:rPr dirty="0" baseline="35353" sz="3300" spc="337" u="sng">
                <a:latin typeface="Times New Roman"/>
                <a:cs typeface="Times New Roman"/>
              </a:rPr>
              <a:t> </a:t>
            </a:r>
            <a:r>
              <a:rPr dirty="0" baseline="35353" sz="3300" u="sng">
                <a:latin typeface="Times New Roman"/>
                <a:cs typeface="Times New Roman"/>
              </a:rPr>
              <a:t>1</a:t>
            </a:r>
            <a:r>
              <a:rPr dirty="0" baseline="35353" sz="3300" u="sng">
                <a:latin typeface="Times New Roman"/>
                <a:cs typeface="Times New Roman"/>
              </a:rPr>
              <a:t>	</a:t>
            </a:r>
            <a:r>
              <a:rPr dirty="0" baseline="35353" sz="3300" spc="-120">
                <a:latin typeface="Times New Roman"/>
                <a:cs typeface="Times New Roman"/>
              </a:rPr>
              <a:t> </a:t>
            </a:r>
            <a:r>
              <a:rPr dirty="0" baseline="-8417" sz="4950" spc="322">
                <a:latin typeface="Symbol"/>
                <a:cs typeface="Symbol"/>
              </a:rPr>
              <a:t></a:t>
            </a:r>
            <a:r>
              <a:rPr dirty="0" baseline="-8417" sz="4950">
                <a:latin typeface="Symbol"/>
                <a:cs typeface="Symbol"/>
              </a:rPr>
              <a:t></a:t>
            </a:r>
            <a:r>
              <a:rPr dirty="0" baseline="-8417" sz="4950" spc="-277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f</a:t>
            </a:r>
            <a:r>
              <a:rPr dirty="0" sz="2200" spc="-60" i="1">
                <a:latin typeface="Times New Roman"/>
                <a:cs typeface="Times New Roman"/>
              </a:rPr>
              <a:t> </a:t>
            </a:r>
            <a:r>
              <a:rPr dirty="0" sz="2900" spc="-290">
                <a:latin typeface="Symbol"/>
                <a:cs typeface="Symbol"/>
              </a:rPr>
              <a:t></a:t>
            </a:r>
            <a:r>
              <a:rPr dirty="0" sz="2200" spc="-45" i="1">
                <a:latin typeface="Times New Roman"/>
                <a:cs typeface="Times New Roman"/>
              </a:rPr>
              <a:t>m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295">
                <a:latin typeface="Times New Roman"/>
                <a:cs typeface="Times New Roman"/>
              </a:rPr>
              <a:t> </a:t>
            </a:r>
            <a:r>
              <a:rPr dirty="0" sz="2200" spc="70" i="1">
                <a:latin typeface="Times New Roman"/>
                <a:cs typeface="Times New Roman"/>
              </a:rPr>
              <a:t>n</a:t>
            </a:r>
            <a:r>
              <a:rPr dirty="0" sz="2900" spc="-375">
                <a:latin typeface="Symbol"/>
                <a:cs typeface="Symbol"/>
              </a:rPr>
              <a:t></a:t>
            </a:r>
            <a:r>
              <a:rPr dirty="0" sz="2200" i="1">
                <a:latin typeface="Times New Roman"/>
                <a:cs typeface="Times New Roman"/>
              </a:rPr>
              <a:t>h</a:t>
            </a:r>
            <a:r>
              <a:rPr dirty="0" sz="2900" spc="-190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x</a:t>
            </a:r>
            <a:r>
              <a:rPr dirty="0" sz="2200" spc="-185" i="1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</a:t>
            </a:r>
            <a:r>
              <a:rPr dirty="0" sz="2200" spc="-215">
                <a:latin typeface="Times New Roman"/>
                <a:cs typeface="Times New Roman"/>
              </a:rPr>
              <a:t> </a:t>
            </a:r>
            <a:r>
              <a:rPr dirty="0" sz="2200" spc="-40" i="1">
                <a:latin typeface="Times New Roman"/>
                <a:cs typeface="Times New Roman"/>
              </a:rPr>
              <a:t>m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95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y</a:t>
            </a:r>
            <a:r>
              <a:rPr dirty="0" sz="2200" spc="-150" i="1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</a:t>
            </a:r>
            <a:r>
              <a:rPr dirty="0" sz="2200" spc="-215">
                <a:latin typeface="Times New Roman"/>
                <a:cs typeface="Times New Roman"/>
              </a:rPr>
              <a:t> </a:t>
            </a:r>
            <a:r>
              <a:rPr dirty="0" sz="2200" spc="80" i="1">
                <a:latin typeface="Times New Roman"/>
                <a:cs typeface="Times New Roman"/>
              </a:rPr>
              <a:t>n</a:t>
            </a:r>
            <a:r>
              <a:rPr dirty="0" sz="2900" spc="-26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2215" y="4784597"/>
            <a:ext cx="5400675" cy="1873250"/>
          </a:xfrm>
          <a:prstGeom prst="rect">
            <a:avLst/>
          </a:prstGeom>
          <a:ln w="25400">
            <a:solidFill>
              <a:srgbClr val="EE2B0A"/>
            </a:solidFill>
          </a:ln>
        </p:spPr>
        <p:txBody>
          <a:bodyPr wrap="square" lIns="0" tIns="73660" rIns="0" bIns="0" rtlCol="0" vert="horz">
            <a:spAutoFit/>
          </a:bodyPr>
          <a:lstStyle/>
          <a:p>
            <a:pPr marL="601980">
              <a:lnSpc>
                <a:spcPct val="100000"/>
              </a:lnSpc>
              <a:spcBef>
                <a:spcPts val="580"/>
              </a:spcBef>
            </a:pPr>
            <a:r>
              <a:rPr dirty="0" sz="2900" i="1">
                <a:latin typeface="Times New Roman"/>
                <a:cs typeface="Times New Roman"/>
              </a:rPr>
              <a:t>f</a:t>
            </a:r>
            <a:r>
              <a:rPr dirty="0" sz="2900" spc="-210" i="1">
                <a:latin typeface="Times New Roman"/>
                <a:cs typeface="Times New Roman"/>
              </a:rPr>
              <a:t> </a:t>
            </a:r>
            <a:r>
              <a:rPr dirty="0" sz="3800" spc="-345">
                <a:latin typeface="Symbol"/>
                <a:cs typeface="Symbol"/>
              </a:rPr>
              <a:t></a:t>
            </a:r>
            <a:r>
              <a:rPr dirty="0" sz="2900" spc="-120" i="1">
                <a:latin typeface="Times New Roman"/>
                <a:cs typeface="Times New Roman"/>
              </a:rPr>
              <a:t>x</a:t>
            </a:r>
            <a:r>
              <a:rPr dirty="0" sz="2900">
                <a:latin typeface="Times New Roman"/>
                <a:cs typeface="Times New Roman"/>
              </a:rPr>
              <a:t>,</a:t>
            </a:r>
            <a:r>
              <a:rPr dirty="0" sz="2900" spc="-245">
                <a:latin typeface="Times New Roman"/>
                <a:cs typeface="Times New Roman"/>
              </a:rPr>
              <a:t> </a:t>
            </a:r>
            <a:r>
              <a:rPr dirty="0" sz="2900" spc="40" i="1">
                <a:latin typeface="Times New Roman"/>
                <a:cs typeface="Times New Roman"/>
              </a:rPr>
              <a:t>y</a:t>
            </a:r>
            <a:r>
              <a:rPr dirty="0" sz="3800" spc="-315">
                <a:latin typeface="Symbol"/>
                <a:cs typeface="Symbol"/>
              </a:rPr>
              <a:t></a:t>
            </a:r>
            <a:r>
              <a:rPr dirty="0" sz="2900" spc="155">
                <a:latin typeface="Symbol"/>
                <a:cs typeface="Symbol"/>
              </a:rPr>
              <a:t></a:t>
            </a:r>
            <a:r>
              <a:rPr dirty="0" sz="2900" spc="-125" i="1">
                <a:latin typeface="Times New Roman"/>
                <a:cs typeface="Times New Roman"/>
              </a:rPr>
              <a:t>h</a:t>
            </a:r>
            <a:r>
              <a:rPr dirty="0" sz="3800" spc="-345">
                <a:latin typeface="Symbol"/>
                <a:cs typeface="Symbol"/>
              </a:rPr>
              <a:t></a:t>
            </a:r>
            <a:r>
              <a:rPr dirty="0" sz="2900" spc="-120" i="1">
                <a:latin typeface="Times New Roman"/>
                <a:cs typeface="Times New Roman"/>
              </a:rPr>
              <a:t>x</a:t>
            </a:r>
            <a:r>
              <a:rPr dirty="0" sz="2900">
                <a:latin typeface="Times New Roman"/>
                <a:cs typeface="Times New Roman"/>
              </a:rPr>
              <a:t>,</a:t>
            </a:r>
            <a:r>
              <a:rPr dirty="0" sz="2900" spc="-245">
                <a:latin typeface="Times New Roman"/>
                <a:cs typeface="Times New Roman"/>
              </a:rPr>
              <a:t> </a:t>
            </a:r>
            <a:r>
              <a:rPr dirty="0" sz="2900" spc="40" i="1">
                <a:latin typeface="Times New Roman"/>
                <a:cs typeface="Times New Roman"/>
              </a:rPr>
              <a:t>y</a:t>
            </a:r>
            <a:r>
              <a:rPr dirty="0" sz="3800" spc="-35">
                <a:latin typeface="Symbol"/>
                <a:cs typeface="Symbol"/>
              </a:rPr>
              <a:t></a:t>
            </a:r>
            <a:r>
              <a:rPr dirty="0" sz="2900">
                <a:latin typeface="Symbol"/>
                <a:cs typeface="Symbol"/>
              </a:rPr>
              <a:t></a:t>
            </a:r>
            <a:r>
              <a:rPr dirty="0" sz="2900" spc="-325">
                <a:latin typeface="Times New Roman"/>
                <a:cs typeface="Times New Roman"/>
              </a:rPr>
              <a:t> </a:t>
            </a:r>
            <a:r>
              <a:rPr dirty="0" sz="2900" spc="65" i="1">
                <a:latin typeface="Times New Roman"/>
                <a:cs typeface="Times New Roman"/>
              </a:rPr>
              <a:t>F</a:t>
            </a:r>
            <a:r>
              <a:rPr dirty="0" sz="3800" spc="-540">
                <a:latin typeface="Symbol"/>
                <a:cs typeface="Symbol"/>
              </a:rPr>
              <a:t></a:t>
            </a:r>
            <a:r>
              <a:rPr dirty="0" sz="2900" spc="-85" i="1">
                <a:latin typeface="Times New Roman"/>
                <a:cs typeface="Times New Roman"/>
              </a:rPr>
              <a:t>u</a:t>
            </a:r>
            <a:r>
              <a:rPr dirty="0" sz="2900" spc="204">
                <a:latin typeface="Times New Roman"/>
                <a:cs typeface="Times New Roman"/>
              </a:rPr>
              <a:t>,</a:t>
            </a:r>
            <a:r>
              <a:rPr dirty="0" sz="2900" i="1">
                <a:latin typeface="Times New Roman"/>
                <a:cs typeface="Times New Roman"/>
              </a:rPr>
              <a:t>v</a:t>
            </a:r>
            <a:r>
              <a:rPr dirty="0" sz="3800" spc="-475">
                <a:latin typeface="Symbol"/>
                <a:cs typeface="Symbol"/>
              </a:rPr>
              <a:t></a:t>
            </a:r>
            <a:r>
              <a:rPr dirty="0" sz="2900" spc="110" i="1">
                <a:latin typeface="Times New Roman"/>
                <a:cs typeface="Times New Roman"/>
              </a:rPr>
              <a:t>H</a:t>
            </a:r>
            <a:r>
              <a:rPr dirty="0" sz="3800" spc="-540">
                <a:latin typeface="Symbol"/>
                <a:cs typeface="Symbol"/>
              </a:rPr>
              <a:t></a:t>
            </a:r>
            <a:r>
              <a:rPr dirty="0" sz="2900" spc="-85" i="1">
                <a:latin typeface="Times New Roman"/>
                <a:cs typeface="Times New Roman"/>
              </a:rPr>
              <a:t>u</a:t>
            </a:r>
            <a:r>
              <a:rPr dirty="0" sz="2900" spc="195">
                <a:latin typeface="Times New Roman"/>
                <a:cs typeface="Times New Roman"/>
              </a:rPr>
              <a:t>,</a:t>
            </a:r>
            <a:r>
              <a:rPr dirty="0" sz="2900" i="1">
                <a:latin typeface="Times New Roman"/>
                <a:cs typeface="Times New Roman"/>
              </a:rPr>
              <a:t>v</a:t>
            </a:r>
            <a:r>
              <a:rPr dirty="0" sz="3800" spc="-420">
                <a:latin typeface="Symbol"/>
                <a:cs typeface="Symbol"/>
              </a:rPr>
              <a:t></a:t>
            </a:r>
            <a:endParaRPr sz="3800">
              <a:latin typeface="Symbol"/>
              <a:cs typeface="Symbol"/>
            </a:endParaRPr>
          </a:p>
          <a:p>
            <a:pPr marL="601980">
              <a:lnSpc>
                <a:spcPct val="100000"/>
              </a:lnSpc>
              <a:spcBef>
                <a:spcPts val="2235"/>
              </a:spcBef>
            </a:pPr>
            <a:r>
              <a:rPr dirty="0" sz="2900" i="1">
                <a:latin typeface="Times New Roman"/>
                <a:cs typeface="Times New Roman"/>
              </a:rPr>
              <a:t>f</a:t>
            </a:r>
            <a:r>
              <a:rPr dirty="0" sz="2900" spc="-210" i="1">
                <a:latin typeface="Times New Roman"/>
                <a:cs typeface="Times New Roman"/>
              </a:rPr>
              <a:t> </a:t>
            </a:r>
            <a:r>
              <a:rPr dirty="0" sz="3800" spc="-345">
                <a:latin typeface="Symbol"/>
                <a:cs typeface="Symbol"/>
              </a:rPr>
              <a:t></a:t>
            </a:r>
            <a:r>
              <a:rPr dirty="0" sz="2900" spc="-120" i="1">
                <a:latin typeface="Times New Roman"/>
                <a:cs typeface="Times New Roman"/>
              </a:rPr>
              <a:t>x</a:t>
            </a:r>
            <a:r>
              <a:rPr dirty="0" sz="2900">
                <a:latin typeface="Times New Roman"/>
                <a:cs typeface="Times New Roman"/>
              </a:rPr>
              <a:t>,</a:t>
            </a:r>
            <a:r>
              <a:rPr dirty="0" sz="2900" spc="-245">
                <a:latin typeface="Times New Roman"/>
                <a:cs typeface="Times New Roman"/>
              </a:rPr>
              <a:t> </a:t>
            </a:r>
            <a:r>
              <a:rPr dirty="0" sz="2900" spc="40" i="1">
                <a:latin typeface="Times New Roman"/>
                <a:cs typeface="Times New Roman"/>
              </a:rPr>
              <a:t>y</a:t>
            </a:r>
            <a:r>
              <a:rPr dirty="0" sz="3800" spc="-555">
                <a:latin typeface="Symbol"/>
                <a:cs typeface="Symbol"/>
              </a:rPr>
              <a:t></a:t>
            </a:r>
            <a:r>
              <a:rPr dirty="0" sz="2900" spc="-135" i="1">
                <a:latin typeface="Times New Roman"/>
                <a:cs typeface="Times New Roman"/>
              </a:rPr>
              <a:t>h</a:t>
            </a:r>
            <a:r>
              <a:rPr dirty="0" sz="3800" spc="-340">
                <a:latin typeface="Symbol"/>
                <a:cs typeface="Symbol"/>
              </a:rPr>
              <a:t></a:t>
            </a:r>
            <a:r>
              <a:rPr dirty="0" sz="2900" spc="-125" i="1">
                <a:latin typeface="Times New Roman"/>
                <a:cs typeface="Times New Roman"/>
              </a:rPr>
              <a:t>x</a:t>
            </a:r>
            <a:r>
              <a:rPr dirty="0" sz="2900">
                <a:latin typeface="Times New Roman"/>
                <a:cs typeface="Times New Roman"/>
              </a:rPr>
              <a:t>,</a:t>
            </a:r>
            <a:r>
              <a:rPr dirty="0" sz="2900" spc="-240">
                <a:latin typeface="Times New Roman"/>
                <a:cs typeface="Times New Roman"/>
              </a:rPr>
              <a:t> </a:t>
            </a:r>
            <a:r>
              <a:rPr dirty="0" sz="2900" spc="35" i="1">
                <a:latin typeface="Times New Roman"/>
                <a:cs typeface="Times New Roman"/>
              </a:rPr>
              <a:t>y</a:t>
            </a:r>
            <a:r>
              <a:rPr dirty="0" sz="3800" spc="-30">
                <a:latin typeface="Symbol"/>
                <a:cs typeface="Symbol"/>
              </a:rPr>
              <a:t></a:t>
            </a:r>
            <a:r>
              <a:rPr dirty="0" sz="2900">
                <a:latin typeface="Symbol"/>
                <a:cs typeface="Symbol"/>
              </a:rPr>
              <a:t></a:t>
            </a:r>
            <a:r>
              <a:rPr dirty="0" sz="2900" spc="-325">
                <a:latin typeface="Times New Roman"/>
                <a:cs typeface="Times New Roman"/>
              </a:rPr>
              <a:t> </a:t>
            </a:r>
            <a:r>
              <a:rPr dirty="0" sz="2900" spc="65" i="1">
                <a:latin typeface="Times New Roman"/>
                <a:cs typeface="Times New Roman"/>
              </a:rPr>
              <a:t>F</a:t>
            </a:r>
            <a:r>
              <a:rPr dirty="0" sz="3800" spc="-540">
                <a:latin typeface="Symbol"/>
                <a:cs typeface="Symbol"/>
              </a:rPr>
              <a:t></a:t>
            </a:r>
            <a:r>
              <a:rPr dirty="0" sz="2900" spc="-80" i="1">
                <a:latin typeface="Times New Roman"/>
                <a:cs typeface="Times New Roman"/>
              </a:rPr>
              <a:t>u</a:t>
            </a:r>
            <a:r>
              <a:rPr dirty="0" sz="2900" spc="195">
                <a:latin typeface="Times New Roman"/>
                <a:cs typeface="Times New Roman"/>
              </a:rPr>
              <a:t>,</a:t>
            </a:r>
            <a:r>
              <a:rPr dirty="0" sz="2900" i="1">
                <a:latin typeface="Times New Roman"/>
                <a:cs typeface="Times New Roman"/>
              </a:rPr>
              <a:t>v</a:t>
            </a:r>
            <a:r>
              <a:rPr dirty="0" sz="3800" spc="-315">
                <a:latin typeface="Symbol"/>
                <a:cs typeface="Symbol"/>
              </a:rPr>
              <a:t></a:t>
            </a:r>
            <a:r>
              <a:rPr dirty="0" sz="2900" spc="240">
                <a:latin typeface="Symbol"/>
                <a:cs typeface="Symbol"/>
              </a:rPr>
              <a:t></a:t>
            </a:r>
            <a:r>
              <a:rPr dirty="0" sz="2900" spc="110" i="1">
                <a:latin typeface="Times New Roman"/>
                <a:cs typeface="Times New Roman"/>
              </a:rPr>
              <a:t>H</a:t>
            </a:r>
            <a:r>
              <a:rPr dirty="0" sz="3800" spc="-540">
                <a:latin typeface="Symbol"/>
                <a:cs typeface="Symbol"/>
              </a:rPr>
              <a:t></a:t>
            </a:r>
            <a:r>
              <a:rPr dirty="0" sz="2900" spc="-85" i="1">
                <a:latin typeface="Times New Roman"/>
                <a:cs typeface="Times New Roman"/>
              </a:rPr>
              <a:t>u</a:t>
            </a:r>
            <a:r>
              <a:rPr dirty="0" sz="2900" spc="195">
                <a:latin typeface="Times New Roman"/>
                <a:cs typeface="Times New Roman"/>
              </a:rPr>
              <a:t>,</a:t>
            </a:r>
            <a:r>
              <a:rPr dirty="0" sz="2900" i="1">
                <a:latin typeface="Times New Roman"/>
                <a:cs typeface="Times New Roman"/>
              </a:rPr>
              <a:t>v</a:t>
            </a:r>
            <a:r>
              <a:rPr dirty="0" sz="3800" spc="-420">
                <a:latin typeface="Symbol"/>
                <a:cs typeface="Symbol"/>
              </a:rPr>
              <a:t>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54251" y="933196"/>
            <a:ext cx="7541259" cy="2452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711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8.</a:t>
            </a:r>
            <a:r>
              <a:rPr dirty="0" sz="220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卷积理论</a:t>
            </a:r>
            <a:endParaRPr sz="3200">
              <a:latin typeface="NSimSun"/>
              <a:cs typeface="NSimSun"/>
            </a:endParaRPr>
          </a:p>
          <a:p>
            <a:pPr marL="469900" marR="5080" indent="-51435">
              <a:lnSpc>
                <a:spcPct val="102000"/>
              </a:lnSpc>
              <a:spcBef>
                <a:spcPts val="2255"/>
              </a:spcBef>
            </a:pPr>
            <a:r>
              <a:rPr dirty="0" sz="2800" spc="-5">
                <a:latin typeface="NSimSun"/>
                <a:cs typeface="NSimSun"/>
              </a:rPr>
              <a:t>大小为M×N的两个函数f(x,y)和h(x,y)的离散 </a:t>
            </a:r>
            <a:r>
              <a:rPr dirty="0" sz="2800">
                <a:latin typeface="NSimSun"/>
                <a:cs typeface="NSimSun"/>
              </a:rPr>
              <a:t>卷积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7651" y="4280661"/>
            <a:ext cx="62484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2800" spc="-5">
                <a:latin typeface="NSimSun"/>
                <a:cs typeface="NSimSun"/>
              </a:rPr>
              <a:t>f</a:t>
            </a:r>
            <a:r>
              <a:rPr dirty="0" baseline="23391" sz="2850" spc="-7">
                <a:latin typeface="NSimSun"/>
                <a:cs typeface="NSimSun"/>
              </a:rPr>
              <a:t>*</a:t>
            </a:r>
            <a:r>
              <a:rPr dirty="0" sz="2800" spc="-5">
                <a:latin typeface="NSimSun"/>
                <a:cs typeface="NSimSun"/>
              </a:rPr>
              <a:t>表示f的复共轭。对于实函数</a:t>
            </a:r>
            <a:r>
              <a:rPr dirty="0" sz="2800">
                <a:latin typeface="NSimSun"/>
                <a:cs typeface="NSimSun"/>
              </a:rPr>
              <a:t>，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3200" spc="-10">
                <a:latin typeface="NSimSun"/>
                <a:cs typeface="NSimSun"/>
              </a:rPr>
              <a:t>f</a:t>
            </a:r>
            <a:r>
              <a:rPr dirty="0" baseline="26455" sz="3150">
                <a:latin typeface="NSimSun"/>
                <a:cs typeface="NSimSun"/>
              </a:rPr>
              <a:t>*</a:t>
            </a:r>
            <a:r>
              <a:rPr dirty="0" sz="3200">
                <a:latin typeface="NSimSun"/>
                <a:cs typeface="NSimSun"/>
              </a:rPr>
              <a:t>＝f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4251" y="4981447"/>
            <a:ext cx="14484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相关定理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0222" y="3384803"/>
            <a:ext cx="679450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215">
                <a:latin typeface="Symbol"/>
                <a:cs typeface="Symbol"/>
              </a:rPr>
              <a:t>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9853" y="3454653"/>
            <a:ext cx="107314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5">
                <a:latin typeface="Times New Roman"/>
                <a:cs typeface="Times New Roman"/>
              </a:rPr>
              <a:t>*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06823" y="3282937"/>
            <a:ext cx="499109" cy="347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85775" algn="l"/>
              </a:tabLst>
            </a:pPr>
            <a:r>
              <a:rPr dirty="0" sz="2200" u="sng">
                <a:latin typeface="Times New Roman"/>
                <a:cs typeface="Times New Roman"/>
              </a:rPr>
              <a:t> </a:t>
            </a:r>
            <a:r>
              <a:rPr dirty="0" sz="2200" spc="225" u="sng">
                <a:latin typeface="Times New Roman"/>
                <a:cs typeface="Times New Roman"/>
              </a:rPr>
              <a:t> </a:t>
            </a:r>
            <a:r>
              <a:rPr dirty="0" sz="2200" u="sng">
                <a:latin typeface="Times New Roman"/>
                <a:cs typeface="Times New Roman"/>
              </a:rPr>
              <a:t>1</a:t>
            </a:r>
            <a:r>
              <a:rPr dirty="0" sz="2200" u="sng">
                <a:latin typeface="Times New Roman"/>
                <a:cs typeface="Times New Roman"/>
              </a:rPr>
              <a:t>	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1078" y="3296158"/>
            <a:ext cx="66611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25" i="1">
                <a:latin typeface="Times New Roman"/>
                <a:cs typeface="Times New Roman"/>
              </a:rPr>
              <a:t>M</a:t>
            </a:r>
            <a:r>
              <a:rPr dirty="0" sz="1250" spc="-70" i="1">
                <a:latin typeface="Times New Roman"/>
                <a:cs typeface="Times New Roman"/>
              </a:rPr>
              <a:t> </a:t>
            </a:r>
            <a:r>
              <a:rPr dirty="0" sz="1250" spc="-70">
                <a:latin typeface="Symbol"/>
                <a:cs typeface="Symbol"/>
              </a:rPr>
              <a:t></a:t>
            </a:r>
            <a:r>
              <a:rPr dirty="0" sz="1250" spc="15">
                <a:latin typeface="Times New Roman"/>
                <a:cs typeface="Times New Roman"/>
              </a:rPr>
              <a:t>1</a:t>
            </a:r>
            <a:r>
              <a:rPr dirty="0" sz="1250" spc="-160">
                <a:latin typeface="Times New Roman"/>
                <a:cs typeface="Times New Roman"/>
              </a:rPr>
              <a:t> </a:t>
            </a:r>
            <a:r>
              <a:rPr dirty="0" sz="1250" spc="20" i="1">
                <a:latin typeface="Times New Roman"/>
                <a:cs typeface="Times New Roman"/>
              </a:rPr>
              <a:t>N</a:t>
            </a:r>
            <a:r>
              <a:rPr dirty="0" sz="1250" spc="-135" i="1">
                <a:latin typeface="Times New Roman"/>
                <a:cs typeface="Times New Roman"/>
              </a:rPr>
              <a:t> </a:t>
            </a:r>
            <a:r>
              <a:rPr dirty="0" sz="1250" spc="-70">
                <a:latin typeface="Symbol"/>
                <a:cs typeface="Symbol"/>
              </a:rPr>
              <a:t></a:t>
            </a:r>
            <a:r>
              <a:rPr dirty="0" sz="1250" spc="1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8146" y="3370834"/>
            <a:ext cx="2432685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7175" algn="l"/>
              </a:tabLst>
            </a:pPr>
            <a:r>
              <a:rPr dirty="0" sz="2200" i="1">
                <a:latin typeface="Times New Roman"/>
                <a:cs typeface="Times New Roman"/>
              </a:rPr>
              <a:t>f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2900" spc="-300">
                <a:latin typeface="Symbol"/>
                <a:cs typeface="Symbol"/>
              </a:rPr>
              <a:t></a:t>
            </a:r>
            <a:r>
              <a:rPr dirty="0" sz="2200" spc="-45" i="1">
                <a:latin typeface="Times New Roman"/>
                <a:cs typeface="Times New Roman"/>
              </a:rPr>
              <a:t>m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295">
                <a:latin typeface="Times New Roman"/>
                <a:cs typeface="Times New Roman"/>
              </a:rPr>
              <a:t> </a:t>
            </a:r>
            <a:r>
              <a:rPr dirty="0" sz="2200" spc="80" i="1">
                <a:latin typeface="Times New Roman"/>
                <a:cs typeface="Times New Roman"/>
              </a:rPr>
              <a:t>n</a:t>
            </a:r>
            <a:r>
              <a:rPr dirty="0" sz="2900" spc="-375">
                <a:latin typeface="Symbol"/>
                <a:cs typeface="Symbol"/>
              </a:rPr>
              <a:t></a:t>
            </a:r>
            <a:r>
              <a:rPr dirty="0" sz="2200" i="1">
                <a:latin typeface="Times New Roman"/>
                <a:cs typeface="Times New Roman"/>
              </a:rPr>
              <a:t>h</a:t>
            </a:r>
            <a:r>
              <a:rPr dirty="0" sz="2900" spc="-195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x</a:t>
            </a:r>
            <a:r>
              <a:rPr dirty="0" sz="2200" spc="-180" i="1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</a:t>
            </a:r>
            <a:r>
              <a:rPr dirty="0" sz="2200" spc="-175">
                <a:latin typeface="Times New Roman"/>
                <a:cs typeface="Times New Roman"/>
              </a:rPr>
              <a:t> </a:t>
            </a:r>
            <a:r>
              <a:rPr dirty="0" sz="2200" spc="-45" i="1">
                <a:latin typeface="Times New Roman"/>
                <a:cs typeface="Times New Roman"/>
              </a:rPr>
              <a:t>m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95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y</a:t>
            </a:r>
            <a:r>
              <a:rPr dirty="0" sz="2200" spc="-145" i="1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</a:t>
            </a:r>
            <a:r>
              <a:rPr dirty="0" sz="2200" spc="-185">
                <a:latin typeface="Times New Roman"/>
                <a:cs typeface="Times New Roman"/>
              </a:rPr>
              <a:t> </a:t>
            </a:r>
            <a:r>
              <a:rPr dirty="0" sz="2200" spc="80" i="1">
                <a:latin typeface="Times New Roman"/>
                <a:cs typeface="Times New Roman"/>
              </a:rPr>
              <a:t>n</a:t>
            </a:r>
            <a:r>
              <a:rPr dirty="0" sz="2900" spc="-26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9733" y="3727196"/>
            <a:ext cx="1143635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50"/>
              </a:lnSpc>
            </a:pPr>
            <a:r>
              <a:rPr dirty="0" baseline="10101" sz="3300" i="1">
                <a:latin typeface="Times New Roman"/>
                <a:cs typeface="Times New Roman"/>
              </a:rPr>
              <a:t>MN</a:t>
            </a:r>
            <a:r>
              <a:rPr dirty="0" baseline="10101" sz="3300" spc="217" i="1">
                <a:latin typeface="Times New Roman"/>
                <a:cs typeface="Times New Roman"/>
              </a:rPr>
              <a:t> </a:t>
            </a:r>
            <a:r>
              <a:rPr dirty="0" sz="1250" spc="80" i="1">
                <a:latin typeface="Times New Roman"/>
                <a:cs typeface="Times New Roman"/>
              </a:rPr>
              <a:t>m</a:t>
            </a:r>
            <a:r>
              <a:rPr dirty="0" sz="1250" spc="45">
                <a:latin typeface="Symbol"/>
                <a:cs typeface="Symbol"/>
              </a:rPr>
              <a:t></a:t>
            </a:r>
            <a:r>
              <a:rPr dirty="0" sz="1250" spc="15">
                <a:latin typeface="Times New Roman"/>
                <a:cs typeface="Times New Roman"/>
              </a:rPr>
              <a:t>0</a:t>
            </a:r>
            <a:r>
              <a:rPr dirty="0" sz="1250" spc="35">
                <a:latin typeface="Times New Roman"/>
                <a:cs typeface="Times New Roman"/>
              </a:rPr>
              <a:t> </a:t>
            </a:r>
            <a:r>
              <a:rPr dirty="0" sz="1250" spc="75" i="1">
                <a:latin typeface="Times New Roman"/>
                <a:cs typeface="Times New Roman"/>
              </a:rPr>
              <a:t>n</a:t>
            </a:r>
            <a:r>
              <a:rPr dirty="0" sz="1250" spc="45">
                <a:latin typeface="Symbol"/>
                <a:cs typeface="Symbol"/>
              </a:rPr>
              <a:t></a:t>
            </a:r>
            <a:r>
              <a:rPr dirty="0" sz="1250" spc="1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11463" y="2966720"/>
            <a:ext cx="2555875" cy="850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70"/>
              </a:lnSpc>
            </a:pPr>
            <a:r>
              <a:rPr dirty="0" sz="2800" spc="-5">
                <a:latin typeface="NSimSun"/>
                <a:cs typeface="NSimSun"/>
              </a:rPr>
              <a:t>性定义为</a:t>
            </a:r>
            <a:endParaRPr sz="2800">
              <a:latin typeface="NSimSun"/>
              <a:cs typeface="NSimSun"/>
            </a:endParaRPr>
          </a:p>
          <a:p>
            <a:pPr marL="734060">
              <a:lnSpc>
                <a:spcPts val="3390"/>
              </a:lnSpc>
            </a:pPr>
            <a:r>
              <a:rPr dirty="0" sz="2200" i="1">
                <a:latin typeface="Times New Roman"/>
                <a:cs typeface="Times New Roman"/>
              </a:rPr>
              <a:t>f</a:t>
            </a:r>
            <a:r>
              <a:rPr dirty="0" sz="2200" spc="-60" i="1">
                <a:latin typeface="Times New Roman"/>
                <a:cs typeface="Times New Roman"/>
              </a:rPr>
              <a:t> </a:t>
            </a:r>
            <a:r>
              <a:rPr dirty="0" sz="2900" spc="-195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x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95">
                <a:latin typeface="Times New Roman"/>
                <a:cs typeface="Times New Roman"/>
              </a:rPr>
              <a:t> </a:t>
            </a:r>
            <a:r>
              <a:rPr dirty="0" sz="2200" spc="130" i="1">
                <a:latin typeface="Times New Roman"/>
                <a:cs typeface="Times New Roman"/>
              </a:rPr>
              <a:t>y</a:t>
            </a:r>
            <a:r>
              <a:rPr dirty="0" sz="2900" spc="-140">
                <a:latin typeface="Symbol"/>
                <a:cs typeface="Symbol"/>
              </a:rPr>
              <a:t></a:t>
            </a:r>
            <a:r>
              <a:rPr dirty="0" sz="2200" spc="-1320">
                <a:latin typeface="Arial"/>
                <a:cs typeface="Arial"/>
              </a:rPr>
              <a:t></a:t>
            </a:r>
            <a:r>
              <a:rPr dirty="0" sz="2200" spc="-285">
                <a:latin typeface="Arial"/>
                <a:cs typeface="Arial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h</a:t>
            </a:r>
            <a:r>
              <a:rPr dirty="0" sz="2900" spc="-190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x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95">
                <a:latin typeface="Times New Roman"/>
                <a:cs typeface="Times New Roman"/>
              </a:rPr>
              <a:t> </a:t>
            </a:r>
            <a:r>
              <a:rPr dirty="0" sz="2200" spc="130" i="1">
                <a:latin typeface="Times New Roman"/>
                <a:cs typeface="Times New Roman"/>
              </a:rPr>
              <a:t>y</a:t>
            </a:r>
            <a:r>
              <a:rPr dirty="0" sz="2900" spc="-260">
                <a:latin typeface="Symbol"/>
                <a:cs typeface="Symbol"/>
              </a:rPr>
              <a:t></a:t>
            </a:r>
            <a:r>
              <a:rPr dirty="0" sz="2900" spc="-400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02215" y="5001767"/>
            <a:ext cx="5400675" cy="1873885"/>
          </a:xfrm>
          <a:prstGeom prst="rect">
            <a:avLst/>
          </a:prstGeom>
          <a:ln w="25400">
            <a:solidFill>
              <a:srgbClr val="EE2B0A"/>
            </a:solidFill>
          </a:ln>
        </p:spPr>
        <p:txBody>
          <a:bodyPr wrap="square" lIns="0" tIns="120014" rIns="0" bIns="0" rtlCol="0" vert="horz">
            <a:spAutoFit/>
          </a:bodyPr>
          <a:lstStyle/>
          <a:p>
            <a:pPr marL="636905">
              <a:lnSpc>
                <a:spcPct val="100000"/>
              </a:lnSpc>
              <a:spcBef>
                <a:spcPts val="944"/>
              </a:spcBef>
            </a:pPr>
            <a:r>
              <a:rPr dirty="0" sz="2900" i="1">
                <a:latin typeface="Times New Roman"/>
                <a:cs typeface="Times New Roman"/>
              </a:rPr>
              <a:t>f</a:t>
            </a:r>
            <a:r>
              <a:rPr dirty="0" sz="2900" spc="-300" i="1">
                <a:latin typeface="Times New Roman"/>
                <a:cs typeface="Times New Roman"/>
              </a:rPr>
              <a:t> </a:t>
            </a:r>
            <a:r>
              <a:rPr dirty="0" sz="3800" spc="-409">
                <a:latin typeface="Symbol"/>
                <a:cs typeface="Symbol"/>
              </a:rPr>
              <a:t></a:t>
            </a:r>
            <a:r>
              <a:rPr dirty="0" sz="2900" spc="-200" i="1">
                <a:latin typeface="Times New Roman"/>
                <a:cs typeface="Times New Roman"/>
              </a:rPr>
              <a:t>x</a:t>
            </a:r>
            <a:r>
              <a:rPr dirty="0" sz="2900">
                <a:latin typeface="Times New Roman"/>
                <a:cs typeface="Times New Roman"/>
              </a:rPr>
              <a:t>,</a:t>
            </a:r>
            <a:r>
              <a:rPr dirty="0" sz="2900" spc="-325">
                <a:latin typeface="Times New Roman"/>
                <a:cs typeface="Times New Roman"/>
              </a:rPr>
              <a:t> </a:t>
            </a:r>
            <a:r>
              <a:rPr dirty="0" sz="2900" spc="-50" i="1">
                <a:latin typeface="Times New Roman"/>
                <a:cs typeface="Times New Roman"/>
              </a:rPr>
              <a:t>y</a:t>
            </a:r>
            <a:r>
              <a:rPr dirty="0" sz="3800" spc="-340">
                <a:latin typeface="Symbol"/>
                <a:cs typeface="Symbol"/>
              </a:rPr>
              <a:t></a:t>
            </a:r>
            <a:r>
              <a:rPr dirty="0" sz="2900" spc="-1545">
                <a:latin typeface="Arial"/>
                <a:cs typeface="Arial"/>
              </a:rPr>
              <a:t></a:t>
            </a:r>
            <a:r>
              <a:rPr dirty="0" sz="2900" spc="-215" i="1">
                <a:latin typeface="Times New Roman"/>
                <a:cs typeface="Times New Roman"/>
              </a:rPr>
              <a:t>h</a:t>
            </a:r>
            <a:r>
              <a:rPr dirty="0" sz="3800" spc="-409">
                <a:latin typeface="Symbol"/>
                <a:cs typeface="Symbol"/>
              </a:rPr>
              <a:t></a:t>
            </a:r>
            <a:r>
              <a:rPr dirty="0" sz="2900" spc="-200" i="1">
                <a:latin typeface="Times New Roman"/>
                <a:cs typeface="Times New Roman"/>
              </a:rPr>
              <a:t>x</a:t>
            </a:r>
            <a:r>
              <a:rPr dirty="0" sz="2900">
                <a:latin typeface="Times New Roman"/>
                <a:cs typeface="Times New Roman"/>
              </a:rPr>
              <a:t>,</a:t>
            </a:r>
            <a:r>
              <a:rPr dirty="0" sz="2900" spc="-320">
                <a:latin typeface="Times New Roman"/>
                <a:cs typeface="Times New Roman"/>
              </a:rPr>
              <a:t> </a:t>
            </a:r>
            <a:r>
              <a:rPr dirty="0" sz="2900" spc="-50" i="1">
                <a:latin typeface="Times New Roman"/>
                <a:cs typeface="Times New Roman"/>
              </a:rPr>
              <a:t>y</a:t>
            </a:r>
            <a:r>
              <a:rPr dirty="0" sz="3800" spc="-120">
                <a:latin typeface="Symbol"/>
                <a:cs typeface="Symbol"/>
              </a:rPr>
              <a:t></a:t>
            </a:r>
            <a:r>
              <a:rPr dirty="0" sz="2900" spc="175">
                <a:latin typeface="Symbol"/>
                <a:cs typeface="Symbol"/>
              </a:rPr>
              <a:t></a:t>
            </a:r>
            <a:r>
              <a:rPr dirty="0" sz="2900" spc="-35" i="1">
                <a:latin typeface="Times New Roman"/>
                <a:cs typeface="Times New Roman"/>
              </a:rPr>
              <a:t>F</a:t>
            </a:r>
            <a:r>
              <a:rPr dirty="0" baseline="42483" sz="2550" spc="67">
                <a:latin typeface="Times New Roman"/>
                <a:cs typeface="Times New Roman"/>
              </a:rPr>
              <a:t>*</a:t>
            </a:r>
            <a:r>
              <a:rPr dirty="0" sz="3800" spc="-595">
                <a:latin typeface="Symbol"/>
                <a:cs typeface="Symbol"/>
              </a:rPr>
              <a:t></a:t>
            </a:r>
            <a:r>
              <a:rPr dirty="0" sz="2900" spc="-170" i="1">
                <a:latin typeface="Times New Roman"/>
                <a:cs typeface="Times New Roman"/>
              </a:rPr>
              <a:t>u</a:t>
            </a:r>
            <a:r>
              <a:rPr dirty="0" sz="2900" spc="135">
                <a:latin typeface="Times New Roman"/>
                <a:cs typeface="Times New Roman"/>
              </a:rPr>
              <a:t>,</a:t>
            </a:r>
            <a:r>
              <a:rPr dirty="0" sz="2900" spc="-85" i="1">
                <a:latin typeface="Times New Roman"/>
                <a:cs typeface="Times New Roman"/>
              </a:rPr>
              <a:t>v</a:t>
            </a:r>
            <a:r>
              <a:rPr dirty="0" sz="3800" spc="-535">
                <a:latin typeface="Symbol"/>
                <a:cs typeface="Symbol"/>
              </a:rPr>
              <a:t></a:t>
            </a:r>
            <a:r>
              <a:rPr dirty="0" sz="2900" spc="-30" i="1">
                <a:latin typeface="Times New Roman"/>
                <a:cs typeface="Times New Roman"/>
              </a:rPr>
              <a:t>H</a:t>
            </a:r>
            <a:r>
              <a:rPr dirty="0" sz="3800" spc="-595">
                <a:latin typeface="Symbol"/>
                <a:cs typeface="Symbol"/>
              </a:rPr>
              <a:t></a:t>
            </a:r>
            <a:r>
              <a:rPr dirty="0" sz="2900" spc="-175" i="1">
                <a:latin typeface="Times New Roman"/>
                <a:cs typeface="Times New Roman"/>
              </a:rPr>
              <a:t>u</a:t>
            </a:r>
            <a:r>
              <a:rPr dirty="0" sz="2900" spc="140">
                <a:latin typeface="Times New Roman"/>
                <a:cs typeface="Times New Roman"/>
              </a:rPr>
              <a:t>,</a:t>
            </a:r>
            <a:r>
              <a:rPr dirty="0" sz="2900" spc="-90" i="1">
                <a:latin typeface="Times New Roman"/>
                <a:cs typeface="Times New Roman"/>
              </a:rPr>
              <a:t>v</a:t>
            </a:r>
            <a:r>
              <a:rPr dirty="0" sz="3800" spc="-480">
                <a:latin typeface="Symbol"/>
                <a:cs typeface="Symbol"/>
              </a:rPr>
              <a:t></a:t>
            </a:r>
            <a:endParaRPr sz="3800">
              <a:latin typeface="Symbol"/>
              <a:cs typeface="Symbol"/>
            </a:endParaRPr>
          </a:p>
          <a:p>
            <a:pPr marL="594995">
              <a:lnSpc>
                <a:spcPct val="100000"/>
              </a:lnSpc>
              <a:spcBef>
                <a:spcPts val="1295"/>
              </a:spcBef>
            </a:pPr>
            <a:r>
              <a:rPr dirty="0" sz="2900" i="1">
                <a:latin typeface="Times New Roman"/>
                <a:cs typeface="Times New Roman"/>
              </a:rPr>
              <a:t>f</a:t>
            </a:r>
            <a:r>
              <a:rPr dirty="0" sz="2900" spc="-290" i="1">
                <a:latin typeface="Times New Roman"/>
                <a:cs typeface="Times New Roman"/>
              </a:rPr>
              <a:t> </a:t>
            </a:r>
            <a:r>
              <a:rPr dirty="0" baseline="42483" sz="2550" spc="75">
                <a:latin typeface="Times New Roman"/>
                <a:cs typeface="Times New Roman"/>
              </a:rPr>
              <a:t>*</a:t>
            </a:r>
            <a:r>
              <a:rPr dirty="0" sz="3800" spc="-409">
                <a:latin typeface="Symbol"/>
                <a:cs typeface="Symbol"/>
              </a:rPr>
              <a:t></a:t>
            </a:r>
            <a:r>
              <a:rPr dirty="0" sz="2900" spc="-200" i="1">
                <a:latin typeface="Times New Roman"/>
                <a:cs typeface="Times New Roman"/>
              </a:rPr>
              <a:t>x</a:t>
            </a:r>
            <a:r>
              <a:rPr dirty="0" sz="2900">
                <a:latin typeface="Times New Roman"/>
                <a:cs typeface="Times New Roman"/>
              </a:rPr>
              <a:t>,</a:t>
            </a:r>
            <a:r>
              <a:rPr dirty="0" sz="2900" spc="-325">
                <a:latin typeface="Times New Roman"/>
                <a:cs typeface="Times New Roman"/>
              </a:rPr>
              <a:t> </a:t>
            </a:r>
            <a:r>
              <a:rPr dirty="0" sz="2900" spc="-50" i="1">
                <a:latin typeface="Times New Roman"/>
                <a:cs typeface="Times New Roman"/>
              </a:rPr>
              <a:t>y</a:t>
            </a:r>
            <a:r>
              <a:rPr dirty="0" sz="3800" spc="-605">
                <a:latin typeface="Symbol"/>
                <a:cs typeface="Symbol"/>
              </a:rPr>
              <a:t></a:t>
            </a:r>
            <a:r>
              <a:rPr dirty="0" sz="2900" spc="-220" i="1">
                <a:latin typeface="Times New Roman"/>
                <a:cs typeface="Times New Roman"/>
              </a:rPr>
              <a:t>h</a:t>
            </a:r>
            <a:r>
              <a:rPr dirty="0" sz="3800" spc="-409">
                <a:latin typeface="Symbol"/>
                <a:cs typeface="Symbol"/>
              </a:rPr>
              <a:t></a:t>
            </a:r>
            <a:r>
              <a:rPr dirty="0" sz="2900" spc="-200" i="1">
                <a:latin typeface="Times New Roman"/>
                <a:cs typeface="Times New Roman"/>
              </a:rPr>
              <a:t>x</a:t>
            </a:r>
            <a:r>
              <a:rPr dirty="0" sz="2900">
                <a:latin typeface="Times New Roman"/>
                <a:cs typeface="Times New Roman"/>
              </a:rPr>
              <a:t>,</a:t>
            </a:r>
            <a:r>
              <a:rPr dirty="0" sz="2900" spc="-325">
                <a:latin typeface="Times New Roman"/>
                <a:cs typeface="Times New Roman"/>
              </a:rPr>
              <a:t> </a:t>
            </a:r>
            <a:r>
              <a:rPr dirty="0" sz="2900" spc="-50" i="1">
                <a:latin typeface="Times New Roman"/>
                <a:cs typeface="Times New Roman"/>
              </a:rPr>
              <a:t>y</a:t>
            </a:r>
            <a:r>
              <a:rPr dirty="0" sz="3800" spc="-114">
                <a:latin typeface="Symbol"/>
                <a:cs typeface="Symbol"/>
              </a:rPr>
              <a:t></a:t>
            </a:r>
            <a:r>
              <a:rPr dirty="0" sz="2900" spc="170">
                <a:latin typeface="Symbol"/>
                <a:cs typeface="Symbol"/>
              </a:rPr>
              <a:t></a:t>
            </a:r>
            <a:r>
              <a:rPr dirty="0" sz="2900" spc="-50" i="1">
                <a:latin typeface="Times New Roman"/>
                <a:cs typeface="Times New Roman"/>
              </a:rPr>
              <a:t>F</a:t>
            </a:r>
            <a:r>
              <a:rPr dirty="0" sz="3800" spc="-595">
                <a:latin typeface="Symbol"/>
                <a:cs typeface="Symbol"/>
              </a:rPr>
              <a:t></a:t>
            </a:r>
            <a:r>
              <a:rPr dirty="0" sz="2900" spc="-180" i="1">
                <a:latin typeface="Times New Roman"/>
                <a:cs typeface="Times New Roman"/>
              </a:rPr>
              <a:t>u</a:t>
            </a:r>
            <a:r>
              <a:rPr dirty="0" sz="2900" spc="135">
                <a:latin typeface="Times New Roman"/>
                <a:cs typeface="Times New Roman"/>
              </a:rPr>
              <a:t>,</a:t>
            </a:r>
            <a:r>
              <a:rPr dirty="0" sz="2900" spc="-90" i="1">
                <a:latin typeface="Times New Roman"/>
                <a:cs typeface="Times New Roman"/>
              </a:rPr>
              <a:t>v</a:t>
            </a:r>
            <a:r>
              <a:rPr dirty="0" sz="3800" spc="-345">
                <a:latin typeface="Symbol"/>
                <a:cs typeface="Symbol"/>
              </a:rPr>
              <a:t></a:t>
            </a:r>
            <a:r>
              <a:rPr dirty="0" sz="2900" spc="-1739">
                <a:latin typeface="Arial"/>
                <a:cs typeface="Arial"/>
              </a:rPr>
              <a:t></a:t>
            </a:r>
            <a:r>
              <a:rPr dirty="0" sz="2900" spc="-545">
                <a:latin typeface="Arial"/>
                <a:cs typeface="Arial"/>
              </a:rPr>
              <a:t> </a:t>
            </a:r>
            <a:r>
              <a:rPr dirty="0" sz="2900" spc="-35" i="1">
                <a:latin typeface="Times New Roman"/>
                <a:cs typeface="Times New Roman"/>
              </a:rPr>
              <a:t>H</a:t>
            </a:r>
            <a:r>
              <a:rPr dirty="0" sz="3800" spc="-595">
                <a:latin typeface="Symbol"/>
                <a:cs typeface="Symbol"/>
              </a:rPr>
              <a:t></a:t>
            </a:r>
            <a:r>
              <a:rPr dirty="0" sz="2900" spc="-180" i="1">
                <a:latin typeface="Times New Roman"/>
                <a:cs typeface="Times New Roman"/>
              </a:rPr>
              <a:t>u</a:t>
            </a:r>
            <a:r>
              <a:rPr dirty="0" sz="2900" spc="140">
                <a:latin typeface="Times New Roman"/>
                <a:cs typeface="Times New Roman"/>
              </a:rPr>
              <a:t>,</a:t>
            </a:r>
            <a:r>
              <a:rPr dirty="0" sz="2900" spc="-95" i="1">
                <a:latin typeface="Times New Roman"/>
                <a:cs typeface="Times New Roman"/>
              </a:rPr>
              <a:t>v</a:t>
            </a:r>
            <a:r>
              <a:rPr dirty="0" sz="3800" spc="-480">
                <a:latin typeface="Symbol"/>
                <a:cs typeface="Symbol"/>
              </a:rPr>
              <a:t>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4251" y="933196"/>
            <a:ext cx="7541259" cy="2016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9.</a:t>
            </a:r>
            <a:r>
              <a:rPr dirty="0" sz="2200" spc="2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相关性理论</a:t>
            </a:r>
            <a:endParaRPr sz="3200">
              <a:latin typeface="NSimSun"/>
              <a:cs typeface="NSimSun"/>
            </a:endParaRPr>
          </a:p>
          <a:p>
            <a:pPr marL="418465">
              <a:lnSpc>
                <a:spcPts val="3295"/>
              </a:lnSpc>
              <a:spcBef>
                <a:spcPts val="2325"/>
              </a:spcBef>
            </a:pPr>
            <a:r>
              <a:rPr dirty="0" sz="2800" spc="-5">
                <a:latin typeface="NSimSun"/>
                <a:cs typeface="NSimSun"/>
              </a:rPr>
              <a:t>大小为M×N的两个函数f(x,y)和h(x,y)的相关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7651" y="5516371"/>
            <a:ext cx="71361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注：复数和它的复共轭的乘积是复数模的平方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56717" y="2917588"/>
            <a:ext cx="0" cy="443230"/>
          </a:xfrm>
          <a:custGeom>
            <a:avLst/>
            <a:gdLst/>
            <a:ahLst/>
            <a:cxnLst/>
            <a:rect l="l" t="t" r="r" b="b"/>
            <a:pathLst>
              <a:path w="0" h="443229">
                <a:moveTo>
                  <a:pt x="0" y="0"/>
                </a:moveTo>
                <a:lnTo>
                  <a:pt x="0" y="442710"/>
                </a:lnTo>
              </a:path>
            </a:pathLst>
          </a:custGeom>
          <a:ln w="127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23877" y="2917588"/>
            <a:ext cx="0" cy="443230"/>
          </a:xfrm>
          <a:custGeom>
            <a:avLst/>
            <a:gdLst/>
            <a:ahLst/>
            <a:cxnLst/>
            <a:rect l="l" t="t" r="r" b="b"/>
            <a:pathLst>
              <a:path w="0" h="443229">
                <a:moveTo>
                  <a:pt x="0" y="0"/>
                </a:moveTo>
                <a:lnTo>
                  <a:pt x="0" y="442710"/>
                </a:lnTo>
              </a:path>
            </a:pathLst>
          </a:custGeom>
          <a:ln w="127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49446" y="3887012"/>
            <a:ext cx="0" cy="443230"/>
          </a:xfrm>
          <a:custGeom>
            <a:avLst/>
            <a:gdLst/>
            <a:ahLst/>
            <a:cxnLst/>
            <a:rect l="l" t="t" r="r" b="b"/>
            <a:pathLst>
              <a:path w="0" h="443229">
                <a:moveTo>
                  <a:pt x="0" y="0"/>
                </a:moveTo>
                <a:lnTo>
                  <a:pt x="0" y="442723"/>
                </a:lnTo>
              </a:path>
            </a:pathLst>
          </a:custGeom>
          <a:ln w="127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40984" y="3887012"/>
            <a:ext cx="0" cy="443230"/>
          </a:xfrm>
          <a:custGeom>
            <a:avLst/>
            <a:gdLst/>
            <a:ahLst/>
            <a:cxnLst/>
            <a:rect l="l" t="t" r="r" b="b"/>
            <a:pathLst>
              <a:path w="0" h="443229">
                <a:moveTo>
                  <a:pt x="0" y="0"/>
                </a:moveTo>
                <a:lnTo>
                  <a:pt x="0" y="442723"/>
                </a:lnTo>
              </a:path>
            </a:pathLst>
          </a:custGeom>
          <a:ln w="127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54251" y="933196"/>
            <a:ext cx="6612890" cy="3366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自相关理论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500">
              <a:latin typeface="Times New Roman"/>
              <a:cs typeface="Times New Roman"/>
            </a:endParaRPr>
          </a:p>
          <a:p>
            <a:pPr marL="887094">
              <a:lnSpc>
                <a:spcPct val="100000"/>
              </a:lnSpc>
            </a:pPr>
            <a:r>
              <a:rPr dirty="0" sz="2900" i="1">
                <a:latin typeface="Times New Roman"/>
                <a:cs typeface="Times New Roman"/>
              </a:rPr>
              <a:t>f</a:t>
            </a:r>
            <a:r>
              <a:rPr dirty="0" sz="2900" spc="-300" i="1">
                <a:latin typeface="Times New Roman"/>
                <a:cs typeface="Times New Roman"/>
              </a:rPr>
              <a:t> </a:t>
            </a:r>
            <a:r>
              <a:rPr dirty="0" sz="3800" spc="-409">
                <a:latin typeface="Symbol"/>
                <a:cs typeface="Symbol"/>
              </a:rPr>
              <a:t></a:t>
            </a:r>
            <a:r>
              <a:rPr dirty="0" sz="2900" spc="-200" i="1">
                <a:latin typeface="Times New Roman"/>
                <a:cs typeface="Times New Roman"/>
              </a:rPr>
              <a:t>x</a:t>
            </a:r>
            <a:r>
              <a:rPr dirty="0" sz="2900">
                <a:latin typeface="Times New Roman"/>
                <a:cs typeface="Times New Roman"/>
              </a:rPr>
              <a:t>,</a:t>
            </a:r>
            <a:r>
              <a:rPr dirty="0" sz="2900" spc="-325">
                <a:latin typeface="Times New Roman"/>
                <a:cs typeface="Times New Roman"/>
              </a:rPr>
              <a:t> </a:t>
            </a:r>
            <a:r>
              <a:rPr dirty="0" sz="2900" spc="-50" i="1">
                <a:latin typeface="Times New Roman"/>
                <a:cs typeface="Times New Roman"/>
              </a:rPr>
              <a:t>y</a:t>
            </a:r>
            <a:r>
              <a:rPr dirty="0" sz="3800" spc="-345">
                <a:latin typeface="Symbol"/>
                <a:cs typeface="Symbol"/>
              </a:rPr>
              <a:t></a:t>
            </a:r>
            <a:r>
              <a:rPr dirty="0" sz="2900" spc="-1739">
                <a:latin typeface="Arial"/>
                <a:cs typeface="Arial"/>
              </a:rPr>
              <a:t></a:t>
            </a:r>
            <a:r>
              <a:rPr dirty="0" sz="2900" spc="-165">
                <a:latin typeface="Arial"/>
                <a:cs typeface="Arial"/>
              </a:rPr>
              <a:t> </a:t>
            </a:r>
            <a:r>
              <a:rPr dirty="0" sz="2900" i="1">
                <a:latin typeface="Times New Roman"/>
                <a:cs typeface="Times New Roman"/>
              </a:rPr>
              <a:t>f</a:t>
            </a:r>
            <a:r>
              <a:rPr dirty="0" sz="2900" spc="-300" i="1">
                <a:latin typeface="Times New Roman"/>
                <a:cs typeface="Times New Roman"/>
              </a:rPr>
              <a:t> </a:t>
            </a:r>
            <a:r>
              <a:rPr dirty="0" sz="3800" spc="-409">
                <a:latin typeface="Symbol"/>
                <a:cs typeface="Symbol"/>
              </a:rPr>
              <a:t></a:t>
            </a:r>
            <a:r>
              <a:rPr dirty="0" sz="2900" spc="-200" i="1">
                <a:latin typeface="Times New Roman"/>
                <a:cs typeface="Times New Roman"/>
              </a:rPr>
              <a:t>x</a:t>
            </a:r>
            <a:r>
              <a:rPr dirty="0" sz="2900">
                <a:latin typeface="Times New Roman"/>
                <a:cs typeface="Times New Roman"/>
              </a:rPr>
              <a:t>,</a:t>
            </a:r>
            <a:r>
              <a:rPr dirty="0" sz="2900" spc="-325">
                <a:latin typeface="Times New Roman"/>
                <a:cs typeface="Times New Roman"/>
              </a:rPr>
              <a:t> </a:t>
            </a:r>
            <a:r>
              <a:rPr dirty="0" sz="2900" spc="-50" i="1">
                <a:latin typeface="Times New Roman"/>
                <a:cs typeface="Times New Roman"/>
              </a:rPr>
              <a:t>y</a:t>
            </a:r>
            <a:r>
              <a:rPr dirty="0" sz="3800" spc="-114">
                <a:latin typeface="Symbol"/>
                <a:cs typeface="Symbol"/>
              </a:rPr>
              <a:t></a:t>
            </a:r>
            <a:r>
              <a:rPr dirty="0" sz="2900" spc="5">
                <a:latin typeface="Symbol"/>
                <a:cs typeface="Symbol"/>
              </a:rPr>
              <a:t></a:t>
            </a:r>
            <a:r>
              <a:rPr dirty="0" sz="2900" spc="-220">
                <a:latin typeface="Times New Roman"/>
                <a:cs typeface="Times New Roman"/>
              </a:rPr>
              <a:t> </a:t>
            </a:r>
            <a:r>
              <a:rPr dirty="0" sz="2900" spc="-50" i="1">
                <a:latin typeface="Times New Roman"/>
                <a:cs typeface="Times New Roman"/>
              </a:rPr>
              <a:t>F</a:t>
            </a:r>
            <a:r>
              <a:rPr dirty="0" sz="3800" spc="-595">
                <a:latin typeface="Symbol"/>
                <a:cs typeface="Symbol"/>
              </a:rPr>
              <a:t></a:t>
            </a:r>
            <a:r>
              <a:rPr dirty="0" sz="2900" spc="-175" i="1">
                <a:latin typeface="Times New Roman"/>
                <a:cs typeface="Times New Roman"/>
              </a:rPr>
              <a:t>u</a:t>
            </a:r>
            <a:r>
              <a:rPr dirty="0" sz="2900" spc="135">
                <a:latin typeface="Times New Roman"/>
                <a:cs typeface="Times New Roman"/>
              </a:rPr>
              <a:t>,</a:t>
            </a:r>
            <a:r>
              <a:rPr dirty="0" sz="2900" spc="-85" i="1">
                <a:latin typeface="Times New Roman"/>
                <a:cs typeface="Times New Roman"/>
              </a:rPr>
              <a:t>v</a:t>
            </a:r>
            <a:r>
              <a:rPr dirty="0" sz="3800" spc="-215">
                <a:latin typeface="Symbol"/>
                <a:cs typeface="Symbol"/>
              </a:rPr>
              <a:t></a:t>
            </a:r>
            <a:r>
              <a:rPr dirty="0" baseline="57189" sz="2550" spc="-7">
                <a:latin typeface="Times New Roman"/>
                <a:cs typeface="Times New Roman"/>
              </a:rPr>
              <a:t>2</a:t>
            </a:r>
            <a:r>
              <a:rPr dirty="0" baseline="57189" sz="2550">
                <a:latin typeface="Times New Roman"/>
                <a:cs typeface="Times New Roman"/>
              </a:rPr>
              <a:t> </a:t>
            </a:r>
            <a:r>
              <a:rPr dirty="0" baseline="57189" sz="2550" spc="-300">
                <a:latin typeface="Times New Roman"/>
                <a:cs typeface="Times New Roman"/>
              </a:rPr>
              <a:t> </a:t>
            </a:r>
            <a:r>
              <a:rPr dirty="0" sz="2900">
                <a:latin typeface="Symbol"/>
                <a:cs typeface="Symbol"/>
              </a:rPr>
              <a:t></a:t>
            </a:r>
            <a:r>
              <a:rPr dirty="0" sz="2900" spc="-365">
                <a:latin typeface="Times New Roman"/>
                <a:cs typeface="Times New Roman"/>
              </a:rPr>
              <a:t> </a:t>
            </a:r>
            <a:r>
              <a:rPr dirty="0" sz="2900" spc="-235" i="1">
                <a:latin typeface="Times New Roman"/>
                <a:cs typeface="Times New Roman"/>
              </a:rPr>
              <a:t>R</a:t>
            </a:r>
            <a:r>
              <a:rPr dirty="0" sz="3800" spc="-600">
                <a:latin typeface="Symbol"/>
                <a:cs typeface="Symbol"/>
              </a:rPr>
              <a:t></a:t>
            </a:r>
            <a:r>
              <a:rPr dirty="0" sz="2900" spc="-170" i="1">
                <a:latin typeface="Times New Roman"/>
                <a:cs typeface="Times New Roman"/>
              </a:rPr>
              <a:t>u</a:t>
            </a:r>
            <a:r>
              <a:rPr dirty="0" sz="2900" spc="135">
                <a:latin typeface="Times New Roman"/>
                <a:cs typeface="Times New Roman"/>
              </a:rPr>
              <a:t>,</a:t>
            </a:r>
            <a:r>
              <a:rPr dirty="0" sz="2900" spc="-85" i="1">
                <a:latin typeface="Times New Roman"/>
                <a:cs typeface="Times New Roman"/>
              </a:rPr>
              <a:t>v</a:t>
            </a:r>
            <a:r>
              <a:rPr dirty="0" sz="3800" spc="-550">
                <a:latin typeface="Symbol"/>
                <a:cs typeface="Symbol"/>
              </a:rPr>
              <a:t></a:t>
            </a:r>
            <a:r>
              <a:rPr dirty="0" baseline="49019" sz="2550" spc="-7">
                <a:latin typeface="Times New Roman"/>
                <a:cs typeface="Times New Roman"/>
              </a:rPr>
              <a:t>2</a:t>
            </a:r>
            <a:r>
              <a:rPr dirty="0" baseline="49019" sz="2550" spc="112">
                <a:latin typeface="Times New Roman"/>
                <a:cs typeface="Times New Roman"/>
              </a:rPr>
              <a:t> </a:t>
            </a:r>
            <a:r>
              <a:rPr dirty="0" sz="2900" spc="245">
                <a:latin typeface="Symbol"/>
                <a:cs typeface="Symbol"/>
              </a:rPr>
              <a:t></a:t>
            </a:r>
            <a:r>
              <a:rPr dirty="0" sz="2900" spc="114" i="1">
                <a:latin typeface="Times New Roman"/>
                <a:cs typeface="Times New Roman"/>
              </a:rPr>
              <a:t>I</a:t>
            </a:r>
            <a:r>
              <a:rPr dirty="0" sz="3800" spc="-595">
                <a:latin typeface="Symbol"/>
                <a:cs typeface="Symbol"/>
              </a:rPr>
              <a:t></a:t>
            </a:r>
            <a:r>
              <a:rPr dirty="0" sz="2900" spc="-175" i="1">
                <a:latin typeface="Times New Roman"/>
                <a:cs typeface="Times New Roman"/>
              </a:rPr>
              <a:t>u</a:t>
            </a:r>
            <a:r>
              <a:rPr dirty="0" sz="2900" spc="135">
                <a:latin typeface="Times New Roman"/>
                <a:cs typeface="Times New Roman"/>
              </a:rPr>
              <a:t>,</a:t>
            </a:r>
            <a:r>
              <a:rPr dirty="0" sz="2900" spc="-85" i="1">
                <a:latin typeface="Times New Roman"/>
                <a:cs typeface="Times New Roman"/>
              </a:rPr>
              <a:t>v</a:t>
            </a:r>
            <a:r>
              <a:rPr dirty="0" sz="3800" spc="-550">
                <a:latin typeface="Symbol"/>
                <a:cs typeface="Symbol"/>
              </a:rPr>
              <a:t></a:t>
            </a:r>
            <a:r>
              <a:rPr dirty="0" baseline="49019" sz="2550" spc="-7">
                <a:latin typeface="Times New Roman"/>
                <a:cs typeface="Times New Roman"/>
              </a:rPr>
              <a:t>2</a:t>
            </a:r>
            <a:endParaRPr baseline="49019" sz="2550">
              <a:latin typeface="Times New Roman"/>
              <a:cs typeface="Times New Roman"/>
            </a:endParaRPr>
          </a:p>
          <a:p>
            <a:pPr marL="1784350">
              <a:lnSpc>
                <a:spcPct val="100000"/>
              </a:lnSpc>
              <a:spcBef>
                <a:spcPts val="3025"/>
              </a:spcBef>
            </a:pPr>
            <a:r>
              <a:rPr dirty="0" sz="2900" i="1">
                <a:latin typeface="Times New Roman"/>
                <a:cs typeface="Times New Roman"/>
              </a:rPr>
              <a:t>f</a:t>
            </a:r>
            <a:r>
              <a:rPr dirty="0" sz="2900" spc="-300" i="1">
                <a:latin typeface="Times New Roman"/>
                <a:cs typeface="Times New Roman"/>
              </a:rPr>
              <a:t> </a:t>
            </a:r>
            <a:r>
              <a:rPr dirty="0" sz="3850" spc="-415">
                <a:latin typeface="Symbol"/>
                <a:cs typeface="Symbol"/>
              </a:rPr>
              <a:t></a:t>
            </a:r>
            <a:r>
              <a:rPr dirty="0" sz="2900" spc="-200" i="1">
                <a:latin typeface="Times New Roman"/>
                <a:cs typeface="Times New Roman"/>
              </a:rPr>
              <a:t>x</a:t>
            </a:r>
            <a:r>
              <a:rPr dirty="0" sz="2900">
                <a:latin typeface="Times New Roman"/>
                <a:cs typeface="Times New Roman"/>
              </a:rPr>
              <a:t>,</a:t>
            </a:r>
            <a:r>
              <a:rPr dirty="0" sz="2900" spc="-330">
                <a:latin typeface="Times New Roman"/>
                <a:cs typeface="Times New Roman"/>
              </a:rPr>
              <a:t> </a:t>
            </a:r>
            <a:r>
              <a:rPr dirty="0" sz="2900" spc="-50" i="1">
                <a:latin typeface="Times New Roman"/>
                <a:cs typeface="Times New Roman"/>
              </a:rPr>
              <a:t>y</a:t>
            </a:r>
            <a:r>
              <a:rPr dirty="0" sz="3850" spc="-229">
                <a:latin typeface="Symbol"/>
                <a:cs typeface="Symbol"/>
              </a:rPr>
              <a:t></a:t>
            </a:r>
            <a:r>
              <a:rPr dirty="0" baseline="57189" sz="2550">
                <a:latin typeface="Times New Roman"/>
                <a:cs typeface="Times New Roman"/>
              </a:rPr>
              <a:t>2 </a:t>
            </a:r>
            <a:r>
              <a:rPr dirty="0" baseline="57189" sz="2550" spc="-300">
                <a:latin typeface="Times New Roman"/>
                <a:cs typeface="Times New Roman"/>
              </a:rPr>
              <a:t> </a:t>
            </a:r>
            <a:r>
              <a:rPr dirty="0" sz="2900" spc="175">
                <a:latin typeface="Symbol"/>
                <a:cs typeface="Symbol"/>
              </a:rPr>
              <a:t></a:t>
            </a:r>
            <a:r>
              <a:rPr dirty="0" sz="2900" spc="-55" i="1">
                <a:latin typeface="Times New Roman"/>
                <a:cs typeface="Times New Roman"/>
              </a:rPr>
              <a:t>F</a:t>
            </a:r>
            <a:r>
              <a:rPr dirty="0" sz="3850" spc="-610">
                <a:latin typeface="Symbol"/>
                <a:cs typeface="Symbol"/>
              </a:rPr>
              <a:t></a:t>
            </a:r>
            <a:r>
              <a:rPr dirty="0" sz="2900" spc="-175" i="1">
                <a:latin typeface="Times New Roman"/>
                <a:cs typeface="Times New Roman"/>
              </a:rPr>
              <a:t>u</a:t>
            </a:r>
            <a:r>
              <a:rPr dirty="0" sz="2900" spc="140">
                <a:latin typeface="Times New Roman"/>
                <a:cs typeface="Times New Roman"/>
              </a:rPr>
              <a:t>,</a:t>
            </a:r>
            <a:r>
              <a:rPr dirty="0" sz="2900" spc="-90" i="1">
                <a:latin typeface="Times New Roman"/>
                <a:cs typeface="Times New Roman"/>
              </a:rPr>
              <a:t>v</a:t>
            </a:r>
            <a:r>
              <a:rPr dirty="0" sz="3850" spc="-360">
                <a:latin typeface="Symbol"/>
                <a:cs typeface="Symbol"/>
              </a:rPr>
              <a:t></a:t>
            </a:r>
            <a:r>
              <a:rPr dirty="0" sz="2900" spc="-1735">
                <a:latin typeface="Arial"/>
                <a:cs typeface="Arial"/>
              </a:rPr>
              <a:t></a:t>
            </a:r>
            <a:r>
              <a:rPr dirty="0" sz="2900" spc="-545">
                <a:latin typeface="Arial"/>
                <a:cs typeface="Arial"/>
              </a:rPr>
              <a:t> </a:t>
            </a:r>
            <a:r>
              <a:rPr dirty="0" sz="2900" spc="-50" i="1">
                <a:latin typeface="Times New Roman"/>
                <a:cs typeface="Times New Roman"/>
              </a:rPr>
              <a:t>F</a:t>
            </a:r>
            <a:r>
              <a:rPr dirty="0" sz="3850" spc="-610">
                <a:latin typeface="Symbol"/>
                <a:cs typeface="Symbol"/>
              </a:rPr>
              <a:t></a:t>
            </a:r>
            <a:r>
              <a:rPr dirty="0" sz="2900" spc="-175" i="1">
                <a:latin typeface="Times New Roman"/>
                <a:cs typeface="Times New Roman"/>
              </a:rPr>
              <a:t>u</a:t>
            </a:r>
            <a:r>
              <a:rPr dirty="0" sz="2900" spc="135">
                <a:latin typeface="Times New Roman"/>
                <a:cs typeface="Times New Roman"/>
              </a:rPr>
              <a:t>,</a:t>
            </a:r>
            <a:r>
              <a:rPr dirty="0" sz="2900" spc="-85" i="1">
                <a:latin typeface="Times New Roman"/>
                <a:cs typeface="Times New Roman"/>
              </a:rPr>
              <a:t>v</a:t>
            </a:r>
            <a:r>
              <a:rPr dirty="0" sz="3850" spc="-495">
                <a:latin typeface="Symbol"/>
                <a:cs typeface="Symbol"/>
              </a:rPr>
              <a:t></a:t>
            </a:r>
            <a:endParaRPr sz="38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748535"/>
            <a:ext cx="7719695" cy="4637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卷积和相关性理论总结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32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卷积是空间域过滤和频率域过滤之间的纽带</a:t>
            </a:r>
            <a:endParaRPr sz="2800">
              <a:latin typeface="NSimSun"/>
              <a:cs typeface="NSimSun"/>
            </a:endParaRPr>
          </a:p>
          <a:p>
            <a:pPr marL="469900" marR="108585">
              <a:lnSpc>
                <a:spcPct val="100000"/>
              </a:lnSpc>
              <a:spcBef>
                <a:spcPts val="175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相关的重要应用在于匹配：确定是否有感兴 趣的物体区域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68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f(x,y)是原始图像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5"/>
              </a:spcBef>
              <a:tabLst>
                <a:tab pos="13068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h(x,y)作为感兴趣的物体或区域（模板）</a:t>
            </a:r>
            <a:endParaRPr sz="2800">
              <a:latin typeface="NSimSun"/>
              <a:cs typeface="NSimSun"/>
            </a:endParaRPr>
          </a:p>
          <a:p>
            <a:pPr marL="927100" marR="5080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如果匹配，两个函数的相关值会在h找到f 中相应点的位置上达到最大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傅里叶变换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相关性匹配举例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3661295" y="1906523"/>
            <a:ext cx="4349496" cy="5036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38498" y="1657350"/>
            <a:ext cx="1168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图像f(x,y)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0346" y="1664957"/>
            <a:ext cx="1168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模板h(x,y)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7494" y="4257281"/>
            <a:ext cx="1625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延拓图像f(x,y)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8144" y="4257281"/>
            <a:ext cx="1625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延拓图像h(x,y)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5688" y="5848337"/>
            <a:ext cx="13970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相关函数图像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88644" y="5564764"/>
            <a:ext cx="2082800" cy="82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通过相关图像最大 值的水平灰度剖面图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93933" y="5649467"/>
            <a:ext cx="216535" cy="432434"/>
          </a:xfrm>
          <a:custGeom>
            <a:avLst/>
            <a:gdLst/>
            <a:ahLst/>
            <a:cxnLst/>
            <a:rect l="l" t="t" r="r" b="b"/>
            <a:pathLst>
              <a:path w="216535" h="432435">
                <a:moveTo>
                  <a:pt x="108203" y="0"/>
                </a:moveTo>
                <a:lnTo>
                  <a:pt x="53735" y="29520"/>
                </a:lnTo>
                <a:lnTo>
                  <a:pt x="31813" y="63341"/>
                </a:lnTo>
                <a:lnTo>
                  <a:pt x="14844" y="107131"/>
                </a:lnTo>
                <a:lnTo>
                  <a:pt x="3887" y="158838"/>
                </a:lnTo>
                <a:lnTo>
                  <a:pt x="0" y="216408"/>
                </a:lnTo>
                <a:lnTo>
                  <a:pt x="3887" y="273656"/>
                </a:lnTo>
                <a:lnTo>
                  <a:pt x="14844" y="325148"/>
                </a:lnTo>
                <a:lnTo>
                  <a:pt x="31813" y="368808"/>
                </a:lnTo>
                <a:lnTo>
                  <a:pt x="53735" y="402561"/>
                </a:lnTo>
                <a:lnTo>
                  <a:pt x="108203" y="432054"/>
                </a:lnTo>
                <a:lnTo>
                  <a:pt x="136856" y="424335"/>
                </a:lnTo>
                <a:lnTo>
                  <a:pt x="184594" y="368808"/>
                </a:lnTo>
                <a:lnTo>
                  <a:pt x="201563" y="325148"/>
                </a:lnTo>
                <a:lnTo>
                  <a:pt x="212520" y="273656"/>
                </a:lnTo>
                <a:lnTo>
                  <a:pt x="216407" y="216408"/>
                </a:lnTo>
                <a:lnTo>
                  <a:pt x="212520" y="158838"/>
                </a:lnTo>
                <a:lnTo>
                  <a:pt x="201563" y="107131"/>
                </a:lnTo>
                <a:lnTo>
                  <a:pt x="184594" y="63341"/>
                </a:lnTo>
                <a:lnTo>
                  <a:pt x="162672" y="29520"/>
                </a:lnTo>
                <a:lnTo>
                  <a:pt x="108203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22911" y="5433821"/>
            <a:ext cx="432434" cy="791845"/>
          </a:xfrm>
          <a:custGeom>
            <a:avLst/>
            <a:gdLst/>
            <a:ahLst/>
            <a:cxnLst/>
            <a:rect l="l" t="t" r="r" b="b"/>
            <a:pathLst>
              <a:path w="432435" h="791845">
                <a:moveTo>
                  <a:pt x="216408" y="0"/>
                </a:moveTo>
                <a:lnTo>
                  <a:pt x="153864" y="16788"/>
                </a:lnTo>
                <a:lnTo>
                  <a:pt x="98520" y="63872"/>
                </a:lnTo>
                <a:lnTo>
                  <a:pt x="74381" y="97239"/>
                </a:lnTo>
                <a:lnTo>
                  <a:pt x="53042" y="136335"/>
                </a:lnTo>
                <a:lnTo>
                  <a:pt x="34835" y="180546"/>
                </a:lnTo>
                <a:lnTo>
                  <a:pt x="20094" y="229257"/>
                </a:lnTo>
                <a:lnTo>
                  <a:pt x="9153" y="281852"/>
                </a:lnTo>
                <a:lnTo>
                  <a:pt x="2343" y="337718"/>
                </a:lnTo>
                <a:lnTo>
                  <a:pt x="0" y="396240"/>
                </a:lnTo>
                <a:lnTo>
                  <a:pt x="2343" y="454743"/>
                </a:lnTo>
                <a:lnTo>
                  <a:pt x="9153" y="510560"/>
                </a:lnTo>
                <a:lnTo>
                  <a:pt x="20094" y="563083"/>
                </a:lnTo>
                <a:lnTo>
                  <a:pt x="34835" y="611704"/>
                </a:lnTo>
                <a:lnTo>
                  <a:pt x="53042" y="655815"/>
                </a:lnTo>
                <a:lnTo>
                  <a:pt x="74381" y="694807"/>
                </a:lnTo>
                <a:lnTo>
                  <a:pt x="98520" y="728074"/>
                </a:lnTo>
                <a:lnTo>
                  <a:pt x="153864" y="774996"/>
                </a:lnTo>
                <a:lnTo>
                  <a:pt x="216408" y="791718"/>
                </a:lnTo>
                <a:lnTo>
                  <a:pt x="248223" y="787436"/>
                </a:lnTo>
                <a:lnTo>
                  <a:pt x="307221" y="755006"/>
                </a:lnTo>
                <a:lnTo>
                  <a:pt x="357795" y="694807"/>
                </a:lnTo>
                <a:lnTo>
                  <a:pt x="379083" y="655815"/>
                </a:lnTo>
                <a:lnTo>
                  <a:pt x="397255" y="611704"/>
                </a:lnTo>
                <a:lnTo>
                  <a:pt x="411974" y="563083"/>
                </a:lnTo>
                <a:lnTo>
                  <a:pt x="422905" y="510560"/>
                </a:lnTo>
                <a:lnTo>
                  <a:pt x="429710" y="454743"/>
                </a:lnTo>
                <a:lnTo>
                  <a:pt x="432054" y="396240"/>
                </a:lnTo>
                <a:lnTo>
                  <a:pt x="429710" y="337718"/>
                </a:lnTo>
                <a:lnTo>
                  <a:pt x="422905" y="281852"/>
                </a:lnTo>
                <a:lnTo>
                  <a:pt x="411974" y="229257"/>
                </a:lnTo>
                <a:lnTo>
                  <a:pt x="397255" y="180546"/>
                </a:lnTo>
                <a:lnTo>
                  <a:pt x="379083" y="136335"/>
                </a:lnTo>
                <a:lnTo>
                  <a:pt x="357795" y="97239"/>
                </a:lnTo>
                <a:lnTo>
                  <a:pt x="333729" y="63872"/>
                </a:lnTo>
                <a:lnTo>
                  <a:pt x="278606" y="16788"/>
                </a:lnTo>
                <a:lnTo>
                  <a:pt x="216408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59865"/>
            <a:ext cx="7458075" cy="5416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傅里叶变换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傅里叶变换及其反变换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傅里叶变换的性质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  <a:p>
            <a:pPr algn="just" marL="927100" marR="5080">
              <a:lnSpc>
                <a:spcPct val="100000"/>
              </a:lnSpc>
              <a:spcBef>
                <a:spcPts val="192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4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只考虑一维的情况，根据傅里叶变 换的分离性可知，二维傅里叶变换可 由连续2次一维傅里叶变换得到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快速傅里叶变换(FFT)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82160" y="2449829"/>
            <a:ext cx="325120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>
                <a:latin typeface="Symbol"/>
                <a:cs typeface="Symbol"/>
              </a:rPr>
              <a:t>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4251" y="1748535"/>
            <a:ext cx="5716905" cy="803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为什么需要快速傅里叶变换？</a:t>
            </a:r>
            <a:endParaRPr sz="3200">
              <a:latin typeface="NSimSun"/>
              <a:cs typeface="NSimSun"/>
            </a:endParaRPr>
          </a:p>
          <a:p>
            <a:pPr algn="ctr" marR="730885">
              <a:lnSpc>
                <a:spcPct val="100000"/>
              </a:lnSpc>
              <a:spcBef>
                <a:spcPts val="985"/>
              </a:spcBef>
            </a:pPr>
            <a:r>
              <a:rPr dirty="0" sz="1250" spc="25" i="1">
                <a:latin typeface="Times New Roman"/>
                <a:cs typeface="Times New Roman"/>
              </a:rPr>
              <a:t>M</a:t>
            </a:r>
            <a:r>
              <a:rPr dirty="0" sz="1250" spc="-150" i="1">
                <a:latin typeface="Times New Roman"/>
                <a:cs typeface="Times New Roman"/>
              </a:rPr>
              <a:t> </a:t>
            </a:r>
            <a:r>
              <a:rPr dirty="0" sz="1250" spc="-105">
                <a:latin typeface="Symbol"/>
                <a:cs typeface="Symbol"/>
              </a:rPr>
              <a:t></a:t>
            </a:r>
            <a:r>
              <a:rPr dirty="0" sz="1250" spc="1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3496" y="2912871"/>
            <a:ext cx="27241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50" i="1">
                <a:latin typeface="Times New Roman"/>
                <a:cs typeface="Times New Roman"/>
              </a:rPr>
              <a:t>x</a:t>
            </a:r>
            <a:r>
              <a:rPr dirty="0" sz="1250" spc="5">
                <a:latin typeface="Symbol"/>
                <a:cs typeface="Symbol"/>
              </a:rPr>
              <a:t></a:t>
            </a:r>
            <a:r>
              <a:rPr dirty="0" sz="1250" spc="1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9526" y="2435859"/>
            <a:ext cx="57023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i="1">
                <a:latin typeface="Times New Roman"/>
                <a:cs typeface="Times New Roman"/>
              </a:rPr>
              <a:t>f</a:t>
            </a:r>
            <a:r>
              <a:rPr dirty="0" sz="2200" spc="-120" i="1">
                <a:latin typeface="Times New Roman"/>
                <a:cs typeface="Times New Roman"/>
              </a:rPr>
              <a:t> </a:t>
            </a:r>
            <a:r>
              <a:rPr dirty="0" sz="2900" spc="-245">
                <a:latin typeface="Symbol"/>
                <a:cs typeface="Symbol"/>
              </a:rPr>
              <a:t></a:t>
            </a:r>
            <a:r>
              <a:rPr dirty="0" sz="2200" spc="35" i="1">
                <a:latin typeface="Times New Roman"/>
                <a:cs typeface="Times New Roman"/>
              </a:rPr>
              <a:t>x</a:t>
            </a:r>
            <a:r>
              <a:rPr dirty="0" sz="2900" spc="-445">
                <a:latin typeface="Symbol"/>
                <a:cs typeface="Symbol"/>
              </a:rPr>
              <a:t></a:t>
            </a:r>
            <a:r>
              <a:rPr dirty="0" sz="2200" i="1">
                <a:latin typeface="Times New Roman"/>
                <a:cs typeface="Times New Roman"/>
              </a:rPr>
              <a:t>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7741" y="2347976"/>
            <a:ext cx="280035" cy="742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75" u="sng">
                <a:latin typeface="Times New Roman"/>
                <a:cs typeface="Times New Roman"/>
              </a:rPr>
              <a:t> </a:t>
            </a:r>
            <a:r>
              <a:rPr dirty="0" sz="2200" u="sng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  <a:spcBef>
                <a:spcPts val="470"/>
              </a:spcBef>
            </a:pPr>
            <a:r>
              <a:rPr dirty="0" sz="2200" i="1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4680" y="2435859"/>
            <a:ext cx="70739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0" i="1">
                <a:latin typeface="Times New Roman"/>
                <a:cs typeface="Times New Roman"/>
              </a:rPr>
              <a:t>F</a:t>
            </a:r>
            <a:r>
              <a:rPr dirty="0" sz="2900" spc="-400">
                <a:latin typeface="Symbol"/>
                <a:cs typeface="Symbol"/>
              </a:rPr>
              <a:t></a:t>
            </a:r>
            <a:r>
              <a:rPr dirty="0" sz="2200" spc="65" i="1">
                <a:latin typeface="Times New Roman"/>
                <a:cs typeface="Times New Roman"/>
              </a:rPr>
              <a:t>u</a:t>
            </a:r>
            <a:r>
              <a:rPr dirty="0" sz="2900">
                <a:latin typeface="Symbol"/>
                <a:cs typeface="Symbol"/>
              </a:rPr>
              <a:t></a:t>
            </a:r>
            <a:r>
              <a:rPr dirty="0" sz="220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86667" y="2506979"/>
            <a:ext cx="724535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0175" indent="-117475">
              <a:lnSpc>
                <a:spcPct val="100000"/>
              </a:lnSpc>
              <a:buFont typeface="Symbol"/>
              <a:buChar char=""/>
              <a:tabLst>
                <a:tab pos="130810" algn="l"/>
              </a:tabLst>
            </a:pPr>
            <a:r>
              <a:rPr dirty="0" sz="1250" spc="5" i="1">
                <a:latin typeface="Times New Roman"/>
                <a:cs typeface="Times New Roman"/>
              </a:rPr>
              <a:t>j</a:t>
            </a:r>
            <a:r>
              <a:rPr dirty="0" sz="1250" spc="-200" i="1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2</a:t>
            </a:r>
            <a:r>
              <a:rPr dirty="0" sz="1350" spc="-125" i="1">
                <a:latin typeface="Symbol"/>
                <a:cs typeface="Symbol"/>
              </a:rPr>
              <a:t></a:t>
            </a:r>
            <a:r>
              <a:rPr dirty="0" sz="1250" spc="15" i="1">
                <a:latin typeface="Times New Roman"/>
                <a:cs typeface="Times New Roman"/>
              </a:rPr>
              <a:t>u</a:t>
            </a:r>
            <a:r>
              <a:rPr dirty="0" sz="1250" spc="75" i="1">
                <a:latin typeface="Times New Roman"/>
                <a:cs typeface="Times New Roman"/>
              </a:rPr>
              <a:t>x</a:t>
            </a:r>
            <a:r>
              <a:rPr dirty="0" sz="1250" spc="5">
                <a:latin typeface="Times New Roman"/>
                <a:cs typeface="Times New Roman"/>
              </a:rPr>
              <a:t>/</a:t>
            </a:r>
            <a:r>
              <a:rPr dirty="0" sz="1250" spc="-150">
                <a:latin typeface="Times New Roman"/>
                <a:cs typeface="Times New Roman"/>
              </a:rPr>
              <a:t> </a:t>
            </a:r>
            <a:r>
              <a:rPr dirty="0" sz="1250" spc="25" i="1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6439" y="2572258"/>
            <a:ext cx="2099310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spc="-5" i="1">
                <a:latin typeface="Times New Roman"/>
                <a:cs typeface="Times New Roman"/>
              </a:rPr>
              <a:t>u</a:t>
            </a:r>
            <a:r>
              <a:rPr dirty="0" sz="2300" spc="65" i="1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Symbol"/>
                <a:cs typeface="Symbol"/>
              </a:rPr>
              <a:t></a:t>
            </a:r>
            <a:r>
              <a:rPr dirty="0" sz="2300" spc="-45">
                <a:latin typeface="Times New Roman"/>
                <a:cs typeface="Times New Roman"/>
              </a:rPr>
              <a:t> </a:t>
            </a:r>
            <a:r>
              <a:rPr dirty="0" sz="2300" spc="-20">
                <a:latin typeface="Times New Roman"/>
                <a:cs typeface="Times New Roman"/>
              </a:rPr>
              <a:t>0</a:t>
            </a:r>
            <a:r>
              <a:rPr dirty="0" sz="2300" spc="-215">
                <a:latin typeface="Times New Roman"/>
                <a:cs typeface="Times New Roman"/>
              </a:rPr>
              <a:t>,</a:t>
            </a:r>
            <a:r>
              <a:rPr dirty="0" sz="2300" spc="-200">
                <a:latin typeface="Times New Roman"/>
                <a:cs typeface="Times New Roman"/>
              </a:rPr>
              <a:t>1</a:t>
            </a:r>
            <a:r>
              <a:rPr dirty="0" sz="2300" spc="30">
                <a:latin typeface="Times New Roman"/>
                <a:cs typeface="Times New Roman"/>
              </a:rPr>
              <a:t>,</a:t>
            </a:r>
            <a:r>
              <a:rPr dirty="0" sz="2300" spc="-20">
                <a:latin typeface="Times New Roman"/>
                <a:cs typeface="Times New Roman"/>
              </a:rPr>
              <a:t>2</a:t>
            </a:r>
            <a:r>
              <a:rPr dirty="0" sz="2300" spc="-5">
                <a:latin typeface="Times New Roman"/>
                <a:cs typeface="Times New Roman"/>
              </a:rPr>
              <a:t>,...,</a:t>
            </a:r>
            <a:r>
              <a:rPr dirty="0" sz="2300" spc="-190">
                <a:latin typeface="Times New Roman"/>
                <a:cs typeface="Times New Roman"/>
              </a:rPr>
              <a:t> </a:t>
            </a:r>
            <a:r>
              <a:rPr dirty="0" sz="2300" spc="-5" i="1">
                <a:latin typeface="Times New Roman"/>
                <a:cs typeface="Times New Roman"/>
              </a:rPr>
              <a:t>M</a:t>
            </a:r>
            <a:r>
              <a:rPr dirty="0" sz="2300" spc="215" i="1">
                <a:latin typeface="Times New Roman"/>
                <a:cs typeface="Times New Roman"/>
              </a:rPr>
              <a:t> </a:t>
            </a:r>
            <a:r>
              <a:rPr dirty="0" sz="2300" spc="155">
                <a:latin typeface="Symbol"/>
                <a:cs typeface="Symbol"/>
              </a:rPr>
              <a:t></a:t>
            </a:r>
            <a:r>
              <a:rPr dirty="0" sz="2300" spc="-5">
                <a:latin typeface="Times New Roman"/>
                <a:cs typeface="Times New Roman"/>
              </a:rPr>
              <a:t>1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1451" y="3346124"/>
            <a:ext cx="7458709" cy="290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91200"/>
              </a:lnSpc>
              <a:tabLst>
                <a:tab pos="4349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对u的M个值中的每一个都需进行M次复数乘法(将f(x) 与</a:t>
            </a:r>
            <a:r>
              <a:rPr dirty="0" sz="2400" spc="-805">
                <a:latin typeface="NSimSun"/>
                <a:cs typeface="NSimSun"/>
              </a:rPr>
              <a:t> </a:t>
            </a:r>
            <a:r>
              <a:rPr dirty="0" baseline="-5649" sz="4425" spc="-225" i="1">
                <a:latin typeface="Times New Roman"/>
                <a:cs typeface="Times New Roman"/>
              </a:rPr>
              <a:t>e</a:t>
            </a:r>
            <a:r>
              <a:rPr dirty="0" baseline="32679" sz="2550" spc="22">
                <a:latin typeface="Symbol"/>
                <a:cs typeface="Symbol"/>
              </a:rPr>
              <a:t></a:t>
            </a:r>
            <a:r>
              <a:rPr dirty="0" baseline="32679" sz="2550" spc="-367">
                <a:latin typeface="Times New Roman"/>
                <a:cs typeface="Times New Roman"/>
              </a:rPr>
              <a:t> </a:t>
            </a:r>
            <a:r>
              <a:rPr dirty="0" baseline="32679" sz="2550" spc="112" i="1">
                <a:latin typeface="Times New Roman"/>
                <a:cs typeface="Times New Roman"/>
              </a:rPr>
              <a:t>j</a:t>
            </a:r>
            <a:r>
              <a:rPr dirty="0" baseline="32679" sz="2550" spc="-217">
                <a:latin typeface="Times New Roman"/>
                <a:cs typeface="Times New Roman"/>
              </a:rPr>
              <a:t>2</a:t>
            </a:r>
            <a:r>
              <a:rPr dirty="0" baseline="30864" sz="2700" spc="-390" i="1">
                <a:latin typeface="Symbol"/>
                <a:cs typeface="Symbol"/>
              </a:rPr>
              <a:t></a:t>
            </a:r>
            <a:r>
              <a:rPr dirty="0" baseline="32679" sz="2550" spc="22" i="1">
                <a:latin typeface="Times New Roman"/>
                <a:cs typeface="Times New Roman"/>
              </a:rPr>
              <a:t>u</a:t>
            </a:r>
            <a:r>
              <a:rPr dirty="0" baseline="32679" sz="2550" spc="-195" i="1">
                <a:latin typeface="Times New Roman"/>
                <a:cs typeface="Times New Roman"/>
              </a:rPr>
              <a:t>x</a:t>
            </a:r>
            <a:r>
              <a:rPr dirty="0" baseline="32679" sz="2550" spc="187">
                <a:latin typeface="Times New Roman"/>
                <a:cs typeface="Times New Roman"/>
              </a:rPr>
              <a:t>/</a:t>
            </a:r>
            <a:r>
              <a:rPr dirty="0" baseline="32679" sz="2550" spc="37" i="1">
                <a:latin typeface="Times New Roman"/>
                <a:cs typeface="Times New Roman"/>
              </a:rPr>
              <a:t>M</a:t>
            </a:r>
            <a:r>
              <a:rPr dirty="0" baseline="32679" sz="2550" spc="-397" i="1"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相乘)和M-1次加法，即复数乘法和加法的次 数都正比于M</a:t>
            </a:r>
            <a:r>
              <a:rPr dirty="0" baseline="24305" sz="2400">
                <a:latin typeface="NSimSun"/>
                <a:cs typeface="NSimSun"/>
              </a:rPr>
              <a:t>2</a:t>
            </a:r>
            <a:endParaRPr baseline="24305"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快速傅里叶变换(FFT)则只需要Mlog</a:t>
            </a:r>
            <a:r>
              <a:rPr dirty="0" baseline="-20833" sz="2400">
                <a:latin typeface="NSimSun"/>
                <a:cs typeface="NSimSun"/>
              </a:rPr>
              <a:t>2</a:t>
            </a:r>
            <a:r>
              <a:rPr dirty="0" sz="2400" spc="-5">
                <a:latin typeface="NSimSun"/>
                <a:cs typeface="NSimSun"/>
              </a:rPr>
              <a:t>M次运算</a:t>
            </a:r>
            <a:endParaRPr sz="2400">
              <a:latin typeface="NSimSun"/>
              <a:cs typeface="NSimSun"/>
            </a:endParaRPr>
          </a:p>
          <a:p>
            <a:pPr algn="just" marL="12700" marR="156210">
              <a:lnSpc>
                <a:spcPct val="100000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FFT算法与原始变换算法的计算量之比是log</a:t>
            </a:r>
            <a:r>
              <a:rPr dirty="0" baseline="-20833" sz="2400">
                <a:latin typeface="NSimSun"/>
                <a:cs typeface="NSimSun"/>
              </a:rPr>
              <a:t>2</a:t>
            </a:r>
            <a:r>
              <a:rPr dirty="0" sz="2400" spc="-5">
                <a:latin typeface="NSimSun"/>
                <a:cs typeface="NSimSun"/>
              </a:rPr>
              <a:t>M/M，如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M=1024≈10</a:t>
            </a:r>
            <a:r>
              <a:rPr dirty="0" baseline="24305" sz="2400">
                <a:latin typeface="NSimSun"/>
                <a:cs typeface="NSimSun"/>
              </a:rPr>
              <a:t>3</a:t>
            </a:r>
            <a:r>
              <a:rPr dirty="0" sz="2400" spc="-5">
                <a:latin typeface="NSimSun"/>
                <a:cs typeface="NSimSun"/>
              </a:rPr>
              <a:t>,则原始变换算法需要10</a:t>
            </a:r>
            <a:r>
              <a:rPr dirty="0" baseline="24305" sz="2400">
                <a:latin typeface="NSimSun"/>
                <a:cs typeface="NSimSun"/>
              </a:rPr>
              <a:t>6</a:t>
            </a:r>
            <a:r>
              <a:rPr dirty="0" sz="2400" spc="-5">
                <a:latin typeface="NSimSun"/>
                <a:cs typeface="NSimSun"/>
              </a:rPr>
              <a:t>次计算，而FFT需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要10</a:t>
            </a:r>
            <a:r>
              <a:rPr dirty="0" baseline="24305" sz="2400" spc="-7">
                <a:latin typeface="NSimSun"/>
                <a:cs typeface="NSimSun"/>
              </a:rPr>
              <a:t>4</a:t>
            </a:r>
            <a:r>
              <a:rPr dirty="0" sz="2400">
                <a:latin typeface="NSimSun"/>
                <a:cs typeface="NSimSun"/>
              </a:rPr>
              <a:t>次计算，FFT与原始变换算法之比是1：100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1332" rIns="0" bIns="0" rtlCol="0" vert="horz">
            <a:spAutoFit/>
          </a:bodyPr>
          <a:lstStyle/>
          <a:p>
            <a:pPr marL="54610">
              <a:lnSpc>
                <a:spcPts val="3295"/>
              </a:lnSpc>
            </a:pPr>
            <a:r>
              <a:rPr dirty="0" sz="2800" spc="-5" b="0">
                <a:latin typeface="NSimSun"/>
                <a:cs typeface="NSimSun"/>
              </a:rPr>
              <a:t>NA</a:t>
            </a:r>
            <a:r>
              <a:rPr dirty="0" sz="2800" b="0">
                <a:latin typeface="NSimSun"/>
                <a:cs typeface="NSimSun"/>
              </a:rPr>
              <a:t>S</a:t>
            </a:r>
            <a:r>
              <a:rPr dirty="0" sz="2800" spc="-5" b="0">
                <a:latin typeface="NSimSun"/>
                <a:cs typeface="NSimSun"/>
              </a:rPr>
              <a:t> </a:t>
            </a:r>
            <a:r>
              <a:rPr dirty="0" sz="2800" spc="-5" b="0">
                <a:latin typeface="NSimSun"/>
                <a:cs typeface="NSimSun"/>
              </a:rPr>
              <a:t>(Networ</a:t>
            </a:r>
            <a:r>
              <a:rPr dirty="0" sz="2800" b="0">
                <a:latin typeface="NSimSun"/>
                <a:cs typeface="NSimSun"/>
              </a:rPr>
              <a:t>k</a:t>
            </a:r>
            <a:r>
              <a:rPr dirty="0" sz="2800" spc="-5" b="0">
                <a:latin typeface="NSimSun"/>
                <a:cs typeface="NSimSun"/>
              </a:rPr>
              <a:t> </a:t>
            </a:r>
            <a:r>
              <a:rPr dirty="0" sz="2800" spc="-5" b="0">
                <a:latin typeface="NSimSun"/>
                <a:cs typeface="NSimSun"/>
              </a:rPr>
              <a:t>Attache</a:t>
            </a:r>
            <a:r>
              <a:rPr dirty="0" sz="2800" b="0">
                <a:latin typeface="NSimSun"/>
                <a:cs typeface="NSimSun"/>
              </a:rPr>
              <a:t>d</a:t>
            </a:r>
            <a:r>
              <a:rPr dirty="0" sz="2800" spc="-5" b="0">
                <a:latin typeface="NSimSun"/>
                <a:cs typeface="NSimSun"/>
              </a:rPr>
              <a:t> </a:t>
            </a:r>
            <a:r>
              <a:rPr dirty="0" sz="2800" spc="-5" b="0">
                <a:latin typeface="NSimSun"/>
                <a:cs typeface="NSimSun"/>
              </a:rPr>
              <a:t>Storage)是什么？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7415" y="1888997"/>
            <a:ext cx="7627620" cy="1455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609600">
              <a:lnSpc>
                <a:spcPct val="100000"/>
              </a:lnSpc>
            </a:pPr>
            <a:r>
              <a:rPr dirty="0" sz="2400" spc="110">
                <a:latin typeface="NSimSun"/>
                <a:cs typeface="NSimSun"/>
              </a:rPr>
              <a:t>是优化的文件服</a:t>
            </a:r>
            <a:r>
              <a:rPr dirty="0" sz="2400" spc="95">
                <a:latin typeface="NSimSun"/>
                <a:cs typeface="NSimSun"/>
              </a:rPr>
              <a:t>务</a:t>
            </a:r>
            <a:r>
              <a:rPr dirty="0" sz="2400" spc="100">
                <a:latin typeface="NSimSun"/>
                <a:cs typeface="NSimSun"/>
              </a:rPr>
              <a:t>器</a:t>
            </a:r>
            <a:r>
              <a:rPr dirty="0" sz="2400" spc="95">
                <a:latin typeface="NSimSun"/>
                <a:cs typeface="NSimSun"/>
              </a:rPr>
              <a:t>，</a:t>
            </a:r>
            <a:r>
              <a:rPr dirty="0" sz="2400" spc="100">
                <a:latin typeface="NSimSun"/>
                <a:cs typeface="NSimSun"/>
              </a:rPr>
              <a:t>存</a:t>
            </a:r>
            <a:r>
              <a:rPr dirty="0" sz="2400" spc="95">
                <a:latin typeface="NSimSun"/>
                <a:cs typeface="NSimSun"/>
              </a:rPr>
              <a:t>储</a:t>
            </a:r>
            <a:r>
              <a:rPr dirty="0" sz="2400" spc="100">
                <a:latin typeface="NSimSun"/>
                <a:cs typeface="NSimSun"/>
              </a:rPr>
              <a:t>设</a:t>
            </a:r>
            <a:r>
              <a:rPr dirty="0" sz="2400" spc="95">
                <a:latin typeface="NSimSun"/>
                <a:cs typeface="NSimSun"/>
              </a:rPr>
              <a:t>备</a:t>
            </a:r>
            <a:r>
              <a:rPr dirty="0" sz="2400" spc="100">
                <a:latin typeface="NSimSun"/>
                <a:cs typeface="NSimSun"/>
              </a:rPr>
              <a:t>与</a:t>
            </a:r>
            <a:r>
              <a:rPr dirty="0" sz="2400" spc="95">
                <a:latin typeface="NSimSun"/>
                <a:cs typeface="NSimSun"/>
              </a:rPr>
              <a:t>服</a:t>
            </a:r>
            <a:r>
              <a:rPr dirty="0" sz="2400" spc="100">
                <a:latin typeface="NSimSun"/>
                <a:cs typeface="NSimSun"/>
              </a:rPr>
              <a:t>务</a:t>
            </a:r>
            <a:r>
              <a:rPr dirty="0" sz="2400" spc="95">
                <a:latin typeface="NSimSun"/>
                <a:cs typeface="NSimSun"/>
              </a:rPr>
              <a:t>器</a:t>
            </a:r>
            <a:r>
              <a:rPr dirty="0" sz="2400" spc="100">
                <a:latin typeface="NSimSun"/>
                <a:cs typeface="NSimSun"/>
              </a:rPr>
              <a:t>均</a:t>
            </a:r>
            <a:r>
              <a:rPr dirty="0" sz="2400" spc="95">
                <a:latin typeface="NSimSun"/>
                <a:cs typeface="NSimSun"/>
              </a:rPr>
              <a:t>直</a:t>
            </a:r>
            <a:r>
              <a:rPr dirty="0" sz="2400" spc="100">
                <a:latin typeface="NSimSun"/>
                <a:cs typeface="NSimSun"/>
              </a:rPr>
              <a:t>接</a:t>
            </a:r>
            <a:r>
              <a:rPr dirty="0" sz="2400">
                <a:latin typeface="NSimSun"/>
                <a:cs typeface="NSimSun"/>
              </a:rPr>
              <a:t>连</a:t>
            </a:r>
            <a:r>
              <a:rPr dirty="0" sz="2400">
                <a:latin typeface="NSimSun"/>
                <a:cs typeface="NSimSun"/>
              </a:rPr>
              <a:t> </a:t>
            </a:r>
            <a:r>
              <a:rPr dirty="0" sz="2400" spc="45">
                <a:latin typeface="NSimSun"/>
                <a:cs typeface="NSimSun"/>
              </a:rPr>
              <a:t>接到</a:t>
            </a:r>
            <a:r>
              <a:rPr dirty="0" sz="2400" spc="5">
                <a:latin typeface="NSimSun"/>
                <a:cs typeface="NSimSun"/>
              </a:rPr>
              <a:t>L</a:t>
            </a:r>
            <a:r>
              <a:rPr dirty="0" sz="2400">
                <a:latin typeface="NSimSun"/>
                <a:cs typeface="NSimSun"/>
              </a:rPr>
              <a:t>A</a:t>
            </a:r>
            <a:r>
              <a:rPr dirty="0" sz="2400" spc="45">
                <a:latin typeface="NSimSun"/>
                <a:cs typeface="NSimSun"/>
              </a:rPr>
              <a:t>N</a:t>
            </a:r>
            <a:r>
              <a:rPr dirty="0" sz="2400" spc="50">
                <a:latin typeface="NSimSun"/>
                <a:cs typeface="NSimSun"/>
              </a:rPr>
              <a:t>上</a:t>
            </a:r>
            <a:r>
              <a:rPr dirty="0" sz="2400" spc="45">
                <a:latin typeface="NSimSun"/>
                <a:cs typeface="NSimSun"/>
              </a:rPr>
              <a:t>，</a:t>
            </a:r>
            <a:r>
              <a:rPr dirty="0" sz="2400" spc="50">
                <a:latin typeface="NSimSun"/>
                <a:cs typeface="NSimSun"/>
              </a:rPr>
              <a:t>使</a:t>
            </a:r>
            <a:r>
              <a:rPr dirty="0" sz="2400" spc="45">
                <a:latin typeface="NSimSun"/>
                <a:cs typeface="NSimSun"/>
              </a:rPr>
              <a:t>用</a:t>
            </a:r>
            <a:r>
              <a:rPr dirty="0" sz="2400">
                <a:latin typeface="NSimSun"/>
                <a:cs typeface="NSimSun"/>
              </a:rPr>
              <a:t>TCP/I</a:t>
            </a:r>
            <a:r>
              <a:rPr dirty="0" sz="2400" spc="45">
                <a:latin typeface="NSimSun"/>
                <a:cs typeface="NSimSun"/>
              </a:rPr>
              <a:t>P</a:t>
            </a:r>
            <a:r>
              <a:rPr dirty="0" sz="2400" spc="50">
                <a:latin typeface="NSimSun"/>
                <a:cs typeface="NSimSun"/>
              </a:rPr>
              <a:t>等</a:t>
            </a:r>
            <a:r>
              <a:rPr dirty="0" sz="2400">
                <a:latin typeface="NSimSun"/>
                <a:cs typeface="NSimSun"/>
              </a:rPr>
              <a:t>LA</a:t>
            </a:r>
            <a:r>
              <a:rPr dirty="0" sz="2400" spc="45">
                <a:latin typeface="NSimSun"/>
                <a:cs typeface="NSimSun"/>
              </a:rPr>
              <a:t>N</a:t>
            </a:r>
            <a:r>
              <a:rPr dirty="0" sz="2400" spc="50">
                <a:latin typeface="NSimSun"/>
                <a:cs typeface="NSimSun"/>
              </a:rPr>
              <a:t>协</a:t>
            </a:r>
            <a:r>
              <a:rPr dirty="0" sz="2400" spc="45">
                <a:latin typeface="NSimSun"/>
                <a:cs typeface="NSimSun"/>
              </a:rPr>
              <a:t>议</a:t>
            </a:r>
            <a:r>
              <a:rPr dirty="0" sz="2400" spc="50">
                <a:latin typeface="NSimSun"/>
                <a:cs typeface="NSimSun"/>
              </a:rPr>
              <a:t>，</a:t>
            </a:r>
            <a:r>
              <a:rPr dirty="0" sz="2400" spc="45">
                <a:latin typeface="NSimSun"/>
                <a:cs typeface="NSimSun"/>
              </a:rPr>
              <a:t>通过</a:t>
            </a:r>
            <a:r>
              <a:rPr dirty="0" sz="2400" spc="5">
                <a:latin typeface="NSimSun"/>
                <a:cs typeface="NSimSun"/>
              </a:rPr>
              <a:t>L</a:t>
            </a:r>
            <a:r>
              <a:rPr dirty="0" sz="2400">
                <a:latin typeface="NSimSun"/>
                <a:cs typeface="NSimSun"/>
              </a:rPr>
              <a:t>A</a:t>
            </a:r>
            <a:r>
              <a:rPr dirty="0" sz="2400" spc="45">
                <a:latin typeface="NSimSun"/>
                <a:cs typeface="NSimSun"/>
              </a:rPr>
              <a:t>N</a:t>
            </a:r>
            <a:r>
              <a:rPr dirty="0" sz="2400" spc="50">
                <a:latin typeface="NSimSun"/>
                <a:cs typeface="NSimSun"/>
              </a:rPr>
              <a:t>实</a:t>
            </a:r>
            <a:r>
              <a:rPr dirty="0" sz="2400" spc="45">
                <a:latin typeface="NSimSun"/>
                <a:cs typeface="NSimSun"/>
              </a:rPr>
              <a:t>现</a:t>
            </a:r>
            <a:r>
              <a:rPr dirty="0" sz="2400" spc="40">
                <a:latin typeface="NSimSun"/>
                <a:cs typeface="NSimSun"/>
              </a:rPr>
              <a:t>数</a:t>
            </a:r>
            <a:r>
              <a:rPr dirty="0" sz="2400" spc="30">
                <a:latin typeface="NSimSun"/>
                <a:cs typeface="NSimSun"/>
              </a:rPr>
              <a:t>据</a:t>
            </a:r>
            <a:r>
              <a:rPr dirty="0" sz="2400">
                <a:latin typeface="NSimSun"/>
                <a:cs typeface="NSimSun"/>
              </a:rPr>
              <a:t>交</a:t>
            </a:r>
            <a:r>
              <a:rPr dirty="0" sz="2400">
                <a:latin typeface="NSimSun"/>
                <a:cs typeface="NSimSun"/>
              </a:rPr>
              <a:t> </a:t>
            </a:r>
            <a:r>
              <a:rPr dirty="0" sz="2400" spc="95">
                <a:latin typeface="NSimSun"/>
                <a:cs typeface="NSimSun"/>
              </a:rPr>
              <a:t>换和存储管理。由于使用网络</a:t>
            </a:r>
            <a:r>
              <a:rPr dirty="0" sz="2400" spc="80">
                <a:latin typeface="NSimSun"/>
                <a:cs typeface="NSimSun"/>
              </a:rPr>
              <a:t>协</a:t>
            </a:r>
            <a:r>
              <a:rPr dirty="0" sz="2400" spc="95">
                <a:latin typeface="NSimSun"/>
                <a:cs typeface="NSimSun"/>
              </a:rPr>
              <a:t>议</a:t>
            </a:r>
            <a:r>
              <a:rPr dirty="0" sz="2400" spc="80">
                <a:latin typeface="NSimSun"/>
                <a:cs typeface="NSimSun"/>
              </a:rPr>
              <a:t>，</a:t>
            </a:r>
            <a:r>
              <a:rPr dirty="0" sz="2400" spc="95">
                <a:latin typeface="NSimSun"/>
                <a:cs typeface="NSimSun"/>
              </a:rPr>
              <a:t>因</a:t>
            </a:r>
            <a:r>
              <a:rPr dirty="0" sz="2400" spc="80">
                <a:latin typeface="NSimSun"/>
                <a:cs typeface="NSimSun"/>
              </a:rPr>
              <a:t>而</a:t>
            </a:r>
            <a:r>
              <a:rPr dirty="0" sz="2400" spc="95">
                <a:latin typeface="NSimSun"/>
                <a:cs typeface="NSimSun"/>
              </a:rPr>
              <a:t>会</a:t>
            </a:r>
            <a:r>
              <a:rPr dirty="0" sz="2400" spc="80">
                <a:latin typeface="NSimSun"/>
                <a:cs typeface="NSimSun"/>
              </a:rPr>
              <a:t>有</a:t>
            </a:r>
            <a:r>
              <a:rPr dirty="0" sz="2400" spc="95">
                <a:latin typeface="NSimSun"/>
                <a:cs typeface="NSimSun"/>
              </a:rPr>
              <a:t>速度和延</a:t>
            </a:r>
            <a:r>
              <a:rPr dirty="0" sz="2400" spc="9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时的问题，且系统扩展能力受到网络带宽的限制。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9531" y="3892296"/>
            <a:ext cx="7783830" cy="2838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41917" y="5721096"/>
            <a:ext cx="1160780" cy="304800"/>
          </a:xfrm>
          <a:custGeom>
            <a:avLst/>
            <a:gdLst/>
            <a:ahLst/>
            <a:cxnLst/>
            <a:rect l="l" t="t" r="r" b="b"/>
            <a:pathLst>
              <a:path w="1160779" h="304800">
                <a:moveTo>
                  <a:pt x="231647" y="304800"/>
                </a:moveTo>
                <a:lnTo>
                  <a:pt x="231647" y="0"/>
                </a:lnTo>
                <a:lnTo>
                  <a:pt x="0" y="152400"/>
                </a:lnTo>
                <a:lnTo>
                  <a:pt x="231647" y="304800"/>
                </a:lnTo>
                <a:close/>
              </a:path>
              <a:path w="1160779" h="304800">
                <a:moveTo>
                  <a:pt x="928116" y="228600"/>
                </a:moveTo>
                <a:lnTo>
                  <a:pt x="928115" y="76200"/>
                </a:lnTo>
                <a:lnTo>
                  <a:pt x="231647" y="76200"/>
                </a:lnTo>
                <a:lnTo>
                  <a:pt x="231647" y="228600"/>
                </a:lnTo>
                <a:lnTo>
                  <a:pt x="928116" y="228600"/>
                </a:lnTo>
                <a:close/>
              </a:path>
              <a:path w="1160779" h="304800">
                <a:moveTo>
                  <a:pt x="1160525" y="152400"/>
                </a:moveTo>
                <a:lnTo>
                  <a:pt x="928115" y="0"/>
                </a:lnTo>
                <a:lnTo>
                  <a:pt x="928116" y="304800"/>
                </a:lnTo>
                <a:lnTo>
                  <a:pt x="1160525" y="1524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41917" y="5721096"/>
            <a:ext cx="1160780" cy="304800"/>
          </a:xfrm>
          <a:custGeom>
            <a:avLst/>
            <a:gdLst/>
            <a:ahLst/>
            <a:cxnLst/>
            <a:rect l="l" t="t" r="r" b="b"/>
            <a:pathLst>
              <a:path w="1160779" h="304800">
                <a:moveTo>
                  <a:pt x="0" y="152400"/>
                </a:moveTo>
                <a:lnTo>
                  <a:pt x="231647" y="304800"/>
                </a:lnTo>
                <a:lnTo>
                  <a:pt x="231647" y="228600"/>
                </a:lnTo>
                <a:lnTo>
                  <a:pt x="928116" y="228600"/>
                </a:lnTo>
                <a:lnTo>
                  <a:pt x="928116" y="304800"/>
                </a:lnTo>
                <a:lnTo>
                  <a:pt x="1160525" y="152400"/>
                </a:lnTo>
                <a:lnTo>
                  <a:pt x="928115" y="0"/>
                </a:lnTo>
                <a:lnTo>
                  <a:pt x="928115" y="76200"/>
                </a:lnTo>
                <a:lnTo>
                  <a:pt x="231647" y="76200"/>
                </a:lnTo>
                <a:lnTo>
                  <a:pt x="231647" y="0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33963" y="5721096"/>
            <a:ext cx="1530350" cy="304800"/>
          </a:xfrm>
          <a:custGeom>
            <a:avLst/>
            <a:gdLst/>
            <a:ahLst/>
            <a:cxnLst/>
            <a:rect l="l" t="t" r="r" b="b"/>
            <a:pathLst>
              <a:path w="1530350" h="304800">
                <a:moveTo>
                  <a:pt x="306324" y="304800"/>
                </a:moveTo>
                <a:lnTo>
                  <a:pt x="306324" y="0"/>
                </a:lnTo>
                <a:lnTo>
                  <a:pt x="0" y="152400"/>
                </a:lnTo>
                <a:lnTo>
                  <a:pt x="306324" y="304800"/>
                </a:lnTo>
                <a:close/>
              </a:path>
              <a:path w="1530350" h="304800">
                <a:moveTo>
                  <a:pt x="1224534" y="228600"/>
                </a:moveTo>
                <a:lnTo>
                  <a:pt x="1224534" y="76200"/>
                </a:lnTo>
                <a:lnTo>
                  <a:pt x="306324" y="76200"/>
                </a:lnTo>
                <a:lnTo>
                  <a:pt x="306324" y="228600"/>
                </a:lnTo>
                <a:lnTo>
                  <a:pt x="1224534" y="228600"/>
                </a:lnTo>
                <a:close/>
              </a:path>
              <a:path w="1530350" h="304800">
                <a:moveTo>
                  <a:pt x="1530096" y="152399"/>
                </a:moveTo>
                <a:lnTo>
                  <a:pt x="1224534" y="0"/>
                </a:lnTo>
                <a:lnTo>
                  <a:pt x="1224534" y="304800"/>
                </a:lnTo>
                <a:lnTo>
                  <a:pt x="1530096" y="152399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33963" y="5721096"/>
            <a:ext cx="1530350" cy="304800"/>
          </a:xfrm>
          <a:custGeom>
            <a:avLst/>
            <a:gdLst/>
            <a:ahLst/>
            <a:cxnLst/>
            <a:rect l="l" t="t" r="r" b="b"/>
            <a:pathLst>
              <a:path w="1530350" h="304800">
                <a:moveTo>
                  <a:pt x="0" y="152400"/>
                </a:moveTo>
                <a:lnTo>
                  <a:pt x="306324" y="304800"/>
                </a:lnTo>
                <a:lnTo>
                  <a:pt x="306324" y="228600"/>
                </a:lnTo>
                <a:lnTo>
                  <a:pt x="1224534" y="228600"/>
                </a:lnTo>
                <a:lnTo>
                  <a:pt x="1224534" y="304800"/>
                </a:lnTo>
                <a:lnTo>
                  <a:pt x="1530096" y="152399"/>
                </a:lnTo>
                <a:lnTo>
                  <a:pt x="1224534" y="0"/>
                </a:lnTo>
                <a:lnTo>
                  <a:pt x="1224534" y="76200"/>
                </a:lnTo>
                <a:lnTo>
                  <a:pt x="306324" y="76200"/>
                </a:lnTo>
                <a:lnTo>
                  <a:pt x="306324" y="0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746375" y="5454395"/>
            <a:ext cx="742315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Times New Roman"/>
                <a:cs typeface="Times New Roman"/>
              </a:rPr>
              <a:t>Fil</a:t>
            </a:r>
            <a:r>
              <a:rPr dirty="0" sz="1800">
                <a:latin typeface="Times New Roman"/>
                <a:cs typeface="Times New Roman"/>
              </a:rPr>
              <a:t>e</a:t>
            </a:r>
            <a:r>
              <a:rPr dirty="0" sz="1800" spc="-5">
                <a:latin typeface="Times New Roman"/>
                <a:cs typeface="Times New Roman"/>
              </a:rPr>
              <a:t> I/O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86355" y="5454395"/>
            <a:ext cx="74295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F</a:t>
            </a:r>
            <a:r>
              <a:rPr dirty="0" sz="1800" spc="-5">
                <a:latin typeface="Times New Roman"/>
                <a:cs typeface="Times New Roman"/>
              </a:rPr>
              <a:t>il</a:t>
            </a:r>
            <a:r>
              <a:rPr dirty="0" sz="1800">
                <a:latin typeface="Times New Roman"/>
                <a:cs typeface="Times New Roman"/>
              </a:rPr>
              <a:t>e</a:t>
            </a:r>
            <a:r>
              <a:rPr dirty="0" sz="1800" spc="-5">
                <a:latin typeface="Times New Roman"/>
                <a:cs typeface="Times New Roman"/>
              </a:rPr>
              <a:t> I/O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13146" y="3729735"/>
            <a:ext cx="374650" cy="755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0"/>
              </a:lnSpc>
            </a:pPr>
            <a:r>
              <a:rPr dirty="0" sz="1250" spc="25" i="1">
                <a:latin typeface="Times New Roman"/>
                <a:cs typeface="Times New Roman"/>
              </a:rPr>
              <a:t>M</a:t>
            </a:r>
            <a:r>
              <a:rPr dirty="0" sz="1250" spc="45" i="1">
                <a:latin typeface="Times New Roman"/>
                <a:cs typeface="Times New Roman"/>
              </a:rPr>
              <a:t> </a:t>
            </a:r>
            <a:r>
              <a:rPr dirty="0" sz="1250" spc="-15">
                <a:latin typeface="Symbol"/>
                <a:cs typeface="Symbol"/>
              </a:rPr>
              <a:t></a:t>
            </a:r>
            <a:r>
              <a:rPr dirty="0" sz="1250" spc="1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  <a:p>
            <a:pPr marL="21590">
              <a:lnSpc>
                <a:spcPts val="3400"/>
              </a:lnSpc>
            </a:pPr>
            <a:r>
              <a:rPr dirty="0" sz="3300">
                <a:latin typeface="Symbol"/>
                <a:cs typeface="Symbol"/>
              </a:rPr>
              <a:t></a:t>
            </a:r>
            <a:endParaRPr sz="3300">
              <a:latin typeface="Symbol"/>
              <a:cs typeface="Symbol"/>
            </a:endParaRPr>
          </a:p>
          <a:p>
            <a:pPr marL="46990">
              <a:lnSpc>
                <a:spcPts val="1345"/>
              </a:lnSpc>
            </a:pPr>
            <a:r>
              <a:rPr dirty="0" sz="1250" spc="15" i="1">
                <a:latin typeface="Times New Roman"/>
                <a:cs typeface="Times New Roman"/>
              </a:rPr>
              <a:t>x</a:t>
            </a:r>
            <a:r>
              <a:rPr dirty="0" sz="1250" spc="-185" i="1">
                <a:latin typeface="Times New Roman"/>
                <a:cs typeface="Times New Roman"/>
              </a:rPr>
              <a:t> </a:t>
            </a:r>
            <a:r>
              <a:rPr dirty="0" sz="1250" spc="105">
                <a:latin typeface="Symbol"/>
                <a:cs typeface="Symbol"/>
              </a:rPr>
              <a:t></a:t>
            </a:r>
            <a:r>
              <a:rPr dirty="0" sz="1250" spc="1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6069" y="3804411"/>
            <a:ext cx="63500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i="1">
                <a:latin typeface="Times New Roman"/>
                <a:cs typeface="Times New Roman"/>
              </a:rPr>
              <a:t>f</a:t>
            </a:r>
            <a:r>
              <a:rPr dirty="0" sz="2200" spc="35" i="1">
                <a:latin typeface="Times New Roman"/>
                <a:cs typeface="Times New Roman"/>
              </a:rPr>
              <a:t> </a:t>
            </a:r>
            <a:r>
              <a:rPr dirty="0" sz="2900" spc="-125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x</a:t>
            </a:r>
            <a:r>
              <a:rPr dirty="0" sz="2200" spc="-360" i="1">
                <a:latin typeface="Times New Roman"/>
                <a:cs typeface="Times New Roman"/>
              </a:rPr>
              <a:t> </a:t>
            </a:r>
            <a:r>
              <a:rPr dirty="0" sz="2900" spc="-365">
                <a:latin typeface="Symbol"/>
                <a:cs typeface="Symbol"/>
              </a:rPr>
              <a:t></a:t>
            </a:r>
            <a:r>
              <a:rPr dirty="0" sz="2200" i="1">
                <a:latin typeface="Times New Roman"/>
                <a:cs typeface="Times New Roman"/>
              </a:rPr>
              <a:t>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3664" y="3716528"/>
            <a:ext cx="359410" cy="742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6075" algn="l"/>
              </a:tabLst>
            </a:pPr>
            <a:r>
              <a:rPr dirty="0" sz="2200" spc="175" u="sng">
                <a:latin typeface="Times New Roman"/>
                <a:cs typeface="Times New Roman"/>
              </a:rPr>
              <a:t> </a:t>
            </a:r>
            <a:r>
              <a:rPr dirty="0" sz="2200" u="sng">
                <a:latin typeface="Times New Roman"/>
                <a:cs typeface="Times New Roman"/>
              </a:rPr>
              <a:t>1</a:t>
            </a:r>
            <a:r>
              <a:rPr dirty="0" sz="2200" u="sng">
                <a:latin typeface="Times New Roman"/>
                <a:cs typeface="Times New Roman"/>
              </a:rPr>
              <a:t>	</a:t>
            </a:r>
            <a:endParaRPr sz="2200">
              <a:latin typeface="Times New Roman"/>
              <a:cs typeface="Times New Roman"/>
            </a:endParaRPr>
          </a:p>
          <a:p>
            <a:pPr marL="37465">
              <a:lnSpc>
                <a:spcPct val="100000"/>
              </a:lnSpc>
              <a:spcBef>
                <a:spcPts val="470"/>
              </a:spcBef>
            </a:pPr>
            <a:r>
              <a:rPr dirty="0" sz="2200" i="1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5671" y="3804411"/>
            <a:ext cx="790575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i="1">
                <a:latin typeface="Times New Roman"/>
                <a:cs typeface="Times New Roman"/>
              </a:rPr>
              <a:t>F</a:t>
            </a:r>
            <a:r>
              <a:rPr dirty="0" sz="2200" spc="-220" i="1">
                <a:latin typeface="Times New Roman"/>
                <a:cs typeface="Times New Roman"/>
              </a:rPr>
              <a:t> </a:t>
            </a:r>
            <a:r>
              <a:rPr dirty="0" sz="2900" spc="-310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u</a:t>
            </a:r>
            <a:r>
              <a:rPr dirty="0" sz="2200" spc="-305" i="1">
                <a:latin typeface="Times New Roman"/>
                <a:cs typeface="Times New Roman"/>
              </a:rPr>
              <a:t> </a:t>
            </a:r>
            <a:r>
              <a:rPr dirty="0" sz="2900" spc="-200">
                <a:latin typeface="Symbol"/>
                <a:cs typeface="Symbol"/>
              </a:rPr>
              <a:t></a:t>
            </a:r>
            <a:r>
              <a:rPr dirty="0" sz="2900" spc="-375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8529" y="3875532"/>
            <a:ext cx="813435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9860" indent="-137160">
              <a:lnSpc>
                <a:spcPct val="100000"/>
              </a:lnSpc>
              <a:buFont typeface="Symbol"/>
              <a:buChar char=""/>
              <a:tabLst>
                <a:tab pos="149860" algn="l"/>
              </a:tabLst>
            </a:pPr>
            <a:r>
              <a:rPr dirty="0" sz="1250" spc="5" i="1">
                <a:latin typeface="Times New Roman"/>
                <a:cs typeface="Times New Roman"/>
              </a:rPr>
              <a:t>j</a:t>
            </a:r>
            <a:r>
              <a:rPr dirty="0" sz="1250" spc="-125" i="1">
                <a:latin typeface="Times New Roman"/>
                <a:cs typeface="Times New Roman"/>
              </a:rPr>
              <a:t> </a:t>
            </a:r>
            <a:r>
              <a:rPr dirty="0" sz="1250" spc="65">
                <a:latin typeface="Times New Roman"/>
                <a:cs typeface="Times New Roman"/>
              </a:rPr>
              <a:t>2</a:t>
            </a:r>
            <a:r>
              <a:rPr dirty="0" sz="1350" spc="-20" i="1">
                <a:latin typeface="Symbol"/>
                <a:cs typeface="Symbol"/>
              </a:rPr>
              <a:t></a:t>
            </a:r>
            <a:r>
              <a:rPr dirty="0" sz="1250" spc="15" i="1">
                <a:latin typeface="Times New Roman"/>
                <a:cs typeface="Times New Roman"/>
              </a:rPr>
              <a:t>ux</a:t>
            </a:r>
            <a:r>
              <a:rPr dirty="0" sz="1250" spc="-50" i="1">
                <a:latin typeface="Times New Roman"/>
                <a:cs typeface="Times New Roman"/>
              </a:rPr>
              <a:t> </a:t>
            </a:r>
            <a:r>
              <a:rPr dirty="0" sz="1250" spc="5">
                <a:latin typeface="Times New Roman"/>
                <a:cs typeface="Times New Roman"/>
              </a:rPr>
              <a:t>/</a:t>
            </a:r>
            <a:r>
              <a:rPr dirty="0" sz="1250" spc="-65">
                <a:latin typeface="Times New Roman"/>
                <a:cs typeface="Times New Roman"/>
              </a:rPr>
              <a:t> </a:t>
            </a:r>
            <a:r>
              <a:rPr dirty="0" sz="1250" spc="25" i="1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5879" y="959865"/>
            <a:ext cx="7667625" cy="2166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950">
              <a:latin typeface="Times New Roman"/>
              <a:cs typeface="Times New Roman"/>
            </a:endParaRPr>
          </a:p>
          <a:p>
            <a:pPr marL="31750">
              <a:lnSpc>
                <a:spcPts val="3829"/>
              </a:lnSpc>
              <a:tabLst>
                <a:tab pos="37401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FFT算法基本思想</a:t>
            </a:r>
            <a:endParaRPr sz="3200">
              <a:latin typeface="NSimSun"/>
              <a:cs typeface="NSimSun"/>
            </a:endParaRPr>
          </a:p>
          <a:p>
            <a:pPr marL="374015" marR="5080" indent="367665">
              <a:lnSpc>
                <a:spcPts val="2690"/>
              </a:lnSpc>
              <a:spcBef>
                <a:spcPts val="635"/>
              </a:spcBef>
            </a:pPr>
            <a:r>
              <a:rPr dirty="0" sz="2800">
                <a:latin typeface="NSimSun"/>
                <a:cs typeface="NSimSun"/>
              </a:rPr>
              <a:t>F</a:t>
            </a:r>
            <a:r>
              <a:rPr dirty="0" sz="2800" spc="-5">
                <a:latin typeface="NSimSun"/>
                <a:cs typeface="NSimSun"/>
              </a:rPr>
              <a:t>F</a:t>
            </a:r>
            <a:r>
              <a:rPr dirty="0" sz="2800" spc="125">
                <a:latin typeface="NSimSun"/>
                <a:cs typeface="NSimSun"/>
              </a:rPr>
              <a:t>T算法基于一个叫做逐次加倍的方法。通</a:t>
            </a:r>
            <a:r>
              <a:rPr dirty="0" sz="2800" spc="125">
                <a:latin typeface="NSimSun"/>
                <a:cs typeface="NSimSun"/>
              </a:rPr>
              <a:t> </a:t>
            </a:r>
            <a:r>
              <a:rPr dirty="0" sz="2800" spc="380">
                <a:latin typeface="NSimSun"/>
                <a:cs typeface="NSimSun"/>
              </a:rPr>
              <a:t>过推导将原始傅里叶转换成两个递推公</a:t>
            </a:r>
            <a:r>
              <a:rPr dirty="0" sz="2800">
                <a:latin typeface="NSimSun"/>
                <a:cs typeface="NSimSun"/>
              </a:rPr>
              <a:t>式</a:t>
            </a:r>
            <a:r>
              <a:rPr dirty="0" sz="2800" spc="-1019">
                <a:latin typeface="NSimSun"/>
                <a:cs typeface="NSimSun"/>
              </a:rPr>
              <a:t> 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11509" y="5187696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642" y="0"/>
                </a:lnTo>
              </a:path>
            </a:pathLst>
          </a:custGeom>
          <a:ln w="125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149210" y="4956809"/>
            <a:ext cx="113664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u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09665" y="5167134"/>
            <a:ext cx="288925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odd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9713" y="5167134"/>
            <a:ext cx="347345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even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27810" y="4767833"/>
            <a:ext cx="921385" cy="59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08355" algn="l"/>
              </a:tabLst>
            </a:pPr>
            <a:r>
              <a:rPr dirty="0" sz="3100" spc="-360">
                <a:latin typeface="Symbol"/>
                <a:cs typeface="Symbol"/>
              </a:rPr>
              <a:t></a:t>
            </a:r>
            <a:r>
              <a:rPr dirty="0" sz="2350" spc="200" i="1">
                <a:latin typeface="Times New Roman"/>
                <a:cs typeface="Times New Roman"/>
              </a:rPr>
              <a:t>u</a:t>
            </a:r>
            <a:r>
              <a:rPr dirty="0" sz="3100" spc="-600">
                <a:latin typeface="Symbol"/>
                <a:cs typeface="Symbol"/>
              </a:rPr>
              <a:t></a:t>
            </a:r>
            <a:r>
              <a:rPr dirty="0" sz="2350" spc="15" i="1">
                <a:latin typeface="Times New Roman"/>
                <a:cs typeface="Times New Roman"/>
              </a:rPr>
              <a:t>W</a:t>
            </a:r>
            <a:r>
              <a:rPr dirty="0" sz="2350" i="1">
                <a:latin typeface="Times New Roman"/>
                <a:cs typeface="Times New Roman"/>
              </a:rPr>
              <a:t>	</a:t>
            </a:r>
            <a:r>
              <a:rPr dirty="0" sz="3900" spc="-515">
                <a:latin typeface="Symbol"/>
                <a:cs typeface="Symbol"/>
              </a:rPr>
              <a:t>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0536" y="5167121"/>
            <a:ext cx="205104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20">
                <a:latin typeface="Times New Roman"/>
                <a:cs typeface="Times New Roman"/>
              </a:rPr>
              <a:t>2</a:t>
            </a:r>
            <a:r>
              <a:rPr dirty="0" sz="1350" spc="10" i="1">
                <a:latin typeface="Times New Roman"/>
                <a:cs typeface="Times New Roman"/>
              </a:rPr>
              <a:t>k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19371" y="5200142"/>
            <a:ext cx="176530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0">
                <a:latin typeface="Times New Roman"/>
                <a:cs typeface="Times New Roman"/>
              </a:rPr>
              <a:t>2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27090" y="4869433"/>
            <a:ext cx="8293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-365">
                <a:latin typeface="Symbol"/>
                <a:cs typeface="Symbol"/>
              </a:rPr>
              <a:t></a:t>
            </a:r>
            <a:r>
              <a:rPr dirty="0" sz="2350" spc="200" i="1">
                <a:latin typeface="Times New Roman"/>
                <a:cs typeface="Times New Roman"/>
              </a:rPr>
              <a:t>u</a:t>
            </a:r>
            <a:r>
              <a:rPr dirty="0" sz="3100" spc="-45">
                <a:latin typeface="Symbol"/>
                <a:cs typeface="Symbol"/>
              </a:rPr>
              <a:t></a:t>
            </a:r>
            <a:r>
              <a:rPr dirty="0" sz="2350" spc="10">
                <a:latin typeface="Symbol"/>
                <a:cs typeface="Symbol"/>
              </a:rPr>
              <a:t></a:t>
            </a:r>
            <a:r>
              <a:rPr dirty="0" sz="2350" spc="-60">
                <a:latin typeface="Times New Roman"/>
                <a:cs typeface="Times New Roman"/>
              </a:rPr>
              <a:t> </a:t>
            </a:r>
            <a:r>
              <a:rPr dirty="0" sz="2350" spc="10" i="1">
                <a:latin typeface="Times New Roman"/>
                <a:cs typeface="Times New Roman"/>
              </a:rPr>
              <a:t>F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33914" y="4767833"/>
            <a:ext cx="1383030" cy="59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0" i="1">
                <a:latin typeface="Times New Roman"/>
                <a:cs typeface="Times New Roman"/>
              </a:rPr>
              <a:t>F</a:t>
            </a:r>
            <a:r>
              <a:rPr dirty="0" sz="2350" spc="-330" i="1">
                <a:latin typeface="Times New Roman"/>
                <a:cs typeface="Times New Roman"/>
              </a:rPr>
              <a:t> </a:t>
            </a:r>
            <a:r>
              <a:rPr dirty="0" sz="3100" spc="-365">
                <a:latin typeface="Symbol"/>
                <a:cs typeface="Symbol"/>
              </a:rPr>
              <a:t></a:t>
            </a:r>
            <a:r>
              <a:rPr dirty="0" sz="2350" spc="200" i="1">
                <a:latin typeface="Times New Roman"/>
                <a:cs typeface="Times New Roman"/>
              </a:rPr>
              <a:t>u</a:t>
            </a:r>
            <a:r>
              <a:rPr dirty="0" sz="3100" spc="-250">
                <a:latin typeface="Symbol"/>
                <a:cs typeface="Symbol"/>
              </a:rPr>
              <a:t></a:t>
            </a:r>
            <a:r>
              <a:rPr dirty="0" sz="3100" spc="-415">
                <a:latin typeface="Times New Roman"/>
                <a:cs typeface="Times New Roman"/>
              </a:rPr>
              <a:t> </a:t>
            </a:r>
            <a:r>
              <a:rPr dirty="0" sz="2350" spc="10">
                <a:latin typeface="Symbol"/>
                <a:cs typeface="Symbol"/>
              </a:rPr>
              <a:t></a:t>
            </a:r>
            <a:r>
              <a:rPr dirty="0" sz="2350" spc="135">
                <a:latin typeface="Times New Roman"/>
                <a:cs typeface="Times New Roman"/>
              </a:rPr>
              <a:t> </a:t>
            </a:r>
            <a:r>
              <a:rPr dirty="0" baseline="35460" sz="3525" spc="15">
                <a:latin typeface="Times New Roman"/>
                <a:cs typeface="Times New Roman"/>
              </a:rPr>
              <a:t>1</a:t>
            </a:r>
            <a:r>
              <a:rPr dirty="0" baseline="35460" sz="3525" spc="-179">
                <a:latin typeface="Times New Roman"/>
                <a:cs typeface="Times New Roman"/>
              </a:rPr>
              <a:t> </a:t>
            </a:r>
            <a:r>
              <a:rPr dirty="0" sz="3900" spc="-655">
                <a:latin typeface="Symbol"/>
                <a:cs typeface="Symbol"/>
              </a:rPr>
              <a:t></a:t>
            </a:r>
            <a:r>
              <a:rPr dirty="0" sz="2350" spc="10" i="1">
                <a:latin typeface="Times New Roman"/>
                <a:cs typeface="Times New Roman"/>
              </a:rPr>
              <a:t>F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81435" y="6065520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 h="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125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294753" y="5834633"/>
            <a:ext cx="113664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u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62077" y="6044958"/>
            <a:ext cx="288925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odd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35841" y="6044958"/>
            <a:ext cx="347345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even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78320" y="5645658"/>
            <a:ext cx="914400" cy="59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02640" algn="l"/>
              </a:tabLst>
            </a:pPr>
            <a:r>
              <a:rPr dirty="0" sz="3100" spc="-370">
                <a:latin typeface="Symbol"/>
                <a:cs typeface="Symbol"/>
              </a:rPr>
              <a:t></a:t>
            </a:r>
            <a:r>
              <a:rPr dirty="0" sz="2350" spc="195" i="1">
                <a:latin typeface="Times New Roman"/>
                <a:cs typeface="Times New Roman"/>
              </a:rPr>
              <a:t>u</a:t>
            </a:r>
            <a:r>
              <a:rPr dirty="0" sz="3100" spc="-605">
                <a:latin typeface="Symbol"/>
                <a:cs typeface="Symbol"/>
              </a:rPr>
              <a:t></a:t>
            </a:r>
            <a:r>
              <a:rPr dirty="0" sz="2350" spc="15" i="1">
                <a:latin typeface="Times New Roman"/>
                <a:cs typeface="Times New Roman"/>
              </a:rPr>
              <a:t>W</a:t>
            </a:r>
            <a:r>
              <a:rPr dirty="0" sz="2350" i="1">
                <a:latin typeface="Times New Roman"/>
                <a:cs typeface="Times New Roman"/>
              </a:rPr>
              <a:t>	</a:t>
            </a:r>
            <a:r>
              <a:rPr dirty="0" sz="3900" spc="-525">
                <a:latin typeface="Symbol"/>
                <a:cs typeface="Symbol"/>
              </a:rPr>
              <a:t>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6841" y="6044946"/>
            <a:ext cx="204470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14">
                <a:latin typeface="Times New Roman"/>
                <a:cs typeface="Times New Roman"/>
              </a:rPr>
              <a:t>2</a:t>
            </a:r>
            <a:r>
              <a:rPr dirty="0" sz="1350" spc="10" i="1">
                <a:latin typeface="Times New Roman"/>
                <a:cs typeface="Times New Roman"/>
              </a:rPr>
              <a:t>k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88534" y="6077966"/>
            <a:ext cx="176530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0">
                <a:latin typeface="Times New Roman"/>
                <a:cs typeface="Times New Roman"/>
              </a:rPr>
              <a:t>2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90171" y="5747258"/>
            <a:ext cx="81978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-370">
                <a:latin typeface="Symbol"/>
                <a:cs typeface="Symbol"/>
              </a:rPr>
              <a:t></a:t>
            </a:r>
            <a:r>
              <a:rPr dirty="0" sz="2350" spc="195" i="1">
                <a:latin typeface="Times New Roman"/>
                <a:cs typeface="Times New Roman"/>
              </a:rPr>
              <a:t>u</a:t>
            </a:r>
            <a:r>
              <a:rPr dirty="0" sz="3100" spc="-45">
                <a:latin typeface="Symbol"/>
                <a:cs typeface="Symbol"/>
              </a:rPr>
              <a:t></a:t>
            </a:r>
            <a:r>
              <a:rPr dirty="0" sz="2350" spc="10">
                <a:latin typeface="Symbol"/>
                <a:cs typeface="Symbol"/>
              </a:rPr>
              <a:t></a:t>
            </a:r>
            <a:r>
              <a:rPr dirty="0" sz="2350" spc="-114">
                <a:latin typeface="Times New Roman"/>
                <a:cs typeface="Times New Roman"/>
              </a:rPr>
              <a:t> </a:t>
            </a:r>
            <a:r>
              <a:rPr dirty="0" sz="2350" spc="10" i="1">
                <a:latin typeface="Times New Roman"/>
                <a:cs typeface="Times New Roman"/>
              </a:rPr>
              <a:t>F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96360" y="5645658"/>
            <a:ext cx="1887855" cy="59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0" i="1">
                <a:latin typeface="Times New Roman"/>
                <a:cs typeface="Times New Roman"/>
              </a:rPr>
              <a:t>F</a:t>
            </a:r>
            <a:r>
              <a:rPr dirty="0" sz="2350" spc="-340" i="1">
                <a:latin typeface="Times New Roman"/>
                <a:cs typeface="Times New Roman"/>
              </a:rPr>
              <a:t> </a:t>
            </a:r>
            <a:r>
              <a:rPr dirty="0" sz="3100" spc="-370">
                <a:latin typeface="Symbol"/>
                <a:cs typeface="Symbol"/>
              </a:rPr>
              <a:t></a:t>
            </a:r>
            <a:r>
              <a:rPr dirty="0" sz="2350" spc="10" i="1">
                <a:latin typeface="Times New Roman"/>
                <a:cs typeface="Times New Roman"/>
              </a:rPr>
              <a:t>u</a:t>
            </a:r>
            <a:r>
              <a:rPr dirty="0" sz="2350" spc="-110" i="1">
                <a:latin typeface="Times New Roman"/>
                <a:cs typeface="Times New Roman"/>
              </a:rPr>
              <a:t> </a:t>
            </a:r>
            <a:r>
              <a:rPr dirty="0" sz="2350" spc="10">
                <a:latin typeface="Symbol"/>
                <a:cs typeface="Symbol"/>
              </a:rPr>
              <a:t></a:t>
            </a:r>
            <a:r>
              <a:rPr dirty="0" sz="2350" spc="-75">
                <a:latin typeface="Times New Roman"/>
                <a:cs typeface="Times New Roman"/>
              </a:rPr>
              <a:t> </a:t>
            </a:r>
            <a:r>
              <a:rPr dirty="0" sz="2350" spc="10" i="1">
                <a:latin typeface="Times New Roman"/>
                <a:cs typeface="Times New Roman"/>
              </a:rPr>
              <a:t>K</a:t>
            </a:r>
            <a:r>
              <a:rPr dirty="0" sz="2350" spc="-245" i="1">
                <a:latin typeface="Times New Roman"/>
                <a:cs typeface="Times New Roman"/>
              </a:rPr>
              <a:t> </a:t>
            </a:r>
            <a:r>
              <a:rPr dirty="0" sz="3100" spc="-254">
                <a:latin typeface="Symbol"/>
                <a:cs typeface="Symbol"/>
              </a:rPr>
              <a:t></a:t>
            </a:r>
            <a:r>
              <a:rPr dirty="0" sz="3100" spc="-415">
                <a:latin typeface="Times New Roman"/>
                <a:cs typeface="Times New Roman"/>
              </a:rPr>
              <a:t> </a:t>
            </a:r>
            <a:r>
              <a:rPr dirty="0" sz="2350" spc="10">
                <a:latin typeface="Symbol"/>
                <a:cs typeface="Symbol"/>
              </a:rPr>
              <a:t></a:t>
            </a:r>
            <a:r>
              <a:rPr dirty="0" sz="2350" spc="120">
                <a:latin typeface="Times New Roman"/>
                <a:cs typeface="Times New Roman"/>
              </a:rPr>
              <a:t> </a:t>
            </a:r>
            <a:r>
              <a:rPr dirty="0" baseline="35460" sz="3525" spc="15">
                <a:latin typeface="Times New Roman"/>
                <a:cs typeface="Times New Roman"/>
              </a:rPr>
              <a:t>1</a:t>
            </a:r>
            <a:r>
              <a:rPr dirty="0" baseline="35460" sz="3525" spc="-195">
                <a:latin typeface="Times New Roman"/>
                <a:cs typeface="Times New Roman"/>
              </a:rPr>
              <a:t> </a:t>
            </a:r>
            <a:r>
              <a:rPr dirty="0" sz="3900" spc="-665">
                <a:latin typeface="Symbol"/>
                <a:cs typeface="Symbol"/>
              </a:rPr>
              <a:t></a:t>
            </a:r>
            <a:r>
              <a:rPr dirty="0" sz="2350" spc="10" i="1">
                <a:latin typeface="Times New Roman"/>
                <a:cs typeface="Times New Roman"/>
              </a:rPr>
              <a:t>F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70767" y="4714494"/>
            <a:ext cx="1080770" cy="863600"/>
          </a:xfrm>
          <a:custGeom>
            <a:avLst/>
            <a:gdLst/>
            <a:ahLst/>
            <a:cxnLst/>
            <a:rect l="l" t="t" r="r" b="b"/>
            <a:pathLst>
              <a:path w="1080770" h="863600">
                <a:moveTo>
                  <a:pt x="540258" y="0"/>
                </a:moveTo>
                <a:lnTo>
                  <a:pt x="488176" y="1978"/>
                </a:lnTo>
                <a:lnTo>
                  <a:pt x="437506" y="7794"/>
                </a:lnTo>
                <a:lnTo>
                  <a:pt x="388473" y="17265"/>
                </a:lnTo>
                <a:lnTo>
                  <a:pt x="341302" y="30210"/>
                </a:lnTo>
                <a:lnTo>
                  <a:pt x="296218" y="46448"/>
                </a:lnTo>
                <a:lnTo>
                  <a:pt x="253447" y="65796"/>
                </a:lnTo>
                <a:lnTo>
                  <a:pt x="213214" y="88074"/>
                </a:lnTo>
                <a:lnTo>
                  <a:pt x="175743" y="113100"/>
                </a:lnTo>
                <a:lnTo>
                  <a:pt x="141261" y="140692"/>
                </a:lnTo>
                <a:lnTo>
                  <a:pt x="109992" y="170670"/>
                </a:lnTo>
                <a:lnTo>
                  <a:pt x="82161" y="202851"/>
                </a:lnTo>
                <a:lnTo>
                  <a:pt x="57995" y="237055"/>
                </a:lnTo>
                <a:lnTo>
                  <a:pt x="37717" y="273099"/>
                </a:lnTo>
                <a:lnTo>
                  <a:pt x="21553" y="310802"/>
                </a:lnTo>
                <a:lnTo>
                  <a:pt x="9729" y="349984"/>
                </a:lnTo>
                <a:lnTo>
                  <a:pt x="2469" y="390461"/>
                </a:lnTo>
                <a:lnTo>
                  <a:pt x="0" y="432054"/>
                </a:lnTo>
                <a:lnTo>
                  <a:pt x="2469" y="473638"/>
                </a:lnTo>
                <a:lnTo>
                  <a:pt x="9729" y="514094"/>
                </a:lnTo>
                <a:lnTo>
                  <a:pt x="21553" y="553242"/>
                </a:lnTo>
                <a:lnTo>
                  <a:pt x="37717" y="590901"/>
                </a:lnTo>
                <a:lnTo>
                  <a:pt x="57995" y="626893"/>
                </a:lnTo>
                <a:lnTo>
                  <a:pt x="82161" y="661038"/>
                </a:lnTo>
                <a:lnTo>
                  <a:pt x="109992" y="693156"/>
                </a:lnTo>
                <a:lnTo>
                  <a:pt x="141261" y="723067"/>
                </a:lnTo>
                <a:lnTo>
                  <a:pt x="175743" y="750592"/>
                </a:lnTo>
                <a:lnTo>
                  <a:pt x="213214" y="775552"/>
                </a:lnTo>
                <a:lnTo>
                  <a:pt x="253447" y="797767"/>
                </a:lnTo>
                <a:lnTo>
                  <a:pt x="296218" y="817056"/>
                </a:lnTo>
                <a:lnTo>
                  <a:pt x="341302" y="833241"/>
                </a:lnTo>
                <a:lnTo>
                  <a:pt x="388473" y="846143"/>
                </a:lnTo>
                <a:lnTo>
                  <a:pt x="437506" y="855580"/>
                </a:lnTo>
                <a:lnTo>
                  <a:pt x="488176" y="861374"/>
                </a:lnTo>
                <a:lnTo>
                  <a:pt x="540258" y="863346"/>
                </a:lnTo>
                <a:lnTo>
                  <a:pt x="592339" y="861374"/>
                </a:lnTo>
                <a:lnTo>
                  <a:pt x="643009" y="855580"/>
                </a:lnTo>
                <a:lnTo>
                  <a:pt x="692042" y="846143"/>
                </a:lnTo>
                <a:lnTo>
                  <a:pt x="739213" y="833241"/>
                </a:lnTo>
                <a:lnTo>
                  <a:pt x="784297" y="817056"/>
                </a:lnTo>
                <a:lnTo>
                  <a:pt x="827068" y="797767"/>
                </a:lnTo>
                <a:lnTo>
                  <a:pt x="867301" y="775552"/>
                </a:lnTo>
                <a:lnTo>
                  <a:pt x="904772" y="750592"/>
                </a:lnTo>
                <a:lnTo>
                  <a:pt x="939254" y="723067"/>
                </a:lnTo>
                <a:lnTo>
                  <a:pt x="970523" y="693156"/>
                </a:lnTo>
                <a:lnTo>
                  <a:pt x="998354" y="661038"/>
                </a:lnTo>
                <a:lnTo>
                  <a:pt x="1022520" y="626893"/>
                </a:lnTo>
                <a:lnTo>
                  <a:pt x="1042798" y="590901"/>
                </a:lnTo>
                <a:lnTo>
                  <a:pt x="1058962" y="553242"/>
                </a:lnTo>
                <a:lnTo>
                  <a:pt x="1070786" y="514094"/>
                </a:lnTo>
                <a:lnTo>
                  <a:pt x="1078046" y="473638"/>
                </a:lnTo>
                <a:lnTo>
                  <a:pt x="1080516" y="432054"/>
                </a:lnTo>
                <a:lnTo>
                  <a:pt x="1078046" y="390461"/>
                </a:lnTo>
                <a:lnTo>
                  <a:pt x="1070786" y="349984"/>
                </a:lnTo>
                <a:lnTo>
                  <a:pt x="1058962" y="310802"/>
                </a:lnTo>
                <a:lnTo>
                  <a:pt x="1042798" y="273099"/>
                </a:lnTo>
                <a:lnTo>
                  <a:pt x="1022520" y="237055"/>
                </a:lnTo>
                <a:lnTo>
                  <a:pt x="998354" y="202851"/>
                </a:lnTo>
                <a:lnTo>
                  <a:pt x="970523" y="170670"/>
                </a:lnTo>
                <a:lnTo>
                  <a:pt x="939254" y="140692"/>
                </a:lnTo>
                <a:lnTo>
                  <a:pt x="904772" y="113100"/>
                </a:lnTo>
                <a:lnTo>
                  <a:pt x="867301" y="88074"/>
                </a:lnTo>
                <a:lnTo>
                  <a:pt x="827068" y="65796"/>
                </a:lnTo>
                <a:lnTo>
                  <a:pt x="784297" y="46448"/>
                </a:lnTo>
                <a:lnTo>
                  <a:pt x="739213" y="30210"/>
                </a:lnTo>
                <a:lnTo>
                  <a:pt x="692042" y="17265"/>
                </a:lnTo>
                <a:lnTo>
                  <a:pt x="643009" y="7794"/>
                </a:lnTo>
                <a:lnTo>
                  <a:pt x="592339" y="1978"/>
                </a:lnTo>
                <a:lnTo>
                  <a:pt x="540258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94539" y="4714494"/>
            <a:ext cx="1369060" cy="863600"/>
          </a:xfrm>
          <a:custGeom>
            <a:avLst/>
            <a:gdLst/>
            <a:ahLst/>
            <a:cxnLst/>
            <a:rect l="l" t="t" r="r" b="b"/>
            <a:pathLst>
              <a:path w="1369059" h="863600">
                <a:moveTo>
                  <a:pt x="684276" y="0"/>
                </a:moveTo>
                <a:lnTo>
                  <a:pt x="625228" y="1586"/>
                </a:lnTo>
                <a:lnTo>
                  <a:pt x="567577" y="6260"/>
                </a:lnTo>
                <a:lnTo>
                  <a:pt x="511527" y="13890"/>
                </a:lnTo>
                <a:lnTo>
                  <a:pt x="457283" y="24348"/>
                </a:lnTo>
                <a:lnTo>
                  <a:pt x="405051" y="37502"/>
                </a:lnTo>
                <a:lnTo>
                  <a:pt x="355036" y="53224"/>
                </a:lnTo>
                <a:lnTo>
                  <a:pt x="307443" y="71382"/>
                </a:lnTo>
                <a:lnTo>
                  <a:pt x="262477" y="91847"/>
                </a:lnTo>
                <a:lnTo>
                  <a:pt x="220345" y="114490"/>
                </a:lnTo>
                <a:lnTo>
                  <a:pt x="181251" y="139179"/>
                </a:lnTo>
                <a:lnTo>
                  <a:pt x="145401" y="165786"/>
                </a:lnTo>
                <a:lnTo>
                  <a:pt x="112999" y="194179"/>
                </a:lnTo>
                <a:lnTo>
                  <a:pt x="84251" y="224230"/>
                </a:lnTo>
                <a:lnTo>
                  <a:pt x="59363" y="255808"/>
                </a:lnTo>
                <a:lnTo>
                  <a:pt x="38540" y="288782"/>
                </a:lnTo>
                <a:lnTo>
                  <a:pt x="9908" y="358404"/>
                </a:lnTo>
                <a:lnTo>
                  <a:pt x="0" y="432054"/>
                </a:lnTo>
                <a:lnTo>
                  <a:pt x="2511" y="469311"/>
                </a:lnTo>
                <a:lnTo>
                  <a:pt x="21986" y="541032"/>
                </a:lnTo>
                <a:lnTo>
                  <a:pt x="59363" y="608169"/>
                </a:lnTo>
                <a:lnTo>
                  <a:pt x="84251" y="639697"/>
                </a:lnTo>
                <a:lnTo>
                  <a:pt x="112999" y="669694"/>
                </a:lnTo>
                <a:lnTo>
                  <a:pt x="145401" y="698030"/>
                </a:lnTo>
                <a:lnTo>
                  <a:pt x="181251" y="724577"/>
                </a:lnTo>
                <a:lnTo>
                  <a:pt x="220345" y="749206"/>
                </a:lnTo>
                <a:lnTo>
                  <a:pt x="262477" y="771789"/>
                </a:lnTo>
                <a:lnTo>
                  <a:pt x="307443" y="792197"/>
                </a:lnTo>
                <a:lnTo>
                  <a:pt x="355036" y="810301"/>
                </a:lnTo>
                <a:lnTo>
                  <a:pt x="405051" y="825973"/>
                </a:lnTo>
                <a:lnTo>
                  <a:pt x="457283" y="839084"/>
                </a:lnTo>
                <a:lnTo>
                  <a:pt x="511527" y="849506"/>
                </a:lnTo>
                <a:lnTo>
                  <a:pt x="567577" y="857109"/>
                </a:lnTo>
                <a:lnTo>
                  <a:pt x="625228" y="861765"/>
                </a:lnTo>
                <a:lnTo>
                  <a:pt x="684276" y="863346"/>
                </a:lnTo>
                <a:lnTo>
                  <a:pt x="743323" y="861765"/>
                </a:lnTo>
                <a:lnTo>
                  <a:pt x="800974" y="857109"/>
                </a:lnTo>
                <a:lnTo>
                  <a:pt x="857024" y="849506"/>
                </a:lnTo>
                <a:lnTo>
                  <a:pt x="911268" y="839084"/>
                </a:lnTo>
                <a:lnTo>
                  <a:pt x="963500" y="825973"/>
                </a:lnTo>
                <a:lnTo>
                  <a:pt x="1013515" y="810301"/>
                </a:lnTo>
                <a:lnTo>
                  <a:pt x="1061108" y="792197"/>
                </a:lnTo>
                <a:lnTo>
                  <a:pt x="1106074" y="771789"/>
                </a:lnTo>
                <a:lnTo>
                  <a:pt x="1148206" y="749206"/>
                </a:lnTo>
                <a:lnTo>
                  <a:pt x="1187300" y="724577"/>
                </a:lnTo>
                <a:lnTo>
                  <a:pt x="1223150" y="698030"/>
                </a:lnTo>
                <a:lnTo>
                  <a:pt x="1255552" y="669694"/>
                </a:lnTo>
                <a:lnTo>
                  <a:pt x="1284300" y="639697"/>
                </a:lnTo>
                <a:lnTo>
                  <a:pt x="1309188" y="608169"/>
                </a:lnTo>
                <a:lnTo>
                  <a:pt x="1330011" y="575238"/>
                </a:lnTo>
                <a:lnTo>
                  <a:pt x="1358643" y="505680"/>
                </a:lnTo>
                <a:lnTo>
                  <a:pt x="1368552" y="432054"/>
                </a:lnTo>
                <a:lnTo>
                  <a:pt x="1366040" y="394790"/>
                </a:lnTo>
                <a:lnTo>
                  <a:pt x="1346565" y="323024"/>
                </a:lnTo>
                <a:lnTo>
                  <a:pt x="1309188" y="255808"/>
                </a:lnTo>
                <a:lnTo>
                  <a:pt x="1284300" y="224230"/>
                </a:lnTo>
                <a:lnTo>
                  <a:pt x="1255552" y="194179"/>
                </a:lnTo>
                <a:lnTo>
                  <a:pt x="1223150" y="165786"/>
                </a:lnTo>
                <a:lnTo>
                  <a:pt x="1187300" y="139179"/>
                </a:lnTo>
                <a:lnTo>
                  <a:pt x="1148206" y="114490"/>
                </a:lnTo>
                <a:lnTo>
                  <a:pt x="1106074" y="91847"/>
                </a:lnTo>
                <a:lnTo>
                  <a:pt x="1061108" y="71382"/>
                </a:lnTo>
                <a:lnTo>
                  <a:pt x="1013515" y="53224"/>
                </a:lnTo>
                <a:lnTo>
                  <a:pt x="963500" y="37502"/>
                </a:lnTo>
                <a:lnTo>
                  <a:pt x="911268" y="24348"/>
                </a:lnTo>
                <a:lnTo>
                  <a:pt x="857024" y="13890"/>
                </a:lnTo>
                <a:lnTo>
                  <a:pt x="800974" y="6260"/>
                </a:lnTo>
                <a:lnTo>
                  <a:pt x="743323" y="1586"/>
                </a:lnTo>
                <a:lnTo>
                  <a:pt x="684276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914785" y="5649467"/>
            <a:ext cx="1081405" cy="864235"/>
          </a:xfrm>
          <a:custGeom>
            <a:avLst/>
            <a:gdLst/>
            <a:ahLst/>
            <a:cxnLst/>
            <a:rect l="l" t="t" r="r" b="b"/>
            <a:pathLst>
              <a:path w="1081404" h="864234">
                <a:moveTo>
                  <a:pt x="541020" y="0"/>
                </a:moveTo>
                <a:lnTo>
                  <a:pt x="488930" y="1978"/>
                </a:lnTo>
                <a:lnTo>
                  <a:pt x="438239" y="7794"/>
                </a:lnTo>
                <a:lnTo>
                  <a:pt x="389172" y="17265"/>
                </a:lnTo>
                <a:lnTo>
                  <a:pt x="341957" y="30210"/>
                </a:lnTo>
                <a:lnTo>
                  <a:pt x="296821" y="46448"/>
                </a:lnTo>
                <a:lnTo>
                  <a:pt x="253991" y="65796"/>
                </a:lnTo>
                <a:lnTo>
                  <a:pt x="213695" y="88074"/>
                </a:lnTo>
                <a:lnTo>
                  <a:pt x="176158" y="113100"/>
                </a:lnTo>
                <a:lnTo>
                  <a:pt x="141608" y="140692"/>
                </a:lnTo>
                <a:lnTo>
                  <a:pt x="110273" y="170670"/>
                </a:lnTo>
                <a:lnTo>
                  <a:pt x="82379" y="202851"/>
                </a:lnTo>
                <a:lnTo>
                  <a:pt x="58154" y="237055"/>
                </a:lnTo>
                <a:lnTo>
                  <a:pt x="37824" y="273099"/>
                </a:lnTo>
                <a:lnTo>
                  <a:pt x="21616" y="310802"/>
                </a:lnTo>
                <a:lnTo>
                  <a:pt x="9758" y="349984"/>
                </a:lnTo>
                <a:lnTo>
                  <a:pt x="2477" y="390461"/>
                </a:lnTo>
                <a:lnTo>
                  <a:pt x="0" y="432054"/>
                </a:lnTo>
                <a:lnTo>
                  <a:pt x="2477" y="473646"/>
                </a:lnTo>
                <a:lnTo>
                  <a:pt x="9758" y="514123"/>
                </a:lnTo>
                <a:lnTo>
                  <a:pt x="21616" y="553305"/>
                </a:lnTo>
                <a:lnTo>
                  <a:pt x="37824" y="591008"/>
                </a:lnTo>
                <a:lnTo>
                  <a:pt x="58154" y="627052"/>
                </a:lnTo>
                <a:lnTo>
                  <a:pt x="82379" y="661256"/>
                </a:lnTo>
                <a:lnTo>
                  <a:pt x="110273" y="693437"/>
                </a:lnTo>
                <a:lnTo>
                  <a:pt x="141608" y="723415"/>
                </a:lnTo>
                <a:lnTo>
                  <a:pt x="176158" y="751007"/>
                </a:lnTo>
                <a:lnTo>
                  <a:pt x="213695" y="776033"/>
                </a:lnTo>
                <a:lnTo>
                  <a:pt x="253991" y="798311"/>
                </a:lnTo>
                <a:lnTo>
                  <a:pt x="296821" y="817659"/>
                </a:lnTo>
                <a:lnTo>
                  <a:pt x="341957" y="833897"/>
                </a:lnTo>
                <a:lnTo>
                  <a:pt x="389172" y="846842"/>
                </a:lnTo>
                <a:lnTo>
                  <a:pt x="438239" y="856313"/>
                </a:lnTo>
                <a:lnTo>
                  <a:pt x="488930" y="862129"/>
                </a:lnTo>
                <a:lnTo>
                  <a:pt x="541020" y="864108"/>
                </a:lnTo>
                <a:lnTo>
                  <a:pt x="592982" y="862129"/>
                </a:lnTo>
                <a:lnTo>
                  <a:pt x="643562" y="856313"/>
                </a:lnTo>
                <a:lnTo>
                  <a:pt x="692531" y="846842"/>
                </a:lnTo>
                <a:lnTo>
                  <a:pt x="739661" y="833897"/>
                </a:lnTo>
                <a:lnTo>
                  <a:pt x="784724" y="817659"/>
                </a:lnTo>
                <a:lnTo>
                  <a:pt x="827492" y="798311"/>
                </a:lnTo>
                <a:lnTo>
                  <a:pt x="867738" y="776033"/>
                </a:lnTo>
                <a:lnTo>
                  <a:pt x="905232" y="751007"/>
                </a:lnTo>
                <a:lnTo>
                  <a:pt x="939748" y="723415"/>
                </a:lnTo>
                <a:lnTo>
                  <a:pt x="971057" y="693437"/>
                </a:lnTo>
                <a:lnTo>
                  <a:pt x="998931" y="661256"/>
                </a:lnTo>
                <a:lnTo>
                  <a:pt x="1023143" y="627052"/>
                </a:lnTo>
                <a:lnTo>
                  <a:pt x="1043463" y="591008"/>
                </a:lnTo>
                <a:lnTo>
                  <a:pt x="1059665" y="553305"/>
                </a:lnTo>
                <a:lnTo>
                  <a:pt x="1071520" y="514123"/>
                </a:lnTo>
                <a:lnTo>
                  <a:pt x="1078800" y="473646"/>
                </a:lnTo>
                <a:lnTo>
                  <a:pt x="1081278" y="432054"/>
                </a:lnTo>
                <a:lnTo>
                  <a:pt x="1078800" y="390461"/>
                </a:lnTo>
                <a:lnTo>
                  <a:pt x="1071520" y="349984"/>
                </a:lnTo>
                <a:lnTo>
                  <a:pt x="1059665" y="310802"/>
                </a:lnTo>
                <a:lnTo>
                  <a:pt x="1043463" y="273099"/>
                </a:lnTo>
                <a:lnTo>
                  <a:pt x="1023143" y="237055"/>
                </a:lnTo>
                <a:lnTo>
                  <a:pt x="998931" y="202851"/>
                </a:lnTo>
                <a:lnTo>
                  <a:pt x="971057" y="170670"/>
                </a:lnTo>
                <a:lnTo>
                  <a:pt x="939748" y="140692"/>
                </a:lnTo>
                <a:lnTo>
                  <a:pt x="905232" y="113100"/>
                </a:lnTo>
                <a:lnTo>
                  <a:pt x="867738" y="88074"/>
                </a:lnTo>
                <a:lnTo>
                  <a:pt x="827492" y="65796"/>
                </a:lnTo>
                <a:lnTo>
                  <a:pt x="784724" y="46448"/>
                </a:lnTo>
                <a:lnTo>
                  <a:pt x="739661" y="30210"/>
                </a:lnTo>
                <a:lnTo>
                  <a:pt x="692531" y="17265"/>
                </a:lnTo>
                <a:lnTo>
                  <a:pt x="643562" y="7794"/>
                </a:lnTo>
                <a:lnTo>
                  <a:pt x="592982" y="1978"/>
                </a:lnTo>
                <a:lnTo>
                  <a:pt x="54102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39319" y="5649467"/>
            <a:ext cx="1367790" cy="864235"/>
          </a:xfrm>
          <a:custGeom>
            <a:avLst/>
            <a:gdLst/>
            <a:ahLst/>
            <a:cxnLst/>
            <a:rect l="l" t="t" r="r" b="b"/>
            <a:pathLst>
              <a:path w="1367790" h="864234">
                <a:moveTo>
                  <a:pt x="683513" y="0"/>
                </a:moveTo>
                <a:lnTo>
                  <a:pt x="624580" y="1586"/>
                </a:lnTo>
                <a:lnTo>
                  <a:pt x="567031" y="6260"/>
                </a:lnTo>
                <a:lnTo>
                  <a:pt x="511072" y="13890"/>
                </a:lnTo>
                <a:lnTo>
                  <a:pt x="456908" y="24348"/>
                </a:lnTo>
                <a:lnTo>
                  <a:pt x="404746" y="37502"/>
                </a:lnTo>
                <a:lnTo>
                  <a:pt x="354791" y="53224"/>
                </a:lnTo>
                <a:lnTo>
                  <a:pt x="307251" y="71382"/>
                </a:lnTo>
                <a:lnTo>
                  <a:pt x="262330" y="91847"/>
                </a:lnTo>
                <a:lnTo>
                  <a:pt x="220234" y="114490"/>
                </a:lnTo>
                <a:lnTo>
                  <a:pt x="181170" y="139179"/>
                </a:lnTo>
                <a:lnTo>
                  <a:pt x="145344" y="165786"/>
                </a:lnTo>
                <a:lnTo>
                  <a:pt x="112961" y="194179"/>
                </a:lnTo>
                <a:lnTo>
                  <a:pt x="84227" y="224230"/>
                </a:lnTo>
                <a:lnTo>
                  <a:pt x="59349" y="255808"/>
                </a:lnTo>
                <a:lnTo>
                  <a:pt x="38533" y="288782"/>
                </a:lnTo>
                <a:lnTo>
                  <a:pt x="9907" y="358404"/>
                </a:lnTo>
                <a:lnTo>
                  <a:pt x="0" y="432054"/>
                </a:lnTo>
                <a:lnTo>
                  <a:pt x="2511" y="469317"/>
                </a:lnTo>
                <a:lnTo>
                  <a:pt x="21983" y="541083"/>
                </a:lnTo>
                <a:lnTo>
                  <a:pt x="59349" y="608299"/>
                </a:lnTo>
                <a:lnTo>
                  <a:pt x="84227" y="639877"/>
                </a:lnTo>
                <a:lnTo>
                  <a:pt x="112961" y="669928"/>
                </a:lnTo>
                <a:lnTo>
                  <a:pt x="145344" y="698321"/>
                </a:lnTo>
                <a:lnTo>
                  <a:pt x="181170" y="724928"/>
                </a:lnTo>
                <a:lnTo>
                  <a:pt x="220234" y="749617"/>
                </a:lnTo>
                <a:lnTo>
                  <a:pt x="262330" y="772260"/>
                </a:lnTo>
                <a:lnTo>
                  <a:pt x="307251" y="792725"/>
                </a:lnTo>
                <a:lnTo>
                  <a:pt x="354791" y="810883"/>
                </a:lnTo>
                <a:lnTo>
                  <a:pt x="404746" y="826605"/>
                </a:lnTo>
                <a:lnTo>
                  <a:pt x="456908" y="839759"/>
                </a:lnTo>
                <a:lnTo>
                  <a:pt x="511072" y="850217"/>
                </a:lnTo>
                <a:lnTo>
                  <a:pt x="567031" y="857847"/>
                </a:lnTo>
                <a:lnTo>
                  <a:pt x="624580" y="862521"/>
                </a:lnTo>
                <a:lnTo>
                  <a:pt x="683514" y="864108"/>
                </a:lnTo>
                <a:lnTo>
                  <a:pt x="742561" y="862521"/>
                </a:lnTo>
                <a:lnTo>
                  <a:pt x="800212" y="857847"/>
                </a:lnTo>
                <a:lnTo>
                  <a:pt x="856262" y="850217"/>
                </a:lnTo>
                <a:lnTo>
                  <a:pt x="910506" y="839759"/>
                </a:lnTo>
                <a:lnTo>
                  <a:pt x="962738" y="826605"/>
                </a:lnTo>
                <a:lnTo>
                  <a:pt x="1012753" y="810883"/>
                </a:lnTo>
                <a:lnTo>
                  <a:pt x="1060346" y="792725"/>
                </a:lnTo>
                <a:lnTo>
                  <a:pt x="1105312" y="772260"/>
                </a:lnTo>
                <a:lnTo>
                  <a:pt x="1147444" y="749617"/>
                </a:lnTo>
                <a:lnTo>
                  <a:pt x="1186538" y="724928"/>
                </a:lnTo>
                <a:lnTo>
                  <a:pt x="1222388" y="698321"/>
                </a:lnTo>
                <a:lnTo>
                  <a:pt x="1254790" y="669928"/>
                </a:lnTo>
                <a:lnTo>
                  <a:pt x="1283538" y="639877"/>
                </a:lnTo>
                <a:lnTo>
                  <a:pt x="1308426" y="608299"/>
                </a:lnTo>
                <a:lnTo>
                  <a:pt x="1329249" y="575325"/>
                </a:lnTo>
                <a:lnTo>
                  <a:pt x="1357881" y="505703"/>
                </a:lnTo>
                <a:lnTo>
                  <a:pt x="1367789" y="432054"/>
                </a:lnTo>
                <a:lnTo>
                  <a:pt x="1365278" y="394790"/>
                </a:lnTo>
                <a:lnTo>
                  <a:pt x="1345803" y="323024"/>
                </a:lnTo>
                <a:lnTo>
                  <a:pt x="1308426" y="255808"/>
                </a:lnTo>
                <a:lnTo>
                  <a:pt x="1283538" y="224230"/>
                </a:lnTo>
                <a:lnTo>
                  <a:pt x="1254790" y="194179"/>
                </a:lnTo>
                <a:lnTo>
                  <a:pt x="1222388" y="165786"/>
                </a:lnTo>
                <a:lnTo>
                  <a:pt x="1186538" y="139179"/>
                </a:lnTo>
                <a:lnTo>
                  <a:pt x="1147444" y="114490"/>
                </a:lnTo>
                <a:lnTo>
                  <a:pt x="1105312" y="91847"/>
                </a:lnTo>
                <a:lnTo>
                  <a:pt x="1060346" y="71382"/>
                </a:lnTo>
                <a:lnTo>
                  <a:pt x="1012753" y="53224"/>
                </a:lnTo>
                <a:lnTo>
                  <a:pt x="962738" y="37502"/>
                </a:lnTo>
                <a:lnTo>
                  <a:pt x="910506" y="24348"/>
                </a:lnTo>
                <a:lnTo>
                  <a:pt x="856262" y="13890"/>
                </a:lnTo>
                <a:lnTo>
                  <a:pt x="800212" y="6260"/>
                </a:lnTo>
                <a:lnTo>
                  <a:pt x="742561" y="1586"/>
                </a:lnTo>
                <a:lnTo>
                  <a:pt x="683513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200265" y="3940809"/>
            <a:ext cx="2099310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spc="-5" i="1">
                <a:latin typeface="Times New Roman"/>
                <a:cs typeface="Times New Roman"/>
              </a:rPr>
              <a:t>u</a:t>
            </a:r>
            <a:r>
              <a:rPr dirty="0" sz="2300" spc="65" i="1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Symbol"/>
                <a:cs typeface="Symbol"/>
              </a:rPr>
              <a:t></a:t>
            </a:r>
            <a:r>
              <a:rPr dirty="0" sz="2300" spc="-45">
                <a:latin typeface="Times New Roman"/>
                <a:cs typeface="Times New Roman"/>
              </a:rPr>
              <a:t> </a:t>
            </a:r>
            <a:r>
              <a:rPr dirty="0" sz="2300" spc="-20">
                <a:latin typeface="Times New Roman"/>
                <a:cs typeface="Times New Roman"/>
              </a:rPr>
              <a:t>0</a:t>
            </a:r>
            <a:r>
              <a:rPr dirty="0" sz="2300" spc="-215">
                <a:latin typeface="Times New Roman"/>
                <a:cs typeface="Times New Roman"/>
              </a:rPr>
              <a:t>,</a:t>
            </a:r>
            <a:r>
              <a:rPr dirty="0" sz="2300" spc="-200">
                <a:latin typeface="Times New Roman"/>
                <a:cs typeface="Times New Roman"/>
              </a:rPr>
              <a:t>1</a:t>
            </a:r>
            <a:r>
              <a:rPr dirty="0" sz="2300" spc="30">
                <a:latin typeface="Times New Roman"/>
                <a:cs typeface="Times New Roman"/>
              </a:rPr>
              <a:t>,</a:t>
            </a:r>
            <a:r>
              <a:rPr dirty="0" sz="2300" spc="-20">
                <a:latin typeface="Times New Roman"/>
                <a:cs typeface="Times New Roman"/>
              </a:rPr>
              <a:t>2</a:t>
            </a:r>
            <a:r>
              <a:rPr dirty="0" sz="2300" spc="-5">
                <a:latin typeface="Times New Roman"/>
                <a:cs typeface="Times New Roman"/>
              </a:rPr>
              <a:t>,...,</a:t>
            </a:r>
            <a:r>
              <a:rPr dirty="0" sz="2300" spc="-190">
                <a:latin typeface="Times New Roman"/>
                <a:cs typeface="Times New Roman"/>
              </a:rPr>
              <a:t> </a:t>
            </a:r>
            <a:r>
              <a:rPr dirty="0" sz="2300" spc="-5" i="1">
                <a:latin typeface="Times New Roman"/>
                <a:cs typeface="Times New Roman"/>
              </a:rPr>
              <a:t>M</a:t>
            </a:r>
            <a:r>
              <a:rPr dirty="0" sz="2300" spc="215" i="1">
                <a:latin typeface="Times New Roman"/>
                <a:cs typeface="Times New Roman"/>
              </a:rPr>
              <a:t> </a:t>
            </a:r>
            <a:r>
              <a:rPr dirty="0" sz="2300" spc="155">
                <a:latin typeface="Symbol"/>
                <a:cs typeface="Symbol"/>
              </a:rPr>
              <a:t></a:t>
            </a:r>
            <a:r>
              <a:rPr dirty="0" sz="2300" spc="-5">
                <a:latin typeface="Times New Roman"/>
                <a:cs typeface="Times New Roman"/>
              </a:rPr>
              <a:t>1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44929" y="1854200"/>
            <a:ext cx="30353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FFT算法基本思想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8329" y="4844183"/>
            <a:ext cx="5835015" cy="1090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00" marR="5080" indent="-165735">
              <a:lnSpc>
                <a:spcPct val="120200"/>
              </a:lnSpc>
            </a:pPr>
            <a:r>
              <a:rPr dirty="0" sz="2800" spc="-5">
                <a:latin typeface="NSimSun"/>
                <a:cs typeface="NSimSun"/>
              </a:rPr>
              <a:t>其中：</a:t>
            </a:r>
            <a:r>
              <a:rPr dirty="0" sz="2800">
                <a:latin typeface="NSimSun"/>
                <a:cs typeface="NSimSun"/>
              </a:rPr>
              <a:t>M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2K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F</a:t>
            </a:r>
            <a:r>
              <a:rPr dirty="0" baseline="-20467" sz="2850">
                <a:latin typeface="NSimSun"/>
                <a:cs typeface="NSimSun"/>
              </a:rPr>
              <a:t>eve</a:t>
            </a:r>
            <a:r>
              <a:rPr dirty="0" baseline="-20467" sz="2850" spc="-7">
                <a:latin typeface="NSimSun"/>
                <a:cs typeface="NSimSun"/>
              </a:rPr>
              <a:t>n</a:t>
            </a:r>
            <a:r>
              <a:rPr dirty="0" sz="2800" spc="-5">
                <a:latin typeface="NSimSun"/>
                <a:cs typeface="NSimSun"/>
              </a:rPr>
              <a:t>(u)、F</a:t>
            </a:r>
            <a:r>
              <a:rPr dirty="0" baseline="-20467" sz="2850">
                <a:latin typeface="NSimSun"/>
                <a:cs typeface="NSimSun"/>
              </a:rPr>
              <a:t>odd</a:t>
            </a:r>
            <a:r>
              <a:rPr dirty="0" sz="2800" spc="-5">
                <a:latin typeface="NSimSun"/>
                <a:cs typeface="NSimSun"/>
              </a:rPr>
              <a:t>(u)是K个点的傅里叶值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9577" y="2812541"/>
            <a:ext cx="2329180" cy="401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5" i="1">
                <a:latin typeface="Times New Roman"/>
                <a:cs typeface="Times New Roman"/>
              </a:rPr>
              <a:t>u</a:t>
            </a:r>
            <a:r>
              <a:rPr dirty="0" sz="2550" spc="50" i="1">
                <a:latin typeface="Times New Roman"/>
                <a:cs typeface="Times New Roman"/>
              </a:rPr>
              <a:t> </a:t>
            </a:r>
            <a:r>
              <a:rPr dirty="0" sz="2550" spc="20">
                <a:latin typeface="Symbol"/>
                <a:cs typeface="Symbol"/>
              </a:rPr>
              <a:t></a:t>
            </a:r>
            <a:r>
              <a:rPr dirty="0" sz="2550" spc="-70">
                <a:latin typeface="Times New Roman"/>
                <a:cs typeface="Times New Roman"/>
              </a:rPr>
              <a:t> </a:t>
            </a:r>
            <a:r>
              <a:rPr dirty="0" sz="2550" spc="-25">
                <a:latin typeface="Times New Roman"/>
                <a:cs typeface="Times New Roman"/>
              </a:rPr>
              <a:t>0</a:t>
            </a:r>
            <a:r>
              <a:rPr dirty="0" sz="2550" spc="-229">
                <a:latin typeface="Times New Roman"/>
                <a:cs typeface="Times New Roman"/>
              </a:rPr>
              <a:t>,1</a:t>
            </a:r>
            <a:r>
              <a:rPr dirty="0" sz="2550" spc="45">
                <a:latin typeface="Times New Roman"/>
                <a:cs typeface="Times New Roman"/>
              </a:rPr>
              <a:t>,</a:t>
            </a:r>
            <a:r>
              <a:rPr dirty="0" sz="2550" spc="-25">
                <a:latin typeface="Times New Roman"/>
                <a:cs typeface="Times New Roman"/>
              </a:rPr>
              <a:t>2</a:t>
            </a:r>
            <a:r>
              <a:rPr dirty="0" sz="2550" spc="5">
                <a:latin typeface="Times New Roman"/>
                <a:cs typeface="Times New Roman"/>
              </a:rPr>
              <a:t>,...,</a:t>
            </a:r>
            <a:r>
              <a:rPr dirty="0" sz="2550" spc="-260">
                <a:latin typeface="Times New Roman"/>
                <a:cs typeface="Times New Roman"/>
              </a:rPr>
              <a:t> </a:t>
            </a:r>
            <a:r>
              <a:rPr dirty="0" sz="2550" spc="30" i="1">
                <a:latin typeface="Times New Roman"/>
                <a:cs typeface="Times New Roman"/>
              </a:rPr>
              <a:t>M</a:t>
            </a:r>
            <a:r>
              <a:rPr dirty="0" sz="2550" spc="210" i="1">
                <a:latin typeface="Times New Roman"/>
                <a:cs typeface="Times New Roman"/>
              </a:rPr>
              <a:t> </a:t>
            </a:r>
            <a:r>
              <a:rPr dirty="0" sz="2550" spc="175">
                <a:latin typeface="Symbol"/>
                <a:cs typeface="Symbol"/>
              </a:rPr>
              <a:t></a:t>
            </a:r>
            <a:r>
              <a:rPr dirty="0" sz="2550" spc="15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快速傅里叶变换(FFT)</a:t>
            </a:r>
          </a:p>
        </p:txBody>
      </p:sp>
      <p:sp>
        <p:nvSpPr>
          <p:cNvPr id="9" name="object 9"/>
          <p:cNvSpPr/>
          <p:nvPr/>
        </p:nvSpPr>
        <p:spPr>
          <a:xfrm>
            <a:off x="3746639" y="3041142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642" y="0"/>
                </a:lnTo>
              </a:path>
            </a:pathLst>
          </a:custGeom>
          <a:ln w="125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84340" y="2810255"/>
            <a:ext cx="113664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u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4795" y="3020580"/>
            <a:ext cx="288925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odd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4842" y="3020580"/>
            <a:ext cx="347345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even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2940" y="2621279"/>
            <a:ext cx="921385" cy="59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08355" algn="l"/>
              </a:tabLst>
            </a:pPr>
            <a:r>
              <a:rPr dirty="0" sz="3100" spc="-360">
                <a:latin typeface="Symbol"/>
                <a:cs typeface="Symbol"/>
              </a:rPr>
              <a:t></a:t>
            </a:r>
            <a:r>
              <a:rPr dirty="0" sz="2350" spc="200" i="1">
                <a:latin typeface="Times New Roman"/>
                <a:cs typeface="Times New Roman"/>
              </a:rPr>
              <a:t>u</a:t>
            </a:r>
            <a:r>
              <a:rPr dirty="0" sz="3100" spc="-600">
                <a:latin typeface="Symbol"/>
                <a:cs typeface="Symbol"/>
              </a:rPr>
              <a:t></a:t>
            </a:r>
            <a:r>
              <a:rPr dirty="0" sz="2350" spc="15" i="1">
                <a:latin typeface="Times New Roman"/>
                <a:cs typeface="Times New Roman"/>
              </a:rPr>
              <a:t>W</a:t>
            </a:r>
            <a:r>
              <a:rPr dirty="0" sz="2350" i="1">
                <a:latin typeface="Times New Roman"/>
                <a:cs typeface="Times New Roman"/>
              </a:rPr>
              <a:t>	</a:t>
            </a:r>
            <a:r>
              <a:rPr dirty="0" sz="3900" spc="-515">
                <a:latin typeface="Symbol"/>
                <a:cs typeface="Symbol"/>
              </a:rPr>
              <a:t>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25666" y="3020567"/>
            <a:ext cx="205104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20">
                <a:latin typeface="Times New Roman"/>
                <a:cs typeface="Times New Roman"/>
              </a:rPr>
              <a:t>2</a:t>
            </a:r>
            <a:r>
              <a:rPr dirty="0" sz="1350" spc="10" i="1">
                <a:latin typeface="Times New Roman"/>
                <a:cs typeface="Times New Roman"/>
              </a:rPr>
              <a:t>k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54501" y="3053588"/>
            <a:ext cx="176530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0">
                <a:latin typeface="Times New Roman"/>
                <a:cs typeface="Times New Roman"/>
              </a:rPr>
              <a:t>2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62221" y="2722879"/>
            <a:ext cx="8293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-365">
                <a:latin typeface="Symbol"/>
                <a:cs typeface="Symbol"/>
              </a:rPr>
              <a:t></a:t>
            </a:r>
            <a:r>
              <a:rPr dirty="0" sz="2350" spc="200" i="1">
                <a:latin typeface="Times New Roman"/>
                <a:cs typeface="Times New Roman"/>
              </a:rPr>
              <a:t>u</a:t>
            </a:r>
            <a:r>
              <a:rPr dirty="0" sz="3100" spc="-45">
                <a:latin typeface="Symbol"/>
                <a:cs typeface="Symbol"/>
              </a:rPr>
              <a:t></a:t>
            </a:r>
            <a:r>
              <a:rPr dirty="0" sz="2350" spc="10">
                <a:latin typeface="Symbol"/>
                <a:cs typeface="Symbol"/>
              </a:rPr>
              <a:t></a:t>
            </a:r>
            <a:r>
              <a:rPr dirty="0" sz="2350" spc="-60">
                <a:latin typeface="Times New Roman"/>
                <a:cs typeface="Times New Roman"/>
              </a:rPr>
              <a:t> </a:t>
            </a:r>
            <a:r>
              <a:rPr dirty="0" sz="2350" spc="10" i="1">
                <a:latin typeface="Times New Roman"/>
                <a:cs typeface="Times New Roman"/>
              </a:rPr>
              <a:t>F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69044" y="2621279"/>
            <a:ext cx="1383030" cy="59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0" i="1">
                <a:latin typeface="Times New Roman"/>
                <a:cs typeface="Times New Roman"/>
              </a:rPr>
              <a:t>F</a:t>
            </a:r>
            <a:r>
              <a:rPr dirty="0" sz="2350" spc="-330" i="1">
                <a:latin typeface="Times New Roman"/>
                <a:cs typeface="Times New Roman"/>
              </a:rPr>
              <a:t> </a:t>
            </a:r>
            <a:r>
              <a:rPr dirty="0" sz="3100" spc="-365">
                <a:latin typeface="Symbol"/>
                <a:cs typeface="Symbol"/>
              </a:rPr>
              <a:t></a:t>
            </a:r>
            <a:r>
              <a:rPr dirty="0" sz="2350" spc="200" i="1">
                <a:latin typeface="Times New Roman"/>
                <a:cs typeface="Times New Roman"/>
              </a:rPr>
              <a:t>u</a:t>
            </a:r>
            <a:r>
              <a:rPr dirty="0" sz="3100" spc="-250">
                <a:latin typeface="Symbol"/>
                <a:cs typeface="Symbol"/>
              </a:rPr>
              <a:t></a:t>
            </a:r>
            <a:r>
              <a:rPr dirty="0" sz="3100" spc="-415">
                <a:latin typeface="Times New Roman"/>
                <a:cs typeface="Times New Roman"/>
              </a:rPr>
              <a:t> </a:t>
            </a:r>
            <a:r>
              <a:rPr dirty="0" sz="2350" spc="10">
                <a:latin typeface="Symbol"/>
                <a:cs typeface="Symbol"/>
              </a:rPr>
              <a:t></a:t>
            </a:r>
            <a:r>
              <a:rPr dirty="0" sz="2350" spc="135">
                <a:latin typeface="Times New Roman"/>
                <a:cs typeface="Times New Roman"/>
              </a:rPr>
              <a:t> </a:t>
            </a:r>
            <a:r>
              <a:rPr dirty="0" baseline="35460" sz="3525" spc="15">
                <a:latin typeface="Times New Roman"/>
                <a:cs typeface="Times New Roman"/>
              </a:rPr>
              <a:t>1</a:t>
            </a:r>
            <a:r>
              <a:rPr dirty="0" baseline="35460" sz="3525" spc="-179">
                <a:latin typeface="Times New Roman"/>
                <a:cs typeface="Times New Roman"/>
              </a:rPr>
              <a:t> </a:t>
            </a:r>
            <a:r>
              <a:rPr dirty="0" sz="3900" spc="-655">
                <a:latin typeface="Symbol"/>
                <a:cs typeface="Symbol"/>
              </a:rPr>
              <a:t></a:t>
            </a:r>
            <a:r>
              <a:rPr dirty="0" sz="2350" spc="10" i="1">
                <a:latin typeface="Times New Roman"/>
                <a:cs typeface="Times New Roman"/>
              </a:rPr>
              <a:t>F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87837" y="4049267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 h="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125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701155" y="3818382"/>
            <a:ext cx="113664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u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68479" y="4028706"/>
            <a:ext cx="288925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odd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42243" y="4028706"/>
            <a:ext cx="347345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even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69278" y="3826255"/>
            <a:ext cx="50609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0" i="1">
                <a:latin typeface="Times New Roman"/>
                <a:cs typeface="Times New Roman"/>
              </a:rPr>
              <a:t>u</a:t>
            </a:r>
            <a:r>
              <a:rPr dirty="0" sz="2350" spc="30" i="1">
                <a:latin typeface="Times New Roman"/>
                <a:cs typeface="Times New Roman"/>
              </a:rPr>
              <a:t> </a:t>
            </a:r>
            <a:r>
              <a:rPr dirty="0" sz="2350" spc="15" i="1">
                <a:latin typeface="Times New Roman"/>
                <a:cs typeface="Times New Roman"/>
              </a:rPr>
              <a:t>W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3255" y="4028694"/>
            <a:ext cx="204470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14">
                <a:latin typeface="Times New Roman"/>
                <a:cs typeface="Times New Roman"/>
              </a:rPr>
              <a:t>2</a:t>
            </a:r>
            <a:r>
              <a:rPr dirty="0" sz="1350" spc="10" i="1">
                <a:latin typeface="Times New Roman"/>
                <a:cs typeface="Times New Roman"/>
              </a:rPr>
              <a:t>k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4936" y="4061714"/>
            <a:ext cx="176530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0">
                <a:latin typeface="Times New Roman"/>
                <a:cs typeface="Times New Roman"/>
              </a:rPr>
              <a:t>2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96560" y="3629405"/>
            <a:ext cx="2002789" cy="59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00455" algn="l"/>
                <a:tab pos="1359535" algn="l"/>
                <a:tab pos="1890395" algn="l"/>
              </a:tabLst>
            </a:pPr>
            <a:r>
              <a:rPr dirty="0" sz="3100" spc="-370">
                <a:latin typeface="Symbol"/>
                <a:cs typeface="Symbol"/>
              </a:rPr>
              <a:t></a:t>
            </a:r>
            <a:r>
              <a:rPr dirty="0" sz="2350" spc="195" i="1">
                <a:latin typeface="Times New Roman"/>
                <a:cs typeface="Times New Roman"/>
              </a:rPr>
              <a:t>u</a:t>
            </a:r>
            <a:r>
              <a:rPr dirty="0" sz="3100" spc="-45">
                <a:latin typeface="Symbol"/>
                <a:cs typeface="Symbol"/>
              </a:rPr>
              <a:t></a:t>
            </a:r>
            <a:r>
              <a:rPr dirty="0" sz="2350" spc="10">
                <a:latin typeface="Symbol"/>
                <a:cs typeface="Symbol"/>
              </a:rPr>
              <a:t></a:t>
            </a:r>
            <a:r>
              <a:rPr dirty="0" sz="2350" spc="-114">
                <a:latin typeface="Times New Roman"/>
                <a:cs typeface="Times New Roman"/>
              </a:rPr>
              <a:t> </a:t>
            </a:r>
            <a:r>
              <a:rPr dirty="0" sz="2350" spc="10" i="1">
                <a:latin typeface="Times New Roman"/>
                <a:cs typeface="Times New Roman"/>
              </a:rPr>
              <a:t>F</a:t>
            </a:r>
            <a:r>
              <a:rPr dirty="0" sz="2350" i="1">
                <a:latin typeface="Times New Roman"/>
                <a:cs typeface="Times New Roman"/>
              </a:rPr>
              <a:t>	</a:t>
            </a:r>
            <a:r>
              <a:rPr dirty="0" sz="3100" spc="-254">
                <a:latin typeface="Symbol"/>
                <a:cs typeface="Symbol"/>
              </a:rPr>
              <a:t></a:t>
            </a:r>
            <a:r>
              <a:rPr dirty="0" sz="3100">
                <a:latin typeface="Times New Roman"/>
                <a:cs typeface="Times New Roman"/>
              </a:rPr>
              <a:t>	</a:t>
            </a:r>
            <a:r>
              <a:rPr dirty="0" sz="3100" spc="-254">
                <a:latin typeface="Symbol"/>
                <a:cs typeface="Symbol"/>
              </a:rPr>
              <a:t></a:t>
            </a:r>
            <a:r>
              <a:rPr dirty="0" sz="3100">
                <a:latin typeface="Times New Roman"/>
                <a:cs typeface="Times New Roman"/>
              </a:rPr>
              <a:t>	</a:t>
            </a:r>
            <a:r>
              <a:rPr dirty="0" sz="3900" spc="-525">
                <a:latin typeface="Symbol"/>
                <a:cs typeface="Symbol"/>
              </a:rPr>
              <a:t>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2763" y="3629405"/>
            <a:ext cx="1887855" cy="59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0" i="1">
                <a:latin typeface="Times New Roman"/>
                <a:cs typeface="Times New Roman"/>
              </a:rPr>
              <a:t>F</a:t>
            </a:r>
            <a:r>
              <a:rPr dirty="0" sz="2350" spc="-340" i="1">
                <a:latin typeface="Times New Roman"/>
                <a:cs typeface="Times New Roman"/>
              </a:rPr>
              <a:t> </a:t>
            </a:r>
            <a:r>
              <a:rPr dirty="0" sz="3100" spc="-370">
                <a:latin typeface="Symbol"/>
                <a:cs typeface="Symbol"/>
              </a:rPr>
              <a:t></a:t>
            </a:r>
            <a:r>
              <a:rPr dirty="0" sz="2350" spc="10" i="1">
                <a:latin typeface="Times New Roman"/>
                <a:cs typeface="Times New Roman"/>
              </a:rPr>
              <a:t>u</a:t>
            </a:r>
            <a:r>
              <a:rPr dirty="0" sz="2350" spc="-110" i="1">
                <a:latin typeface="Times New Roman"/>
                <a:cs typeface="Times New Roman"/>
              </a:rPr>
              <a:t> </a:t>
            </a:r>
            <a:r>
              <a:rPr dirty="0" sz="2350" spc="10">
                <a:latin typeface="Symbol"/>
                <a:cs typeface="Symbol"/>
              </a:rPr>
              <a:t></a:t>
            </a:r>
            <a:r>
              <a:rPr dirty="0" sz="2350" spc="-75">
                <a:latin typeface="Times New Roman"/>
                <a:cs typeface="Times New Roman"/>
              </a:rPr>
              <a:t> </a:t>
            </a:r>
            <a:r>
              <a:rPr dirty="0" sz="2350" spc="10" i="1">
                <a:latin typeface="Times New Roman"/>
                <a:cs typeface="Times New Roman"/>
              </a:rPr>
              <a:t>K</a:t>
            </a:r>
            <a:r>
              <a:rPr dirty="0" sz="2350" spc="-245" i="1">
                <a:latin typeface="Times New Roman"/>
                <a:cs typeface="Times New Roman"/>
              </a:rPr>
              <a:t> </a:t>
            </a:r>
            <a:r>
              <a:rPr dirty="0" sz="3100" spc="-254">
                <a:latin typeface="Symbol"/>
                <a:cs typeface="Symbol"/>
              </a:rPr>
              <a:t></a:t>
            </a:r>
            <a:r>
              <a:rPr dirty="0" sz="3100" spc="-415">
                <a:latin typeface="Times New Roman"/>
                <a:cs typeface="Times New Roman"/>
              </a:rPr>
              <a:t> </a:t>
            </a:r>
            <a:r>
              <a:rPr dirty="0" sz="2350" spc="10">
                <a:latin typeface="Symbol"/>
                <a:cs typeface="Symbol"/>
              </a:rPr>
              <a:t></a:t>
            </a:r>
            <a:r>
              <a:rPr dirty="0" sz="2350" spc="120">
                <a:latin typeface="Times New Roman"/>
                <a:cs typeface="Times New Roman"/>
              </a:rPr>
              <a:t> </a:t>
            </a:r>
            <a:r>
              <a:rPr dirty="0" baseline="35460" sz="3525" spc="15">
                <a:latin typeface="Times New Roman"/>
                <a:cs typeface="Times New Roman"/>
              </a:rPr>
              <a:t>1</a:t>
            </a:r>
            <a:r>
              <a:rPr dirty="0" baseline="35460" sz="3525" spc="-195">
                <a:latin typeface="Times New Roman"/>
                <a:cs typeface="Times New Roman"/>
              </a:rPr>
              <a:t> </a:t>
            </a:r>
            <a:r>
              <a:rPr dirty="0" sz="3900" spc="-665">
                <a:latin typeface="Symbol"/>
                <a:cs typeface="Symbol"/>
              </a:rPr>
              <a:t></a:t>
            </a:r>
            <a:r>
              <a:rPr dirty="0" sz="2350" spc="10" i="1">
                <a:latin typeface="Times New Roman"/>
                <a:cs typeface="Times New Roman"/>
              </a:rPr>
              <a:t>F</a:t>
            </a:r>
            <a:endParaRPr sz="2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378329" y="5422633"/>
            <a:ext cx="7366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这里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4316" y="5422633"/>
            <a:ext cx="18040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是一个常数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6996" y="3334511"/>
            <a:ext cx="379095" cy="597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900">
                <a:latin typeface="Symbol"/>
                <a:cs typeface="Symbol"/>
              </a:rPr>
              <a:t>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75062" y="3214623"/>
            <a:ext cx="274955" cy="40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5" u="heavy">
                <a:latin typeface="Times New Roman"/>
                <a:cs typeface="Times New Roman"/>
              </a:rPr>
              <a:t> </a:t>
            </a:r>
            <a:r>
              <a:rPr dirty="0" sz="2600" u="heavy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4929" y="1817623"/>
            <a:ext cx="7614920" cy="1649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FFT公式推导</a:t>
            </a:r>
            <a:endParaRPr sz="2800">
              <a:latin typeface="NSimSun"/>
              <a:cs typeface="NSimSun"/>
            </a:endParaRPr>
          </a:p>
          <a:p>
            <a:pPr marL="355600" marR="5080" indent="367665">
              <a:lnSpc>
                <a:spcPts val="3020"/>
              </a:lnSpc>
              <a:spcBef>
                <a:spcPts val="720"/>
              </a:spcBef>
            </a:pPr>
            <a:r>
              <a:rPr dirty="0" sz="2800">
                <a:latin typeface="NSimSun"/>
                <a:cs typeface="NSimSun"/>
              </a:rPr>
              <a:t>F</a:t>
            </a:r>
            <a:r>
              <a:rPr dirty="0" sz="2800" spc="-5">
                <a:latin typeface="NSimSun"/>
                <a:cs typeface="NSimSun"/>
              </a:rPr>
              <a:t>F</a:t>
            </a:r>
            <a:r>
              <a:rPr dirty="0" sz="2800" spc="125">
                <a:latin typeface="NSimSun"/>
                <a:cs typeface="NSimSun"/>
              </a:rPr>
              <a:t>T算法基于一个叫做逐次加倍的方法。为</a:t>
            </a:r>
            <a:r>
              <a:rPr dirty="0" sz="2800" spc="12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方便起见用下式表达离散傅立叶变换公式</a:t>
            </a:r>
            <a:endParaRPr sz="2800">
              <a:latin typeface="NSimSun"/>
              <a:cs typeface="NSimSun"/>
            </a:endParaRPr>
          </a:p>
          <a:p>
            <a:pPr algn="ctr" marR="74295">
              <a:lnSpc>
                <a:spcPct val="100000"/>
              </a:lnSpc>
              <a:spcBef>
                <a:spcPts val="965"/>
              </a:spcBef>
            </a:pPr>
            <a:r>
              <a:rPr dirty="0" sz="1500" spc="45" i="1">
                <a:latin typeface="Times New Roman"/>
                <a:cs typeface="Times New Roman"/>
              </a:rPr>
              <a:t>M</a:t>
            </a:r>
            <a:r>
              <a:rPr dirty="0" sz="1500" spc="-210">
                <a:latin typeface="Symbol"/>
                <a:cs typeface="Symbol"/>
              </a:rPr>
              <a:t></a:t>
            </a:r>
            <a:r>
              <a:rPr dirty="0" sz="1500" spc="5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3412" y="3321050"/>
            <a:ext cx="600075" cy="5213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i="1">
                <a:latin typeface="Times New Roman"/>
                <a:cs typeface="Times New Roman"/>
              </a:rPr>
              <a:t>f</a:t>
            </a:r>
            <a:r>
              <a:rPr dirty="0" sz="2600" spc="-285" i="1">
                <a:latin typeface="Times New Roman"/>
                <a:cs typeface="Times New Roman"/>
              </a:rPr>
              <a:t> </a:t>
            </a:r>
            <a:r>
              <a:rPr dirty="0" sz="3400" spc="-375">
                <a:latin typeface="Symbol"/>
                <a:cs typeface="Symbol"/>
              </a:rPr>
              <a:t></a:t>
            </a:r>
            <a:r>
              <a:rPr dirty="0" sz="2600" spc="-90" i="1">
                <a:latin typeface="Times New Roman"/>
                <a:cs typeface="Times New Roman"/>
              </a:rPr>
              <a:t>x</a:t>
            </a:r>
            <a:r>
              <a:rPr dirty="0" sz="3400" spc="-585">
                <a:latin typeface="Symbol"/>
                <a:cs typeface="Symbol"/>
              </a:rPr>
              <a:t></a:t>
            </a:r>
            <a:r>
              <a:rPr dirty="0" sz="2600" spc="-110" i="1">
                <a:latin typeface="Times New Roman"/>
                <a:cs typeface="Times New Roman"/>
              </a:rPr>
              <a:t>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7881" y="3738867"/>
            <a:ext cx="657860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95"/>
              </a:lnSpc>
            </a:pPr>
            <a:r>
              <a:rPr dirty="0" baseline="9615" sz="3900" i="1">
                <a:latin typeface="Times New Roman"/>
                <a:cs typeface="Times New Roman"/>
              </a:rPr>
              <a:t>M</a:t>
            </a:r>
            <a:r>
              <a:rPr dirty="0" baseline="9615" sz="3900" spc="44" i="1">
                <a:latin typeface="Times New Roman"/>
                <a:cs typeface="Times New Roman"/>
              </a:rPr>
              <a:t> </a:t>
            </a:r>
            <a:r>
              <a:rPr dirty="0" sz="1500" spc="-35" i="1">
                <a:latin typeface="Times New Roman"/>
                <a:cs typeface="Times New Roman"/>
              </a:rPr>
              <a:t>x</a:t>
            </a:r>
            <a:r>
              <a:rPr dirty="0" sz="1500" spc="-95">
                <a:latin typeface="Symbol"/>
                <a:cs typeface="Symbol"/>
              </a:rPr>
              <a:t></a:t>
            </a:r>
            <a:r>
              <a:rPr dirty="0" sz="1500" spc="5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03890" y="3321050"/>
            <a:ext cx="762635" cy="5213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70" i="1">
                <a:latin typeface="Times New Roman"/>
                <a:cs typeface="Times New Roman"/>
              </a:rPr>
              <a:t>F</a:t>
            </a:r>
            <a:r>
              <a:rPr dirty="0" sz="3400" spc="-535">
                <a:latin typeface="Symbol"/>
                <a:cs typeface="Symbol"/>
              </a:rPr>
              <a:t></a:t>
            </a:r>
            <a:r>
              <a:rPr dirty="0" sz="2600" spc="-75" i="1">
                <a:latin typeface="Times New Roman"/>
                <a:cs typeface="Times New Roman"/>
              </a:rPr>
              <a:t>u</a:t>
            </a:r>
            <a:r>
              <a:rPr dirty="0" sz="3400" spc="-114">
                <a:latin typeface="Symbol"/>
                <a:cs typeface="Symbol"/>
              </a:rPr>
              <a:t></a:t>
            </a:r>
            <a:r>
              <a:rPr dirty="0" sz="2600">
                <a:latin typeface="Symbol"/>
                <a:cs typeface="Symbol"/>
              </a:rPr>
              <a:t>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87985" y="3401809"/>
            <a:ext cx="77851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Symbol"/>
                <a:cs typeface="Symbol"/>
              </a:rPr>
              <a:t></a:t>
            </a:r>
            <a:r>
              <a:rPr dirty="0" sz="1500" spc="-225">
                <a:latin typeface="Times New Roman"/>
                <a:cs typeface="Times New Roman"/>
              </a:rPr>
              <a:t> </a:t>
            </a:r>
            <a:r>
              <a:rPr dirty="0" sz="1500" spc="80" i="1">
                <a:latin typeface="Times New Roman"/>
                <a:cs typeface="Times New Roman"/>
              </a:rPr>
              <a:t>j</a:t>
            </a:r>
            <a:r>
              <a:rPr dirty="0" sz="1500" spc="-125">
                <a:latin typeface="Times New Roman"/>
                <a:cs typeface="Times New Roman"/>
              </a:rPr>
              <a:t>2</a:t>
            </a:r>
            <a:r>
              <a:rPr dirty="0" sz="1600" spc="-220" i="1">
                <a:latin typeface="Symbol"/>
                <a:cs typeface="Symbol"/>
              </a:rPr>
              <a:t></a:t>
            </a:r>
            <a:r>
              <a:rPr dirty="0" sz="1500" spc="5" i="1">
                <a:latin typeface="Times New Roman"/>
                <a:cs typeface="Times New Roman"/>
              </a:rPr>
              <a:t>u</a:t>
            </a:r>
            <a:r>
              <a:rPr dirty="0" sz="1500" spc="-85" i="1">
                <a:latin typeface="Times New Roman"/>
                <a:cs typeface="Times New Roman"/>
              </a:rPr>
              <a:t>x</a:t>
            </a:r>
            <a:r>
              <a:rPr dirty="0" sz="1500" spc="125">
                <a:latin typeface="Times New Roman"/>
                <a:cs typeface="Times New Roman"/>
              </a:rPr>
              <a:t>/</a:t>
            </a:r>
            <a:r>
              <a:rPr dirty="0" sz="1500" spc="15" i="1">
                <a:latin typeface="Times New Roman"/>
                <a:cs typeface="Times New Roman"/>
              </a:rPr>
              <a:t>M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25879" y="959865"/>
            <a:ext cx="3884929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73878" y="4455414"/>
            <a:ext cx="181610" cy="349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10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2810" y="4287266"/>
            <a:ext cx="364490" cy="771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55"/>
              </a:lnSpc>
            </a:pPr>
            <a:r>
              <a:rPr dirty="0" sz="1300" spc="5" i="1">
                <a:latin typeface="Times New Roman"/>
                <a:cs typeface="Times New Roman"/>
              </a:rPr>
              <a:t>M</a:t>
            </a:r>
            <a:r>
              <a:rPr dirty="0" sz="1300" spc="-50" i="1">
                <a:latin typeface="Times New Roman"/>
                <a:cs typeface="Times New Roman"/>
              </a:rPr>
              <a:t> </a:t>
            </a:r>
            <a:r>
              <a:rPr dirty="0" sz="1300" spc="-70">
                <a:latin typeface="Symbol"/>
                <a:cs typeface="Symbol"/>
              </a:rPr>
              <a:t></a:t>
            </a:r>
            <a:r>
              <a:rPr dirty="0" sz="130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  <a:p>
            <a:pPr marL="21590">
              <a:lnSpc>
                <a:spcPts val="3440"/>
              </a:lnSpc>
            </a:pPr>
            <a:r>
              <a:rPr dirty="0" sz="3350" spc="5">
                <a:latin typeface="Symbol"/>
                <a:cs typeface="Symbol"/>
              </a:rPr>
              <a:t></a:t>
            </a:r>
            <a:endParaRPr sz="3350">
              <a:latin typeface="Symbol"/>
              <a:cs typeface="Symbol"/>
            </a:endParaRPr>
          </a:p>
          <a:p>
            <a:pPr marL="45085">
              <a:lnSpc>
                <a:spcPts val="1385"/>
              </a:lnSpc>
            </a:pPr>
            <a:r>
              <a:rPr dirty="0" sz="1300" spc="90" i="1">
                <a:latin typeface="Times New Roman"/>
                <a:cs typeface="Times New Roman"/>
              </a:rPr>
              <a:t>x</a:t>
            </a:r>
            <a:r>
              <a:rPr dirty="0" sz="1300" spc="55">
                <a:latin typeface="Symbol"/>
                <a:cs typeface="Symbol"/>
              </a:rPr>
              <a:t></a:t>
            </a:r>
            <a:r>
              <a:rPr dirty="0" sz="130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06667" y="4448797"/>
            <a:ext cx="18224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i="1">
                <a:latin typeface="Times New Roman"/>
                <a:cs typeface="Times New Roman"/>
              </a:rPr>
              <a:t>ux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4089" y="4647666"/>
            <a:ext cx="16383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" i="1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8220" y="4366514"/>
            <a:ext cx="704850" cy="4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5" i="1">
                <a:latin typeface="Times New Roman"/>
                <a:cs typeface="Times New Roman"/>
              </a:rPr>
              <a:t>f</a:t>
            </a:r>
            <a:r>
              <a:rPr dirty="0" sz="2250" spc="-40" i="1">
                <a:latin typeface="Times New Roman"/>
                <a:cs typeface="Times New Roman"/>
              </a:rPr>
              <a:t> </a:t>
            </a:r>
            <a:r>
              <a:rPr dirty="0" sz="2950" spc="-180">
                <a:latin typeface="Symbol"/>
                <a:cs typeface="Symbol"/>
              </a:rPr>
              <a:t></a:t>
            </a:r>
            <a:r>
              <a:rPr dirty="0" sz="2250" spc="110" i="1">
                <a:latin typeface="Times New Roman"/>
                <a:cs typeface="Times New Roman"/>
              </a:rPr>
              <a:t>x</a:t>
            </a:r>
            <a:r>
              <a:rPr dirty="0" sz="2950" spc="-580">
                <a:latin typeface="Symbol"/>
                <a:cs typeface="Symbol"/>
              </a:rPr>
              <a:t></a:t>
            </a:r>
            <a:r>
              <a:rPr dirty="0" sz="2250" spc="-10" i="1">
                <a:latin typeface="Times New Roman"/>
                <a:cs typeface="Times New Roman"/>
              </a:rPr>
              <a:t>W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0967" y="4276344"/>
            <a:ext cx="344170" cy="755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0835" algn="l"/>
              </a:tabLst>
            </a:pPr>
            <a:r>
              <a:rPr dirty="0" sz="2250" spc="125" u="sng">
                <a:latin typeface="Times New Roman"/>
                <a:cs typeface="Times New Roman"/>
              </a:rPr>
              <a:t> </a:t>
            </a:r>
            <a:r>
              <a:rPr dirty="0" sz="2250" spc="-5" u="sng">
                <a:latin typeface="Times New Roman"/>
                <a:cs typeface="Times New Roman"/>
              </a:rPr>
              <a:t>1</a:t>
            </a:r>
            <a:r>
              <a:rPr dirty="0" sz="2250" u="sng">
                <a:latin typeface="Times New Roman"/>
                <a:cs typeface="Times New Roman"/>
              </a:rPr>
              <a:t>	</a:t>
            </a:r>
            <a:endParaRPr sz="2250">
              <a:latin typeface="Times New Roman"/>
              <a:cs typeface="Times New Roman"/>
            </a:endParaRPr>
          </a:p>
          <a:p>
            <a:pPr marL="36195">
              <a:lnSpc>
                <a:spcPct val="100000"/>
              </a:lnSpc>
              <a:spcBef>
                <a:spcPts val="459"/>
              </a:spcBef>
            </a:pPr>
            <a:r>
              <a:rPr dirty="0" sz="2250" spc="-10" i="1">
                <a:latin typeface="Times New Roman"/>
                <a:cs typeface="Times New Roman"/>
              </a:rPr>
              <a:t>M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2848" y="5442966"/>
            <a:ext cx="659130" cy="21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>
                <a:latin typeface="Symbol"/>
                <a:cs typeface="Symbol"/>
              </a:rPr>
              <a:t>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j</a:t>
            </a:r>
            <a:r>
              <a:rPr dirty="0" sz="1300" spc="-170" i="1">
                <a:latin typeface="Times New Roman"/>
                <a:cs typeface="Times New Roman"/>
              </a:rPr>
              <a:t> </a:t>
            </a:r>
            <a:r>
              <a:rPr dirty="0" sz="1300" spc="10">
                <a:latin typeface="Times New Roman"/>
                <a:cs typeface="Times New Roman"/>
              </a:rPr>
              <a:t>2</a:t>
            </a:r>
            <a:r>
              <a:rPr dirty="0" sz="1350" spc="-25" i="1">
                <a:latin typeface="Symbol"/>
                <a:cs typeface="Symbol"/>
              </a:rPr>
              <a:t></a:t>
            </a:r>
            <a:r>
              <a:rPr dirty="0" sz="1350" spc="10" i="1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/</a:t>
            </a:r>
            <a:r>
              <a:rPr dirty="0" sz="1300" spc="-114">
                <a:latin typeface="Times New Roman"/>
                <a:cs typeface="Times New Roman"/>
              </a:rPr>
              <a:t> </a:t>
            </a:r>
            <a:r>
              <a:rPr dirty="0" sz="1300" spc="5" i="1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00933" y="5462270"/>
            <a:ext cx="863600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 i="1">
                <a:latin typeface="Times New Roman"/>
                <a:cs typeface="Times New Roman"/>
              </a:rPr>
              <a:t>W</a:t>
            </a:r>
            <a:r>
              <a:rPr dirty="0" baseline="-23504" sz="1950" spc="7" i="1">
                <a:latin typeface="Times New Roman"/>
                <a:cs typeface="Times New Roman"/>
              </a:rPr>
              <a:t>M</a:t>
            </a:r>
            <a:r>
              <a:rPr dirty="0" baseline="-23504" sz="1950" i="1">
                <a:latin typeface="Times New Roman"/>
                <a:cs typeface="Times New Roman"/>
              </a:rPr>
              <a:t>  </a:t>
            </a:r>
            <a:r>
              <a:rPr dirty="0" baseline="-23504" sz="1950" spc="-30" i="1">
                <a:latin typeface="Times New Roman"/>
                <a:cs typeface="Times New Roman"/>
              </a:rPr>
              <a:t> </a:t>
            </a:r>
            <a:r>
              <a:rPr dirty="0" sz="2200" spc="20">
                <a:latin typeface="Symbol"/>
                <a:cs typeface="Symbol"/>
              </a:rPr>
              <a:t></a:t>
            </a:r>
            <a:r>
              <a:rPr dirty="0" sz="2200" spc="-65">
                <a:latin typeface="Times New Roman"/>
                <a:cs typeface="Times New Roman"/>
              </a:rPr>
              <a:t> </a:t>
            </a:r>
            <a:r>
              <a:rPr dirty="0" sz="2200" spc="15" i="1">
                <a:latin typeface="Times New Roman"/>
                <a:cs typeface="Times New Roman"/>
              </a:rPr>
              <a:t>e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快速傅里叶变换(FFT)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961908"/>
            <a:ext cx="5003165" cy="3133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假设M的形式是</a:t>
            </a:r>
            <a:endParaRPr sz="3200">
              <a:latin typeface="NSimSun"/>
              <a:cs typeface="NSimSun"/>
            </a:endParaRPr>
          </a:p>
          <a:p>
            <a:pPr marL="3021965">
              <a:lnSpc>
                <a:spcPct val="100000"/>
              </a:lnSpc>
              <a:spcBef>
                <a:spcPts val="1450"/>
              </a:spcBef>
            </a:pPr>
            <a:r>
              <a:rPr dirty="0" sz="2850" spc="25" i="1">
                <a:latin typeface="Times New Roman"/>
                <a:cs typeface="Times New Roman"/>
              </a:rPr>
              <a:t>M</a:t>
            </a:r>
            <a:r>
              <a:rPr dirty="0" sz="2850" spc="95" i="1">
                <a:latin typeface="Times New Roman"/>
                <a:cs typeface="Times New Roman"/>
              </a:rPr>
              <a:t> </a:t>
            </a:r>
            <a:r>
              <a:rPr dirty="0" sz="2850" spc="15">
                <a:latin typeface="Symbol"/>
                <a:cs typeface="Symbol"/>
              </a:rPr>
              <a:t></a:t>
            </a:r>
            <a:r>
              <a:rPr dirty="0" sz="2850" spc="-240">
                <a:latin typeface="Times New Roman"/>
                <a:cs typeface="Times New Roman"/>
              </a:rPr>
              <a:t> </a:t>
            </a:r>
            <a:r>
              <a:rPr dirty="0" sz="2850" spc="-5">
                <a:latin typeface="Times New Roman"/>
                <a:cs typeface="Times New Roman"/>
              </a:rPr>
              <a:t>2</a:t>
            </a:r>
            <a:r>
              <a:rPr dirty="0" baseline="43771" sz="2475" spc="22" i="1">
                <a:latin typeface="Times New Roman"/>
                <a:cs typeface="Times New Roman"/>
              </a:rPr>
              <a:t>n</a:t>
            </a:r>
            <a:endParaRPr baseline="43771" sz="2475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60"/>
              </a:spcBef>
            </a:pPr>
            <a:r>
              <a:rPr dirty="0" sz="2800" spc="-5">
                <a:latin typeface="NSimSun"/>
                <a:cs typeface="NSimSun"/>
              </a:rPr>
              <a:t>n为正整数。因此，M可以表示为</a:t>
            </a:r>
            <a:endParaRPr sz="2800">
              <a:latin typeface="NSimSun"/>
              <a:cs typeface="NSimSun"/>
            </a:endParaRPr>
          </a:p>
          <a:p>
            <a:pPr algn="r" marR="774065">
              <a:lnSpc>
                <a:spcPct val="100000"/>
              </a:lnSpc>
              <a:spcBef>
                <a:spcPts val="1720"/>
              </a:spcBef>
            </a:pPr>
            <a:r>
              <a:rPr dirty="0" sz="2600" spc="15" i="1">
                <a:latin typeface="Times New Roman"/>
                <a:cs typeface="Times New Roman"/>
              </a:rPr>
              <a:t>M</a:t>
            </a:r>
            <a:r>
              <a:rPr dirty="0" sz="2600" spc="-385" i="1">
                <a:latin typeface="Times New Roman"/>
                <a:cs typeface="Times New Roman"/>
              </a:rPr>
              <a:t> </a:t>
            </a:r>
            <a:r>
              <a:rPr dirty="0" sz="2600" spc="140">
                <a:latin typeface="Symbol"/>
                <a:cs typeface="Symbol"/>
              </a:rPr>
              <a:t></a:t>
            </a:r>
            <a:r>
              <a:rPr dirty="0" sz="2600" spc="-204">
                <a:latin typeface="Times New Roman"/>
                <a:cs typeface="Times New Roman"/>
              </a:rPr>
              <a:t>2</a:t>
            </a:r>
            <a:r>
              <a:rPr dirty="0" sz="2600" spc="10" i="1">
                <a:latin typeface="Times New Roman"/>
                <a:cs typeface="Times New Roman"/>
              </a:rPr>
              <a:t>K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3295"/>
              </a:lnSpc>
              <a:spcBef>
                <a:spcPts val="1895"/>
              </a:spcBef>
            </a:pPr>
            <a:r>
              <a:rPr dirty="0" sz="2800" spc="-5">
                <a:latin typeface="NSimSun"/>
                <a:cs typeface="NSimSun"/>
              </a:rPr>
              <a:t>将M=2K带入上式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9394" y="5433837"/>
            <a:ext cx="388620" cy="0"/>
          </a:xfrm>
          <a:custGeom>
            <a:avLst/>
            <a:gdLst/>
            <a:ahLst/>
            <a:cxnLst/>
            <a:rect l="l" t="t" r="r" b="b"/>
            <a:pathLst>
              <a:path w="388620" h="0">
                <a:moveTo>
                  <a:pt x="0" y="0"/>
                </a:moveTo>
                <a:lnTo>
                  <a:pt x="388631" y="0"/>
                </a:lnTo>
              </a:path>
            </a:pathLst>
          </a:custGeom>
          <a:ln w="105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883022" y="5083047"/>
            <a:ext cx="153035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3919" y="5092700"/>
            <a:ext cx="403860" cy="690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15"/>
              </a:lnSpc>
            </a:pPr>
            <a:r>
              <a:rPr dirty="0" sz="1150" spc="5">
                <a:latin typeface="Times New Roman"/>
                <a:cs typeface="Times New Roman"/>
              </a:rPr>
              <a:t>2</a:t>
            </a:r>
            <a:r>
              <a:rPr dirty="0" sz="1150" spc="-125">
                <a:latin typeface="Times New Roman"/>
                <a:cs typeface="Times New Roman"/>
              </a:rPr>
              <a:t> </a:t>
            </a:r>
            <a:r>
              <a:rPr dirty="0" sz="1150" spc="10" i="1">
                <a:latin typeface="Times New Roman"/>
                <a:cs typeface="Times New Roman"/>
              </a:rPr>
              <a:t>K</a:t>
            </a:r>
            <a:r>
              <a:rPr dirty="0" sz="1150" spc="-45" i="1">
                <a:latin typeface="Times New Roman"/>
                <a:cs typeface="Times New Roman"/>
              </a:rPr>
              <a:t> </a:t>
            </a:r>
            <a:r>
              <a:rPr dirty="0" sz="1150" spc="-15">
                <a:latin typeface="Symbol"/>
                <a:cs typeface="Symbol"/>
              </a:rPr>
              <a:t></a:t>
            </a:r>
            <a:r>
              <a:rPr dirty="0" sz="1150" spc="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  <a:p>
            <a:pPr marL="52069">
              <a:lnSpc>
                <a:spcPts val="3085"/>
              </a:lnSpc>
            </a:pPr>
            <a:r>
              <a:rPr dirty="0" sz="3000">
                <a:latin typeface="Symbol"/>
                <a:cs typeface="Symbol"/>
              </a:rPr>
              <a:t></a:t>
            </a:r>
            <a:endParaRPr sz="3000">
              <a:latin typeface="Symbol"/>
              <a:cs typeface="Symbol"/>
            </a:endParaRPr>
          </a:p>
          <a:p>
            <a:pPr marL="74930">
              <a:lnSpc>
                <a:spcPts val="1230"/>
              </a:lnSpc>
            </a:pPr>
            <a:r>
              <a:rPr dirty="0" sz="1150" spc="5" i="1">
                <a:latin typeface="Times New Roman"/>
                <a:cs typeface="Times New Roman"/>
              </a:rPr>
              <a:t>x</a:t>
            </a:r>
            <a:r>
              <a:rPr dirty="0" sz="1150" spc="-165" i="1">
                <a:latin typeface="Times New Roman"/>
                <a:cs typeface="Times New Roman"/>
              </a:rPr>
              <a:t> </a:t>
            </a:r>
            <a:r>
              <a:rPr dirty="0" sz="1150" spc="100">
                <a:latin typeface="Symbol"/>
                <a:cs typeface="Symbol"/>
              </a:rPr>
              <a:t></a:t>
            </a:r>
            <a:r>
              <a:rPr dirty="0" sz="1150" spc="5">
                <a:latin typeface="Times New Roman"/>
                <a:cs typeface="Times New Roman"/>
              </a:rPr>
              <a:t>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54622" y="5237467"/>
            <a:ext cx="219075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4135">
              <a:lnSpc>
                <a:spcPct val="100000"/>
              </a:lnSpc>
            </a:pPr>
            <a:r>
              <a:rPr dirty="0" sz="1150" spc="5" i="1">
                <a:latin typeface="Times New Roman"/>
                <a:cs typeface="Times New Roman"/>
              </a:rPr>
              <a:t>ux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150" spc="5">
                <a:latin typeface="Times New Roman"/>
                <a:cs typeface="Times New Roman"/>
              </a:rPr>
              <a:t>2</a:t>
            </a:r>
            <a:r>
              <a:rPr dirty="0" sz="1150" spc="-130">
                <a:latin typeface="Times New Roman"/>
                <a:cs typeface="Times New Roman"/>
              </a:rPr>
              <a:t> </a:t>
            </a:r>
            <a:r>
              <a:rPr dirty="0" sz="1150" spc="10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1495" y="5161279"/>
            <a:ext cx="65976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i="1">
                <a:latin typeface="Times New Roman"/>
                <a:cs typeface="Times New Roman"/>
              </a:rPr>
              <a:t>f</a:t>
            </a:r>
            <a:r>
              <a:rPr dirty="0" sz="2000" spc="40" i="1">
                <a:latin typeface="Times New Roman"/>
                <a:cs typeface="Times New Roman"/>
              </a:rPr>
              <a:t> </a:t>
            </a:r>
            <a:r>
              <a:rPr dirty="0" sz="2650" spc="-120">
                <a:latin typeface="Symbol"/>
                <a:cs typeface="Symbol"/>
              </a:rPr>
              <a:t></a:t>
            </a:r>
            <a:r>
              <a:rPr dirty="0" sz="2000" i="1">
                <a:latin typeface="Times New Roman"/>
                <a:cs typeface="Times New Roman"/>
              </a:rPr>
              <a:t>x</a:t>
            </a:r>
            <a:r>
              <a:rPr dirty="0" sz="2000" spc="-325" i="1">
                <a:latin typeface="Times New Roman"/>
                <a:cs typeface="Times New Roman"/>
              </a:rPr>
              <a:t> </a:t>
            </a:r>
            <a:r>
              <a:rPr dirty="0" sz="2650" spc="-500">
                <a:latin typeface="Symbol"/>
                <a:cs typeface="Symbol"/>
              </a:rPr>
              <a:t></a:t>
            </a:r>
            <a:r>
              <a:rPr dirty="0" sz="2000" i="1">
                <a:latin typeface="Times New Roman"/>
                <a:cs typeface="Times New Roman"/>
              </a:rPr>
              <a:t>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4819" y="5441950"/>
            <a:ext cx="344170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165">
                <a:latin typeface="Times New Roman"/>
                <a:cs typeface="Times New Roman"/>
              </a:rPr>
              <a:t>2</a:t>
            </a:r>
            <a:r>
              <a:rPr dirty="0" sz="2000" i="1">
                <a:latin typeface="Times New Roman"/>
                <a:cs typeface="Times New Roman"/>
              </a:rPr>
              <a:t>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1564" y="5161279"/>
            <a:ext cx="72326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i="1">
                <a:latin typeface="Times New Roman"/>
                <a:cs typeface="Times New Roman"/>
              </a:rPr>
              <a:t>F</a:t>
            </a:r>
            <a:r>
              <a:rPr dirty="0" sz="2000" spc="-195" i="1">
                <a:latin typeface="Times New Roman"/>
                <a:cs typeface="Times New Roman"/>
              </a:rPr>
              <a:t> </a:t>
            </a:r>
            <a:r>
              <a:rPr dirty="0" sz="2650" spc="-285">
                <a:latin typeface="Symbol"/>
                <a:cs typeface="Symbol"/>
              </a:rPr>
              <a:t></a:t>
            </a:r>
            <a:r>
              <a:rPr dirty="0" sz="2000" i="1">
                <a:latin typeface="Times New Roman"/>
                <a:cs typeface="Times New Roman"/>
              </a:rPr>
              <a:t>u</a:t>
            </a:r>
            <a:r>
              <a:rPr dirty="0" sz="2000" spc="-270" i="1">
                <a:latin typeface="Times New Roman"/>
                <a:cs typeface="Times New Roman"/>
              </a:rPr>
              <a:t> </a:t>
            </a:r>
            <a:r>
              <a:rPr dirty="0" sz="2650" spc="-185">
                <a:latin typeface="Symbol"/>
                <a:cs typeface="Symbol"/>
              </a:rPr>
              <a:t></a:t>
            </a:r>
            <a:r>
              <a:rPr dirty="0" sz="2650" spc="-34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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6660" y="6106921"/>
            <a:ext cx="455295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8775" algn="l"/>
              </a:tabLst>
            </a:pPr>
            <a:r>
              <a:rPr dirty="0" sz="2800" spc="-285">
                <a:latin typeface="Symbol"/>
                <a:cs typeface="Symbol"/>
              </a:rPr>
              <a:t></a:t>
            </a:r>
            <a:r>
              <a:rPr dirty="0" sz="2800" spc="-285">
                <a:latin typeface="Times New Roman"/>
                <a:cs typeface="Times New Roman"/>
              </a:rPr>
              <a:t>	</a:t>
            </a:r>
            <a:r>
              <a:rPr dirty="0" sz="2800" spc="-285">
                <a:latin typeface="Symbol"/>
                <a:cs typeface="Symbol"/>
              </a:rPr>
              <a:t>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85109" y="6288023"/>
            <a:ext cx="129539" cy="328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10">
                <a:latin typeface="Symbol"/>
                <a:cs typeface="Symbol"/>
              </a:rPr>
              <a:t>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85109" y="6459473"/>
            <a:ext cx="129539" cy="328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10">
                <a:latin typeface="Symbol"/>
                <a:cs typeface="Symbol"/>
              </a:rPr>
              <a:t>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85109" y="6028169"/>
            <a:ext cx="129539" cy="328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10">
                <a:latin typeface="Symbol"/>
                <a:cs typeface="Symbol"/>
              </a:rPr>
              <a:t>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37899" y="6288023"/>
            <a:ext cx="129539" cy="328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10">
                <a:latin typeface="Symbol"/>
                <a:cs typeface="Symbol"/>
              </a:rPr>
              <a:t>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25745" y="6030976"/>
            <a:ext cx="299085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5" i="1">
                <a:latin typeface="Times New Roman"/>
                <a:cs typeface="Times New Roman"/>
              </a:rPr>
              <a:t>K</a:t>
            </a:r>
            <a:r>
              <a:rPr dirty="0" sz="1250" spc="-185" i="1">
                <a:latin typeface="Times New Roman"/>
                <a:cs typeface="Times New Roman"/>
              </a:rPr>
              <a:t> </a:t>
            </a:r>
            <a:r>
              <a:rPr dirty="0" sz="1250" spc="-120">
                <a:latin typeface="Symbol"/>
                <a:cs typeface="Symbol"/>
              </a:rPr>
              <a:t></a:t>
            </a:r>
            <a:r>
              <a:rPr dirty="0" sz="1250" spc="-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37949" y="6564376"/>
            <a:ext cx="266065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30" i="1">
                <a:latin typeface="Times New Roman"/>
                <a:cs typeface="Times New Roman"/>
              </a:rPr>
              <a:t>x</a:t>
            </a:r>
            <a:r>
              <a:rPr dirty="0" sz="1250" spc="-10">
                <a:latin typeface="Symbol"/>
                <a:cs typeface="Symbol"/>
              </a:rPr>
              <a:t></a:t>
            </a:r>
            <a:r>
              <a:rPr dirty="0" sz="1250" spc="-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4389" y="6030976"/>
            <a:ext cx="299720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5" i="1">
                <a:latin typeface="Times New Roman"/>
                <a:cs typeface="Times New Roman"/>
              </a:rPr>
              <a:t>K</a:t>
            </a:r>
            <a:r>
              <a:rPr dirty="0" sz="1250" spc="-185" i="1">
                <a:latin typeface="Times New Roman"/>
                <a:cs typeface="Times New Roman"/>
              </a:rPr>
              <a:t> </a:t>
            </a:r>
            <a:r>
              <a:rPr dirty="0" sz="1250" spc="-114">
                <a:latin typeface="Symbol"/>
                <a:cs typeface="Symbol"/>
              </a:rPr>
              <a:t></a:t>
            </a:r>
            <a:r>
              <a:rPr dirty="0" sz="1250" spc="-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46581" y="6564376"/>
            <a:ext cx="266700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30" i="1">
                <a:latin typeface="Times New Roman"/>
                <a:cs typeface="Times New Roman"/>
              </a:rPr>
              <a:t>x</a:t>
            </a:r>
            <a:r>
              <a:rPr dirty="0" sz="1250" spc="-5">
                <a:latin typeface="Symbol"/>
                <a:cs typeface="Symbol"/>
              </a:rPr>
              <a:t></a:t>
            </a:r>
            <a:r>
              <a:rPr dirty="0" sz="1250" spc="-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55519" y="6139688"/>
            <a:ext cx="532765" cy="253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55" i="1">
                <a:latin typeface="Times New Roman"/>
                <a:cs typeface="Times New Roman"/>
              </a:rPr>
              <a:t>u</a:t>
            </a:r>
            <a:r>
              <a:rPr dirty="0" sz="1600" spc="-105">
                <a:latin typeface="Symbol"/>
                <a:cs typeface="Symbol"/>
              </a:rPr>
              <a:t></a:t>
            </a:r>
            <a:r>
              <a:rPr dirty="0" sz="1250" spc="80">
                <a:latin typeface="Times New Roman"/>
                <a:cs typeface="Times New Roman"/>
              </a:rPr>
              <a:t>2</a:t>
            </a:r>
            <a:r>
              <a:rPr dirty="0" sz="1250" spc="30" i="1">
                <a:latin typeface="Times New Roman"/>
                <a:cs typeface="Times New Roman"/>
              </a:rPr>
              <a:t>x</a:t>
            </a:r>
            <a:r>
              <a:rPr dirty="0" sz="1250" spc="-95">
                <a:latin typeface="Symbol"/>
                <a:cs typeface="Symbol"/>
              </a:rPr>
              <a:t></a:t>
            </a:r>
            <a:r>
              <a:rPr dirty="0" sz="1250" spc="-40">
                <a:latin typeface="Times New Roman"/>
                <a:cs typeface="Times New Roman"/>
              </a:rPr>
              <a:t>1</a:t>
            </a:r>
            <a:r>
              <a:rPr dirty="0" sz="1600" spc="-155">
                <a:latin typeface="Symbol"/>
                <a:cs typeface="Symbol"/>
              </a:rPr>
              <a:t>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06751" y="6373114"/>
            <a:ext cx="218440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55">
                <a:latin typeface="Times New Roman"/>
                <a:cs typeface="Times New Roman"/>
              </a:rPr>
              <a:t>2</a:t>
            </a:r>
            <a:r>
              <a:rPr dirty="0" sz="1250" spc="-5" i="1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42849" y="6139688"/>
            <a:ext cx="388620" cy="253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60" i="1">
                <a:latin typeface="Times New Roman"/>
                <a:cs typeface="Times New Roman"/>
              </a:rPr>
              <a:t>u</a:t>
            </a:r>
            <a:r>
              <a:rPr dirty="0" sz="1600" spc="-110">
                <a:latin typeface="Symbol"/>
                <a:cs typeface="Symbol"/>
              </a:rPr>
              <a:t></a:t>
            </a:r>
            <a:r>
              <a:rPr dirty="0" sz="1250" spc="80">
                <a:latin typeface="Times New Roman"/>
                <a:cs typeface="Times New Roman"/>
              </a:rPr>
              <a:t>2</a:t>
            </a:r>
            <a:r>
              <a:rPr dirty="0" sz="1250" spc="80" i="1">
                <a:latin typeface="Times New Roman"/>
                <a:cs typeface="Times New Roman"/>
              </a:rPr>
              <a:t>x</a:t>
            </a:r>
            <a:r>
              <a:rPr dirty="0" sz="1600" spc="-155">
                <a:latin typeface="Symbol"/>
                <a:cs typeface="Symbol"/>
              </a:rPr>
              <a:t>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94081" y="6373114"/>
            <a:ext cx="219075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60">
                <a:latin typeface="Times New Roman"/>
                <a:cs typeface="Times New Roman"/>
              </a:rPr>
              <a:t>2</a:t>
            </a:r>
            <a:r>
              <a:rPr dirty="0" sz="1250" spc="-5" i="1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63474" y="6057646"/>
            <a:ext cx="1889125" cy="555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15">
                <a:latin typeface="Symbol"/>
                <a:cs typeface="Symbol"/>
              </a:rPr>
              <a:t>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baseline="35714" sz="3150" spc="-172" u="sng">
                <a:latin typeface="Times New Roman"/>
                <a:cs typeface="Times New Roman"/>
              </a:rPr>
              <a:t> </a:t>
            </a:r>
            <a:r>
              <a:rPr dirty="0" baseline="35714" sz="3150" spc="22" u="sng">
                <a:latin typeface="Times New Roman"/>
                <a:cs typeface="Times New Roman"/>
              </a:rPr>
              <a:t>1</a:t>
            </a:r>
            <a:r>
              <a:rPr dirty="0" baseline="35714" sz="3150" spc="202">
                <a:latin typeface="Times New Roman"/>
                <a:cs typeface="Times New Roman"/>
              </a:rPr>
              <a:t> </a:t>
            </a:r>
            <a:r>
              <a:rPr dirty="0" baseline="-8680" sz="4800" spc="-7">
                <a:latin typeface="Symbol"/>
                <a:cs typeface="Symbol"/>
              </a:rPr>
              <a:t></a:t>
            </a:r>
            <a:r>
              <a:rPr dirty="0" baseline="-8680" sz="4800" spc="-472">
                <a:latin typeface="Times New Roman"/>
                <a:cs typeface="Times New Roman"/>
              </a:rPr>
              <a:t> </a:t>
            </a:r>
            <a:r>
              <a:rPr dirty="0" sz="2100" spc="5" i="1">
                <a:latin typeface="Times New Roman"/>
                <a:cs typeface="Times New Roman"/>
              </a:rPr>
              <a:t>f</a:t>
            </a:r>
            <a:r>
              <a:rPr dirty="0" sz="2100" spc="-105" i="1">
                <a:latin typeface="Times New Roman"/>
                <a:cs typeface="Times New Roman"/>
              </a:rPr>
              <a:t> </a:t>
            </a:r>
            <a:r>
              <a:rPr dirty="0" sz="2800" spc="-315">
                <a:latin typeface="Symbol"/>
                <a:cs typeface="Symbol"/>
              </a:rPr>
              <a:t></a:t>
            </a:r>
            <a:r>
              <a:rPr dirty="0" sz="2100" spc="65">
                <a:latin typeface="Times New Roman"/>
                <a:cs typeface="Times New Roman"/>
              </a:rPr>
              <a:t>2</a:t>
            </a:r>
            <a:r>
              <a:rPr dirty="0" sz="2100" spc="10" i="1">
                <a:latin typeface="Times New Roman"/>
                <a:cs typeface="Times New Roman"/>
              </a:rPr>
              <a:t>x</a:t>
            </a:r>
            <a:r>
              <a:rPr dirty="0" sz="2100" spc="-229" i="1">
                <a:latin typeface="Times New Roman"/>
                <a:cs typeface="Times New Roman"/>
              </a:rPr>
              <a:t> </a:t>
            </a:r>
            <a:r>
              <a:rPr dirty="0" sz="2100" spc="80">
                <a:latin typeface="Symbol"/>
                <a:cs typeface="Symbol"/>
              </a:rPr>
              <a:t></a:t>
            </a:r>
            <a:r>
              <a:rPr dirty="0" sz="2100" spc="-150">
                <a:latin typeface="Times New Roman"/>
                <a:cs typeface="Times New Roman"/>
              </a:rPr>
              <a:t>1</a:t>
            </a:r>
            <a:r>
              <a:rPr dirty="0" sz="2800" spc="-580">
                <a:latin typeface="Symbol"/>
                <a:cs typeface="Symbol"/>
              </a:rPr>
              <a:t></a:t>
            </a:r>
            <a:r>
              <a:rPr dirty="0" sz="2100" spc="25" i="1">
                <a:latin typeface="Times New Roman"/>
                <a:cs typeface="Times New Roman"/>
              </a:rPr>
              <a:t>W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77582" y="6409182"/>
            <a:ext cx="206375" cy="332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20" i="1">
                <a:latin typeface="Times New Roman"/>
                <a:cs typeface="Times New Roman"/>
              </a:rPr>
              <a:t>K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37087" y="6057646"/>
            <a:ext cx="1903095" cy="555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50645" algn="l"/>
              </a:tabLst>
            </a:pPr>
            <a:r>
              <a:rPr dirty="0" sz="2100" spc="15">
                <a:latin typeface="Symbol"/>
                <a:cs typeface="Symbol"/>
              </a:rPr>
              <a:t></a:t>
            </a:r>
            <a:r>
              <a:rPr dirty="0" sz="2100" spc="-10">
                <a:latin typeface="Times New Roman"/>
                <a:cs typeface="Times New Roman"/>
              </a:rPr>
              <a:t> </a:t>
            </a:r>
            <a:r>
              <a:rPr dirty="0" baseline="35714" sz="3150" spc="22" u="sng">
                <a:latin typeface="Times New Roman"/>
                <a:cs typeface="Times New Roman"/>
              </a:rPr>
              <a:t>1</a:t>
            </a:r>
            <a:r>
              <a:rPr dirty="0" baseline="35714" sz="3150" spc="-179">
                <a:latin typeface="Times New Roman"/>
                <a:cs typeface="Times New Roman"/>
              </a:rPr>
              <a:t> </a:t>
            </a:r>
            <a:r>
              <a:rPr dirty="0" baseline="35714" sz="3150" spc="37">
                <a:latin typeface="Symbol"/>
                <a:cs typeface="Symbol"/>
              </a:rPr>
              <a:t></a:t>
            </a:r>
            <a:r>
              <a:rPr dirty="0" baseline="35714" sz="3150" spc="-172" u="sng">
                <a:latin typeface="Times New Roman"/>
                <a:cs typeface="Times New Roman"/>
              </a:rPr>
              <a:t> </a:t>
            </a:r>
            <a:r>
              <a:rPr dirty="0" baseline="35714" sz="3150" spc="22" u="sng">
                <a:latin typeface="Times New Roman"/>
                <a:cs typeface="Times New Roman"/>
              </a:rPr>
              <a:t>1</a:t>
            </a:r>
            <a:r>
              <a:rPr dirty="0" baseline="35714" sz="3150" spc="209">
                <a:latin typeface="Times New Roman"/>
                <a:cs typeface="Times New Roman"/>
              </a:rPr>
              <a:t> </a:t>
            </a:r>
            <a:r>
              <a:rPr dirty="0" baseline="-8680" sz="4800" spc="-7">
                <a:latin typeface="Symbol"/>
                <a:cs typeface="Symbol"/>
              </a:rPr>
              <a:t></a:t>
            </a:r>
            <a:r>
              <a:rPr dirty="0" baseline="-8680" sz="4800" spc="-480">
                <a:latin typeface="Times New Roman"/>
                <a:cs typeface="Times New Roman"/>
              </a:rPr>
              <a:t> </a:t>
            </a:r>
            <a:r>
              <a:rPr dirty="0" sz="2100" spc="5" i="1">
                <a:latin typeface="Times New Roman"/>
                <a:cs typeface="Times New Roman"/>
              </a:rPr>
              <a:t>f</a:t>
            </a:r>
            <a:r>
              <a:rPr dirty="0" sz="2100" i="1">
                <a:latin typeface="Times New Roman"/>
                <a:cs typeface="Times New Roman"/>
              </a:rPr>
              <a:t>	</a:t>
            </a:r>
            <a:r>
              <a:rPr dirty="0" sz="2100" spc="70">
                <a:latin typeface="Times New Roman"/>
                <a:cs typeface="Times New Roman"/>
              </a:rPr>
              <a:t>2</a:t>
            </a:r>
            <a:r>
              <a:rPr dirty="0" sz="2100" spc="10" i="1">
                <a:latin typeface="Times New Roman"/>
                <a:cs typeface="Times New Roman"/>
              </a:rPr>
              <a:t>x</a:t>
            </a:r>
            <a:r>
              <a:rPr dirty="0" sz="2100" spc="-125" i="1">
                <a:latin typeface="Times New Roman"/>
                <a:cs typeface="Times New Roman"/>
              </a:rPr>
              <a:t> </a:t>
            </a:r>
            <a:r>
              <a:rPr dirty="0" sz="2100" spc="25" i="1">
                <a:latin typeface="Times New Roman"/>
                <a:cs typeface="Times New Roman"/>
              </a:rPr>
              <a:t>W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55007" y="6409182"/>
            <a:ext cx="520065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15">
                <a:latin typeface="Times New Roman"/>
                <a:cs typeface="Times New Roman"/>
              </a:rPr>
              <a:t>2</a:t>
            </a:r>
            <a:r>
              <a:rPr dirty="0" sz="2100" spc="-150">
                <a:latin typeface="Times New Roman"/>
                <a:cs typeface="Times New Roman"/>
              </a:rPr>
              <a:t> </a:t>
            </a:r>
            <a:r>
              <a:rPr dirty="0" baseline="-10582" sz="3150" spc="15">
                <a:latin typeface="Symbol"/>
                <a:cs typeface="Symbol"/>
              </a:rPr>
              <a:t></a:t>
            </a:r>
            <a:r>
              <a:rPr dirty="0" baseline="-10582" sz="3150" spc="-472">
                <a:latin typeface="Times New Roman"/>
                <a:cs typeface="Times New Roman"/>
              </a:rPr>
              <a:t> </a:t>
            </a:r>
            <a:r>
              <a:rPr dirty="0" sz="2100" spc="20" i="1">
                <a:latin typeface="Times New Roman"/>
                <a:cs typeface="Times New Roman"/>
              </a:rPr>
              <a:t>K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4029710" cy="1478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推导：因为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0298" y="4888763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带入上式有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6778" y="2633471"/>
            <a:ext cx="909955" cy="328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5">
                <a:latin typeface="Symbol"/>
                <a:cs typeface="Symbol"/>
              </a:rPr>
              <a:t></a:t>
            </a:r>
            <a:r>
              <a:rPr dirty="0" sz="1950" spc="-125">
                <a:latin typeface="Times New Roman"/>
                <a:cs typeface="Times New Roman"/>
              </a:rPr>
              <a:t> </a:t>
            </a:r>
            <a:r>
              <a:rPr dirty="0" sz="1950" spc="165" i="1">
                <a:latin typeface="Times New Roman"/>
                <a:cs typeface="Times New Roman"/>
              </a:rPr>
              <a:t>j</a:t>
            </a:r>
            <a:r>
              <a:rPr dirty="0" sz="1950" spc="-75">
                <a:latin typeface="Times New Roman"/>
                <a:cs typeface="Times New Roman"/>
              </a:rPr>
              <a:t>2</a:t>
            </a:r>
            <a:r>
              <a:rPr dirty="0" sz="2100" spc="-65" i="1">
                <a:latin typeface="Symbol"/>
                <a:cs typeface="Symbol"/>
              </a:rPr>
              <a:t></a:t>
            </a:r>
            <a:r>
              <a:rPr dirty="0" sz="2100" spc="-165" i="1">
                <a:latin typeface="Times New Roman"/>
                <a:cs typeface="Times New Roman"/>
              </a:rPr>
              <a:t> </a:t>
            </a:r>
            <a:r>
              <a:rPr dirty="0" sz="1950" spc="5">
                <a:latin typeface="Times New Roman"/>
                <a:cs typeface="Times New Roman"/>
              </a:rPr>
              <a:t>/</a:t>
            </a:r>
            <a:r>
              <a:rPr dirty="0" sz="1950" spc="-254">
                <a:latin typeface="Times New Roman"/>
                <a:cs typeface="Times New Roman"/>
              </a:rPr>
              <a:t> </a:t>
            </a:r>
            <a:r>
              <a:rPr dirty="0" sz="1950" spc="25" i="1">
                <a:latin typeface="Times New Roman"/>
                <a:cs typeface="Times New Roman"/>
              </a:rPr>
              <a:t>M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9301" y="2661920"/>
            <a:ext cx="1184910" cy="601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3895" algn="l"/>
              </a:tabLst>
            </a:pPr>
            <a:r>
              <a:rPr dirty="0" sz="3400" spc="-330" i="1">
                <a:latin typeface="Times New Roman"/>
                <a:cs typeface="Times New Roman"/>
              </a:rPr>
              <a:t>W</a:t>
            </a:r>
            <a:r>
              <a:rPr dirty="0" baseline="-24216" sz="2925" spc="37" i="1">
                <a:latin typeface="Times New Roman"/>
                <a:cs typeface="Times New Roman"/>
              </a:rPr>
              <a:t>M</a:t>
            </a:r>
            <a:r>
              <a:rPr dirty="0" baseline="-24216" sz="2925" i="1">
                <a:latin typeface="Times New Roman"/>
                <a:cs typeface="Times New Roman"/>
              </a:rPr>
              <a:t>	</a:t>
            </a:r>
            <a:r>
              <a:rPr dirty="0" sz="3400">
                <a:latin typeface="Symbol"/>
                <a:cs typeface="Symbol"/>
              </a:rPr>
              <a:t></a:t>
            </a:r>
            <a:r>
              <a:rPr dirty="0" sz="3400" spc="-385">
                <a:latin typeface="Times New Roman"/>
                <a:cs typeface="Times New Roman"/>
              </a:rPr>
              <a:t> </a:t>
            </a:r>
            <a:r>
              <a:rPr dirty="0" sz="3400" i="1">
                <a:latin typeface="Times New Roman"/>
                <a:cs typeface="Times New Roman"/>
              </a:rPr>
              <a:t>e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71258" y="6082298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 h="0">
                <a:moveTo>
                  <a:pt x="0" y="0"/>
                </a:moveTo>
                <a:lnTo>
                  <a:pt x="176021" y="0"/>
                </a:lnTo>
              </a:path>
            </a:pathLst>
          </a:custGeom>
          <a:ln w="140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24827" y="6082298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5" y="0"/>
                </a:lnTo>
              </a:path>
            </a:pathLst>
          </a:custGeom>
          <a:ln w="140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02795" y="6082298"/>
            <a:ext cx="267970" cy="0"/>
          </a:xfrm>
          <a:custGeom>
            <a:avLst/>
            <a:gdLst/>
            <a:ahLst/>
            <a:cxnLst/>
            <a:rect l="l" t="t" r="r" b="b"/>
            <a:pathLst>
              <a:path w="267970" h="0">
                <a:moveTo>
                  <a:pt x="0" y="0"/>
                </a:moveTo>
                <a:lnTo>
                  <a:pt x="267463" y="0"/>
                </a:lnTo>
              </a:path>
            </a:pathLst>
          </a:custGeom>
          <a:ln w="140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118218" y="5941567"/>
            <a:ext cx="154940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18218" y="6154915"/>
            <a:ext cx="154940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>
                <a:latin typeface="Symbol"/>
                <a:cs typeface="Symbol"/>
              </a:rPr>
              <a:t>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18218" y="5619241"/>
            <a:ext cx="154940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>
                <a:latin typeface="Symbol"/>
                <a:cs typeface="Symbol"/>
              </a:rPr>
              <a:t>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88663" y="5941567"/>
            <a:ext cx="154940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>
                <a:latin typeface="Symbol"/>
                <a:cs typeface="Symbol"/>
              </a:rPr>
              <a:t>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73004" y="5488178"/>
            <a:ext cx="1012825" cy="544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0964" sz="3975" spc="-7">
                <a:latin typeface="Times New Roman"/>
                <a:cs typeface="Times New Roman"/>
              </a:rPr>
              <a:t>1</a:t>
            </a:r>
            <a:r>
              <a:rPr dirty="0" baseline="-20964" sz="3975" spc="-434">
                <a:latin typeface="Times New Roman"/>
                <a:cs typeface="Times New Roman"/>
              </a:rPr>
              <a:t> </a:t>
            </a:r>
            <a:r>
              <a:rPr dirty="0" baseline="-22012" sz="3975" spc="-7">
                <a:latin typeface="Symbol"/>
                <a:cs typeface="Symbol"/>
              </a:rPr>
              <a:t></a:t>
            </a:r>
            <a:r>
              <a:rPr dirty="0" baseline="-22012" sz="3975" spc="-352">
                <a:latin typeface="Times New Roman"/>
                <a:cs typeface="Times New Roman"/>
              </a:rPr>
              <a:t> </a:t>
            </a:r>
            <a:r>
              <a:rPr dirty="0" baseline="-20964" sz="3975" spc="-7">
                <a:latin typeface="Times New Roman"/>
                <a:cs typeface="Times New Roman"/>
              </a:rPr>
              <a:t>1</a:t>
            </a:r>
            <a:r>
              <a:rPr dirty="0" baseline="-20964" sz="3975" spc="150">
                <a:latin typeface="Times New Roman"/>
                <a:cs typeface="Times New Roman"/>
              </a:rPr>
              <a:t> </a:t>
            </a:r>
            <a:r>
              <a:rPr dirty="0" sz="1550" spc="60" i="1">
                <a:latin typeface="Times New Roman"/>
                <a:cs typeface="Times New Roman"/>
              </a:rPr>
              <a:t>K</a:t>
            </a:r>
            <a:r>
              <a:rPr dirty="0" sz="1550" spc="-190">
                <a:latin typeface="Symbol"/>
                <a:cs typeface="Symbol"/>
              </a:rPr>
              <a:t></a:t>
            </a:r>
            <a:r>
              <a:rPr dirty="0" sz="1550" spc="-5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26813" y="5742178"/>
            <a:ext cx="384810" cy="796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25"/>
              </a:lnSpc>
            </a:pPr>
            <a:r>
              <a:rPr dirty="0" sz="3950" spc="10">
                <a:latin typeface="Symbol"/>
                <a:cs typeface="Symbol"/>
              </a:rPr>
              <a:t></a:t>
            </a:r>
            <a:endParaRPr sz="3950">
              <a:latin typeface="Symbol"/>
              <a:cs typeface="Symbol"/>
            </a:endParaRPr>
          </a:p>
          <a:p>
            <a:pPr marL="36830">
              <a:lnSpc>
                <a:spcPts val="1645"/>
              </a:lnSpc>
            </a:pPr>
            <a:r>
              <a:rPr dirty="0" sz="1550" spc="-5" i="1">
                <a:latin typeface="Times New Roman"/>
                <a:cs typeface="Times New Roman"/>
              </a:rPr>
              <a:t>x</a:t>
            </a:r>
            <a:r>
              <a:rPr dirty="0" sz="1550" spc="-70">
                <a:latin typeface="Symbol"/>
                <a:cs typeface="Symbol"/>
              </a:rPr>
              <a:t></a:t>
            </a:r>
            <a:r>
              <a:rPr dirty="0" sz="1550" spc="-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1053" y="5488178"/>
            <a:ext cx="612775" cy="544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0964" sz="3975" spc="-7">
                <a:latin typeface="Times New Roman"/>
                <a:cs typeface="Times New Roman"/>
              </a:rPr>
              <a:t>1</a:t>
            </a:r>
            <a:r>
              <a:rPr dirty="0" baseline="-20964" sz="3975" spc="150">
                <a:latin typeface="Times New Roman"/>
                <a:cs typeface="Times New Roman"/>
              </a:rPr>
              <a:t> </a:t>
            </a:r>
            <a:r>
              <a:rPr dirty="0" sz="1550" spc="60" i="1">
                <a:latin typeface="Times New Roman"/>
                <a:cs typeface="Times New Roman"/>
              </a:rPr>
              <a:t>K</a:t>
            </a:r>
            <a:r>
              <a:rPr dirty="0" sz="1550" spc="-195">
                <a:latin typeface="Symbol"/>
                <a:cs typeface="Symbol"/>
              </a:rPr>
              <a:t></a:t>
            </a:r>
            <a:r>
              <a:rPr dirty="0" sz="1550" spc="-5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5619" y="5742178"/>
            <a:ext cx="384810" cy="796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25"/>
              </a:lnSpc>
            </a:pPr>
            <a:r>
              <a:rPr dirty="0" sz="3950" spc="10">
                <a:latin typeface="Symbol"/>
                <a:cs typeface="Symbol"/>
              </a:rPr>
              <a:t></a:t>
            </a:r>
            <a:endParaRPr sz="3950">
              <a:latin typeface="Symbol"/>
              <a:cs typeface="Symbol"/>
            </a:endParaRPr>
          </a:p>
          <a:p>
            <a:pPr marL="36830">
              <a:lnSpc>
                <a:spcPts val="1645"/>
              </a:lnSpc>
            </a:pPr>
            <a:r>
              <a:rPr dirty="0" sz="1550" spc="-10" i="1">
                <a:latin typeface="Times New Roman"/>
                <a:cs typeface="Times New Roman"/>
              </a:rPr>
              <a:t>x</a:t>
            </a:r>
            <a:r>
              <a:rPr dirty="0" sz="1550" spc="-65">
                <a:latin typeface="Symbol"/>
                <a:cs typeface="Symbol"/>
              </a:rPr>
              <a:t></a:t>
            </a:r>
            <a:r>
              <a:rPr dirty="0" sz="1550" spc="-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06536" y="5818378"/>
            <a:ext cx="698500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500">
              <a:lnSpc>
                <a:spcPts val="1855"/>
              </a:lnSpc>
              <a:tabLst>
                <a:tab pos="508634" algn="l"/>
              </a:tabLst>
            </a:pPr>
            <a:r>
              <a:rPr dirty="0" sz="1550" spc="-5" i="1">
                <a:latin typeface="Times New Roman"/>
                <a:cs typeface="Times New Roman"/>
              </a:rPr>
              <a:t>ux</a:t>
            </a:r>
            <a:r>
              <a:rPr dirty="0" sz="1550" spc="-5" i="1">
                <a:latin typeface="Times New Roman"/>
                <a:cs typeface="Times New Roman"/>
              </a:rPr>
              <a:t>	</a:t>
            </a:r>
            <a:r>
              <a:rPr dirty="0" sz="1550" spc="-5" i="1">
                <a:latin typeface="Times New Roman"/>
                <a:cs typeface="Times New Roman"/>
              </a:rPr>
              <a:t>u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ts val="1855"/>
              </a:lnSpc>
              <a:tabLst>
                <a:tab pos="452120" algn="l"/>
              </a:tabLst>
            </a:pPr>
            <a:r>
              <a:rPr dirty="0" sz="1550" spc="-5" i="1">
                <a:latin typeface="Times New Roman"/>
                <a:cs typeface="Times New Roman"/>
              </a:rPr>
              <a:t>K</a:t>
            </a:r>
            <a:r>
              <a:rPr dirty="0" sz="1550" spc="-5" i="1">
                <a:latin typeface="Times New Roman"/>
                <a:cs typeface="Times New Roman"/>
              </a:rPr>
              <a:t>	</a:t>
            </a:r>
            <a:r>
              <a:rPr dirty="0" sz="1550" spc="25">
                <a:latin typeface="Times New Roman"/>
                <a:cs typeface="Times New Roman"/>
              </a:rPr>
              <a:t>2</a:t>
            </a:r>
            <a:r>
              <a:rPr dirty="0" sz="1550" spc="-5" i="1">
                <a:latin typeface="Times New Roman"/>
                <a:cs typeface="Times New Roman"/>
              </a:rPr>
              <a:t>K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9096" y="5818378"/>
            <a:ext cx="210820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5" i="1">
                <a:latin typeface="Times New Roman"/>
                <a:cs typeface="Times New Roman"/>
              </a:rPr>
              <a:t>ux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77280" y="6053073"/>
            <a:ext cx="156210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5" i="1">
                <a:latin typeface="Times New Roman"/>
                <a:cs typeface="Times New Roman"/>
              </a:rPr>
              <a:t>K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09965" y="5829553"/>
            <a:ext cx="261620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350" i="1">
                <a:latin typeface="Times New Roman"/>
                <a:cs typeface="Times New Roman"/>
              </a:rPr>
              <a:t>W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10932" y="5721603"/>
            <a:ext cx="1221105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 i="1">
                <a:latin typeface="Times New Roman"/>
                <a:cs typeface="Times New Roman"/>
              </a:rPr>
              <a:t>f</a:t>
            </a:r>
            <a:r>
              <a:rPr dirty="0" sz="2650" spc="-225" i="1">
                <a:latin typeface="Times New Roman"/>
                <a:cs typeface="Times New Roman"/>
              </a:rPr>
              <a:t> </a:t>
            </a:r>
            <a:r>
              <a:rPr dirty="0" sz="3500" spc="-455">
                <a:latin typeface="Symbol"/>
                <a:cs typeface="Symbol"/>
              </a:rPr>
              <a:t></a:t>
            </a:r>
            <a:r>
              <a:rPr dirty="0" sz="2650" spc="-35">
                <a:latin typeface="Times New Roman"/>
                <a:cs typeface="Times New Roman"/>
              </a:rPr>
              <a:t>2</a:t>
            </a:r>
            <a:r>
              <a:rPr dirty="0" sz="2650" spc="-5" i="1">
                <a:latin typeface="Times New Roman"/>
                <a:cs typeface="Times New Roman"/>
              </a:rPr>
              <a:t>x</a:t>
            </a:r>
            <a:r>
              <a:rPr dirty="0" sz="2650" spc="-405" i="1">
                <a:latin typeface="Times New Roman"/>
                <a:cs typeface="Times New Roman"/>
              </a:rPr>
              <a:t> </a:t>
            </a:r>
            <a:r>
              <a:rPr dirty="0" sz="2650" spc="-25">
                <a:latin typeface="Symbol"/>
                <a:cs typeface="Symbol"/>
              </a:rPr>
              <a:t></a:t>
            </a:r>
            <a:r>
              <a:rPr dirty="0" sz="2650" spc="-290">
                <a:latin typeface="Times New Roman"/>
                <a:cs typeface="Times New Roman"/>
              </a:rPr>
              <a:t>1</a:t>
            </a:r>
            <a:r>
              <a:rPr dirty="0" sz="3500" spc="-750">
                <a:latin typeface="Symbol"/>
                <a:cs typeface="Symbol"/>
              </a:rPr>
              <a:t></a:t>
            </a:r>
            <a:r>
              <a:rPr dirty="0" sz="2650" spc="-310" i="1">
                <a:latin typeface="Times New Roman"/>
                <a:cs typeface="Times New Roman"/>
              </a:rPr>
              <a:t>W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19011" y="6091669"/>
            <a:ext cx="249554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 i="1">
                <a:latin typeface="Times New Roman"/>
                <a:cs typeface="Times New Roman"/>
              </a:rPr>
              <a:t>K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32171" y="5721603"/>
            <a:ext cx="1349375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51255" algn="l"/>
              </a:tabLst>
            </a:pPr>
            <a:r>
              <a:rPr dirty="0" sz="2650" spc="-5" i="1">
                <a:latin typeface="Times New Roman"/>
                <a:cs typeface="Times New Roman"/>
              </a:rPr>
              <a:t>f</a:t>
            </a:r>
            <a:r>
              <a:rPr dirty="0" sz="2650" spc="-225" i="1">
                <a:latin typeface="Times New Roman"/>
                <a:cs typeface="Times New Roman"/>
              </a:rPr>
              <a:t> </a:t>
            </a:r>
            <a:r>
              <a:rPr dirty="0" sz="3500" spc="-450">
                <a:latin typeface="Symbol"/>
                <a:cs typeface="Symbol"/>
              </a:rPr>
              <a:t></a:t>
            </a:r>
            <a:r>
              <a:rPr dirty="0" sz="2650" spc="-40">
                <a:latin typeface="Times New Roman"/>
                <a:cs typeface="Times New Roman"/>
              </a:rPr>
              <a:t>2</a:t>
            </a:r>
            <a:r>
              <a:rPr dirty="0" sz="2650" spc="-35" i="1">
                <a:latin typeface="Times New Roman"/>
                <a:cs typeface="Times New Roman"/>
              </a:rPr>
              <a:t>x</a:t>
            </a:r>
            <a:r>
              <a:rPr dirty="0" sz="3500" spc="-750">
                <a:latin typeface="Symbol"/>
                <a:cs typeface="Symbol"/>
              </a:rPr>
              <a:t></a:t>
            </a:r>
            <a:r>
              <a:rPr dirty="0" sz="2650" spc="-5" i="1">
                <a:latin typeface="Times New Roman"/>
                <a:cs typeface="Times New Roman"/>
              </a:rPr>
              <a:t>W</a:t>
            </a:r>
            <a:r>
              <a:rPr dirty="0" sz="2650" i="1">
                <a:latin typeface="Times New Roman"/>
                <a:cs typeface="Times New Roman"/>
              </a:rPr>
              <a:t>	</a:t>
            </a:r>
            <a:r>
              <a:rPr dirty="0" sz="2650" spc="-5">
                <a:latin typeface="Symbol"/>
                <a:cs typeface="Symbol"/>
              </a:rPr>
              <a:t>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77576" y="6091669"/>
            <a:ext cx="613410" cy="473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>
                <a:latin typeface="Times New Roman"/>
                <a:cs typeface="Times New Roman"/>
              </a:rPr>
              <a:t>2</a:t>
            </a:r>
            <a:r>
              <a:rPr dirty="0" sz="2650" spc="-325">
                <a:latin typeface="Times New Roman"/>
                <a:cs typeface="Times New Roman"/>
              </a:rPr>
              <a:t> </a:t>
            </a:r>
            <a:r>
              <a:rPr dirty="0" baseline="-10482" sz="3975" spc="262">
                <a:latin typeface="Symbol"/>
                <a:cs typeface="Symbol"/>
              </a:rPr>
              <a:t></a:t>
            </a:r>
            <a:r>
              <a:rPr dirty="0" sz="2650" spc="-5" i="1">
                <a:latin typeface="Times New Roman"/>
                <a:cs typeface="Times New Roman"/>
              </a:rPr>
              <a:t>K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27184" y="5721603"/>
            <a:ext cx="808990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20" i="1">
                <a:latin typeface="Times New Roman"/>
                <a:cs typeface="Times New Roman"/>
              </a:rPr>
              <a:t>F</a:t>
            </a:r>
            <a:r>
              <a:rPr dirty="0" sz="3500" spc="-530">
                <a:latin typeface="Symbol"/>
                <a:cs typeface="Symbol"/>
              </a:rPr>
              <a:t></a:t>
            </a:r>
            <a:r>
              <a:rPr dirty="0" sz="2650" spc="-5" i="1">
                <a:latin typeface="Times New Roman"/>
                <a:cs typeface="Times New Roman"/>
              </a:rPr>
              <a:t>u</a:t>
            </a:r>
            <a:r>
              <a:rPr dirty="0" sz="3500" spc="-415">
                <a:latin typeface="Symbol"/>
                <a:cs typeface="Symbol"/>
              </a:rPr>
              <a:t></a:t>
            </a:r>
            <a:r>
              <a:rPr dirty="0" sz="3500" spc="-525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Symbol"/>
                <a:cs typeface="Symbol"/>
              </a:rPr>
              <a:t>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18041" y="3999738"/>
            <a:ext cx="24384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 i="1">
                <a:latin typeface="Times New Roman"/>
                <a:cs typeface="Times New Roman"/>
              </a:rPr>
              <a:t>ux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47175" y="4275594"/>
            <a:ext cx="179705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0" i="1"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00298" y="3424974"/>
            <a:ext cx="1012825" cy="1071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所以</a:t>
            </a:r>
            <a:endParaRPr sz="3200">
              <a:latin typeface="NSimSun"/>
              <a:cs typeface="NSimSun"/>
            </a:endParaRPr>
          </a:p>
          <a:p>
            <a:pPr marL="669925">
              <a:lnSpc>
                <a:spcPct val="100000"/>
              </a:lnSpc>
              <a:spcBef>
                <a:spcPts val="780"/>
              </a:spcBef>
            </a:pPr>
            <a:r>
              <a:rPr dirty="0" sz="3100" spc="10" i="1">
                <a:latin typeface="Times New Roman"/>
                <a:cs typeface="Times New Roman"/>
              </a:rPr>
              <a:t>W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46744" y="4012183"/>
            <a:ext cx="628015" cy="483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5">
                <a:latin typeface="Symbol"/>
                <a:cs typeface="Symbol"/>
              </a:rPr>
              <a:t></a:t>
            </a:r>
            <a:r>
              <a:rPr dirty="0" sz="3100" spc="-340">
                <a:latin typeface="Times New Roman"/>
                <a:cs typeface="Times New Roman"/>
              </a:rPr>
              <a:t> </a:t>
            </a:r>
            <a:r>
              <a:rPr dirty="0" sz="3100" spc="10" i="1">
                <a:latin typeface="Times New Roman"/>
                <a:cs typeface="Times New Roman"/>
              </a:rPr>
              <a:t>W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27253" y="4012183"/>
            <a:ext cx="504825" cy="483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5">
                <a:latin typeface="Symbol"/>
                <a:cs typeface="Symbol"/>
              </a:rPr>
              <a:t></a:t>
            </a:r>
            <a:r>
              <a:rPr dirty="0" sz="3100" spc="-100">
                <a:latin typeface="Times New Roman"/>
                <a:cs typeface="Times New Roman"/>
              </a:rPr>
              <a:t> </a:t>
            </a:r>
            <a:r>
              <a:rPr dirty="0" sz="3100" spc="5" i="1">
                <a:latin typeface="Times New Roman"/>
                <a:cs typeface="Times New Roman"/>
              </a:rPr>
              <a:t>e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42586" y="4012183"/>
            <a:ext cx="505459" cy="483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5">
                <a:latin typeface="Symbol"/>
                <a:cs typeface="Symbol"/>
              </a:rPr>
              <a:t></a:t>
            </a:r>
            <a:r>
              <a:rPr dirty="0" sz="3100" spc="-95">
                <a:latin typeface="Times New Roman"/>
                <a:cs typeface="Times New Roman"/>
              </a:rPr>
              <a:t> </a:t>
            </a:r>
            <a:r>
              <a:rPr dirty="0" sz="3100" spc="5" i="1">
                <a:latin typeface="Times New Roman"/>
                <a:cs typeface="Times New Roman"/>
              </a:rPr>
              <a:t>e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63301" y="3999738"/>
            <a:ext cx="3683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80">
                <a:latin typeface="Times New Roman"/>
                <a:cs typeface="Times New Roman"/>
              </a:rPr>
              <a:t>2</a:t>
            </a:r>
            <a:r>
              <a:rPr dirty="0" sz="1800" spc="5" i="1">
                <a:latin typeface="Times New Roman"/>
                <a:cs typeface="Times New Roman"/>
              </a:rPr>
              <a:t>ux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79481" y="4275594"/>
            <a:ext cx="318135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>
                <a:latin typeface="Times New Roman"/>
                <a:cs typeface="Times New Roman"/>
              </a:rPr>
              <a:t>2</a:t>
            </a:r>
            <a:r>
              <a:rPr dirty="0" sz="1800" spc="-270">
                <a:latin typeface="Times New Roman"/>
                <a:cs typeface="Times New Roman"/>
              </a:rPr>
              <a:t> </a:t>
            </a:r>
            <a:r>
              <a:rPr dirty="0" sz="1800" spc="10" i="1"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25589" y="3987038"/>
            <a:ext cx="1289685" cy="299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>
                <a:latin typeface="Symbol"/>
                <a:cs typeface="Symbol"/>
              </a:rPr>
              <a:t></a:t>
            </a:r>
            <a:r>
              <a:rPr dirty="0" sz="1800" spc="40">
                <a:latin typeface="Times New Roman"/>
                <a:cs typeface="Times New Roman"/>
              </a:rPr>
              <a:t> </a:t>
            </a:r>
            <a:r>
              <a:rPr dirty="0" sz="1800" spc="5" i="1">
                <a:latin typeface="Times New Roman"/>
                <a:cs typeface="Times New Roman"/>
              </a:rPr>
              <a:t>j</a:t>
            </a:r>
            <a:r>
              <a:rPr dirty="0" sz="1800" spc="-229" i="1">
                <a:latin typeface="Times New Roman"/>
                <a:cs typeface="Times New Roman"/>
              </a:rPr>
              <a:t> </a:t>
            </a:r>
            <a:r>
              <a:rPr dirty="0" sz="1800" spc="25">
                <a:latin typeface="Times New Roman"/>
                <a:cs typeface="Times New Roman"/>
              </a:rPr>
              <a:t>2</a:t>
            </a:r>
            <a:r>
              <a:rPr dirty="0" sz="1900" spc="-50" i="1">
                <a:latin typeface="Symbol"/>
                <a:cs typeface="Symbol"/>
              </a:rPr>
              <a:t></a:t>
            </a:r>
            <a:r>
              <a:rPr dirty="0" sz="1900" spc="-95" i="1">
                <a:latin typeface="Times New Roman"/>
                <a:cs typeface="Times New Roman"/>
              </a:rPr>
              <a:t> </a:t>
            </a:r>
            <a:r>
              <a:rPr dirty="0" sz="1800" spc="95">
                <a:latin typeface="Times New Roman"/>
                <a:cs typeface="Times New Roman"/>
              </a:rPr>
              <a:t>(</a:t>
            </a:r>
            <a:r>
              <a:rPr dirty="0" sz="1800" spc="5" i="1">
                <a:latin typeface="Times New Roman"/>
                <a:cs typeface="Times New Roman"/>
              </a:rPr>
              <a:t>u</a:t>
            </a:r>
            <a:r>
              <a:rPr dirty="0" sz="1800" spc="145" i="1">
                <a:latin typeface="Times New Roman"/>
                <a:cs typeface="Times New Roman"/>
              </a:rPr>
              <a:t>x</a:t>
            </a:r>
            <a:r>
              <a:rPr dirty="0" sz="1800" spc="225">
                <a:latin typeface="Times New Roman"/>
                <a:cs typeface="Times New Roman"/>
              </a:rPr>
              <a:t>)</a:t>
            </a:r>
            <a:r>
              <a:rPr dirty="0" sz="1800" spc="5">
                <a:latin typeface="Times New Roman"/>
                <a:cs typeface="Times New Roman"/>
              </a:rPr>
              <a:t>/</a:t>
            </a:r>
            <a:r>
              <a:rPr dirty="0" sz="1800" spc="-125">
                <a:latin typeface="Times New Roman"/>
                <a:cs typeface="Times New Roman"/>
              </a:rPr>
              <a:t> </a:t>
            </a:r>
            <a:r>
              <a:rPr dirty="0" sz="1800" spc="10" i="1"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40934" y="3987038"/>
            <a:ext cx="1554480" cy="299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>
                <a:latin typeface="Symbol"/>
                <a:cs typeface="Symbol"/>
              </a:rPr>
              <a:t></a:t>
            </a:r>
            <a:r>
              <a:rPr dirty="0" sz="1800" spc="40">
                <a:latin typeface="Times New Roman"/>
                <a:cs typeface="Times New Roman"/>
              </a:rPr>
              <a:t> </a:t>
            </a:r>
            <a:r>
              <a:rPr dirty="0" sz="1800" spc="5" i="1">
                <a:latin typeface="Times New Roman"/>
                <a:cs typeface="Times New Roman"/>
              </a:rPr>
              <a:t>j</a:t>
            </a:r>
            <a:r>
              <a:rPr dirty="0" sz="1800" spc="-225" i="1">
                <a:latin typeface="Times New Roman"/>
                <a:cs typeface="Times New Roman"/>
              </a:rPr>
              <a:t> </a:t>
            </a:r>
            <a:r>
              <a:rPr dirty="0" sz="1800" spc="20">
                <a:latin typeface="Times New Roman"/>
                <a:cs typeface="Times New Roman"/>
              </a:rPr>
              <a:t>2</a:t>
            </a:r>
            <a:r>
              <a:rPr dirty="0" sz="1900" spc="-50" i="1">
                <a:latin typeface="Symbol"/>
                <a:cs typeface="Symbol"/>
              </a:rPr>
              <a:t></a:t>
            </a:r>
            <a:r>
              <a:rPr dirty="0" sz="1900" spc="-90" i="1">
                <a:latin typeface="Times New Roman"/>
                <a:cs typeface="Times New Roman"/>
              </a:rPr>
              <a:t> </a:t>
            </a:r>
            <a:r>
              <a:rPr dirty="0" sz="1800" spc="155">
                <a:latin typeface="Times New Roman"/>
                <a:cs typeface="Times New Roman"/>
              </a:rPr>
              <a:t>(</a:t>
            </a:r>
            <a:r>
              <a:rPr dirty="0" sz="1800" spc="70">
                <a:latin typeface="Times New Roman"/>
                <a:cs typeface="Times New Roman"/>
              </a:rPr>
              <a:t>2</a:t>
            </a:r>
            <a:r>
              <a:rPr dirty="0" sz="1800" spc="5" i="1">
                <a:latin typeface="Times New Roman"/>
                <a:cs typeface="Times New Roman"/>
              </a:rPr>
              <a:t>u</a:t>
            </a:r>
            <a:r>
              <a:rPr dirty="0" sz="1800" spc="145" i="1">
                <a:latin typeface="Times New Roman"/>
                <a:cs typeface="Times New Roman"/>
              </a:rPr>
              <a:t>x</a:t>
            </a:r>
            <a:r>
              <a:rPr dirty="0" sz="1800" spc="225">
                <a:latin typeface="Times New Roman"/>
                <a:cs typeface="Times New Roman"/>
              </a:rPr>
              <a:t>)</a:t>
            </a:r>
            <a:r>
              <a:rPr dirty="0" sz="1800" spc="5">
                <a:latin typeface="Times New Roman"/>
                <a:cs typeface="Times New Roman"/>
              </a:rPr>
              <a:t>/</a:t>
            </a:r>
            <a:r>
              <a:rPr dirty="0" sz="1800" spc="-18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2</a:t>
            </a:r>
            <a:r>
              <a:rPr dirty="0" sz="1800" spc="-270">
                <a:latin typeface="Times New Roman"/>
                <a:cs typeface="Times New Roman"/>
              </a:rPr>
              <a:t> </a:t>
            </a:r>
            <a:r>
              <a:rPr dirty="0" sz="1800" spc="10" i="1"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95424" y="959865"/>
            <a:ext cx="3915410" cy="1765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54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spcBef>
                <a:spcPts val="2630"/>
              </a:spcBef>
            </a:pPr>
            <a:r>
              <a:rPr dirty="0" sz="3200" spc="-5">
                <a:latin typeface="NSimSun"/>
                <a:cs typeface="NSimSun"/>
              </a:rPr>
              <a:t>定义两个符号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5728" y="3156711"/>
            <a:ext cx="424815" cy="1005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500"/>
              </a:lnSpc>
            </a:pPr>
            <a:r>
              <a:rPr dirty="0" sz="1700" spc="5" i="1">
                <a:latin typeface="Times New Roman"/>
                <a:cs typeface="Times New Roman"/>
              </a:rPr>
              <a:t>K</a:t>
            </a:r>
            <a:r>
              <a:rPr dirty="0" sz="1700" spc="-200" i="1">
                <a:latin typeface="Times New Roman"/>
                <a:cs typeface="Times New Roman"/>
              </a:rPr>
              <a:t> </a:t>
            </a:r>
            <a:r>
              <a:rPr dirty="0" sz="1700" spc="-120">
                <a:latin typeface="Symbol"/>
                <a:cs typeface="Symbol"/>
              </a:rPr>
              <a:t></a:t>
            </a:r>
            <a:r>
              <a:rPr dirty="0" sz="1700" spc="5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4510"/>
              </a:lnSpc>
            </a:pPr>
            <a:r>
              <a:rPr dirty="0" sz="4400">
                <a:latin typeface="Symbol"/>
                <a:cs typeface="Symbol"/>
              </a:rPr>
              <a:t></a:t>
            </a:r>
            <a:endParaRPr sz="4400">
              <a:latin typeface="Symbol"/>
              <a:cs typeface="Symbol"/>
            </a:endParaRPr>
          </a:p>
          <a:p>
            <a:pPr marL="41910">
              <a:lnSpc>
                <a:spcPts val="1810"/>
              </a:lnSpc>
            </a:pPr>
            <a:r>
              <a:rPr dirty="0" sz="1700" spc="90" i="1">
                <a:latin typeface="Times New Roman"/>
                <a:cs typeface="Times New Roman"/>
              </a:rPr>
              <a:t>x</a:t>
            </a:r>
            <a:r>
              <a:rPr dirty="0" sz="1700" spc="35">
                <a:latin typeface="Symbol"/>
                <a:cs typeface="Symbol"/>
              </a:rPr>
              <a:t></a:t>
            </a:r>
            <a:r>
              <a:rPr dirty="0" sz="1700" spc="5">
                <a:latin typeface="Times New Roman"/>
                <a:cs typeface="Times New Roman"/>
              </a:rPr>
              <a:t>0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2050" y="3368535"/>
            <a:ext cx="230504" cy="27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5" i="1">
                <a:latin typeface="Times New Roman"/>
                <a:cs typeface="Times New Roman"/>
              </a:rPr>
              <a:t>ux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8804" y="3628390"/>
            <a:ext cx="170815" cy="27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5" i="1">
                <a:latin typeface="Times New Roman"/>
                <a:cs typeface="Times New Roman"/>
              </a:rPr>
              <a:t>K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5366" y="3628390"/>
            <a:ext cx="423545" cy="27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5" i="1">
                <a:latin typeface="Times New Roman"/>
                <a:cs typeface="Times New Roman"/>
              </a:rPr>
              <a:t>even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5626" y="3262376"/>
            <a:ext cx="1081405" cy="588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5" i="1">
                <a:latin typeface="Times New Roman"/>
                <a:cs typeface="Times New Roman"/>
              </a:rPr>
              <a:t>f</a:t>
            </a:r>
            <a:r>
              <a:rPr dirty="0" sz="2900" spc="-85" i="1">
                <a:latin typeface="Times New Roman"/>
                <a:cs typeface="Times New Roman"/>
              </a:rPr>
              <a:t> </a:t>
            </a:r>
            <a:r>
              <a:rPr dirty="0" sz="3850" spc="-405">
                <a:latin typeface="Symbol"/>
                <a:cs typeface="Symbol"/>
              </a:rPr>
              <a:t></a:t>
            </a:r>
            <a:r>
              <a:rPr dirty="0" sz="2900" spc="140">
                <a:latin typeface="Times New Roman"/>
                <a:cs typeface="Times New Roman"/>
              </a:rPr>
              <a:t>2</a:t>
            </a:r>
            <a:r>
              <a:rPr dirty="0" sz="2900" spc="120" i="1">
                <a:latin typeface="Times New Roman"/>
                <a:cs typeface="Times New Roman"/>
              </a:rPr>
              <a:t>x</a:t>
            </a:r>
            <a:r>
              <a:rPr dirty="0" sz="3850" spc="-770">
                <a:latin typeface="Symbol"/>
                <a:cs typeface="Symbol"/>
              </a:rPr>
              <a:t></a:t>
            </a:r>
            <a:r>
              <a:rPr dirty="0" sz="2900" spc="25" i="1">
                <a:latin typeface="Times New Roman"/>
                <a:cs typeface="Times New Roman"/>
              </a:rPr>
              <a:t>W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7139" y="3148329"/>
            <a:ext cx="309880" cy="979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-145" u="heavy">
                <a:latin typeface="Times New Roman"/>
                <a:cs typeface="Times New Roman"/>
              </a:rPr>
              <a:t> </a:t>
            </a:r>
            <a:r>
              <a:rPr dirty="0" sz="2900" spc="15" u="heavy">
                <a:latin typeface="Times New Roman"/>
                <a:cs typeface="Times New Roman"/>
              </a:rPr>
              <a:t>1</a:t>
            </a:r>
            <a:endParaRPr sz="2900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  <a:spcBef>
                <a:spcPts val="660"/>
              </a:spcBef>
            </a:pPr>
            <a:r>
              <a:rPr dirty="0" sz="2900" spc="20" i="1">
                <a:latin typeface="Times New Roman"/>
                <a:cs typeface="Times New Roman"/>
              </a:rPr>
              <a:t>K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2554" y="3262376"/>
            <a:ext cx="1328420" cy="588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8650" algn="l"/>
              </a:tabLst>
            </a:pPr>
            <a:r>
              <a:rPr dirty="0" sz="2900" spc="20" i="1">
                <a:latin typeface="Times New Roman"/>
                <a:cs typeface="Times New Roman"/>
              </a:rPr>
              <a:t>F</a:t>
            </a:r>
            <a:r>
              <a:rPr dirty="0" sz="2900" spc="20" i="1">
                <a:latin typeface="Times New Roman"/>
                <a:cs typeface="Times New Roman"/>
              </a:rPr>
              <a:t>	</a:t>
            </a:r>
            <a:r>
              <a:rPr dirty="0" sz="3850" spc="-490">
                <a:latin typeface="Symbol"/>
                <a:cs typeface="Symbol"/>
              </a:rPr>
              <a:t></a:t>
            </a:r>
            <a:r>
              <a:rPr dirty="0" sz="2900" spc="180" i="1">
                <a:latin typeface="Times New Roman"/>
                <a:cs typeface="Times New Roman"/>
              </a:rPr>
              <a:t>u</a:t>
            </a:r>
            <a:r>
              <a:rPr dirty="0" sz="3850" spc="-355">
                <a:latin typeface="Symbol"/>
                <a:cs typeface="Symbol"/>
              </a:rPr>
              <a:t></a:t>
            </a:r>
            <a:r>
              <a:rPr dirty="0" sz="3850" spc="-540">
                <a:latin typeface="Times New Roman"/>
                <a:cs typeface="Times New Roman"/>
              </a:rPr>
              <a:t> </a:t>
            </a:r>
            <a:r>
              <a:rPr dirty="0" sz="2900" spc="15">
                <a:latin typeface="Symbol"/>
                <a:cs typeface="Symbol"/>
              </a:rPr>
              <a:t>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2566" y="4721352"/>
            <a:ext cx="433070" cy="687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500">
                <a:latin typeface="Symbol"/>
                <a:cs typeface="Symbol"/>
              </a:rPr>
              <a:t></a:t>
            </a:r>
            <a:endParaRPr sz="45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7598" y="4583417"/>
            <a:ext cx="286385" cy="468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000" spc="-200" u="heavy">
                <a:latin typeface="Times New Roman"/>
                <a:cs typeface="Times New Roman"/>
              </a:rPr>
              <a:t> </a:t>
            </a:r>
            <a:r>
              <a:rPr dirty="0" sz="3000" u="heavy"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94759" y="4595876"/>
            <a:ext cx="39814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14" i="1">
                <a:latin typeface="Times New Roman"/>
                <a:cs typeface="Times New Roman"/>
              </a:rPr>
              <a:t>K</a:t>
            </a:r>
            <a:r>
              <a:rPr dirty="0" sz="1750" spc="-190">
                <a:latin typeface="Symbol"/>
                <a:cs typeface="Symbol"/>
              </a:rPr>
              <a:t></a:t>
            </a:r>
            <a:r>
              <a:rPr dirty="0" sz="175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99771" y="4812283"/>
            <a:ext cx="23558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i="1">
                <a:latin typeface="Times New Roman"/>
                <a:cs typeface="Times New Roman"/>
              </a:rPr>
              <a:t>ux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40322" y="5078221"/>
            <a:ext cx="173990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i="1">
                <a:latin typeface="Times New Roman"/>
                <a:cs typeface="Times New Roman"/>
              </a:rPr>
              <a:t>K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0113" y="5078221"/>
            <a:ext cx="359410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i="1">
                <a:latin typeface="Times New Roman"/>
                <a:cs typeface="Times New Roman"/>
              </a:rPr>
              <a:t>odd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52733" y="4703571"/>
            <a:ext cx="1450340" cy="602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000" i="1">
                <a:latin typeface="Times New Roman"/>
                <a:cs typeface="Times New Roman"/>
              </a:rPr>
              <a:t>f</a:t>
            </a:r>
            <a:r>
              <a:rPr dirty="0" sz="3000" spc="-220" i="1">
                <a:latin typeface="Times New Roman"/>
                <a:cs typeface="Times New Roman"/>
              </a:rPr>
              <a:t> </a:t>
            </a:r>
            <a:r>
              <a:rPr dirty="0" sz="3950" spc="-484">
                <a:latin typeface="Symbol"/>
                <a:cs typeface="Symbol"/>
              </a:rPr>
              <a:t></a:t>
            </a:r>
            <a:r>
              <a:rPr dirty="0" sz="3000" spc="-10">
                <a:latin typeface="Times New Roman"/>
                <a:cs typeface="Times New Roman"/>
              </a:rPr>
              <a:t>2</a:t>
            </a:r>
            <a:r>
              <a:rPr dirty="0" sz="3000" i="1">
                <a:latin typeface="Times New Roman"/>
                <a:cs typeface="Times New Roman"/>
              </a:rPr>
              <a:t>x</a:t>
            </a:r>
            <a:r>
              <a:rPr dirty="0" sz="3000" spc="-415" i="1">
                <a:latin typeface="Times New Roman"/>
                <a:cs typeface="Times New Roman"/>
              </a:rPr>
              <a:t> </a:t>
            </a:r>
            <a:r>
              <a:rPr dirty="0" sz="3000" spc="10">
                <a:latin typeface="Symbol"/>
                <a:cs typeface="Symbol"/>
              </a:rPr>
              <a:t></a:t>
            </a:r>
            <a:r>
              <a:rPr dirty="0" sz="3000" spc="-295">
                <a:latin typeface="Times New Roman"/>
                <a:cs typeface="Times New Roman"/>
              </a:rPr>
              <a:t>1</a:t>
            </a:r>
            <a:r>
              <a:rPr dirty="0" sz="3950" spc="-835">
                <a:latin typeface="Symbol"/>
                <a:cs typeface="Symbol"/>
              </a:rPr>
              <a:t></a:t>
            </a:r>
            <a:r>
              <a:rPr dirty="0" sz="3000" i="1">
                <a:latin typeface="Times New Roman"/>
                <a:cs typeface="Times New Roman"/>
              </a:rPr>
              <a:t>W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50347" y="5188457"/>
            <a:ext cx="715010" cy="437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440"/>
              </a:lnSpc>
            </a:pPr>
            <a:r>
              <a:rPr dirty="0" baseline="10185" sz="4500" i="1">
                <a:latin typeface="Times New Roman"/>
                <a:cs typeface="Times New Roman"/>
              </a:rPr>
              <a:t>K</a:t>
            </a:r>
            <a:r>
              <a:rPr dirty="0" baseline="10185" sz="4500" spc="127" i="1">
                <a:latin typeface="Times New Roman"/>
                <a:cs typeface="Times New Roman"/>
              </a:rPr>
              <a:t> </a:t>
            </a:r>
            <a:r>
              <a:rPr dirty="0" sz="1750" spc="20" i="1">
                <a:latin typeface="Times New Roman"/>
                <a:cs typeface="Times New Roman"/>
              </a:rPr>
              <a:t>x</a:t>
            </a:r>
            <a:r>
              <a:rPr dirty="0" sz="1750" spc="-45">
                <a:latin typeface="Symbol"/>
                <a:cs typeface="Symbol"/>
              </a:rPr>
              <a:t></a:t>
            </a:r>
            <a:r>
              <a:rPr dirty="0" sz="1750"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58770" y="4703571"/>
            <a:ext cx="1224280" cy="602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8640" algn="l"/>
              </a:tabLst>
            </a:pPr>
            <a:r>
              <a:rPr dirty="0" sz="3000" i="1">
                <a:latin typeface="Times New Roman"/>
                <a:cs typeface="Times New Roman"/>
              </a:rPr>
              <a:t>F	</a:t>
            </a:r>
            <a:r>
              <a:rPr dirty="0" sz="3950" spc="-570">
                <a:latin typeface="Symbol"/>
                <a:cs typeface="Symbol"/>
              </a:rPr>
              <a:t></a:t>
            </a:r>
            <a:r>
              <a:rPr dirty="0" sz="3000" spc="35" i="1">
                <a:latin typeface="Times New Roman"/>
                <a:cs typeface="Times New Roman"/>
              </a:rPr>
              <a:t>u</a:t>
            </a:r>
            <a:r>
              <a:rPr dirty="0" sz="3950" spc="-445">
                <a:latin typeface="Symbol"/>
                <a:cs typeface="Symbol"/>
              </a:rPr>
              <a:t></a:t>
            </a:r>
            <a:r>
              <a:rPr dirty="0" sz="3950" spc="-585">
                <a:latin typeface="Times New Roman"/>
                <a:cs typeface="Times New Roman"/>
              </a:rPr>
              <a:t> </a:t>
            </a:r>
            <a:r>
              <a:rPr dirty="0" sz="3000">
                <a:latin typeface="Symbol"/>
                <a:cs typeface="Symbol"/>
              </a:rPr>
              <a:t>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06525" y="3382009"/>
            <a:ext cx="2501900" cy="528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400" i="1">
                <a:latin typeface="Times New Roman"/>
                <a:cs typeface="Times New Roman"/>
              </a:rPr>
              <a:t>u</a:t>
            </a:r>
            <a:r>
              <a:rPr dirty="0" sz="3400" spc="-385" i="1">
                <a:latin typeface="Times New Roman"/>
                <a:cs typeface="Times New Roman"/>
              </a:rPr>
              <a:t> </a:t>
            </a:r>
            <a:r>
              <a:rPr dirty="0" sz="3400">
                <a:latin typeface="Symbol"/>
                <a:cs typeface="Symbol"/>
              </a:rPr>
              <a:t></a:t>
            </a:r>
            <a:r>
              <a:rPr dirty="0" sz="3400" spc="-550">
                <a:latin typeface="Times New Roman"/>
                <a:cs typeface="Times New Roman"/>
              </a:rPr>
              <a:t> </a:t>
            </a:r>
            <a:r>
              <a:rPr dirty="0" sz="3400" spc="-330">
                <a:latin typeface="Times New Roman"/>
                <a:cs typeface="Times New Roman"/>
              </a:rPr>
              <a:t>0</a:t>
            </a:r>
            <a:r>
              <a:rPr dirty="0" sz="3400" spc="-415">
                <a:latin typeface="Times New Roman"/>
                <a:cs typeface="Times New Roman"/>
              </a:rPr>
              <a:t>,</a:t>
            </a:r>
            <a:r>
              <a:rPr dirty="0" sz="3400" spc="-550">
                <a:latin typeface="Times New Roman"/>
                <a:cs typeface="Times New Roman"/>
              </a:rPr>
              <a:t>1</a:t>
            </a:r>
            <a:r>
              <a:rPr dirty="0" sz="3400" spc="-95">
                <a:latin typeface="Times New Roman"/>
                <a:cs typeface="Times New Roman"/>
              </a:rPr>
              <a:t>,</a:t>
            </a:r>
            <a:r>
              <a:rPr dirty="0" sz="3400" spc="-335">
                <a:latin typeface="Times New Roman"/>
                <a:cs typeface="Times New Roman"/>
              </a:rPr>
              <a:t>2</a:t>
            </a:r>
            <a:r>
              <a:rPr dirty="0" sz="3400">
                <a:latin typeface="Times New Roman"/>
                <a:cs typeface="Times New Roman"/>
              </a:rPr>
              <a:t>,...</a:t>
            </a:r>
            <a:r>
              <a:rPr dirty="0" sz="3400" spc="-265">
                <a:latin typeface="Times New Roman"/>
                <a:cs typeface="Times New Roman"/>
              </a:rPr>
              <a:t>,</a:t>
            </a:r>
            <a:r>
              <a:rPr dirty="0" sz="3400" i="1">
                <a:latin typeface="Times New Roman"/>
                <a:cs typeface="Times New Roman"/>
              </a:rPr>
              <a:t>K</a:t>
            </a:r>
            <a:r>
              <a:rPr dirty="0" sz="3400" spc="-470" i="1">
                <a:latin typeface="Times New Roman"/>
                <a:cs typeface="Times New Roman"/>
              </a:rPr>
              <a:t> </a:t>
            </a:r>
            <a:r>
              <a:rPr dirty="0" sz="3400" spc="-140">
                <a:latin typeface="Symbol"/>
                <a:cs typeface="Symbol"/>
              </a:rPr>
              <a:t></a:t>
            </a:r>
            <a:r>
              <a:rPr dirty="0" sz="3400">
                <a:latin typeface="Times New Roman"/>
                <a:cs typeface="Times New Roman"/>
              </a:rPr>
              <a:t>1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12925" y="959865"/>
            <a:ext cx="3898265" cy="1478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得到FFT的第一个公式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2925" y="4888763"/>
            <a:ext cx="7337425" cy="963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该公式说明F(u)可以通过奇部和偶部之和 来计算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2393" y="3722386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37985" y="0"/>
                </a:lnTo>
              </a:path>
            </a:pathLst>
          </a:custGeom>
          <a:ln w="162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141580" y="3688841"/>
            <a:ext cx="34163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50"/>
              </a:lnSpc>
            </a:pPr>
            <a:r>
              <a:rPr dirty="0" sz="1800" spc="-5" i="1">
                <a:latin typeface="Times New Roman"/>
                <a:cs typeface="Times New Roman"/>
              </a:rPr>
              <a:t>odd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8822" y="3688841"/>
            <a:ext cx="417195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50"/>
              </a:lnSpc>
            </a:pPr>
            <a:r>
              <a:rPr dirty="0" sz="1800" spc="-5" i="1">
                <a:latin typeface="Times New Roman"/>
                <a:cs typeface="Times New Roman"/>
              </a:rPr>
              <a:t>even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8804" y="3172205"/>
            <a:ext cx="1237615" cy="760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985"/>
              </a:lnSpc>
              <a:tabLst>
                <a:tab pos="1106170" algn="l"/>
              </a:tabLst>
            </a:pPr>
            <a:r>
              <a:rPr dirty="0" sz="4050" spc="-470">
                <a:latin typeface="Symbol"/>
                <a:cs typeface="Symbol"/>
              </a:rPr>
              <a:t></a:t>
            </a:r>
            <a:r>
              <a:rPr dirty="0" sz="3050" spc="10" i="1">
                <a:latin typeface="Times New Roman"/>
                <a:cs typeface="Times New Roman"/>
              </a:rPr>
              <a:t>u</a:t>
            </a:r>
            <a:r>
              <a:rPr dirty="0" sz="3050" spc="-495" i="1">
                <a:latin typeface="Times New Roman"/>
                <a:cs typeface="Times New Roman"/>
              </a:rPr>
              <a:t> </a:t>
            </a:r>
            <a:r>
              <a:rPr dirty="0" sz="4050" spc="-785">
                <a:latin typeface="Symbol"/>
                <a:cs typeface="Symbol"/>
              </a:rPr>
              <a:t></a:t>
            </a:r>
            <a:r>
              <a:rPr dirty="0" sz="3050" spc="15" i="1">
                <a:latin typeface="Times New Roman"/>
                <a:cs typeface="Times New Roman"/>
              </a:rPr>
              <a:t>W</a:t>
            </a:r>
            <a:r>
              <a:rPr dirty="0" sz="3050" i="1">
                <a:latin typeface="Times New Roman"/>
                <a:cs typeface="Times New Roman"/>
              </a:rPr>
              <a:t>	</a:t>
            </a:r>
            <a:r>
              <a:rPr dirty="0" sz="5100" spc="-675">
                <a:latin typeface="Symbol"/>
                <a:cs typeface="Symbol"/>
              </a:rPr>
              <a:t></a:t>
            </a:r>
            <a:endParaRPr sz="51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6022" y="3416808"/>
            <a:ext cx="290830" cy="545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4604">
              <a:lnSpc>
                <a:spcPts val="2150"/>
              </a:lnSpc>
            </a:pPr>
            <a:r>
              <a:rPr dirty="0" sz="1800" spc="-5" i="1">
                <a:latin typeface="Times New Roman"/>
                <a:cs typeface="Times New Roman"/>
              </a:rPr>
              <a:t>u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ts val="2140"/>
              </a:lnSpc>
            </a:pPr>
            <a:r>
              <a:rPr dirty="0" sz="1800" spc="-5">
                <a:latin typeface="Times New Roman"/>
                <a:cs typeface="Times New Roman"/>
              </a:rPr>
              <a:t>2</a:t>
            </a:r>
            <a:r>
              <a:rPr dirty="0" sz="1800" spc="-254">
                <a:latin typeface="Times New Roman"/>
                <a:cs typeface="Times New Roman"/>
              </a:rPr>
              <a:t> </a:t>
            </a:r>
            <a:r>
              <a:rPr dirty="0" sz="1800" spc="-5" i="1"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59059" y="3737355"/>
            <a:ext cx="195580" cy="4641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50"/>
              </a:lnSpc>
            </a:pPr>
            <a:r>
              <a:rPr dirty="0" sz="3050" spc="10">
                <a:latin typeface="Times New Roman"/>
                <a:cs typeface="Times New Roman"/>
              </a:rPr>
              <a:t>2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6703" y="3305555"/>
            <a:ext cx="1050925" cy="604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760"/>
              </a:lnSpc>
            </a:pPr>
            <a:r>
              <a:rPr dirty="0" sz="4050" spc="-470">
                <a:latin typeface="Symbol"/>
                <a:cs typeface="Symbol"/>
              </a:rPr>
              <a:t></a:t>
            </a:r>
            <a:r>
              <a:rPr dirty="0" sz="3050" spc="10" i="1">
                <a:latin typeface="Times New Roman"/>
                <a:cs typeface="Times New Roman"/>
              </a:rPr>
              <a:t>u</a:t>
            </a:r>
            <a:r>
              <a:rPr dirty="0" sz="3050" spc="-490" i="1">
                <a:latin typeface="Times New Roman"/>
                <a:cs typeface="Times New Roman"/>
              </a:rPr>
              <a:t> </a:t>
            </a:r>
            <a:r>
              <a:rPr dirty="0" sz="4050" spc="-50">
                <a:latin typeface="Symbol"/>
                <a:cs typeface="Symbol"/>
              </a:rPr>
              <a:t></a:t>
            </a:r>
            <a:r>
              <a:rPr dirty="0" sz="3050" spc="10">
                <a:latin typeface="Symbol"/>
                <a:cs typeface="Symbol"/>
              </a:rPr>
              <a:t></a:t>
            </a:r>
            <a:r>
              <a:rPr dirty="0" sz="3050" spc="-50">
                <a:latin typeface="Times New Roman"/>
                <a:cs typeface="Times New Roman"/>
              </a:rPr>
              <a:t> </a:t>
            </a:r>
            <a:r>
              <a:rPr dirty="0" sz="3050" spc="10" i="1">
                <a:latin typeface="Times New Roman"/>
                <a:cs typeface="Times New Roman"/>
              </a:rPr>
              <a:t>F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98546" y="3172205"/>
            <a:ext cx="1776730" cy="760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985"/>
              </a:lnSpc>
            </a:pPr>
            <a:r>
              <a:rPr dirty="0" sz="3050" spc="10" i="1">
                <a:latin typeface="Times New Roman"/>
                <a:cs typeface="Times New Roman"/>
              </a:rPr>
              <a:t>F</a:t>
            </a:r>
            <a:r>
              <a:rPr dirty="0" sz="3050" spc="-400" i="1">
                <a:latin typeface="Times New Roman"/>
                <a:cs typeface="Times New Roman"/>
              </a:rPr>
              <a:t> </a:t>
            </a:r>
            <a:r>
              <a:rPr dirty="0" sz="4050" spc="-480">
                <a:latin typeface="Symbol"/>
                <a:cs typeface="Symbol"/>
              </a:rPr>
              <a:t></a:t>
            </a:r>
            <a:r>
              <a:rPr dirty="0" sz="3050" spc="10" i="1">
                <a:latin typeface="Times New Roman"/>
                <a:cs typeface="Times New Roman"/>
              </a:rPr>
              <a:t>u</a:t>
            </a:r>
            <a:r>
              <a:rPr dirty="0" sz="3050" spc="-490" i="1">
                <a:latin typeface="Times New Roman"/>
                <a:cs typeface="Times New Roman"/>
              </a:rPr>
              <a:t> </a:t>
            </a:r>
            <a:r>
              <a:rPr dirty="0" sz="4050" spc="-325">
                <a:latin typeface="Symbol"/>
                <a:cs typeface="Symbol"/>
              </a:rPr>
              <a:t></a:t>
            </a:r>
            <a:r>
              <a:rPr dirty="0" sz="4050" spc="-540">
                <a:latin typeface="Times New Roman"/>
                <a:cs typeface="Times New Roman"/>
              </a:rPr>
              <a:t> </a:t>
            </a:r>
            <a:r>
              <a:rPr dirty="0" sz="3050" spc="10">
                <a:latin typeface="Symbol"/>
                <a:cs typeface="Symbol"/>
              </a:rPr>
              <a:t></a:t>
            </a:r>
            <a:r>
              <a:rPr dirty="0" sz="3050" spc="204">
                <a:latin typeface="Times New Roman"/>
                <a:cs typeface="Times New Roman"/>
              </a:rPr>
              <a:t> </a:t>
            </a:r>
            <a:r>
              <a:rPr dirty="0" baseline="35519" sz="4575" spc="15">
                <a:latin typeface="Times New Roman"/>
                <a:cs typeface="Times New Roman"/>
              </a:rPr>
              <a:t>1</a:t>
            </a:r>
            <a:r>
              <a:rPr dirty="0" baseline="35519" sz="4575" spc="-202">
                <a:latin typeface="Times New Roman"/>
                <a:cs typeface="Times New Roman"/>
              </a:rPr>
              <a:t> </a:t>
            </a:r>
            <a:r>
              <a:rPr dirty="0" sz="5100" spc="-850">
                <a:latin typeface="Symbol"/>
                <a:cs typeface="Symbol"/>
              </a:rPr>
              <a:t></a:t>
            </a:r>
            <a:r>
              <a:rPr dirty="0" sz="3050" spc="10" i="1">
                <a:latin typeface="Times New Roman"/>
                <a:cs typeface="Times New Roman"/>
              </a:rPr>
              <a:t>F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78443" y="2985516"/>
            <a:ext cx="6337300" cy="1440180"/>
          </a:xfrm>
          <a:custGeom>
            <a:avLst/>
            <a:gdLst/>
            <a:ahLst/>
            <a:cxnLst/>
            <a:rect l="l" t="t" r="r" b="b"/>
            <a:pathLst>
              <a:path w="6337300" h="1440179">
                <a:moveTo>
                  <a:pt x="0" y="0"/>
                </a:moveTo>
                <a:lnTo>
                  <a:pt x="0" y="1440180"/>
                </a:lnTo>
                <a:lnTo>
                  <a:pt x="6336791" y="1440179"/>
                </a:lnTo>
                <a:lnTo>
                  <a:pt x="6336791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3884929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098" y="1961908"/>
            <a:ext cx="124396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推导：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2054" y="3151632"/>
            <a:ext cx="553720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48945" algn="l"/>
              </a:tabLst>
            </a:pPr>
            <a:r>
              <a:rPr dirty="0" sz="3300" spc="-280">
                <a:latin typeface="Symbol"/>
                <a:cs typeface="Symbol"/>
              </a:rPr>
              <a:t></a:t>
            </a:r>
            <a:r>
              <a:rPr dirty="0" sz="3300" spc="-280">
                <a:latin typeface="Times New Roman"/>
                <a:cs typeface="Times New Roman"/>
              </a:rPr>
              <a:t>	</a:t>
            </a:r>
            <a:r>
              <a:rPr dirty="0" sz="3300" spc="-385">
                <a:latin typeface="Symbol"/>
                <a:cs typeface="Symbol"/>
              </a:rPr>
              <a:t>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0146" y="3246373"/>
            <a:ext cx="11811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i="1">
                <a:latin typeface="Times New Roman"/>
                <a:cs typeface="Times New Roman"/>
              </a:rPr>
              <a:t>u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3771" y="3468128"/>
            <a:ext cx="14922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5" i="1">
                <a:latin typeface="Times New Roman"/>
                <a:cs typeface="Times New Roman"/>
              </a:rPr>
              <a:t>K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45657" y="3246373"/>
            <a:ext cx="11811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i="1">
                <a:latin typeface="Times New Roman"/>
                <a:cs typeface="Times New Roman"/>
              </a:rPr>
              <a:t>u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89281" y="3468128"/>
            <a:ext cx="14922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5" i="1">
                <a:latin typeface="Times New Roman"/>
                <a:cs typeface="Times New Roman"/>
              </a:rPr>
              <a:t>K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23942" y="3468128"/>
            <a:ext cx="14922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5" i="1">
                <a:latin typeface="Times New Roman"/>
                <a:cs typeface="Times New Roman"/>
              </a:rPr>
              <a:t>K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07684" y="3254755"/>
            <a:ext cx="50800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285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W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42346" y="3254755"/>
            <a:ext cx="817244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62940" algn="l"/>
              </a:tabLst>
            </a:pP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280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W</a:t>
            </a:r>
            <a:r>
              <a:rPr dirty="0" sz="2500" i="1">
                <a:latin typeface="Times New Roman"/>
                <a:cs typeface="Times New Roman"/>
              </a:rPr>
              <a:t>	</a:t>
            </a:r>
            <a:r>
              <a:rPr dirty="0" sz="2500" i="1">
                <a:latin typeface="Times New Roman"/>
                <a:cs typeface="Times New Roman"/>
              </a:rPr>
              <a:t>e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10120" y="3165602"/>
            <a:ext cx="364490" cy="297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0">
                <a:latin typeface="Symbol"/>
                <a:cs typeface="Symbol"/>
              </a:rPr>
              <a:t></a:t>
            </a:r>
            <a:r>
              <a:rPr dirty="0" sz="1450">
                <a:latin typeface="Symbol"/>
                <a:cs typeface="Symbol"/>
              </a:rPr>
              <a:t></a:t>
            </a:r>
            <a:r>
              <a:rPr dirty="0" sz="1450" spc="120">
                <a:latin typeface="Times New Roman"/>
                <a:cs typeface="Times New Roman"/>
              </a:rPr>
              <a:t>2</a:t>
            </a:r>
            <a:r>
              <a:rPr dirty="0" sz="1900" spc="-160">
                <a:latin typeface="Symbol"/>
                <a:cs typeface="Symbol"/>
              </a:rPr>
              <a:t>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81115" y="3254755"/>
            <a:ext cx="137033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73125" algn="l"/>
              </a:tabLst>
            </a:pPr>
            <a:r>
              <a:rPr dirty="0" sz="2500" spc="150">
                <a:latin typeface="Symbol"/>
                <a:cs typeface="Symbol"/>
              </a:rPr>
              <a:t></a:t>
            </a:r>
            <a:r>
              <a:rPr dirty="0" sz="2500">
                <a:latin typeface="Times New Roman"/>
                <a:cs typeface="Times New Roman"/>
              </a:rPr>
              <a:t>1</a:t>
            </a:r>
            <a:r>
              <a:rPr dirty="0" sz="2500">
                <a:latin typeface="Times New Roman"/>
                <a:cs typeface="Times New Roman"/>
              </a:rPr>
              <a:t>	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280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W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80330" y="3189223"/>
            <a:ext cx="859790" cy="297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5595" algn="l"/>
              </a:tabLst>
            </a:pPr>
            <a:r>
              <a:rPr dirty="0" sz="1450" i="1">
                <a:latin typeface="Times New Roman"/>
                <a:cs typeface="Times New Roman"/>
              </a:rPr>
              <a:t>u</a:t>
            </a:r>
            <a:r>
              <a:rPr dirty="0" sz="1450" i="1">
                <a:latin typeface="Times New Roman"/>
                <a:cs typeface="Times New Roman"/>
              </a:rPr>
              <a:t>	</a:t>
            </a:r>
            <a:r>
              <a:rPr dirty="0" sz="1450" i="1">
                <a:latin typeface="Times New Roman"/>
                <a:cs typeface="Times New Roman"/>
              </a:rPr>
              <a:t>j</a:t>
            </a:r>
            <a:r>
              <a:rPr dirty="0" sz="1550" spc="-50" i="1">
                <a:latin typeface="Symbol"/>
                <a:cs typeface="Symbol"/>
              </a:rPr>
              <a:t></a:t>
            </a:r>
            <a:r>
              <a:rPr dirty="0" sz="1550" spc="-85" i="1">
                <a:latin typeface="Times New Roman"/>
                <a:cs typeface="Times New Roman"/>
              </a:rPr>
              <a:t> </a:t>
            </a:r>
            <a:r>
              <a:rPr dirty="0" sz="1900" spc="-100">
                <a:latin typeface="Symbol"/>
                <a:cs typeface="Symbol"/>
              </a:rPr>
              <a:t></a:t>
            </a:r>
            <a:r>
              <a:rPr dirty="0" sz="1450" spc="-5">
                <a:latin typeface="Symbol"/>
                <a:cs typeface="Symbol"/>
              </a:rPr>
              <a:t></a:t>
            </a:r>
            <a:r>
              <a:rPr dirty="0" sz="1450">
                <a:latin typeface="Times New Roman"/>
                <a:cs typeface="Times New Roman"/>
              </a:rPr>
              <a:t>2</a:t>
            </a:r>
            <a:r>
              <a:rPr dirty="0" sz="1450" spc="-235">
                <a:latin typeface="Times New Roman"/>
                <a:cs typeface="Times New Roman"/>
              </a:rPr>
              <a:t> </a:t>
            </a:r>
            <a:r>
              <a:rPr dirty="0" sz="1900" spc="-160">
                <a:latin typeface="Symbol"/>
                <a:cs typeface="Symbol"/>
              </a:rPr>
              <a:t>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83825" y="2232659"/>
            <a:ext cx="14287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0" i="1">
                <a:latin typeface="Times New Roman"/>
                <a:cs typeface="Times New Roman"/>
              </a:rPr>
              <a:t>K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35413" y="2030984"/>
            <a:ext cx="27622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5" i="1">
                <a:latin typeface="Times New Roman"/>
                <a:cs typeface="Times New Roman"/>
              </a:rPr>
              <a:t>W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7165" y="2023109"/>
            <a:ext cx="360680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i="1">
                <a:latin typeface="Times New Roman"/>
                <a:cs typeface="Times New Roman"/>
              </a:rPr>
              <a:t>u</a:t>
            </a:r>
            <a:r>
              <a:rPr dirty="0" sz="1350" spc="-215" i="1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Symbol"/>
                <a:cs typeface="Symbol"/>
              </a:rPr>
              <a:t></a:t>
            </a:r>
            <a:r>
              <a:rPr dirty="0" sz="1350" spc="-200">
                <a:latin typeface="Times New Roman"/>
                <a:cs typeface="Times New Roman"/>
              </a:rPr>
              <a:t> </a:t>
            </a:r>
            <a:r>
              <a:rPr dirty="0" sz="1350" spc="20" i="1">
                <a:latin typeface="Times New Roman"/>
                <a:cs typeface="Times New Roman"/>
              </a:rPr>
              <a:t>K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91317" y="2030984"/>
            <a:ext cx="388620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5">
                <a:latin typeface="Symbol"/>
                <a:cs typeface="Symbol"/>
              </a:rPr>
              <a:t></a:t>
            </a:r>
            <a:r>
              <a:rPr dirty="0" sz="2350" spc="-85">
                <a:latin typeface="Times New Roman"/>
                <a:cs typeface="Times New Roman"/>
              </a:rPr>
              <a:t> </a:t>
            </a:r>
            <a:r>
              <a:rPr dirty="0" sz="2350" spc="5" i="1">
                <a:latin typeface="Times New Roman"/>
                <a:cs typeface="Times New Roman"/>
              </a:rPr>
              <a:t>e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68482" y="2010409"/>
            <a:ext cx="1169035" cy="231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Symbol"/>
                <a:cs typeface="Symbol"/>
              </a:rPr>
              <a:t></a:t>
            </a:r>
            <a:r>
              <a:rPr dirty="0" sz="1350" spc="30">
                <a:latin typeface="Times New Roman"/>
                <a:cs typeface="Times New Roman"/>
              </a:rPr>
              <a:t> </a:t>
            </a:r>
            <a:r>
              <a:rPr dirty="0" sz="1350" spc="5" i="1">
                <a:latin typeface="Times New Roman"/>
                <a:cs typeface="Times New Roman"/>
              </a:rPr>
              <a:t>j</a:t>
            </a:r>
            <a:r>
              <a:rPr dirty="0" sz="1350" spc="-170" i="1">
                <a:latin typeface="Times New Roman"/>
                <a:cs typeface="Times New Roman"/>
              </a:rPr>
              <a:t> </a:t>
            </a:r>
            <a:r>
              <a:rPr dirty="0" sz="1350" spc="25">
                <a:latin typeface="Times New Roman"/>
                <a:cs typeface="Times New Roman"/>
              </a:rPr>
              <a:t>2</a:t>
            </a:r>
            <a:r>
              <a:rPr dirty="0" sz="1450" spc="-40" i="1">
                <a:latin typeface="Symbol"/>
                <a:cs typeface="Symbol"/>
              </a:rPr>
              <a:t></a:t>
            </a:r>
            <a:r>
              <a:rPr dirty="0" sz="1450" spc="-75" i="1">
                <a:latin typeface="Times New Roman"/>
                <a:cs typeface="Times New Roman"/>
              </a:rPr>
              <a:t> </a:t>
            </a:r>
            <a:r>
              <a:rPr dirty="0" sz="1350" spc="75">
                <a:latin typeface="Times New Roman"/>
                <a:cs typeface="Times New Roman"/>
              </a:rPr>
              <a:t>(</a:t>
            </a:r>
            <a:r>
              <a:rPr dirty="0" sz="1350" spc="15" i="1">
                <a:latin typeface="Times New Roman"/>
                <a:cs typeface="Times New Roman"/>
              </a:rPr>
              <a:t>u</a:t>
            </a:r>
            <a:r>
              <a:rPr dirty="0" sz="1350" spc="-215" i="1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Symbol"/>
                <a:cs typeface="Symbol"/>
              </a:rPr>
              <a:t></a:t>
            </a:r>
            <a:r>
              <a:rPr dirty="0" sz="1350" spc="-200">
                <a:latin typeface="Times New Roman"/>
                <a:cs typeface="Times New Roman"/>
              </a:rPr>
              <a:t> </a:t>
            </a:r>
            <a:r>
              <a:rPr dirty="0" sz="1350" spc="20" i="1">
                <a:latin typeface="Times New Roman"/>
                <a:cs typeface="Times New Roman"/>
              </a:rPr>
              <a:t>K</a:t>
            </a:r>
            <a:r>
              <a:rPr dirty="0" sz="1350" spc="-110" i="1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Times New Roman"/>
                <a:cs typeface="Times New Roman"/>
              </a:rPr>
              <a:t>)</a:t>
            </a:r>
            <a:r>
              <a:rPr dirty="0" sz="1350" spc="-170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Times New Roman"/>
                <a:cs typeface="Times New Roman"/>
              </a:rPr>
              <a:t>/</a:t>
            </a:r>
            <a:r>
              <a:rPr dirty="0" sz="1350" spc="-100">
                <a:latin typeface="Times New Roman"/>
                <a:cs typeface="Times New Roman"/>
              </a:rPr>
              <a:t> </a:t>
            </a:r>
            <a:r>
              <a:rPr dirty="0" sz="1350" spc="20" i="1">
                <a:latin typeface="Times New Roman"/>
                <a:cs typeface="Times New Roman"/>
              </a:rPr>
              <a:t>K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94456" y="4108450"/>
            <a:ext cx="334010" cy="4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0" i="1">
                <a:latin typeface="Times New Roman"/>
                <a:cs typeface="Times New Roman"/>
              </a:rPr>
              <a:t>W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95433" y="4353064"/>
            <a:ext cx="298450" cy="27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>
                <a:latin typeface="Times New Roman"/>
                <a:cs typeface="Times New Roman"/>
              </a:rPr>
              <a:t>2</a:t>
            </a:r>
            <a:r>
              <a:rPr dirty="0" sz="1700" spc="-265">
                <a:latin typeface="Times New Roman"/>
                <a:cs typeface="Times New Roman"/>
              </a:rPr>
              <a:t> </a:t>
            </a:r>
            <a:r>
              <a:rPr dirty="0" sz="1700" i="1">
                <a:latin typeface="Times New Roman"/>
                <a:cs typeface="Times New Roman"/>
              </a:rPr>
              <a:t>K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66299" y="4094733"/>
            <a:ext cx="439420" cy="27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i="1">
                <a:latin typeface="Times New Roman"/>
                <a:cs typeface="Times New Roman"/>
              </a:rPr>
              <a:t>u</a:t>
            </a:r>
            <a:r>
              <a:rPr dirty="0" sz="1700" spc="-265" i="1">
                <a:latin typeface="Times New Roman"/>
                <a:cs typeface="Times New Roman"/>
              </a:rPr>
              <a:t> </a:t>
            </a:r>
            <a:r>
              <a:rPr dirty="0" sz="1700">
                <a:latin typeface="Symbol"/>
                <a:cs typeface="Symbol"/>
              </a:rPr>
              <a:t></a:t>
            </a:r>
            <a:r>
              <a:rPr dirty="0" sz="1700" spc="-250">
                <a:latin typeface="Times New Roman"/>
                <a:cs typeface="Times New Roman"/>
              </a:rPr>
              <a:t> </a:t>
            </a:r>
            <a:r>
              <a:rPr dirty="0" sz="1700" i="1">
                <a:latin typeface="Times New Roman"/>
                <a:cs typeface="Times New Roman"/>
              </a:rPr>
              <a:t>K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27119" y="4108450"/>
            <a:ext cx="473709" cy="4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5">
                <a:latin typeface="Symbol"/>
                <a:cs typeface="Symbol"/>
              </a:rPr>
              <a:t></a:t>
            </a:r>
            <a:r>
              <a:rPr dirty="0" sz="2900" spc="-95">
                <a:latin typeface="Times New Roman"/>
                <a:cs typeface="Times New Roman"/>
              </a:rPr>
              <a:t> </a:t>
            </a:r>
            <a:r>
              <a:rPr dirty="0" sz="2900" spc="5" i="1">
                <a:latin typeface="Times New Roman"/>
                <a:cs typeface="Times New Roman"/>
              </a:rPr>
              <a:t>e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92701" y="4031233"/>
            <a:ext cx="153860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>
                <a:latin typeface="Symbol"/>
                <a:cs typeface="Symbol"/>
              </a:rPr>
              <a:t></a:t>
            </a:r>
            <a:r>
              <a:rPr dirty="0" sz="1700" spc="30">
                <a:latin typeface="Times New Roman"/>
                <a:cs typeface="Times New Roman"/>
              </a:rPr>
              <a:t> </a:t>
            </a:r>
            <a:r>
              <a:rPr dirty="0" sz="1700" i="1">
                <a:latin typeface="Times New Roman"/>
                <a:cs typeface="Times New Roman"/>
              </a:rPr>
              <a:t>j</a:t>
            </a:r>
            <a:r>
              <a:rPr dirty="0" sz="1700" spc="-215" i="1">
                <a:latin typeface="Times New Roman"/>
                <a:cs typeface="Times New Roman"/>
              </a:rPr>
              <a:t> </a:t>
            </a:r>
            <a:r>
              <a:rPr dirty="0" sz="1700" spc="10">
                <a:latin typeface="Times New Roman"/>
                <a:cs typeface="Times New Roman"/>
              </a:rPr>
              <a:t>2</a:t>
            </a:r>
            <a:r>
              <a:rPr dirty="0" sz="1800" spc="-55" i="1">
                <a:latin typeface="Symbol"/>
                <a:cs typeface="Symbol"/>
              </a:rPr>
              <a:t></a:t>
            </a:r>
            <a:r>
              <a:rPr dirty="0" sz="1800" spc="-100" i="1">
                <a:latin typeface="Times New Roman"/>
                <a:cs typeface="Times New Roman"/>
              </a:rPr>
              <a:t> </a:t>
            </a:r>
            <a:r>
              <a:rPr dirty="0" sz="2200" spc="-165">
                <a:latin typeface="Symbol"/>
                <a:cs typeface="Symbol"/>
              </a:rPr>
              <a:t></a:t>
            </a:r>
            <a:r>
              <a:rPr dirty="0" sz="1700" i="1">
                <a:latin typeface="Times New Roman"/>
                <a:cs typeface="Times New Roman"/>
              </a:rPr>
              <a:t>u</a:t>
            </a:r>
            <a:r>
              <a:rPr dirty="0" sz="1700" spc="-270" i="1">
                <a:latin typeface="Times New Roman"/>
                <a:cs typeface="Times New Roman"/>
              </a:rPr>
              <a:t> </a:t>
            </a:r>
            <a:r>
              <a:rPr dirty="0" sz="1700">
                <a:latin typeface="Symbol"/>
                <a:cs typeface="Symbol"/>
              </a:rPr>
              <a:t></a:t>
            </a:r>
            <a:r>
              <a:rPr dirty="0" sz="1700" spc="-250">
                <a:latin typeface="Times New Roman"/>
                <a:cs typeface="Times New Roman"/>
              </a:rPr>
              <a:t> </a:t>
            </a:r>
            <a:r>
              <a:rPr dirty="0" sz="1700" i="1">
                <a:latin typeface="Times New Roman"/>
                <a:cs typeface="Times New Roman"/>
              </a:rPr>
              <a:t>K</a:t>
            </a:r>
            <a:r>
              <a:rPr dirty="0" sz="1700" spc="-85" i="1">
                <a:latin typeface="Times New Roman"/>
                <a:cs typeface="Times New Roman"/>
              </a:rPr>
              <a:t> </a:t>
            </a:r>
            <a:r>
              <a:rPr dirty="0" sz="2200" spc="-105">
                <a:latin typeface="Symbol"/>
                <a:cs typeface="Symbol"/>
              </a:rPr>
              <a:t></a:t>
            </a:r>
            <a:r>
              <a:rPr dirty="0" sz="1700">
                <a:latin typeface="Times New Roman"/>
                <a:cs typeface="Times New Roman"/>
              </a:rPr>
              <a:t>/</a:t>
            </a:r>
            <a:r>
              <a:rPr dirty="0" sz="1700" spc="-17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2</a:t>
            </a:r>
            <a:r>
              <a:rPr dirty="0" sz="1700" spc="-260">
                <a:latin typeface="Times New Roman"/>
                <a:cs typeface="Times New Roman"/>
              </a:rPr>
              <a:t> </a:t>
            </a:r>
            <a:r>
              <a:rPr dirty="0" sz="1700" i="1">
                <a:latin typeface="Times New Roman"/>
                <a:cs typeface="Times New Roman"/>
              </a:rPr>
              <a:t>K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25595" y="2420365"/>
            <a:ext cx="2123440" cy="630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423" sz="4425" spc="22">
                <a:latin typeface="Symbol"/>
                <a:cs typeface="Symbol"/>
              </a:rPr>
              <a:t></a:t>
            </a:r>
            <a:r>
              <a:rPr dirty="0" baseline="-25423" sz="4425" spc="-135">
                <a:latin typeface="Times New Roman"/>
                <a:cs typeface="Times New Roman"/>
              </a:rPr>
              <a:t> </a:t>
            </a:r>
            <a:r>
              <a:rPr dirty="0" baseline="-25423" sz="4425" spc="225" i="1">
                <a:latin typeface="Times New Roman"/>
                <a:cs typeface="Times New Roman"/>
              </a:rPr>
              <a:t>e</a:t>
            </a:r>
            <a:r>
              <a:rPr dirty="0" sz="1700" spc="20">
                <a:latin typeface="Symbol"/>
                <a:cs typeface="Symbol"/>
              </a:rPr>
              <a:t></a:t>
            </a:r>
            <a:r>
              <a:rPr dirty="0" sz="1700" spc="40">
                <a:latin typeface="Times New Roman"/>
                <a:cs typeface="Times New Roman"/>
              </a:rPr>
              <a:t> </a:t>
            </a:r>
            <a:r>
              <a:rPr dirty="0" sz="1700" spc="10" i="1">
                <a:latin typeface="Times New Roman"/>
                <a:cs typeface="Times New Roman"/>
              </a:rPr>
              <a:t>j</a:t>
            </a:r>
            <a:r>
              <a:rPr dirty="0" sz="1700" spc="-215" i="1">
                <a:latin typeface="Times New Roman"/>
                <a:cs typeface="Times New Roman"/>
              </a:rPr>
              <a:t> </a:t>
            </a:r>
            <a:r>
              <a:rPr dirty="0" sz="1700" spc="25">
                <a:latin typeface="Times New Roman"/>
                <a:cs typeface="Times New Roman"/>
              </a:rPr>
              <a:t>2</a:t>
            </a:r>
            <a:r>
              <a:rPr dirty="0" sz="1800" spc="-65" i="1">
                <a:latin typeface="Symbol"/>
                <a:cs typeface="Symbol"/>
              </a:rPr>
              <a:t></a:t>
            </a:r>
            <a:r>
              <a:rPr dirty="0" sz="1700" spc="15" i="1">
                <a:latin typeface="Times New Roman"/>
                <a:cs typeface="Times New Roman"/>
              </a:rPr>
              <a:t>u</a:t>
            </a:r>
            <a:r>
              <a:rPr dirty="0" sz="1700" spc="-150" i="1">
                <a:latin typeface="Times New Roman"/>
                <a:cs typeface="Times New Roman"/>
              </a:rPr>
              <a:t> </a:t>
            </a:r>
            <a:r>
              <a:rPr dirty="0" sz="1700" spc="10">
                <a:latin typeface="Times New Roman"/>
                <a:cs typeface="Times New Roman"/>
              </a:rPr>
              <a:t>/</a:t>
            </a:r>
            <a:r>
              <a:rPr dirty="0" sz="1700" spc="-110">
                <a:latin typeface="Times New Roman"/>
                <a:cs typeface="Times New Roman"/>
              </a:rPr>
              <a:t> </a:t>
            </a:r>
            <a:r>
              <a:rPr dirty="0" sz="1700" spc="25" i="1">
                <a:latin typeface="Times New Roman"/>
                <a:cs typeface="Times New Roman"/>
              </a:rPr>
              <a:t>K</a:t>
            </a:r>
            <a:r>
              <a:rPr dirty="0" sz="1700" spc="-130" i="1">
                <a:latin typeface="Times New Roman"/>
                <a:cs typeface="Times New Roman"/>
              </a:rPr>
              <a:t> </a:t>
            </a:r>
            <a:r>
              <a:rPr dirty="0" baseline="-25423" sz="4425" spc="225" i="1">
                <a:latin typeface="Times New Roman"/>
                <a:cs typeface="Times New Roman"/>
              </a:rPr>
              <a:t>e</a:t>
            </a:r>
            <a:r>
              <a:rPr dirty="0" sz="1700" spc="20">
                <a:latin typeface="Symbol"/>
                <a:cs typeface="Symbol"/>
              </a:rPr>
              <a:t></a:t>
            </a:r>
            <a:r>
              <a:rPr dirty="0" sz="1700" spc="40">
                <a:latin typeface="Times New Roman"/>
                <a:cs typeface="Times New Roman"/>
              </a:rPr>
              <a:t> </a:t>
            </a:r>
            <a:r>
              <a:rPr dirty="0" sz="1700" spc="10" i="1">
                <a:latin typeface="Times New Roman"/>
                <a:cs typeface="Times New Roman"/>
              </a:rPr>
              <a:t>j</a:t>
            </a:r>
            <a:r>
              <a:rPr dirty="0" sz="1700" spc="-215" i="1">
                <a:latin typeface="Times New Roman"/>
                <a:cs typeface="Times New Roman"/>
              </a:rPr>
              <a:t> </a:t>
            </a:r>
            <a:r>
              <a:rPr dirty="0" sz="1700" spc="25">
                <a:latin typeface="Times New Roman"/>
                <a:cs typeface="Times New Roman"/>
              </a:rPr>
              <a:t>2</a:t>
            </a:r>
            <a:r>
              <a:rPr dirty="0" sz="1800" spc="-35" i="1">
                <a:latin typeface="Symbol"/>
                <a:cs typeface="Symbol"/>
              </a:rPr>
              <a:t>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91577" y="5667247"/>
            <a:ext cx="250825" cy="4514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8580">
              <a:lnSpc>
                <a:spcPts val="1730"/>
              </a:lnSpc>
            </a:pPr>
            <a:r>
              <a:rPr dirty="0" sz="1450" spc="-5" i="1">
                <a:latin typeface="Times New Roman"/>
                <a:cs typeface="Times New Roman"/>
              </a:rPr>
              <a:t>u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730"/>
              </a:lnSpc>
            </a:pPr>
            <a:r>
              <a:rPr dirty="0" sz="1450" spc="75">
                <a:latin typeface="Times New Roman"/>
                <a:cs typeface="Times New Roman"/>
              </a:rPr>
              <a:t>2</a:t>
            </a:r>
            <a:r>
              <a:rPr dirty="0" sz="1450" spc="-10" i="1">
                <a:latin typeface="Times New Roman"/>
                <a:cs typeface="Times New Roman"/>
              </a:rPr>
              <a:t>K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29845" y="5667247"/>
            <a:ext cx="250825" cy="4514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8580">
              <a:lnSpc>
                <a:spcPts val="1730"/>
              </a:lnSpc>
            </a:pPr>
            <a:r>
              <a:rPr dirty="0" sz="1450" spc="-5" i="1">
                <a:latin typeface="Times New Roman"/>
                <a:cs typeface="Times New Roman"/>
              </a:rPr>
              <a:t>u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730"/>
              </a:lnSpc>
            </a:pPr>
            <a:r>
              <a:rPr dirty="0" sz="1450" spc="75">
                <a:latin typeface="Times New Roman"/>
                <a:cs typeface="Times New Roman"/>
              </a:rPr>
              <a:t>2</a:t>
            </a:r>
            <a:r>
              <a:rPr dirty="0" sz="1450" spc="-10" i="1">
                <a:latin typeface="Times New Roman"/>
                <a:cs typeface="Times New Roman"/>
              </a:rPr>
              <a:t>K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96523" y="5885941"/>
            <a:ext cx="25082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75">
                <a:latin typeface="Times New Roman"/>
                <a:cs typeface="Times New Roman"/>
              </a:rPr>
              <a:t>2</a:t>
            </a:r>
            <a:r>
              <a:rPr dirty="0" sz="1450" spc="-10" i="1">
                <a:latin typeface="Times New Roman"/>
                <a:cs typeface="Times New Roman"/>
              </a:rPr>
              <a:t>K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99580" y="5578855"/>
            <a:ext cx="151765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90905" algn="l"/>
              </a:tabLst>
            </a:pPr>
            <a:r>
              <a:rPr dirty="0" sz="3250" spc="-360">
                <a:latin typeface="Symbol"/>
                <a:cs typeface="Symbol"/>
              </a:rPr>
              <a:t></a:t>
            </a:r>
            <a:r>
              <a:rPr dirty="0" sz="2450" spc="65">
                <a:latin typeface="Symbol"/>
                <a:cs typeface="Symbol"/>
              </a:rPr>
              <a:t></a:t>
            </a:r>
            <a:r>
              <a:rPr dirty="0" sz="2450" spc="-180">
                <a:latin typeface="Times New Roman"/>
                <a:cs typeface="Times New Roman"/>
              </a:rPr>
              <a:t>1</a:t>
            </a:r>
            <a:r>
              <a:rPr dirty="0" sz="3250" spc="-320">
                <a:latin typeface="Symbol"/>
                <a:cs typeface="Symbol"/>
              </a:rPr>
              <a:t></a:t>
            </a:r>
            <a:r>
              <a:rPr dirty="0" sz="3250">
                <a:latin typeface="Times New Roman"/>
                <a:cs typeface="Times New Roman"/>
              </a:rPr>
              <a:t>	</a:t>
            </a:r>
            <a:r>
              <a:rPr dirty="0" sz="2450" spc="10">
                <a:latin typeface="Symbol"/>
                <a:cs typeface="Symbol"/>
              </a:rPr>
              <a:t></a:t>
            </a:r>
            <a:r>
              <a:rPr dirty="0" sz="2450" spc="-160">
                <a:latin typeface="Times New Roman"/>
                <a:cs typeface="Times New Roman"/>
              </a:rPr>
              <a:t> </a:t>
            </a:r>
            <a:r>
              <a:rPr dirty="0" sz="2450" spc="-220">
                <a:latin typeface="Symbol"/>
                <a:cs typeface="Symbol"/>
              </a:rPr>
              <a:t></a:t>
            </a:r>
            <a:r>
              <a:rPr dirty="0" sz="2450" spc="-155" i="1">
                <a:latin typeface="Times New Roman"/>
                <a:cs typeface="Times New Roman"/>
              </a:rPr>
              <a:t>W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87123" y="5680455"/>
            <a:ext cx="468630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10">
                <a:latin typeface="Symbol"/>
                <a:cs typeface="Symbol"/>
              </a:rPr>
              <a:t></a:t>
            </a:r>
            <a:r>
              <a:rPr dirty="0" sz="2450" spc="-375">
                <a:latin typeface="Times New Roman"/>
                <a:cs typeface="Times New Roman"/>
              </a:rPr>
              <a:t> </a:t>
            </a:r>
            <a:r>
              <a:rPr dirty="0" sz="2450" spc="-155" i="1">
                <a:latin typeface="Times New Roman"/>
                <a:cs typeface="Times New Roman"/>
              </a:rPr>
              <a:t>W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53801" y="5680455"/>
            <a:ext cx="854710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01675" algn="l"/>
              </a:tabLst>
            </a:pPr>
            <a:r>
              <a:rPr dirty="0" sz="2450" spc="10">
                <a:latin typeface="Symbol"/>
                <a:cs typeface="Symbol"/>
              </a:rPr>
              <a:t></a:t>
            </a:r>
            <a:r>
              <a:rPr dirty="0" sz="2450" spc="-375">
                <a:latin typeface="Times New Roman"/>
                <a:cs typeface="Times New Roman"/>
              </a:rPr>
              <a:t> </a:t>
            </a:r>
            <a:r>
              <a:rPr dirty="0" sz="2450" spc="15" i="1">
                <a:latin typeface="Times New Roman"/>
                <a:cs typeface="Times New Roman"/>
              </a:rPr>
              <a:t>W</a:t>
            </a:r>
            <a:r>
              <a:rPr dirty="0" sz="2450" i="1">
                <a:latin typeface="Times New Roman"/>
                <a:cs typeface="Times New Roman"/>
              </a:rPr>
              <a:t>	</a:t>
            </a:r>
            <a:r>
              <a:rPr dirty="0" sz="2450" spc="5" i="1">
                <a:latin typeface="Times New Roman"/>
                <a:cs typeface="Times New Roman"/>
              </a:rPr>
              <a:t>e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89559" y="5593588"/>
            <a:ext cx="327660" cy="290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14">
                <a:latin typeface="Symbol"/>
                <a:cs typeface="Symbol"/>
              </a:rPr>
              <a:t></a:t>
            </a:r>
            <a:r>
              <a:rPr dirty="0" sz="1450" spc="-60">
                <a:latin typeface="Symbol"/>
                <a:cs typeface="Symbol"/>
              </a:rPr>
              <a:t></a:t>
            </a:r>
            <a:r>
              <a:rPr dirty="0" sz="1450" spc="-40">
                <a:latin typeface="Times New Roman"/>
                <a:cs typeface="Times New Roman"/>
              </a:rPr>
              <a:t>1</a:t>
            </a:r>
            <a:r>
              <a:rPr dirty="0" sz="1850" spc="-175">
                <a:latin typeface="Symbol"/>
                <a:cs typeface="Symbol"/>
              </a:rPr>
              <a:t>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61409" y="4723892"/>
            <a:ext cx="1588770" cy="1183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423" sz="4425" spc="75">
                <a:latin typeface="Symbol"/>
                <a:cs typeface="Symbol"/>
              </a:rPr>
              <a:t></a:t>
            </a:r>
            <a:r>
              <a:rPr dirty="0" baseline="-25423" sz="4425" spc="-359" i="1">
                <a:latin typeface="Times New Roman"/>
                <a:cs typeface="Times New Roman"/>
              </a:rPr>
              <a:t>e</a:t>
            </a:r>
            <a:r>
              <a:rPr dirty="0" sz="1700" spc="100">
                <a:latin typeface="Symbol"/>
                <a:cs typeface="Symbol"/>
              </a:rPr>
              <a:t></a:t>
            </a:r>
            <a:r>
              <a:rPr dirty="0" sz="1700" spc="40" i="1">
                <a:latin typeface="Times New Roman"/>
                <a:cs typeface="Times New Roman"/>
              </a:rPr>
              <a:t>j</a:t>
            </a:r>
            <a:r>
              <a:rPr dirty="0" sz="1700" spc="-210">
                <a:latin typeface="Times New Roman"/>
                <a:cs typeface="Times New Roman"/>
              </a:rPr>
              <a:t>2</a:t>
            </a:r>
            <a:r>
              <a:rPr dirty="0" sz="1800" spc="-315" i="1">
                <a:latin typeface="Symbol"/>
                <a:cs typeface="Symbol"/>
              </a:rPr>
              <a:t></a:t>
            </a:r>
            <a:r>
              <a:rPr dirty="0" sz="1700" spc="-10" i="1">
                <a:latin typeface="Times New Roman"/>
                <a:cs typeface="Times New Roman"/>
              </a:rPr>
              <a:t>u</a:t>
            </a:r>
            <a:r>
              <a:rPr dirty="0" sz="1700" spc="70">
                <a:latin typeface="Times New Roman"/>
                <a:cs typeface="Times New Roman"/>
              </a:rPr>
              <a:t>/</a:t>
            </a:r>
            <a:r>
              <a:rPr dirty="0" sz="1700" spc="-90">
                <a:latin typeface="Times New Roman"/>
                <a:cs typeface="Times New Roman"/>
              </a:rPr>
              <a:t>2</a:t>
            </a:r>
            <a:r>
              <a:rPr dirty="0" sz="1700" spc="-60" i="1">
                <a:latin typeface="Times New Roman"/>
                <a:cs typeface="Times New Roman"/>
              </a:rPr>
              <a:t>K</a:t>
            </a:r>
            <a:r>
              <a:rPr dirty="0" baseline="-25423" sz="4425" spc="-359" i="1">
                <a:latin typeface="Times New Roman"/>
                <a:cs typeface="Times New Roman"/>
              </a:rPr>
              <a:t>e</a:t>
            </a:r>
            <a:r>
              <a:rPr dirty="0" sz="1700" spc="105">
                <a:latin typeface="Symbol"/>
                <a:cs typeface="Symbol"/>
              </a:rPr>
              <a:t></a:t>
            </a:r>
            <a:r>
              <a:rPr dirty="0" sz="1700" spc="-114" i="1">
                <a:latin typeface="Times New Roman"/>
                <a:cs typeface="Times New Roman"/>
              </a:rPr>
              <a:t>j</a:t>
            </a:r>
            <a:r>
              <a:rPr dirty="0" sz="1800" spc="-35" i="1">
                <a:latin typeface="Symbol"/>
                <a:cs typeface="Symbol"/>
              </a:rPr>
              <a:t></a:t>
            </a:r>
            <a:endParaRPr sz="180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3000">
              <a:latin typeface="Times New Roman"/>
              <a:cs typeface="Times New Roman"/>
            </a:endParaRPr>
          </a:p>
          <a:p>
            <a:pPr marL="503555">
              <a:lnSpc>
                <a:spcPct val="100000"/>
              </a:lnSpc>
              <a:tabLst>
                <a:tab pos="871219" algn="l"/>
              </a:tabLst>
            </a:pPr>
            <a:r>
              <a:rPr dirty="0" sz="1450" spc="-5" i="1">
                <a:latin typeface="Times New Roman"/>
                <a:cs typeface="Times New Roman"/>
              </a:rPr>
              <a:t>u</a:t>
            </a:r>
            <a:r>
              <a:rPr dirty="0" sz="1450" spc="-5" i="1">
                <a:latin typeface="Times New Roman"/>
                <a:cs typeface="Times New Roman"/>
              </a:rPr>
              <a:t>	</a:t>
            </a:r>
            <a:r>
              <a:rPr dirty="0" sz="1450" spc="-25" i="1">
                <a:latin typeface="Times New Roman"/>
                <a:cs typeface="Times New Roman"/>
              </a:rPr>
              <a:t>j</a:t>
            </a:r>
            <a:r>
              <a:rPr dirty="0" sz="1500" spc="-35" i="1">
                <a:latin typeface="Symbol"/>
                <a:cs typeface="Symbol"/>
              </a:rPr>
              <a:t></a:t>
            </a:r>
            <a:r>
              <a:rPr dirty="0" sz="1500" spc="-150" i="1">
                <a:latin typeface="Times New Roman"/>
                <a:cs typeface="Times New Roman"/>
              </a:rPr>
              <a:t> </a:t>
            </a:r>
            <a:r>
              <a:rPr dirty="0" sz="1850" spc="-114">
                <a:latin typeface="Symbol"/>
                <a:cs typeface="Symbol"/>
              </a:rPr>
              <a:t></a:t>
            </a:r>
            <a:r>
              <a:rPr dirty="0" sz="1450" spc="-60">
                <a:latin typeface="Symbol"/>
                <a:cs typeface="Symbol"/>
              </a:rPr>
              <a:t></a:t>
            </a:r>
            <a:r>
              <a:rPr dirty="0" sz="1450" spc="-40">
                <a:latin typeface="Times New Roman"/>
                <a:cs typeface="Times New Roman"/>
              </a:rPr>
              <a:t>1</a:t>
            </a:r>
            <a:r>
              <a:rPr dirty="0" sz="1850" spc="-175">
                <a:latin typeface="Symbol"/>
                <a:cs typeface="Symbol"/>
              </a:rPr>
              <a:t></a:t>
            </a:r>
            <a:endParaRPr sz="18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3884929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7827" y="4043933"/>
            <a:ext cx="498475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4335" algn="l"/>
              </a:tabLst>
            </a:pPr>
            <a:r>
              <a:rPr dirty="0" sz="2850" spc="-235">
                <a:latin typeface="Symbol"/>
                <a:cs typeface="Symbol"/>
              </a:rPr>
              <a:t></a:t>
            </a:r>
            <a:r>
              <a:rPr dirty="0" sz="2850" spc="-235">
                <a:latin typeface="Times New Roman"/>
                <a:cs typeface="Times New Roman"/>
              </a:rPr>
              <a:t>	</a:t>
            </a:r>
            <a:r>
              <a:rPr dirty="0" sz="2850" spc="-235">
                <a:latin typeface="Symbol"/>
                <a:cs typeface="Symbol"/>
              </a:rPr>
              <a:t>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6506" y="4226559"/>
            <a:ext cx="132080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36506" y="4403356"/>
            <a:ext cx="132080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0">
                <a:latin typeface="Symbol"/>
                <a:cs typeface="Symbol"/>
              </a:rPr>
              <a:t>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36506" y="3961396"/>
            <a:ext cx="132080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0">
                <a:latin typeface="Symbol"/>
                <a:cs typeface="Symbol"/>
              </a:rPr>
              <a:t>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2959" y="4226559"/>
            <a:ext cx="132080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0">
                <a:latin typeface="Symbol"/>
                <a:cs typeface="Symbol"/>
              </a:rPr>
              <a:t>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40428" y="3966717"/>
            <a:ext cx="3200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5" i="1">
                <a:latin typeface="Times New Roman"/>
                <a:cs typeface="Times New Roman"/>
              </a:rPr>
              <a:t>K</a:t>
            </a:r>
            <a:r>
              <a:rPr dirty="0" sz="1250" spc="-114" i="1">
                <a:latin typeface="Times New Roman"/>
                <a:cs typeface="Times New Roman"/>
              </a:rPr>
              <a:t> </a:t>
            </a:r>
            <a:r>
              <a:rPr dirty="0" sz="1250" spc="-60">
                <a:latin typeface="Symbol"/>
                <a:cs typeface="Symbol"/>
              </a:rPr>
              <a:t></a:t>
            </a:r>
            <a:r>
              <a:rPr dirty="0" sz="1250" spc="1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53395" y="4513833"/>
            <a:ext cx="28511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95" i="1">
                <a:latin typeface="Times New Roman"/>
                <a:cs typeface="Times New Roman"/>
              </a:rPr>
              <a:t>x</a:t>
            </a:r>
            <a:r>
              <a:rPr dirty="0" sz="1250" spc="60">
                <a:latin typeface="Symbol"/>
                <a:cs typeface="Symbol"/>
              </a:rPr>
              <a:t></a:t>
            </a:r>
            <a:r>
              <a:rPr dirty="0" sz="1250" spc="1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96533" y="3966717"/>
            <a:ext cx="32067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5" i="1">
                <a:latin typeface="Times New Roman"/>
                <a:cs typeface="Times New Roman"/>
              </a:rPr>
              <a:t>K</a:t>
            </a:r>
            <a:r>
              <a:rPr dirty="0" sz="1250" spc="-114" i="1">
                <a:latin typeface="Times New Roman"/>
                <a:cs typeface="Times New Roman"/>
              </a:rPr>
              <a:t> </a:t>
            </a:r>
            <a:r>
              <a:rPr dirty="0" sz="1250" spc="-55">
                <a:latin typeface="Symbol"/>
                <a:cs typeface="Symbol"/>
              </a:rPr>
              <a:t></a:t>
            </a:r>
            <a:r>
              <a:rPr dirty="0" sz="1250" spc="1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9499" y="4513833"/>
            <a:ext cx="28511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95" i="1">
                <a:latin typeface="Times New Roman"/>
                <a:cs typeface="Times New Roman"/>
              </a:rPr>
              <a:t>x</a:t>
            </a:r>
            <a:r>
              <a:rPr dirty="0" sz="1250" spc="60">
                <a:latin typeface="Symbol"/>
                <a:cs typeface="Symbol"/>
              </a:rPr>
              <a:t></a:t>
            </a:r>
            <a:r>
              <a:rPr dirty="0" sz="1250" spc="1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62162" y="4073652"/>
            <a:ext cx="474980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-120">
                <a:latin typeface="Symbol"/>
                <a:cs typeface="Symbol"/>
              </a:rPr>
              <a:t></a:t>
            </a:r>
            <a:r>
              <a:rPr dirty="0" sz="1250" spc="10" i="1">
                <a:latin typeface="Times New Roman"/>
                <a:cs typeface="Times New Roman"/>
              </a:rPr>
              <a:t>u</a:t>
            </a:r>
            <a:r>
              <a:rPr dirty="0" sz="1250" spc="-195" i="1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Symbol"/>
                <a:cs typeface="Symbol"/>
              </a:rPr>
              <a:t></a:t>
            </a:r>
            <a:r>
              <a:rPr dirty="0" sz="1250" spc="-185">
                <a:latin typeface="Times New Roman"/>
                <a:cs typeface="Times New Roman"/>
              </a:rPr>
              <a:t> </a:t>
            </a:r>
            <a:r>
              <a:rPr dirty="0" sz="1250" spc="15" i="1">
                <a:latin typeface="Times New Roman"/>
                <a:cs typeface="Times New Roman"/>
              </a:rPr>
              <a:t>K</a:t>
            </a:r>
            <a:r>
              <a:rPr dirty="0" sz="1250" spc="-60" i="1">
                <a:latin typeface="Times New Roman"/>
                <a:cs typeface="Times New Roman"/>
              </a:rPr>
              <a:t> </a:t>
            </a:r>
            <a:r>
              <a:rPr dirty="0" sz="1650" spc="-135">
                <a:latin typeface="Symbol"/>
                <a:cs typeface="Symbol"/>
              </a:rPr>
              <a:t>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07666" y="4318000"/>
            <a:ext cx="230504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0">
                <a:latin typeface="Times New Roman"/>
                <a:cs typeface="Times New Roman"/>
              </a:rPr>
              <a:t>2</a:t>
            </a:r>
            <a:r>
              <a:rPr dirty="0" sz="1250" spc="-190">
                <a:latin typeface="Times New Roman"/>
                <a:cs typeface="Times New Roman"/>
              </a:rPr>
              <a:t> </a:t>
            </a:r>
            <a:r>
              <a:rPr dirty="0" sz="1250" spc="15" i="1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60156" y="4073652"/>
            <a:ext cx="55562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-120">
                <a:latin typeface="Symbol"/>
                <a:cs typeface="Symbol"/>
              </a:rPr>
              <a:t></a:t>
            </a:r>
            <a:r>
              <a:rPr dirty="0" sz="1250" spc="10" i="1">
                <a:latin typeface="Times New Roman"/>
                <a:cs typeface="Times New Roman"/>
              </a:rPr>
              <a:t>u</a:t>
            </a:r>
            <a:r>
              <a:rPr dirty="0" sz="1250" spc="-195" i="1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Symbol"/>
                <a:cs typeface="Symbol"/>
              </a:rPr>
              <a:t></a:t>
            </a:r>
            <a:r>
              <a:rPr dirty="0" sz="1250" spc="-180">
                <a:latin typeface="Times New Roman"/>
                <a:cs typeface="Times New Roman"/>
              </a:rPr>
              <a:t> </a:t>
            </a:r>
            <a:r>
              <a:rPr dirty="0" sz="1250" spc="15" i="1">
                <a:latin typeface="Times New Roman"/>
                <a:cs typeface="Times New Roman"/>
              </a:rPr>
              <a:t>K</a:t>
            </a:r>
            <a:r>
              <a:rPr dirty="0" sz="1250" spc="-65" i="1">
                <a:latin typeface="Times New Roman"/>
                <a:cs typeface="Times New Roman"/>
              </a:rPr>
              <a:t> </a:t>
            </a:r>
            <a:r>
              <a:rPr dirty="0" sz="1650" spc="-70">
                <a:latin typeface="Symbol"/>
                <a:cs typeface="Symbol"/>
              </a:rPr>
              <a:t></a:t>
            </a:r>
            <a:r>
              <a:rPr dirty="0" sz="1250" spc="10" i="1">
                <a:latin typeface="Times New Roman"/>
                <a:cs typeface="Times New Roman"/>
              </a:rPr>
              <a:t>x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09865" y="4318000"/>
            <a:ext cx="13335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5" i="1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0296" y="4073652"/>
            <a:ext cx="55562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-120">
                <a:latin typeface="Symbol"/>
                <a:cs typeface="Symbol"/>
              </a:rPr>
              <a:t></a:t>
            </a:r>
            <a:r>
              <a:rPr dirty="0" sz="1250" spc="10" i="1">
                <a:latin typeface="Times New Roman"/>
                <a:cs typeface="Times New Roman"/>
              </a:rPr>
              <a:t>u</a:t>
            </a:r>
            <a:r>
              <a:rPr dirty="0" sz="1250" spc="-195" i="1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Symbol"/>
                <a:cs typeface="Symbol"/>
              </a:rPr>
              <a:t></a:t>
            </a:r>
            <a:r>
              <a:rPr dirty="0" sz="1250" spc="-180">
                <a:latin typeface="Times New Roman"/>
                <a:cs typeface="Times New Roman"/>
              </a:rPr>
              <a:t> </a:t>
            </a:r>
            <a:r>
              <a:rPr dirty="0" sz="1250" spc="15" i="1">
                <a:latin typeface="Times New Roman"/>
                <a:cs typeface="Times New Roman"/>
              </a:rPr>
              <a:t>K</a:t>
            </a:r>
            <a:r>
              <a:rPr dirty="0" sz="1250" spc="-65" i="1">
                <a:latin typeface="Times New Roman"/>
                <a:cs typeface="Times New Roman"/>
              </a:rPr>
              <a:t> </a:t>
            </a:r>
            <a:r>
              <a:rPr dirty="0" sz="1650" spc="-70">
                <a:latin typeface="Symbol"/>
                <a:cs typeface="Symbol"/>
              </a:rPr>
              <a:t></a:t>
            </a:r>
            <a:r>
              <a:rPr dirty="0" sz="1250" spc="10" i="1">
                <a:latin typeface="Times New Roman"/>
                <a:cs typeface="Times New Roman"/>
              </a:rPr>
              <a:t>x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20030" y="4318000"/>
            <a:ext cx="13335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5" i="1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82127" y="4134357"/>
            <a:ext cx="256540" cy="34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25" i="1">
                <a:latin typeface="Times New Roman"/>
                <a:cs typeface="Times New Roman"/>
              </a:rPr>
              <a:t>W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78360" y="3994657"/>
            <a:ext cx="2058035" cy="564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5">
                <a:latin typeface="Symbol"/>
                <a:cs typeface="Symbol"/>
              </a:rPr>
              <a:t></a:t>
            </a:r>
            <a:r>
              <a:rPr dirty="0" sz="2150" spc="-100">
                <a:latin typeface="Times New Roman"/>
                <a:cs typeface="Times New Roman"/>
              </a:rPr>
              <a:t> </a:t>
            </a:r>
            <a:r>
              <a:rPr dirty="0" baseline="34883" sz="3225" spc="-135" u="sng">
                <a:latin typeface="Times New Roman"/>
                <a:cs typeface="Times New Roman"/>
              </a:rPr>
              <a:t> </a:t>
            </a:r>
            <a:r>
              <a:rPr dirty="0" baseline="34883" sz="3225" spc="22" u="sng">
                <a:latin typeface="Times New Roman"/>
                <a:cs typeface="Times New Roman"/>
              </a:rPr>
              <a:t>1</a:t>
            </a:r>
            <a:r>
              <a:rPr dirty="0" baseline="34883" sz="3225">
                <a:latin typeface="Times New Roman"/>
                <a:cs typeface="Times New Roman"/>
              </a:rPr>
              <a:t> </a:t>
            </a:r>
            <a:r>
              <a:rPr dirty="0" baseline="34883" sz="3225" spc="-390">
                <a:latin typeface="Times New Roman"/>
                <a:cs typeface="Times New Roman"/>
              </a:rPr>
              <a:t> </a:t>
            </a:r>
            <a:r>
              <a:rPr dirty="0" baseline="-8547" sz="4875" spc="22">
                <a:latin typeface="Symbol"/>
                <a:cs typeface="Symbol"/>
              </a:rPr>
              <a:t></a:t>
            </a:r>
            <a:r>
              <a:rPr dirty="0" baseline="-8547" sz="4875" spc="-172">
                <a:latin typeface="Times New Roman"/>
                <a:cs typeface="Times New Roman"/>
              </a:rPr>
              <a:t> </a:t>
            </a:r>
            <a:r>
              <a:rPr dirty="0" sz="2150" spc="5" i="1">
                <a:latin typeface="Times New Roman"/>
                <a:cs typeface="Times New Roman"/>
              </a:rPr>
              <a:t>f</a:t>
            </a:r>
            <a:r>
              <a:rPr dirty="0" sz="2150" spc="-25" i="1">
                <a:latin typeface="Times New Roman"/>
                <a:cs typeface="Times New Roman"/>
              </a:rPr>
              <a:t> </a:t>
            </a:r>
            <a:r>
              <a:rPr dirty="0" sz="2850" spc="-275">
                <a:latin typeface="Symbol"/>
                <a:cs typeface="Symbol"/>
              </a:rPr>
              <a:t></a:t>
            </a:r>
            <a:r>
              <a:rPr dirty="0" sz="2150" spc="150">
                <a:latin typeface="Times New Roman"/>
                <a:cs typeface="Times New Roman"/>
              </a:rPr>
              <a:t>2</a:t>
            </a:r>
            <a:r>
              <a:rPr dirty="0" sz="2150" spc="15" i="1">
                <a:latin typeface="Times New Roman"/>
                <a:cs typeface="Times New Roman"/>
              </a:rPr>
              <a:t>x</a:t>
            </a:r>
            <a:r>
              <a:rPr dirty="0" sz="2150" spc="-140" i="1">
                <a:latin typeface="Times New Roman"/>
                <a:cs typeface="Times New Roman"/>
              </a:rPr>
              <a:t> </a:t>
            </a:r>
            <a:r>
              <a:rPr dirty="0" sz="2150" spc="175">
                <a:latin typeface="Symbol"/>
                <a:cs typeface="Symbol"/>
              </a:rPr>
              <a:t></a:t>
            </a:r>
            <a:r>
              <a:rPr dirty="0" sz="2150" spc="-90">
                <a:latin typeface="Times New Roman"/>
                <a:cs typeface="Times New Roman"/>
              </a:rPr>
              <a:t>1</a:t>
            </a:r>
            <a:r>
              <a:rPr dirty="0" sz="2850" spc="-560">
                <a:latin typeface="Symbol"/>
                <a:cs typeface="Symbol"/>
              </a:rPr>
              <a:t></a:t>
            </a:r>
            <a:r>
              <a:rPr dirty="0" sz="2150" spc="25" i="1">
                <a:latin typeface="Times New Roman"/>
                <a:cs typeface="Times New Roman"/>
              </a:rPr>
              <a:t>W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13830" y="4350766"/>
            <a:ext cx="210820" cy="34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20" i="1">
                <a:latin typeface="Times New Roman"/>
                <a:cs typeface="Times New Roman"/>
              </a:rPr>
              <a:t>K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2498" y="3994657"/>
            <a:ext cx="2073910" cy="564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84630" algn="l"/>
              </a:tabLst>
            </a:pPr>
            <a:r>
              <a:rPr dirty="0" sz="2150" spc="15">
                <a:latin typeface="Symbol"/>
                <a:cs typeface="Symbol"/>
              </a:rPr>
              <a:t></a:t>
            </a:r>
            <a:r>
              <a:rPr dirty="0" sz="2150" spc="114">
                <a:latin typeface="Times New Roman"/>
                <a:cs typeface="Times New Roman"/>
              </a:rPr>
              <a:t> </a:t>
            </a:r>
            <a:r>
              <a:rPr dirty="0" baseline="34883" sz="3225" spc="22" u="sng">
                <a:latin typeface="Times New Roman"/>
                <a:cs typeface="Times New Roman"/>
              </a:rPr>
              <a:t>1</a:t>
            </a:r>
            <a:r>
              <a:rPr dirty="0" baseline="34883" sz="3225" spc="-30">
                <a:latin typeface="Times New Roman"/>
                <a:cs typeface="Times New Roman"/>
              </a:rPr>
              <a:t> </a:t>
            </a:r>
            <a:r>
              <a:rPr dirty="0" baseline="34883" sz="3225" spc="142">
                <a:latin typeface="Symbol"/>
                <a:cs typeface="Symbol"/>
              </a:rPr>
              <a:t></a:t>
            </a:r>
            <a:r>
              <a:rPr dirty="0" baseline="34883" sz="3225" spc="-127" u="sng">
                <a:latin typeface="Times New Roman"/>
                <a:cs typeface="Times New Roman"/>
              </a:rPr>
              <a:t> </a:t>
            </a:r>
            <a:r>
              <a:rPr dirty="0" baseline="34883" sz="3225" spc="22" u="sng">
                <a:latin typeface="Times New Roman"/>
                <a:cs typeface="Times New Roman"/>
              </a:rPr>
              <a:t>1</a:t>
            </a:r>
            <a:r>
              <a:rPr dirty="0" baseline="34883" sz="3225">
                <a:latin typeface="Times New Roman"/>
                <a:cs typeface="Times New Roman"/>
              </a:rPr>
              <a:t> </a:t>
            </a:r>
            <a:r>
              <a:rPr dirty="0" baseline="34883" sz="3225" spc="-405">
                <a:latin typeface="Times New Roman"/>
                <a:cs typeface="Times New Roman"/>
              </a:rPr>
              <a:t> </a:t>
            </a:r>
            <a:r>
              <a:rPr dirty="0" baseline="-8547" sz="4875" spc="22">
                <a:latin typeface="Symbol"/>
                <a:cs typeface="Symbol"/>
              </a:rPr>
              <a:t></a:t>
            </a:r>
            <a:r>
              <a:rPr dirty="0" baseline="-8547" sz="4875" spc="-165">
                <a:latin typeface="Times New Roman"/>
                <a:cs typeface="Times New Roman"/>
              </a:rPr>
              <a:t> </a:t>
            </a:r>
            <a:r>
              <a:rPr dirty="0" sz="2150" spc="5" i="1">
                <a:latin typeface="Times New Roman"/>
                <a:cs typeface="Times New Roman"/>
              </a:rPr>
              <a:t>f</a:t>
            </a:r>
            <a:r>
              <a:rPr dirty="0" sz="2150" i="1">
                <a:latin typeface="Times New Roman"/>
                <a:cs typeface="Times New Roman"/>
              </a:rPr>
              <a:t>	</a:t>
            </a:r>
            <a:r>
              <a:rPr dirty="0" sz="2150" spc="150">
                <a:latin typeface="Times New Roman"/>
                <a:cs typeface="Times New Roman"/>
              </a:rPr>
              <a:t>2</a:t>
            </a:r>
            <a:r>
              <a:rPr dirty="0" sz="2150" spc="15" i="1">
                <a:latin typeface="Times New Roman"/>
                <a:cs typeface="Times New Roman"/>
              </a:rPr>
              <a:t>x</a:t>
            </a:r>
            <a:r>
              <a:rPr dirty="0" sz="2150" spc="-20" i="1">
                <a:latin typeface="Times New Roman"/>
                <a:cs typeface="Times New Roman"/>
              </a:rPr>
              <a:t> </a:t>
            </a:r>
            <a:r>
              <a:rPr dirty="0" sz="2150" spc="25" i="1">
                <a:latin typeface="Times New Roman"/>
                <a:cs typeface="Times New Roman"/>
              </a:rPr>
              <a:t>W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12540" y="4350766"/>
            <a:ext cx="555625" cy="388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5">
                <a:latin typeface="Times New Roman"/>
                <a:cs typeface="Times New Roman"/>
              </a:rPr>
              <a:t>2</a:t>
            </a:r>
            <a:r>
              <a:rPr dirty="0" sz="2150" spc="-55">
                <a:latin typeface="Times New Roman"/>
                <a:cs typeface="Times New Roman"/>
              </a:rPr>
              <a:t> </a:t>
            </a:r>
            <a:r>
              <a:rPr dirty="0" baseline="-10335" sz="3225" spc="15">
                <a:latin typeface="Symbol"/>
                <a:cs typeface="Symbol"/>
              </a:rPr>
              <a:t></a:t>
            </a:r>
            <a:r>
              <a:rPr dirty="0" baseline="-10335" sz="3225" spc="-359">
                <a:latin typeface="Times New Roman"/>
                <a:cs typeface="Times New Roman"/>
              </a:rPr>
              <a:t> </a:t>
            </a:r>
            <a:r>
              <a:rPr dirty="0" sz="2150" spc="20" i="1">
                <a:latin typeface="Times New Roman"/>
                <a:cs typeface="Times New Roman"/>
              </a:rPr>
              <a:t>K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35451" y="1854453"/>
            <a:ext cx="442595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00">
                <a:latin typeface="Times New Roman"/>
                <a:cs typeface="Times New Roman"/>
              </a:rPr>
              <a:t>2</a:t>
            </a:r>
            <a:r>
              <a:rPr dirty="0" sz="1400" i="1">
                <a:latin typeface="Times New Roman"/>
                <a:cs typeface="Times New Roman"/>
              </a:rPr>
              <a:t>K</a:t>
            </a:r>
            <a:r>
              <a:rPr dirty="0" sz="1400" spc="-180" i="1">
                <a:latin typeface="Times New Roman"/>
                <a:cs typeface="Times New Roman"/>
              </a:rPr>
              <a:t> </a:t>
            </a:r>
            <a:r>
              <a:rPr dirty="0" sz="1400" spc="-105">
                <a:latin typeface="Symbol"/>
                <a:cs typeface="Symbol"/>
              </a:rPr>
              <a:t></a:t>
            </a:r>
            <a:r>
              <a:rPr dirty="0" sz="140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02507" y="2456421"/>
            <a:ext cx="302895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65" i="1">
                <a:latin typeface="Times New Roman"/>
                <a:cs typeface="Times New Roman"/>
              </a:rPr>
              <a:t>x</a:t>
            </a:r>
            <a:r>
              <a:rPr dirty="0" sz="1400" spc="20">
                <a:latin typeface="Symbol"/>
                <a:cs typeface="Symbol"/>
              </a:rPr>
              <a:t></a:t>
            </a:r>
            <a:r>
              <a:rPr dirty="0" sz="140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34839" y="1976628"/>
            <a:ext cx="588010" cy="283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45">
                <a:latin typeface="Symbol"/>
                <a:cs typeface="Symbol"/>
              </a:rPr>
              <a:t></a:t>
            </a:r>
            <a:r>
              <a:rPr dirty="0" sz="1400" spc="95" i="1">
                <a:latin typeface="Times New Roman"/>
                <a:cs typeface="Times New Roman"/>
              </a:rPr>
              <a:t>u</a:t>
            </a:r>
            <a:r>
              <a:rPr dirty="0" sz="1400" spc="105">
                <a:latin typeface="Symbol"/>
                <a:cs typeface="Symbol"/>
              </a:rPr>
              <a:t></a:t>
            </a:r>
            <a:r>
              <a:rPr dirty="0" sz="1400" i="1">
                <a:latin typeface="Times New Roman"/>
                <a:cs typeface="Times New Roman"/>
              </a:rPr>
              <a:t>K</a:t>
            </a:r>
            <a:r>
              <a:rPr dirty="0" sz="1400" spc="-125" i="1">
                <a:latin typeface="Times New Roman"/>
                <a:cs typeface="Times New Roman"/>
              </a:rPr>
              <a:t> </a:t>
            </a:r>
            <a:r>
              <a:rPr dirty="0" sz="1800" spc="-90">
                <a:latin typeface="Symbol"/>
                <a:cs typeface="Symbol"/>
              </a:rPr>
              <a:t></a:t>
            </a:r>
            <a:r>
              <a:rPr dirty="0" sz="1400" i="1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85043" y="2037588"/>
            <a:ext cx="938530" cy="428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7335" algn="l"/>
              </a:tabLst>
            </a:pP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 spc="-100" i="1">
                <a:latin typeface="Times New Roman"/>
                <a:cs typeface="Times New Roman"/>
              </a:rPr>
              <a:t> </a:t>
            </a:r>
            <a:r>
              <a:rPr dirty="0" sz="2400" spc="-140" i="1">
                <a:latin typeface="Times New Roman"/>
                <a:cs typeface="Times New Roman"/>
              </a:rPr>
              <a:t>W</a:t>
            </a:r>
            <a:r>
              <a:rPr dirty="0" baseline="-23809" sz="2100" spc="150">
                <a:latin typeface="Times New Roman"/>
                <a:cs typeface="Times New Roman"/>
              </a:rPr>
              <a:t>2</a:t>
            </a:r>
            <a:r>
              <a:rPr dirty="0" baseline="-23809" sz="2100" i="1">
                <a:latin typeface="Times New Roman"/>
                <a:cs typeface="Times New Roman"/>
              </a:rPr>
              <a:t>K</a:t>
            </a:r>
            <a:endParaRPr baseline="-23809" sz="2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83584" y="2276094"/>
            <a:ext cx="3892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5">
                <a:latin typeface="Times New Roman"/>
                <a:cs typeface="Times New Roman"/>
              </a:rPr>
              <a:t>2</a:t>
            </a:r>
            <a:r>
              <a:rPr dirty="0" sz="2400" i="1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31835" y="1885188"/>
            <a:ext cx="2776220" cy="622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763395" algn="l"/>
                <a:tab pos="2415540" algn="l"/>
                <a:tab pos="2667000" algn="l"/>
              </a:tabLst>
            </a:pPr>
            <a:r>
              <a:rPr dirty="0" sz="2400" spc="180" i="1">
                <a:latin typeface="Times New Roman"/>
                <a:cs typeface="Times New Roman"/>
              </a:rPr>
              <a:t>F</a:t>
            </a:r>
            <a:r>
              <a:rPr dirty="0" sz="3150" spc="-405">
                <a:latin typeface="Symbol"/>
                <a:cs typeface="Symbol"/>
              </a:rPr>
              <a:t></a:t>
            </a:r>
            <a:r>
              <a:rPr dirty="0" sz="2400" i="1">
                <a:latin typeface="Times New Roman"/>
                <a:cs typeface="Times New Roman"/>
              </a:rPr>
              <a:t>u</a:t>
            </a:r>
            <a:r>
              <a:rPr dirty="0" sz="2400" spc="-185" i="1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</a:t>
            </a:r>
            <a:r>
              <a:rPr dirty="0" sz="2400" spc="-16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K</a:t>
            </a:r>
            <a:r>
              <a:rPr dirty="0" sz="2400" spc="-340" i="1">
                <a:latin typeface="Times New Roman"/>
                <a:cs typeface="Times New Roman"/>
              </a:rPr>
              <a:t> </a:t>
            </a:r>
            <a:r>
              <a:rPr dirty="0" sz="3150" spc="-295">
                <a:latin typeface="Symbol"/>
                <a:cs typeface="Symbol"/>
              </a:rPr>
              <a:t></a:t>
            </a:r>
            <a:r>
              <a:rPr dirty="0" sz="3150" spc="-440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</a:t>
            </a:r>
            <a:r>
              <a:rPr dirty="0" sz="2400" spc="-85">
                <a:latin typeface="Times New Roman"/>
                <a:cs typeface="Times New Roman"/>
              </a:rPr>
              <a:t> </a:t>
            </a:r>
            <a:r>
              <a:rPr dirty="0" baseline="34722" sz="3600" u="heavy">
                <a:latin typeface="Times New Roman"/>
                <a:cs typeface="Times New Roman"/>
              </a:rPr>
              <a:t> </a:t>
            </a:r>
            <a:r>
              <a:rPr dirty="0" baseline="34722" sz="3600" spc="-195" u="heavy">
                <a:latin typeface="Times New Roman"/>
                <a:cs typeface="Times New Roman"/>
              </a:rPr>
              <a:t> </a:t>
            </a:r>
            <a:r>
              <a:rPr dirty="0" baseline="34722" sz="3600" u="heavy">
                <a:latin typeface="Times New Roman"/>
                <a:cs typeface="Times New Roman"/>
              </a:rPr>
              <a:t>1</a:t>
            </a:r>
            <a:r>
              <a:rPr dirty="0" baseline="34722" sz="3600" u="heavy">
                <a:latin typeface="Times New Roman"/>
                <a:cs typeface="Times New Roman"/>
              </a:rPr>
              <a:t>	</a:t>
            </a:r>
            <a:r>
              <a:rPr dirty="0" baseline="34722" sz="3600" spc="225">
                <a:latin typeface="Times New Roman"/>
                <a:cs typeface="Times New Roman"/>
              </a:rPr>
              <a:t> </a:t>
            </a:r>
            <a:r>
              <a:rPr dirty="0" baseline="-8487" sz="5400">
                <a:latin typeface="Symbol"/>
                <a:cs typeface="Symbol"/>
              </a:rPr>
              <a:t></a:t>
            </a:r>
            <a:r>
              <a:rPr dirty="0" baseline="-8487" sz="5400">
                <a:latin typeface="Times New Roman"/>
                <a:cs typeface="Times New Roman"/>
              </a:rPr>
              <a:t>	</a:t>
            </a:r>
            <a:r>
              <a:rPr dirty="0" sz="3150" spc="-295">
                <a:latin typeface="Symbol"/>
                <a:cs typeface="Symbol"/>
              </a:rPr>
              <a:t></a:t>
            </a:r>
            <a:r>
              <a:rPr dirty="0" sz="3150">
                <a:latin typeface="Times New Roman"/>
                <a:cs typeface="Times New Roman"/>
              </a:rPr>
              <a:t>	</a:t>
            </a:r>
            <a:r>
              <a:rPr dirty="0" sz="3150" spc="-295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07357" y="2902711"/>
            <a:ext cx="513715" cy="499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06400" algn="l"/>
              </a:tabLst>
            </a:pPr>
            <a:r>
              <a:rPr dirty="0" sz="3250" spc="-345">
                <a:latin typeface="Symbol"/>
                <a:cs typeface="Symbol"/>
              </a:rPr>
              <a:t></a:t>
            </a:r>
            <a:r>
              <a:rPr dirty="0" sz="3250" spc="-345">
                <a:latin typeface="Times New Roman"/>
                <a:cs typeface="Times New Roman"/>
              </a:rPr>
              <a:t>	</a:t>
            </a:r>
            <a:r>
              <a:rPr dirty="0" sz="3250" spc="-345">
                <a:latin typeface="Symbol"/>
                <a:cs typeface="Symbol"/>
              </a:rPr>
              <a:t>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03575" y="3110229"/>
            <a:ext cx="146050" cy="380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>
                <a:latin typeface="Symbol"/>
                <a:cs typeface="Symbol"/>
              </a:rPr>
              <a:t>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03575" y="3309124"/>
            <a:ext cx="146050" cy="380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>
                <a:latin typeface="Symbol"/>
                <a:cs typeface="Symbol"/>
              </a:rPr>
              <a:t>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03575" y="2810789"/>
            <a:ext cx="146050" cy="380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>
                <a:latin typeface="Symbol"/>
                <a:cs typeface="Symbol"/>
              </a:rPr>
              <a:t>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29723" y="3110255"/>
            <a:ext cx="146050" cy="380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>
                <a:latin typeface="Symbol"/>
                <a:cs typeface="Symbol"/>
              </a:rPr>
              <a:t>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71671" y="2821432"/>
            <a:ext cx="337820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20" i="1">
                <a:latin typeface="Times New Roman"/>
                <a:cs typeface="Times New Roman"/>
              </a:rPr>
              <a:t>K</a:t>
            </a:r>
            <a:r>
              <a:rPr dirty="0" sz="1400" spc="-225" i="1">
                <a:latin typeface="Times New Roman"/>
                <a:cs typeface="Times New Roman"/>
              </a:rPr>
              <a:t> </a:t>
            </a:r>
            <a:r>
              <a:rPr dirty="0" sz="1400" spc="-120">
                <a:latin typeface="Symbol"/>
                <a:cs typeface="Symbol"/>
              </a:rPr>
              <a:t></a:t>
            </a:r>
            <a:r>
              <a:rPr dirty="0" sz="1400" spc="15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21144" y="2821432"/>
            <a:ext cx="337820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20" i="1">
                <a:latin typeface="Times New Roman"/>
                <a:cs typeface="Times New Roman"/>
              </a:rPr>
              <a:t>K</a:t>
            </a:r>
            <a:r>
              <a:rPr dirty="0" sz="1400" spc="-225" i="1">
                <a:latin typeface="Times New Roman"/>
                <a:cs typeface="Times New Roman"/>
              </a:rPr>
              <a:t> </a:t>
            </a:r>
            <a:r>
              <a:rPr dirty="0" sz="1400" spc="-120">
                <a:latin typeface="Symbol"/>
                <a:cs typeface="Symbol"/>
              </a:rPr>
              <a:t></a:t>
            </a:r>
            <a:r>
              <a:rPr dirty="0" sz="1400" spc="15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38121" y="2941828"/>
            <a:ext cx="965200" cy="290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75">
                <a:latin typeface="Symbol"/>
                <a:cs typeface="Symbol"/>
              </a:rPr>
              <a:t></a:t>
            </a:r>
            <a:r>
              <a:rPr dirty="0" sz="1400" spc="75" i="1">
                <a:latin typeface="Times New Roman"/>
                <a:cs typeface="Times New Roman"/>
              </a:rPr>
              <a:t>u</a:t>
            </a:r>
            <a:r>
              <a:rPr dirty="0" sz="1400" spc="90">
                <a:latin typeface="Symbol"/>
                <a:cs typeface="Symbol"/>
              </a:rPr>
              <a:t></a:t>
            </a:r>
            <a:r>
              <a:rPr dirty="0" sz="1400" spc="20" i="1">
                <a:latin typeface="Times New Roman"/>
                <a:cs typeface="Times New Roman"/>
              </a:rPr>
              <a:t>K</a:t>
            </a:r>
            <a:r>
              <a:rPr dirty="0" sz="1400" spc="-170" i="1">
                <a:latin typeface="Times New Roman"/>
                <a:cs typeface="Times New Roman"/>
              </a:rPr>
              <a:t> </a:t>
            </a:r>
            <a:r>
              <a:rPr dirty="0" sz="1850" spc="-215">
                <a:latin typeface="Symbol"/>
                <a:cs typeface="Symbol"/>
              </a:rPr>
              <a:t></a:t>
            </a:r>
            <a:r>
              <a:rPr dirty="0" sz="1850" spc="-130">
                <a:latin typeface="Symbol"/>
                <a:cs typeface="Symbol"/>
              </a:rPr>
              <a:t></a:t>
            </a:r>
            <a:r>
              <a:rPr dirty="0" sz="1400" spc="100">
                <a:latin typeface="Times New Roman"/>
                <a:cs typeface="Times New Roman"/>
              </a:rPr>
              <a:t>2</a:t>
            </a:r>
            <a:r>
              <a:rPr dirty="0" sz="1400" spc="50" i="1">
                <a:latin typeface="Times New Roman"/>
                <a:cs typeface="Times New Roman"/>
              </a:rPr>
              <a:t>x</a:t>
            </a:r>
            <a:r>
              <a:rPr dirty="0" sz="1400" spc="-100">
                <a:latin typeface="Symbol"/>
                <a:cs typeface="Symbol"/>
              </a:rPr>
              <a:t></a:t>
            </a:r>
            <a:r>
              <a:rPr dirty="0" sz="1400" spc="-40">
                <a:latin typeface="Times New Roman"/>
                <a:cs typeface="Times New Roman"/>
              </a:rPr>
              <a:t>1</a:t>
            </a:r>
            <a:r>
              <a:rPr dirty="0" sz="1850" spc="-190">
                <a:latin typeface="Symbol"/>
                <a:cs typeface="Symbol"/>
              </a:rPr>
              <a:t>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81720" y="3217697"/>
            <a:ext cx="247015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75">
                <a:latin typeface="Times New Roman"/>
                <a:cs typeface="Times New Roman"/>
              </a:rPr>
              <a:t>2</a:t>
            </a:r>
            <a:r>
              <a:rPr dirty="0" sz="1400" spc="20" i="1">
                <a:latin typeface="Times New Roman"/>
                <a:cs typeface="Times New Roman"/>
              </a:rPr>
              <a:t>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43448" y="2941828"/>
            <a:ext cx="801370" cy="290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75">
                <a:latin typeface="Symbol"/>
                <a:cs typeface="Symbol"/>
              </a:rPr>
              <a:t></a:t>
            </a:r>
            <a:r>
              <a:rPr dirty="0" sz="1400" spc="75" i="1">
                <a:latin typeface="Times New Roman"/>
                <a:cs typeface="Times New Roman"/>
              </a:rPr>
              <a:t>u</a:t>
            </a:r>
            <a:r>
              <a:rPr dirty="0" sz="1400" spc="75">
                <a:latin typeface="Symbol"/>
                <a:cs typeface="Symbol"/>
              </a:rPr>
              <a:t></a:t>
            </a:r>
            <a:r>
              <a:rPr dirty="0" sz="1400" spc="20" i="1">
                <a:latin typeface="Times New Roman"/>
                <a:cs typeface="Times New Roman"/>
              </a:rPr>
              <a:t>K</a:t>
            </a:r>
            <a:r>
              <a:rPr dirty="0" sz="1400" spc="-165" i="1">
                <a:latin typeface="Times New Roman"/>
                <a:cs typeface="Times New Roman"/>
              </a:rPr>
              <a:t> </a:t>
            </a:r>
            <a:r>
              <a:rPr dirty="0" sz="1850" spc="-215">
                <a:latin typeface="Symbol"/>
                <a:cs typeface="Symbol"/>
              </a:rPr>
              <a:t></a:t>
            </a:r>
            <a:r>
              <a:rPr dirty="0" sz="1850" spc="-130">
                <a:latin typeface="Symbol"/>
                <a:cs typeface="Symbol"/>
              </a:rPr>
              <a:t></a:t>
            </a:r>
            <a:r>
              <a:rPr dirty="0" sz="1400" spc="100">
                <a:latin typeface="Times New Roman"/>
                <a:cs typeface="Times New Roman"/>
              </a:rPr>
              <a:t>2</a:t>
            </a:r>
            <a:r>
              <a:rPr dirty="0" sz="1400" spc="100" i="1">
                <a:latin typeface="Times New Roman"/>
                <a:cs typeface="Times New Roman"/>
              </a:rPr>
              <a:t>x</a:t>
            </a:r>
            <a:r>
              <a:rPr dirty="0" sz="1850" spc="-190">
                <a:latin typeface="Symbol"/>
                <a:cs typeface="Symbol"/>
              </a:rPr>
              <a:t>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87060" y="3217697"/>
            <a:ext cx="247015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75">
                <a:latin typeface="Times New Roman"/>
                <a:cs typeface="Times New Roman"/>
              </a:rPr>
              <a:t>2</a:t>
            </a:r>
            <a:r>
              <a:rPr dirty="0" sz="1400" spc="20" i="1">
                <a:latin typeface="Times New Roman"/>
                <a:cs typeface="Times New Roman"/>
              </a:rPr>
              <a:t>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84722" y="2847136"/>
            <a:ext cx="2150110" cy="639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5">
                <a:latin typeface="Symbol"/>
                <a:cs typeface="Symbol"/>
              </a:rPr>
              <a:t></a:t>
            </a:r>
            <a:r>
              <a:rPr dirty="0" sz="2450" spc="-270">
                <a:latin typeface="Times New Roman"/>
                <a:cs typeface="Times New Roman"/>
              </a:rPr>
              <a:t> </a:t>
            </a:r>
            <a:r>
              <a:rPr dirty="0" baseline="35147" sz="3675" spc="-225" u="heavy">
                <a:latin typeface="Times New Roman"/>
                <a:cs typeface="Times New Roman"/>
              </a:rPr>
              <a:t> </a:t>
            </a:r>
            <a:r>
              <a:rPr dirty="0" baseline="35147" sz="3675" spc="7" u="heavy">
                <a:latin typeface="Times New Roman"/>
                <a:cs typeface="Times New Roman"/>
              </a:rPr>
              <a:t>1</a:t>
            </a:r>
            <a:r>
              <a:rPr dirty="0" baseline="35147" sz="3675" spc="195">
                <a:latin typeface="Times New Roman"/>
                <a:cs typeface="Times New Roman"/>
              </a:rPr>
              <a:t> </a:t>
            </a:r>
            <a:r>
              <a:rPr dirty="0" baseline="-8258" sz="5550" spc="-7">
                <a:latin typeface="Symbol"/>
                <a:cs typeface="Symbol"/>
              </a:rPr>
              <a:t></a:t>
            </a:r>
            <a:r>
              <a:rPr dirty="0" baseline="-8258" sz="5550" spc="-637">
                <a:latin typeface="Times New Roman"/>
                <a:cs typeface="Times New Roman"/>
              </a:rPr>
              <a:t> </a:t>
            </a:r>
            <a:r>
              <a:rPr dirty="0" sz="2450" i="1">
                <a:latin typeface="Times New Roman"/>
                <a:cs typeface="Times New Roman"/>
              </a:rPr>
              <a:t>f</a:t>
            </a:r>
            <a:r>
              <a:rPr dirty="0" sz="2450" spc="-135" i="1">
                <a:latin typeface="Times New Roman"/>
                <a:cs typeface="Times New Roman"/>
              </a:rPr>
              <a:t> </a:t>
            </a:r>
            <a:r>
              <a:rPr dirty="0" sz="3250" spc="-385">
                <a:latin typeface="Symbol"/>
                <a:cs typeface="Symbol"/>
              </a:rPr>
              <a:t></a:t>
            </a:r>
            <a:r>
              <a:rPr dirty="0" sz="2450" spc="45">
                <a:latin typeface="Times New Roman"/>
                <a:cs typeface="Times New Roman"/>
              </a:rPr>
              <a:t>2</a:t>
            </a:r>
            <a:r>
              <a:rPr dirty="0" sz="2450" spc="5" i="1">
                <a:latin typeface="Times New Roman"/>
                <a:cs typeface="Times New Roman"/>
              </a:rPr>
              <a:t>x</a:t>
            </a:r>
            <a:r>
              <a:rPr dirty="0" sz="2450" spc="-300" i="1">
                <a:latin typeface="Times New Roman"/>
                <a:cs typeface="Times New Roman"/>
              </a:rPr>
              <a:t> </a:t>
            </a:r>
            <a:r>
              <a:rPr dirty="0" sz="2450" spc="65">
                <a:latin typeface="Symbol"/>
                <a:cs typeface="Symbol"/>
              </a:rPr>
              <a:t></a:t>
            </a:r>
            <a:r>
              <a:rPr dirty="0" sz="2450" spc="-210">
                <a:latin typeface="Times New Roman"/>
                <a:cs typeface="Times New Roman"/>
              </a:rPr>
              <a:t>1</a:t>
            </a:r>
            <a:r>
              <a:rPr dirty="0" sz="3250" spc="-675">
                <a:latin typeface="Symbol"/>
                <a:cs typeface="Symbol"/>
              </a:rPr>
              <a:t></a:t>
            </a:r>
            <a:r>
              <a:rPr dirty="0" sz="2450" spc="10" i="1">
                <a:latin typeface="Times New Roman"/>
                <a:cs typeface="Times New Roman"/>
              </a:rPr>
              <a:t>W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28536" y="3304540"/>
            <a:ext cx="607060" cy="360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0"/>
              </a:lnSpc>
            </a:pPr>
            <a:r>
              <a:rPr dirty="0" baseline="10204" sz="3675" spc="7" i="1">
                <a:latin typeface="Times New Roman"/>
                <a:cs typeface="Times New Roman"/>
              </a:rPr>
              <a:t>K</a:t>
            </a:r>
            <a:r>
              <a:rPr dirty="0" baseline="10204" sz="3675" spc="225" i="1">
                <a:latin typeface="Times New Roman"/>
                <a:cs typeface="Times New Roman"/>
              </a:rPr>
              <a:t> </a:t>
            </a:r>
            <a:r>
              <a:rPr dirty="0" sz="1400" spc="50" i="1">
                <a:latin typeface="Times New Roman"/>
                <a:cs typeface="Times New Roman"/>
              </a:rPr>
              <a:t>x</a:t>
            </a:r>
            <a:r>
              <a:rPr dirty="0" sz="1400">
                <a:latin typeface="Symbol"/>
                <a:cs typeface="Symbol"/>
              </a:rPr>
              <a:t></a:t>
            </a:r>
            <a:r>
              <a:rPr dirty="0" sz="1400" spc="15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74060" y="2847136"/>
            <a:ext cx="2165985" cy="639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34795" algn="l"/>
              </a:tabLst>
            </a:pPr>
            <a:r>
              <a:rPr dirty="0" sz="2450" spc="5">
                <a:latin typeface="Symbol"/>
                <a:cs typeface="Symbol"/>
              </a:rPr>
              <a:t></a:t>
            </a:r>
            <a:r>
              <a:rPr dirty="0" sz="2450" spc="-45">
                <a:latin typeface="Times New Roman"/>
                <a:cs typeface="Times New Roman"/>
              </a:rPr>
              <a:t> </a:t>
            </a:r>
            <a:r>
              <a:rPr dirty="0" baseline="35147" sz="3675" spc="7" u="heavy">
                <a:latin typeface="Times New Roman"/>
                <a:cs typeface="Times New Roman"/>
              </a:rPr>
              <a:t>1</a:t>
            </a:r>
            <a:r>
              <a:rPr dirty="0" baseline="35147" sz="3675" spc="-270">
                <a:latin typeface="Times New Roman"/>
                <a:cs typeface="Times New Roman"/>
              </a:rPr>
              <a:t> </a:t>
            </a:r>
            <a:r>
              <a:rPr dirty="0" baseline="35147" sz="3675" spc="7">
                <a:latin typeface="Symbol"/>
                <a:cs typeface="Symbol"/>
              </a:rPr>
              <a:t></a:t>
            </a:r>
            <a:r>
              <a:rPr dirty="0" baseline="35147" sz="3675" spc="-225" u="heavy">
                <a:latin typeface="Times New Roman"/>
                <a:cs typeface="Times New Roman"/>
              </a:rPr>
              <a:t> </a:t>
            </a:r>
            <a:r>
              <a:rPr dirty="0" baseline="35147" sz="3675" spc="7" u="heavy">
                <a:latin typeface="Times New Roman"/>
                <a:cs typeface="Times New Roman"/>
              </a:rPr>
              <a:t>1</a:t>
            </a:r>
            <a:r>
              <a:rPr dirty="0" baseline="35147" sz="3675" spc="195">
                <a:latin typeface="Times New Roman"/>
                <a:cs typeface="Times New Roman"/>
              </a:rPr>
              <a:t> </a:t>
            </a:r>
            <a:r>
              <a:rPr dirty="0" baseline="-8258" sz="5550" spc="-7">
                <a:latin typeface="Symbol"/>
                <a:cs typeface="Symbol"/>
              </a:rPr>
              <a:t></a:t>
            </a:r>
            <a:r>
              <a:rPr dirty="0" baseline="-8258" sz="5550" spc="-630">
                <a:latin typeface="Times New Roman"/>
                <a:cs typeface="Times New Roman"/>
              </a:rPr>
              <a:t> </a:t>
            </a:r>
            <a:r>
              <a:rPr dirty="0" sz="2450" i="1">
                <a:latin typeface="Times New Roman"/>
                <a:cs typeface="Times New Roman"/>
              </a:rPr>
              <a:t>f</a:t>
            </a:r>
            <a:r>
              <a:rPr dirty="0" sz="2450" i="1">
                <a:latin typeface="Times New Roman"/>
                <a:cs typeface="Times New Roman"/>
              </a:rPr>
              <a:t>	</a:t>
            </a:r>
            <a:r>
              <a:rPr dirty="0" sz="2450" spc="45">
                <a:latin typeface="Times New Roman"/>
                <a:cs typeface="Times New Roman"/>
              </a:rPr>
              <a:t>2</a:t>
            </a:r>
            <a:r>
              <a:rPr dirty="0" sz="2450" spc="5" i="1">
                <a:latin typeface="Times New Roman"/>
                <a:cs typeface="Times New Roman"/>
              </a:rPr>
              <a:t>x</a:t>
            </a:r>
            <a:r>
              <a:rPr dirty="0" sz="2450" spc="-165" i="1">
                <a:latin typeface="Times New Roman"/>
                <a:cs typeface="Times New Roman"/>
              </a:rPr>
              <a:t> </a:t>
            </a:r>
            <a:r>
              <a:rPr dirty="0" sz="2450" spc="10" i="1">
                <a:latin typeface="Times New Roman"/>
                <a:cs typeface="Times New Roman"/>
              </a:rPr>
              <a:t>W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321697" y="3309149"/>
            <a:ext cx="963930" cy="380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0204" sz="3675" spc="7">
                <a:latin typeface="Times New Roman"/>
                <a:cs typeface="Times New Roman"/>
              </a:rPr>
              <a:t>2</a:t>
            </a:r>
            <a:r>
              <a:rPr dirty="0" baseline="10204" sz="3675" spc="-315">
                <a:latin typeface="Times New Roman"/>
                <a:cs typeface="Times New Roman"/>
              </a:rPr>
              <a:t> </a:t>
            </a:r>
            <a:r>
              <a:rPr dirty="0" sz="2450">
                <a:latin typeface="Symbol"/>
                <a:cs typeface="Symbol"/>
              </a:rPr>
              <a:t></a:t>
            </a:r>
            <a:r>
              <a:rPr dirty="0" sz="2450" spc="-385">
                <a:latin typeface="Times New Roman"/>
                <a:cs typeface="Times New Roman"/>
              </a:rPr>
              <a:t> </a:t>
            </a:r>
            <a:r>
              <a:rPr dirty="0" baseline="10204" sz="3675" spc="7" i="1">
                <a:latin typeface="Times New Roman"/>
                <a:cs typeface="Times New Roman"/>
              </a:rPr>
              <a:t>K</a:t>
            </a:r>
            <a:r>
              <a:rPr dirty="0" baseline="10204" sz="3675" spc="225" i="1">
                <a:latin typeface="Times New Roman"/>
                <a:cs typeface="Times New Roman"/>
              </a:rPr>
              <a:t> </a:t>
            </a:r>
            <a:r>
              <a:rPr dirty="0" baseline="1984" sz="2100" spc="75" i="1">
                <a:latin typeface="Times New Roman"/>
                <a:cs typeface="Times New Roman"/>
              </a:rPr>
              <a:t>x</a:t>
            </a:r>
            <a:r>
              <a:rPr dirty="0" baseline="1984" sz="2100">
                <a:latin typeface="Symbol"/>
                <a:cs typeface="Symbol"/>
              </a:rPr>
              <a:t></a:t>
            </a:r>
            <a:r>
              <a:rPr dirty="0" baseline="1984" sz="2100" spc="22">
                <a:latin typeface="Times New Roman"/>
                <a:cs typeface="Times New Roman"/>
              </a:rPr>
              <a:t>0</a:t>
            </a:r>
            <a:endParaRPr baseline="1984" sz="21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297812" y="536286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 h="0">
                <a:moveTo>
                  <a:pt x="0" y="0"/>
                </a:moveTo>
                <a:lnTo>
                  <a:pt x="162311" y="0"/>
                </a:lnTo>
              </a:path>
            </a:pathLst>
          </a:custGeom>
          <a:ln w="11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623948" y="53628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128" y="0"/>
                </a:lnTo>
              </a:path>
            </a:pathLst>
          </a:custGeom>
          <a:ln w="11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539621" y="53628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128" y="0"/>
                </a:lnTo>
              </a:path>
            </a:pathLst>
          </a:custGeom>
          <a:ln w="11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8299081" y="5244845"/>
            <a:ext cx="136525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99081" y="5427726"/>
            <a:ext cx="136525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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99081" y="4969014"/>
            <a:ext cx="136525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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97732" y="5244845"/>
            <a:ext cx="136525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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25021" y="5148846"/>
            <a:ext cx="183515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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71012" y="5148846"/>
            <a:ext cx="183515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901566" y="5069078"/>
            <a:ext cx="333375" cy="521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400">
                <a:latin typeface="Symbol"/>
                <a:cs typeface="Symbol"/>
              </a:rPr>
              <a:t></a:t>
            </a:r>
            <a:endParaRPr sz="340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817288" y="5069078"/>
            <a:ext cx="333375" cy="521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400">
                <a:latin typeface="Symbol"/>
                <a:cs typeface="Symbol"/>
              </a:rPr>
              <a:t></a:t>
            </a:r>
            <a:endParaRPr sz="3400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582551" y="4967478"/>
            <a:ext cx="169545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299586" y="4969014"/>
            <a:ext cx="537845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Times New Roman"/>
                <a:cs typeface="Times New Roman"/>
              </a:rPr>
              <a:t>1</a:t>
            </a:r>
            <a:r>
              <a:rPr dirty="0" sz="2250" spc="-140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</a:t>
            </a:r>
            <a:r>
              <a:rPr dirty="0" sz="2250" spc="-95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11472" y="4976876"/>
            <a:ext cx="31686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 i="1">
                <a:latin typeface="Times New Roman"/>
                <a:cs typeface="Times New Roman"/>
              </a:rPr>
              <a:t>K</a:t>
            </a:r>
            <a:r>
              <a:rPr dirty="0" sz="1300" spc="-190" i="1">
                <a:latin typeface="Times New Roman"/>
                <a:cs typeface="Times New Roman"/>
              </a:rPr>
              <a:t> </a:t>
            </a:r>
            <a:r>
              <a:rPr dirty="0" sz="1300" spc="-105">
                <a:latin typeface="Symbol"/>
                <a:cs typeface="Symbol"/>
              </a:rPr>
              <a:t></a:t>
            </a:r>
            <a:r>
              <a:rPr dirty="0" sz="1300" spc="1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27140" y="4976876"/>
            <a:ext cx="31686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 i="1">
                <a:latin typeface="Times New Roman"/>
                <a:cs typeface="Times New Roman"/>
              </a:rPr>
              <a:t>K</a:t>
            </a:r>
            <a:r>
              <a:rPr dirty="0" sz="1300" spc="-190" i="1">
                <a:latin typeface="Times New Roman"/>
                <a:cs typeface="Times New Roman"/>
              </a:rPr>
              <a:t> </a:t>
            </a:r>
            <a:r>
              <a:rPr dirty="0" sz="1300" spc="-105">
                <a:latin typeface="Symbol"/>
                <a:cs typeface="Symbol"/>
              </a:rPr>
              <a:t></a:t>
            </a:r>
            <a:r>
              <a:rPr dirty="0" sz="1300" spc="1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033118" y="5140705"/>
            <a:ext cx="10985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 i="1">
                <a:latin typeface="Times New Roman"/>
                <a:cs typeface="Times New Roman"/>
              </a:rPr>
              <a:t>u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981315" y="5341111"/>
            <a:ext cx="23114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85">
                <a:latin typeface="Times New Roman"/>
                <a:cs typeface="Times New Roman"/>
              </a:rPr>
              <a:t>2</a:t>
            </a:r>
            <a:r>
              <a:rPr dirty="0" sz="1300" spc="10" i="1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340460" y="5140705"/>
            <a:ext cx="18415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 i="1">
                <a:latin typeface="Times New Roman"/>
                <a:cs typeface="Times New Roman"/>
              </a:rPr>
              <a:t>ux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292441" y="5341111"/>
            <a:ext cx="13779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 i="1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053685" y="5138328"/>
            <a:ext cx="23241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7625">
              <a:lnSpc>
                <a:spcPct val="101200"/>
              </a:lnSpc>
            </a:pPr>
            <a:r>
              <a:rPr dirty="0" sz="1300" spc="10" i="1">
                <a:latin typeface="Times New Roman"/>
                <a:cs typeface="Times New Roman"/>
              </a:rPr>
              <a:t>ux 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069975" y="4977383"/>
            <a:ext cx="1254760" cy="551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4820" algn="l"/>
                <a:tab pos="1177925" algn="l"/>
              </a:tabLst>
            </a:pPr>
            <a:r>
              <a:rPr dirty="0" sz="2250" spc="10" i="1">
                <a:latin typeface="Times New Roman"/>
                <a:cs typeface="Times New Roman"/>
              </a:rPr>
              <a:t>W</a:t>
            </a:r>
            <a:r>
              <a:rPr dirty="0" sz="2250" spc="10" i="1">
                <a:latin typeface="Times New Roman"/>
                <a:cs typeface="Times New Roman"/>
              </a:rPr>
              <a:t>	</a:t>
            </a:r>
            <a:r>
              <a:rPr dirty="0" sz="3600" spc="-630">
                <a:latin typeface="Symbol"/>
                <a:cs typeface="Symbol"/>
              </a:rPr>
              <a:t></a:t>
            </a:r>
            <a:r>
              <a:rPr dirty="0" sz="2250" spc="80">
                <a:latin typeface="Symbol"/>
                <a:cs typeface="Symbol"/>
              </a:rPr>
              <a:t></a:t>
            </a:r>
            <a:r>
              <a:rPr dirty="0" sz="2250" spc="10" i="1">
                <a:latin typeface="Times New Roman"/>
                <a:cs typeface="Times New Roman"/>
              </a:rPr>
              <a:t>W</a:t>
            </a:r>
            <a:r>
              <a:rPr dirty="0" sz="2250" i="1">
                <a:latin typeface="Times New Roman"/>
                <a:cs typeface="Times New Roman"/>
              </a:rPr>
              <a:t>	</a:t>
            </a:r>
            <a:r>
              <a:rPr dirty="0" sz="3600" spc="-705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190627" y="5053583"/>
            <a:ext cx="90487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110" i="1">
                <a:latin typeface="Times New Roman"/>
                <a:cs typeface="Times New Roman"/>
              </a:rPr>
              <a:t> </a:t>
            </a:r>
            <a:r>
              <a:rPr dirty="0" sz="3000" spc="-340">
                <a:latin typeface="Symbol"/>
                <a:cs typeface="Symbol"/>
              </a:rPr>
              <a:t></a:t>
            </a:r>
            <a:r>
              <a:rPr dirty="0" sz="2250" spc="65">
                <a:latin typeface="Times New Roman"/>
                <a:cs typeface="Times New Roman"/>
              </a:rPr>
              <a:t>2</a:t>
            </a:r>
            <a:r>
              <a:rPr dirty="0" sz="2250" spc="5" i="1">
                <a:latin typeface="Times New Roman"/>
                <a:cs typeface="Times New Roman"/>
              </a:rPr>
              <a:t>x</a:t>
            </a:r>
            <a:r>
              <a:rPr dirty="0" sz="2250" spc="-250" i="1">
                <a:latin typeface="Times New Roman"/>
                <a:cs typeface="Times New Roman"/>
              </a:rPr>
              <a:t> </a:t>
            </a:r>
            <a:r>
              <a:rPr dirty="0" sz="2250" spc="80">
                <a:latin typeface="Symbol"/>
                <a:cs typeface="Symbol"/>
              </a:rPr>
              <a:t></a:t>
            </a:r>
            <a:r>
              <a:rPr dirty="0" sz="2250" spc="-170">
                <a:latin typeface="Times New Roman"/>
                <a:cs typeface="Times New Roman"/>
              </a:rPr>
              <a:t>1</a:t>
            </a:r>
            <a:r>
              <a:rPr dirty="0" sz="3000" spc="-615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553608" y="5423916"/>
            <a:ext cx="568325" cy="331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10"/>
              </a:lnSpc>
            </a:pPr>
            <a:r>
              <a:rPr dirty="0" baseline="9876" sz="3375" spc="15" i="1">
                <a:latin typeface="Times New Roman"/>
                <a:cs typeface="Times New Roman"/>
              </a:rPr>
              <a:t>K</a:t>
            </a:r>
            <a:r>
              <a:rPr dirty="0" baseline="9876" sz="3375" spc="262" i="1">
                <a:latin typeface="Times New Roman"/>
                <a:cs typeface="Times New Roman"/>
              </a:rPr>
              <a:t> </a:t>
            </a:r>
            <a:r>
              <a:rPr dirty="0" sz="1300" spc="50" i="1">
                <a:latin typeface="Times New Roman"/>
                <a:cs typeface="Times New Roman"/>
              </a:rPr>
              <a:t>x</a:t>
            </a:r>
            <a:r>
              <a:rPr dirty="0" sz="1300" spc="10">
                <a:latin typeface="Symbol"/>
                <a:cs typeface="Symbol"/>
              </a:rPr>
              <a:t></a:t>
            </a:r>
            <a:r>
              <a:rPr dirty="0" sz="1300" spc="1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274946" y="5053583"/>
            <a:ext cx="80454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110" i="1">
                <a:latin typeface="Times New Roman"/>
                <a:cs typeface="Times New Roman"/>
              </a:rPr>
              <a:t> </a:t>
            </a:r>
            <a:r>
              <a:rPr dirty="0" sz="3000" spc="-340">
                <a:latin typeface="Symbol"/>
                <a:cs typeface="Symbol"/>
              </a:rPr>
              <a:t></a:t>
            </a:r>
            <a:r>
              <a:rPr dirty="0" sz="2250" spc="65">
                <a:latin typeface="Times New Roman"/>
                <a:cs typeface="Times New Roman"/>
              </a:rPr>
              <a:t>2</a:t>
            </a:r>
            <a:r>
              <a:rPr dirty="0" sz="2250" spc="50" i="1">
                <a:latin typeface="Times New Roman"/>
                <a:cs typeface="Times New Roman"/>
              </a:rPr>
              <a:t>x</a:t>
            </a:r>
            <a:r>
              <a:rPr dirty="0" sz="3000" spc="-615">
                <a:latin typeface="Symbol"/>
                <a:cs typeface="Symbol"/>
              </a:rPr>
              <a:t></a:t>
            </a:r>
            <a:r>
              <a:rPr dirty="0" sz="2250" spc="-130" i="1">
                <a:latin typeface="Times New Roman"/>
                <a:cs typeface="Times New Roman"/>
              </a:rPr>
              <a:t>W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303396" y="5427726"/>
            <a:ext cx="902969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1111" sz="3375" spc="7">
                <a:latin typeface="Times New Roman"/>
                <a:cs typeface="Times New Roman"/>
              </a:rPr>
              <a:t>2</a:t>
            </a:r>
            <a:r>
              <a:rPr dirty="0" baseline="11111" sz="3375" spc="-254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</a:t>
            </a:r>
            <a:r>
              <a:rPr dirty="0" sz="2250" spc="-330">
                <a:latin typeface="Times New Roman"/>
                <a:cs typeface="Times New Roman"/>
              </a:rPr>
              <a:t> </a:t>
            </a:r>
            <a:r>
              <a:rPr dirty="0" baseline="11111" sz="3375" spc="15" i="1">
                <a:latin typeface="Times New Roman"/>
                <a:cs typeface="Times New Roman"/>
              </a:rPr>
              <a:t>K</a:t>
            </a:r>
            <a:r>
              <a:rPr dirty="0" baseline="11111" sz="3375" spc="262" i="1">
                <a:latin typeface="Times New Roman"/>
                <a:cs typeface="Times New Roman"/>
              </a:rPr>
              <a:t> </a:t>
            </a:r>
            <a:r>
              <a:rPr dirty="0" baseline="2136" sz="1950" spc="75" i="1">
                <a:latin typeface="Times New Roman"/>
                <a:cs typeface="Times New Roman"/>
              </a:rPr>
              <a:t>x</a:t>
            </a:r>
            <a:r>
              <a:rPr dirty="0" baseline="2136" sz="1950" spc="15">
                <a:latin typeface="Symbol"/>
                <a:cs typeface="Symbol"/>
              </a:rPr>
              <a:t></a:t>
            </a:r>
            <a:r>
              <a:rPr dirty="0" baseline="2136" sz="1950" spc="15">
                <a:latin typeface="Times New Roman"/>
                <a:cs typeface="Times New Roman"/>
              </a:rPr>
              <a:t>0</a:t>
            </a:r>
            <a:endParaRPr baseline="2136" sz="195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369436" y="6297822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 h="0">
                <a:moveTo>
                  <a:pt x="0" y="0"/>
                </a:moveTo>
                <a:lnTo>
                  <a:pt x="162311" y="0"/>
                </a:lnTo>
              </a:path>
            </a:pathLst>
          </a:custGeom>
          <a:ln w="11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5610733" y="6076441"/>
            <a:ext cx="10985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 i="1">
                <a:latin typeface="Times New Roman"/>
                <a:cs typeface="Times New Roman"/>
              </a:rPr>
              <a:t>u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778641" y="6276847"/>
            <a:ext cx="27749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 i="1">
                <a:latin typeface="Times New Roman"/>
                <a:cs typeface="Times New Roman"/>
              </a:rPr>
              <a:t>odd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774313" y="6276847"/>
            <a:ext cx="33274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" i="1">
                <a:latin typeface="Times New Roman"/>
                <a:cs typeface="Times New Roman"/>
              </a:rPr>
              <a:t>even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060566" y="5894070"/>
            <a:ext cx="862330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60730" algn="l"/>
              </a:tabLst>
            </a:pPr>
            <a:r>
              <a:rPr dirty="0" sz="2950" spc="-390">
                <a:latin typeface="Symbol"/>
                <a:cs typeface="Symbol"/>
              </a:rPr>
              <a:t></a:t>
            </a:r>
            <a:r>
              <a:rPr dirty="0" sz="2250" spc="95" i="1">
                <a:latin typeface="Times New Roman"/>
                <a:cs typeface="Times New Roman"/>
              </a:rPr>
              <a:t>u</a:t>
            </a:r>
            <a:r>
              <a:rPr dirty="0" sz="2950" spc="-595">
                <a:latin typeface="Symbol"/>
                <a:cs typeface="Symbol"/>
              </a:rPr>
              <a:t></a:t>
            </a:r>
            <a:r>
              <a:rPr dirty="0" sz="2250" spc="10" i="1">
                <a:latin typeface="Times New Roman"/>
                <a:cs typeface="Times New Roman"/>
              </a:rPr>
              <a:t>W</a:t>
            </a:r>
            <a:r>
              <a:rPr dirty="0" sz="2250" i="1">
                <a:latin typeface="Times New Roman"/>
                <a:cs typeface="Times New Roman"/>
              </a:rPr>
              <a:t>	</a:t>
            </a:r>
            <a:r>
              <a:rPr dirty="0" sz="3750" spc="-555">
                <a:latin typeface="Symbol"/>
                <a:cs typeface="Symbol"/>
              </a:rPr>
              <a:t>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558916" y="6276847"/>
            <a:ext cx="23114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85">
                <a:latin typeface="Times New Roman"/>
                <a:cs typeface="Times New Roman"/>
              </a:rPr>
              <a:t>2</a:t>
            </a:r>
            <a:r>
              <a:rPr dirty="0" sz="1300" spc="10" i="1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375025" y="6308597"/>
            <a:ext cx="169545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Times New Roman"/>
                <a:cs typeface="Times New Roman"/>
              </a:rPr>
              <a:t>2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090542" y="5995670"/>
            <a:ext cx="745490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-390">
                <a:latin typeface="Symbol"/>
                <a:cs typeface="Symbol"/>
              </a:rPr>
              <a:t></a:t>
            </a:r>
            <a:r>
              <a:rPr dirty="0" sz="2250" spc="95" i="1">
                <a:latin typeface="Times New Roman"/>
                <a:cs typeface="Times New Roman"/>
              </a:rPr>
              <a:t>u</a:t>
            </a:r>
            <a:r>
              <a:rPr dirty="0" sz="2950" spc="-105">
                <a:latin typeface="Symbol"/>
                <a:cs typeface="Symbol"/>
              </a:rPr>
              <a:t></a:t>
            </a:r>
            <a:r>
              <a:rPr dirty="0" sz="2250" spc="5">
                <a:latin typeface="Symbol"/>
                <a:cs typeface="Symbol"/>
              </a:rPr>
              <a:t></a:t>
            </a:r>
            <a:r>
              <a:rPr dirty="0" sz="2250" spc="-225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142627" y="5894057"/>
            <a:ext cx="688340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</a:t>
            </a:r>
            <a:r>
              <a:rPr dirty="0" sz="2250" spc="-10">
                <a:latin typeface="Times New Roman"/>
                <a:cs typeface="Times New Roman"/>
              </a:rPr>
              <a:t> </a:t>
            </a:r>
            <a:r>
              <a:rPr dirty="0" baseline="35802" sz="3375" spc="7">
                <a:latin typeface="Times New Roman"/>
                <a:cs typeface="Times New Roman"/>
              </a:rPr>
              <a:t>1</a:t>
            </a:r>
            <a:r>
              <a:rPr dirty="0" baseline="35802" sz="3375" spc="-352">
                <a:latin typeface="Times New Roman"/>
                <a:cs typeface="Times New Roman"/>
              </a:rPr>
              <a:t> </a:t>
            </a:r>
            <a:r>
              <a:rPr dirty="0" sz="3750" spc="-680">
                <a:latin typeface="Symbol"/>
                <a:cs typeface="Symbol"/>
              </a:rPr>
              <a:t>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371205" y="3922776"/>
            <a:ext cx="791845" cy="718820"/>
          </a:xfrm>
          <a:custGeom>
            <a:avLst/>
            <a:gdLst/>
            <a:ahLst/>
            <a:cxnLst/>
            <a:rect l="l" t="t" r="r" b="b"/>
            <a:pathLst>
              <a:path w="791845" h="718820">
                <a:moveTo>
                  <a:pt x="396240" y="0"/>
                </a:moveTo>
                <a:lnTo>
                  <a:pt x="346414" y="2797"/>
                </a:lnTo>
                <a:lnTo>
                  <a:pt x="298470" y="10966"/>
                </a:lnTo>
                <a:lnTo>
                  <a:pt x="252774" y="24170"/>
                </a:lnTo>
                <a:lnTo>
                  <a:pt x="209691" y="42069"/>
                </a:lnTo>
                <a:lnTo>
                  <a:pt x="169589" y="64329"/>
                </a:lnTo>
                <a:lnTo>
                  <a:pt x="132832" y="90611"/>
                </a:lnTo>
                <a:lnTo>
                  <a:pt x="99789" y="120579"/>
                </a:lnTo>
                <a:lnTo>
                  <a:pt x="70824" y="153895"/>
                </a:lnTo>
                <a:lnTo>
                  <a:pt x="46304" y="190222"/>
                </a:lnTo>
                <a:lnTo>
                  <a:pt x="26595" y="229224"/>
                </a:lnTo>
                <a:lnTo>
                  <a:pt x="12064" y="270562"/>
                </a:lnTo>
                <a:lnTo>
                  <a:pt x="3077" y="313900"/>
                </a:lnTo>
                <a:lnTo>
                  <a:pt x="0" y="358902"/>
                </a:lnTo>
                <a:lnTo>
                  <a:pt x="3077" y="404065"/>
                </a:lnTo>
                <a:lnTo>
                  <a:pt x="12064" y="447541"/>
                </a:lnTo>
                <a:lnTo>
                  <a:pt x="26595" y="488994"/>
                </a:lnTo>
                <a:lnTo>
                  <a:pt x="46304" y="528090"/>
                </a:lnTo>
                <a:lnTo>
                  <a:pt x="70824" y="564492"/>
                </a:lnTo>
                <a:lnTo>
                  <a:pt x="99789" y="597867"/>
                </a:lnTo>
                <a:lnTo>
                  <a:pt x="132832" y="627879"/>
                </a:lnTo>
                <a:lnTo>
                  <a:pt x="169589" y="654193"/>
                </a:lnTo>
                <a:lnTo>
                  <a:pt x="209691" y="676473"/>
                </a:lnTo>
                <a:lnTo>
                  <a:pt x="252774" y="694386"/>
                </a:lnTo>
                <a:lnTo>
                  <a:pt x="298470" y="707596"/>
                </a:lnTo>
                <a:lnTo>
                  <a:pt x="346414" y="715767"/>
                </a:lnTo>
                <a:lnTo>
                  <a:pt x="396240" y="718566"/>
                </a:lnTo>
                <a:lnTo>
                  <a:pt x="445902" y="715767"/>
                </a:lnTo>
                <a:lnTo>
                  <a:pt x="493708" y="707596"/>
                </a:lnTo>
                <a:lnTo>
                  <a:pt x="539290" y="694386"/>
                </a:lnTo>
                <a:lnTo>
                  <a:pt x="582278" y="676473"/>
                </a:lnTo>
                <a:lnTo>
                  <a:pt x="622306" y="654193"/>
                </a:lnTo>
                <a:lnTo>
                  <a:pt x="659004" y="627879"/>
                </a:lnTo>
                <a:lnTo>
                  <a:pt x="692003" y="597867"/>
                </a:lnTo>
                <a:lnTo>
                  <a:pt x="720937" y="564492"/>
                </a:lnTo>
                <a:lnTo>
                  <a:pt x="745436" y="528090"/>
                </a:lnTo>
                <a:lnTo>
                  <a:pt x="765131" y="488994"/>
                </a:lnTo>
                <a:lnTo>
                  <a:pt x="779656" y="447541"/>
                </a:lnTo>
                <a:lnTo>
                  <a:pt x="788641" y="404065"/>
                </a:lnTo>
                <a:lnTo>
                  <a:pt x="791718" y="358902"/>
                </a:lnTo>
                <a:lnTo>
                  <a:pt x="788641" y="313900"/>
                </a:lnTo>
                <a:lnTo>
                  <a:pt x="779656" y="270562"/>
                </a:lnTo>
                <a:lnTo>
                  <a:pt x="765131" y="229224"/>
                </a:lnTo>
                <a:lnTo>
                  <a:pt x="745436" y="190222"/>
                </a:lnTo>
                <a:lnTo>
                  <a:pt x="720937" y="153895"/>
                </a:lnTo>
                <a:lnTo>
                  <a:pt x="692003" y="120579"/>
                </a:lnTo>
                <a:lnTo>
                  <a:pt x="659004" y="90611"/>
                </a:lnTo>
                <a:lnTo>
                  <a:pt x="622306" y="64329"/>
                </a:lnTo>
                <a:lnTo>
                  <a:pt x="582278" y="42069"/>
                </a:lnTo>
                <a:lnTo>
                  <a:pt x="539290" y="24170"/>
                </a:lnTo>
                <a:lnTo>
                  <a:pt x="493708" y="10966"/>
                </a:lnTo>
                <a:lnTo>
                  <a:pt x="445902" y="2797"/>
                </a:lnTo>
                <a:lnTo>
                  <a:pt x="396240" y="0"/>
                </a:lnTo>
                <a:close/>
              </a:path>
            </a:pathLst>
          </a:custGeom>
          <a:ln w="1905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507096" y="4930140"/>
            <a:ext cx="935355" cy="719455"/>
          </a:xfrm>
          <a:custGeom>
            <a:avLst/>
            <a:gdLst/>
            <a:ahLst/>
            <a:cxnLst/>
            <a:rect l="l" t="t" r="r" b="b"/>
            <a:pathLst>
              <a:path w="935354" h="719454">
                <a:moveTo>
                  <a:pt x="467868" y="0"/>
                </a:moveTo>
                <a:lnTo>
                  <a:pt x="413319" y="2427"/>
                </a:lnTo>
                <a:lnTo>
                  <a:pt x="360614" y="9526"/>
                </a:lnTo>
                <a:lnTo>
                  <a:pt x="310106" y="21023"/>
                </a:lnTo>
                <a:lnTo>
                  <a:pt x="262145" y="36647"/>
                </a:lnTo>
                <a:lnTo>
                  <a:pt x="217084" y="56122"/>
                </a:lnTo>
                <a:lnTo>
                  <a:pt x="175273" y="79176"/>
                </a:lnTo>
                <a:lnTo>
                  <a:pt x="137064" y="105537"/>
                </a:lnTo>
                <a:lnTo>
                  <a:pt x="102810" y="134929"/>
                </a:lnTo>
                <a:lnTo>
                  <a:pt x="72860" y="167081"/>
                </a:lnTo>
                <a:lnTo>
                  <a:pt x="47568" y="201718"/>
                </a:lnTo>
                <a:lnTo>
                  <a:pt x="27284" y="238569"/>
                </a:lnTo>
                <a:lnTo>
                  <a:pt x="12360" y="277359"/>
                </a:lnTo>
                <a:lnTo>
                  <a:pt x="3148" y="317815"/>
                </a:lnTo>
                <a:lnTo>
                  <a:pt x="0" y="359664"/>
                </a:lnTo>
                <a:lnTo>
                  <a:pt x="3148" y="401653"/>
                </a:lnTo>
                <a:lnTo>
                  <a:pt x="12360" y="442208"/>
                </a:lnTo>
                <a:lnTo>
                  <a:pt x="27284" y="481061"/>
                </a:lnTo>
                <a:lnTo>
                  <a:pt x="47568" y="517942"/>
                </a:lnTo>
                <a:lnTo>
                  <a:pt x="72860" y="552584"/>
                </a:lnTo>
                <a:lnTo>
                  <a:pt x="102810" y="584718"/>
                </a:lnTo>
                <a:lnTo>
                  <a:pt x="137064" y="614076"/>
                </a:lnTo>
                <a:lnTo>
                  <a:pt x="175273" y="640391"/>
                </a:lnTo>
                <a:lnTo>
                  <a:pt x="217084" y="663392"/>
                </a:lnTo>
                <a:lnTo>
                  <a:pt x="262145" y="682814"/>
                </a:lnTo>
                <a:lnTo>
                  <a:pt x="310106" y="698386"/>
                </a:lnTo>
                <a:lnTo>
                  <a:pt x="360614" y="709841"/>
                </a:lnTo>
                <a:lnTo>
                  <a:pt x="413319" y="716911"/>
                </a:lnTo>
                <a:lnTo>
                  <a:pt x="467868" y="719328"/>
                </a:lnTo>
                <a:lnTo>
                  <a:pt x="522405" y="716911"/>
                </a:lnTo>
                <a:lnTo>
                  <a:pt x="575078" y="709841"/>
                </a:lnTo>
                <a:lnTo>
                  <a:pt x="625539" y="698386"/>
                </a:lnTo>
                <a:lnTo>
                  <a:pt x="673439" y="682814"/>
                </a:lnTo>
                <a:lnTo>
                  <a:pt x="718429" y="663392"/>
                </a:lnTo>
                <a:lnTo>
                  <a:pt x="760162" y="640391"/>
                </a:lnTo>
                <a:lnTo>
                  <a:pt x="798290" y="614076"/>
                </a:lnTo>
                <a:lnTo>
                  <a:pt x="832463" y="584718"/>
                </a:lnTo>
                <a:lnTo>
                  <a:pt x="862335" y="552584"/>
                </a:lnTo>
                <a:lnTo>
                  <a:pt x="887556" y="517942"/>
                </a:lnTo>
                <a:lnTo>
                  <a:pt x="907779" y="481061"/>
                </a:lnTo>
                <a:lnTo>
                  <a:pt x="922655" y="442208"/>
                </a:lnTo>
                <a:lnTo>
                  <a:pt x="931836" y="401653"/>
                </a:lnTo>
                <a:lnTo>
                  <a:pt x="934974" y="359663"/>
                </a:lnTo>
                <a:lnTo>
                  <a:pt x="931836" y="317815"/>
                </a:lnTo>
                <a:lnTo>
                  <a:pt x="922655" y="277359"/>
                </a:lnTo>
                <a:lnTo>
                  <a:pt x="907779" y="238569"/>
                </a:lnTo>
                <a:lnTo>
                  <a:pt x="887556" y="201718"/>
                </a:lnTo>
                <a:lnTo>
                  <a:pt x="862335" y="167081"/>
                </a:lnTo>
                <a:lnTo>
                  <a:pt x="832463" y="134929"/>
                </a:lnTo>
                <a:lnTo>
                  <a:pt x="798290" y="105537"/>
                </a:lnTo>
                <a:lnTo>
                  <a:pt x="760162" y="79176"/>
                </a:lnTo>
                <a:lnTo>
                  <a:pt x="718429" y="56122"/>
                </a:lnTo>
                <a:lnTo>
                  <a:pt x="673439" y="36647"/>
                </a:lnTo>
                <a:lnTo>
                  <a:pt x="625539" y="21023"/>
                </a:lnTo>
                <a:lnTo>
                  <a:pt x="575078" y="9526"/>
                </a:lnTo>
                <a:lnTo>
                  <a:pt x="522405" y="2427"/>
                </a:lnTo>
                <a:lnTo>
                  <a:pt x="467868" y="0"/>
                </a:lnTo>
                <a:close/>
              </a:path>
            </a:pathLst>
          </a:custGeom>
          <a:ln w="1905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226437" y="4630673"/>
            <a:ext cx="582930" cy="371475"/>
          </a:xfrm>
          <a:custGeom>
            <a:avLst/>
            <a:gdLst/>
            <a:ahLst/>
            <a:cxnLst/>
            <a:rect l="l" t="t" r="r" b="b"/>
            <a:pathLst>
              <a:path w="582929" h="371475">
                <a:moveTo>
                  <a:pt x="73913" y="249936"/>
                </a:moveTo>
                <a:lnTo>
                  <a:pt x="0" y="371094"/>
                </a:lnTo>
                <a:lnTo>
                  <a:pt x="57911" y="365800"/>
                </a:lnTo>
                <a:lnTo>
                  <a:pt x="57911" y="320040"/>
                </a:lnTo>
                <a:lnTo>
                  <a:pt x="66591" y="314615"/>
                </a:lnTo>
                <a:lnTo>
                  <a:pt x="73913" y="249936"/>
                </a:lnTo>
                <a:close/>
              </a:path>
              <a:path w="582929" h="371475">
                <a:moveTo>
                  <a:pt x="66591" y="314615"/>
                </a:moveTo>
                <a:lnTo>
                  <a:pt x="57911" y="320040"/>
                </a:lnTo>
                <a:lnTo>
                  <a:pt x="64769" y="330708"/>
                </a:lnTo>
                <a:lnTo>
                  <a:pt x="66591" y="314615"/>
                </a:lnTo>
                <a:close/>
              </a:path>
              <a:path w="582929" h="371475">
                <a:moveTo>
                  <a:pt x="141731" y="358140"/>
                </a:moveTo>
                <a:lnTo>
                  <a:pt x="79999" y="336136"/>
                </a:lnTo>
                <a:lnTo>
                  <a:pt x="71627" y="341376"/>
                </a:lnTo>
                <a:lnTo>
                  <a:pt x="57911" y="320040"/>
                </a:lnTo>
                <a:lnTo>
                  <a:pt x="57911" y="365800"/>
                </a:lnTo>
                <a:lnTo>
                  <a:pt x="141731" y="358140"/>
                </a:lnTo>
                <a:close/>
              </a:path>
              <a:path w="582929" h="371475">
                <a:moveTo>
                  <a:pt x="582929" y="21336"/>
                </a:moveTo>
                <a:lnTo>
                  <a:pt x="569975" y="0"/>
                </a:lnTo>
                <a:lnTo>
                  <a:pt x="66591" y="314615"/>
                </a:lnTo>
                <a:lnTo>
                  <a:pt x="64769" y="330708"/>
                </a:lnTo>
                <a:lnTo>
                  <a:pt x="79999" y="336136"/>
                </a:lnTo>
                <a:lnTo>
                  <a:pt x="582929" y="21336"/>
                </a:lnTo>
                <a:close/>
              </a:path>
              <a:path w="582929" h="371475">
                <a:moveTo>
                  <a:pt x="79999" y="336136"/>
                </a:moveTo>
                <a:lnTo>
                  <a:pt x="64769" y="330708"/>
                </a:lnTo>
                <a:lnTo>
                  <a:pt x="71627" y="341376"/>
                </a:lnTo>
                <a:lnTo>
                  <a:pt x="79999" y="336136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914785" y="3922776"/>
            <a:ext cx="864235" cy="718820"/>
          </a:xfrm>
          <a:custGeom>
            <a:avLst/>
            <a:gdLst/>
            <a:ahLst/>
            <a:cxnLst/>
            <a:rect l="l" t="t" r="r" b="b"/>
            <a:pathLst>
              <a:path w="864235" h="718820">
                <a:moveTo>
                  <a:pt x="432053" y="0"/>
                </a:moveTo>
                <a:lnTo>
                  <a:pt x="381687" y="2415"/>
                </a:lnTo>
                <a:lnTo>
                  <a:pt x="333022" y="9483"/>
                </a:lnTo>
                <a:lnTo>
                  <a:pt x="286383" y="20933"/>
                </a:lnTo>
                <a:lnTo>
                  <a:pt x="242096" y="36496"/>
                </a:lnTo>
                <a:lnTo>
                  <a:pt x="200484" y="55900"/>
                </a:lnTo>
                <a:lnTo>
                  <a:pt x="161872" y="78876"/>
                </a:lnTo>
                <a:lnTo>
                  <a:pt x="126587" y="105156"/>
                </a:lnTo>
                <a:lnTo>
                  <a:pt x="94952" y="134467"/>
                </a:lnTo>
                <a:lnTo>
                  <a:pt x="67292" y="166541"/>
                </a:lnTo>
                <a:lnTo>
                  <a:pt x="43933" y="201108"/>
                </a:lnTo>
                <a:lnTo>
                  <a:pt x="25200" y="237897"/>
                </a:lnTo>
                <a:lnTo>
                  <a:pt x="11416" y="276639"/>
                </a:lnTo>
                <a:lnTo>
                  <a:pt x="2908" y="317064"/>
                </a:lnTo>
                <a:lnTo>
                  <a:pt x="0" y="358902"/>
                </a:lnTo>
                <a:lnTo>
                  <a:pt x="2908" y="400891"/>
                </a:lnTo>
                <a:lnTo>
                  <a:pt x="11416" y="441446"/>
                </a:lnTo>
                <a:lnTo>
                  <a:pt x="25200" y="480299"/>
                </a:lnTo>
                <a:lnTo>
                  <a:pt x="43933" y="517180"/>
                </a:lnTo>
                <a:lnTo>
                  <a:pt x="67292" y="551822"/>
                </a:lnTo>
                <a:lnTo>
                  <a:pt x="94952" y="583956"/>
                </a:lnTo>
                <a:lnTo>
                  <a:pt x="126587" y="613314"/>
                </a:lnTo>
                <a:lnTo>
                  <a:pt x="161872" y="639629"/>
                </a:lnTo>
                <a:lnTo>
                  <a:pt x="200484" y="662630"/>
                </a:lnTo>
                <a:lnTo>
                  <a:pt x="242096" y="682052"/>
                </a:lnTo>
                <a:lnTo>
                  <a:pt x="286383" y="697624"/>
                </a:lnTo>
                <a:lnTo>
                  <a:pt x="333022" y="709079"/>
                </a:lnTo>
                <a:lnTo>
                  <a:pt x="381687" y="716149"/>
                </a:lnTo>
                <a:lnTo>
                  <a:pt x="432053" y="718566"/>
                </a:lnTo>
                <a:lnTo>
                  <a:pt x="482420" y="716149"/>
                </a:lnTo>
                <a:lnTo>
                  <a:pt x="531085" y="709079"/>
                </a:lnTo>
                <a:lnTo>
                  <a:pt x="577724" y="697624"/>
                </a:lnTo>
                <a:lnTo>
                  <a:pt x="622011" y="682052"/>
                </a:lnTo>
                <a:lnTo>
                  <a:pt x="663623" y="662630"/>
                </a:lnTo>
                <a:lnTo>
                  <a:pt x="702235" y="639629"/>
                </a:lnTo>
                <a:lnTo>
                  <a:pt x="737520" y="613314"/>
                </a:lnTo>
                <a:lnTo>
                  <a:pt x="769155" y="583956"/>
                </a:lnTo>
                <a:lnTo>
                  <a:pt x="796815" y="551822"/>
                </a:lnTo>
                <a:lnTo>
                  <a:pt x="820174" y="517180"/>
                </a:lnTo>
                <a:lnTo>
                  <a:pt x="838907" y="480299"/>
                </a:lnTo>
                <a:lnTo>
                  <a:pt x="852691" y="441446"/>
                </a:lnTo>
                <a:lnTo>
                  <a:pt x="861199" y="400891"/>
                </a:lnTo>
                <a:lnTo>
                  <a:pt x="864107" y="358902"/>
                </a:lnTo>
                <a:lnTo>
                  <a:pt x="861199" y="317064"/>
                </a:lnTo>
                <a:lnTo>
                  <a:pt x="852691" y="276639"/>
                </a:lnTo>
                <a:lnTo>
                  <a:pt x="838907" y="237897"/>
                </a:lnTo>
                <a:lnTo>
                  <a:pt x="820174" y="201108"/>
                </a:lnTo>
                <a:lnTo>
                  <a:pt x="796815" y="166541"/>
                </a:lnTo>
                <a:lnTo>
                  <a:pt x="769155" y="134467"/>
                </a:lnTo>
                <a:lnTo>
                  <a:pt x="737520" y="105155"/>
                </a:lnTo>
                <a:lnTo>
                  <a:pt x="702235" y="78876"/>
                </a:lnTo>
                <a:lnTo>
                  <a:pt x="663623" y="55900"/>
                </a:lnTo>
                <a:lnTo>
                  <a:pt x="622011" y="36496"/>
                </a:lnTo>
                <a:lnTo>
                  <a:pt x="577724" y="20933"/>
                </a:lnTo>
                <a:lnTo>
                  <a:pt x="531085" y="9483"/>
                </a:lnTo>
                <a:lnTo>
                  <a:pt x="482420" y="2415"/>
                </a:lnTo>
                <a:lnTo>
                  <a:pt x="432053" y="0"/>
                </a:lnTo>
                <a:close/>
              </a:path>
            </a:pathLst>
          </a:custGeom>
          <a:ln w="19049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770767" y="5073396"/>
            <a:ext cx="647700" cy="576580"/>
          </a:xfrm>
          <a:custGeom>
            <a:avLst/>
            <a:gdLst/>
            <a:ahLst/>
            <a:cxnLst/>
            <a:rect l="l" t="t" r="r" b="b"/>
            <a:pathLst>
              <a:path w="647700" h="576579">
                <a:moveTo>
                  <a:pt x="323850" y="0"/>
                </a:moveTo>
                <a:lnTo>
                  <a:pt x="271268" y="3765"/>
                </a:lnTo>
                <a:lnTo>
                  <a:pt x="221406" y="14666"/>
                </a:lnTo>
                <a:lnTo>
                  <a:pt x="174928" y="32116"/>
                </a:lnTo>
                <a:lnTo>
                  <a:pt x="132496" y="55522"/>
                </a:lnTo>
                <a:lnTo>
                  <a:pt x="94773" y="84296"/>
                </a:lnTo>
                <a:lnTo>
                  <a:pt x="62423" y="117847"/>
                </a:lnTo>
                <a:lnTo>
                  <a:pt x="36107" y="155587"/>
                </a:lnTo>
                <a:lnTo>
                  <a:pt x="16489" y="196925"/>
                </a:lnTo>
                <a:lnTo>
                  <a:pt x="4232" y="241271"/>
                </a:lnTo>
                <a:lnTo>
                  <a:pt x="0" y="288035"/>
                </a:lnTo>
                <a:lnTo>
                  <a:pt x="4232" y="334800"/>
                </a:lnTo>
                <a:lnTo>
                  <a:pt x="16489" y="379146"/>
                </a:lnTo>
                <a:lnTo>
                  <a:pt x="36107" y="420484"/>
                </a:lnTo>
                <a:lnTo>
                  <a:pt x="62423" y="458224"/>
                </a:lnTo>
                <a:lnTo>
                  <a:pt x="94773" y="491775"/>
                </a:lnTo>
                <a:lnTo>
                  <a:pt x="132496" y="520549"/>
                </a:lnTo>
                <a:lnTo>
                  <a:pt x="174928" y="543955"/>
                </a:lnTo>
                <a:lnTo>
                  <a:pt x="221406" y="561405"/>
                </a:lnTo>
                <a:lnTo>
                  <a:pt x="271268" y="572306"/>
                </a:lnTo>
                <a:lnTo>
                  <a:pt x="323850" y="576071"/>
                </a:lnTo>
                <a:lnTo>
                  <a:pt x="376246" y="572306"/>
                </a:lnTo>
                <a:lnTo>
                  <a:pt x="426000" y="561405"/>
                </a:lnTo>
                <a:lnTo>
                  <a:pt x="472435" y="543955"/>
                </a:lnTo>
                <a:lnTo>
                  <a:pt x="514874" y="520549"/>
                </a:lnTo>
                <a:lnTo>
                  <a:pt x="552640" y="491775"/>
                </a:lnTo>
                <a:lnTo>
                  <a:pt x="585057" y="458224"/>
                </a:lnTo>
                <a:lnTo>
                  <a:pt x="611448" y="420484"/>
                </a:lnTo>
                <a:lnTo>
                  <a:pt x="631137" y="379146"/>
                </a:lnTo>
                <a:lnTo>
                  <a:pt x="643446" y="334800"/>
                </a:lnTo>
                <a:lnTo>
                  <a:pt x="647700" y="288035"/>
                </a:lnTo>
                <a:lnTo>
                  <a:pt x="643446" y="241271"/>
                </a:lnTo>
                <a:lnTo>
                  <a:pt x="631137" y="196925"/>
                </a:lnTo>
                <a:lnTo>
                  <a:pt x="611448" y="155587"/>
                </a:lnTo>
                <a:lnTo>
                  <a:pt x="585057" y="117847"/>
                </a:lnTo>
                <a:lnTo>
                  <a:pt x="552640" y="84296"/>
                </a:lnTo>
                <a:lnTo>
                  <a:pt x="514874" y="55522"/>
                </a:lnTo>
                <a:lnTo>
                  <a:pt x="472435" y="32116"/>
                </a:lnTo>
                <a:lnTo>
                  <a:pt x="426000" y="14666"/>
                </a:lnTo>
                <a:lnTo>
                  <a:pt x="376246" y="3765"/>
                </a:lnTo>
                <a:lnTo>
                  <a:pt x="323850" y="0"/>
                </a:lnTo>
                <a:close/>
              </a:path>
            </a:pathLst>
          </a:custGeom>
          <a:ln w="1905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059565" y="4634484"/>
            <a:ext cx="298450" cy="439420"/>
          </a:xfrm>
          <a:custGeom>
            <a:avLst/>
            <a:gdLst/>
            <a:ahLst/>
            <a:cxnLst/>
            <a:rect l="l" t="t" r="r" b="b"/>
            <a:pathLst>
              <a:path w="298450" h="439420">
                <a:moveTo>
                  <a:pt x="36870" y="359603"/>
                </a:moveTo>
                <a:lnTo>
                  <a:pt x="17525" y="297941"/>
                </a:lnTo>
                <a:lnTo>
                  <a:pt x="0" y="438911"/>
                </a:lnTo>
                <a:lnTo>
                  <a:pt x="31241" y="420976"/>
                </a:lnTo>
                <a:lnTo>
                  <a:pt x="31241" y="368045"/>
                </a:lnTo>
                <a:lnTo>
                  <a:pt x="36870" y="359603"/>
                </a:lnTo>
                <a:close/>
              </a:path>
              <a:path w="298450" h="439420">
                <a:moveTo>
                  <a:pt x="41758" y="375181"/>
                </a:moveTo>
                <a:lnTo>
                  <a:pt x="36870" y="359603"/>
                </a:lnTo>
                <a:lnTo>
                  <a:pt x="31241" y="368045"/>
                </a:lnTo>
                <a:lnTo>
                  <a:pt x="41758" y="375181"/>
                </a:lnTo>
                <a:close/>
              </a:path>
              <a:path w="298450" h="439420">
                <a:moveTo>
                  <a:pt x="123443" y="368045"/>
                </a:moveTo>
                <a:lnTo>
                  <a:pt x="58162" y="374147"/>
                </a:lnTo>
                <a:lnTo>
                  <a:pt x="52577" y="382523"/>
                </a:lnTo>
                <a:lnTo>
                  <a:pt x="42403" y="375619"/>
                </a:lnTo>
                <a:lnTo>
                  <a:pt x="41909" y="375665"/>
                </a:lnTo>
                <a:lnTo>
                  <a:pt x="41758" y="375181"/>
                </a:lnTo>
                <a:lnTo>
                  <a:pt x="31241" y="368045"/>
                </a:lnTo>
                <a:lnTo>
                  <a:pt x="31241" y="420976"/>
                </a:lnTo>
                <a:lnTo>
                  <a:pt x="123443" y="368045"/>
                </a:lnTo>
                <a:close/>
              </a:path>
              <a:path w="298450" h="439420">
                <a:moveTo>
                  <a:pt x="297941" y="14477"/>
                </a:moveTo>
                <a:lnTo>
                  <a:pt x="276605" y="0"/>
                </a:lnTo>
                <a:lnTo>
                  <a:pt x="36870" y="359603"/>
                </a:lnTo>
                <a:lnTo>
                  <a:pt x="41758" y="375181"/>
                </a:lnTo>
                <a:lnTo>
                  <a:pt x="42403" y="375619"/>
                </a:lnTo>
                <a:lnTo>
                  <a:pt x="58162" y="374147"/>
                </a:lnTo>
                <a:lnTo>
                  <a:pt x="297941" y="14477"/>
                </a:lnTo>
                <a:close/>
              </a:path>
              <a:path w="298450" h="439420">
                <a:moveTo>
                  <a:pt x="58162" y="374147"/>
                </a:moveTo>
                <a:lnTo>
                  <a:pt x="42403" y="375619"/>
                </a:lnTo>
                <a:lnTo>
                  <a:pt x="52577" y="382523"/>
                </a:lnTo>
                <a:lnTo>
                  <a:pt x="58162" y="374147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12925" y="959865"/>
            <a:ext cx="3898265" cy="1478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得到FFT的第二个公式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2925" y="4888763"/>
            <a:ext cx="7539990" cy="963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该公式说明F(u＋K)可以通过奇部和偶部之 差来计算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93805" y="3703320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311" y="0"/>
                </a:lnTo>
              </a:path>
            </a:pathLst>
          </a:custGeom>
          <a:ln w="145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618348" y="3430778"/>
            <a:ext cx="101600" cy="243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00" i="1">
                <a:latin typeface="Times New Roman"/>
                <a:cs typeface="Times New Roman"/>
              </a:rPr>
              <a:t>u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8594" y="3673855"/>
            <a:ext cx="304800" cy="243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00" i="1">
                <a:latin typeface="Times New Roman"/>
                <a:cs typeface="Times New Roman"/>
              </a:rPr>
              <a:t>odd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4813" y="3673855"/>
            <a:ext cx="372745" cy="243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00" i="1">
                <a:latin typeface="Times New Roman"/>
                <a:cs typeface="Times New Roman"/>
              </a:rPr>
              <a:t>even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05104" y="3212338"/>
            <a:ext cx="1084580" cy="678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35"/>
              </a:lnSpc>
              <a:tabLst>
                <a:tab pos="969644" algn="l"/>
              </a:tabLst>
            </a:pPr>
            <a:r>
              <a:rPr dirty="0" sz="3600" spc="-434">
                <a:latin typeface="Symbol"/>
                <a:cs typeface="Symbol"/>
              </a:rPr>
              <a:t></a:t>
            </a:r>
            <a:r>
              <a:rPr dirty="0" sz="2750" spc="204" i="1">
                <a:latin typeface="Times New Roman"/>
                <a:cs typeface="Times New Roman"/>
              </a:rPr>
              <a:t>u</a:t>
            </a:r>
            <a:r>
              <a:rPr dirty="0" sz="3600" spc="-705">
                <a:latin typeface="Symbol"/>
                <a:cs typeface="Symbol"/>
              </a:rPr>
              <a:t></a:t>
            </a:r>
            <a:r>
              <a:rPr dirty="0" sz="2750" spc="-10" i="1">
                <a:latin typeface="Times New Roman"/>
                <a:cs typeface="Times New Roman"/>
              </a:rPr>
              <a:t>W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4550" spc="-615">
                <a:latin typeface="Symbol"/>
                <a:cs typeface="Symbol"/>
              </a:rPr>
              <a:t></a:t>
            </a:r>
            <a:endParaRPr sz="45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1293" y="3673855"/>
            <a:ext cx="257810" cy="243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00">
                <a:latin typeface="Times New Roman"/>
                <a:cs typeface="Times New Roman"/>
              </a:rPr>
              <a:t>2</a:t>
            </a:r>
            <a:r>
              <a:rPr dirty="0" sz="1600" spc="-240">
                <a:latin typeface="Times New Roman"/>
                <a:cs typeface="Times New Roman"/>
              </a:rPr>
              <a:t> </a:t>
            </a:r>
            <a:r>
              <a:rPr dirty="0" sz="1600" i="1">
                <a:latin typeface="Times New Roman"/>
                <a:cs typeface="Times New Roman"/>
              </a:rPr>
              <a:t>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17415" y="3712971"/>
            <a:ext cx="174625" cy="41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85"/>
              </a:lnSpc>
            </a:pPr>
            <a:r>
              <a:rPr dirty="0" sz="2750" spc="-5">
                <a:latin typeface="Times New Roman"/>
                <a:cs typeface="Times New Roman"/>
              </a:rPr>
              <a:t>2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45530" y="3332988"/>
            <a:ext cx="919480" cy="537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230"/>
              </a:lnSpc>
            </a:pPr>
            <a:r>
              <a:rPr dirty="0" sz="3600" spc="-434">
                <a:latin typeface="Symbol"/>
                <a:cs typeface="Symbol"/>
              </a:rPr>
              <a:t></a:t>
            </a:r>
            <a:r>
              <a:rPr dirty="0" sz="2750" spc="204" i="1">
                <a:latin typeface="Times New Roman"/>
                <a:cs typeface="Times New Roman"/>
              </a:rPr>
              <a:t>u</a:t>
            </a:r>
            <a:r>
              <a:rPr dirty="0" sz="3600" spc="-55">
                <a:latin typeface="Symbol"/>
                <a:cs typeface="Symbol"/>
              </a:rPr>
              <a:t></a:t>
            </a:r>
            <a:r>
              <a:rPr dirty="0" sz="2750" spc="-5">
                <a:latin typeface="Symbol"/>
                <a:cs typeface="Symbol"/>
              </a:rPr>
              <a:t></a:t>
            </a:r>
            <a:r>
              <a:rPr dirty="0" sz="2750" spc="-140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F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05048" y="3212338"/>
            <a:ext cx="2156460" cy="678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35"/>
              </a:lnSpc>
            </a:pPr>
            <a:r>
              <a:rPr dirty="0" sz="2750" spc="-5" i="1">
                <a:latin typeface="Times New Roman"/>
                <a:cs typeface="Times New Roman"/>
              </a:rPr>
              <a:t>F</a:t>
            </a:r>
            <a:r>
              <a:rPr dirty="0" sz="2750" spc="-400" i="1">
                <a:latin typeface="Times New Roman"/>
                <a:cs typeface="Times New Roman"/>
              </a:rPr>
              <a:t> </a:t>
            </a:r>
            <a:r>
              <a:rPr dirty="0" sz="3600" spc="-430">
                <a:latin typeface="Symbol"/>
                <a:cs typeface="Symbol"/>
              </a:rPr>
              <a:t></a:t>
            </a:r>
            <a:r>
              <a:rPr dirty="0" sz="2750" spc="-5" i="1">
                <a:latin typeface="Times New Roman"/>
                <a:cs typeface="Times New Roman"/>
              </a:rPr>
              <a:t>u</a:t>
            </a:r>
            <a:r>
              <a:rPr dirty="0" sz="2750" spc="-130" i="1">
                <a:latin typeface="Times New Roman"/>
                <a:cs typeface="Times New Roman"/>
              </a:rPr>
              <a:t> </a:t>
            </a:r>
            <a:r>
              <a:rPr dirty="0" sz="2750" spc="-5">
                <a:latin typeface="Symbol"/>
                <a:cs typeface="Symbol"/>
              </a:rPr>
              <a:t></a:t>
            </a:r>
            <a:r>
              <a:rPr dirty="0" sz="2750" spc="-95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K</a:t>
            </a:r>
            <a:r>
              <a:rPr dirty="0" sz="2750" spc="-290" i="1">
                <a:latin typeface="Times New Roman"/>
                <a:cs typeface="Times New Roman"/>
              </a:rPr>
              <a:t> </a:t>
            </a:r>
            <a:r>
              <a:rPr dirty="0" sz="3600" spc="-300">
                <a:latin typeface="Symbol"/>
                <a:cs typeface="Symbol"/>
              </a:rPr>
              <a:t></a:t>
            </a:r>
            <a:r>
              <a:rPr dirty="0" sz="3600" spc="-490">
                <a:latin typeface="Times New Roman"/>
                <a:cs typeface="Times New Roman"/>
              </a:rPr>
              <a:t> </a:t>
            </a:r>
            <a:r>
              <a:rPr dirty="0" sz="2750" spc="-5">
                <a:latin typeface="Symbol"/>
                <a:cs typeface="Symbol"/>
              </a:rPr>
              <a:t></a:t>
            </a:r>
            <a:r>
              <a:rPr dirty="0" sz="2750" spc="140">
                <a:latin typeface="Times New Roman"/>
                <a:cs typeface="Times New Roman"/>
              </a:rPr>
              <a:t> </a:t>
            </a:r>
            <a:r>
              <a:rPr dirty="0" baseline="35353" sz="4125" spc="-7">
                <a:latin typeface="Times New Roman"/>
                <a:cs typeface="Times New Roman"/>
              </a:rPr>
              <a:t>1</a:t>
            </a:r>
            <a:r>
              <a:rPr dirty="0" baseline="35353" sz="4125" spc="-240">
                <a:latin typeface="Times New Roman"/>
                <a:cs typeface="Times New Roman"/>
              </a:rPr>
              <a:t> </a:t>
            </a:r>
            <a:r>
              <a:rPr dirty="0" sz="4550" spc="-775">
                <a:latin typeface="Symbol"/>
                <a:cs typeface="Symbol"/>
              </a:rPr>
              <a:t></a:t>
            </a:r>
            <a:r>
              <a:rPr dirty="0" sz="2750" spc="-5" i="1">
                <a:latin typeface="Times New Roman"/>
                <a:cs typeface="Times New Roman"/>
              </a:rPr>
              <a:t>F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8443" y="2985516"/>
            <a:ext cx="6337300" cy="1440180"/>
          </a:xfrm>
          <a:custGeom>
            <a:avLst/>
            <a:gdLst/>
            <a:ahLst/>
            <a:cxnLst/>
            <a:rect l="l" t="t" r="r" b="b"/>
            <a:pathLst>
              <a:path w="6337300" h="1440179">
                <a:moveTo>
                  <a:pt x="0" y="0"/>
                </a:moveTo>
                <a:lnTo>
                  <a:pt x="0" y="1440180"/>
                </a:lnTo>
                <a:lnTo>
                  <a:pt x="6336791" y="1440179"/>
                </a:lnTo>
                <a:lnTo>
                  <a:pt x="6336791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0776" rIns="0" bIns="0" rtlCol="0" vert="horz">
            <a:spAutoFit/>
          </a:bodyPr>
          <a:lstStyle/>
          <a:p>
            <a:pPr marL="156210">
              <a:lnSpc>
                <a:spcPts val="2835"/>
              </a:lnSpc>
            </a:pPr>
            <a:r>
              <a:rPr dirty="0" sz="2400" b="0">
                <a:latin typeface="NSimSun"/>
                <a:cs typeface="NSimSun"/>
              </a:rPr>
              <a:t>SAN与NAS比较</a:t>
            </a:r>
            <a:endParaRPr sz="2400">
              <a:latin typeface="NSimSun"/>
              <a:cs typeface="NSimSu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69999" y="1901761"/>
          <a:ext cx="7863205" cy="4331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1356"/>
                <a:gridCol w="3857231"/>
              </a:tblGrid>
              <a:tr h="5379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SAN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NAS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94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块级共享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文件级共享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02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远程存储访问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远程文件访问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94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存储专用网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共享LAN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79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存储协议（如FCP)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网络协议(如TCP/IP)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79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集中式管理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分散式管理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无限的扩展能力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有限的扩展能力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63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更高的连接速度和处理能力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较低的连接速度和处理能力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12925" y="959865"/>
            <a:ext cx="4702175" cy="1478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最后得到FFT的二个公式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93805" y="5863590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311" y="0"/>
                </a:lnTo>
              </a:path>
            </a:pathLst>
          </a:custGeom>
          <a:ln w="145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618348" y="5591047"/>
            <a:ext cx="101600" cy="243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00" i="1">
                <a:latin typeface="Times New Roman"/>
                <a:cs typeface="Times New Roman"/>
              </a:rPr>
              <a:t>u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8594" y="5834126"/>
            <a:ext cx="304800" cy="243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00" i="1">
                <a:latin typeface="Times New Roman"/>
                <a:cs typeface="Times New Roman"/>
              </a:rPr>
              <a:t>odd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4813" y="5834126"/>
            <a:ext cx="372745" cy="243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00" i="1">
                <a:latin typeface="Times New Roman"/>
                <a:cs typeface="Times New Roman"/>
              </a:rPr>
              <a:t>even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05104" y="5372608"/>
            <a:ext cx="1084580" cy="678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35"/>
              </a:lnSpc>
              <a:tabLst>
                <a:tab pos="969644" algn="l"/>
              </a:tabLst>
            </a:pPr>
            <a:r>
              <a:rPr dirty="0" sz="3600" spc="-434">
                <a:latin typeface="Symbol"/>
                <a:cs typeface="Symbol"/>
              </a:rPr>
              <a:t></a:t>
            </a:r>
            <a:r>
              <a:rPr dirty="0" sz="2750" spc="204" i="1">
                <a:latin typeface="Times New Roman"/>
                <a:cs typeface="Times New Roman"/>
              </a:rPr>
              <a:t>u</a:t>
            </a:r>
            <a:r>
              <a:rPr dirty="0" sz="3600" spc="-705">
                <a:latin typeface="Symbol"/>
                <a:cs typeface="Symbol"/>
              </a:rPr>
              <a:t></a:t>
            </a:r>
            <a:r>
              <a:rPr dirty="0" sz="2750" spc="-10" i="1">
                <a:latin typeface="Times New Roman"/>
                <a:cs typeface="Times New Roman"/>
              </a:rPr>
              <a:t>W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4550" spc="-615">
                <a:latin typeface="Symbol"/>
                <a:cs typeface="Symbol"/>
              </a:rPr>
              <a:t></a:t>
            </a:r>
            <a:endParaRPr sz="45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1293" y="5834126"/>
            <a:ext cx="257810" cy="243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00">
                <a:latin typeface="Times New Roman"/>
                <a:cs typeface="Times New Roman"/>
              </a:rPr>
              <a:t>2</a:t>
            </a:r>
            <a:r>
              <a:rPr dirty="0" sz="1600" spc="-240">
                <a:latin typeface="Times New Roman"/>
                <a:cs typeface="Times New Roman"/>
              </a:rPr>
              <a:t> </a:t>
            </a:r>
            <a:r>
              <a:rPr dirty="0" sz="1600" i="1">
                <a:latin typeface="Times New Roman"/>
                <a:cs typeface="Times New Roman"/>
              </a:rPr>
              <a:t>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17415" y="5873241"/>
            <a:ext cx="174625" cy="41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85"/>
              </a:lnSpc>
            </a:pPr>
            <a:r>
              <a:rPr dirty="0" sz="2750" spc="-5">
                <a:latin typeface="Times New Roman"/>
                <a:cs typeface="Times New Roman"/>
              </a:rPr>
              <a:t>2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5530" y="5493258"/>
            <a:ext cx="919480" cy="537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230"/>
              </a:lnSpc>
            </a:pPr>
            <a:r>
              <a:rPr dirty="0" sz="3600" spc="-434">
                <a:latin typeface="Symbol"/>
                <a:cs typeface="Symbol"/>
              </a:rPr>
              <a:t></a:t>
            </a:r>
            <a:r>
              <a:rPr dirty="0" sz="2750" spc="204" i="1">
                <a:latin typeface="Times New Roman"/>
                <a:cs typeface="Times New Roman"/>
              </a:rPr>
              <a:t>u</a:t>
            </a:r>
            <a:r>
              <a:rPr dirty="0" sz="3600" spc="-55">
                <a:latin typeface="Symbol"/>
                <a:cs typeface="Symbol"/>
              </a:rPr>
              <a:t></a:t>
            </a:r>
            <a:r>
              <a:rPr dirty="0" sz="2750" spc="-5">
                <a:latin typeface="Symbol"/>
                <a:cs typeface="Symbol"/>
              </a:rPr>
              <a:t></a:t>
            </a:r>
            <a:r>
              <a:rPr dirty="0" sz="2750" spc="-140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F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05048" y="5372608"/>
            <a:ext cx="2156460" cy="678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35"/>
              </a:lnSpc>
            </a:pPr>
            <a:r>
              <a:rPr dirty="0" sz="2750" spc="-5" i="1">
                <a:latin typeface="Times New Roman"/>
                <a:cs typeface="Times New Roman"/>
              </a:rPr>
              <a:t>F</a:t>
            </a:r>
            <a:r>
              <a:rPr dirty="0" sz="2750" spc="-400" i="1">
                <a:latin typeface="Times New Roman"/>
                <a:cs typeface="Times New Roman"/>
              </a:rPr>
              <a:t> </a:t>
            </a:r>
            <a:r>
              <a:rPr dirty="0" sz="3600" spc="-430">
                <a:latin typeface="Symbol"/>
                <a:cs typeface="Symbol"/>
              </a:rPr>
              <a:t></a:t>
            </a:r>
            <a:r>
              <a:rPr dirty="0" sz="2750" spc="-5" i="1">
                <a:latin typeface="Times New Roman"/>
                <a:cs typeface="Times New Roman"/>
              </a:rPr>
              <a:t>u</a:t>
            </a:r>
            <a:r>
              <a:rPr dirty="0" sz="2750" spc="-130" i="1">
                <a:latin typeface="Times New Roman"/>
                <a:cs typeface="Times New Roman"/>
              </a:rPr>
              <a:t> </a:t>
            </a:r>
            <a:r>
              <a:rPr dirty="0" sz="2750" spc="-5">
                <a:latin typeface="Symbol"/>
                <a:cs typeface="Symbol"/>
              </a:rPr>
              <a:t></a:t>
            </a:r>
            <a:r>
              <a:rPr dirty="0" sz="2750" spc="-95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K</a:t>
            </a:r>
            <a:r>
              <a:rPr dirty="0" sz="2750" spc="-290" i="1">
                <a:latin typeface="Times New Roman"/>
                <a:cs typeface="Times New Roman"/>
              </a:rPr>
              <a:t> </a:t>
            </a:r>
            <a:r>
              <a:rPr dirty="0" sz="3600" spc="-300">
                <a:latin typeface="Symbol"/>
                <a:cs typeface="Symbol"/>
              </a:rPr>
              <a:t></a:t>
            </a:r>
            <a:r>
              <a:rPr dirty="0" sz="3600" spc="-490">
                <a:latin typeface="Times New Roman"/>
                <a:cs typeface="Times New Roman"/>
              </a:rPr>
              <a:t> </a:t>
            </a:r>
            <a:r>
              <a:rPr dirty="0" sz="2750" spc="-5">
                <a:latin typeface="Symbol"/>
                <a:cs typeface="Symbol"/>
              </a:rPr>
              <a:t></a:t>
            </a:r>
            <a:r>
              <a:rPr dirty="0" sz="2750" spc="140">
                <a:latin typeface="Times New Roman"/>
                <a:cs typeface="Times New Roman"/>
              </a:rPr>
              <a:t> </a:t>
            </a:r>
            <a:r>
              <a:rPr dirty="0" baseline="35353" sz="4125" spc="-7">
                <a:latin typeface="Times New Roman"/>
                <a:cs typeface="Times New Roman"/>
              </a:rPr>
              <a:t>1</a:t>
            </a:r>
            <a:r>
              <a:rPr dirty="0" baseline="35353" sz="4125" spc="-240">
                <a:latin typeface="Times New Roman"/>
                <a:cs typeface="Times New Roman"/>
              </a:rPr>
              <a:t> </a:t>
            </a:r>
            <a:r>
              <a:rPr dirty="0" sz="4550" spc="-775">
                <a:latin typeface="Symbol"/>
                <a:cs typeface="Symbol"/>
              </a:rPr>
              <a:t></a:t>
            </a:r>
            <a:r>
              <a:rPr dirty="0" sz="2750" spc="-5" i="1">
                <a:latin typeface="Times New Roman"/>
                <a:cs typeface="Times New Roman"/>
              </a:rPr>
              <a:t>F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78443" y="5146547"/>
            <a:ext cx="6337300" cy="1439545"/>
          </a:xfrm>
          <a:custGeom>
            <a:avLst/>
            <a:gdLst/>
            <a:ahLst/>
            <a:cxnLst/>
            <a:rect l="l" t="t" r="r" b="b"/>
            <a:pathLst>
              <a:path w="6337300" h="1439545">
                <a:moveTo>
                  <a:pt x="0" y="0"/>
                </a:moveTo>
                <a:lnTo>
                  <a:pt x="0" y="1439418"/>
                </a:lnTo>
                <a:lnTo>
                  <a:pt x="6336791" y="1439418"/>
                </a:lnTo>
                <a:lnTo>
                  <a:pt x="6336791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32393" y="3722386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37985" y="0"/>
                </a:lnTo>
              </a:path>
            </a:pathLst>
          </a:custGeom>
          <a:ln w="162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141580" y="3688841"/>
            <a:ext cx="34163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50"/>
              </a:lnSpc>
            </a:pPr>
            <a:r>
              <a:rPr dirty="0" sz="1800" spc="-5" i="1">
                <a:latin typeface="Times New Roman"/>
                <a:cs typeface="Times New Roman"/>
              </a:rPr>
              <a:t>odd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48822" y="3688841"/>
            <a:ext cx="417195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50"/>
              </a:lnSpc>
            </a:pPr>
            <a:r>
              <a:rPr dirty="0" sz="1800" spc="-5" i="1">
                <a:latin typeface="Times New Roman"/>
                <a:cs typeface="Times New Roman"/>
              </a:rPr>
              <a:t>even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58804" y="3172205"/>
            <a:ext cx="1237615" cy="760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985"/>
              </a:lnSpc>
              <a:tabLst>
                <a:tab pos="1106170" algn="l"/>
              </a:tabLst>
            </a:pPr>
            <a:r>
              <a:rPr dirty="0" sz="4050" spc="-470">
                <a:latin typeface="Symbol"/>
                <a:cs typeface="Symbol"/>
              </a:rPr>
              <a:t></a:t>
            </a:r>
            <a:r>
              <a:rPr dirty="0" sz="3050" spc="10" i="1">
                <a:latin typeface="Times New Roman"/>
                <a:cs typeface="Times New Roman"/>
              </a:rPr>
              <a:t>u</a:t>
            </a:r>
            <a:r>
              <a:rPr dirty="0" sz="3050" spc="-495" i="1">
                <a:latin typeface="Times New Roman"/>
                <a:cs typeface="Times New Roman"/>
              </a:rPr>
              <a:t> </a:t>
            </a:r>
            <a:r>
              <a:rPr dirty="0" sz="4050" spc="-785">
                <a:latin typeface="Symbol"/>
                <a:cs typeface="Symbol"/>
              </a:rPr>
              <a:t></a:t>
            </a:r>
            <a:r>
              <a:rPr dirty="0" sz="3050" spc="15" i="1">
                <a:latin typeface="Times New Roman"/>
                <a:cs typeface="Times New Roman"/>
              </a:rPr>
              <a:t>W</a:t>
            </a:r>
            <a:r>
              <a:rPr dirty="0" sz="3050" i="1">
                <a:latin typeface="Times New Roman"/>
                <a:cs typeface="Times New Roman"/>
              </a:rPr>
              <a:t>	</a:t>
            </a:r>
            <a:r>
              <a:rPr dirty="0" sz="5100" spc="-675">
                <a:latin typeface="Symbol"/>
                <a:cs typeface="Symbol"/>
              </a:rPr>
              <a:t></a:t>
            </a:r>
            <a:endParaRPr sz="51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96022" y="3416808"/>
            <a:ext cx="290830" cy="545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4604">
              <a:lnSpc>
                <a:spcPts val="2150"/>
              </a:lnSpc>
            </a:pPr>
            <a:r>
              <a:rPr dirty="0" sz="1800" spc="-5" i="1">
                <a:latin typeface="Times New Roman"/>
                <a:cs typeface="Times New Roman"/>
              </a:rPr>
              <a:t>u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ts val="2140"/>
              </a:lnSpc>
            </a:pPr>
            <a:r>
              <a:rPr dirty="0" sz="1800" spc="-5">
                <a:latin typeface="Times New Roman"/>
                <a:cs typeface="Times New Roman"/>
              </a:rPr>
              <a:t>2</a:t>
            </a:r>
            <a:r>
              <a:rPr dirty="0" sz="1800" spc="-254">
                <a:latin typeface="Times New Roman"/>
                <a:cs typeface="Times New Roman"/>
              </a:rPr>
              <a:t> </a:t>
            </a:r>
            <a:r>
              <a:rPr dirty="0" sz="1800" spc="-5" i="1"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59059" y="3737355"/>
            <a:ext cx="195580" cy="4641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50"/>
              </a:lnSpc>
            </a:pPr>
            <a:r>
              <a:rPr dirty="0" sz="3050" spc="10">
                <a:latin typeface="Times New Roman"/>
                <a:cs typeface="Times New Roman"/>
              </a:rPr>
              <a:t>2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16703" y="3305555"/>
            <a:ext cx="1050925" cy="604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760"/>
              </a:lnSpc>
            </a:pPr>
            <a:r>
              <a:rPr dirty="0" sz="4050" spc="-470">
                <a:latin typeface="Symbol"/>
                <a:cs typeface="Symbol"/>
              </a:rPr>
              <a:t></a:t>
            </a:r>
            <a:r>
              <a:rPr dirty="0" sz="3050" spc="10" i="1">
                <a:latin typeface="Times New Roman"/>
                <a:cs typeface="Times New Roman"/>
              </a:rPr>
              <a:t>u</a:t>
            </a:r>
            <a:r>
              <a:rPr dirty="0" sz="3050" spc="-490" i="1">
                <a:latin typeface="Times New Roman"/>
                <a:cs typeface="Times New Roman"/>
              </a:rPr>
              <a:t> </a:t>
            </a:r>
            <a:r>
              <a:rPr dirty="0" sz="4050" spc="-50">
                <a:latin typeface="Symbol"/>
                <a:cs typeface="Symbol"/>
              </a:rPr>
              <a:t></a:t>
            </a:r>
            <a:r>
              <a:rPr dirty="0" sz="3050" spc="10">
                <a:latin typeface="Symbol"/>
                <a:cs typeface="Symbol"/>
              </a:rPr>
              <a:t></a:t>
            </a:r>
            <a:r>
              <a:rPr dirty="0" sz="3050" spc="-50">
                <a:latin typeface="Times New Roman"/>
                <a:cs typeface="Times New Roman"/>
              </a:rPr>
              <a:t> </a:t>
            </a:r>
            <a:r>
              <a:rPr dirty="0" sz="3050" spc="10" i="1">
                <a:latin typeface="Times New Roman"/>
                <a:cs typeface="Times New Roman"/>
              </a:rPr>
              <a:t>F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98546" y="3172205"/>
            <a:ext cx="1776730" cy="760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985"/>
              </a:lnSpc>
            </a:pPr>
            <a:r>
              <a:rPr dirty="0" sz="3050" spc="10" i="1">
                <a:latin typeface="Times New Roman"/>
                <a:cs typeface="Times New Roman"/>
              </a:rPr>
              <a:t>F</a:t>
            </a:r>
            <a:r>
              <a:rPr dirty="0" sz="3050" spc="-400" i="1">
                <a:latin typeface="Times New Roman"/>
                <a:cs typeface="Times New Roman"/>
              </a:rPr>
              <a:t> </a:t>
            </a:r>
            <a:r>
              <a:rPr dirty="0" sz="4050" spc="-480">
                <a:latin typeface="Symbol"/>
                <a:cs typeface="Symbol"/>
              </a:rPr>
              <a:t></a:t>
            </a:r>
            <a:r>
              <a:rPr dirty="0" sz="3050" spc="10" i="1">
                <a:latin typeface="Times New Roman"/>
                <a:cs typeface="Times New Roman"/>
              </a:rPr>
              <a:t>u</a:t>
            </a:r>
            <a:r>
              <a:rPr dirty="0" sz="3050" spc="-490" i="1">
                <a:latin typeface="Times New Roman"/>
                <a:cs typeface="Times New Roman"/>
              </a:rPr>
              <a:t> </a:t>
            </a:r>
            <a:r>
              <a:rPr dirty="0" sz="4050" spc="-325">
                <a:latin typeface="Symbol"/>
                <a:cs typeface="Symbol"/>
              </a:rPr>
              <a:t></a:t>
            </a:r>
            <a:r>
              <a:rPr dirty="0" sz="4050" spc="-540">
                <a:latin typeface="Times New Roman"/>
                <a:cs typeface="Times New Roman"/>
              </a:rPr>
              <a:t> </a:t>
            </a:r>
            <a:r>
              <a:rPr dirty="0" sz="3050" spc="10">
                <a:latin typeface="Symbol"/>
                <a:cs typeface="Symbol"/>
              </a:rPr>
              <a:t></a:t>
            </a:r>
            <a:r>
              <a:rPr dirty="0" sz="3050" spc="204">
                <a:latin typeface="Times New Roman"/>
                <a:cs typeface="Times New Roman"/>
              </a:rPr>
              <a:t> </a:t>
            </a:r>
            <a:r>
              <a:rPr dirty="0" baseline="35519" sz="4575" spc="15">
                <a:latin typeface="Times New Roman"/>
                <a:cs typeface="Times New Roman"/>
              </a:rPr>
              <a:t>1</a:t>
            </a:r>
            <a:r>
              <a:rPr dirty="0" baseline="35519" sz="4575" spc="-202">
                <a:latin typeface="Times New Roman"/>
                <a:cs typeface="Times New Roman"/>
              </a:rPr>
              <a:t> </a:t>
            </a:r>
            <a:r>
              <a:rPr dirty="0" sz="5100" spc="-850">
                <a:latin typeface="Symbol"/>
                <a:cs typeface="Symbol"/>
              </a:rPr>
              <a:t></a:t>
            </a:r>
            <a:r>
              <a:rPr dirty="0" sz="3050" spc="10" i="1">
                <a:latin typeface="Times New Roman"/>
                <a:cs typeface="Times New Roman"/>
              </a:rPr>
              <a:t>F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78443" y="2985516"/>
            <a:ext cx="6337300" cy="1440180"/>
          </a:xfrm>
          <a:custGeom>
            <a:avLst/>
            <a:gdLst/>
            <a:ahLst/>
            <a:cxnLst/>
            <a:rect l="l" t="t" r="r" b="b"/>
            <a:pathLst>
              <a:path w="6337300" h="1440179">
                <a:moveTo>
                  <a:pt x="0" y="0"/>
                </a:moveTo>
                <a:lnTo>
                  <a:pt x="0" y="1440180"/>
                </a:lnTo>
                <a:lnTo>
                  <a:pt x="6336791" y="1440179"/>
                </a:lnTo>
                <a:lnTo>
                  <a:pt x="6336791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47442" y="1963928"/>
            <a:ext cx="7297420" cy="3836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分析这些表达式得到如下一些有趣的特性：</a:t>
            </a:r>
            <a:endParaRPr sz="2800">
              <a:latin typeface="NSimSun"/>
              <a:cs typeface="NSimSun"/>
            </a:endParaRPr>
          </a:p>
          <a:p>
            <a:pPr marL="744855" marR="5080" indent="-139700">
              <a:lnSpc>
                <a:spcPct val="120000"/>
              </a:lnSpc>
              <a:spcBef>
                <a:spcPts val="5"/>
              </a:spcBef>
              <a:tabLst>
                <a:tab pos="1062355" algn="l"/>
              </a:tabLst>
            </a:pPr>
            <a:r>
              <a:rPr dirty="0" sz="2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一个M个点的变换，能够通过将原始表达 式分成两个部分来计算</a:t>
            </a:r>
            <a:endParaRPr sz="2800">
              <a:latin typeface="NSimSun"/>
              <a:cs typeface="NSimSun"/>
            </a:endParaRPr>
          </a:p>
          <a:p>
            <a:pPr marL="833755" marR="360045" indent="-228600">
              <a:lnSpc>
                <a:spcPct val="100000"/>
              </a:lnSpc>
              <a:spcBef>
                <a:spcPts val="675"/>
              </a:spcBef>
              <a:tabLst>
                <a:tab pos="1062355" algn="l"/>
              </a:tabLst>
            </a:pPr>
            <a:r>
              <a:rPr dirty="0" sz="2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通过计算两个（M/2）个点的变换。得 </a:t>
            </a:r>
            <a:r>
              <a:rPr dirty="0" sz="2800">
                <a:latin typeface="NSimSun"/>
                <a:cs typeface="NSimSun"/>
              </a:rPr>
              <a:t>F</a:t>
            </a:r>
            <a:r>
              <a:rPr dirty="0" baseline="-20467" sz="2850" spc="-7">
                <a:latin typeface="NSimSun"/>
                <a:cs typeface="NSimSun"/>
              </a:rPr>
              <a:t>even</a:t>
            </a:r>
            <a:r>
              <a:rPr dirty="0" sz="2800" spc="-5">
                <a:latin typeface="NSimSun"/>
                <a:cs typeface="NSimSun"/>
              </a:rPr>
              <a:t>(u)</a:t>
            </a:r>
            <a:r>
              <a:rPr dirty="0" sz="2800">
                <a:latin typeface="NSimSun"/>
                <a:cs typeface="NSimSun"/>
              </a:rPr>
              <a:t>和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F</a:t>
            </a:r>
            <a:r>
              <a:rPr dirty="0" baseline="-20467" sz="2850">
                <a:latin typeface="NSimSun"/>
                <a:cs typeface="NSimSun"/>
              </a:rPr>
              <a:t>od</a:t>
            </a:r>
            <a:r>
              <a:rPr dirty="0" baseline="-20467" sz="2850" spc="-7">
                <a:latin typeface="NSimSun"/>
                <a:cs typeface="NSimSun"/>
              </a:rPr>
              <a:t>d</a:t>
            </a:r>
            <a:r>
              <a:rPr dirty="0" sz="2800">
                <a:latin typeface="NSimSun"/>
                <a:cs typeface="NSimSun"/>
              </a:rPr>
              <a:t>(u)</a:t>
            </a:r>
            <a:endParaRPr sz="2800">
              <a:latin typeface="NSimSun"/>
              <a:cs typeface="NSimSun"/>
            </a:endParaRPr>
          </a:p>
          <a:p>
            <a:pPr marL="605155">
              <a:lnSpc>
                <a:spcPct val="100000"/>
              </a:lnSpc>
              <a:spcBef>
                <a:spcPts val="675"/>
              </a:spcBef>
              <a:tabLst>
                <a:tab pos="1062355" algn="l"/>
              </a:tabLst>
            </a:pPr>
            <a:r>
              <a:rPr dirty="0" sz="2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奇部与偶部之和得到F(u)的前(M/2)个值</a:t>
            </a:r>
            <a:endParaRPr sz="2800">
              <a:latin typeface="NSimSun"/>
              <a:cs typeface="NSimSun"/>
            </a:endParaRPr>
          </a:p>
          <a:p>
            <a:pPr marL="833755" marR="360680" indent="-228600">
              <a:lnSpc>
                <a:spcPct val="100000"/>
              </a:lnSpc>
              <a:spcBef>
                <a:spcPts val="675"/>
              </a:spcBef>
              <a:tabLst>
                <a:tab pos="1062355" algn="l"/>
              </a:tabLst>
            </a:pPr>
            <a:r>
              <a:rPr dirty="0" sz="2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奇部与偶部之差得到F(u)的后(M/2)个 值。且不需要额外的变换计算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快速傅里叶变换(FFT)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59891"/>
            <a:ext cx="7767320" cy="4767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归纳快速傅立叶变换的思想：</a:t>
            </a:r>
            <a:endParaRPr sz="3200">
              <a:latin typeface="NSimSun"/>
              <a:cs typeface="NSimSun"/>
            </a:endParaRPr>
          </a:p>
          <a:p>
            <a:pPr marL="355600" marR="10160" indent="-342900">
              <a:lnSpc>
                <a:spcPct val="100000"/>
              </a:lnSpc>
              <a:spcBef>
                <a:spcPts val="755"/>
              </a:spcBef>
            </a:pPr>
            <a:r>
              <a:rPr dirty="0" sz="3200">
                <a:latin typeface="NSimSun"/>
                <a:cs typeface="NSimSun"/>
              </a:rPr>
              <a:t>（1）通过计算两个单点的DFT，来计算两个 </a:t>
            </a:r>
            <a:r>
              <a:rPr dirty="0" sz="3200" spc="-5">
                <a:latin typeface="NSimSun"/>
                <a:cs typeface="NSimSun"/>
              </a:rPr>
              <a:t>点的DFT，</a:t>
            </a:r>
            <a:endParaRPr sz="3200">
              <a:latin typeface="NSimSun"/>
              <a:cs typeface="NSimSun"/>
            </a:endParaRPr>
          </a:p>
          <a:p>
            <a:pPr marL="355600" marR="10160" indent="-342900">
              <a:lnSpc>
                <a:spcPts val="3629"/>
              </a:lnSpc>
              <a:spcBef>
                <a:spcPts val="1050"/>
              </a:spcBef>
            </a:pPr>
            <a:r>
              <a:rPr dirty="0" sz="3200">
                <a:latin typeface="NSimSun"/>
                <a:cs typeface="NSimSun"/>
              </a:rPr>
              <a:t>（2）通过计算两个双点的DFT，来计算四个 </a:t>
            </a:r>
            <a:r>
              <a:rPr dirty="0" sz="3200" spc="-5">
                <a:latin typeface="NSimSun"/>
                <a:cs typeface="NSimSun"/>
              </a:rPr>
              <a:t>点的DFT，</a:t>
            </a:r>
            <a:r>
              <a:rPr dirty="0" sz="3200" spc="-5">
                <a:latin typeface="Times New Roman"/>
                <a:cs typeface="Times New Roman"/>
              </a:rPr>
              <a:t>…</a:t>
            </a:r>
            <a:r>
              <a:rPr dirty="0" sz="3200" spc="-5">
                <a:latin typeface="NSimSun"/>
                <a:cs typeface="NSimSun"/>
              </a:rPr>
              <a:t>，以此类推</a:t>
            </a:r>
            <a:endParaRPr sz="3200">
              <a:latin typeface="NSimSun"/>
              <a:cs typeface="NSimSun"/>
            </a:endParaRPr>
          </a:p>
          <a:p>
            <a:pPr marL="355600" marR="5080" indent="-343535">
              <a:lnSpc>
                <a:spcPct val="100000"/>
              </a:lnSpc>
              <a:spcBef>
                <a:spcPts val="885"/>
              </a:spcBef>
            </a:pPr>
            <a:r>
              <a:rPr dirty="0" sz="3200" spc="30">
                <a:latin typeface="NSimSun"/>
                <a:cs typeface="NSimSun"/>
              </a:rPr>
              <a:t>（3）对于任何</a:t>
            </a:r>
            <a:r>
              <a:rPr dirty="0" sz="3200" spc="-10">
                <a:latin typeface="NSimSun"/>
                <a:cs typeface="NSimSun"/>
              </a:rPr>
              <a:t>N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>
                <a:latin typeface="NSimSun"/>
                <a:cs typeface="NSimSun"/>
              </a:rPr>
              <a:t>2</a:t>
            </a:r>
            <a:r>
              <a:rPr dirty="0" baseline="26455" sz="3150" spc="52">
                <a:latin typeface="NSimSun"/>
                <a:cs typeface="NSimSun"/>
              </a:rPr>
              <a:t>m</a:t>
            </a:r>
            <a:r>
              <a:rPr dirty="0" sz="3200" spc="25">
                <a:latin typeface="NSimSun"/>
                <a:cs typeface="NSimSun"/>
              </a:rPr>
              <a:t>的</a:t>
            </a:r>
            <a:r>
              <a:rPr dirty="0" sz="3200" spc="-10">
                <a:latin typeface="NSimSun"/>
                <a:cs typeface="NSimSun"/>
              </a:rPr>
              <a:t>D</a:t>
            </a:r>
            <a:r>
              <a:rPr dirty="0" sz="3200" spc="-5">
                <a:latin typeface="NSimSun"/>
                <a:cs typeface="NSimSun"/>
              </a:rPr>
              <a:t>F</a:t>
            </a:r>
            <a:r>
              <a:rPr dirty="0" sz="3200" spc="25">
                <a:latin typeface="NSimSun"/>
                <a:cs typeface="NSimSun"/>
              </a:rPr>
              <a:t>T的计算，通过计算</a:t>
            </a:r>
            <a:r>
              <a:rPr dirty="0" sz="3200" spc="2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两个N/2点的DFT，来计算N个点的DFT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5879" y="1893570"/>
            <a:ext cx="37973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b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 spc="204" b="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600" b="0">
                <a:latin typeface="NSimSun"/>
                <a:cs typeface="NSimSun"/>
              </a:rPr>
              <a:t>FFT算法基本思想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2786" y="2537967"/>
            <a:ext cx="7438390" cy="295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865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FFT算法举例：</a:t>
            </a:r>
            <a:endParaRPr sz="3200">
              <a:latin typeface="NSimSun"/>
              <a:cs typeface="NSimSun"/>
            </a:endParaRPr>
          </a:p>
          <a:p>
            <a:pPr marL="62865">
              <a:lnSpc>
                <a:spcPct val="100000"/>
              </a:lnSpc>
              <a:spcBef>
                <a:spcPts val="869"/>
              </a:spcBef>
              <a:tabLst>
                <a:tab pos="5071745" algn="l"/>
              </a:tabLst>
            </a:pPr>
            <a:r>
              <a:rPr dirty="0" sz="3200" spc="-5">
                <a:latin typeface="NSimSun"/>
                <a:cs typeface="NSimSun"/>
              </a:rPr>
              <a:t>设：有函数f(x)，其N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2</a:t>
            </a:r>
            <a:r>
              <a:rPr dirty="0" baseline="26455" sz="3150" spc="-7">
                <a:latin typeface="NSimSun"/>
                <a:cs typeface="NSimSun"/>
              </a:rPr>
              <a:t>3	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8</a:t>
            </a:r>
            <a:r>
              <a:rPr dirty="0" sz="3600" spc="-10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有：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3200" spc="-10">
                <a:latin typeface="NSimSun"/>
                <a:cs typeface="NSimSun"/>
              </a:rPr>
              <a:t>{</a:t>
            </a:r>
            <a:r>
              <a:rPr dirty="0" sz="2800" spc="-5">
                <a:latin typeface="NSimSun"/>
                <a:cs typeface="NSimSun"/>
              </a:rPr>
              <a:t>f(0),f(1),f(2),f(3),f(4),f(5),f(6),f(7)}</a:t>
            </a:r>
            <a:endParaRPr sz="2800">
              <a:latin typeface="NSimSun"/>
              <a:cs typeface="NSimSun"/>
            </a:endParaRPr>
          </a:p>
          <a:p>
            <a:pPr marL="62865">
              <a:lnSpc>
                <a:spcPct val="100000"/>
              </a:lnSpc>
              <a:spcBef>
                <a:spcPts val="1275"/>
              </a:spcBef>
            </a:pPr>
            <a:r>
              <a:rPr dirty="0" sz="3200" spc="-5">
                <a:latin typeface="NSimSun"/>
                <a:cs typeface="NSimSun"/>
              </a:rPr>
              <a:t>计算：</a:t>
            </a:r>
            <a:endParaRPr sz="3200">
              <a:latin typeface="NSimSun"/>
              <a:cs typeface="NSimSun"/>
            </a:endParaRPr>
          </a:p>
          <a:p>
            <a:pPr marL="139065">
              <a:lnSpc>
                <a:spcPts val="3295"/>
              </a:lnSpc>
              <a:spcBef>
                <a:spcPts val="1225"/>
              </a:spcBef>
            </a:pPr>
            <a:r>
              <a:rPr dirty="0" sz="2800" spc="-5">
                <a:latin typeface="NSimSun"/>
                <a:cs typeface="NSimSun"/>
              </a:rPr>
              <a:t>{F(0),F(1),F(2),F(3),F(4),F(5),F(6),F(7)}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879" y="959865"/>
            <a:ext cx="3884929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764"/>
            <a:ext cx="7340600" cy="535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  <a:p>
            <a:pPr marL="469900" marR="3206750" indent="-457200">
              <a:lnSpc>
                <a:spcPct val="119800"/>
              </a:lnSpc>
              <a:spcBef>
                <a:spcPts val="1610"/>
              </a:spcBef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FFT算法举例 首先分成奇偶两组：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有：{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f(0),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f(2),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f(4),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f(6)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}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755"/>
              </a:spcBef>
            </a:pPr>
            <a:r>
              <a:rPr dirty="0" sz="3200" spc="-5">
                <a:latin typeface="NSimSun"/>
                <a:cs typeface="NSimSun"/>
              </a:rPr>
              <a:t>{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f(1),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f(3),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f(5),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f(7)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}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4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为了利用递推特性，再分成两组：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3200" spc="-5">
                <a:latin typeface="NSimSun"/>
                <a:cs typeface="NSimSun"/>
              </a:rPr>
              <a:t>有：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{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f(0),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f(4)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}，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{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f(2),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f(6)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}</a:t>
            </a:r>
            <a:endParaRPr sz="3200">
              <a:latin typeface="NSimSun"/>
              <a:cs typeface="NSimSun"/>
            </a:endParaRPr>
          </a:p>
          <a:p>
            <a:pPr marL="958850">
              <a:lnSpc>
                <a:spcPts val="375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{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f(1),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f(5)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}，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{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f(3),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f(7)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}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快速傅里叶变换(FFT)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714246"/>
            <a:ext cx="7816850" cy="4965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FFT算法实现</a:t>
            </a:r>
            <a:endParaRPr sz="3200">
              <a:latin typeface="NSimSun"/>
              <a:cs typeface="NSimSun"/>
            </a:endParaRPr>
          </a:p>
          <a:p>
            <a:pPr marL="469900" marR="161925">
              <a:lnSpc>
                <a:spcPct val="102000"/>
              </a:lnSpc>
              <a:spcBef>
                <a:spcPts val="2250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对输入数据的排序可根据一个简单的位对换 规则进行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2875"/>
              </a:lnSpc>
              <a:spcBef>
                <a:spcPts val="142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400" spc="-5">
                <a:latin typeface="NSimSun"/>
                <a:cs typeface="NSimSun"/>
              </a:rPr>
              <a:t>如用x表示f(x)的1个自变量值，那么它排序后对应</a:t>
            </a:r>
            <a:endParaRPr sz="2400">
              <a:latin typeface="NSimSun"/>
              <a:cs typeface="NSimSun"/>
            </a:endParaRPr>
          </a:p>
          <a:p>
            <a:pPr marL="927100">
              <a:lnSpc>
                <a:spcPts val="2875"/>
              </a:lnSpc>
            </a:pPr>
            <a:r>
              <a:rPr dirty="0" sz="2400">
                <a:latin typeface="NSimSun"/>
                <a:cs typeface="NSimSun"/>
              </a:rPr>
              <a:t>的值可通过把x表示成二进制数并对换各位得到</a:t>
            </a:r>
            <a:endParaRPr sz="2400">
              <a:latin typeface="NSimSun"/>
              <a:cs typeface="NSimSun"/>
            </a:endParaRPr>
          </a:p>
          <a:p>
            <a:pPr marL="927100">
              <a:lnSpc>
                <a:spcPts val="2875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例如N=2</a:t>
            </a:r>
            <a:r>
              <a:rPr dirty="0" baseline="24305" sz="2400">
                <a:latin typeface="NSimSun"/>
                <a:cs typeface="NSimSun"/>
              </a:rPr>
              <a:t>3</a:t>
            </a:r>
            <a:r>
              <a:rPr dirty="0" sz="2400" spc="-5">
                <a:latin typeface="NSimSun"/>
                <a:cs typeface="NSimSun"/>
              </a:rPr>
              <a:t>,f(6)排序后为f(3),因为6＝110</a:t>
            </a:r>
            <a:r>
              <a:rPr dirty="0" baseline="-20833" sz="2400">
                <a:latin typeface="NSimSun"/>
                <a:cs typeface="NSimSun"/>
              </a:rPr>
              <a:t>2</a:t>
            </a:r>
            <a:r>
              <a:rPr dirty="0" sz="2400" spc="-5">
                <a:latin typeface="NSimSun"/>
                <a:cs typeface="NSimSun"/>
              </a:rPr>
              <a:t>而011</a:t>
            </a:r>
            <a:r>
              <a:rPr dirty="0" baseline="-20833" sz="2400">
                <a:latin typeface="NSimSun"/>
                <a:cs typeface="NSimSun"/>
              </a:rPr>
              <a:t>2</a:t>
            </a:r>
            <a:endParaRPr baseline="-20833" sz="2400">
              <a:latin typeface="NSimSun"/>
              <a:cs typeface="NSimSun"/>
            </a:endParaRPr>
          </a:p>
          <a:p>
            <a:pPr marL="927100">
              <a:lnSpc>
                <a:spcPts val="2875"/>
              </a:lnSpc>
            </a:pPr>
            <a:r>
              <a:rPr dirty="0" sz="2400">
                <a:latin typeface="NSimSun"/>
                <a:cs typeface="NSimSun"/>
              </a:rPr>
              <a:t>＝3</a:t>
            </a:r>
            <a:endParaRPr sz="2400">
              <a:latin typeface="NSimSun"/>
              <a:cs typeface="NSimSun"/>
            </a:endParaRPr>
          </a:p>
          <a:p>
            <a:pPr algn="just" marL="469900" marR="228600">
              <a:lnSpc>
                <a:spcPct val="100000"/>
              </a:lnSpc>
              <a:spcBef>
                <a:spcPts val="170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000" spc="-4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把输入数据进行了重新排序，则输出结果是 正确的次序。反之不把输入数据进行排序，则 输出结果需要重新排序才能得到正确的次序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25879" y="959865"/>
            <a:ext cx="6169025" cy="2651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快速傅里叶变换(FFT)</a:t>
            </a:r>
            <a:endParaRPr sz="3200">
              <a:latin typeface="NSimSun"/>
              <a:cs typeface="NSimSun"/>
            </a:endParaRPr>
          </a:p>
          <a:p>
            <a:pPr marL="469900" marR="5080" indent="-457200">
              <a:lnSpc>
                <a:spcPct val="127400"/>
              </a:lnSpc>
              <a:spcBef>
                <a:spcPts val="2445"/>
              </a:spcBef>
              <a:tabLst>
                <a:tab pos="354965" algn="l"/>
                <a:tab pos="29711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FFT算法实现 地址的排序：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按位倒序规则 例如：N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2</a:t>
            </a:r>
            <a:r>
              <a:rPr dirty="0" baseline="26455" sz="3150" spc="-7">
                <a:latin typeface="NSimSun"/>
                <a:cs typeface="NSimSun"/>
              </a:rPr>
              <a:t>3	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8</a:t>
            </a:r>
            <a:endParaRPr sz="3200">
              <a:latin typeface="NSimSun"/>
              <a:cs typeface="NSimSu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730754" y="3650357"/>
          <a:ext cx="6394450" cy="3302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679"/>
                <a:gridCol w="1879623"/>
                <a:gridCol w="1816377"/>
                <a:gridCol w="1317433"/>
              </a:tblGrid>
              <a:tr h="373246">
                <a:tc>
                  <a:txBody>
                    <a:bodyPr/>
                    <a:lstStyle/>
                    <a:p>
                      <a:pPr algn="ctr" marR="5670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原地址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原顺序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44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新地址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新顺序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365366">
                <a:tc>
                  <a:txBody>
                    <a:bodyPr/>
                    <a:lstStyle/>
                    <a:p>
                      <a:pPr algn="ctr" marR="6927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000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683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f(0)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800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000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43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f(0)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364991">
                <a:tc>
                  <a:txBody>
                    <a:bodyPr/>
                    <a:lstStyle/>
                    <a:p>
                      <a:pPr algn="ctr" marR="6927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001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683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f(1)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800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100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43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f(4)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364991">
                <a:tc>
                  <a:txBody>
                    <a:bodyPr/>
                    <a:lstStyle/>
                    <a:p>
                      <a:pPr algn="ctr" marR="6927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010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683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f(2)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800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010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43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f(2)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364985">
                <a:tc>
                  <a:txBody>
                    <a:bodyPr/>
                    <a:lstStyle/>
                    <a:p>
                      <a:pPr algn="ctr" marR="6927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011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683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f(3)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800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110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43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f(6)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364985">
                <a:tc>
                  <a:txBody>
                    <a:bodyPr/>
                    <a:lstStyle/>
                    <a:p>
                      <a:pPr algn="ctr" marR="6927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100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683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f(4)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800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001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43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f(1)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365372">
                <a:tc>
                  <a:txBody>
                    <a:bodyPr/>
                    <a:lstStyle/>
                    <a:p>
                      <a:pPr algn="ctr" marR="6927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101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683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f(5)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800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101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43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f(5)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365372">
                <a:tc>
                  <a:txBody>
                    <a:bodyPr/>
                    <a:lstStyle/>
                    <a:p>
                      <a:pPr algn="ctr" marR="6927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110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683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f(6)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800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011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43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f(3)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372865">
                <a:tc>
                  <a:txBody>
                    <a:bodyPr/>
                    <a:lstStyle/>
                    <a:p>
                      <a:pPr algn="ctr" marR="6927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111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683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f(7)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800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111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43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f(7)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755048"/>
            <a:ext cx="4869815" cy="1017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265" marR="5080" indent="-457200">
              <a:lnSpc>
                <a:spcPct val="120200"/>
              </a:lnSpc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FFT算法实</a:t>
            </a:r>
            <a:r>
              <a:rPr dirty="0" sz="2800" spc="-10">
                <a:latin typeface="NSimSun"/>
                <a:cs typeface="NSimSun"/>
              </a:rPr>
              <a:t>现</a:t>
            </a:r>
            <a:r>
              <a:rPr dirty="0" sz="2800">
                <a:latin typeface="Times New Roman"/>
                <a:cs typeface="Times New Roman"/>
              </a:rPr>
              <a:t>—</a:t>
            </a:r>
            <a:r>
              <a:rPr dirty="0" sz="2800" spc="-10">
                <a:latin typeface="Times New Roman"/>
                <a:cs typeface="Times New Roman"/>
              </a:rPr>
              <a:t>—</a:t>
            </a:r>
            <a:r>
              <a:rPr dirty="0" sz="2800" spc="-5">
                <a:latin typeface="NSimSun"/>
                <a:cs typeface="NSimSun"/>
              </a:rPr>
              <a:t>几个关键点 2）计算顺序及地址增量：</a:t>
            </a:r>
            <a:r>
              <a:rPr dirty="0" sz="2800" spc="5">
                <a:latin typeface="NSimSun"/>
                <a:cs typeface="NSimSun"/>
              </a:rPr>
              <a:t>2</a:t>
            </a:r>
            <a:r>
              <a:rPr dirty="0" baseline="23391" sz="2850">
                <a:latin typeface="NSimSun"/>
                <a:cs typeface="NSimSun"/>
              </a:rPr>
              <a:t>n</a:t>
            </a:r>
            <a:endParaRPr baseline="23391" sz="285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4632" y="2799333"/>
            <a:ext cx="787400" cy="3284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ct val="120000"/>
              </a:lnSpc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地址+1 f(0)</a:t>
            </a:r>
            <a:endParaRPr sz="2000">
              <a:latin typeface="NSimSun"/>
              <a:cs typeface="NSimSun"/>
            </a:endParaRPr>
          </a:p>
          <a:p>
            <a:pPr algn="ctr" marL="635">
              <a:lnSpc>
                <a:spcPct val="100000"/>
              </a:lnSpc>
              <a:spcBef>
                <a:spcPts val="470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f(4)</a:t>
            </a:r>
            <a:endParaRPr sz="2000">
              <a:latin typeface="NSimSun"/>
              <a:cs typeface="NSimSun"/>
            </a:endParaRPr>
          </a:p>
          <a:p>
            <a:pPr algn="ctr" marL="635">
              <a:lnSpc>
                <a:spcPct val="100000"/>
              </a:lnSpc>
              <a:spcBef>
                <a:spcPts val="470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f(2)</a:t>
            </a:r>
            <a:endParaRPr sz="2000">
              <a:latin typeface="NSimSun"/>
              <a:cs typeface="NSimSun"/>
            </a:endParaRPr>
          </a:p>
          <a:p>
            <a:pPr algn="ctr" marL="635">
              <a:lnSpc>
                <a:spcPct val="100000"/>
              </a:lnSpc>
              <a:spcBef>
                <a:spcPts val="475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f(6)</a:t>
            </a:r>
            <a:endParaRPr sz="2000">
              <a:latin typeface="NSimSun"/>
              <a:cs typeface="NSimSun"/>
            </a:endParaRPr>
          </a:p>
          <a:p>
            <a:pPr algn="ctr" marL="635">
              <a:lnSpc>
                <a:spcPct val="100000"/>
              </a:lnSpc>
              <a:spcBef>
                <a:spcPts val="475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f(1)</a:t>
            </a:r>
            <a:endParaRPr sz="2000">
              <a:latin typeface="NSimSun"/>
              <a:cs typeface="NSimSun"/>
            </a:endParaRPr>
          </a:p>
          <a:p>
            <a:pPr algn="ctr" marL="635">
              <a:lnSpc>
                <a:spcPct val="100000"/>
              </a:lnSpc>
              <a:spcBef>
                <a:spcPts val="470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f(5)</a:t>
            </a:r>
            <a:endParaRPr sz="2000">
              <a:latin typeface="NSimSun"/>
              <a:cs typeface="NSimSun"/>
            </a:endParaRPr>
          </a:p>
          <a:p>
            <a:pPr algn="ctr" marL="635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f(3)</a:t>
            </a:r>
            <a:endParaRPr sz="2000">
              <a:latin typeface="NSimSun"/>
              <a:cs typeface="NSimSun"/>
            </a:endParaRPr>
          </a:p>
          <a:p>
            <a:pPr algn="ctr" marL="635">
              <a:lnSpc>
                <a:spcPts val="2380"/>
              </a:lnSpc>
              <a:spcBef>
                <a:spcPts val="475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f(7)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6928" y="2799333"/>
            <a:ext cx="795020" cy="33356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0500" marR="5715" indent="-178435">
              <a:lnSpc>
                <a:spcPct val="120000"/>
              </a:lnSpc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地址+2 F</a:t>
            </a:r>
            <a:r>
              <a:rPr dirty="0" baseline="-21367" sz="1950" spc="-7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(0)</a:t>
            </a:r>
            <a:endParaRPr sz="2000">
              <a:latin typeface="NSimSun"/>
              <a:cs typeface="NSimSun"/>
            </a:endParaRPr>
          </a:p>
          <a:p>
            <a:pPr marL="190500">
              <a:lnSpc>
                <a:spcPct val="100000"/>
              </a:lnSpc>
              <a:spcBef>
                <a:spcPts val="470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 spc="-7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(4)</a:t>
            </a:r>
            <a:endParaRPr sz="2000">
              <a:latin typeface="NSimSun"/>
              <a:cs typeface="NSimSun"/>
            </a:endParaRPr>
          </a:p>
          <a:p>
            <a:pPr marL="190500">
              <a:lnSpc>
                <a:spcPct val="100000"/>
              </a:lnSpc>
              <a:spcBef>
                <a:spcPts val="470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 spc="-7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(2)</a:t>
            </a:r>
            <a:endParaRPr sz="2000">
              <a:latin typeface="NSimSun"/>
              <a:cs typeface="NSimSun"/>
            </a:endParaRPr>
          </a:p>
          <a:p>
            <a:pPr marL="190500">
              <a:lnSpc>
                <a:spcPct val="100000"/>
              </a:lnSpc>
              <a:spcBef>
                <a:spcPts val="475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 spc="-7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(6)</a:t>
            </a:r>
            <a:endParaRPr sz="2000">
              <a:latin typeface="NSimSun"/>
              <a:cs typeface="NSimSun"/>
            </a:endParaRPr>
          </a:p>
          <a:p>
            <a:pPr marL="190500">
              <a:lnSpc>
                <a:spcPct val="100000"/>
              </a:lnSpc>
              <a:spcBef>
                <a:spcPts val="475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 spc="-7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(1)</a:t>
            </a:r>
            <a:endParaRPr sz="2000">
              <a:latin typeface="NSimSun"/>
              <a:cs typeface="NSimSun"/>
            </a:endParaRPr>
          </a:p>
          <a:p>
            <a:pPr marL="190500">
              <a:lnSpc>
                <a:spcPct val="100000"/>
              </a:lnSpc>
              <a:spcBef>
                <a:spcPts val="470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 spc="-7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(5)</a:t>
            </a:r>
            <a:endParaRPr sz="2000">
              <a:latin typeface="NSimSun"/>
              <a:cs typeface="NSimSun"/>
            </a:endParaRPr>
          </a:p>
          <a:p>
            <a:pPr marL="19050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 spc="-7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(3)</a:t>
            </a:r>
            <a:endParaRPr sz="2000">
              <a:latin typeface="NSimSun"/>
              <a:cs typeface="NSimSun"/>
            </a:endParaRPr>
          </a:p>
          <a:p>
            <a:pPr marL="190500">
              <a:lnSpc>
                <a:spcPct val="100000"/>
              </a:lnSpc>
              <a:spcBef>
                <a:spcPts val="475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 spc="-7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(7)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8179" y="2354071"/>
            <a:ext cx="1981835" cy="3781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NSimSun"/>
                <a:cs typeface="NSimSun"/>
              </a:rPr>
              <a:t>n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0,1,</a:t>
            </a:r>
            <a:r>
              <a:rPr dirty="0" sz="2800">
                <a:latin typeface="NSimSun"/>
                <a:cs typeface="NSimSun"/>
              </a:rPr>
              <a:t>2</a:t>
            </a:r>
            <a:r>
              <a:rPr dirty="0" sz="2800">
                <a:latin typeface="Times New Roman"/>
                <a:cs typeface="Times New Roman"/>
              </a:rPr>
              <a:t>…</a:t>
            </a:r>
            <a:endParaRPr sz="2800">
              <a:latin typeface="Times New Roman"/>
              <a:cs typeface="Times New Roman"/>
            </a:endParaRPr>
          </a:p>
          <a:p>
            <a:pPr algn="ctr" marL="185420" marR="1026160">
              <a:lnSpc>
                <a:spcPct val="120000"/>
              </a:lnSpc>
              <a:spcBef>
                <a:spcPts val="145"/>
              </a:spcBef>
            </a:pP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地址+4 </a:t>
            </a:r>
            <a:r>
              <a:rPr dirty="0" sz="2000" spc="-1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(0)</a:t>
            </a:r>
            <a:endParaRPr sz="2000">
              <a:latin typeface="NSimSun"/>
              <a:cs typeface="NSimSun"/>
            </a:endParaRPr>
          </a:p>
          <a:p>
            <a:pPr algn="ctr" marR="756920">
              <a:lnSpc>
                <a:spcPct val="100000"/>
              </a:lnSpc>
              <a:spcBef>
                <a:spcPts val="475"/>
              </a:spcBef>
            </a:pPr>
            <a:r>
              <a:rPr dirty="0" sz="2000" spc="-1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(4)</a:t>
            </a:r>
            <a:endParaRPr sz="2000">
              <a:latin typeface="NSimSun"/>
              <a:cs typeface="NSimSun"/>
            </a:endParaRPr>
          </a:p>
          <a:p>
            <a:pPr algn="ctr" marR="756920">
              <a:lnSpc>
                <a:spcPct val="100000"/>
              </a:lnSpc>
              <a:spcBef>
                <a:spcPts val="470"/>
              </a:spcBef>
            </a:pPr>
            <a:r>
              <a:rPr dirty="0" sz="2000" spc="-1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(2)</a:t>
            </a:r>
            <a:endParaRPr sz="2000">
              <a:latin typeface="NSimSun"/>
              <a:cs typeface="NSimSun"/>
            </a:endParaRPr>
          </a:p>
          <a:p>
            <a:pPr algn="ctr" marR="756920">
              <a:lnSpc>
                <a:spcPct val="100000"/>
              </a:lnSpc>
              <a:spcBef>
                <a:spcPts val="475"/>
              </a:spcBef>
            </a:pPr>
            <a:r>
              <a:rPr dirty="0" sz="2000" spc="-1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(6)</a:t>
            </a:r>
            <a:endParaRPr sz="2000">
              <a:latin typeface="NSimSun"/>
              <a:cs typeface="NSimSun"/>
            </a:endParaRPr>
          </a:p>
          <a:p>
            <a:pPr algn="ctr" marR="756920">
              <a:lnSpc>
                <a:spcPct val="100000"/>
              </a:lnSpc>
              <a:spcBef>
                <a:spcPts val="470"/>
              </a:spcBef>
            </a:pPr>
            <a:r>
              <a:rPr dirty="0" sz="2000" spc="-1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(1)</a:t>
            </a:r>
            <a:endParaRPr sz="2000">
              <a:latin typeface="NSimSun"/>
              <a:cs typeface="NSimSun"/>
            </a:endParaRPr>
          </a:p>
          <a:p>
            <a:pPr algn="ctr" marR="756920">
              <a:lnSpc>
                <a:spcPct val="100000"/>
              </a:lnSpc>
              <a:spcBef>
                <a:spcPts val="475"/>
              </a:spcBef>
            </a:pPr>
            <a:r>
              <a:rPr dirty="0" sz="2000" spc="-1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(5)</a:t>
            </a:r>
            <a:endParaRPr sz="2000">
              <a:latin typeface="NSimSun"/>
              <a:cs typeface="NSimSun"/>
            </a:endParaRPr>
          </a:p>
          <a:p>
            <a:pPr algn="ctr" marR="756920">
              <a:lnSpc>
                <a:spcPct val="100000"/>
              </a:lnSpc>
              <a:spcBef>
                <a:spcPts val="480"/>
              </a:spcBef>
            </a:pPr>
            <a:r>
              <a:rPr dirty="0" sz="2000" spc="-1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(3)</a:t>
            </a:r>
            <a:endParaRPr sz="2000">
              <a:latin typeface="NSimSun"/>
              <a:cs typeface="NSimSun"/>
            </a:endParaRPr>
          </a:p>
          <a:p>
            <a:pPr algn="ctr" marR="757555">
              <a:lnSpc>
                <a:spcPct val="100000"/>
              </a:lnSpc>
              <a:spcBef>
                <a:spcPts val="470"/>
              </a:spcBef>
            </a:pPr>
            <a:r>
              <a:rPr dirty="0" sz="2000" spc="-1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baseline="-21367" sz="1950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sz="2000" spc="-5">
                <a:solidFill>
                  <a:srgbClr val="FF0000"/>
                </a:solidFill>
                <a:latin typeface="NSimSun"/>
                <a:cs typeface="NSimSun"/>
              </a:rPr>
              <a:t>(7)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86569" y="3303270"/>
            <a:ext cx="2209800" cy="86360"/>
          </a:xfrm>
          <a:custGeom>
            <a:avLst/>
            <a:gdLst/>
            <a:ahLst/>
            <a:cxnLst/>
            <a:rect l="l" t="t" r="r" b="b"/>
            <a:pathLst>
              <a:path w="2209800" h="86360">
                <a:moveTo>
                  <a:pt x="2138172" y="57150"/>
                </a:moveTo>
                <a:lnTo>
                  <a:pt x="2138172" y="28955"/>
                </a:lnTo>
                <a:lnTo>
                  <a:pt x="0" y="28955"/>
                </a:lnTo>
                <a:lnTo>
                  <a:pt x="0" y="57150"/>
                </a:lnTo>
                <a:lnTo>
                  <a:pt x="2138172" y="57150"/>
                </a:lnTo>
                <a:close/>
              </a:path>
              <a:path w="2209800" h="86360">
                <a:moveTo>
                  <a:pt x="2209799" y="42671"/>
                </a:moveTo>
                <a:lnTo>
                  <a:pt x="2123693" y="0"/>
                </a:lnTo>
                <a:lnTo>
                  <a:pt x="2123693" y="28955"/>
                </a:lnTo>
                <a:lnTo>
                  <a:pt x="2138172" y="28955"/>
                </a:lnTo>
                <a:lnTo>
                  <a:pt x="2138172" y="78802"/>
                </a:lnTo>
                <a:lnTo>
                  <a:pt x="2209799" y="42671"/>
                </a:lnTo>
                <a:close/>
              </a:path>
              <a:path w="2209800" h="86360">
                <a:moveTo>
                  <a:pt x="2138172" y="78802"/>
                </a:moveTo>
                <a:lnTo>
                  <a:pt x="2138172" y="57150"/>
                </a:lnTo>
                <a:lnTo>
                  <a:pt x="2123693" y="57150"/>
                </a:lnTo>
                <a:lnTo>
                  <a:pt x="2123693" y="86105"/>
                </a:lnTo>
                <a:lnTo>
                  <a:pt x="2138172" y="788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83521" y="3364991"/>
            <a:ext cx="2163445" cy="426720"/>
          </a:xfrm>
          <a:custGeom>
            <a:avLst/>
            <a:gdLst/>
            <a:ahLst/>
            <a:cxnLst/>
            <a:rect l="l" t="t" r="r" b="b"/>
            <a:pathLst>
              <a:path w="2163445" h="426720">
                <a:moveTo>
                  <a:pt x="2081319" y="56629"/>
                </a:moveTo>
                <a:lnTo>
                  <a:pt x="2076232" y="28397"/>
                </a:lnTo>
                <a:lnTo>
                  <a:pt x="0" y="399288"/>
                </a:lnTo>
                <a:lnTo>
                  <a:pt x="5334" y="426719"/>
                </a:lnTo>
                <a:lnTo>
                  <a:pt x="2081319" y="56629"/>
                </a:lnTo>
                <a:close/>
              </a:path>
              <a:path w="2163445" h="426720">
                <a:moveTo>
                  <a:pt x="2163318" y="27431"/>
                </a:moveTo>
                <a:lnTo>
                  <a:pt x="2071116" y="0"/>
                </a:lnTo>
                <a:lnTo>
                  <a:pt x="2076232" y="28397"/>
                </a:lnTo>
                <a:lnTo>
                  <a:pt x="2090166" y="25907"/>
                </a:lnTo>
                <a:lnTo>
                  <a:pt x="2095500" y="54101"/>
                </a:lnTo>
                <a:lnTo>
                  <a:pt x="2095500" y="77791"/>
                </a:lnTo>
                <a:lnTo>
                  <a:pt x="2163318" y="27431"/>
                </a:lnTo>
                <a:close/>
              </a:path>
              <a:path w="2163445" h="426720">
                <a:moveTo>
                  <a:pt x="2095500" y="54101"/>
                </a:moveTo>
                <a:lnTo>
                  <a:pt x="2090166" y="25907"/>
                </a:lnTo>
                <a:lnTo>
                  <a:pt x="2076232" y="28397"/>
                </a:lnTo>
                <a:lnTo>
                  <a:pt x="2081319" y="56629"/>
                </a:lnTo>
                <a:lnTo>
                  <a:pt x="2095500" y="54101"/>
                </a:lnTo>
                <a:close/>
              </a:path>
              <a:path w="2163445" h="426720">
                <a:moveTo>
                  <a:pt x="2095500" y="77791"/>
                </a:moveTo>
                <a:lnTo>
                  <a:pt x="2095500" y="54101"/>
                </a:lnTo>
                <a:lnTo>
                  <a:pt x="2081319" y="56629"/>
                </a:lnTo>
                <a:lnTo>
                  <a:pt x="2086356" y="84581"/>
                </a:lnTo>
                <a:lnTo>
                  <a:pt x="2095500" y="777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75311" y="3303270"/>
            <a:ext cx="1287780" cy="86360"/>
          </a:xfrm>
          <a:custGeom>
            <a:avLst/>
            <a:gdLst/>
            <a:ahLst/>
            <a:cxnLst/>
            <a:rect l="l" t="t" r="r" b="b"/>
            <a:pathLst>
              <a:path w="1287779" h="86360">
                <a:moveTo>
                  <a:pt x="1216152" y="57150"/>
                </a:moveTo>
                <a:lnTo>
                  <a:pt x="1216152" y="28955"/>
                </a:lnTo>
                <a:lnTo>
                  <a:pt x="0" y="28955"/>
                </a:lnTo>
                <a:lnTo>
                  <a:pt x="0" y="57150"/>
                </a:lnTo>
                <a:lnTo>
                  <a:pt x="1216152" y="57150"/>
                </a:lnTo>
                <a:close/>
              </a:path>
              <a:path w="1287779" h="86360">
                <a:moveTo>
                  <a:pt x="1287779" y="42671"/>
                </a:moveTo>
                <a:lnTo>
                  <a:pt x="1201661" y="0"/>
                </a:lnTo>
                <a:lnTo>
                  <a:pt x="1201661" y="28955"/>
                </a:lnTo>
                <a:lnTo>
                  <a:pt x="1216152" y="28955"/>
                </a:lnTo>
                <a:lnTo>
                  <a:pt x="1216152" y="78797"/>
                </a:lnTo>
                <a:lnTo>
                  <a:pt x="1287779" y="42671"/>
                </a:lnTo>
                <a:close/>
              </a:path>
              <a:path w="1287779" h="86360">
                <a:moveTo>
                  <a:pt x="1216152" y="78797"/>
                </a:moveTo>
                <a:lnTo>
                  <a:pt x="1216152" y="57150"/>
                </a:lnTo>
                <a:lnTo>
                  <a:pt x="1201661" y="57150"/>
                </a:lnTo>
                <a:lnTo>
                  <a:pt x="1201661" y="86105"/>
                </a:lnTo>
                <a:lnTo>
                  <a:pt x="1216152" y="78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89205" y="3345941"/>
            <a:ext cx="1445895" cy="805180"/>
          </a:xfrm>
          <a:custGeom>
            <a:avLst/>
            <a:gdLst/>
            <a:ahLst/>
            <a:cxnLst/>
            <a:rect l="l" t="t" r="r" b="b"/>
            <a:pathLst>
              <a:path w="1445895" h="805179">
                <a:moveTo>
                  <a:pt x="1376873" y="53991"/>
                </a:moveTo>
                <a:lnTo>
                  <a:pt x="1363157" y="28845"/>
                </a:lnTo>
                <a:lnTo>
                  <a:pt x="0" y="779526"/>
                </a:lnTo>
                <a:lnTo>
                  <a:pt x="13716" y="804671"/>
                </a:lnTo>
                <a:lnTo>
                  <a:pt x="1376873" y="53991"/>
                </a:lnTo>
                <a:close/>
              </a:path>
              <a:path w="1445895" h="805179">
                <a:moveTo>
                  <a:pt x="1445514" y="0"/>
                </a:moveTo>
                <a:lnTo>
                  <a:pt x="1349502" y="3809"/>
                </a:lnTo>
                <a:lnTo>
                  <a:pt x="1363157" y="28845"/>
                </a:lnTo>
                <a:lnTo>
                  <a:pt x="1375410" y="22097"/>
                </a:lnTo>
                <a:lnTo>
                  <a:pt x="1389126" y="47243"/>
                </a:lnTo>
                <a:lnTo>
                  <a:pt x="1389126" y="76453"/>
                </a:lnTo>
                <a:lnTo>
                  <a:pt x="1390650" y="79247"/>
                </a:lnTo>
                <a:lnTo>
                  <a:pt x="1445514" y="0"/>
                </a:lnTo>
                <a:close/>
              </a:path>
              <a:path w="1445895" h="805179">
                <a:moveTo>
                  <a:pt x="1389126" y="47243"/>
                </a:moveTo>
                <a:lnTo>
                  <a:pt x="1375410" y="22097"/>
                </a:lnTo>
                <a:lnTo>
                  <a:pt x="1363157" y="28845"/>
                </a:lnTo>
                <a:lnTo>
                  <a:pt x="1376873" y="53991"/>
                </a:lnTo>
                <a:lnTo>
                  <a:pt x="1389126" y="47243"/>
                </a:lnTo>
                <a:close/>
              </a:path>
              <a:path w="1445895" h="805179">
                <a:moveTo>
                  <a:pt x="1389126" y="76453"/>
                </a:moveTo>
                <a:lnTo>
                  <a:pt x="1389126" y="47243"/>
                </a:lnTo>
                <a:lnTo>
                  <a:pt x="1376873" y="53991"/>
                </a:lnTo>
                <a:lnTo>
                  <a:pt x="1389126" y="764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83943" y="3303270"/>
            <a:ext cx="1447800" cy="86360"/>
          </a:xfrm>
          <a:custGeom>
            <a:avLst/>
            <a:gdLst/>
            <a:ahLst/>
            <a:cxnLst/>
            <a:rect l="l" t="t" r="r" b="b"/>
            <a:pathLst>
              <a:path w="1447800" h="86360">
                <a:moveTo>
                  <a:pt x="1376172" y="57150"/>
                </a:moveTo>
                <a:lnTo>
                  <a:pt x="1376172" y="28955"/>
                </a:lnTo>
                <a:lnTo>
                  <a:pt x="0" y="28955"/>
                </a:lnTo>
                <a:lnTo>
                  <a:pt x="0" y="57150"/>
                </a:lnTo>
                <a:lnTo>
                  <a:pt x="1376172" y="57150"/>
                </a:lnTo>
                <a:close/>
              </a:path>
              <a:path w="1447800" h="86360">
                <a:moveTo>
                  <a:pt x="1447800" y="42671"/>
                </a:moveTo>
                <a:lnTo>
                  <a:pt x="1361681" y="0"/>
                </a:lnTo>
                <a:lnTo>
                  <a:pt x="1361681" y="28955"/>
                </a:lnTo>
                <a:lnTo>
                  <a:pt x="1376172" y="28955"/>
                </a:lnTo>
                <a:lnTo>
                  <a:pt x="1376172" y="78797"/>
                </a:lnTo>
                <a:lnTo>
                  <a:pt x="1447800" y="42671"/>
                </a:lnTo>
                <a:close/>
              </a:path>
              <a:path w="1447800" h="86360">
                <a:moveTo>
                  <a:pt x="1376172" y="78797"/>
                </a:moveTo>
                <a:lnTo>
                  <a:pt x="1376172" y="57150"/>
                </a:lnTo>
                <a:lnTo>
                  <a:pt x="1361681" y="57150"/>
                </a:lnTo>
                <a:lnTo>
                  <a:pt x="1361681" y="86105"/>
                </a:lnTo>
                <a:lnTo>
                  <a:pt x="1376172" y="78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73263" y="3417570"/>
            <a:ext cx="1377315" cy="1378585"/>
          </a:xfrm>
          <a:custGeom>
            <a:avLst/>
            <a:gdLst/>
            <a:ahLst/>
            <a:cxnLst/>
            <a:rect l="l" t="t" r="r" b="b"/>
            <a:pathLst>
              <a:path w="1377315" h="1378585">
                <a:moveTo>
                  <a:pt x="1326901" y="70617"/>
                </a:moveTo>
                <a:lnTo>
                  <a:pt x="1306581" y="50551"/>
                </a:lnTo>
                <a:lnTo>
                  <a:pt x="0" y="1358646"/>
                </a:lnTo>
                <a:lnTo>
                  <a:pt x="20574" y="1378458"/>
                </a:lnTo>
                <a:lnTo>
                  <a:pt x="1326901" y="70617"/>
                </a:lnTo>
                <a:close/>
              </a:path>
              <a:path w="1377315" h="1378585">
                <a:moveTo>
                  <a:pt x="1376934" y="0"/>
                </a:moveTo>
                <a:lnTo>
                  <a:pt x="1286256" y="30480"/>
                </a:lnTo>
                <a:lnTo>
                  <a:pt x="1306581" y="50551"/>
                </a:lnTo>
                <a:lnTo>
                  <a:pt x="1316736" y="40386"/>
                </a:lnTo>
                <a:lnTo>
                  <a:pt x="1336548" y="60960"/>
                </a:lnTo>
                <a:lnTo>
                  <a:pt x="1336548" y="80143"/>
                </a:lnTo>
                <a:lnTo>
                  <a:pt x="1347216" y="90678"/>
                </a:lnTo>
                <a:lnTo>
                  <a:pt x="1376934" y="0"/>
                </a:lnTo>
                <a:close/>
              </a:path>
              <a:path w="1377315" h="1378585">
                <a:moveTo>
                  <a:pt x="1336548" y="60960"/>
                </a:moveTo>
                <a:lnTo>
                  <a:pt x="1316736" y="40386"/>
                </a:lnTo>
                <a:lnTo>
                  <a:pt x="1306581" y="50551"/>
                </a:lnTo>
                <a:lnTo>
                  <a:pt x="1326901" y="70617"/>
                </a:lnTo>
                <a:lnTo>
                  <a:pt x="1336548" y="60960"/>
                </a:lnTo>
                <a:close/>
              </a:path>
              <a:path w="1377315" h="1378585">
                <a:moveTo>
                  <a:pt x="1336548" y="80143"/>
                </a:moveTo>
                <a:lnTo>
                  <a:pt x="1336548" y="60960"/>
                </a:lnTo>
                <a:lnTo>
                  <a:pt x="1326901" y="70617"/>
                </a:lnTo>
                <a:lnTo>
                  <a:pt x="1336548" y="8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快速傅里叶变换(FFT)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ts val="4665"/>
              </a:lnSpc>
            </a:pPr>
            <a:r>
              <a:rPr dirty="0" spc="-20">
                <a:latin typeface="NSimSun"/>
                <a:cs typeface="NSimSun"/>
              </a:rPr>
              <a:t>数字图像处理（5）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447" y="2095246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0719" y="4168160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5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81098" y="959865"/>
            <a:ext cx="7075170" cy="5050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数字图像处理基础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4550">
              <a:latin typeface="Times New Roman"/>
              <a:cs typeface="Times New Roman"/>
            </a:endParaRPr>
          </a:p>
          <a:p>
            <a:pPr marL="157480">
              <a:lnSpc>
                <a:spcPct val="100000"/>
              </a:lnSpc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图像的采样和量化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ct val="100000"/>
              </a:lnSpc>
              <a:spcBef>
                <a:spcPts val="1920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数字图像的表示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ct val="100000"/>
              </a:lnSpc>
              <a:spcBef>
                <a:spcPts val="1925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数字图像的质量</a:t>
            </a:r>
            <a:endParaRPr sz="3200">
              <a:latin typeface="NSimSun"/>
              <a:cs typeface="NSimSun"/>
            </a:endParaRPr>
          </a:p>
          <a:p>
            <a:pPr marL="563245" marR="5080" indent="-406400">
              <a:lnSpc>
                <a:spcPts val="5770"/>
              </a:lnSpc>
              <a:spcBef>
                <a:spcPts val="500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	</a:t>
            </a:r>
            <a:r>
              <a:rPr dirty="0" sz="3200" spc="-15" b="1">
                <a:latin typeface="NSimSun"/>
                <a:cs typeface="NSimSun"/>
              </a:rPr>
              <a:t>像素间的一些基本关系 邻域处理方法是图像增强和复原过程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ts val="3229"/>
              </a:lnSpc>
            </a:pPr>
            <a:r>
              <a:rPr dirty="0" sz="3200" spc="-15" b="1">
                <a:latin typeface="NSimSun"/>
                <a:cs typeface="NSimSun"/>
              </a:rPr>
              <a:t>的核心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05384" rIns="0" bIns="0" rtlCol="0" vert="horz">
            <a:spAutoFit/>
          </a:bodyPr>
          <a:lstStyle/>
          <a:p>
            <a:pPr marL="786130">
              <a:lnSpc>
                <a:spcPct val="100000"/>
              </a:lnSpc>
              <a:tabLst>
                <a:tab pos="11976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频率域滤波</a:t>
            </a:r>
            <a:endParaRPr sz="3200">
              <a:latin typeface="NSimSun"/>
              <a:cs typeface="NSimSun"/>
            </a:endParaRPr>
          </a:p>
          <a:p>
            <a:pPr marL="786130">
              <a:lnSpc>
                <a:spcPct val="100000"/>
              </a:lnSpc>
              <a:spcBef>
                <a:spcPts val="1920"/>
              </a:spcBef>
              <a:tabLst>
                <a:tab pos="11976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频率域平滑（低通）滤波器</a:t>
            </a:r>
            <a:endParaRPr sz="3200">
              <a:latin typeface="NSimSun"/>
              <a:cs typeface="NSimSun"/>
            </a:endParaRPr>
          </a:p>
          <a:p>
            <a:pPr marL="786130">
              <a:lnSpc>
                <a:spcPts val="3750"/>
              </a:lnSpc>
              <a:spcBef>
                <a:spcPts val="1925"/>
              </a:spcBef>
              <a:tabLst>
                <a:tab pos="11976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频率域锐化（高通）滤波器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20164"/>
            <a:ext cx="7611109" cy="5045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为什么要在频率域研究图像增强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2200"/>
              </a:lnSpc>
              <a:spcBef>
                <a:spcPts val="266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可以利用频率成分和图像外表之间的对应关系。一 些在空间域表述困难的增强任务，在频率域中变得非 常普通</a:t>
            </a:r>
            <a:endParaRPr sz="2400">
              <a:latin typeface="NSimSun"/>
              <a:cs typeface="NSimSun"/>
            </a:endParaRPr>
          </a:p>
          <a:p>
            <a:pPr marL="469900" marR="105410">
              <a:lnSpc>
                <a:spcPct val="100000"/>
              </a:lnSpc>
              <a:spcBef>
                <a:spcPts val="143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滤波在频率域更为直观，它可以解释空间域滤波的 某些性质</a:t>
            </a:r>
            <a:endParaRPr sz="2400">
              <a:latin typeface="NSimSun"/>
              <a:cs typeface="NSimSun"/>
            </a:endParaRPr>
          </a:p>
          <a:p>
            <a:pPr algn="just" marL="469900" marR="105410">
              <a:lnSpc>
                <a:spcPct val="100000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给出一个问题，寻找某个滤波器解决该问题，频率 域处理对于试验、迅速而全面地控制滤波器参数是一 个理想工具</a:t>
            </a:r>
            <a:endParaRPr sz="2400">
              <a:latin typeface="NSimSun"/>
              <a:cs typeface="NSimSun"/>
            </a:endParaRPr>
          </a:p>
          <a:p>
            <a:pPr marL="469900" marR="105410">
              <a:lnSpc>
                <a:spcPct val="100000"/>
              </a:lnSpc>
              <a:spcBef>
                <a:spcPts val="143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一旦找到一个特殊应用的滤波器，通常在空间域采 用硬件实现它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20164"/>
            <a:ext cx="7382509" cy="2033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45085" indent="-635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傅里叶变换的频率分量和图像空间特征 之间的联系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变化最慢的频率成分(u=v=0)对应一幅图像 的平均灰度级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9246" y="4686300"/>
            <a:ext cx="569595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i="1">
                <a:latin typeface="Times New Roman"/>
                <a:cs typeface="Times New Roman"/>
              </a:rPr>
              <a:t>MN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66203" y="4208526"/>
            <a:ext cx="13144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5">
                <a:latin typeface="Times New Roman"/>
                <a:cs typeface="Times New Roman"/>
              </a:rPr>
              <a:t>_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26029" y="4225035"/>
            <a:ext cx="5453380" cy="73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4165" algn="l"/>
                <a:tab pos="1991995" algn="l"/>
                <a:tab pos="4451985" algn="l"/>
              </a:tabLst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-345" i="1">
                <a:latin typeface="Times New Roman"/>
                <a:cs typeface="Times New Roman"/>
              </a:rPr>
              <a:t> </a:t>
            </a:r>
            <a:r>
              <a:rPr dirty="0" sz="3750" spc="-380">
                <a:latin typeface="Symbol"/>
                <a:cs typeface="Symbol"/>
              </a:rPr>
              <a:t></a:t>
            </a:r>
            <a:r>
              <a:rPr dirty="0" sz="2850">
                <a:latin typeface="Times New Roman"/>
                <a:cs typeface="Times New Roman"/>
              </a:rPr>
              <a:t>0</a:t>
            </a:r>
            <a:r>
              <a:rPr dirty="0" sz="2850" spc="20">
                <a:latin typeface="Times New Roman"/>
                <a:cs typeface="Times New Roman"/>
              </a:rPr>
              <a:t>,</a:t>
            </a:r>
            <a:r>
              <a:rPr dirty="0" sz="2850" spc="135">
                <a:latin typeface="Times New Roman"/>
                <a:cs typeface="Times New Roman"/>
              </a:rPr>
              <a:t>0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490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</a:t>
            </a:r>
            <a:r>
              <a:rPr dirty="0" sz="2850" spc="70">
                <a:latin typeface="Times New Roman"/>
                <a:cs typeface="Times New Roman"/>
              </a:rPr>
              <a:t> </a:t>
            </a:r>
            <a:r>
              <a:rPr dirty="0" baseline="35087" sz="4275" u="heavy">
                <a:latin typeface="Times New Roman"/>
                <a:cs typeface="Times New Roman"/>
              </a:rPr>
              <a:t> </a:t>
            </a:r>
            <a:r>
              <a:rPr dirty="0" baseline="35087" sz="4275" u="heavy">
                <a:latin typeface="Times New Roman"/>
                <a:cs typeface="Times New Roman"/>
              </a:rPr>
              <a:t>	</a:t>
            </a:r>
            <a:r>
              <a:rPr dirty="0" baseline="35087" sz="4275" u="heavy">
                <a:latin typeface="Times New Roman"/>
                <a:cs typeface="Times New Roman"/>
              </a:rPr>
              <a:t>1</a:t>
            </a:r>
            <a:r>
              <a:rPr dirty="0" baseline="35087" sz="4275" u="heavy">
                <a:latin typeface="Times New Roman"/>
                <a:cs typeface="Times New Roman"/>
              </a:rPr>
              <a:t>	</a:t>
            </a:r>
            <a:r>
              <a:rPr dirty="0" baseline="35087" sz="4275" spc="-97">
                <a:latin typeface="Times New Roman"/>
                <a:cs typeface="Times New Roman"/>
              </a:rPr>
              <a:t> </a:t>
            </a:r>
            <a:r>
              <a:rPr dirty="0" baseline="-8496" sz="6375" spc="727">
                <a:latin typeface="Symbol"/>
                <a:cs typeface="Symbol"/>
              </a:rPr>
              <a:t></a:t>
            </a:r>
            <a:r>
              <a:rPr dirty="0" baseline="-8496" sz="6375" spc="30">
                <a:latin typeface="Symbol"/>
                <a:cs typeface="Symbol"/>
              </a:rPr>
              <a:t></a:t>
            </a:r>
            <a:r>
              <a:rPr dirty="0" baseline="-8496" sz="6375" spc="-22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5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60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4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r>
              <a:rPr dirty="0" sz="3750" spc="-500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</a:t>
            </a:r>
            <a:r>
              <a:rPr dirty="0" sz="2850">
                <a:latin typeface="Times New Roman"/>
                <a:cs typeface="Times New Roman"/>
              </a:rPr>
              <a:t>	</a:t>
            </a: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5" i="1">
                <a:latin typeface="Times New Roman"/>
                <a:cs typeface="Times New Roman"/>
              </a:rPr>
              <a:t> </a:t>
            </a:r>
            <a:r>
              <a:rPr dirty="0" sz="3750" spc="-195">
                <a:latin typeface="Symbol"/>
                <a:cs typeface="Symbol"/>
              </a:rPr>
              <a:t></a:t>
            </a:r>
            <a:r>
              <a:rPr dirty="0" sz="2850" spc="70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50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y</a:t>
            </a:r>
            <a:r>
              <a:rPr dirty="0" sz="2850" spc="-459" i="1">
                <a:latin typeface="Times New Roman"/>
                <a:cs typeface="Times New Roman"/>
              </a:rPr>
              <a:t> </a:t>
            </a:r>
            <a:r>
              <a:rPr dirty="0" sz="3750" spc="-28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5809" y="4187190"/>
            <a:ext cx="89598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0" i="1">
                <a:latin typeface="Times New Roman"/>
                <a:cs typeface="Times New Roman"/>
              </a:rPr>
              <a:t>M</a:t>
            </a:r>
            <a:r>
              <a:rPr dirty="0" sz="1650" spc="10" i="1">
                <a:latin typeface="Times New Roman"/>
                <a:cs typeface="Times New Roman"/>
              </a:rPr>
              <a:t> </a:t>
            </a:r>
            <a:r>
              <a:rPr dirty="0" sz="1650" spc="-60">
                <a:latin typeface="Symbol"/>
                <a:cs typeface="Symbol"/>
              </a:rPr>
              <a:t></a:t>
            </a:r>
            <a:r>
              <a:rPr dirty="0" sz="1650" spc="5">
                <a:latin typeface="Times New Roman"/>
                <a:cs typeface="Times New Roman"/>
              </a:rPr>
              <a:t>1</a:t>
            </a:r>
            <a:r>
              <a:rPr dirty="0" sz="1650" spc="-155">
                <a:latin typeface="Times New Roman"/>
                <a:cs typeface="Times New Roman"/>
              </a:rPr>
              <a:t> </a:t>
            </a:r>
            <a:r>
              <a:rPr dirty="0" sz="1650" spc="10" i="1">
                <a:latin typeface="Times New Roman"/>
                <a:cs typeface="Times New Roman"/>
              </a:rPr>
              <a:t>N</a:t>
            </a:r>
            <a:r>
              <a:rPr dirty="0" sz="1650" spc="-105" i="1">
                <a:latin typeface="Times New Roman"/>
                <a:cs typeface="Times New Roman"/>
              </a:rPr>
              <a:t> </a:t>
            </a:r>
            <a:r>
              <a:rPr dirty="0" sz="1650" spc="-60">
                <a:latin typeface="Symbol"/>
                <a:cs typeface="Symbol"/>
              </a:rPr>
              <a:t></a:t>
            </a:r>
            <a:r>
              <a:rPr dirty="0" sz="1650" spc="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19242" y="4901945"/>
            <a:ext cx="82740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45" i="1">
                <a:latin typeface="Times New Roman"/>
                <a:cs typeface="Times New Roman"/>
              </a:rPr>
              <a:t>x</a:t>
            </a:r>
            <a:r>
              <a:rPr dirty="0" sz="1650" spc="100">
                <a:latin typeface="Symbol"/>
                <a:cs typeface="Symbol"/>
              </a:rPr>
              <a:t>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r>
              <a:rPr dirty="0" sz="1650">
                <a:latin typeface="Times New Roman"/>
                <a:cs typeface="Times New Roman"/>
              </a:rPr>
              <a:t> </a:t>
            </a:r>
            <a:r>
              <a:rPr dirty="0" sz="1650" spc="-5">
                <a:latin typeface="Times New Roman"/>
                <a:cs typeface="Times New Roman"/>
              </a:rPr>
              <a:t> </a:t>
            </a:r>
            <a:r>
              <a:rPr dirty="0" sz="1650" spc="5" i="1">
                <a:latin typeface="Times New Roman"/>
                <a:cs typeface="Times New Roman"/>
              </a:rPr>
              <a:t>y</a:t>
            </a:r>
            <a:r>
              <a:rPr dirty="0" sz="1650" spc="-240" i="1">
                <a:latin typeface="Times New Roman"/>
                <a:cs typeface="Times New Roman"/>
              </a:rPr>
              <a:t> </a:t>
            </a:r>
            <a:r>
              <a:rPr dirty="0" sz="1650" spc="100">
                <a:latin typeface="Symbol"/>
                <a:cs typeface="Symbol"/>
              </a:rPr>
              <a:t></a:t>
            </a:r>
            <a:r>
              <a:rPr dirty="0" sz="1650" spc="5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7415" y="1934464"/>
            <a:ext cx="7616190" cy="3528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79400" indent="-635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傅里叶变换的频率分量和图像空间特征 之间的联系（续）</a:t>
            </a:r>
            <a:endParaRPr sz="3200">
              <a:latin typeface="NSimSun"/>
              <a:cs typeface="NSimSun"/>
            </a:endParaRPr>
          </a:p>
          <a:p>
            <a:pPr algn="just" marL="469265" marR="5080">
              <a:lnSpc>
                <a:spcPct val="100000"/>
              </a:lnSpc>
              <a:spcBef>
                <a:spcPts val="167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当从变换的原点移开时，低频对应着图像的 慢变化分量，如图像的平滑部分</a:t>
            </a:r>
            <a:endParaRPr sz="2800">
              <a:latin typeface="NSimSun"/>
              <a:cs typeface="NSimSun"/>
            </a:endParaRPr>
          </a:p>
          <a:p>
            <a:pPr algn="just" marL="469265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进一步离开原点时，较高的频率对应图像中 变化越来越快的灰度级，如边缘或噪声等尖锐 </a:t>
            </a:r>
            <a:r>
              <a:rPr dirty="0" sz="2800">
                <a:latin typeface="NSimSun"/>
                <a:cs typeface="NSimSun"/>
              </a:rPr>
              <a:t>部分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0245" y="1604517"/>
            <a:ext cx="7523480" cy="5402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频率域的滤波步骤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用(-1)</a:t>
            </a:r>
            <a:r>
              <a:rPr dirty="0" baseline="23391" sz="2850">
                <a:latin typeface="NSimSun"/>
                <a:cs typeface="NSimSun"/>
              </a:rPr>
              <a:t>x+</a:t>
            </a:r>
            <a:r>
              <a:rPr dirty="0" baseline="23391" sz="2850" spc="-7">
                <a:latin typeface="NSimSun"/>
                <a:cs typeface="NSimSun"/>
              </a:rPr>
              <a:t>y</a:t>
            </a:r>
            <a:r>
              <a:rPr dirty="0" sz="2800" spc="-5">
                <a:latin typeface="NSimSun"/>
                <a:cs typeface="NSimSun"/>
              </a:rPr>
              <a:t>乘以输入图像进行中心变换</a:t>
            </a:r>
            <a:endParaRPr sz="2800">
              <a:latin typeface="NSimSun"/>
              <a:cs typeface="NSimSun"/>
            </a:endParaRPr>
          </a:p>
          <a:p>
            <a:pPr marL="1344930">
              <a:lnSpc>
                <a:spcPct val="100000"/>
              </a:lnSpc>
              <a:spcBef>
                <a:spcPts val="445"/>
              </a:spcBef>
            </a:pPr>
            <a:r>
              <a:rPr dirty="0" sz="2850" i="1">
                <a:latin typeface="Times New Roman"/>
                <a:cs typeface="Times New Roman"/>
              </a:rPr>
              <a:t>f</a:t>
            </a:r>
            <a:r>
              <a:rPr dirty="0" sz="2850" spc="-229" i="1">
                <a:latin typeface="Times New Roman"/>
                <a:cs typeface="Times New Roman"/>
              </a:rPr>
              <a:t> </a:t>
            </a:r>
            <a:r>
              <a:rPr dirty="0" sz="3750" spc="-350">
                <a:latin typeface="Symbol"/>
                <a:cs typeface="Symbol"/>
              </a:rPr>
              <a:t></a:t>
            </a:r>
            <a:r>
              <a:rPr dirty="0" sz="2850" spc="-145" i="1">
                <a:latin typeface="Times New Roman"/>
                <a:cs typeface="Times New Roman"/>
              </a:rPr>
              <a:t>x</a:t>
            </a:r>
            <a:r>
              <a:rPr dirty="0" sz="2850">
                <a:latin typeface="Times New Roman"/>
                <a:cs typeface="Times New Roman"/>
              </a:rPr>
              <a:t>,</a:t>
            </a:r>
            <a:r>
              <a:rPr dirty="0" sz="2850" spc="-260">
                <a:latin typeface="Times New Roman"/>
                <a:cs typeface="Times New Roman"/>
              </a:rPr>
              <a:t> </a:t>
            </a:r>
            <a:r>
              <a:rPr dirty="0" sz="2850" spc="20" i="1">
                <a:latin typeface="Times New Roman"/>
                <a:cs typeface="Times New Roman"/>
              </a:rPr>
              <a:t>y</a:t>
            </a:r>
            <a:r>
              <a:rPr dirty="0" sz="3750" spc="-610">
                <a:latin typeface="Symbol"/>
                <a:cs typeface="Symbol"/>
              </a:rPr>
              <a:t></a:t>
            </a:r>
            <a:r>
              <a:rPr dirty="0" sz="3750" spc="-470">
                <a:latin typeface="Symbol"/>
                <a:cs typeface="Symbol"/>
              </a:rPr>
              <a:t></a:t>
            </a:r>
            <a:r>
              <a:rPr dirty="0" sz="2850" spc="-45">
                <a:latin typeface="Symbol"/>
                <a:cs typeface="Symbol"/>
              </a:rPr>
              <a:t></a:t>
            </a:r>
            <a:r>
              <a:rPr dirty="0" sz="2850" spc="-305">
                <a:latin typeface="Times New Roman"/>
                <a:cs typeface="Times New Roman"/>
              </a:rPr>
              <a:t>1</a:t>
            </a:r>
            <a:r>
              <a:rPr dirty="0" sz="3750" spc="-434">
                <a:latin typeface="Symbol"/>
                <a:cs typeface="Symbol"/>
              </a:rPr>
              <a:t></a:t>
            </a:r>
            <a:r>
              <a:rPr dirty="0" baseline="50505" sz="2475" spc="7" i="1">
                <a:latin typeface="Times New Roman"/>
                <a:cs typeface="Times New Roman"/>
              </a:rPr>
              <a:t>x</a:t>
            </a:r>
            <a:r>
              <a:rPr dirty="0" baseline="50505" sz="2475" spc="195">
                <a:latin typeface="Symbol"/>
                <a:cs typeface="Symbol"/>
              </a:rPr>
              <a:t></a:t>
            </a:r>
            <a:r>
              <a:rPr dirty="0" baseline="50505" sz="2475" spc="7" i="1">
                <a:latin typeface="Times New Roman"/>
                <a:cs typeface="Times New Roman"/>
              </a:rPr>
              <a:t>y</a:t>
            </a:r>
            <a:r>
              <a:rPr dirty="0" baseline="50505" sz="2475" i="1">
                <a:latin typeface="Times New Roman"/>
                <a:cs typeface="Times New Roman"/>
              </a:rPr>
              <a:t> </a:t>
            </a:r>
            <a:r>
              <a:rPr dirty="0" baseline="50505" sz="2475" spc="-44" i="1">
                <a:latin typeface="Times New Roman"/>
                <a:cs typeface="Times New Roman"/>
              </a:rPr>
              <a:t> </a:t>
            </a:r>
            <a:r>
              <a:rPr dirty="0" sz="2850" spc="5">
                <a:latin typeface="Symbol"/>
                <a:cs typeface="Symbol"/>
              </a:rPr>
              <a:t></a:t>
            </a:r>
            <a:r>
              <a:rPr dirty="0" sz="2850" spc="-380">
                <a:latin typeface="Times New Roman"/>
                <a:cs typeface="Times New Roman"/>
              </a:rPr>
              <a:t> </a:t>
            </a:r>
            <a:r>
              <a:rPr dirty="0" sz="2850" spc="40" i="1">
                <a:latin typeface="Times New Roman"/>
                <a:cs typeface="Times New Roman"/>
              </a:rPr>
              <a:t>F</a:t>
            </a:r>
            <a:r>
              <a:rPr dirty="0" sz="3750" spc="-550">
                <a:latin typeface="Symbol"/>
                <a:cs typeface="Symbol"/>
              </a:rPr>
              <a:t></a:t>
            </a:r>
            <a:r>
              <a:rPr dirty="0" sz="2850" i="1">
                <a:latin typeface="Times New Roman"/>
                <a:cs typeface="Times New Roman"/>
              </a:rPr>
              <a:t>u</a:t>
            </a:r>
            <a:r>
              <a:rPr dirty="0" sz="2850" spc="-385" i="1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</a:t>
            </a:r>
            <a:r>
              <a:rPr dirty="0" sz="2850" spc="-455">
                <a:latin typeface="Times New Roman"/>
                <a:cs typeface="Times New Roman"/>
              </a:rPr>
              <a:t> </a:t>
            </a:r>
            <a:r>
              <a:rPr dirty="0" sz="2850" spc="5" i="1">
                <a:latin typeface="Times New Roman"/>
                <a:cs typeface="Times New Roman"/>
              </a:rPr>
              <a:t>M</a:t>
            </a:r>
            <a:r>
              <a:rPr dirty="0" sz="2850" spc="-245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/</a:t>
            </a:r>
            <a:r>
              <a:rPr dirty="0" sz="2850" spc="-380">
                <a:latin typeface="Times New Roman"/>
                <a:cs typeface="Times New Roman"/>
              </a:rPr>
              <a:t> </a:t>
            </a:r>
            <a:r>
              <a:rPr dirty="0" sz="2850" spc="-220">
                <a:latin typeface="Times New Roman"/>
                <a:cs typeface="Times New Roman"/>
              </a:rPr>
              <a:t>2</a:t>
            </a:r>
            <a:r>
              <a:rPr dirty="0" sz="2850" spc="175">
                <a:latin typeface="Times New Roman"/>
                <a:cs typeface="Times New Roman"/>
              </a:rPr>
              <a:t>,</a:t>
            </a:r>
            <a:r>
              <a:rPr dirty="0" sz="2850" i="1">
                <a:latin typeface="Times New Roman"/>
                <a:cs typeface="Times New Roman"/>
              </a:rPr>
              <a:t>v</a:t>
            </a:r>
            <a:r>
              <a:rPr dirty="0" sz="2850" spc="-415" i="1">
                <a:latin typeface="Times New Roman"/>
                <a:cs typeface="Times New Roman"/>
              </a:rPr>
              <a:t> </a:t>
            </a:r>
            <a:r>
              <a:rPr dirty="0" sz="2850">
                <a:latin typeface="Symbol"/>
                <a:cs typeface="Symbol"/>
              </a:rPr>
              <a:t></a:t>
            </a:r>
            <a:r>
              <a:rPr dirty="0" sz="2850" spc="-375">
                <a:latin typeface="Times New Roman"/>
                <a:cs typeface="Times New Roman"/>
              </a:rPr>
              <a:t> </a:t>
            </a:r>
            <a:r>
              <a:rPr dirty="0" sz="2850" i="1">
                <a:latin typeface="Times New Roman"/>
                <a:cs typeface="Times New Roman"/>
              </a:rPr>
              <a:t>N</a:t>
            </a:r>
            <a:r>
              <a:rPr dirty="0" sz="2850" spc="-315" i="1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/</a:t>
            </a:r>
            <a:r>
              <a:rPr dirty="0" sz="2850" spc="-380">
                <a:latin typeface="Times New Roman"/>
                <a:cs typeface="Times New Roman"/>
              </a:rPr>
              <a:t> </a:t>
            </a:r>
            <a:r>
              <a:rPr dirty="0" sz="2850" spc="-105">
                <a:latin typeface="Times New Roman"/>
                <a:cs typeface="Times New Roman"/>
              </a:rPr>
              <a:t>2</a:t>
            </a:r>
            <a:r>
              <a:rPr dirty="0" sz="3750" spc="-430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  <a:p>
            <a:pPr marL="469265">
              <a:lnSpc>
                <a:spcPct val="100000"/>
              </a:lnSpc>
              <a:spcBef>
                <a:spcPts val="1790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2.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计算1中的DF</a:t>
            </a:r>
            <a:r>
              <a:rPr dirty="0" sz="2800">
                <a:latin typeface="NSimSun"/>
                <a:cs typeface="NSimSun"/>
              </a:rPr>
              <a:t>T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F(u,v)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3.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用滤波器函数H(u,v)乘以F(u,v)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4.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计算3中结果的反DFT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5.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得到4中结果的实部</a:t>
            </a:r>
            <a:endParaRPr sz="2800">
              <a:latin typeface="NSimSun"/>
              <a:cs typeface="NSimSun"/>
            </a:endParaRPr>
          </a:p>
          <a:p>
            <a:pPr marL="926465" marR="5080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6.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用(-1)</a:t>
            </a:r>
            <a:r>
              <a:rPr dirty="0" baseline="23391" sz="2850">
                <a:latin typeface="NSimSun"/>
                <a:cs typeface="NSimSun"/>
              </a:rPr>
              <a:t>x+</a:t>
            </a:r>
            <a:r>
              <a:rPr dirty="0" baseline="23391" sz="2850" spc="-7">
                <a:latin typeface="NSimSun"/>
                <a:cs typeface="NSimSun"/>
              </a:rPr>
              <a:t>y</a:t>
            </a:r>
            <a:r>
              <a:rPr dirty="0" sz="2800" spc="-5">
                <a:latin typeface="NSimSun"/>
                <a:cs typeface="NSimSun"/>
              </a:rPr>
              <a:t>乘以5中的结果，取消输入图像的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乘数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1451" y="2622296"/>
            <a:ext cx="7238365" cy="2990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H和F的相乘在逐元素的基础上定义，即H的 第一个元素乘以F的第一个元素，H的第二个 元素乘以F的第二个元素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一般，F的元素为复数，H的元素为实数</a:t>
            </a:r>
            <a:endParaRPr sz="2800">
              <a:latin typeface="NSimSun"/>
              <a:cs typeface="NSimSun"/>
            </a:endParaRPr>
          </a:p>
          <a:p>
            <a:pPr marL="469900" marR="5080" indent="-457200">
              <a:lnSpc>
                <a:spcPct val="100000"/>
              </a:lnSpc>
              <a:spcBef>
                <a:spcPts val="1685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H为零相移滤波器，因为滤波器不改变变换 的相位，F中实部和虚部的乘数(H)可以抵消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879" y="95986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频率域滤波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54251" y="1864867"/>
            <a:ext cx="5306060" cy="5638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baseline="1262" sz="3300" b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baseline="1262" sz="3300" b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 b="0">
                <a:latin typeface="NSimSun"/>
                <a:cs typeface="NSimSun"/>
              </a:rPr>
              <a:t>频率域滤波</a:t>
            </a:r>
            <a:r>
              <a:rPr dirty="0" sz="3200" spc="-140" b="0">
                <a:latin typeface="NSimSun"/>
                <a:cs typeface="NSimSun"/>
              </a:rPr>
              <a:t> </a:t>
            </a:r>
            <a:r>
              <a:rPr dirty="0" sz="2800" spc="-340" b="0" i="1">
                <a:latin typeface="Times New Roman"/>
                <a:cs typeface="Times New Roman"/>
              </a:rPr>
              <a:t>G</a:t>
            </a:r>
            <a:r>
              <a:rPr dirty="0" sz="3700" spc="-615" b="0">
                <a:latin typeface="Symbol"/>
                <a:cs typeface="Symbol"/>
              </a:rPr>
              <a:t></a:t>
            </a:r>
            <a:r>
              <a:rPr dirty="0" sz="2800" spc="-229" b="0" i="1">
                <a:latin typeface="Times New Roman"/>
                <a:cs typeface="Times New Roman"/>
              </a:rPr>
              <a:t>u</a:t>
            </a:r>
            <a:r>
              <a:rPr dirty="0" sz="2800" spc="80" b="0">
                <a:latin typeface="Times New Roman"/>
                <a:cs typeface="Times New Roman"/>
              </a:rPr>
              <a:t>,</a:t>
            </a:r>
            <a:r>
              <a:rPr dirty="0" sz="2800" spc="-140" b="0" i="1">
                <a:latin typeface="Times New Roman"/>
                <a:cs typeface="Times New Roman"/>
              </a:rPr>
              <a:t>v</a:t>
            </a:r>
            <a:r>
              <a:rPr dirty="0" sz="3700" spc="-509" b="0">
                <a:latin typeface="Symbol"/>
                <a:cs typeface="Symbol"/>
              </a:rPr>
              <a:t></a:t>
            </a:r>
            <a:r>
              <a:rPr dirty="0" sz="3700" spc="-595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Symbol"/>
                <a:cs typeface="Symbol"/>
              </a:rPr>
              <a:t></a:t>
            </a:r>
            <a:r>
              <a:rPr dirty="0" sz="2800" spc="-434" b="0">
                <a:latin typeface="Times New Roman"/>
                <a:cs typeface="Times New Roman"/>
              </a:rPr>
              <a:t> </a:t>
            </a:r>
            <a:r>
              <a:rPr dirty="0" sz="2800" spc="-130" b="0" i="1">
                <a:latin typeface="Times New Roman"/>
                <a:cs typeface="Times New Roman"/>
              </a:rPr>
              <a:t>H</a:t>
            </a:r>
            <a:r>
              <a:rPr dirty="0" sz="3700" spc="-620" b="0">
                <a:latin typeface="Symbol"/>
                <a:cs typeface="Symbol"/>
              </a:rPr>
              <a:t></a:t>
            </a:r>
            <a:r>
              <a:rPr dirty="0" sz="2800" spc="-229" b="0" i="1">
                <a:latin typeface="Times New Roman"/>
                <a:cs typeface="Times New Roman"/>
              </a:rPr>
              <a:t>u</a:t>
            </a:r>
            <a:r>
              <a:rPr dirty="0" sz="2800" spc="85" b="0">
                <a:latin typeface="Times New Roman"/>
                <a:cs typeface="Times New Roman"/>
              </a:rPr>
              <a:t>,</a:t>
            </a:r>
            <a:r>
              <a:rPr dirty="0" sz="2800" spc="-145" b="0" i="1">
                <a:latin typeface="Times New Roman"/>
                <a:cs typeface="Times New Roman"/>
              </a:rPr>
              <a:t>v</a:t>
            </a:r>
            <a:r>
              <a:rPr dirty="0" sz="3700" spc="-560" b="0">
                <a:latin typeface="Symbol"/>
                <a:cs typeface="Symbol"/>
              </a:rPr>
              <a:t></a:t>
            </a:r>
            <a:r>
              <a:rPr dirty="0" sz="2800" spc="-130" b="0" i="1">
                <a:latin typeface="Times New Roman"/>
                <a:cs typeface="Times New Roman"/>
              </a:rPr>
              <a:t>F</a:t>
            </a:r>
            <a:r>
              <a:rPr dirty="0" sz="3700" spc="-615" b="0">
                <a:latin typeface="Symbol"/>
                <a:cs typeface="Symbol"/>
              </a:rPr>
              <a:t></a:t>
            </a:r>
            <a:r>
              <a:rPr dirty="0" sz="2800" spc="-229" b="0" i="1">
                <a:latin typeface="Times New Roman"/>
                <a:cs typeface="Times New Roman"/>
              </a:rPr>
              <a:t>u</a:t>
            </a:r>
            <a:r>
              <a:rPr dirty="0" sz="2800" spc="80" b="0">
                <a:latin typeface="Times New Roman"/>
                <a:cs typeface="Times New Roman"/>
              </a:rPr>
              <a:t>,</a:t>
            </a:r>
            <a:r>
              <a:rPr dirty="0" sz="2800" spc="-140" b="0" i="1">
                <a:latin typeface="Times New Roman"/>
                <a:cs typeface="Times New Roman"/>
              </a:rPr>
              <a:t>v</a:t>
            </a:r>
            <a:r>
              <a:rPr dirty="0" sz="3700" spc="-509" b="0">
                <a:latin typeface="Symbol"/>
                <a:cs typeface="Symbol"/>
              </a:rPr>
              <a:t>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4034" y="6234176"/>
            <a:ext cx="154305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>
                <a:latin typeface="Symbol"/>
                <a:cs typeface="Symbol"/>
              </a:rPr>
              <a:t>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37046" y="6234176"/>
            <a:ext cx="154305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5">
                <a:latin typeface="Symbol"/>
                <a:cs typeface="Symbol"/>
              </a:rPr>
              <a:t>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7046" y="6060935"/>
            <a:ext cx="1201420" cy="528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26205" sz="3975" spc="-7">
                <a:latin typeface="Symbol"/>
                <a:cs typeface="Symbol"/>
              </a:rPr>
              <a:t></a:t>
            </a:r>
            <a:r>
              <a:rPr dirty="0" baseline="26205" sz="3975" spc="-494">
                <a:latin typeface="Times New Roman"/>
                <a:cs typeface="Times New Roman"/>
              </a:rPr>
              <a:t> </a:t>
            </a:r>
            <a:r>
              <a:rPr dirty="0" sz="2650" spc="20" i="1">
                <a:latin typeface="Times New Roman"/>
                <a:cs typeface="Times New Roman"/>
              </a:rPr>
              <a:t>R</a:t>
            </a:r>
            <a:r>
              <a:rPr dirty="0" sz="3450" spc="-430">
                <a:latin typeface="Symbol"/>
                <a:cs typeface="Symbol"/>
              </a:rPr>
              <a:t></a:t>
            </a:r>
            <a:r>
              <a:rPr dirty="0" sz="2650" spc="45" i="1">
                <a:latin typeface="Times New Roman"/>
                <a:cs typeface="Times New Roman"/>
              </a:rPr>
              <a:t>u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395">
                <a:latin typeface="Times New Roman"/>
                <a:cs typeface="Times New Roman"/>
              </a:rPr>
              <a:t> </a:t>
            </a:r>
            <a:r>
              <a:rPr dirty="0" sz="2650" spc="105" i="1">
                <a:latin typeface="Times New Roman"/>
                <a:cs typeface="Times New Roman"/>
              </a:rPr>
              <a:t>v</a:t>
            </a:r>
            <a:r>
              <a:rPr dirty="0" sz="3450" spc="-225">
                <a:latin typeface="Symbol"/>
                <a:cs typeface="Symbol"/>
              </a:rPr>
              <a:t></a:t>
            </a:r>
            <a:r>
              <a:rPr dirty="0" baseline="26205" sz="3975" spc="-7">
                <a:latin typeface="Symbol"/>
                <a:cs typeface="Symbol"/>
              </a:rPr>
              <a:t></a:t>
            </a:r>
            <a:endParaRPr baseline="26205" sz="3975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6780" y="5798820"/>
            <a:ext cx="4091940" cy="542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5952" sz="4200">
                <a:latin typeface="NSimSun"/>
                <a:cs typeface="NSimSun"/>
              </a:rPr>
              <a:t>相角</a:t>
            </a:r>
            <a:r>
              <a:rPr dirty="0" baseline="-5952" sz="4200" spc="292">
                <a:latin typeface="NSimSun"/>
                <a:cs typeface="NSimSun"/>
              </a:rPr>
              <a:t> </a:t>
            </a:r>
            <a:r>
              <a:rPr dirty="0" sz="2800" spc="105" i="1">
                <a:latin typeface="Symbol"/>
                <a:cs typeface="Symbol"/>
              </a:rPr>
              <a:t></a:t>
            </a:r>
            <a:r>
              <a:rPr dirty="0" sz="3450" spc="-430">
                <a:latin typeface="Symbol"/>
                <a:cs typeface="Symbol"/>
              </a:rPr>
              <a:t></a:t>
            </a:r>
            <a:r>
              <a:rPr dirty="0" sz="2650" spc="35" i="1">
                <a:latin typeface="Times New Roman"/>
                <a:cs typeface="Times New Roman"/>
              </a:rPr>
              <a:t>u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395">
                <a:latin typeface="Times New Roman"/>
                <a:cs typeface="Times New Roman"/>
              </a:rPr>
              <a:t> </a:t>
            </a:r>
            <a:r>
              <a:rPr dirty="0" sz="2650" spc="105" i="1">
                <a:latin typeface="Times New Roman"/>
                <a:cs typeface="Times New Roman"/>
              </a:rPr>
              <a:t>v</a:t>
            </a:r>
            <a:r>
              <a:rPr dirty="0" sz="3450" spc="-305">
                <a:latin typeface="Symbol"/>
                <a:cs typeface="Symbol"/>
              </a:rPr>
              <a:t></a:t>
            </a:r>
            <a:r>
              <a:rPr dirty="0" sz="3450" spc="-470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Symbol"/>
                <a:cs typeface="Symbol"/>
              </a:rPr>
              <a:t></a:t>
            </a:r>
            <a:r>
              <a:rPr dirty="0" sz="2650" spc="-140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Times New Roman"/>
                <a:cs typeface="Times New Roman"/>
              </a:rPr>
              <a:t>arctan</a:t>
            </a:r>
            <a:r>
              <a:rPr dirty="0" baseline="35639" sz="3975" spc="104">
                <a:latin typeface="Symbol"/>
                <a:cs typeface="Symbol"/>
              </a:rPr>
              <a:t></a:t>
            </a:r>
            <a:r>
              <a:rPr dirty="0" baseline="34591" sz="3975" spc="-254" i="1" u="heavy">
                <a:latin typeface="Times New Roman"/>
                <a:cs typeface="Times New Roman"/>
              </a:rPr>
              <a:t> </a:t>
            </a:r>
            <a:r>
              <a:rPr dirty="0" baseline="34591" sz="3975" spc="-7" i="1" u="heavy">
                <a:latin typeface="Times New Roman"/>
                <a:cs typeface="Times New Roman"/>
              </a:rPr>
              <a:t>I</a:t>
            </a:r>
            <a:r>
              <a:rPr dirty="0" baseline="34591" sz="3975" spc="-569" i="1" u="heavy">
                <a:latin typeface="Times New Roman"/>
                <a:cs typeface="Times New Roman"/>
              </a:rPr>
              <a:t> </a:t>
            </a:r>
            <a:r>
              <a:rPr dirty="0" baseline="27375" sz="5175" spc="-644" u="heavy">
                <a:latin typeface="Symbol"/>
                <a:cs typeface="Symbol"/>
              </a:rPr>
              <a:t></a:t>
            </a:r>
            <a:r>
              <a:rPr dirty="0" baseline="34591" sz="3975" spc="67" i="1" u="heavy">
                <a:latin typeface="Times New Roman"/>
                <a:cs typeface="Times New Roman"/>
              </a:rPr>
              <a:t>u</a:t>
            </a:r>
            <a:r>
              <a:rPr dirty="0" baseline="34591" sz="3975" spc="-7" u="heavy">
                <a:latin typeface="Times New Roman"/>
                <a:cs typeface="Times New Roman"/>
              </a:rPr>
              <a:t>,</a:t>
            </a:r>
            <a:r>
              <a:rPr dirty="0" baseline="34591" sz="3975" spc="-600" u="heavy">
                <a:latin typeface="Times New Roman"/>
                <a:cs typeface="Times New Roman"/>
              </a:rPr>
              <a:t> </a:t>
            </a:r>
            <a:r>
              <a:rPr dirty="0" baseline="34591" sz="3975" spc="165" i="1" u="heavy">
                <a:latin typeface="Times New Roman"/>
                <a:cs typeface="Times New Roman"/>
              </a:rPr>
              <a:t>v</a:t>
            </a:r>
            <a:r>
              <a:rPr dirty="0" baseline="27375" sz="5175" spc="-457" u="heavy">
                <a:latin typeface="Symbol"/>
                <a:cs typeface="Symbol"/>
              </a:rPr>
              <a:t></a:t>
            </a:r>
            <a:r>
              <a:rPr dirty="0" baseline="27375" sz="5175" spc="-810">
                <a:latin typeface="Times New Roman"/>
                <a:cs typeface="Times New Roman"/>
              </a:rPr>
              <a:t> </a:t>
            </a:r>
            <a:r>
              <a:rPr dirty="0" baseline="35639" sz="3975" spc="-7">
                <a:latin typeface="Symbol"/>
                <a:cs typeface="Symbol"/>
              </a:rPr>
              <a:t></a:t>
            </a:r>
            <a:endParaRPr baseline="35639" sz="3975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922271"/>
            <a:ext cx="454406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频率域滤波的基本步骤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1463" y="5549900"/>
            <a:ext cx="7212330" cy="1272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75565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思想：通过滤波器函数以某种方式来修改图像 变换，然后通过取结果的反变换来获得处理后 的输出图像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  <p:sp>
        <p:nvSpPr>
          <p:cNvPr id="8" name="object 8"/>
          <p:cNvSpPr/>
          <p:nvPr/>
        </p:nvSpPr>
        <p:spPr>
          <a:xfrm>
            <a:off x="2794139" y="2698242"/>
            <a:ext cx="5105399" cy="2552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59853"/>
            <a:ext cx="7387590" cy="3634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频率域滤波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一些基本的滤波器：如何作用于图像？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陷波滤波器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低通（平滑）滤波器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5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高通（锐化）滤波器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922271"/>
            <a:ext cx="25133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陷波滤波器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1451" y="3354578"/>
            <a:ext cx="7238365" cy="3623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设置F(0,0)=0(结果图像的平均值为零)，而 保留其它傅里叶变换的频率成分不变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除了原点处有凹陷外，其它均是常量函数</a:t>
            </a:r>
            <a:endParaRPr sz="2800">
              <a:latin typeface="NSimSun"/>
              <a:cs typeface="NSimSun"/>
            </a:endParaRPr>
          </a:p>
          <a:p>
            <a:pPr marL="469900" marR="183515" indent="-457200">
              <a:lnSpc>
                <a:spcPct val="100000"/>
              </a:lnSpc>
              <a:spcBef>
                <a:spcPts val="1685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由于图像平均值为0而产生整体平均灰度级 的降低</a:t>
            </a:r>
            <a:endParaRPr sz="2800">
              <a:latin typeface="NSimSun"/>
              <a:cs typeface="NSimSun"/>
            </a:endParaRPr>
          </a:p>
          <a:p>
            <a:pPr marL="469900" marR="6350" indent="-457200">
              <a:lnSpc>
                <a:spcPct val="100000"/>
              </a:lnSpc>
              <a:spcBef>
                <a:spcPts val="1685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用于识别由特定的、局部化频域成分引起的 空间图像效果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68089" y="2961373"/>
            <a:ext cx="306070" cy="462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333" sz="3750" spc="-419">
                <a:latin typeface="Symbol"/>
                <a:cs typeface="Symbol"/>
              </a:rPr>
              <a:t></a:t>
            </a:r>
            <a:r>
              <a:rPr dirty="0" sz="2500" spc="-5">
                <a:latin typeface="Times New Roman"/>
                <a:cs typeface="Times New Roman"/>
              </a:rPr>
              <a:t>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8089" y="2486647"/>
            <a:ext cx="33464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4444" sz="3750" spc="-75">
                <a:latin typeface="Symbol"/>
                <a:cs typeface="Symbol"/>
              </a:rPr>
              <a:t></a:t>
            </a:r>
            <a:r>
              <a:rPr dirty="0" sz="2500" spc="-5">
                <a:latin typeface="Times New Roman"/>
                <a:cs typeface="Times New Roman"/>
              </a:rPr>
              <a:t>0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87738" y="2617470"/>
            <a:ext cx="1362710" cy="542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10" i="1">
                <a:latin typeface="Times New Roman"/>
                <a:cs typeface="Times New Roman"/>
              </a:rPr>
              <a:t>H</a:t>
            </a:r>
            <a:r>
              <a:rPr dirty="0" sz="2500" spc="-325" i="1">
                <a:latin typeface="Times New Roman"/>
                <a:cs typeface="Times New Roman"/>
              </a:rPr>
              <a:t> </a:t>
            </a:r>
            <a:r>
              <a:rPr dirty="0" sz="3300" spc="-409">
                <a:latin typeface="Symbol"/>
                <a:cs typeface="Symbol"/>
              </a:rPr>
              <a:t></a:t>
            </a:r>
            <a:r>
              <a:rPr dirty="0" sz="2500" spc="50" i="1">
                <a:latin typeface="Times New Roman"/>
                <a:cs typeface="Times New Roman"/>
              </a:rPr>
              <a:t>u</a:t>
            </a:r>
            <a:r>
              <a:rPr dirty="0" sz="2500" spc="-5">
                <a:latin typeface="Times New Roman"/>
                <a:cs typeface="Times New Roman"/>
              </a:rPr>
              <a:t>,</a:t>
            </a:r>
            <a:r>
              <a:rPr dirty="0" sz="2500" spc="-370">
                <a:latin typeface="Times New Roman"/>
                <a:cs typeface="Times New Roman"/>
              </a:rPr>
              <a:t> </a:t>
            </a:r>
            <a:r>
              <a:rPr dirty="0" sz="2500" spc="110" i="1">
                <a:latin typeface="Times New Roman"/>
                <a:cs typeface="Times New Roman"/>
              </a:rPr>
              <a:t>v</a:t>
            </a:r>
            <a:r>
              <a:rPr dirty="0" sz="3300" spc="-295">
                <a:latin typeface="Symbol"/>
                <a:cs typeface="Symbol"/>
              </a:rPr>
              <a:t></a:t>
            </a:r>
            <a:r>
              <a:rPr dirty="0" sz="3300" spc="-45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Symbol"/>
                <a:cs typeface="Symbol"/>
              </a:rPr>
              <a:t></a:t>
            </a:r>
            <a:r>
              <a:rPr dirty="0" sz="2500" spc="-80">
                <a:latin typeface="Times New Roman"/>
                <a:cs typeface="Times New Roman"/>
              </a:rPr>
              <a:t> </a:t>
            </a:r>
            <a:r>
              <a:rPr dirty="0" baseline="-10000" sz="3750" spc="-7">
                <a:latin typeface="Symbol"/>
                <a:cs typeface="Symbol"/>
              </a:rPr>
              <a:t></a:t>
            </a:r>
            <a:endParaRPr baseline="-10000" sz="37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6853" y="2465070"/>
            <a:ext cx="2311400" cy="908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(u,v)=(M/2,N/2)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40"/>
              </a:lnSpc>
              <a:spcBef>
                <a:spcPts val="1430"/>
              </a:spcBef>
            </a:pPr>
            <a:r>
              <a:rPr dirty="0" sz="2400">
                <a:latin typeface="NSimSun"/>
                <a:cs typeface="NSimSun"/>
              </a:rPr>
              <a:t>其它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28689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陷波滤波器举例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2183" y="2193798"/>
            <a:ext cx="3292602" cy="25923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10185" y="2193798"/>
            <a:ext cx="3240023" cy="2592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86413" y="3490721"/>
            <a:ext cx="1153160" cy="359410"/>
          </a:xfrm>
          <a:custGeom>
            <a:avLst/>
            <a:gdLst/>
            <a:ahLst/>
            <a:cxnLst/>
            <a:rect l="l" t="t" r="r" b="b"/>
            <a:pathLst>
              <a:path w="1153160" h="359410">
                <a:moveTo>
                  <a:pt x="864108" y="0"/>
                </a:moveTo>
                <a:lnTo>
                  <a:pt x="864108" y="89916"/>
                </a:lnTo>
                <a:lnTo>
                  <a:pt x="0" y="89916"/>
                </a:lnTo>
                <a:lnTo>
                  <a:pt x="0" y="268986"/>
                </a:lnTo>
                <a:lnTo>
                  <a:pt x="864108" y="268986"/>
                </a:lnTo>
                <a:lnTo>
                  <a:pt x="864108" y="358902"/>
                </a:lnTo>
                <a:lnTo>
                  <a:pt x="1152906" y="179069"/>
                </a:lnTo>
                <a:lnTo>
                  <a:pt x="864108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94275" y="3105150"/>
            <a:ext cx="1168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NSimSun"/>
                <a:cs typeface="NSimSun"/>
              </a:rPr>
              <a:t>陷波滤波器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1098" y="4999227"/>
            <a:ext cx="7539990" cy="1451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3200" spc="-5">
                <a:latin typeface="NSimSun"/>
                <a:cs typeface="NSimSun"/>
              </a:rPr>
              <a:t>由于图像平均值为0而产生整体平均灰度级 的降低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81098" y="959865"/>
            <a:ext cx="7559675" cy="4967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图像的采样和量化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40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  <a:tabLst>
                <a:tab pos="64198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大多数传感器的输出是连续电压波形</a:t>
            </a:r>
            <a:endParaRPr sz="3200">
              <a:latin typeface="NSimSun"/>
              <a:cs typeface="NSimSun"/>
            </a:endParaRPr>
          </a:p>
          <a:p>
            <a:pPr marL="230504" marR="5080" indent="-635">
              <a:lnSpc>
                <a:spcPct val="100000"/>
              </a:lnSpc>
              <a:spcBef>
                <a:spcPts val="1920"/>
              </a:spcBef>
              <a:tabLst>
                <a:tab pos="64198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为了产生一幅数字图像，需要把连续的 感知数据转化为数字形式</a:t>
            </a:r>
            <a:endParaRPr sz="3200">
              <a:latin typeface="NSimSun"/>
              <a:cs typeface="NSimSun"/>
            </a:endParaRPr>
          </a:p>
          <a:p>
            <a:pPr marL="230504">
              <a:lnSpc>
                <a:spcPct val="100000"/>
              </a:lnSpc>
              <a:spcBef>
                <a:spcPts val="1920"/>
              </a:spcBef>
              <a:tabLst>
                <a:tab pos="64198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这包括两种处理：取样和量化</a:t>
            </a:r>
            <a:endParaRPr sz="3200">
              <a:latin typeface="NSimSun"/>
              <a:cs typeface="NSimSun"/>
            </a:endParaRPr>
          </a:p>
          <a:p>
            <a:pPr marL="230504">
              <a:lnSpc>
                <a:spcPct val="100000"/>
              </a:lnSpc>
              <a:spcBef>
                <a:spcPts val="1920"/>
              </a:spcBef>
              <a:tabLst>
                <a:tab pos="64198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取样：图像空间坐标的数字化</a:t>
            </a:r>
            <a:endParaRPr sz="3200">
              <a:latin typeface="NSimSun"/>
              <a:cs typeface="NSimSun"/>
            </a:endParaRPr>
          </a:p>
          <a:p>
            <a:pPr marL="230504">
              <a:lnSpc>
                <a:spcPts val="3750"/>
              </a:lnSpc>
              <a:spcBef>
                <a:spcPts val="1925"/>
              </a:spcBef>
              <a:tabLst>
                <a:tab pos="64198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量化：图像函数值（灰度值）的数字化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819147"/>
            <a:ext cx="7645400" cy="4837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7150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低通滤波器：使低频通过而使高频衰减的滤波 </a:t>
            </a:r>
            <a:r>
              <a:rPr dirty="0" sz="2800">
                <a:latin typeface="NSimSun"/>
                <a:cs typeface="NSimSun"/>
              </a:rPr>
              <a:t>器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425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被低通滤波的图像比原始图像少尖锐的细节部分而 突出平滑过渡部分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对比空间域滤波的平滑处理，如均值滤波器</a:t>
            </a:r>
            <a:endParaRPr sz="2400">
              <a:latin typeface="NSimSun"/>
              <a:cs typeface="NSimSun"/>
            </a:endParaRPr>
          </a:p>
          <a:p>
            <a:pPr marL="469900" marR="57150" indent="-457200">
              <a:lnSpc>
                <a:spcPct val="100000"/>
              </a:lnSpc>
              <a:spcBef>
                <a:spcPts val="1700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高通滤波器：使高频通过而使低频衰减的滤波 </a:t>
            </a:r>
            <a:r>
              <a:rPr dirty="0" sz="2800">
                <a:latin typeface="NSimSun"/>
                <a:cs typeface="NSimSun"/>
              </a:rPr>
              <a:t>器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425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被高通滤波的图像比原始图像少灰度级的平滑过渡 而突出边缘等细节部分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35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对比空间域的梯度算子、拉普拉斯算子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低通滤波器和高通滤波器举例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4410341" y="1988819"/>
            <a:ext cx="4898897" cy="4588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02371" y="2914650"/>
            <a:ext cx="2160270" cy="15841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34269" y="3634740"/>
            <a:ext cx="791845" cy="359410"/>
          </a:xfrm>
          <a:custGeom>
            <a:avLst/>
            <a:gdLst/>
            <a:ahLst/>
            <a:cxnLst/>
            <a:rect l="l" t="t" r="r" b="b"/>
            <a:pathLst>
              <a:path w="791845" h="359410">
                <a:moveTo>
                  <a:pt x="593598" y="0"/>
                </a:moveTo>
                <a:lnTo>
                  <a:pt x="593598" y="89916"/>
                </a:lnTo>
                <a:lnTo>
                  <a:pt x="0" y="89916"/>
                </a:lnTo>
                <a:lnTo>
                  <a:pt x="0" y="269748"/>
                </a:lnTo>
                <a:lnTo>
                  <a:pt x="593598" y="269748"/>
                </a:lnTo>
                <a:lnTo>
                  <a:pt x="593598" y="358902"/>
                </a:lnTo>
                <a:lnTo>
                  <a:pt x="791718" y="179831"/>
                </a:lnTo>
                <a:lnTo>
                  <a:pt x="593598" y="0"/>
                </a:lnTo>
                <a:close/>
              </a:path>
            </a:pathLst>
          </a:custGeom>
          <a:ln w="9524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16801" y="1724152"/>
            <a:ext cx="2311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低通滤波结果：模糊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0539" y="5883147"/>
            <a:ext cx="2311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高通滤波结果：锐化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8798" y="2348242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97678" y="1724152"/>
            <a:ext cx="1549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低通滤波函数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70830" y="5875540"/>
            <a:ext cx="1549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高通滤波函数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低通滤波器和高通滤波器举例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1602371" y="2455926"/>
            <a:ext cx="2160270" cy="15841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62641" y="3155442"/>
            <a:ext cx="721360" cy="359410"/>
          </a:xfrm>
          <a:custGeom>
            <a:avLst/>
            <a:gdLst/>
            <a:ahLst/>
            <a:cxnLst/>
            <a:rect l="l" t="t" r="r" b="b"/>
            <a:pathLst>
              <a:path w="721360" h="359410">
                <a:moveTo>
                  <a:pt x="540258" y="0"/>
                </a:moveTo>
                <a:lnTo>
                  <a:pt x="540258" y="89916"/>
                </a:lnTo>
                <a:lnTo>
                  <a:pt x="0" y="89916"/>
                </a:lnTo>
                <a:lnTo>
                  <a:pt x="0" y="268986"/>
                </a:lnTo>
                <a:lnTo>
                  <a:pt x="540258" y="268986"/>
                </a:lnTo>
                <a:lnTo>
                  <a:pt x="540258" y="358902"/>
                </a:lnTo>
                <a:lnTo>
                  <a:pt x="720852" y="179832"/>
                </a:lnTo>
                <a:lnTo>
                  <a:pt x="540258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28798" y="1817370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83493" y="2435352"/>
            <a:ext cx="2160270" cy="16398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636896" y="1840991"/>
            <a:ext cx="18542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高通滤波结果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91451" y="2435351"/>
            <a:ext cx="2160270" cy="15841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082155" y="1840991"/>
            <a:ext cx="2463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高通滤波改进结果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42227" y="3153917"/>
            <a:ext cx="647700" cy="359410"/>
          </a:xfrm>
          <a:custGeom>
            <a:avLst/>
            <a:gdLst/>
            <a:ahLst/>
            <a:cxnLst/>
            <a:rect l="l" t="t" r="r" b="b"/>
            <a:pathLst>
              <a:path w="647700" h="359410">
                <a:moveTo>
                  <a:pt x="485394" y="0"/>
                </a:moveTo>
                <a:lnTo>
                  <a:pt x="485394" y="89916"/>
                </a:lnTo>
                <a:lnTo>
                  <a:pt x="0" y="89916"/>
                </a:lnTo>
                <a:lnTo>
                  <a:pt x="0" y="268986"/>
                </a:lnTo>
                <a:lnTo>
                  <a:pt x="485394" y="268986"/>
                </a:lnTo>
                <a:lnTo>
                  <a:pt x="485394" y="358902"/>
                </a:lnTo>
                <a:lnTo>
                  <a:pt x="647700" y="179832"/>
                </a:lnTo>
                <a:lnTo>
                  <a:pt x="485394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897507" y="4454326"/>
            <a:ext cx="7513320" cy="2358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38430" indent="-635">
              <a:lnSpc>
                <a:spcPct val="102099"/>
              </a:lnSpc>
              <a:tabLst>
                <a:tab pos="4349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因为F(0,0)已被设置为0，所以几乎没有平滑 的灰度级细节，且图像较暗</a:t>
            </a:r>
            <a:endParaRPr sz="2800">
              <a:latin typeface="NSimSun"/>
              <a:cs typeface="NSimSun"/>
            </a:endParaRPr>
          </a:p>
          <a:p>
            <a:pPr algn="just" marL="12700" marR="5080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在滤波器中加入常量，以使F(0,0)不被完全消 除，如图所示，对滤波器加上一个滤波器高度一 半的常数加以改进（高频加强）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59865"/>
            <a:ext cx="7694930" cy="2632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频率域滤波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空间域滤波和频率域滤波之间的对应关系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大小为M×N的两个函数f(x,y)和h(x,y)的离 散卷积表示为f(x,y)*h(x,y)，定义为</a:t>
            </a:r>
            <a:endParaRPr sz="2800">
              <a:latin typeface="NSimSun"/>
              <a:cs typeface="NSimSun"/>
            </a:endParaRPr>
          </a:p>
          <a:p>
            <a:pPr algn="ctr" marL="538480">
              <a:lnSpc>
                <a:spcPct val="100000"/>
              </a:lnSpc>
              <a:spcBef>
                <a:spcPts val="980"/>
              </a:spcBef>
            </a:pPr>
            <a:r>
              <a:rPr dirty="0" sz="1400" spc="40" i="1">
                <a:latin typeface="Times New Roman"/>
                <a:cs typeface="Times New Roman"/>
              </a:rPr>
              <a:t>M</a:t>
            </a:r>
            <a:r>
              <a:rPr dirty="0" sz="1400" spc="-195">
                <a:latin typeface="Symbol"/>
                <a:cs typeface="Symbol"/>
              </a:rPr>
              <a:t></a:t>
            </a:r>
            <a:r>
              <a:rPr dirty="0" sz="1400" spc="35">
                <a:latin typeface="Times New Roman"/>
                <a:cs typeface="Times New Roman"/>
              </a:rPr>
              <a:t>1</a:t>
            </a:r>
            <a:r>
              <a:rPr dirty="0" sz="1400" spc="20" i="1">
                <a:latin typeface="Times New Roman"/>
                <a:cs typeface="Times New Roman"/>
              </a:rPr>
              <a:t>N</a:t>
            </a:r>
            <a:r>
              <a:rPr dirty="0" sz="1400" spc="-195">
                <a:latin typeface="Symbol"/>
                <a:cs typeface="Symbol"/>
              </a:rPr>
              <a:t></a:t>
            </a:r>
            <a:r>
              <a:rPr dirty="0" sz="140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3373" y="3841241"/>
            <a:ext cx="1070610" cy="352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75"/>
              </a:lnSpc>
            </a:pPr>
            <a:r>
              <a:rPr dirty="0" baseline="9259" sz="3600" i="1">
                <a:latin typeface="Times New Roman"/>
                <a:cs typeface="Times New Roman"/>
              </a:rPr>
              <a:t>M</a:t>
            </a:r>
            <a:r>
              <a:rPr dirty="0" baseline="9259" sz="3600" spc="135" i="1">
                <a:latin typeface="Times New Roman"/>
                <a:cs typeface="Times New Roman"/>
              </a:rPr>
              <a:t>N</a:t>
            </a:r>
            <a:r>
              <a:rPr dirty="0" sz="1400" spc="-105" i="1">
                <a:latin typeface="Times New Roman"/>
                <a:cs typeface="Times New Roman"/>
              </a:rPr>
              <a:t>m</a:t>
            </a:r>
            <a:r>
              <a:rPr dirty="0" sz="1400" spc="-85">
                <a:latin typeface="Symbol"/>
                <a:cs typeface="Symbol"/>
              </a:rPr>
              <a:t></a:t>
            </a:r>
            <a:r>
              <a:rPr dirty="0" sz="1400">
                <a:latin typeface="Times New Roman"/>
                <a:cs typeface="Times New Roman"/>
              </a:rPr>
              <a:t>0</a:t>
            </a:r>
            <a:r>
              <a:rPr dirty="0" sz="1400" spc="-140">
                <a:latin typeface="Times New Roman"/>
                <a:cs typeface="Times New Roman"/>
              </a:rPr>
              <a:t> </a:t>
            </a:r>
            <a:r>
              <a:rPr dirty="0" sz="1400" spc="-50" i="1">
                <a:latin typeface="Times New Roman"/>
                <a:cs typeface="Times New Roman"/>
              </a:rPr>
              <a:t>n</a:t>
            </a:r>
            <a:r>
              <a:rPr dirty="0" sz="1400" spc="-85">
                <a:latin typeface="Symbol"/>
                <a:cs typeface="Symbol"/>
              </a:rPr>
              <a:t></a:t>
            </a:r>
            <a:r>
              <a:rPr dirty="0" sz="140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2416" y="3397758"/>
            <a:ext cx="5026660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188845" algn="l"/>
              </a:tabLst>
            </a:pP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250" i="1">
                <a:latin typeface="Times New Roman"/>
                <a:cs typeface="Times New Roman"/>
              </a:rPr>
              <a:t> </a:t>
            </a:r>
            <a:r>
              <a:rPr dirty="0" sz="3150" spc="-340">
                <a:latin typeface="Symbol"/>
                <a:cs typeface="Symbol"/>
              </a:rPr>
              <a:t></a:t>
            </a:r>
            <a:r>
              <a:rPr dirty="0" sz="2400" spc="-170" i="1">
                <a:latin typeface="Times New Roman"/>
                <a:cs typeface="Times New Roman"/>
              </a:rPr>
              <a:t>x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265">
                <a:latin typeface="Times New Roman"/>
                <a:cs typeface="Times New Roman"/>
              </a:rPr>
              <a:t> </a:t>
            </a:r>
            <a:r>
              <a:rPr dirty="0" sz="2400" spc="-40" i="1">
                <a:latin typeface="Times New Roman"/>
                <a:cs typeface="Times New Roman"/>
              </a:rPr>
              <a:t>y</a:t>
            </a:r>
            <a:r>
              <a:rPr dirty="0" sz="3150" spc="-320">
                <a:latin typeface="Symbol"/>
                <a:cs typeface="Symbol"/>
              </a:rPr>
              <a:t></a:t>
            </a:r>
            <a:r>
              <a:rPr dirty="0" sz="2400" spc="40">
                <a:latin typeface="Symbol"/>
                <a:cs typeface="Symbol"/>
              </a:rPr>
              <a:t></a:t>
            </a:r>
            <a:r>
              <a:rPr dirty="0" sz="2400" spc="-185" i="1">
                <a:latin typeface="Times New Roman"/>
                <a:cs typeface="Times New Roman"/>
              </a:rPr>
              <a:t>h</a:t>
            </a:r>
            <a:r>
              <a:rPr dirty="0" sz="3150" spc="-340">
                <a:latin typeface="Symbol"/>
                <a:cs typeface="Symbol"/>
              </a:rPr>
              <a:t></a:t>
            </a:r>
            <a:r>
              <a:rPr dirty="0" sz="2400" spc="-170" i="1">
                <a:latin typeface="Times New Roman"/>
                <a:cs typeface="Times New Roman"/>
              </a:rPr>
              <a:t>x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265">
                <a:latin typeface="Times New Roman"/>
                <a:cs typeface="Times New Roman"/>
              </a:rPr>
              <a:t> </a:t>
            </a:r>
            <a:r>
              <a:rPr dirty="0" sz="2400" spc="-40" i="1">
                <a:latin typeface="Times New Roman"/>
                <a:cs typeface="Times New Roman"/>
              </a:rPr>
              <a:t>y</a:t>
            </a:r>
            <a:r>
              <a:rPr dirty="0" sz="3150" spc="-105">
                <a:latin typeface="Symbol"/>
                <a:cs typeface="Symbol"/>
              </a:rPr>
              <a:t></a:t>
            </a:r>
            <a:r>
              <a:rPr dirty="0" sz="2400" spc="265">
                <a:latin typeface="Symbol"/>
                <a:cs typeface="Symbol"/>
              </a:rPr>
              <a:t></a:t>
            </a:r>
            <a:r>
              <a:rPr dirty="0" baseline="34722" sz="3600" u="sng">
                <a:latin typeface="Times New Roman"/>
                <a:cs typeface="Times New Roman"/>
              </a:rPr>
              <a:t> </a:t>
            </a:r>
            <a:r>
              <a:rPr dirty="0" baseline="34722" sz="3600" spc="30" u="sng">
                <a:latin typeface="Times New Roman"/>
                <a:cs typeface="Times New Roman"/>
              </a:rPr>
              <a:t> </a:t>
            </a:r>
            <a:r>
              <a:rPr dirty="0" baseline="34722" sz="3600" u="sng">
                <a:latin typeface="Times New Roman"/>
                <a:cs typeface="Times New Roman"/>
              </a:rPr>
              <a:t>1	</a:t>
            </a:r>
            <a:r>
              <a:rPr dirty="0" baseline="34722" sz="3600" spc="-247">
                <a:latin typeface="Times New Roman"/>
                <a:cs typeface="Times New Roman"/>
              </a:rPr>
              <a:t> </a:t>
            </a:r>
            <a:r>
              <a:rPr dirty="0" baseline="-8487" sz="5400" spc="-292">
                <a:latin typeface="Symbol"/>
                <a:cs typeface="Symbol"/>
              </a:rPr>
              <a:t></a:t>
            </a:r>
            <a:r>
              <a:rPr dirty="0" baseline="-8487" sz="5400" spc="292">
                <a:latin typeface="Symbol"/>
                <a:cs typeface="Symbol"/>
              </a:rPr>
              <a:t>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250" i="1">
                <a:latin typeface="Times New Roman"/>
                <a:cs typeface="Times New Roman"/>
              </a:rPr>
              <a:t> </a:t>
            </a:r>
            <a:r>
              <a:rPr dirty="0" sz="3150" spc="-434">
                <a:latin typeface="Symbol"/>
                <a:cs typeface="Symbol"/>
              </a:rPr>
              <a:t></a:t>
            </a:r>
            <a:r>
              <a:rPr dirty="0" sz="2400" spc="-300" i="1">
                <a:latin typeface="Times New Roman"/>
                <a:cs typeface="Times New Roman"/>
              </a:rPr>
              <a:t>m</a:t>
            </a:r>
            <a:r>
              <a:rPr dirty="0" sz="2400" spc="140">
                <a:latin typeface="Times New Roman"/>
                <a:cs typeface="Times New Roman"/>
              </a:rPr>
              <a:t>,</a:t>
            </a:r>
            <a:r>
              <a:rPr dirty="0" sz="2400" spc="-114" i="1">
                <a:latin typeface="Times New Roman"/>
                <a:cs typeface="Times New Roman"/>
              </a:rPr>
              <a:t>n</a:t>
            </a:r>
            <a:r>
              <a:rPr dirty="0" sz="3150" spc="-509">
                <a:latin typeface="Symbol"/>
                <a:cs typeface="Symbol"/>
              </a:rPr>
              <a:t></a:t>
            </a:r>
            <a:r>
              <a:rPr dirty="0" sz="2400" spc="-180" i="1">
                <a:latin typeface="Times New Roman"/>
                <a:cs typeface="Times New Roman"/>
              </a:rPr>
              <a:t>h</a:t>
            </a:r>
            <a:r>
              <a:rPr dirty="0" sz="3150" spc="-335">
                <a:latin typeface="Symbol"/>
                <a:cs typeface="Symbol"/>
              </a:rPr>
              <a:t></a:t>
            </a:r>
            <a:r>
              <a:rPr dirty="0" sz="2400" spc="175" i="1">
                <a:latin typeface="Times New Roman"/>
                <a:cs typeface="Times New Roman"/>
              </a:rPr>
              <a:t>x</a:t>
            </a:r>
            <a:r>
              <a:rPr dirty="0" sz="2400" spc="110">
                <a:latin typeface="Symbol"/>
                <a:cs typeface="Symbol"/>
              </a:rPr>
              <a:t></a:t>
            </a:r>
            <a:r>
              <a:rPr dirty="0" sz="2400" spc="-305" i="1">
                <a:latin typeface="Times New Roman"/>
                <a:cs typeface="Times New Roman"/>
              </a:rPr>
              <a:t>m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27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y</a:t>
            </a:r>
            <a:r>
              <a:rPr dirty="0" sz="2400" spc="-390" i="1">
                <a:latin typeface="Times New Roman"/>
                <a:cs typeface="Times New Roman"/>
              </a:rPr>
              <a:t> </a:t>
            </a:r>
            <a:r>
              <a:rPr dirty="0" sz="2400" spc="110">
                <a:latin typeface="Symbol"/>
                <a:cs typeface="Symbol"/>
              </a:rPr>
              <a:t></a:t>
            </a:r>
            <a:r>
              <a:rPr dirty="0" sz="2400" spc="-114" i="1">
                <a:latin typeface="Times New Roman"/>
                <a:cs typeface="Times New Roman"/>
              </a:rPr>
              <a:t>n</a:t>
            </a:r>
            <a:r>
              <a:rPr dirty="0" sz="3150" spc="-40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1592" y="5673852"/>
            <a:ext cx="51625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06400" algn="l"/>
              </a:tabLst>
            </a:pPr>
            <a:r>
              <a:rPr dirty="0" sz="1500" spc="5" i="1">
                <a:latin typeface="Times New Roman"/>
                <a:cs typeface="Times New Roman"/>
              </a:rPr>
              <a:t>a</a:t>
            </a:r>
            <a:r>
              <a:rPr dirty="0" sz="1500" spc="5" i="1">
                <a:latin typeface="Times New Roman"/>
                <a:cs typeface="Times New Roman"/>
              </a:rPr>
              <a:t>	</a:t>
            </a:r>
            <a:r>
              <a:rPr dirty="0" sz="1500" spc="5" i="1">
                <a:latin typeface="Times New Roman"/>
                <a:cs typeface="Times New Roman"/>
              </a:rPr>
              <a:t>b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1451" y="4739894"/>
            <a:ext cx="6704330" cy="1827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对比空间域滤波：在M×N的图像f上，用 m×n的滤波器进行线性滤波</a:t>
            </a:r>
            <a:endParaRPr sz="2800">
              <a:latin typeface="NSimSun"/>
              <a:cs typeface="NSimSun"/>
            </a:endParaRPr>
          </a:p>
          <a:p>
            <a:pPr marL="1395730">
              <a:lnSpc>
                <a:spcPct val="100000"/>
              </a:lnSpc>
              <a:spcBef>
                <a:spcPts val="869"/>
              </a:spcBef>
            </a:pPr>
            <a:r>
              <a:rPr dirty="0" sz="2600" spc="95" i="1">
                <a:latin typeface="Times New Roman"/>
                <a:cs typeface="Times New Roman"/>
              </a:rPr>
              <a:t>g</a:t>
            </a:r>
            <a:r>
              <a:rPr dirty="0" sz="3400" spc="-270">
                <a:latin typeface="Symbol"/>
                <a:cs typeface="Symbol"/>
              </a:rPr>
              <a:t></a:t>
            </a:r>
            <a:r>
              <a:rPr dirty="0" sz="2600" spc="-55" i="1">
                <a:latin typeface="Times New Roman"/>
                <a:cs typeface="Times New Roman"/>
              </a:rPr>
              <a:t>x</a:t>
            </a:r>
            <a:r>
              <a:rPr dirty="0" sz="2600">
                <a:latin typeface="Times New Roman"/>
                <a:cs typeface="Times New Roman"/>
              </a:rPr>
              <a:t>,</a:t>
            </a:r>
            <a:r>
              <a:rPr dirty="0" sz="2600" spc="-170">
                <a:latin typeface="Times New Roman"/>
                <a:cs typeface="Times New Roman"/>
              </a:rPr>
              <a:t> </a:t>
            </a:r>
            <a:r>
              <a:rPr dirty="0" sz="2600" spc="95" i="1">
                <a:latin typeface="Times New Roman"/>
                <a:cs typeface="Times New Roman"/>
              </a:rPr>
              <a:t>y</a:t>
            </a:r>
            <a:r>
              <a:rPr dirty="0" sz="3400" spc="-340">
                <a:latin typeface="Symbol"/>
                <a:cs typeface="Symbol"/>
              </a:rPr>
              <a:t></a:t>
            </a:r>
            <a:r>
              <a:rPr dirty="0" sz="3400" spc="-484">
                <a:latin typeface="Times New Roman"/>
                <a:cs typeface="Times New Roman"/>
              </a:rPr>
              <a:t> </a:t>
            </a:r>
            <a:r>
              <a:rPr dirty="0" sz="2600">
                <a:latin typeface="Symbol"/>
                <a:cs typeface="Symbol"/>
              </a:rPr>
              <a:t></a:t>
            </a:r>
            <a:r>
              <a:rPr dirty="0" sz="2600" spc="120">
                <a:latin typeface="Times New Roman"/>
                <a:cs typeface="Times New Roman"/>
              </a:rPr>
              <a:t> </a:t>
            </a:r>
            <a:r>
              <a:rPr dirty="0" baseline="-8547" sz="5850" spc="494">
                <a:latin typeface="Symbol"/>
                <a:cs typeface="Symbol"/>
              </a:rPr>
              <a:t></a:t>
            </a:r>
            <a:r>
              <a:rPr dirty="0" baseline="-8547" sz="5850" spc="254">
                <a:latin typeface="Symbol"/>
                <a:cs typeface="Symbol"/>
              </a:rPr>
              <a:t></a:t>
            </a:r>
            <a:r>
              <a:rPr dirty="0" sz="2600" spc="-155" i="1">
                <a:latin typeface="Times New Roman"/>
                <a:cs typeface="Times New Roman"/>
              </a:rPr>
              <a:t>w</a:t>
            </a:r>
            <a:r>
              <a:rPr dirty="0" sz="3400" spc="-340">
                <a:latin typeface="Symbol"/>
                <a:cs typeface="Symbol"/>
              </a:rPr>
              <a:t></a:t>
            </a:r>
            <a:r>
              <a:rPr dirty="0" sz="2600" spc="-30" i="1">
                <a:latin typeface="Times New Roman"/>
                <a:cs typeface="Times New Roman"/>
              </a:rPr>
              <a:t>s</a:t>
            </a:r>
            <a:r>
              <a:rPr dirty="0" sz="2600" spc="180">
                <a:latin typeface="Times New Roman"/>
                <a:cs typeface="Times New Roman"/>
              </a:rPr>
              <a:t>,</a:t>
            </a:r>
            <a:r>
              <a:rPr dirty="0" sz="2600" spc="185" i="1">
                <a:latin typeface="Times New Roman"/>
                <a:cs typeface="Times New Roman"/>
              </a:rPr>
              <a:t>t</a:t>
            </a:r>
            <a:r>
              <a:rPr dirty="0" sz="3400" spc="-340">
                <a:latin typeface="Symbol"/>
                <a:cs typeface="Symbol"/>
              </a:rPr>
              <a:t></a:t>
            </a:r>
            <a:r>
              <a:rPr dirty="0" sz="3400" spc="-520">
                <a:latin typeface="Times New Roman"/>
                <a:cs typeface="Times New Roman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f</a:t>
            </a:r>
            <a:r>
              <a:rPr dirty="0" sz="2600" spc="-135" i="1">
                <a:latin typeface="Times New Roman"/>
                <a:cs typeface="Times New Roman"/>
              </a:rPr>
              <a:t> </a:t>
            </a:r>
            <a:r>
              <a:rPr dirty="0" sz="3400" spc="-260">
                <a:latin typeface="Symbol"/>
                <a:cs typeface="Symbol"/>
              </a:rPr>
              <a:t></a:t>
            </a:r>
            <a:r>
              <a:rPr dirty="0" sz="2600" i="1">
                <a:latin typeface="Times New Roman"/>
                <a:cs typeface="Times New Roman"/>
              </a:rPr>
              <a:t>x</a:t>
            </a:r>
            <a:r>
              <a:rPr dirty="0" sz="2600" spc="-295" i="1">
                <a:latin typeface="Times New Roman"/>
                <a:cs typeface="Times New Roman"/>
              </a:rPr>
              <a:t> </a:t>
            </a:r>
            <a:r>
              <a:rPr dirty="0" sz="2600">
                <a:latin typeface="Symbol"/>
                <a:cs typeface="Symbol"/>
              </a:rPr>
              <a:t></a:t>
            </a:r>
            <a:r>
              <a:rPr dirty="0" sz="2600" spc="-254">
                <a:latin typeface="Times New Roman"/>
                <a:cs typeface="Times New Roman"/>
              </a:rPr>
              <a:t> </a:t>
            </a:r>
            <a:r>
              <a:rPr dirty="0" sz="2600" spc="-30" i="1">
                <a:latin typeface="Times New Roman"/>
                <a:cs typeface="Times New Roman"/>
              </a:rPr>
              <a:t>s</a:t>
            </a:r>
            <a:r>
              <a:rPr dirty="0" sz="2600">
                <a:latin typeface="Times New Roman"/>
                <a:cs typeface="Times New Roman"/>
              </a:rPr>
              <a:t>,</a:t>
            </a:r>
            <a:r>
              <a:rPr dirty="0" sz="2600" spc="-165">
                <a:latin typeface="Times New Roman"/>
                <a:cs typeface="Times New Roman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y</a:t>
            </a:r>
            <a:r>
              <a:rPr dirty="0" sz="2600" spc="-254" i="1">
                <a:latin typeface="Times New Roman"/>
                <a:cs typeface="Times New Roman"/>
              </a:rPr>
              <a:t> </a:t>
            </a:r>
            <a:r>
              <a:rPr dirty="0" sz="2600">
                <a:latin typeface="Symbol"/>
                <a:cs typeface="Symbol"/>
              </a:rPr>
              <a:t></a:t>
            </a:r>
            <a:r>
              <a:rPr dirty="0" sz="2600" spc="-370">
                <a:latin typeface="Times New Roman"/>
                <a:cs typeface="Times New Roman"/>
              </a:rPr>
              <a:t> </a:t>
            </a:r>
            <a:r>
              <a:rPr dirty="0" sz="2600" spc="180" i="1">
                <a:latin typeface="Times New Roman"/>
                <a:cs typeface="Times New Roman"/>
              </a:rPr>
              <a:t>t</a:t>
            </a:r>
            <a:r>
              <a:rPr dirty="0" sz="3400" spc="-340">
                <a:latin typeface="Symbol"/>
                <a:cs typeface="Symbol"/>
              </a:rPr>
              <a:t></a:t>
            </a:r>
            <a:endParaRPr sz="3400">
              <a:latin typeface="Symbol"/>
              <a:cs typeface="Symbol"/>
            </a:endParaRPr>
          </a:p>
          <a:p>
            <a:pPr algn="ctr" marR="869315">
              <a:lnSpc>
                <a:spcPct val="100000"/>
              </a:lnSpc>
              <a:spcBef>
                <a:spcPts val="209"/>
              </a:spcBef>
            </a:pPr>
            <a:r>
              <a:rPr dirty="0" sz="1500" spc="80" i="1">
                <a:latin typeface="Times New Roman"/>
                <a:cs typeface="Times New Roman"/>
              </a:rPr>
              <a:t>s</a:t>
            </a:r>
            <a:r>
              <a:rPr dirty="0" sz="1500" spc="25">
                <a:latin typeface="Symbol"/>
                <a:cs typeface="Symbol"/>
              </a:rPr>
              <a:t></a:t>
            </a:r>
            <a:r>
              <a:rPr dirty="0" sz="1500" spc="75">
                <a:latin typeface="Symbol"/>
                <a:cs typeface="Symbol"/>
              </a:rPr>
              <a:t></a:t>
            </a:r>
            <a:r>
              <a:rPr dirty="0" sz="1500" spc="-15" i="1">
                <a:latin typeface="Times New Roman"/>
                <a:cs typeface="Times New Roman"/>
              </a:rPr>
              <a:t>a</a:t>
            </a:r>
            <a:r>
              <a:rPr dirty="0" sz="1500" spc="135" i="1">
                <a:latin typeface="Times New Roman"/>
                <a:cs typeface="Times New Roman"/>
              </a:rPr>
              <a:t>t</a:t>
            </a:r>
            <a:r>
              <a:rPr dirty="0" sz="1500" spc="35">
                <a:latin typeface="Symbol"/>
                <a:cs typeface="Symbol"/>
              </a:rPr>
              <a:t></a:t>
            </a:r>
            <a:r>
              <a:rPr dirty="0" sz="1500" spc="25">
                <a:latin typeface="Symbol"/>
                <a:cs typeface="Symbol"/>
              </a:rPr>
              <a:t></a:t>
            </a:r>
            <a:r>
              <a:rPr dirty="0" sz="1500" spc="5" i="1">
                <a:latin typeface="Times New Roman"/>
                <a:cs typeface="Times New Roman"/>
              </a:rPr>
              <a:t>b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748535"/>
            <a:ext cx="7694295" cy="4538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卷积定理</a:t>
            </a:r>
            <a:endParaRPr sz="3200">
              <a:latin typeface="NSimSun"/>
              <a:cs typeface="NSimSun"/>
            </a:endParaRPr>
          </a:p>
          <a:p>
            <a:pPr marL="2188845">
              <a:lnSpc>
                <a:spcPct val="100000"/>
              </a:lnSpc>
              <a:spcBef>
                <a:spcPts val="470"/>
              </a:spcBef>
            </a:pPr>
            <a:r>
              <a:rPr dirty="0" sz="2800" spc="-5" i="1">
                <a:latin typeface="Times New Roman"/>
                <a:cs typeface="Times New Roman"/>
              </a:rPr>
              <a:t>f</a:t>
            </a:r>
            <a:r>
              <a:rPr dirty="0" sz="2800" spc="-175" i="1">
                <a:latin typeface="Times New Roman"/>
                <a:cs typeface="Times New Roman"/>
              </a:rPr>
              <a:t> </a:t>
            </a:r>
            <a:r>
              <a:rPr dirty="0" sz="3700" spc="-320">
                <a:latin typeface="Symbol"/>
                <a:cs typeface="Symbol"/>
              </a:rPr>
              <a:t></a:t>
            </a:r>
            <a:r>
              <a:rPr dirty="0" sz="2800" spc="-95" i="1">
                <a:latin typeface="Times New Roman"/>
                <a:cs typeface="Times New Roman"/>
              </a:rPr>
              <a:t>x</a:t>
            </a:r>
            <a:r>
              <a:rPr dirty="0" sz="2800" spc="-5">
                <a:latin typeface="Times New Roman"/>
                <a:cs typeface="Times New Roman"/>
              </a:rPr>
              <a:t>,</a:t>
            </a:r>
            <a:r>
              <a:rPr dirty="0" sz="2800" spc="-204">
                <a:latin typeface="Times New Roman"/>
                <a:cs typeface="Times New Roman"/>
              </a:rPr>
              <a:t> </a:t>
            </a:r>
            <a:r>
              <a:rPr dirty="0" sz="2800" spc="55" i="1">
                <a:latin typeface="Times New Roman"/>
                <a:cs typeface="Times New Roman"/>
              </a:rPr>
              <a:t>y</a:t>
            </a:r>
            <a:r>
              <a:rPr dirty="0" sz="3700" spc="-295">
                <a:latin typeface="Symbol"/>
                <a:cs typeface="Symbol"/>
              </a:rPr>
              <a:t></a:t>
            </a:r>
            <a:r>
              <a:rPr dirty="0" sz="2800" spc="180">
                <a:latin typeface="Symbol"/>
                <a:cs typeface="Symbol"/>
              </a:rPr>
              <a:t></a:t>
            </a:r>
            <a:r>
              <a:rPr dirty="0" sz="2800" spc="-95" i="1">
                <a:latin typeface="Times New Roman"/>
                <a:cs typeface="Times New Roman"/>
              </a:rPr>
              <a:t>h</a:t>
            </a:r>
            <a:r>
              <a:rPr dirty="0" sz="3700" spc="-325">
                <a:latin typeface="Symbol"/>
                <a:cs typeface="Symbol"/>
              </a:rPr>
              <a:t></a:t>
            </a:r>
            <a:r>
              <a:rPr dirty="0" sz="2800" spc="-95" i="1">
                <a:latin typeface="Times New Roman"/>
                <a:cs typeface="Times New Roman"/>
              </a:rPr>
              <a:t>x</a:t>
            </a:r>
            <a:r>
              <a:rPr dirty="0" sz="2800" spc="-5">
                <a:latin typeface="Times New Roman"/>
                <a:cs typeface="Times New Roman"/>
              </a:rPr>
              <a:t>,</a:t>
            </a:r>
            <a:r>
              <a:rPr dirty="0" sz="2800" spc="-204">
                <a:latin typeface="Times New Roman"/>
                <a:cs typeface="Times New Roman"/>
              </a:rPr>
              <a:t> </a:t>
            </a:r>
            <a:r>
              <a:rPr dirty="0" sz="2800" spc="60" i="1">
                <a:latin typeface="Times New Roman"/>
                <a:cs typeface="Times New Roman"/>
              </a:rPr>
              <a:t>y</a:t>
            </a:r>
            <a:r>
              <a:rPr dirty="0" sz="3700" spc="-20">
                <a:latin typeface="Symbol"/>
                <a:cs typeface="Symbol"/>
              </a:rPr>
              <a:t></a:t>
            </a:r>
            <a:r>
              <a:rPr dirty="0" sz="2800" spc="-5">
                <a:latin typeface="Symbol"/>
                <a:cs typeface="Symbol"/>
              </a:rPr>
              <a:t></a:t>
            </a:r>
            <a:r>
              <a:rPr dirty="0" sz="2800" spc="-235">
                <a:latin typeface="Times New Roman"/>
                <a:cs typeface="Times New Roman"/>
              </a:rPr>
              <a:t> </a:t>
            </a:r>
            <a:r>
              <a:rPr dirty="0" sz="2800" spc="105" i="1">
                <a:latin typeface="Times New Roman"/>
                <a:cs typeface="Times New Roman"/>
              </a:rPr>
              <a:t>F</a:t>
            </a:r>
            <a:r>
              <a:rPr dirty="0" sz="3700" spc="-525">
                <a:latin typeface="Symbol"/>
                <a:cs typeface="Symbol"/>
              </a:rPr>
              <a:t></a:t>
            </a:r>
            <a:r>
              <a:rPr dirty="0" sz="2800" spc="-50" i="1">
                <a:latin typeface="Times New Roman"/>
                <a:cs typeface="Times New Roman"/>
              </a:rPr>
              <a:t>u</a:t>
            </a:r>
            <a:r>
              <a:rPr dirty="0" sz="2800" spc="200">
                <a:latin typeface="Times New Roman"/>
                <a:cs typeface="Times New Roman"/>
              </a:rPr>
              <a:t>,</a:t>
            </a:r>
            <a:r>
              <a:rPr dirty="0" sz="2800" spc="25" i="1">
                <a:latin typeface="Times New Roman"/>
                <a:cs typeface="Times New Roman"/>
              </a:rPr>
              <a:t>v</a:t>
            </a:r>
            <a:r>
              <a:rPr dirty="0" sz="3700" spc="-455">
                <a:latin typeface="Symbol"/>
                <a:cs typeface="Symbol"/>
              </a:rPr>
              <a:t></a:t>
            </a:r>
            <a:r>
              <a:rPr dirty="0" sz="2800" spc="155" i="1">
                <a:latin typeface="Times New Roman"/>
                <a:cs typeface="Times New Roman"/>
              </a:rPr>
              <a:t>H</a:t>
            </a:r>
            <a:r>
              <a:rPr dirty="0" sz="3700" spc="-525">
                <a:latin typeface="Symbol"/>
                <a:cs typeface="Symbol"/>
              </a:rPr>
              <a:t></a:t>
            </a:r>
            <a:r>
              <a:rPr dirty="0" sz="2800" spc="-55" i="1">
                <a:latin typeface="Times New Roman"/>
                <a:cs typeface="Times New Roman"/>
              </a:rPr>
              <a:t>u</a:t>
            </a:r>
            <a:r>
              <a:rPr dirty="0" sz="2800" spc="204">
                <a:latin typeface="Times New Roman"/>
                <a:cs typeface="Times New Roman"/>
              </a:rPr>
              <a:t>,</a:t>
            </a:r>
            <a:r>
              <a:rPr dirty="0" sz="2800" spc="25" i="1">
                <a:latin typeface="Times New Roman"/>
                <a:cs typeface="Times New Roman"/>
              </a:rPr>
              <a:t>v</a:t>
            </a:r>
            <a:r>
              <a:rPr dirty="0" sz="3700" spc="-400">
                <a:latin typeface="Symbol"/>
                <a:cs typeface="Symbol"/>
              </a:rPr>
              <a:t></a:t>
            </a:r>
            <a:endParaRPr sz="3700">
              <a:latin typeface="Symbol"/>
              <a:cs typeface="Symbol"/>
            </a:endParaRPr>
          </a:p>
          <a:p>
            <a:pPr marL="927100" marR="5080" indent="-457200">
              <a:lnSpc>
                <a:spcPct val="100000"/>
              </a:lnSpc>
              <a:spcBef>
                <a:spcPts val="1814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上式说明空间域卷积可以通过F(u,v)H(u,v) 的乘积进行反傅里叶变换得到</a:t>
            </a:r>
            <a:endParaRPr sz="2800">
              <a:latin typeface="NSimSun"/>
              <a:cs typeface="NSimSun"/>
            </a:endParaRPr>
          </a:p>
          <a:p>
            <a:pPr marL="2188845">
              <a:lnSpc>
                <a:spcPct val="100000"/>
              </a:lnSpc>
              <a:spcBef>
                <a:spcPts val="45"/>
              </a:spcBef>
            </a:pPr>
            <a:r>
              <a:rPr dirty="0" sz="2800" spc="-5" i="1">
                <a:latin typeface="Times New Roman"/>
                <a:cs typeface="Times New Roman"/>
              </a:rPr>
              <a:t>f</a:t>
            </a:r>
            <a:r>
              <a:rPr dirty="0" sz="2800" spc="-175" i="1">
                <a:latin typeface="Times New Roman"/>
                <a:cs typeface="Times New Roman"/>
              </a:rPr>
              <a:t> </a:t>
            </a:r>
            <a:r>
              <a:rPr dirty="0" sz="3700" spc="-320">
                <a:latin typeface="Symbol"/>
                <a:cs typeface="Symbol"/>
              </a:rPr>
              <a:t></a:t>
            </a:r>
            <a:r>
              <a:rPr dirty="0" sz="2800" spc="-95" i="1">
                <a:latin typeface="Times New Roman"/>
                <a:cs typeface="Times New Roman"/>
              </a:rPr>
              <a:t>x</a:t>
            </a:r>
            <a:r>
              <a:rPr dirty="0" sz="2800" spc="-5">
                <a:latin typeface="Times New Roman"/>
                <a:cs typeface="Times New Roman"/>
              </a:rPr>
              <a:t>,</a:t>
            </a:r>
            <a:r>
              <a:rPr dirty="0" sz="2800" spc="-204">
                <a:latin typeface="Times New Roman"/>
                <a:cs typeface="Times New Roman"/>
              </a:rPr>
              <a:t> </a:t>
            </a:r>
            <a:r>
              <a:rPr dirty="0" sz="2800" spc="55" i="1">
                <a:latin typeface="Times New Roman"/>
                <a:cs typeface="Times New Roman"/>
              </a:rPr>
              <a:t>y</a:t>
            </a:r>
            <a:r>
              <a:rPr dirty="0" sz="3700" spc="-535">
                <a:latin typeface="Symbol"/>
                <a:cs typeface="Symbol"/>
              </a:rPr>
              <a:t></a:t>
            </a:r>
            <a:r>
              <a:rPr dirty="0" sz="2800" spc="-95" i="1">
                <a:latin typeface="Times New Roman"/>
                <a:cs typeface="Times New Roman"/>
              </a:rPr>
              <a:t>h</a:t>
            </a:r>
            <a:r>
              <a:rPr dirty="0" sz="3700" spc="-325">
                <a:latin typeface="Symbol"/>
                <a:cs typeface="Symbol"/>
              </a:rPr>
              <a:t></a:t>
            </a:r>
            <a:r>
              <a:rPr dirty="0" sz="2800" spc="-95" i="1">
                <a:latin typeface="Times New Roman"/>
                <a:cs typeface="Times New Roman"/>
              </a:rPr>
              <a:t>x</a:t>
            </a:r>
            <a:r>
              <a:rPr dirty="0" sz="2800" spc="-5">
                <a:latin typeface="Times New Roman"/>
                <a:cs typeface="Times New Roman"/>
              </a:rPr>
              <a:t>,</a:t>
            </a:r>
            <a:r>
              <a:rPr dirty="0" sz="2800" spc="-204">
                <a:latin typeface="Times New Roman"/>
                <a:cs typeface="Times New Roman"/>
              </a:rPr>
              <a:t> </a:t>
            </a:r>
            <a:r>
              <a:rPr dirty="0" sz="2800" spc="60" i="1">
                <a:latin typeface="Times New Roman"/>
                <a:cs typeface="Times New Roman"/>
              </a:rPr>
              <a:t>y</a:t>
            </a:r>
            <a:r>
              <a:rPr dirty="0" sz="3700" spc="-20">
                <a:latin typeface="Symbol"/>
                <a:cs typeface="Symbol"/>
              </a:rPr>
              <a:t></a:t>
            </a:r>
            <a:r>
              <a:rPr dirty="0" sz="2800" spc="-5">
                <a:latin typeface="Symbol"/>
                <a:cs typeface="Symbol"/>
              </a:rPr>
              <a:t></a:t>
            </a:r>
            <a:r>
              <a:rPr dirty="0" sz="2800" spc="-235">
                <a:latin typeface="Times New Roman"/>
                <a:cs typeface="Times New Roman"/>
              </a:rPr>
              <a:t> </a:t>
            </a:r>
            <a:r>
              <a:rPr dirty="0" sz="2800" spc="105" i="1">
                <a:latin typeface="Times New Roman"/>
                <a:cs typeface="Times New Roman"/>
              </a:rPr>
              <a:t>F</a:t>
            </a:r>
            <a:r>
              <a:rPr dirty="0" sz="3700" spc="-525">
                <a:latin typeface="Symbol"/>
                <a:cs typeface="Symbol"/>
              </a:rPr>
              <a:t></a:t>
            </a:r>
            <a:r>
              <a:rPr dirty="0" sz="2800" spc="-50" i="1">
                <a:latin typeface="Times New Roman"/>
                <a:cs typeface="Times New Roman"/>
              </a:rPr>
              <a:t>u</a:t>
            </a:r>
            <a:r>
              <a:rPr dirty="0" sz="2800" spc="200">
                <a:latin typeface="Times New Roman"/>
                <a:cs typeface="Times New Roman"/>
              </a:rPr>
              <a:t>,</a:t>
            </a:r>
            <a:r>
              <a:rPr dirty="0" sz="2800" spc="25" i="1">
                <a:latin typeface="Times New Roman"/>
                <a:cs typeface="Times New Roman"/>
              </a:rPr>
              <a:t>v</a:t>
            </a:r>
            <a:r>
              <a:rPr dirty="0" sz="3700" spc="-295">
                <a:latin typeface="Symbol"/>
                <a:cs typeface="Symbol"/>
              </a:rPr>
              <a:t></a:t>
            </a:r>
            <a:r>
              <a:rPr dirty="0" sz="2800" spc="-5">
                <a:latin typeface="Symbol"/>
                <a:cs typeface="Symbol"/>
              </a:rPr>
              <a:t></a:t>
            </a:r>
            <a:r>
              <a:rPr dirty="0" sz="2800" spc="-430">
                <a:latin typeface="Times New Roman"/>
                <a:cs typeface="Times New Roman"/>
              </a:rPr>
              <a:t> </a:t>
            </a:r>
            <a:r>
              <a:rPr dirty="0" sz="2800" spc="155" i="1">
                <a:latin typeface="Times New Roman"/>
                <a:cs typeface="Times New Roman"/>
              </a:rPr>
              <a:t>H</a:t>
            </a:r>
            <a:r>
              <a:rPr dirty="0" sz="3700" spc="-525">
                <a:latin typeface="Symbol"/>
                <a:cs typeface="Symbol"/>
              </a:rPr>
              <a:t></a:t>
            </a:r>
            <a:r>
              <a:rPr dirty="0" sz="2800" spc="-55" i="1">
                <a:latin typeface="Times New Roman"/>
                <a:cs typeface="Times New Roman"/>
              </a:rPr>
              <a:t>u</a:t>
            </a:r>
            <a:r>
              <a:rPr dirty="0" sz="2800" spc="204">
                <a:latin typeface="Times New Roman"/>
                <a:cs typeface="Times New Roman"/>
              </a:rPr>
              <a:t>,</a:t>
            </a:r>
            <a:r>
              <a:rPr dirty="0" sz="2800" spc="25" i="1">
                <a:latin typeface="Times New Roman"/>
                <a:cs typeface="Times New Roman"/>
              </a:rPr>
              <a:t>v</a:t>
            </a:r>
            <a:r>
              <a:rPr dirty="0" sz="3700" spc="-400">
                <a:latin typeface="Symbol"/>
                <a:cs typeface="Symbol"/>
              </a:rPr>
              <a:t></a:t>
            </a:r>
            <a:endParaRPr sz="3700">
              <a:latin typeface="Symbol"/>
              <a:cs typeface="Symbol"/>
            </a:endParaRPr>
          </a:p>
          <a:p>
            <a:pPr marL="469900">
              <a:lnSpc>
                <a:spcPct val="100000"/>
              </a:lnSpc>
              <a:spcBef>
                <a:spcPts val="225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说明空间域乘法可以通过频率域的卷积获得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8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上述两个公式主要为两个函数逐元素相乘的 </a:t>
            </a:r>
            <a:r>
              <a:rPr dirty="0" sz="2800">
                <a:latin typeface="NSimSun"/>
                <a:cs typeface="NSimSun"/>
              </a:rPr>
              <a:t>乘法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1451" y="4313173"/>
            <a:ext cx="7251700" cy="157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s(x,y)是冲激函数</a:t>
            </a:r>
            <a:endParaRPr sz="2800">
              <a:latin typeface="NSimSun"/>
              <a:cs typeface="NSimSun"/>
            </a:endParaRPr>
          </a:p>
          <a:p>
            <a:pPr marL="469900" marR="5080" indent="-457834">
              <a:lnSpc>
                <a:spcPct val="100000"/>
              </a:lnSpc>
              <a:spcBef>
                <a:spcPts val="1935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说明</a:t>
            </a:r>
            <a:r>
              <a:rPr dirty="0" sz="2800">
                <a:latin typeface="NSimSun"/>
                <a:cs typeface="NSimSun"/>
              </a:rPr>
              <a:t>：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s(x,y</a:t>
            </a:r>
            <a:r>
              <a:rPr dirty="0" sz="3200" spc="-10">
                <a:latin typeface="NSimSun"/>
                <a:cs typeface="NSimSun"/>
              </a:rPr>
              <a:t>)</a:t>
            </a:r>
            <a:r>
              <a:rPr dirty="0" sz="2800">
                <a:latin typeface="NSimSun"/>
                <a:cs typeface="NSimSun"/>
              </a:rPr>
              <a:t>只在</a:t>
            </a:r>
            <a:r>
              <a:rPr dirty="0" sz="3200" spc="-5">
                <a:latin typeface="NSimSun"/>
                <a:cs typeface="NSimSun"/>
              </a:rPr>
              <a:t>(</a:t>
            </a:r>
            <a:r>
              <a:rPr dirty="0" sz="3200" spc="-10">
                <a:latin typeface="NSimSun"/>
                <a:cs typeface="NSimSun"/>
              </a:rPr>
              <a:t>x</a:t>
            </a:r>
            <a:r>
              <a:rPr dirty="0" baseline="-21164" sz="3150">
                <a:latin typeface="NSimSun"/>
                <a:cs typeface="NSimSun"/>
              </a:rPr>
              <a:t>0</a:t>
            </a:r>
            <a:r>
              <a:rPr dirty="0" sz="3200" spc="-5">
                <a:latin typeface="NSimSun"/>
                <a:cs typeface="NSimSun"/>
              </a:rPr>
              <a:t>,y</a:t>
            </a:r>
            <a:r>
              <a:rPr dirty="0" baseline="-21164" sz="3150" spc="-15">
                <a:latin typeface="NSimSun"/>
                <a:cs typeface="NSimSun"/>
              </a:rPr>
              <a:t>0</a:t>
            </a:r>
            <a:r>
              <a:rPr dirty="0" sz="3200" spc="-10">
                <a:latin typeface="NSimSun"/>
                <a:cs typeface="NSimSun"/>
              </a:rPr>
              <a:t>)</a:t>
            </a:r>
            <a:r>
              <a:rPr dirty="0" sz="2800" spc="-5">
                <a:latin typeface="NSimSun"/>
                <a:cs typeface="NSimSun"/>
              </a:rPr>
              <a:t>处有为A的图像</a:t>
            </a:r>
            <a:r>
              <a:rPr dirty="0" sz="2800" spc="-5">
                <a:latin typeface="NSimSun"/>
                <a:cs typeface="NSimSun"/>
              </a:rPr>
              <a:t> 值，其它处的值全为0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4251" y="959865"/>
            <a:ext cx="7478395" cy="1856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频率域滤波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定义：在(</a:t>
            </a:r>
            <a:r>
              <a:rPr dirty="0" sz="2800" spc="-10">
                <a:latin typeface="NSimSun"/>
                <a:cs typeface="NSimSun"/>
              </a:rPr>
              <a:t>x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y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)，强度为A的冲激函数表示为</a:t>
            </a:r>
            <a:endParaRPr sz="2800">
              <a:latin typeface="NSimSun"/>
              <a:cs typeface="NSimSun"/>
            </a:endParaRPr>
          </a:p>
          <a:p>
            <a:pPr marL="546735">
              <a:lnSpc>
                <a:spcPct val="100000"/>
              </a:lnSpc>
              <a:spcBef>
                <a:spcPts val="1120"/>
              </a:spcBef>
            </a:pPr>
            <a:r>
              <a:rPr dirty="0" sz="2250" spc="-340" i="1">
                <a:latin typeface="Times New Roman"/>
                <a:cs typeface="Times New Roman"/>
              </a:rPr>
              <a:t>A</a:t>
            </a:r>
            <a:r>
              <a:rPr dirty="0" sz="2400" spc="-85" i="1">
                <a:latin typeface="Symbol"/>
                <a:cs typeface="Symbol"/>
              </a:rPr>
              <a:t></a:t>
            </a:r>
            <a:r>
              <a:rPr dirty="0" sz="3000" spc="-400">
                <a:latin typeface="Symbol"/>
                <a:cs typeface="Symbol"/>
              </a:rPr>
              <a:t></a:t>
            </a:r>
            <a:r>
              <a:rPr dirty="0" sz="2250" spc="55" i="1">
                <a:latin typeface="Times New Roman"/>
                <a:cs typeface="Times New Roman"/>
              </a:rPr>
              <a:t>x</a:t>
            </a:r>
            <a:r>
              <a:rPr dirty="0" sz="2250" spc="60">
                <a:latin typeface="Symbol"/>
                <a:cs typeface="Symbol"/>
              </a:rPr>
              <a:t></a:t>
            </a:r>
            <a:r>
              <a:rPr dirty="0" sz="2250" spc="-254" i="1">
                <a:latin typeface="Times New Roman"/>
                <a:cs typeface="Times New Roman"/>
              </a:rPr>
              <a:t>x</a:t>
            </a:r>
            <a:r>
              <a:rPr dirty="0" baseline="-23504" sz="1950" spc="7">
                <a:latin typeface="Times New Roman"/>
                <a:cs typeface="Times New Roman"/>
              </a:rPr>
              <a:t>0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335">
                <a:latin typeface="Times New Roman"/>
                <a:cs typeface="Times New Roman"/>
              </a:rPr>
              <a:t> </a:t>
            </a:r>
            <a:r>
              <a:rPr dirty="0" sz="2250" spc="80" i="1">
                <a:latin typeface="Times New Roman"/>
                <a:cs typeface="Times New Roman"/>
              </a:rPr>
              <a:t>y</a:t>
            </a:r>
            <a:r>
              <a:rPr dirty="0" sz="2250" spc="140">
                <a:latin typeface="Symbol"/>
                <a:cs typeface="Symbol"/>
              </a:rPr>
              <a:t></a:t>
            </a:r>
            <a:r>
              <a:rPr dirty="0" sz="2250" spc="-229" i="1">
                <a:latin typeface="Times New Roman"/>
                <a:cs typeface="Times New Roman"/>
              </a:rPr>
              <a:t>y</a:t>
            </a:r>
            <a:r>
              <a:rPr dirty="0" baseline="-23504" sz="1950" spc="127">
                <a:latin typeface="Times New Roman"/>
                <a:cs typeface="Times New Roman"/>
              </a:rPr>
              <a:t>0</a:t>
            </a:r>
            <a:r>
              <a:rPr dirty="0" sz="3000" spc="-315">
                <a:latin typeface="Symbol"/>
                <a:cs typeface="Symbol"/>
              </a:rPr>
              <a:t></a:t>
            </a:r>
            <a:r>
              <a:rPr dirty="0" baseline="-6944" sz="4200" spc="-7">
                <a:latin typeface="NSimSun"/>
                <a:cs typeface="NSimSun"/>
              </a:rPr>
              <a:t>,定义为</a:t>
            </a:r>
            <a:endParaRPr baseline="-6944" sz="4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0660" y="3153409"/>
            <a:ext cx="709930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20" i="1">
                <a:latin typeface="Times New Roman"/>
                <a:cs typeface="Times New Roman"/>
              </a:rPr>
              <a:t>M</a:t>
            </a:r>
            <a:r>
              <a:rPr dirty="0" sz="1450" spc="-200" i="1">
                <a:latin typeface="Times New Roman"/>
                <a:cs typeface="Times New Roman"/>
              </a:rPr>
              <a:t> </a:t>
            </a:r>
            <a:r>
              <a:rPr dirty="0" sz="1450" spc="-140">
                <a:latin typeface="Symbol"/>
                <a:cs typeface="Symbol"/>
              </a:rPr>
              <a:t></a:t>
            </a:r>
            <a:r>
              <a:rPr dirty="0" sz="1450" spc="110">
                <a:latin typeface="Times New Roman"/>
                <a:cs typeface="Times New Roman"/>
              </a:rPr>
              <a:t>1</a:t>
            </a:r>
            <a:r>
              <a:rPr dirty="0" sz="1450" spc="125" i="1">
                <a:latin typeface="Times New Roman"/>
                <a:cs typeface="Times New Roman"/>
              </a:rPr>
              <a:t>N</a:t>
            </a:r>
            <a:r>
              <a:rPr dirty="0" sz="1450" spc="-140">
                <a:latin typeface="Symbol"/>
                <a:cs typeface="Symbol"/>
              </a:rPr>
              <a:t></a:t>
            </a:r>
            <a:r>
              <a:rPr dirty="0" sz="1450" spc="1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9804" y="3181096"/>
            <a:ext cx="4910455" cy="8394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8771" sz="5700" spc="7">
                <a:latin typeface="Symbol"/>
                <a:cs typeface="Symbol"/>
              </a:rPr>
              <a:t></a:t>
            </a:r>
            <a:r>
              <a:rPr dirty="0" baseline="-8771" sz="5700" spc="82">
                <a:latin typeface="Symbol"/>
                <a:cs typeface="Symbol"/>
              </a:rPr>
              <a:t></a:t>
            </a:r>
            <a:r>
              <a:rPr dirty="0" sz="2500" spc="-20" i="1">
                <a:latin typeface="Times New Roman"/>
                <a:cs typeface="Times New Roman"/>
              </a:rPr>
              <a:t>s</a:t>
            </a:r>
            <a:r>
              <a:rPr dirty="0" sz="3300" spc="-285">
                <a:latin typeface="Symbol"/>
                <a:cs typeface="Symbol"/>
              </a:rPr>
              <a:t></a:t>
            </a:r>
            <a:r>
              <a:rPr dirty="0" sz="2500" spc="-85" i="1">
                <a:latin typeface="Times New Roman"/>
                <a:cs typeface="Times New Roman"/>
              </a:rPr>
              <a:t>x</a:t>
            </a:r>
            <a:r>
              <a:rPr dirty="0" sz="2500" spc="5">
                <a:latin typeface="Times New Roman"/>
                <a:cs typeface="Times New Roman"/>
              </a:rPr>
              <a:t>,</a:t>
            </a:r>
            <a:r>
              <a:rPr dirty="0" sz="2500" spc="-190">
                <a:latin typeface="Times New Roman"/>
                <a:cs typeface="Times New Roman"/>
              </a:rPr>
              <a:t> </a:t>
            </a:r>
            <a:r>
              <a:rPr dirty="0" sz="2500" spc="60" i="1">
                <a:latin typeface="Times New Roman"/>
                <a:cs typeface="Times New Roman"/>
              </a:rPr>
              <a:t>y</a:t>
            </a:r>
            <a:r>
              <a:rPr dirty="0" sz="3300" spc="-300">
                <a:latin typeface="Symbol"/>
                <a:cs typeface="Symbol"/>
              </a:rPr>
              <a:t></a:t>
            </a:r>
            <a:r>
              <a:rPr dirty="0" sz="2500" spc="-145" i="1">
                <a:latin typeface="Times New Roman"/>
                <a:cs typeface="Times New Roman"/>
              </a:rPr>
              <a:t>A</a:t>
            </a:r>
            <a:r>
              <a:rPr dirty="0" sz="2650" spc="-65" i="1">
                <a:latin typeface="Symbol"/>
                <a:cs typeface="Symbol"/>
              </a:rPr>
              <a:t></a:t>
            </a:r>
            <a:r>
              <a:rPr dirty="0" sz="2650" spc="-420" i="1">
                <a:latin typeface="Times New Roman"/>
                <a:cs typeface="Times New Roman"/>
              </a:rPr>
              <a:t> </a:t>
            </a:r>
            <a:r>
              <a:rPr dirty="0" sz="3300" spc="-290">
                <a:latin typeface="Symbol"/>
                <a:cs typeface="Symbol"/>
              </a:rPr>
              <a:t></a:t>
            </a:r>
            <a:r>
              <a:rPr dirty="0" sz="2500" spc="10" i="1">
                <a:latin typeface="Times New Roman"/>
                <a:cs typeface="Times New Roman"/>
              </a:rPr>
              <a:t>x</a:t>
            </a:r>
            <a:r>
              <a:rPr dirty="0" sz="2500" spc="-330" i="1">
                <a:latin typeface="Times New Roman"/>
                <a:cs typeface="Times New Roman"/>
              </a:rPr>
              <a:t> </a:t>
            </a:r>
            <a:r>
              <a:rPr dirty="0" sz="2500" spc="15">
                <a:latin typeface="Symbol"/>
                <a:cs typeface="Symbol"/>
              </a:rPr>
              <a:t></a:t>
            </a:r>
            <a:r>
              <a:rPr dirty="0" sz="2500" spc="-270">
                <a:latin typeface="Times New Roman"/>
                <a:cs typeface="Times New Roman"/>
              </a:rPr>
              <a:t> </a:t>
            </a:r>
            <a:r>
              <a:rPr dirty="0" sz="2500" spc="-114" i="1">
                <a:latin typeface="Times New Roman"/>
                <a:cs typeface="Times New Roman"/>
              </a:rPr>
              <a:t>x</a:t>
            </a:r>
            <a:r>
              <a:rPr dirty="0" baseline="-24904" sz="2175" spc="15">
                <a:latin typeface="Times New Roman"/>
                <a:cs typeface="Times New Roman"/>
              </a:rPr>
              <a:t>0</a:t>
            </a:r>
            <a:r>
              <a:rPr dirty="0" baseline="-24904" sz="2175" spc="-322">
                <a:latin typeface="Times New Roman"/>
                <a:cs typeface="Times New Roman"/>
              </a:rPr>
              <a:t> </a:t>
            </a:r>
            <a:r>
              <a:rPr dirty="0" sz="2500" spc="5">
                <a:latin typeface="Times New Roman"/>
                <a:cs typeface="Times New Roman"/>
              </a:rPr>
              <a:t>,</a:t>
            </a:r>
            <a:r>
              <a:rPr dirty="0" sz="2500" spc="-190">
                <a:latin typeface="Times New Roman"/>
                <a:cs typeface="Times New Roman"/>
              </a:rPr>
              <a:t> </a:t>
            </a:r>
            <a:r>
              <a:rPr dirty="0" sz="2500" spc="10" i="1">
                <a:latin typeface="Times New Roman"/>
                <a:cs typeface="Times New Roman"/>
              </a:rPr>
              <a:t>y</a:t>
            </a:r>
            <a:r>
              <a:rPr dirty="0" sz="2500" spc="-290" i="1">
                <a:latin typeface="Times New Roman"/>
                <a:cs typeface="Times New Roman"/>
              </a:rPr>
              <a:t> </a:t>
            </a:r>
            <a:r>
              <a:rPr dirty="0" sz="2500" spc="15">
                <a:latin typeface="Symbol"/>
                <a:cs typeface="Symbol"/>
              </a:rPr>
              <a:t></a:t>
            </a:r>
            <a:r>
              <a:rPr dirty="0" sz="2500" spc="-165">
                <a:latin typeface="Times New Roman"/>
                <a:cs typeface="Times New Roman"/>
              </a:rPr>
              <a:t> </a:t>
            </a:r>
            <a:r>
              <a:rPr dirty="0" sz="2500" spc="-70" i="1">
                <a:latin typeface="Times New Roman"/>
                <a:cs typeface="Times New Roman"/>
              </a:rPr>
              <a:t>y</a:t>
            </a:r>
            <a:r>
              <a:rPr dirty="0" baseline="-24904" sz="2175" spc="15">
                <a:latin typeface="Times New Roman"/>
                <a:cs typeface="Times New Roman"/>
              </a:rPr>
              <a:t>0</a:t>
            </a:r>
            <a:r>
              <a:rPr dirty="0" baseline="-24904" sz="2175" spc="-165">
                <a:latin typeface="Times New Roman"/>
                <a:cs typeface="Times New Roman"/>
              </a:rPr>
              <a:t> </a:t>
            </a:r>
            <a:r>
              <a:rPr dirty="0" sz="3300" spc="-355">
                <a:latin typeface="Symbol"/>
                <a:cs typeface="Symbol"/>
              </a:rPr>
              <a:t></a:t>
            </a:r>
            <a:r>
              <a:rPr dirty="0" sz="3300" spc="-484">
                <a:latin typeface="Times New Roman"/>
                <a:cs typeface="Times New Roman"/>
              </a:rPr>
              <a:t> </a:t>
            </a:r>
            <a:r>
              <a:rPr dirty="0" sz="2500" spc="15">
                <a:latin typeface="Symbol"/>
                <a:cs typeface="Symbol"/>
              </a:rPr>
              <a:t></a:t>
            </a:r>
            <a:r>
              <a:rPr dirty="0" sz="2500" spc="-60">
                <a:latin typeface="Times New Roman"/>
                <a:cs typeface="Times New Roman"/>
              </a:rPr>
              <a:t> </a:t>
            </a:r>
            <a:r>
              <a:rPr dirty="0" sz="2500" spc="15" i="1">
                <a:latin typeface="Times New Roman"/>
                <a:cs typeface="Times New Roman"/>
              </a:rPr>
              <a:t>A</a:t>
            </a:r>
            <a:r>
              <a:rPr dirty="0" sz="2500" spc="-175" i="1">
                <a:latin typeface="Times New Roman"/>
                <a:cs typeface="Times New Roman"/>
              </a:rPr>
              <a:t>s</a:t>
            </a:r>
            <a:r>
              <a:rPr dirty="0" sz="3300" spc="-290">
                <a:latin typeface="Symbol"/>
                <a:cs typeface="Symbol"/>
              </a:rPr>
              <a:t></a:t>
            </a:r>
            <a:r>
              <a:rPr dirty="0" sz="2500" spc="-114" i="1">
                <a:latin typeface="Times New Roman"/>
                <a:cs typeface="Times New Roman"/>
              </a:rPr>
              <a:t>x</a:t>
            </a:r>
            <a:r>
              <a:rPr dirty="0" baseline="-24904" sz="2175" spc="15">
                <a:latin typeface="Times New Roman"/>
                <a:cs typeface="Times New Roman"/>
              </a:rPr>
              <a:t>0</a:t>
            </a:r>
            <a:r>
              <a:rPr dirty="0" baseline="-24904" sz="2175" spc="-322">
                <a:latin typeface="Times New Roman"/>
                <a:cs typeface="Times New Roman"/>
              </a:rPr>
              <a:t> </a:t>
            </a:r>
            <a:r>
              <a:rPr dirty="0" sz="2500" spc="5">
                <a:latin typeface="Times New Roman"/>
                <a:cs typeface="Times New Roman"/>
              </a:rPr>
              <a:t>,</a:t>
            </a:r>
            <a:r>
              <a:rPr dirty="0" sz="2500" spc="-190">
                <a:latin typeface="Times New Roman"/>
                <a:cs typeface="Times New Roman"/>
              </a:rPr>
              <a:t> </a:t>
            </a:r>
            <a:r>
              <a:rPr dirty="0" sz="2500" spc="-75" i="1">
                <a:latin typeface="Times New Roman"/>
                <a:cs typeface="Times New Roman"/>
              </a:rPr>
              <a:t>y</a:t>
            </a:r>
            <a:r>
              <a:rPr dirty="0" baseline="-24904" sz="2175" spc="15">
                <a:latin typeface="Times New Roman"/>
                <a:cs typeface="Times New Roman"/>
              </a:rPr>
              <a:t>0</a:t>
            </a:r>
            <a:r>
              <a:rPr dirty="0" baseline="-24904" sz="2175" spc="-165">
                <a:latin typeface="Times New Roman"/>
                <a:cs typeface="Times New Roman"/>
              </a:rPr>
              <a:t> </a:t>
            </a:r>
            <a:r>
              <a:rPr dirty="0" sz="3300" spc="-355">
                <a:latin typeface="Symbol"/>
                <a:cs typeface="Symbol"/>
              </a:rPr>
              <a:t></a:t>
            </a:r>
            <a:endParaRPr sz="3300">
              <a:latin typeface="Symbol"/>
              <a:cs typeface="Symbol"/>
            </a:endParaRPr>
          </a:p>
          <a:p>
            <a:pPr marL="36830">
              <a:lnSpc>
                <a:spcPct val="100000"/>
              </a:lnSpc>
              <a:spcBef>
                <a:spcPts val="204"/>
              </a:spcBef>
            </a:pPr>
            <a:r>
              <a:rPr dirty="0" sz="1450" spc="35" i="1">
                <a:latin typeface="Times New Roman"/>
                <a:cs typeface="Times New Roman"/>
              </a:rPr>
              <a:t>x</a:t>
            </a:r>
            <a:r>
              <a:rPr dirty="0" sz="1450" spc="-20">
                <a:latin typeface="Symbol"/>
                <a:cs typeface="Symbol"/>
              </a:rPr>
              <a:t></a:t>
            </a:r>
            <a:r>
              <a:rPr dirty="0" sz="1450" spc="10">
                <a:latin typeface="Times New Roman"/>
                <a:cs typeface="Times New Roman"/>
              </a:rPr>
              <a:t>0</a:t>
            </a:r>
            <a:r>
              <a:rPr dirty="0" sz="1450" spc="175">
                <a:latin typeface="Times New Roman"/>
                <a:cs typeface="Times New Roman"/>
              </a:rPr>
              <a:t> </a:t>
            </a:r>
            <a:r>
              <a:rPr dirty="0" sz="1450" spc="50" i="1">
                <a:latin typeface="Times New Roman"/>
                <a:cs typeface="Times New Roman"/>
              </a:rPr>
              <a:t>y</a:t>
            </a:r>
            <a:r>
              <a:rPr dirty="0" sz="1450" spc="-15">
                <a:latin typeface="Symbol"/>
                <a:cs typeface="Symbol"/>
              </a:rPr>
              <a:t></a:t>
            </a:r>
            <a:r>
              <a:rPr dirty="0" sz="1450" spc="1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592957" y="2939288"/>
            <a:ext cx="842644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20" i="1">
                <a:latin typeface="Times New Roman"/>
                <a:cs typeface="Times New Roman"/>
              </a:rPr>
              <a:t>M</a:t>
            </a:r>
            <a:r>
              <a:rPr dirty="0" sz="1450" spc="105" i="1">
                <a:latin typeface="Times New Roman"/>
                <a:cs typeface="Times New Roman"/>
              </a:rPr>
              <a:t> </a:t>
            </a:r>
            <a:r>
              <a:rPr dirty="0" sz="1450" spc="10">
                <a:latin typeface="Symbol"/>
                <a:cs typeface="Symbol"/>
              </a:rPr>
              <a:t></a:t>
            </a:r>
            <a:r>
              <a:rPr dirty="0" sz="1450" spc="10">
                <a:latin typeface="Times New Roman"/>
                <a:cs typeface="Times New Roman"/>
              </a:rPr>
              <a:t>1</a:t>
            </a:r>
            <a:r>
              <a:rPr dirty="0" sz="1450" spc="-70">
                <a:latin typeface="Times New Roman"/>
                <a:cs typeface="Times New Roman"/>
              </a:rPr>
              <a:t> </a:t>
            </a:r>
            <a:r>
              <a:rPr dirty="0" sz="1450" spc="15" i="1">
                <a:latin typeface="Times New Roman"/>
                <a:cs typeface="Times New Roman"/>
              </a:rPr>
              <a:t>N</a:t>
            </a:r>
            <a:r>
              <a:rPr dirty="0" sz="1450" spc="-5" i="1">
                <a:latin typeface="Times New Roman"/>
                <a:cs typeface="Times New Roman"/>
              </a:rPr>
              <a:t> </a:t>
            </a:r>
            <a:r>
              <a:rPr dirty="0" sz="1450" spc="10">
                <a:latin typeface="Symbol"/>
                <a:cs typeface="Symbol"/>
              </a:rPr>
              <a:t></a:t>
            </a:r>
            <a:r>
              <a:rPr dirty="0" sz="1450" spc="1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879" y="959865"/>
            <a:ext cx="7512684" cy="284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频率域滤波</a:t>
            </a:r>
            <a:endParaRPr sz="3200">
              <a:latin typeface="NSimSun"/>
              <a:cs typeface="NSimSun"/>
            </a:endParaRPr>
          </a:p>
          <a:p>
            <a:pPr marL="109220">
              <a:lnSpc>
                <a:spcPct val="100000"/>
              </a:lnSpc>
              <a:spcBef>
                <a:spcPts val="2360"/>
              </a:spcBef>
              <a:tabLst>
                <a:tab pos="56642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下式表明在原点处(0,0)的单位冲激情况，用</a:t>
            </a:r>
            <a:endParaRPr sz="2800">
              <a:latin typeface="NSimSun"/>
              <a:cs typeface="NSimSun"/>
            </a:endParaRPr>
          </a:p>
          <a:p>
            <a:pPr marL="740410">
              <a:lnSpc>
                <a:spcPct val="100000"/>
              </a:lnSpc>
              <a:spcBef>
                <a:spcPts val="1100"/>
              </a:spcBef>
            </a:pPr>
            <a:r>
              <a:rPr dirty="0" sz="2500" spc="-50" i="1">
                <a:latin typeface="Symbol"/>
                <a:cs typeface="Symbol"/>
              </a:rPr>
              <a:t></a:t>
            </a:r>
            <a:r>
              <a:rPr dirty="0" sz="2500" spc="-204" i="1">
                <a:latin typeface="Times New Roman"/>
                <a:cs typeface="Times New Roman"/>
              </a:rPr>
              <a:t> </a:t>
            </a:r>
            <a:r>
              <a:rPr dirty="0" sz="3150" spc="-170">
                <a:latin typeface="Symbol"/>
                <a:cs typeface="Symbol"/>
              </a:rPr>
              <a:t></a:t>
            </a:r>
            <a:r>
              <a:rPr dirty="0" sz="2400" spc="45" i="1">
                <a:latin typeface="Times New Roman"/>
                <a:cs typeface="Times New Roman"/>
              </a:rPr>
              <a:t>x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195" i="1">
                <a:latin typeface="Times New Roman"/>
                <a:cs typeface="Times New Roman"/>
              </a:rPr>
              <a:t>y</a:t>
            </a:r>
            <a:r>
              <a:rPr dirty="0" sz="3150" spc="-245">
                <a:latin typeface="Symbol"/>
                <a:cs typeface="Symbol"/>
              </a:rPr>
              <a:t></a:t>
            </a:r>
            <a:r>
              <a:rPr dirty="0" sz="3150" spc="5">
                <a:latin typeface="Times New Roman"/>
                <a:cs typeface="Times New Roman"/>
              </a:rPr>
              <a:t> </a:t>
            </a:r>
            <a:r>
              <a:rPr dirty="0" baseline="-4960" sz="4200">
                <a:latin typeface="NSimSun"/>
                <a:cs typeface="NSimSun"/>
              </a:rPr>
              <a:t>表示</a:t>
            </a:r>
            <a:endParaRPr baseline="-4960" sz="4200">
              <a:latin typeface="NSimSun"/>
              <a:cs typeface="NSimSun"/>
            </a:endParaRPr>
          </a:p>
          <a:p>
            <a:pPr marL="1790064">
              <a:lnSpc>
                <a:spcPct val="100000"/>
              </a:lnSpc>
              <a:spcBef>
                <a:spcPts val="1360"/>
              </a:spcBef>
            </a:pPr>
            <a:r>
              <a:rPr dirty="0" baseline="-8771" sz="5700" spc="-15">
                <a:latin typeface="Symbol"/>
                <a:cs typeface="Symbol"/>
              </a:rPr>
              <a:t></a:t>
            </a:r>
            <a:r>
              <a:rPr dirty="0" baseline="-8771" sz="5700" spc="-472">
                <a:latin typeface="Times New Roman"/>
                <a:cs typeface="Times New Roman"/>
              </a:rPr>
              <a:t> </a:t>
            </a:r>
            <a:r>
              <a:rPr dirty="0" baseline="-8771" sz="5700" spc="-15">
                <a:latin typeface="Symbol"/>
                <a:cs typeface="Symbol"/>
              </a:rPr>
              <a:t></a:t>
            </a:r>
            <a:r>
              <a:rPr dirty="0" baseline="-8771" sz="5700" spc="-382">
                <a:latin typeface="Times New Roman"/>
                <a:cs typeface="Times New Roman"/>
              </a:rPr>
              <a:t> </a:t>
            </a:r>
            <a:r>
              <a:rPr dirty="0" sz="2500" spc="195" i="1">
                <a:latin typeface="Times New Roman"/>
                <a:cs typeface="Times New Roman"/>
              </a:rPr>
              <a:t>s</a:t>
            </a:r>
            <a:r>
              <a:rPr dirty="0" sz="3300" spc="-100">
                <a:latin typeface="Symbol"/>
                <a:cs typeface="Symbol"/>
              </a:rPr>
              <a:t></a:t>
            </a:r>
            <a:r>
              <a:rPr dirty="0" sz="2500" spc="150" i="1">
                <a:latin typeface="Times New Roman"/>
                <a:cs typeface="Times New Roman"/>
              </a:rPr>
              <a:t>x</a:t>
            </a:r>
            <a:r>
              <a:rPr dirty="0" sz="2500" spc="5">
                <a:latin typeface="Times New Roman"/>
                <a:cs typeface="Times New Roman"/>
              </a:rPr>
              <a:t>,</a:t>
            </a:r>
            <a:r>
              <a:rPr dirty="0" sz="2500" spc="50">
                <a:latin typeface="Times New Roman"/>
                <a:cs typeface="Times New Roman"/>
              </a:rPr>
              <a:t> </a:t>
            </a:r>
            <a:r>
              <a:rPr dirty="0" sz="2500" spc="10" i="1">
                <a:latin typeface="Times New Roman"/>
                <a:cs typeface="Times New Roman"/>
              </a:rPr>
              <a:t>y</a:t>
            </a:r>
            <a:r>
              <a:rPr dirty="0" sz="2500" spc="-305" i="1">
                <a:latin typeface="Times New Roman"/>
                <a:cs typeface="Times New Roman"/>
              </a:rPr>
              <a:t> </a:t>
            </a:r>
            <a:r>
              <a:rPr dirty="0" sz="3300" spc="-505">
                <a:latin typeface="Symbol"/>
                <a:cs typeface="Symbol"/>
              </a:rPr>
              <a:t></a:t>
            </a:r>
            <a:r>
              <a:rPr dirty="0" sz="2650" spc="-65" i="1">
                <a:latin typeface="Symbol"/>
                <a:cs typeface="Symbol"/>
              </a:rPr>
              <a:t></a:t>
            </a:r>
            <a:r>
              <a:rPr dirty="0" sz="2650" spc="-85" i="1">
                <a:latin typeface="Times New Roman"/>
                <a:cs typeface="Times New Roman"/>
              </a:rPr>
              <a:t> </a:t>
            </a:r>
            <a:r>
              <a:rPr dirty="0" sz="3300" spc="-105">
                <a:latin typeface="Symbol"/>
                <a:cs typeface="Symbol"/>
              </a:rPr>
              <a:t></a:t>
            </a:r>
            <a:r>
              <a:rPr dirty="0" sz="2500" spc="150" i="1">
                <a:latin typeface="Times New Roman"/>
                <a:cs typeface="Times New Roman"/>
              </a:rPr>
              <a:t>x</a:t>
            </a:r>
            <a:r>
              <a:rPr dirty="0" sz="2500" spc="5">
                <a:latin typeface="Times New Roman"/>
                <a:cs typeface="Times New Roman"/>
              </a:rPr>
              <a:t>,</a:t>
            </a:r>
            <a:r>
              <a:rPr dirty="0" sz="2500" spc="55">
                <a:latin typeface="Times New Roman"/>
                <a:cs typeface="Times New Roman"/>
              </a:rPr>
              <a:t> </a:t>
            </a:r>
            <a:r>
              <a:rPr dirty="0" sz="2500" spc="10" i="1">
                <a:latin typeface="Times New Roman"/>
                <a:cs typeface="Times New Roman"/>
              </a:rPr>
              <a:t>y</a:t>
            </a:r>
            <a:r>
              <a:rPr dirty="0" sz="2500" spc="-310" i="1">
                <a:latin typeface="Times New Roman"/>
                <a:cs typeface="Times New Roman"/>
              </a:rPr>
              <a:t> </a:t>
            </a:r>
            <a:r>
              <a:rPr dirty="0" sz="3300" spc="-185">
                <a:latin typeface="Symbol"/>
                <a:cs typeface="Symbol"/>
              </a:rPr>
              <a:t></a:t>
            </a:r>
            <a:r>
              <a:rPr dirty="0" sz="3300" spc="-405">
                <a:latin typeface="Times New Roman"/>
                <a:cs typeface="Times New Roman"/>
              </a:rPr>
              <a:t> </a:t>
            </a:r>
            <a:r>
              <a:rPr dirty="0" sz="2500" spc="15">
                <a:latin typeface="Symbol"/>
                <a:cs typeface="Symbol"/>
              </a:rPr>
              <a:t></a:t>
            </a:r>
            <a:r>
              <a:rPr dirty="0" sz="2500" spc="210">
                <a:latin typeface="Times New Roman"/>
                <a:cs typeface="Times New Roman"/>
              </a:rPr>
              <a:t> </a:t>
            </a:r>
            <a:r>
              <a:rPr dirty="0" sz="2500" spc="195" i="1">
                <a:latin typeface="Times New Roman"/>
                <a:cs typeface="Times New Roman"/>
              </a:rPr>
              <a:t>s</a:t>
            </a:r>
            <a:r>
              <a:rPr dirty="0" sz="3300" spc="-275">
                <a:latin typeface="Symbol"/>
                <a:cs typeface="Symbol"/>
              </a:rPr>
              <a:t></a:t>
            </a:r>
            <a:r>
              <a:rPr dirty="0" sz="2500" spc="95">
                <a:latin typeface="Times New Roman"/>
                <a:cs typeface="Times New Roman"/>
              </a:rPr>
              <a:t>0</a:t>
            </a:r>
            <a:r>
              <a:rPr dirty="0" sz="2500" spc="75">
                <a:latin typeface="Times New Roman"/>
                <a:cs typeface="Times New Roman"/>
              </a:rPr>
              <a:t>,</a:t>
            </a:r>
            <a:r>
              <a:rPr dirty="0" sz="2500" spc="225">
                <a:latin typeface="Times New Roman"/>
                <a:cs typeface="Times New Roman"/>
              </a:rPr>
              <a:t>0</a:t>
            </a:r>
            <a:r>
              <a:rPr dirty="0" sz="3300" spc="-185">
                <a:latin typeface="Symbol"/>
                <a:cs typeface="Symbol"/>
              </a:rPr>
              <a:t></a:t>
            </a:r>
            <a:endParaRPr sz="3300">
              <a:latin typeface="Symbol"/>
              <a:cs typeface="Symbol"/>
            </a:endParaRPr>
          </a:p>
          <a:p>
            <a:pPr marL="1819910">
              <a:lnSpc>
                <a:spcPct val="100000"/>
              </a:lnSpc>
              <a:spcBef>
                <a:spcPts val="204"/>
              </a:spcBef>
            </a:pPr>
            <a:r>
              <a:rPr dirty="0" sz="1450" spc="10" i="1">
                <a:latin typeface="Times New Roman"/>
                <a:cs typeface="Times New Roman"/>
              </a:rPr>
              <a:t>x</a:t>
            </a:r>
            <a:r>
              <a:rPr dirty="0" sz="1450" spc="-185" i="1">
                <a:latin typeface="Times New Roman"/>
                <a:cs typeface="Times New Roman"/>
              </a:rPr>
              <a:t> </a:t>
            </a:r>
            <a:r>
              <a:rPr dirty="0" sz="1450" spc="10">
                <a:latin typeface="Symbol"/>
                <a:cs typeface="Symbol"/>
              </a:rPr>
              <a:t></a:t>
            </a:r>
            <a:r>
              <a:rPr dirty="0" sz="1450" spc="-215">
                <a:latin typeface="Times New Roman"/>
                <a:cs typeface="Times New Roman"/>
              </a:rPr>
              <a:t> </a:t>
            </a:r>
            <a:r>
              <a:rPr dirty="0" sz="1450" spc="10">
                <a:latin typeface="Times New Roman"/>
                <a:cs typeface="Times New Roman"/>
              </a:rPr>
              <a:t>0</a:t>
            </a:r>
            <a:r>
              <a:rPr dirty="0" sz="1450">
                <a:latin typeface="Times New Roman"/>
                <a:cs typeface="Times New Roman"/>
              </a:rPr>
              <a:t> </a:t>
            </a:r>
            <a:r>
              <a:rPr dirty="0" sz="1450" spc="100">
                <a:latin typeface="Times New Roman"/>
                <a:cs typeface="Times New Roman"/>
              </a:rPr>
              <a:t> </a:t>
            </a:r>
            <a:r>
              <a:rPr dirty="0" sz="1450" spc="10" i="1">
                <a:latin typeface="Times New Roman"/>
                <a:cs typeface="Times New Roman"/>
              </a:rPr>
              <a:t>y</a:t>
            </a:r>
            <a:r>
              <a:rPr dirty="0" sz="1450" spc="-155" i="1">
                <a:latin typeface="Times New Roman"/>
                <a:cs typeface="Times New Roman"/>
              </a:rPr>
              <a:t> </a:t>
            </a:r>
            <a:r>
              <a:rPr dirty="0" sz="1450" spc="10">
                <a:latin typeface="Symbol"/>
                <a:cs typeface="Symbol"/>
              </a:rPr>
              <a:t></a:t>
            </a:r>
            <a:r>
              <a:rPr dirty="0" sz="1450" spc="-215">
                <a:latin typeface="Times New Roman"/>
                <a:cs typeface="Times New Roman"/>
              </a:rPr>
              <a:t> </a:t>
            </a:r>
            <a:r>
              <a:rPr dirty="0" sz="1450" spc="1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2665" y="4313173"/>
            <a:ext cx="7770495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根据上式，原点处(0,0)单位冲激的傅里叶变换</a:t>
            </a:r>
            <a:endParaRPr sz="2800">
              <a:latin typeface="NSimSun"/>
              <a:cs typeface="NSimSun"/>
            </a:endParaRPr>
          </a:p>
          <a:p>
            <a:pPr algn="ctr" marR="1089025">
              <a:lnSpc>
                <a:spcPct val="100000"/>
              </a:lnSpc>
              <a:spcBef>
                <a:spcPts val="1065"/>
              </a:spcBef>
            </a:pPr>
            <a:r>
              <a:rPr dirty="0" sz="1250" spc="-5" i="1">
                <a:latin typeface="Times New Roman"/>
                <a:cs typeface="Times New Roman"/>
              </a:rPr>
              <a:t>M</a:t>
            </a:r>
            <a:r>
              <a:rPr dirty="0" sz="1250" spc="-75" i="1">
                <a:latin typeface="Times New Roman"/>
                <a:cs typeface="Times New Roman"/>
              </a:rPr>
              <a:t> </a:t>
            </a:r>
            <a:r>
              <a:rPr dirty="0" sz="1250" spc="-85">
                <a:latin typeface="Symbol"/>
                <a:cs typeface="Symbol"/>
              </a:rPr>
              <a:t></a:t>
            </a:r>
            <a:r>
              <a:rPr dirty="0" sz="1250" spc="-5">
                <a:latin typeface="Times New Roman"/>
                <a:cs typeface="Times New Roman"/>
              </a:rPr>
              <a:t>1</a:t>
            </a:r>
            <a:r>
              <a:rPr dirty="0" sz="1250" spc="-165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N</a:t>
            </a:r>
            <a:r>
              <a:rPr dirty="0" sz="1250" spc="-140" i="1">
                <a:latin typeface="Times New Roman"/>
                <a:cs typeface="Times New Roman"/>
              </a:rPr>
              <a:t> </a:t>
            </a:r>
            <a:r>
              <a:rPr dirty="0" sz="1250" spc="-85">
                <a:latin typeface="Symbol"/>
                <a:cs typeface="Symbol"/>
              </a:rPr>
              <a:t></a:t>
            </a:r>
            <a:r>
              <a:rPr dirty="0" sz="1250" spc="-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43221" y="4966461"/>
            <a:ext cx="648335" cy="647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670"/>
              </a:lnSpc>
            </a:pPr>
            <a:r>
              <a:rPr dirty="0" sz="3200" spc="225">
                <a:latin typeface="Symbol"/>
                <a:cs typeface="Symbol"/>
              </a:rPr>
              <a:t></a:t>
            </a:r>
            <a:r>
              <a:rPr dirty="0" sz="3200" spc="110">
                <a:latin typeface="Symbol"/>
                <a:cs typeface="Symbol"/>
              </a:rPr>
              <a:t></a:t>
            </a:r>
            <a:endParaRPr sz="3200">
              <a:latin typeface="Symbol"/>
              <a:cs typeface="Symbol"/>
            </a:endParaRPr>
          </a:p>
          <a:p>
            <a:pPr marL="34925">
              <a:lnSpc>
                <a:spcPts val="1330"/>
              </a:lnSpc>
            </a:pPr>
            <a:r>
              <a:rPr dirty="0" sz="1250" spc="60" i="1">
                <a:latin typeface="Times New Roman"/>
                <a:cs typeface="Times New Roman"/>
              </a:rPr>
              <a:t>x</a:t>
            </a:r>
            <a:r>
              <a:rPr dirty="0" sz="1250" spc="25">
                <a:latin typeface="Symbol"/>
                <a:cs typeface="Symbol"/>
              </a:rPr>
              <a:t></a:t>
            </a:r>
            <a:r>
              <a:rPr dirty="0" sz="1250" spc="-5">
                <a:latin typeface="Times New Roman"/>
                <a:cs typeface="Times New Roman"/>
              </a:rPr>
              <a:t>0</a:t>
            </a:r>
            <a:r>
              <a:rPr dirty="0" sz="1250">
                <a:latin typeface="Times New Roman"/>
                <a:cs typeface="Times New Roman"/>
              </a:rPr>
              <a:t> </a:t>
            </a:r>
            <a:r>
              <a:rPr dirty="0" sz="1250" spc="-75">
                <a:latin typeface="Times New Roman"/>
                <a:cs typeface="Times New Roman"/>
              </a:rPr>
              <a:t> </a:t>
            </a:r>
            <a:r>
              <a:rPr dirty="0" sz="1250" spc="95" i="1">
                <a:latin typeface="Times New Roman"/>
                <a:cs typeface="Times New Roman"/>
              </a:rPr>
              <a:t>y</a:t>
            </a:r>
            <a:r>
              <a:rPr dirty="0" sz="1250" spc="25">
                <a:latin typeface="Symbol"/>
                <a:cs typeface="Symbol"/>
              </a:rPr>
              <a:t></a:t>
            </a:r>
            <a:r>
              <a:rPr dirty="0" sz="1250" spc="-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4311" y="4872228"/>
            <a:ext cx="486409" cy="716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73075" algn="l"/>
              </a:tabLst>
            </a:pPr>
            <a:r>
              <a:rPr dirty="0" sz="2100" spc="5" u="sng">
                <a:latin typeface="Times New Roman"/>
                <a:cs typeface="Times New Roman"/>
              </a:rPr>
              <a:t> </a:t>
            </a:r>
            <a:r>
              <a:rPr dirty="0" sz="2100" spc="229" u="sng">
                <a:latin typeface="Times New Roman"/>
                <a:cs typeface="Times New Roman"/>
              </a:rPr>
              <a:t> </a:t>
            </a:r>
            <a:r>
              <a:rPr dirty="0" sz="2100" spc="15" u="sng">
                <a:latin typeface="Times New Roman"/>
                <a:cs typeface="Times New Roman"/>
              </a:rPr>
              <a:t>1</a:t>
            </a:r>
            <a:r>
              <a:rPr dirty="0" sz="2100" u="sng">
                <a:latin typeface="Times New Roman"/>
                <a:cs typeface="Times New Roman"/>
              </a:rPr>
              <a:t>	</a:t>
            </a:r>
            <a:endParaRPr sz="2100">
              <a:latin typeface="Times New Roman"/>
              <a:cs typeface="Times New Roman"/>
            </a:endParaRPr>
          </a:p>
          <a:p>
            <a:pPr marL="34925">
              <a:lnSpc>
                <a:spcPct val="100000"/>
              </a:lnSpc>
              <a:spcBef>
                <a:spcPts val="495"/>
              </a:spcBef>
            </a:pPr>
            <a:r>
              <a:rPr dirty="0" sz="2100" spc="25" i="1">
                <a:latin typeface="Times New Roman"/>
                <a:cs typeface="Times New Roman"/>
              </a:rPr>
              <a:t>MN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9227" y="5023357"/>
            <a:ext cx="137795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5255" indent="-122555">
              <a:lnSpc>
                <a:spcPct val="100000"/>
              </a:lnSpc>
              <a:buFont typeface="Symbol"/>
              <a:buChar char=""/>
              <a:tabLst>
                <a:tab pos="135890" algn="l"/>
              </a:tabLst>
            </a:pPr>
            <a:r>
              <a:rPr dirty="0" sz="1250" spc="-5" i="1">
                <a:latin typeface="Times New Roman"/>
                <a:cs typeface="Times New Roman"/>
              </a:rPr>
              <a:t>j</a:t>
            </a:r>
            <a:r>
              <a:rPr dirty="0" sz="1250" spc="-170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2</a:t>
            </a:r>
            <a:r>
              <a:rPr dirty="0" sz="1300" spc="-30" i="1">
                <a:latin typeface="Symbol"/>
                <a:cs typeface="Symbol"/>
              </a:rPr>
              <a:t></a:t>
            </a:r>
            <a:r>
              <a:rPr dirty="0" sz="1300" spc="-85" i="1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(</a:t>
            </a:r>
            <a:r>
              <a:rPr dirty="0" sz="1250" spc="-5" i="1">
                <a:latin typeface="Times New Roman"/>
                <a:cs typeface="Times New Roman"/>
              </a:rPr>
              <a:t>ux</a:t>
            </a:r>
            <a:r>
              <a:rPr dirty="0" sz="1250" spc="-175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/</a:t>
            </a:r>
            <a:r>
              <a:rPr dirty="0" sz="1250" spc="-114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M</a:t>
            </a:r>
            <a:r>
              <a:rPr dirty="0" sz="1250" spc="-75" i="1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Symbol"/>
                <a:cs typeface="Symbol"/>
              </a:rPr>
              <a:t></a:t>
            </a:r>
            <a:r>
              <a:rPr dirty="0" sz="1250" spc="-5" i="1">
                <a:latin typeface="Times New Roman"/>
                <a:cs typeface="Times New Roman"/>
              </a:rPr>
              <a:t>vy</a:t>
            </a:r>
            <a:r>
              <a:rPr dirty="0" sz="1250" spc="-150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/</a:t>
            </a:r>
            <a:r>
              <a:rPr dirty="0" sz="1250" spc="-85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N</a:t>
            </a:r>
            <a:r>
              <a:rPr dirty="0" sz="1250" spc="-125" i="1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5775" y="4954016"/>
            <a:ext cx="868680" cy="431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55" i="1">
                <a:latin typeface="Symbol"/>
                <a:cs typeface="Symbol"/>
              </a:rPr>
              <a:t></a:t>
            </a:r>
            <a:r>
              <a:rPr dirty="0" sz="2250" spc="-250" i="1">
                <a:latin typeface="Times New Roman"/>
                <a:cs typeface="Times New Roman"/>
              </a:rPr>
              <a:t> </a:t>
            </a:r>
            <a:r>
              <a:rPr dirty="0" sz="2800" spc="-185">
                <a:latin typeface="Symbol"/>
                <a:cs typeface="Symbol"/>
              </a:rPr>
              <a:t></a:t>
            </a:r>
            <a:r>
              <a:rPr dirty="0" sz="2100" spc="15" i="1">
                <a:latin typeface="Times New Roman"/>
                <a:cs typeface="Times New Roman"/>
              </a:rPr>
              <a:t>x</a:t>
            </a:r>
            <a:r>
              <a:rPr dirty="0" sz="2100" spc="5">
                <a:latin typeface="Times New Roman"/>
                <a:cs typeface="Times New Roman"/>
              </a:rPr>
              <a:t>,</a:t>
            </a:r>
            <a:r>
              <a:rPr dirty="0" sz="2100" spc="-80">
                <a:latin typeface="Times New Roman"/>
                <a:cs typeface="Times New Roman"/>
              </a:rPr>
              <a:t> </a:t>
            </a:r>
            <a:r>
              <a:rPr dirty="0" sz="2100" spc="145" i="1">
                <a:latin typeface="Times New Roman"/>
                <a:cs typeface="Times New Roman"/>
              </a:rPr>
              <a:t>y</a:t>
            </a:r>
            <a:r>
              <a:rPr dirty="0" sz="2800" spc="-390">
                <a:latin typeface="Symbol"/>
                <a:cs typeface="Symbol"/>
              </a:rPr>
              <a:t></a:t>
            </a:r>
            <a:r>
              <a:rPr dirty="0" sz="2100" spc="15" i="1">
                <a:latin typeface="Times New Roman"/>
                <a:cs typeface="Times New Roman"/>
              </a:rPr>
              <a:t>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42627" y="4941316"/>
            <a:ext cx="1244600" cy="447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-125">
                <a:latin typeface="Symbol"/>
                <a:cs typeface="Symbol"/>
              </a:rPr>
              <a:t></a:t>
            </a:r>
            <a:r>
              <a:rPr dirty="0" sz="2900" spc="-515">
                <a:latin typeface="Symbol"/>
                <a:cs typeface="Symbol"/>
              </a:rPr>
              <a:t></a:t>
            </a:r>
            <a:r>
              <a:rPr dirty="0" sz="2250" spc="-55" i="1">
                <a:latin typeface="Symbol"/>
                <a:cs typeface="Symbol"/>
              </a:rPr>
              <a:t></a:t>
            </a:r>
            <a:r>
              <a:rPr dirty="0" sz="2250" spc="-254" i="1">
                <a:latin typeface="Times New Roman"/>
                <a:cs typeface="Times New Roman"/>
              </a:rPr>
              <a:t> </a:t>
            </a:r>
            <a:r>
              <a:rPr dirty="0" sz="2800" spc="-180">
                <a:latin typeface="Symbol"/>
                <a:cs typeface="Symbol"/>
              </a:rPr>
              <a:t></a:t>
            </a:r>
            <a:r>
              <a:rPr dirty="0" sz="2100" spc="10" i="1">
                <a:latin typeface="Times New Roman"/>
                <a:cs typeface="Times New Roman"/>
              </a:rPr>
              <a:t>x</a:t>
            </a:r>
            <a:r>
              <a:rPr dirty="0" sz="2100" spc="5">
                <a:latin typeface="Times New Roman"/>
                <a:cs typeface="Times New Roman"/>
              </a:rPr>
              <a:t>,</a:t>
            </a:r>
            <a:r>
              <a:rPr dirty="0" sz="2100" spc="-80">
                <a:latin typeface="Times New Roman"/>
                <a:cs typeface="Times New Roman"/>
              </a:rPr>
              <a:t> </a:t>
            </a:r>
            <a:r>
              <a:rPr dirty="0" sz="2100" spc="150" i="1">
                <a:latin typeface="Times New Roman"/>
                <a:cs typeface="Times New Roman"/>
              </a:rPr>
              <a:t>y</a:t>
            </a:r>
            <a:r>
              <a:rPr dirty="0" sz="2800" spc="-370">
                <a:latin typeface="Symbol"/>
                <a:cs typeface="Symbol"/>
              </a:rPr>
              <a:t></a:t>
            </a:r>
            <a:r>
              <a:rPr dirty="0" sz="2900" spc="-280">
                <a:latin typeface="Symbol"/>
                <a:cs typeface="Symbol"/>
              </a:rPr>
              <a:t></a:t>
            </a:r>
            <a:r>
              <a:rPr dirty="0" sz="2900" spc="-475">
                <a:latin typeface="Times New Roman"/>
                <a:cs typeface="Times New Roman"/>
              </a:rPr>
              <a:t> </a:t>
            </a:r>
            <a:r>
              <a:rPr dirty="0" sz="2100" spc="2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26945" y="6128625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19" y="0"/>
                </a:lnTo>
              </a:path>
            </a:pathLst>
          </a:custGeom>
          <a:ln w="112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063616" y="5759196"/>
            <a:ext cx="161290" cy="332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15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3001" y="5808726"/>
            <a:ext cx="222250" cy="454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132" sz="3150" spc="-22" i="1">
                <a:latin typeface="Times New Roman"/>
                <a:cs typeface="Times New Roman"/>
              </a:rPr>
              <a:t>e</a:t>
            </a:r>
            <a:r>
              <a:rPr dirty="0" sz="1250" spc="-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4089" y="6142494"/>
            <a:ext cx="433070" cy="332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25" i="1">
                <a:latin typeface="Times New Roman"/>
                <a:cs typeface="Times New Roman"/>
              </a:rPr>
              <a:t>MN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19967" y="5930646"/>
            <a:ext cx="174625" cy="328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2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9759" y="6093496"/>
            <a:ext cx="433705" cy="0"/>
          </a:xfrm>
          <a:custGeom>
            <a:avLst/>
            <a:gdLst/>
            <a:ahLst/>
            <a:cxnLst/>
            <a:rect l="l" t="t" r="r" b="b"/>
            <a:pathLst>
              <a:path w="433704" h="0">
                <a:moveTo>
                  <a:pt x="0" y="0"/>
                </a:moveTo>
                <a:lnTo>
                  <a:pt x="433579" y="0"/>
                </a:lnTo>
              </a:path>
            </a:pathLst>
          </a:custGeom>
          <a:ln w="115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067691" y="5649467"/>
            <a:ext cx="647700" cy="866140"/>
          </a:xfrm>
          <a:prstGeom prst="rect">
            <a:avLst/>
          </a:prstGeom>
          <a:ln w="25400">
            <a:solidFill>
              <a:srgbClr val="EE2B0A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algn="ctr" marR="148590">
              <a:lnSpc>
                <a:spcPct val="100000"/>
              </a:lnSpc>
              <a:spcBef>
                <a:spcPts val="360"/>
              </a:spcBef>
            </a:pPr>
            <a:r>
              <a:rPr dirty="0" sz="2200" spc="-5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algn="ctr" marR="136525">
              <a:lnSpc>
                <a:spcPct val="100000"/>
              </a:lnSpc>
              <a:spcBef>
                <a:spcPts val="455"/>
              </a:spcBef>
            </a:pPr>
            <a:r>
              <a:rPr dirty="0" sz="2200" spc="-10" i="1">
                <a:latin typeface="Times New Roman"/>
                <a:cs typeface="Times New Roman"/>
              </a:rPr>
              <a:t>MN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77433" y="5884430"/>
            <a:ext cx="178435" cy="342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22665" y="1992376"/>
            <a:ext cx="21526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2665" y="4883150"/>
            <a:ext cx="11944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结论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879" y="95986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频率域滤波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9865" y="1785350"/>
            <a:ext cx="6425565" cy="1283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5400"/>
              </a:lnSpc>
            </a:pPr>
            <a:r>
              <a:rPr dirty="0" baseline="-5952" sz="4200" spc="-7">
                <a:latin typeface="NSimSun"/>
                <a:cs typeface="NSimSun"/>
              </a:rPr>
              <a:t>假</a:t>
            </a:r>
            <a:r>
              <a:rPr dirty="0" baseline="-5952" sz="4200">
                <a:latin typeface="NSimSun"/>
                <a:cs typeface="NSimSun"/>
              </a:rPr>
              <a:t>设</a:t>
            </a:r>
            <a:r>
              <a:rPr dirty="0" baseline="-5952" sz="4200" spc="-944">
                <a:latin typeface="NSimSun"/>
                <a:cs typeface="NSimSu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10" i="1">
                <a:latin typeface="Times New Roman"/>
                <a:cs typeface="Times New Roman"/>
              </a:rPr>
              <a:t> </a:t>
            </a:r>
            <a:r>
              <a:rPr dirty="0" sz="3150" spc="-170">
                <a:latin typeface="Symbol"/>
                <a:cs typeface="Symbol"/>
              </a:rPr>
              <a:t></a:t>
            </a:r>
            <a:r>
              <a:rPr dirty="0" sz="2400" spc="45" i="1">
                <a:latin typeface="Times New Roman"/>
                <a:cs typeface="Times New Roman"/>
              </a:rPr>
              <a:t>x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195" i="1">
                <a:latin typeface="Times New Roman"/>
                <a:cs typeface="Times New Roman"/>
              </a:rPr>
              <a:t>y</a:t>
            </a:r>
            <a:r>
              <a:rPr dirty="0" sz="3150" spc="-245">
                <a:latin typeface="Symbol"/>
                <a:cs typeface="Symbol"/>
              </a:rPr>
              <a:t></a:t>
            </a:r>
            <a:r>
              <a:rPr dirty="0" sz="3150" spc="-420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</a:t>
            </a:r>
            <a:r>
              <a:rPr dirty="0" sz="2400" spc="-150">
                <a:latin typeface="Times New Roman"/>
                <a:cs typeface="Times New Roman"/>
              </a:rPr>
              <a:t> </a:t>
            </a:r>
            <a:r>
              <a:rPr dirty="0" sz="2500" spc="-50" i="1">
                <a:latin typeface="Symbol"/>
                <a:cs typeface="Symbol"/>
              </a:rPr>
              <a:t></a:t>
            </a:r>
            <a:r>
              <a:rPr dirty="0" sz="2500" spc="-210" i="1">
                <a:latin typeface="Times New Roman"/>
                <a:cs typeface="Times New Roman"/>
              </a:rPr>
              <a:t> </a:t>
            </a:r>
            <a:r>
              <a:rPr dirty="0" sz="3150" spc="-165">
                <a:latin typeface="Symbol"/>
                <a:cs typeface="Symbol"/>
              </a:rPr>
              <a:t></a:t>
            </a:r>
            <a:r>
              <a:rPr dirty="0" sz="2400" spc="40" i="1">
                <a:latin typeface="Times New Roman"/>
                <a:cs typeface="Times New Roman"/>
              </a:rPr>
              <a:t>x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195" i="1">
                <a:latin typeface="Times New Roman"/>
                <a:cs typeface="Times New Roman"/>
              </a:rPr>
              <a:t>y</a:t>
            </a:r>
            <a:r>
              <a:rPr dirty="0" sz="3150" spc="-245">
                <a:latin typeface="Symbol"/>
                <a:cs typeface="Symbol"/>
              </a:rPr>
              <a:t></a:t>
            </a:r>
            <a:r>
              <a:rPr dirty="0" sz="3150" spc="-220">
                <a:latin typeface="Times New Roman"/>
                <a:cs typeface="Times New Roman"/>
              </a:rPr>
              <a:t> </a:t>
            </a:r>
            <a:r>
              <a:rPr dirty="0" baseline="-5952" sz="4200" spc="-7">
                <a:latin typeface="NSimSun"/>
                <a:cs typeface="NSimSun"/>
              </a:rPr>
              <a:t>，根据上式计算原点处 </a:t>
            </a:r>
            <a:r>
              <a:rPr dirty="0" sz="2800" spc="-5">
                <a:latin typeface="NSimSun"/>
                <a:cs typeface="NSimSun"/>
              </a:rPr>
              <a:t>(0,0)空间域的卷积</a:t>
            </a:r>
            <a:endParaRPr sz="2800">
              <a:latin typeface="NSimSun"/>
              <a:cs typeface="NSimSun"/>
            </a:endParaRPr>
          </a:p>
          <a:p>
            <a:pPr algn="ctr" marL="54610">
              <a:lnSpc>
                <a:spcPct val="100000"/>
              </a:lnSpc>
              <a:spcBef>
                <a:spcPts val="950"/>
              </a:spcBef>
            </a:pPr>
            <a:r>
              <a:rPr dirty="0" sz="1250" spc="25" i="1">
                <a:latin typeface="Times New Roman"/>
                <a:cs typeface="Times New Roman"/>
              </a:rPr>
              <a:t>M</a:t>
            </a:r>
            <a:r>
              <a:rPr dirty="0" sz="1250" spc="20" i="1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Symbol"/>
                <a:cs typeface="Symbol"/>
              </a:rPr>
              <a:t></a:t>
            </a:r>
            <a:r>
              <a:rPr dirty="0" sz="1250" spc="15">
                <a:latin typeface="Times New Roman"/>
                <a:cs typeface="Times New Roman"/>
              </a:rPr>
              <a:t>1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 spc="20" i="1">
                <a:latin typeface="Times New Roman"/>
                <a:cs typeface="Times New Roman"/>
              </a:rPr>
              <a:t>N</a:t>
            </a:r>
            <a:r>
              <a:rPr dirty="0" sz="1250" spc="-60" i="1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Symbol"/>
                <a:cs typeface="Symbol"/>
              </a:rPr>
              <a:t></a:t>
            </a:r>
            <a:r>
              <a:rPr dirty="0" sz="1250" spc="1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74690" y="3416553"/>
            <a:ext cx="67183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25" i="1">
                <a:latin typeface="Times New Roman"/>
                <a:cs typeface="Times New Roman"/>
              </a:rPr>
              <a:t>m</a:t>
            </a:r>
            <a:r>
              <a:rPr dirty="0" sz="1250" spc="-190" i="1">
                <a:latin typeface="Times New Roman"/>
                <a:cs typeface="Times New Roman"/>
              </a:rPr>
              <a:t> </a:t>
            </a:r>
            <a:r>
              <a:rPr dirty="0" sz="1250" spc="100">
                <a:latin typeface="Symbol"/>
                <a:cs typeface="Symbol"/>
              </a:rPr>
              <a:t></a:t>
            </a:r>
            <a:r>
              <a:rPr dirty="0" sz="1250" spc="15">
                <a:latin typeface="Times New Roman"/>
                <a:cs typeface="Times New Roman"/>
              </a:rPr>
              <a:t>0</a:t>
            </a:r>
            <a:r>
              <a:rPr dirty="0" sz="1250" spc="100">
                <a:latin typeface="Times New Roman"/>
                <a:cs typeface="Times New Roman"/>
              </a:rPr>
              <a:t> </a:t>
            </a:r>
            <a:r>
              <a:rPr dirty="0" sz="1250" spc="15" i="1">
                <a:latin typeface="Times New Roman"/>
                <a:cs typeface="Times New Roman"/>
              </a:rPr>
              <a:t>n</a:t>
            </a:r>
            <a:r>
              <a:rPr dirty="0" sz="1250" spc="-200" i="1">
                <a:latin typeface="Times New Roman"/>
                <a:cs typeface="Times New Roman"/>
              </a:rPr>
              <a:t> </a:t>
            </a:r>
            <a:r>
              <a:rPr dirty="0" sz="1250" spc="100">
                <a:latin typeface="Symbol"/>
                <a:cs typeface="Symbol"/>
              </a:rPr>
              <a:t></a:t>
            </a:r>
            <a:r>
              <a:rPr dirty="0" sz="1250" spc="15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0648" y="3247135"/>
            <a:ext cx="445134" cy="347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i="1">
                <a:latin typeface="Times New Roman"/>
                <a:cs typeface="Times New Roman"/>
              </a:rPr>
              <a:t>MN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6552" y="2888741"/>
            <a:ext cx="5836285" cy="572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78735" algn="l"/>
              </a:tabLst>
            </a:pPr>
            <a:r>
              <a:rPr dirty="0" sz="2300" spc="-50" i="1">
                <a:latin typeface="Symbol"/>
                <a:cs typeface="Symbol"/>
              </a:rPr>
              <a:t></a:t>
            </a:r>
            <a:r>
              <a:rPr dirty="0" sz="2300" spc="-160" i="1">
                <a:latin typeface="Times New Roman"/>
                <a:cs typeface="Times New Roman"/>
              </a:rPr>
              <a:t> </a:t>
            </a:r>
            <a:r>
              <a:rPr dirty="0" sz="2900" spc="-140">
                <a:latin typeface="Symbol"/>
                <a:cs typeface="Symbol"/>
              </a:rPr>
              <a:t></a:t>
            </a:r>
            <a:r>
              <a:rPr dirty="0" sz="2200" spc="70" i="1">
                <a:latin typeface="Times New Roman"/>
                <a:cs typeface="Times New Roman"/>
              </a:rPr>
              <a:t>x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y</a:t>
            </a:r>
            <a:r>
              <a:rPr dirty="0" sz="2200" spc="-345" i="1">
                <a:latin typeface="Times New Roman"/>
                <a:cs typeface="Times New Roman"/>
              </a:rPr>
              <a:t> </a:t>
            </a:r>
            <a:r>
              <a:rPr dirty="0" sz="2900" spc="-114">
                <a:latin typeface="Symbol"/>
                <a:cs typeface="Symbol"/>
              </a:rPr>
              <a:t></a:t>
            </a:r>
            <a:r>
              <a:rPr dirty="0" sz="2200">
                <a:latin typeface="Symbol"/>
                <a:cs typeface="Symbol"/>
              </a:rPr>
              <a:t></a:t>
            </a:r>
            <a:r>
              <a:rPr dirty="0" sz="2200" spc="-215">
                <a:latin typeface="Times New Roman"/>
                <a:cs typeface="Times New Roman"/>
              </a:rPr>
              <a:t> </a:t>
            </a:r>
            <a:r>
              <a:rPr dirty="0" sz="2200" spc="80" i="1">
                <a:latin typeface="Times New Roman"/>
                <a:cs typeface="Times New Roman"/>
              </a:rPr>
              <a:t>h</a:t>
            </a:r>
            <a:r>
              <a:rPr dirty="0" sz="2900" spc="-140">
                <a:latin typeface="Symbol"/>
                <a:cs typeface="Symbol"/>
              </a:rPr>
              <a:t></a:t>
            </a:r>
            <a:r>
              <a:rPr dirty="0" sz="2200" spc="65" i="1">
                <a:latin typeface="Times New Roman"/>
                <a:cs typeface="Times New Roman"/>
              </a:rPr>
              <a:t>x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y</a:t>
            </a:r>
            <a:r>
              <a:rPr dirty="0" sz="2200" spc="-340" i="1">
                <a:latin typeface="Times New Roman"/>
                <a:cs typeface="Times New Roman"/>
              </a:rPr>
              <a:t> </a:t>
            </a:r>
            <a:r>
              <a:rPr dirty="0" sz="2900" spc="-210">
                <a:latin typeface="Symbol"/>
                <a:cs typeface="Symbol"/>
              </a:rPr>
              <a:t></a:t>
            </a:r>
            <a:r>
              <a:rPr dirty="0" sz="2900" spc="-375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75">
                <a:latin typeface="Times New Roman"/>
                <a:cs typeface="Times New Roman"/>
              </a:rPr>
              <a:t> </a:t>
            </a:r>
            <a:r>
              <a:rPr dirty="0" baseline="35353" sz="3300" u="sng">
                <a:latin typeface="Times New Roman"/>
                <a:cs typeface="Times New Roman"/>
              </a:rPr>
              <a:t> </a:t>
            </a:r>
            <a:r>
              <a:rPr dirty="0" baseline="35353" sz="3300" u="sng">
                <a:latin typeface="Times New Roman"/>
                <a:cs typeface="Times New Roman"/>
              </a:rPr>
              <a:t> </a:t>
            </a:r>
            <a:r>
              <a:rPr dirty="0" baseline="35353" sz="3300" spc="-359" u="sng">
                <a:latin typeface="Times New Roman"/>
                <a:cs typeface="Times New Roman"/>
              </a:rPr>
              <a:t> </a:t>
            </a:r>
            <a:r>
              <a:rPr dirty="0" baseline="35353" sz="3300" u="sng">
                <a:latin typeface="Times New Roman"/>
                <a:cs typeface="Times New Roman"/>
              </a:rPr>
              <a:t>1</a:t>
            </a:r>
            <a:r>
              <a:rPr dirty="0" baseline="35353" sz="3300" u="sng">
                <a:latin typeface="Times New Roman"/>
                <a:cs typeface="Times New Roman"/>
              </a:rPr>
              <a:t>	</a:t>
            </a:r>
            <a:r>
              <a:rPr dirty="0" baseline="35353" sz="3300" spc="-75">
                <a:latin typeface="Times New Roman"/>
                <a:cs typeface="Times New Roman"/>
              </a:rPr>
              <a:t> </a:t>
            </a:r>
            <a:r>
              <a:rPr dirty="0" baseline="-8417" sz="4950" spc="592">
                <a:latin typeface="Symbol"/>
                <a:cs typeface="Symbol"/>
              </a:rPr>
              <a:t></a:t>
            </a:r>
            <a:r>
              <a:rPr dirty="0" baseline="-8417" sz="4950" spc="412">
                <a:latin typeface="Symbol"/>
                <a:cs typeface="Symbol"/>
              </a:rPr>
              <a:t></a:t>
            </a:r>
            <a:r>
              <a:rPr dirty="0" sz="2300" spc="-50" i="1">
                <a:latin typeface="Symbol"/>
                <a:cs typeface="Symbol"/>
              </a:rPr>
              <a:t></a:t>
            </a:r>
            <a:r>
              <a:rPr dirty="0" sz="2300" spc="-160" i="1">
                <a:latin typeface="Times New Roman"/>
                <a:cs typeface="Times New Roman"/>
              </a:rPr>
              <a:t> </a:t>
            </a:r>
            <a:r>
              <a:rPr dirty="0" sz="2900" spc="-250">
                <a:latin typeface="Symbol"/>
                <a:cs typeface="Symbol"/>
              </a:rPr>
              <a:t></a:t>
            </a:r>
            <a:r>
              <a:rPr dirty="0" sz="2200" spc="65" i="1">
                <a:latin typeface="Times New Roman"/>
                <a:cs typeface="Times New Roman"/>
              </a:rPr>
              <a:t>m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240">
                <a:latin typeface="Times New Roman"/>
                <a:cs typeface="Times New Roman"/>
              </a:rPr>
              <a:t> </a:t>
            </a:r>
            <a:r>
              <a:rPr dirty="0" sz="2200" spc="160" i="1">
                <a:latin typeface="Times New Roman"/>
                <a:cs typeface="Times New Roman"/>
              </a:rPr>
              <a:t>n</a:t>
            </a:r>
            <a:r>
              <a:rPr dirty="0" sz="2900" spc="-335">
                <a:latin typeface="Symbol"/>
                <a:cs typeface="Symbol"/>
              </a:rPr>
              <a:t></a:t>
            </a:r>
            <a:r>
              <a:rPr dirty="0" sz="2200" spc="80" i="1">
                <a:latin typeface="Times New Roman"/>
                <a:cs typeface="Times New Roman"/>
              </a:rPr>
              <a:t>h</a:t>
            </a:r>
            <a:r>
              <a:rPr dirty="0" sz="2900" spc="-140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x</a:t>
            </a:r>
            <a:r>
              <a:rPr dirty="0" sz="2200" spc="-90" i="1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</a:t>
            </a:r>
            <a:r>
              <a:rPr dirty="0" sz="2200" spc="-100">
                <a:latin typeface="Times New Roman"/>
                <a:cs typeface="Times New Roman"/>
              </a:rPr>
              <a:t> </a:t>
            </a:r>
            <a:r>
              <a:rPr dirty="0" sz="2200" spc="65" i="1">
                <a:latin typeface="Times New Roman"/>
                <a:cs typeface="Times New Roman"/>
              </a:rPr>
              <a:t>m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y</a:t>
            </a:r>
            <a:r>
              <a:rPr dirty="0" sz="2200" spc="-55" i="1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</a:t>
            </a:r>
            <a:r>
              <a:rPr dirty="0" sz="2200" spc="-100">
                <a:latin typeface="Times New Roman"/>
                <a:cs typeface="Times New Roman"/>
              </a:rPr>
              <a:t> </a:t>
            </a:r>
            <a:r>
              <a:rPr dirty="0" sz="2200" spc="155" i="1">
                <a:latin typeface="Times New Roman"/>
                <a:cs typeface="Times New Roman"/>
              </a:rPr>
              <a:t>n</a:t>
            </a:r>
            <a:r>
              <a:rPr dirty="0" sz="2900" spc="-21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58782" y="4076701"/>
            <a:ext cx="517525" cy="0"/>
          </a:xfrm>
          <a:custGeom>
            <a:avLst/>
            <a:gdLst/>
            <a:ahLst/>
            <a:cxnLst/>
            <a:rect l="l" t="t" r="r" b="b"/>
            <a:pathLst>
              <a:path w="517525" h="0">
                <a:moveTo>
                  <a:pt x="0" y="0"/>
                </a:moveTo>
                <a:lnTo>
                  <a:pt x="517417" y="0"/>
                </a:lnTo>
              </a:path>
            </a:pathLst>
          </a:custGeom>
          <a:ln w="116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12516" y="4076701"/>
            <a:ext cx="517525" cy="0"/>
          </a:xfrm>
          <a:custGeom>
            <a:avLst/>
            <a:gdLst/>
            <a:ahLst/>
            <a:cxnLst/>
            <a:rect l="l" t="t" r="r" b="b"/>
            <a:pathLst>
              <a:path w="517525" h="0">
                <a:moveTo>
                  <a:pt x="0" y="0"/>
                </a:moveTo>
                <a:lnTo>
                  <a:pt x="517417" y="0"/>
                </a:lnTo>
              </a:path>
            </a:pathLst>
          </a:custGeom>
          <a:ln w="116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71009" y="4085335"/>
            <a:ext cx="444500" cy="346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 i="1">
                <a:latin typeface="Times New Roman"/>
                <a:cs typeface="Times New Roman"/>
              </a:rPr>
              <a:t>MN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80655" y="3778503"/>
            <a:ext cx="78930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10"/>
              </a:lnSpc>
            </a:pPr>
            <a:r>
              <a:rPr dirty="0" sz="2200" spc="100" i="1">
                <a:latin typeface="Times New Roman"/>
                <a:cs typeface="Times New Roman"/>
              </a:rPr>
              <a:t>h</a:t>
            </a:r>
            <a:r>
              <a:rPr dirty="0" sz="2900" spc="-125">
                <a:latin typeface="Symbol"/>
                <a:cs typeface="Symbol"/>
              </a:rPr>
              <a:t></a:t>
            </a:r>
            <a:r>
              <a:rPr dirty="0" sz="2200" spc="75" i="1">
                <a:latin typeface="Times New Roman"/>
                <a:cs typeface="Times New Roman"/>
              </a:rPr>
              <a:t>x</a:t>
            </a:r>
            <a:r>
              <a:rPr dirty="0" sz="2200" spc="-5">
                <a:latin typeface="Times New Roman"/>
                <a:cs typeface="Times New Roman"/>
              </a:rPr>
              <a:t>,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-5" i="1">
                <a:latin typeface="Times New Roman"/>
                <a:cs typeface="Times New Roman"/>
              </a:rPr>
              <a:t>y</a:t>
            </a:r>
            <a:r>
              <a:rPr dirty="0" sz="2200" spc="-310" i="1">
                <a:latin typeface="Times New Roman"/>
                <a:cs typeface="Times New Roman"/>
              </a:rPr>
              <a:t> </a:t>
            </a:r>
            <a:r>
              <a:rPr dirty="0" sz="2900" spc="-195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37348" y="3691382"/>
            <a:ext cx="419100" cy="728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37465">
              <a:lnSpc>
                <a:spcPct val="100000"/>
              </a:lnSpc>
            </a:pPr>
            <a:r>
              <a:rPr dirty="0" sz="2200" spc="-5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algn="ctr">
              <a:lnSpc>
                <a:spcPts val="2630"/>
              </a:lnSpc>
              <a:spcBef>
                <a:spcPts val="459"/>
              </a:spcBef>
            </a:pPr>
            <a:r>
              <a:rPr dirty="0" sz="2200" spc="-5" i="1">
                <a:latin typeface="Times New Roman"/>
                <a:cs typeface="Times New Roman"/>
              </a:rPr>
              <a:t>MN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29466" y="3691382"/>
            <a:ext cx="165100" cy="346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14315" y="3778503"/>
            <a:ext cx="182626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0" i="1">
                <a:latin typeface="Times New Roman"/>
                <a:cs typeface="Times New Roman"/>
              </a:rPr>
              <a:t>h</a:t>
            </a:r>
            <a:r>
              <a:rPr dirty="0" sz="2900" spc="-125">
                <a:latin typeface="Symbol"/>
                <a:cs typeface="Symbol"/>
              </a:rPr>
              <a:t></a:t>
            </a:r>
            <a:r>
              <a:rPr dirty="0" sz="2200" spc="-5" i="1">
                <a:latin typeface="Times New Roman"/>
                <a:cs typeface="Times New Roman"/>
              </a:rPr>
              <a:t>x</a:t>
            </a:r>
            <a:r>
              <a:rPr dirty="0" sz="2200" spc="-50" i="1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ymbol"/>
                <a:cs typeface="Symbol"/>
              </a:rPr>
              <a:t></a:t>
            </a:r>
            <a:r>
              <a:rPr dirty="0" sz="2200" spc="-105">
                <a:latin typeface="Times New Roman"/>
                <a:cs typeface="Times New Roman"/>
              </a:rPr>
              <a:t> </a:t>
            </a:r>
            <a:r>
              <a:rPr dirty="0" sz="2200" spc="30">
                <a:latin typeface="Times New Roman"/>
                <a:cs typeface="Times New Roman"/>
              </a:rPr>
              <a:t>0</a:t>
            </a:r>
            <a:r>
              <a:rPr dirty="0" sz="2200" spc="-5">
                <a:latin typeface="Times New Roman"/>
                <a:cs typeface="Times New Roman"/>
              </a:rPr>
              <a:t>,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-5" i="1">
                <a:latin typeface="Times New Roman"/>
                <a:cs typeface="Times New Roman"/>
              </a:rPr>
              <a:t>y</a:t>
            </a:r>
            <a:r>
              <a:rPr dirty="0" sz="2200" spc="-20" i="1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ymbol"/>
                <a:cs typeface="Symbol"/>
              </a:rPr>
              <a:t></a:t>
            </a:r>
            <a:r>
              <a:rPr dirty="0" sz="2200" spc="-105">
                <a:latin typeface="Times New Roman"/>
                <a:cs typeface="Times New Roman"/>
              </a:rPr>
              <a:t> </a:t>
            </a:r>
            <a:r>
              <a:rPr dirty="0" sz="2200" spc="135">
                <a:latin typeface="Times New Roman"/>
                <a:cs typeface="Times New Roman"/>
              </a:rPr>
              <a:t>0</a:t>
            </a:r>
            <a:r>
              <a:rPr dirty="0" sz="2900" spc="-195">
                <a:latin typeface="Symbol"/>
                <a:cs typeface="Symbol"/>
              </a:rPr>
              <a:t></a:t>
            </a:r>
            <a:r>
              <a:rPr dirty="0" sz="2900" spc="-365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07319" y="3867403"/>
            <a:ext cx="179070" cy="342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14344" y="5010124"/>
            <a:ext cx="4805045" cy="551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spc="-5" i="1">
                <a:latin typeface="Times New Roman"/>
                <a:cs typeface="Times New Roman"/>
              </a:rPr>
              <a:t>f</a:t>
            </a:r>
            <a:r>
              <a:rPr dirty="0" sz="2750" spc="35" i="1">
                <a:latin typeface="Times New Roman"/>
                <a:cs typeface="Times New Roman"/>
              </a:rPr>
              <a:t> </a:t>
            </a:r>
            <a:r>
              <a:rPr dirty="0" sz="3600" spc="-165">
                <a:latin typeface="Symbol"/>
                <a:cs typeface="Symbol"/>
              </a:rPr>
              <a:t></a:t>
            </a:r>
            <a:r>
              <a:rPr dirty="0" sz="2750" spc="85" i="1">
                <a:latin typeface="Times New Roman"/>
                <a:cs typeface="Times New Roman"/>
              </a:rPr>
              <a:t>x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15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y</a:t>
            </a:r>
            <a:r>
              <a:rPr dirty="0" sz="2750" spc="-415" i="1">
                <a:latin typeface="Times New Roman"/>
                <a:cs typeface="Times New Roman"/>
              </a:rPr>
              <a:t> </a:t>
            </a:r>
            <a:r>
              <a:rPr dirty="0" sz="3600" spc="-130">
                <a:latin typeface="Symbol"/>
                <a:cs typeface="Symbol"/>
              </a:rPr>
              <a:t></a:t>
            </a:r>
            <a:r>
              <a:rPr dirty="0" sz="2750" spc="-5">
                <a:latin typeface="Symbol"/>
                <a:cs typeface="Symbol"/>
              </a:rPr>
              <a:t></a:t>
            </a:r>
            <a:r>
              <a:rPr dirty="0" sz="2750" spc="-250">
                <a:latin typeface="Times New Roman"/>
                <a:cs typeface="Times New Roman"/>
              </a:rPr>
              <a:t> </a:t>
            </a:r>
            <a:r>
              <a:rPr dirty="0" sz="2750" spc="105" i="1">
                <a:latin typeface="Times New Roman"/>
                <a:cs typeface="Times New Roman"/>
              </a:rPr>
              <a:t>h</a:t>
            </a:r>
            <a:r>
              <a:rPr dirty="0" sz="3600" spc="-160">
                <a:latin typeface="Symbol"/>
                <a:cs typeface="Symbol"/>
              </a:rPr>
              <a:t></a:t>
            </a:r>
            <a:r>
              <a:rPr dirty="0" sz="2750" spc="85" i="1">
                <a:latin typeface="Times New Roman"/>
                <a:cs typeface="Times New Roman"/>
              </a:rPr>
              <a:t>x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15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y</a:t>
            </a:r>
            <a:r>
              <a:rPr dirty="0" sz="2750" spc="-415" i="1">
                <a:latin typeface="Times New Roman"/>
                <a:cs typeface="Times New Roman"/>
              </a:rPr>
              <a:t> </a:t>
            </a:r>
            <a:r>
              <a:rPr dirty="0" sz="3600" spc="180">
                <a:latin typeface="Symbol"/>
                <a:cs typeface="Symbol"/>
              </a:rPr>
              <a:t></a:t>
            </a:r>
            <a:r>
              <a:rPr dirty="0" sz="2750" spc="-10">
                <a:latin typeface="Symbol"/>
                <a:cs typeface="Symbol"/>
              </a:rPr>
              <a:t></a:t>
            </a:r>
            <a:r>
              <a:rPr dirty="0" sz="2750" spc="305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F</a:t>
            </a:r>
            <a:r>
              <a:rPr dirty="0" sz="2750" spc="-285" i="1">
                <a:latin typeface="Times New Roman"/>
                <a:cs typeface="Times New Roman"/>
              </a:rPr>
              <a:t> </a:t>
            </a:r>
            <a:r>
              <a:rPr dirty="0" sz="3600" spc="-390">
                <a:latin typeface="Symbol"/>
                <a:cs typeface="Symbol"/>
              </a:rPr>
              <a:t></a:t>
            </a:r>
            <a:r>
              <a:rPr dirty="0" sz="2750" spc="150" i="1">
                <a:latin typeface="Times New Roman"/>
                <a:cs typeface="Times New Roman"/>
              </a:rPr>
              <a:t>u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330">
                <a:latin typeface="Times New Roman"/>
                <a:cs typeface="Times New Roman"/>
              </a:rPr>
              <a:t> </a:t>
            </a:r>
            <a:r>
              <a:rPr dirty="0" sz="2750" spc="225" i="1">
                <a:latin typeface="Times New Roman"/>
                <a:cs typeface="Times New Roman"/>
              </a:rPr>
              <a:t>v</a:t>
            </a:r>
            <a:r>
              <a:rPr dirty="0" sz="3600" spc="-315">
                <a:latin typeface="Symbol"/>
                <a:cs typeface="Symbol"/>
              </a:rPr>
              <a:t></a:t>
            </a:r>
            <a:r>
              <a:rPr dirty="0" sz="2750" spc="-10" i="1">
                <a:latin typeface="Times New Roman"/>
                <a:cs typeface="Times New Roman"/>
              </a:rPr>
              <a:t>H</a:t>
            </a:r>
            <a:r>
              <a:rPr dirty="0" sz="2750" spc="-185" i="1">
                <a:latin typeface="Times New Roman"/>
                <a:cs typeface="Times New Roman"/>
              </a:rPr>
              <a:t> </a:t>
            </a:r>
            <a:r>
              <a:rPr dirty="0" sz="3600" spc="-390">
                <a:latin typeface="Symbol"/>
                <a:cs typeface="Symbol"/>
              </a:rPr>
              <a:t></a:t>
            </a:r>
            <a:r>
              <a:rPr dirty="0" sz="2750" spc="160" i="1">
                <a:latin typeface="Times New Roman"/>
                <a:cs typeface="Times New Roman"/>
              </a:rPr>
              <a:t>u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330">
                <a:latin typeface="Times New Roman"/>
                <a:cs typeface="Times New Roman"/>
              </a:rPr>
              <a:t> </a:t>
            </a:r>
            <a:r>
              <a:rPr dirty="0" sz="2750" spc="225" i="1">
                <a:latin typeface="Times New Roman"/>
                <a:cs typeface="Times New Roman"/>
              </a:rPr>
              <a:t>v</a:t>
            </a:r>
            <a:r>
              <a:rPr dirty="0" sz="3600" spc="-250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22294" y="5513832"/>
            <a:ext cx="5267960" cy="109220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34925" marR="5080" indent="-22860">
              <a:lnSpc>
                <a:spcPts val="4120"/>
              </a:lnSpc>
              <a:spcBef>
                <a:spcPts val="450"/>
              </a:spcBef>
            </a:pPr>
            <a:r>
              <a:rPr dirty="0" sz="2900" spc="-80" i="1">
                <a:latin typeface="Symbol"/>
                <a:cs typeface="Symbol"/>
              </a:rPr>
              <a:t></a:t>
            </a:r>
            <a:r>
              <a:rPr dirty="0" sz="2900" spc="-185" i="1">
                <a:latin typeface="Times New Roman"/>
                <a:cs typeface="Times New Roman"/>
              </a:rPr>
              <a:t> </a:t>
            </a:r>
            <a:r>
              <a:rPr dirty="0" sz="3600" spc="-160">
                <a:latin typeface="Symbol"/>
                <a:cs typeface="Symbol"/>
              </a:rPr>
              <a:t></a:t>
            </a:r>
            <a:r>
              <a:rPr dirty="0" sz="2750" spc="85" i="1">
                <a:latin typeface="Times New Roman"/>
                <a:cs typeface="Times New Roman"/>
              </a:rPr>
              <a:t>x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20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y</a:t>
            </a:r>
            <a:r>
              <a:rPr dirty="0" sz="2750" spc="-409" i="1">
                <a:latin typeface="Times New Roman"/>
                <a:cs typeface="Times New Roman"/>
              </a:rPr>
              <a:t> </a:t>
            </a:r>
            <a:r>
              <a:rPr dirty="0" sz="3600" spc="-135">
                <a:latin typeface="Symbol"/>
                <a:cs typeface="Symbol"/>
              </a:rPr>
              <a:t></a:t>
            </a:r>
            <a:r>
              <a:rPr dirty="0" sz="2750" spc="-5">
                <a:latin typeface="Symbol"/>
                <a:cs typeface="Symbol"/>
              </a:rPr>
              <a:t></a:t>
            </a:r>
            <a:r>
              <a:rPr dirty="0" sz="2750" spc="-250">
                <a:latin typeface="Times New Roman"/>
                <a:cs typeface="Times New Roman"/>
              </a:rPr>
              <a:t> </a:t>
            </a:r>
            <a:r>
              <a:rPr dirty="0" sz="2750" spc="105" i="1">
                <a:latin typeface="Times New Roman"/>
                <a:cs typeface="Times New Roman"/>
              </a:rPr>
              <a:t>h</a:t>
            </a:r>
            <a:r>
              <a:rPr dirty="0" sz="3600" spc="-160">
                <a:latin typeface="Symbol"/>
                <a:cs typeface="Symbol"/>
              </a:rPr>
              <a:t></a:t>
            </a:r>
            <a:r>
              <a:rPr dirty="0" sz="2750" spc="85" i="1">
                <a:latin typeface="Times New Roman"/>
                <a:cs typeface="Times New Roman"/>
              </a:rPr>
              <a:t>x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15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y</a:t>
            </a:r>
            <a:r>
              <a:rPr dirty="0" sz="2750" spc="-415" i="1">
                <a:latin typeface="Times New Roman"/>
                <a:cs typeface="Times New Roman"/>
              </a:rPr>
              <a:t> </a:t>
            </a:r>
            <a:r>
              <a:rPr dirty="0" sz="3600" spc="190">
                <a:latin typeface="Symbol"/>
                <a:cs typeface="Symbol"/>
              </a:rPr>
              <a:t></a:t>
            </a:r>
            <a:r>
              <a:rPr dirty="0" sz="2750" spc="-10">
                <a:latin typeface="Symbol"/>
                <a:cs typeface="Symbol"/>
              </a:rPr>
              <a:t></a:t>
            </a:r>
            <a:r>
              <a:rPr dirty="0" sz="2750" spc="210">
                <a:latin typeface="Times New Roman"/>
                <a:cs typeface="Times New Roman"/>
              </a:rPr>
              <a:t> </a:t>
            </a:r>
            <a:r>
              <a:rPr dirty="0" sz="2750" spc="-60">
                <a:latin typeface="Symbol"/>
                <a:cs typeface="Symbol"/>
              </a:rPr>
              <a:t></a:t>
            </a:r>
            <a:r>
              <a:rPr dirty="0" sz="3750" spc="-625">
                <a:latin typeface="Symbol"/>
                <a:cs typeface="Symbol"/>
              </a:rPr>
              <a:t></a:t>
            </a:r>
            <a:r>
              <a:rPr dirty="0" sz="2900" spc="-80" i="1">
                <a:latin typeface="Symbol"/>
                <a:cs typeface="Symbol"/>
              </a:rPr>
              <a:t></a:t>
            </a:r>
            <a:r>
              <a:rPr dirty="0" sz="2900" spc="-190" i="1">
                <a:latin typeface="Times New Roman"/>
                <a:cs typeface="Times New Roman"/>
              </a:rPr>
              <a:t> </a:t>
            </a:r>
            <a:r>
              <a:rPr dirty="0" sz="3600" spc="-165">
                <a:latin typeface="Symbol"/>
                <a:cs typeface="Symbol"/>
              </a:rPr>
              <a:t></a:t>
            </a:r>
            <a:r>
              <a:rPr dirty="0" sz="2750" spc="85" i="1">
                <a:latin typeface="Times New Roman"/>
                <a:cs typeface="Times New Roman"/>
              </a:rPr>
              <a:t>x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10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y</a:t>
            </a:r>
            <a:r>
              <a:rPr dirty="0" sz="2750" spc="-415" i="1">
                <a:latin typeface="Times New Roman"/>
                <a:cs typeface="Times New Roman"/>
              </a:rPr>
              <a:t> </a:t>
            </a:r>
            <a:r>
              <a:rPr dirty="0" sz="3600" spc="-420">
                <a:latin typeface="Symbol"/>
                <a:cs typeface="Symbol"/>
              </a:rPr>
              <a:t></a:t>
            </a:r>
            <a:r>
              <a:rPr dirty="0" sz="3750" spc="-455">
                <a:latin typeface="Symbol"/>
                <a:cs typeface="Symbol"/>
              </a:rPr>
              <a:t></a:t>
            </a:r>
            <a:r>
              <a:rPr dirty="0" sz="2750" spc="-10" i="1">
                <a:latin typeface="Times New Roman"/>
                <a:cs typeface="Times New Roman"/>
              </a:rPr>
              <a:t>H</a:t>
            </a:r>
            <a:r>
              <a:rPr dirty="0" sz="2750" spc="-180" i="1">
                <a:latin typeface="Times New Roman"/>
                <a:cs typeface="Times New Roman"/>
              </a:rPr>
              <a:t> </a:t>
            </a:r>
            <a:r>
              <a:rPr dirty="0" sz="3600" spc="-390">
                <a:latin typeface="Symbol"/>
                <a:cs typeface="Symbol"/>
              </a:rPr>
              <a:t></a:t>
            </a:r>
            <a:r>
              <a:rPr dirty="0" sz="2750" spc="150" i="1">
                <a:latin typeface="Times New Roman"/>
                <a:cs typeface="Times New Roman"/>
              </a:rPr>
              <a:t>u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330">
                <a:latin typeface="Times New Roman"/>
                <a:cs typeface="Times New Roman"/>
              </a:rPr>
              <a:t> </a:t>
            </a:r>
            <a:r>
              <a:rPr dirty="0" sz="2750" spc="225" i="1">
                <a:latin typeface="Times New Roman"/>
                <a:cs typeface="Times New Roman"/>
              </a:rPr>
              <a:t>v</a:t>
            </a:r>
            <a:r>
              <a:rPr dirty="0" sz="3600" spc="-250">
                <a:latin typeface="Symbol"/>
                <a:cs typeface="Symbol"/>
              </a:rPr>
              <a:t></a:t>
            </a:r>
            <a:r>
              <a:rPr dirty="0" sz="3600" spc="-190">
                <a:latin typeface="Times New Roman"/>
                <a:cs typeface="Times New Roman"/>
              </a:rPr>
              <a:t> </a:t>
            </a:r>
            <a:r>
              <a:rPr dirty="0" sz="2750" spc="105" i="1">
                <a:latin typeface="Times New Roman"/>
                <a:cs typeface="Times New Roman"/>
              </a:rPr>
              <a:t>h</a:t>
            </a:r>
            <a:r>
              <a:rPr dirty="0" sz="3600" spc="-160">
                <a:latin typeface="Symbol"/>
                <a:cs typeface="Symbol"/>
              </a:rPr>
              <a:t></a:t>
            </a:r>
            <a:r>
              <a:rPr dirty="0" sz="2750" spc="85" i="1">
                <a:latin typeface="Times New Roman"/>
                <a:cs typeface="Times New Roman"/>
              </a:rPr>
              <a:t>x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20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y</a:t>
            </a:r>
            <a:r>
              <a:rPr dirty="0" sz="2750" spc="-409" i="1">
                <a:latin typeface="Times New Roman"/>
                <a:cs typeface="Times New Roman"/>
              </a:rPr>
              <a:t> </a:t>
            </a:r>
            <a:r>
              <a:rPr dirty="0" sz="3600" spc="180">
                <a:latin typeface="Symbol"/>
                <a:cs typeface="Symbol"/>
              </a:rPr>
              <a:t></a:t>
            </a:r>
            <a:r>
              <a:rPr dirty="0" sz="2750" spc="-10">
                <a:latin typeface="Symbol"/>
                <a:cs typeface="Symbol"/>
              </a:rPr>
              <a:t></a:t>
            </a:r>
            <a:r>
              <a:rPr dirty="0" sz="2750" spc="305">
                <a:latin typeface="Times New Roman"/>
                <a:cs typeface="Times New Roman"/>
              </a:rPr>
              <a:t> </a:t>
            </a:r>
            <a:r>
              <a:rPr dirty="0" sz="2750" spc="-10" i="1">
                <a:latin typeface="Times New Roman"/>
                <a:cs typeface="Times New Roman"/>
              </a:rPr>
              <a:t>H</a:t>
            </a:r>
            <a:r>
              <a:rPr dirty="0" sz="2750" spc="-185" i="1">
                <a:latin typeface="Times New Roman"/>
                <a:cs typeface="Times New Roman"/>
              </a:rPr>
              <a:t> </a:t>
            </a:r>
            <a:r>
              <a:rPr dirty="0" sz="3600" spc="-385">
                <a:latin typeface="Symbol"/>
                <a:cs typeface="Symbol"/>
              </a:rPr>
              <a:t></a:t>
            </a:r>
            <a:r>
              <a:rPr dirty="0" sz="2750" spc="155" i="1">
                <a:latin typeface="Times New Roman"/>
                <a:cs typeface="Times New Roman"/>
              </a:rPr>
              <a:t>u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330">
                <a:latin typeface="Times New Roman"/>
                <a:cs typeface="Times New Roman"/>
              </a:rPr>
              <a:t> </a:t>
            </a:r>
            <a:r>
              <a:rPr dirty="0" sz="2750" spc="225" i="1">
                <a:latin typeface="Times New Roman"/>
                <a:cs typeface="Times New Roman"/>
              </a:rPr>
              <a:t>v</a:t>
            </a:r>
            <a:r>
              <a:rPr dirty="0" sz="3600" spc="-250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30587" y="6140196"/>
            <a:ext cx="3024505" cy="605155"/>
          </a:xfrm>
          <a:custGeom>
            <a:avLst/>
            <a:gdLst/>
            <a:ahLst/>
            <a:cxnLst/>
            <a:rect l="l" t="t" r="r" b="b"/>
            <a:pathLst>
              <a:path w="3024504" h="605154">
                <a:moveTo>
                  <a:pt x="0" y="0"/>
                </a:moveTo>
                <a:lnTo>
                  <a:pt x="0" y="605028"/>
                </a:lnTo>
                <a:lnTo>
                  <a:pt x="3024378" y="605028"/>
                </a:lnTo>
                <a:lnTo>
                  <a:pt x="3024378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46670" y="3633215"/>
            <a:ext cx="1513840" cy="866140"/>
          </a:xfrm>
          <a:custGeom>
            <a:avLst/>
            <a:gdLst/>
            <a:ahLst/>
            <a:cxnLst/>
            <a:rect l="l" t="t" r="r" b="b"/>
            <a:pathLst>
              <a:path w="1513840" h="866139">
                <a:moveTo>
                  <a:pt x="0" y="0"/>
                </a:moveTo>
                <a:lnTo>
                  <a:pt x="0" y="865632"/>
                </a:lnTo>
                <a:lnTo>
                  <a:pt x="1513331" y="865632"/>
                </a:lnTo>
                <a:lnTo>
                  <a:pt x="1513331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30587" y="5506973"/>
            <a:ext cx="5401310" cy="604520"/>
          </a:xfrm>
          <a:custGeom>
            <a:avLst/>
            <a:gdLst/>
            <a:ahLst/>
            <a:cxnLst/>
            <a:rect l="l" t="t" r="r" b="b"/>
            <a:pathLst>
              <a:path w="5401309" h="604520">
                <a:moveTo>
                  <a:pt x="0" y="0"/>
                </a:moveTo>
                <a:lnTo>
                  <a:pt x="0" y="604266"/>
                </a:lnTo>
                <a:lnTo>
                  <a:pt x="5401056" y="604265"/>
                </a:lnTo>
                <a:lnTo>
                  <a:pt x="540105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91013" y="1977389"/>
            <a:ext cx="3168650" cy="719455"/>
          </a:xfrm>
          <a:prstGeom prst="rect">
            <a:avLst/>
          </a:prstGeom>
          <a:ln w="25400">
            <a:solidFill>
              <a:srgbClr val="EE2B0A"/>
            </a:solidFill>
          </a:ln>
        </p:spPr>
        <p:txBody>
          <a:bodyPr wrap="square" lIns="0" tIns="33019" rIns="0" bIns="0" rtlCol="0" vert="horz">
            <a:spAutoFit/>
          </a:bodyPr>
          <a:lstStyle/>
          <a:p>
            <a:pPr marL="401320">
              <a:lnSpc>
                <a:spcPct val="100000"/>
              </a:lnSpc>
              <a:spcBef>
                <a:spcPts val="259"/>
              </a:spcBef>
            </a:pPr>
            <a:r>
              <a:rPr dirty="0" sz="2750" spc="105" i="1">
                <a:latin typeface="Times New Roman"/>
                <a:cs typeface="Times New Roman"/>
              </a:rPr>
              <a:t>h</a:t>
            </a:r>
            <a:r>
              <a:rPr dirty="0" sz="3600" spc="-165">
                <a:latin typeface="Symbol"/>
                <a:cs typeface="Symbol"/>
              </a:rPr>
              <a:t></a:t>
            </a:r>
            <a:r>
              <a:rPr dirty="0" sz="2750" spc="85" i="1">
                <a:latin typeface="Times New Roman"/>
                <a:cs typeface="Times New Roman"/>
              </a:rPr>
              <a:t>x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15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y</a:t>
            </a:r>
            <a:r>
              <a:rPr dirty="0" sz="2750" spc="-415" i="1">
                <a:latin typeface="Times New Roman"/>
                <a:cs typeface="Times New Roman"/>
              </a:rPr>
              <a:t> </a:t>
            </a:r>
            <a:r>
              <a:rPr dirty="0" sz="3600" spc="185">
                <a:latin typeface="Symbol"/>
                <a:cs typeface="Symbol"/>
              </a:rPr>
              <a:t></a:t>
            </a:r>
            <a:r>
              <a:rPr dirty="0" sz="2750" spc="-10">
                <a:latin typeface="Symbol"/>
                <a:cs typeface="Symbol"/>
              </a:rPr>
              <a:t></a:t>
            </a:r>
            <a:r>
              <a:rPr dirty="0" sz="2750" spc="300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H</a:t>
            </a:r>
            <a:r>
              <a:rPr dirty="0" sz="2750" spc="-185" i="1">
                <a:latin typeface="Times New Roman"/>
                <a:cs typeface="Times New Roman"/>
              </a:rPr>
              <a:t> </a:t>
            </a:r>
            <a:r>
              <a:rPr dirty="0" sz="3600" spc="-395">
                <a:latin typeface="Symbol"/>
                <a:cs typeface="Symbol"/>
              </a:rPr>
              <a:t></a:t>
            </a:r>
            <a:r>
              <a:rPr dirty="0" sz="2750" spc="160" i="1">
                <a:latin typeface="Times New Roman"/>
                <a:cs typeface="Times New Roman"/>
              </a:rPr>
              <a:t>u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330">
                <a:latin typeface="Times New Roman"/>
                <a:cs typeface="Times New Roman"/>
              </a:rPr>
              <a:t> </a:t>
            </a:r>
            <a:r>
              <a:rPr dirty="0" sz="2750" spc="220" i="1">
                <a:latin typeface="Times New Roman"/>
                <a:cs typeface="Times New Roman"/>
              </a:rPr>
              <a:t>v</a:t>
            </a:r>
            <a:r>
              <a:rPr dirty="0" sz="3600" spc="-250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7507" y="3063209"/>
            <a:ext cx="7414259" cy="34817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tabLst>
                <a:tab pos="3911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上述公式表明，空间域和频率域中的滤波器组成了傅 </a:t>
            </a:r>
            <a:r>
              <a:rPr dirty="0" sz="2400">
                <a:latin typeface="NSimSun"/>
                <a:cs typeface="NSimSun"/>
              </a:rPr>
              <a:t>里叶变换对</a:t>
            </a:r>
            <a:endParaRPr sz="2400">
              <a:latin typeface="NSimSun"/>
              <a:cs typeface="NSimSun"/>
            </a:endParaRPr>
          </a:p>
          <a:p>
            <a:pPr marL="12700" marR="60325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给出在频率域的滤波器，可以通过反傅里叶变换得到 在空间域对应的滤波器，反之亦然</a:t>
            </a:r>
            <a:endParaRPr sz="2400">
              <a:latin typeface="NSimSun"/>
              <a:cs typeface="NSimSun"/>
            </a:endParaRPr>
          </a:p>
          <a:p>
            <a:pPr marL="12700" marR="60325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滤波在频率域中更为直观，但在空间域一般使用更小 的滤波器模板</a:t>
            </a:r>
            <a:endParaRPr sz="2400">
              <a:latin typeface="NSimSun"/>
              <a:cs typeface="NSimSun"/>
            </a:endParaRPr>
          </a:p>
          <a:p>
            <a:pPr marL="12700" marR="60325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可以在频率域指定滤波器，做反变换，然后在空间域 使用结果滤波器作为在空间域构建小滤波器模板的指导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4576826"/>
            <a:ext cx="47491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高斯频率域高通滤波器函数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651" y="5859284"/>
            <a:ext cx="46469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对应空间域高斯高通滤波器为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54251" y="1920494"/>
            <a:ext cx="5180330" cy="170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高斯频率域低通滤波器函数</a:t>
            </a:r>
            <a:endParaRPr sz="2800">
              <a:latin typeface="NSimSun"/>
              <a:cs typeface="NSimSun"/>
            </a:endParaRPr>
          </a:p>
          <a:p>
            <a:pPr marL="2346960">
              <a:lnSpc>
                <a:spcPct val="100000"/>
              </a:lnSpc>
              <a:spcBef>
                <a:spcPts val="320"/>
              </a:spcBef>
            </a:pPr>
            <a:r>
              <a:rPr dirty="0" sz="2300" i="1">
                <a:latin typeface="Times New Roman"/>
                <a:cs typeface="Times New Roman"/>
              </a:rPr>
              <a:t>H</a:t>
            </a:r>
            <a:r>
              <a:rPr dirty="0" sz="2300" spc="-375" i="1">
                <a:latin typeface="Times New Roman"/>
                <a:cs typeface="Times New Roman"/>
              </a:rPr>
              <a:t> </a:t>
            </a:r>
            <a:r>
              <a:rPr dirty="0" sz="3050" spc="-409">
                <a:latin typeface="Symbol"/>
                <a:cs typeface="Symbol"/>
              </a:rPr>
              <a:t></a:t>
            </a:r>
            <a:r>
              <a:rPr dirty="0" sz="2300" spc="105" i="1">
                <a:latin typeface="Times New Roman"/>
                <a:cs typeface="Times New Roman"/>
              </a:rPr>
              <a:t>u</a:t>
            </a:r>
            <a:r>
              <a:rPr dirty="0" sz="3050" spc="-305">
                <a:latin typeface="Symbol"/>
                <a:cs typeface="Symbol"/>
              </a:rPr>
              <a:t></a:t>
            </a:r>
            <a:r>
              <a:rPr dirty="0" sz="3050" spc="-434">
                <a:latin typeface="Times New Roman"/>
                <a:cs typeface="Times New Roman"/>
              </a:rPr>
              <a:t> </a:t>
            </a:r>
            <a:r>
              <a:rPr dirty="0" sz="2300">
                <a:latin typeface="Symbol"/>
                <a:cs typeface="Symbol"/>
              </a:rPr>
              <a:t></a:t>
            </a:r>
            <a:r>
              <a:rPr dirty="0" sz="2300" spc="25">
                <a:latin typeface="Times New Roman"/>
                <a:cs typeface="Times New Roman"/>
              </a:rPr>
              <a:t> </a:t>
            </a:r>
            <a:r>
              <a:rPr dirty="0" sz="2300" i="1">
                <a:latin typeface="Times New Roman"/>
                <a:cs typeface="Times New Roman"/>
              </a:rPr>
              <a:t>A</a:t>
            </a:r>
            <a:r>
              <a:rPr dirty="0" sz="2300" spc="-35" i="1">
                <a:latin typeface="Times New Roman"/>
                <a:cs typeface="Times New Roman"/>
              </a:rPr>
              <a:t>e</a:t>
            </a:r>
            <a:r>
              <a:rPr dirty="0" baseline="43209" sz="2025" spc="37">
                <a:latin typeface="Symbol"/>
                <a:cs typeface="Symbol"/>
              </a:rPr>
              <a:t></a:t>
            </a:r>
            <a:r>
              <a:rPr dirty="0" baseline="43209" sz="2025" spc="112" i="1">
                <a:latin typeface="Times New Roman"/>
                <a:cs typeface="Times New Roman"/>
              </a:rPr>
              <a:t>u</a:t>
            </a:r>
            <a:r>
              <a:rPr dirty="0" baseline="96491" sz="1425" spc="7">
                <a:latin typeface="Times New Roman"/>
                <a:cs typeface="Times New Roman"/>
              </a:rPr>
              <a:t>2</a:t>
            </a:r>
            <a:r>
              <a:rPr dirty="0" baseline="96491" sz="1425" spc="44">
                <a:latin typeface="Times New Roman"/>
                <a:cs typeface="Times New Roman"/>
              </a:rPr>
              <a:t> </a:t>
            </a:r>
            <a:r>
              <a:rPr dirty="0" baseline="43209" sz="2025" spc="-7">
                <a:latin typeface="Times New Roman"/>
                <a:cs typeface="Times New Roman"/>
              </a:rPr>
              <a:t>/</a:t>
            </a:r>
            <a:r>
              <a:rPr dirty="0" baseline="43209" sz="2025" spc="-254">
                <a:latin typeface="Times New Roman"/>
                <a:cs typeface="Times New Roman"/>
              </a:rPr>
              <a:t> </a:t>
            </a:r>
            <a:r>
              <a:rPr dirty="0" baseline="43209" sz="2025" spc="-89">
                <a:latin typeface="Times New Roman"/>
                <a:cs typeface="Times New Roman"/>
              </a:rPr>
              <a:t>2</a:t>
            </a:r>
            <a:r>
              <a:rPr dirty="0" baseline="41666" sz="2100" spc="-52" i="1">
                <a:latin typeface="Symbol"/>
                <a:cs typeface="Symbol"/>
              </a:rPr>
              <a:t></a:t>
            </a:r>
            <a:r>
              <a:rPr dirty="0" baseline="41666" sz="2100" spc="-187" i="1">
                <a:latin typeface="Times New Roman"/>
                <a:cs typeface="Times New Roman"/>
              </a:rPr>
              <a:t> </a:t>
            </a:r>
            <a:r>
              <a:rPr dirty="0" baseline="96491" sz="1425" spc="7">
                <a:latin typeface="Times New Roman"/>
                <a:cs typeface="Times New Roman"/>
              </a:rPr>
              <a:t>2</a:t>
            </a:r>
            <a:endParaRPr baseline="96491" sz="14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400">
              <a:latin typeface="Times New Roman"/>
              <a:cs typeface="Times New Roman"/>
            </a:endParaRPr>
          </a:p>
          <a:p>
            <a:pPr marL="5461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对应空间域高斯低通滤波器为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81454" y="3973810"/>
            <a:ext cx="40640" cy="20955"/>
          </a:xfrm>
          <a:custGeom>
            <a:avLst/>
            <a:gdLst/>
            <a:ahLst/>
            <a:cxnLst/>
            <a:rect l="l" t="t" r="r" b="b"/>
            <a:pathLst>
              <a:path w="40639" h="20954">
                <a:moveTo>
                  <a:pt x="0" y="20568"/>
                </a:moveTo>
                <a:lnTo>
                  <a:pt x="40381" y="0"/>
                </a:lnTo>
              </a:path>
            </a:pathLst>
          </a:custGeom>
          <a:ln w="120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21836" y="3979905"/>
            <a:ext cx="59690" cy="95250"/>
          </a:xfrm>
          <a:custGeom>
            <a:avLst/>
            <a:gdLst/>
            <a:ahLst/>
            <a:cxnLst/>
            <a:rect l="l" t="t" r="r" b="b"/>
            <a:pathLst>
              <a:path w="59689" h="95250">
                <a:moveTo>
                  <a:pt x="0" y="0"/>
                </a:moveTo>
                <a:lnTo>
                  <a:pt x="59434" y="95247"/>
                </a:lnTo>
              </a:path>
            </a:pathLst>
          </a:custGeom>
          <a:ln w="257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88126" y="3790160"/>
            <a:ext cx="480695" cy="285115"/>
          </a:xfrm>
          <a:custGeom>
            <a:avLst/>
            <a:gdLst/>
            <a:ahLst/>
            <a:cxnLst/>
            <a:rect l="l" t="t" r="r" b="b"/>
            <a:pathLst>
              <a:path w="480695" h="285114">
                <a:moveTo>
                  <a:pt x="0" y="284992"/>
                </a:moveTo>
                <a:lnTo>
                  <a:pt x="78486" y="0"/>
                </a:lnTo>
                <a:lnTo>
                  <a:pt x="480081" y="0"/>
                </a:lnTo>
              </a:path>
            </a:pathLst>
          </a:custGeom>
          <a:ln w="121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073522" y="3745229"/>
            <a:ext cx="1714500" cy="382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05"/>
              </a:lnSpc>
              <a:tabLst>
                <a:tab pos="214629" algn="l"/>
              </a:tabLst>
            </a:pPr>
            <a:r>
              <a:rPr dirty="0" sz="900" spc="10">
                <a:latin typeface="Times New Roman"/>
                <a:cs typeface="Times New Roman"/>
              </a:rPr>
              <a:t>2</a:t>
            </a:r>
            <a:r>
              <a:rPr dirty="0" sz="900" spc="10">
                <a:latin typeface="Times New Roman"/>
                <a:cs typeface="Times New Roman"/>
              </a:rPr>
              <a:t>	</a:t>
            </a:r>
            <a:r>
              <a:rPr dirty="0" sz="900" spc="10">
                <a:latin typeface="Times New Roman"/>
                <a:cs typeface="Times New Roman"/>
              </a:rPr>
              <a:t>2</a:t>
            </a:r>
            <a:r>
              <a:rPr dirty="0" sz="900" spc="10">
                <a:latin typeface="Times New Roman"/>
                <a:cs typeface="Times New Roman"/>
              </a:rPr>
              <a:t>   </a:t>
            </a:r>
            <a:r>
              <a:rPr dirty="0" sz="900" spc="75">
                <a:latin typeface="Times New Roman"/>
                <a:cs typeface="Times New Roman"/>
              </a:rPr>
              <a:t> </a:t>
            </a:r>
            <a:r>
              <a:rPr dirty="0" sz="900" spc="1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845"/>
              </a:lnSpc>
              <a:tabLst>
                <a:tab pos="1545590" algn="l"/>
              </a:tabLst>
            </a:pPr>
            <a:r>
              <a:rPr dirty="0" baseline="-25252" sz="3300" spc="52">
                <a:latin typeface="Times New Roman"/>
                <a:cs typeface="Times New Roman"/>
              </a:rPr>
              <a:t>2</a:t>
            </a:r>
            <a:r>
              <a:rPr dirty="0" baseline="-23640" sz="3525" spc="-112" i="1">
                <a:latin typeface="Symbol"/>
                <a:cs typeface="Symbol"/>
              </a:rPr>
              <a:t></a:t>
            </a:r>
            <a:r>
              <a:rPr dirty="0" baseline="-23640" sz="3525" spc="-262" i="1">
                <a:latin typeface="Times New Roman"/>
                <a:cs typeface="Times New Roman"/>
              </a:rPr>
              <a:t> </a:t>
            </a:r>
            <a:r>
              <a:rPr dirty="0" baseline="-23640" sz="3525" spc="104" i="1">
                <a:latin typeface="Symbol"/>
                <a:cs typeface="Symbol"/>
              </a:rPr>
              <a:t></a:t>
            </a:r>
            <a:r>
              <a:rPr dirty="0" baseline="-25252" sz="3300" spc="15" i="1">
                <a:latin typeface="Times New Roman"/>
                <a:cs typeface="Times New Roman"/>
              </a:rPr>
              <a:t>Ae</a:t>
            </a:r>
            <a:r>
              <a:rPr dirty="0" baseline="-25252" sz="3300" spc="-179" i="1">
                <a:latin typeface="Times New Roman"/>
                <a:cs typeface="Times New Roman"/>
              </a:rPr>
              <a:t> </a:t>
            </a:r>
            <a:r>
              <a:rPr dirty="0" sz="1300" spc="75">
                <a:latin typeface="Symbol"/>
                <a:cs typeface="Symbol"/>
              </a:rPr>
              <a:t></a:t>
            </a:r>
            <a:r>
              <a:rPr dirty="0" sz="1300" spc="95">
                <a:latin typeface="Times New Roman"/>
                <a:cs typeface="Times New Roman"/>
              </a:rPr>
              <a:t>2</a:t>
            </a:r>
            <a:r>
              <a:rPr dirty="0" sz="1350" spc="-30" i="1">
                <a:latin typeface="Symbol"/>
                <a:cs typeface="Symbol"/>
              </a:rPr>
              <a:t></a:t>
            </a:r>
            <a:r>
              <a:rPr dirty="0" sz="1350" i="1">
                <a:latin typeface="Times New Roman"/>
                <a:cs typeface="Times New Roman"/>
              </a:rPr>
              <a:t>  </a:t>
            </a:r>
            <a:r>
              <a:rPr dirty="0" sz="1350" spc="-125" i="1">
                <a:latin typeface="Times New Roman"/>
                <a:cs typeface="Times New Roman"/>
              </a:rPr>
              <a:t> </a:t>
            </a:r>
            <a:r>
              <a:rPr dirty="0" sz="1350" spc="-35" i="1">
                <a:latin typeface="Symbol"/>
                <a:cs typeface="Symbol"/>
              </a:rPr>
              <a:t></a:t>
            </a:r>
            <a:r>
              <a:rPr dirty="0" sz="1350" i="1">
                <a:latin typeface="Times New Roman"/>
                <a:cs typeface="Times New Roman"/>
              </a:rPr>
              <a:t>	</a:t>
            </a:r>
            <a:r>
              <a:rPr dirty="0" sz="1300" spc="-5" i="1">
                <a:latin typeface="Times New Roman"/>
                <a:cs typeface="Times New Roman"/>
              </a:rPr>
              <a:t>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13568" y="3690873"/>
            <a:ext cx="773430" cy="446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95" i="1">
                <a:latin typeface="Times New Roman"/>
                <a:cs typeface="Times New Roman"/>
              </a:rPr>
              <a:t>h</a:t>
            </a:r>
            <a:r>
              <a:rPr dirty="0" sz="2900" spc="-65">
                <a:latin typeface="Symbol"/>
                <a:cs typeface="Symbol"/>
              </a:rPr>
              <a:t></a:t>
            </a:r>
            <a:r>
              <a:rPr dirty="0" sz="2200" spc="5" i="1">
                <a:latin typeface="Times New Roman"/>
                <a:cs typeface="Times New Roman"/>
              </a:rPr>
              <a:t>x</a:t>
            </a:r>
            <a:r>
              <a:rPr dirty="0" sz="2200" spc="-280" i="1">
                <a:latin typeface="Times New Roman"/>
                <a:cs typeface="Times New Roman"/>
              </a:rPr>
              <a:t> </a:t>
            </a:r>
            <a:r>
              <a:rPr dirty="0" sz="2900" spc="-140">
                <a:latin typeface="Symbol"/>
                <a:cs typeface="Symbol"/>
              </a:rPr>
              <a:t></a:t>
            </a:r>
            <a:r>
              <a:rPr dirty="0" sz="2900" spc="-350">
                <a:latin typeface="Times New Roman"/>
                <a:cs typeface="Times New Roman"/>
              </a:rPr>
              <a:t> </a:t>
            </a:r>
            <a:r>
              <a:rPr dirty="0" sz="2200" spc="1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22846" y="5108194"/>
            <a:ext cx="97790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495">
              <a:lnSpc>
                <a:spcPts val="1040"/>
              </a:lnSpc>
            </a:pPr>
            <a:r>
              <a:rPr dirty="0" sz="950" spc="5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ts val="1040"/>
              </a:lnSpc>
            </a:pPr>
            <a:r>
              <a:rPr dirty="0" sz="950" spc="5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77739" y="5108194"/>
            <a:ext cx="968375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040"/>
              </a:lnSpc>
              <a:tabLst>
                <a:tab pos="894080" algn="l"/>
              </a:tabLst>
            </a:pPr>
            <a:r>
              <a:rPr dirty="0" sz="950" spc="5">
                <a:latin typeface="Times New Roman"/>
                <a:cs typeface="Times New Roman"/>
              </a:rPr>
              <a:t>2</a:t>
            </a:r>
            <a:r>
              <a:rPr dirty="0" sz="950" spc="5">
                <a:latin typeface="Times New Roman"/>
                <a:cs typeface="Times New Roman"/>
              </a:rPr>
              <a:t>	</a:t>
            </a:r>
            <a:r>
              <a:rPr dirty="0" sz="950" spc="5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ts val="1040"/>
              </a:lnSpc>
            </a:pPr>
            <a:r>
              <a:rPr dirty="0" sz="950" spc="5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27219" y="5108194"/>
            <a:ext cx="86360" cy="157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5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5837" y="5127244"/>
            <a:ext cx="56515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>
                <a:latin typeface="Symbol"/>
                <a:cs typeface="Symbol"/>
              </a:rPr>
              <a:t></a:t>
            </a:r>
            <a:r>
              <a:rPr dirty="0" sz="1350" spc="-5" i="1">
                <a:latin typeface="Times New Roman"/>
                <a:cs typeface="Times New Roman"/>
              </a:rPr>
              <a:t>u</a:t>
            </a:r>
            <a:r>
              <a:rPr dirty="0" sz="1350" i="1">
                <a:latin typeface="Times New Roman"/>
                <a:cs typeface="Times New Roman"/>
              </a:rPr>
              <a:t> </a:t>
            </a:r>
            <a:r>
              <a:rPr dirty="0" sz="1350" spc="160" i="1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Times New Roman"/>
                <a:cs typeface="Times New Roman"/>
              </a:rPr>
              <a:t>/</a:t>
            </a:r>
            <a:r>
              <a:rPr dirty="0" sz="1350" spc="-175">
                <a:latin typeface="Times New Roman"/>
                <a:cs typeface="Times New Roman"/>
              </a:rPr>
              <a:t> </a:t>
            </a:r>
            <a:r>
              <a:rPr dirty="0" sz="1350" spc="-55">
                <a:latin typeface="Times New Roman"/>
                <a:cs typeface="Times New Roman"/>
              </a:rPr>
              <a:t>2</a:t>
            </a:r>
            <a:r>
              <a:rPr dirty="0" sz="1400" spc="-35" i="1">
                <a:latin typeface="Symbol"/>
                <a:cs typeface="Symbol"/>
              </a:rPr>
              <a:t>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33671" y="5127244"/>
            <a:ext cx="56578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5">
                <a:latin typeface="Symbol"/>
                <a:cs typeface="Symbol"/>
              </a:rPr>
              <a:t></a:t>
            </a:r>
            <a:r>
              <a:rPr dirty="0" sz="1350" spc="-5" i="1">
                <a:latin typeface="Times New Roman"/>
                <a:cs typeface="Times New Roman"/>
              </a:rPr>
              <a:t>u</a:t>
            </a:r>
            <a:r>
              <a:rPr dirty="0" sz="1350" i="1">
                <a:latin typeface="Times New Roman"/>
                <a:cs typeface="Times New Roman"/>
              </a:rPr>
              <a:t> </a:t>
            </a:r>
            <a:r>
              <a:rPr dirty="0" sz="1350" spc="155" i="1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Times New Roman"/>
                <a:cs typeface="Times New Roman"/>
              </a:rPr>
              <a:t>/</a:t>
            </a:r>
            <a:r>
              <a:rPr dirty="0" sz="1350" spc="-170">
                <a:latin typeface="Times New Roman"/>
                <a:cs typeface="Times New Roman"/>
              </a:rPr>
              <a:t> </a:t>
            </a:r>
            <a:r>
              <a:rPr dirty="0" sz="1350" spc="-55">
                <a:latin typeface="Times New Roman"/>
                <a:cs typeface="Times New Roman"/>
              </a:rPr>
              <a:t>2</a:t>
            </a:r>
            <a:r>
              <a:rPr dirty="0" sz="1400" spc="-35" i="1">
                <a:latin typeface="Symbol"/>
                <a:cs typeface="Symbol"/>
              </a:rPr>
              <a:t>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53760" y="5147055"/>
            <a:ext cx="541655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9710" indent="-207010">
              <a:lnSpc>
                <a:spcPct val="100000"/>
              </a:lnSpc>
              <a:buFont typeface="Symbol"/>
              <a:buChar char=""/>
              <a:tabLst>
                <a:tab pos="220345" algn="l"/>
              </a:tabLst>
            </a:pPr>
            <a:r>
              <a:rPr dirty="0" sz="2300" i="1">
                <a:latin typeface="Times New Roman"/>
                <a:cs typeface="Times New Roman"/>
              </a:rPr>
              <a:t>Be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84600" y="5051805"/>
            <a:ext cx="1178560" cy="467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i="1">
                <a:latin typeface="Times New Roman"/>
                <a:cs typeface="Times New Roman"/>
              </a:rPr>
              <a:t>H</a:t>
            </a:r>
            <a:r>
              <a:rPr dirty="0" sz="2300" spc="-375" i="1">
                <a:latin typeface="Times New Roman"/>
                <a:cs typeface="Times New Roman"/>
              </a:rPr>
              <a:t> </a:t>
            </a:r>
            <a:r>
              <a:rPr dirty="0" sz="3050" spc="-409">
                <a:latin typeface="Symbol"/>
                <a:cs typeface="Symbol"/>
              </a:rPr>
              <a:t></a:t>
            </a:r>
            <a:r>
              <a:rPr dirty="0" sz="2300" spc="105" i="1">
                <a:latin typeface="Times New Roman"/>
                <a:cs typeface="Times New Roman"/>
              </a:rPr>
              <a:t>u</a:t>
            </a:r>
            <a:r>
              <a:rPr dirty="0" sz="3050" spc="-305">
                <a:latin typeface="Symbol"/>
                <a:cs typeface="Symbol"/>
              </a:rPr>
              <a:t></a:t>
            </a:r>
            <a:r>
              <a:rPr dirty="0" sz="3050" spc="-434">
                <a:latin typeface="Times New Roman"/>
                <a:cs typeface="Times New Roman"/>
              </a:rPr>
              <a:t> </a:t>
            </a:r>
            <a:r>
              <a:rPr dirty="0" sz="2300">
                <a:latin typeface="Symbol"/>
                <a:cs typeface="Symbol"/>
              </a:rPr>
              <a:t></a:t>
            </a:r>
            <a:r>
              <a:rPr dirty="0" sz="2300" spc="25">
                <a:latin typeface="Times New Roman"/>
                <a:cs typeface="Times New Roman"/>
              </a:rPr>
              <a:t> </a:t>
            </a:r>
            <a:r>
              <a:rPr dirty="0" sz="2300" i="1">
                <a:latin typeface="Times New Roman"/>
                <a:cs typeface="Times New Roman"/>
              </a:rPr>
              <a:t>Ae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07434" y="6671388"/>
            <a:ext cx="33655" cy="20955"/>
          </a:xfrm>
          <a:custGeom>
            <a:avLst/>
            <a:gdLst/>
            <a:ahLst/>
            <a:cxnLst/>
            <a:rect l="l" t="t" r="r" b="b"/>
            <a:pathLst>
              <a:path w="33654" h="20954">
                <a:moveTo>
                  <a:pt x="0" y="20581"/>
                </a:moveTo>
                <a:lnTo>
                  <a:pt x="33528" y="0"/>
                </a:lnTo>
              </a:path>
            </a:pathLst>
          </a:custGeom>
          <a:ln w="115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40963" y="6677484"/>
            <a:ext cx="48895" cy="95250"/>
          </a:xfrm>
          <a:custGeom>
            <a:avLst/>
            <a:gdLst/>
            <a:ahLst/>
            <a:cxnLst/>
            <a:rect l="l" t="t" r="r" b="b"/>
            <a:pathLst>
              <a:path w="48895" h="95250">
                <a:moveTo>
                  <a:pt x="0" y="0"/>
                </a:moveTo>
                <a:lnTo>
                  <a:pt x="48773" y="95249"/>
                </a:lnTo>
              </a:path>
            </a:pathLst>
          </a:custGeom>
          <a:ln w="2229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95064" y="6487758"/>
            <a:ext cx="396240" cy="285115"/>
          </a:xfrm>
          <a:custGeom>
            <a:avLst/>
            <a:gdLst/>
            <a:ahLst/>
            <a:cxnLst/>
            <a:rect l="l" t="t" r="r" b="b"/>
            <a:pathLst>
              <a:path w="396239" h="285115">
                <a:moveTo>
                  <a:pt x="0" y="284988"/>
                </a:moveTo>
                <a:lnTo>
                  <a:pt x="64768" y="0"/>
                </a:lnTo>
                <a:lnTo>
                  <a:pt x="396238" y="0"/>
                </a:lnTo>
              </a:path>
            </a:pathLst>
          </a:custGeom>
          <a:ln w="114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82549" y="6671388"/>
            <a:ext cx="33655" cy="20955"/>
          </a:xfrm>
          <a:custGeom>
            <a:avLst/>
            <a:gdLst/>
            <a:ahLst/>
            <a:cxnLst/>
            <a:rect l="l" t="t" r="r" b="b"/>
            <a:pathLst>
              <a:path w="33654" h="20954">
                <a:moveTo>
                  <a:pt x="0" y="20581"/>
                </a:moveTo>
                <a:lnTo>
                  <a:pt x="33528" y="0"/>
                </a:lnTo>
              </a:path>
            </a:pathLst>
          </a:custGeom>
          <a:ln w="115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16065" y="6677484"/>
            <a:ext cx="48895" cy="95250"/>
          </a:xfrm>
          <a:custGeom>
            <a:avLst/>
            <a:gdLst/>
            <a:ahLst/>
            <a:cxnLst/>
            <a:rect l="l" t="t" r="r" b="b"/>
            <a:pathLst>
              <a:path w="48895" h="95250">
                <a:moveTo>
                  <a:pt x="0" y="0"/>
                </a:moveTo>
                <a:lnTo>
                  <a:pt x="48773" y="95249"/>
                </a:lnTo>
              </a:path>
            </a:pathLst>
          </a:custGeom>
          <a:ln w="2229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70165" y="6487758"/>
            <a:ext cx="396240" cy="285115"/>
          </a:xfrm>
          <a:custGeom>
            <a:avLst/>
            <a:gdLst/>
            <a:ahLst/>
            <a:cxnLst/>
            <a:rect l="l" t="t" r="r" b="b"/>
            <a:pathLst>
              <a:path w="396239" h="285115">
                <a:moveTo>
                  <a:pt x="0" y="284988"/>
                </a:moveTo>
                <a:lnTo>
                  <a:pt x="64768" y="0"/>
                </a:lnTo>
                <a:lnTo>
                  <a:pt x="396238" y="0"/>
                </a:lnTo>
              </a:path>
            </a:pathLst>
          </a:custGeom>
          <a:ln w="114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351665" y="6553949"/>
            <a:ext cx="2088514" cy="150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016125" algn="l"/>
              </a:tabLst>
            </a:pPr>
            <a:r>
              <a:rPr dirty="0" sz="900" spc="10">
                <a:latin typeface="Times New Roman"/>
                <a:cs typeface="Times New Roman"/>
              </a:rPr>
              <a:t>1</a:t>
            </a:r>
            <a:r>
              <a:rPr dirty="0" sz="900" spc="10">
                <a:latin typeface="Times New Roman"/>
                <a:cs typeface="Times New Roman"/>
              </a:rPr>
              <a:t>	</a:t>
            </a:r>
            <a:r>
              <a:rPr dirty="0" sz="900" spc="1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18849" y="6455664"/>
            <a:ext cx="2682875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004060" algn="l"/>
              </a:tabLst>
            </a:pPr>
            <a:r>
              <a:rPr dirty="0" sz="1300" spc="-60">
                <a:latin typeface="Symbol"/>
                <a:cs typeface="Symbol"/>
              </a:rPr>
              <a:t></a:t>
            </a:r>
            <a:r>
              <a:rPr dirty="0" sz="1300" spc="-35">
                <a:latin typeface="Times New Roman"/>
                <a:cs typeface="Times New Roman"/>
              </a:rPr>
              <a:t>2</a:t>
            </a:r>
            <a:r>
              <a:rPr dirty="0" sz="1350" spc="-30" i="1">
                <a:latin typeface="Symbol"/>
                <a:cs typeface="Symbol"/>
              </a:rPr>
              <a:t></a:t>
            </a:r>
            <a:r>
              <a:rPr dirty="0" sz="1350" spc="-135" i="1">
                <a:latin typeface="Times New Roman"/>
                <a:cs typeface="Times New Roman"/>
              </a:rPr>
              <a:t> </a:t>
            </a:r>
            <a:r>
              <a:rPr dirty="0" baseline="37037" sz="1350" spc="-67">
                <a:latin typeface="Times New Roman"/>
                <a:cs typeface="Times New Roman"/>
              </a:rPr>
              <a:t>2</a:t>
            </a:r>
            <a:r>
              <a:rPr dirty="0" sz="1350" spc="-35" i="1">
                <a:latin typeface="Symbol"/>
                <a:cs typeface="Symbol"/>
              </a:rPr>
              <a:t></a:t>
            </a:r>
            <a:r>
              <a:rPr dirty="0" sz="1350" spc="-130" i="1">
                <a:latin typeface="Times New Roman"/>
                <a:cs typeface="Times New Roman"/>
              </a:rPr>
              <a:t> </a:t>
            </a:r>
            <a:r>
              <a:rPr dirty="0" baseline="37037" sz="1350" spc="15">
                <a:latin typeface="Times New Roman"/>
                <a:cs typeface="Times New Roman"/>
              </a:rPr>
              <a:t>2</a:t>
            </a:r>
            <a:r>
              <a:rPr dirty="0" baseline="37037" sz="1350" spc="-195">
                <a:latin typeface="Times New Roman"/>
                <a:cs typeface="Times New Roman"/>
              </a:rPr>
              <a:t> </a:t>
            </a:r>
            <a:r>
              <a:rPr dirty="0" sz="1300" spc="35" i="1">
                <a:latin typeface="Times New Roman"/>
                <a:cs typeface="Times New Roman"/>
              </a:rPr>
              <a:t>x</a:t>
            </a:r>
            <a:r>
              <a:rPr dirty="0" baseline="37037" sz="1350" spc="15">
                <a:latin typeface="Times New Roman"/>
                <a:cs typeface="Times New Roman"/>
              </a:rPr>
              <a:t>2</a:t>
            </a:r>
            <a:r>
              <a:rPr dirty="0" baseline="37037" sz="1350">
                <a:latin typeface="Times New Roman"/>
                <a:cs typeface="Times New Roman"/>
              </a:rPr>
              <a:t>	</a:t>
            </a:r>
            <a:r>
              <a:rPr dirty="0" sz="1300" spc="-60">
                <a:latin typeface="Symbol"/>
                <a:cs typeface="Symbol"/>
              </a:rPr>
              <a:t></a:t>
            </a:r>
            <a:r>
              <a:rPr dirty="0" sz="1300" spc="-35">
                <a:latin typeface="Times New Roman"/>
                <a:cs typeface="Times New Roman"/>
              </a:rPr>
              <a:t>2</a:t>
            </a:r>
            <a:r>
              <a:rPr dirty="0" sz="1350" spc="-30" i="1">
                <a:latin typeface="Symbol"/>
                <a:cs typeface="Symbol"/>
              </a:rPr>
              <a:t></a:t>
            </a:r>
            <a:r>
              <a:rPr dirty="0" sz="1350" spc="-135" i="1">
                <a:latin typeface="Times New Roman"/>
                <a:cs typeface="Times New Roman"/>
              </a:rPr>
              <a:t> </a:t>
            </a:r>
            <a:r>
              <a:rPr dirty="0" baseline="37037" sz="1350" spc="-82">
                <a:latin typeface="Times New Roman"/>
                <a:cs typeface="Times New Roman"/>
              </a:rPr>
              <a:t>2</a:t>
            </a:r>
            <a:r>
              <a:rPr dirty="0" sz="1350" spc="-35" i="1">
                <a:latin typeface="Symbol"/>
                <a:cs typeface="Symbol"/>
              </a:rPr>
              <a:t></a:t>
            </a:r>
            <a:r>
              <a:rPr dirty="0" sz="1350" spc="-125" i="1">
                <a:latin typeface="Times New Roman"/>
                <a:cs typeface="Times New Roman"/>
              </a:rPr>
              <a:t> </a:t>
            </a:r>
            <a:r>
              <a:rPr dirty="0" baseline="37037" sz="1350" spc="15">
                <a:latin typeface="Times New Roman"/>
                <a:cs typeface="Times New Roman"/>
              </a:rPr>
              <a:t>2</a:t>
            </a:r>
            <a:r>
              <a:rPr dirty="0" baseline="37037" sz="1350" spc="-195">
                <a:latin typeface="Times New Roman"/>
                <a:cs typeface="Times New Roman"/>
              </a:rPr>
              <a:t> </a:t>
            </a:r>
            <a:r>
              <a:rPr dirty="0" sz="1300" spc="35" i="1">
                <a:latin typeface="Times New Roman"/>
                <a:cs typeface="Times New Roman"/>
              </a:rPr>
              <a:t>x</a:t>
            </a:r>
            <a:r>
              <a:rPr dirty="0" baseline="37037" sz="1350" spc="15">
                <a:latin typeface="Times New Roman"/>
                <a:cs typeface="Times New Roman"/>
              </a:rPr>
              <a:t>2</a:t>
            </a:r>
            <a:endParaRPr baseline="37037" sz="13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89084" y="6388353"/>
            <a:ext cx="3754120" cy="4832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87094" algn="l"/>
                <a:tab pos="2493645" algn="l"/>
                <a:tab pos="2861945" algn="l"/>
              </a:tabLst>
            </a:pPr>
            <a:r>
              <a:rPr dirty="0" sz="2200" spc="-35" i="1">
                <a:latin typeface="Times New Roman"/>
                <a:cs typeface="Times New Roman"/>
              </a:rPr>
              <a:t>h</a:t>
            </a:r>
            <a:r>
              <a:rPr dirty="0" sz="2900" spc="-220">
                <a:latin typeface="Symbol"/>
                <a:cs typeface="Symbol"/>
              </a:rPr>
              <a:t></a:t>
            </a:r>
            <a:r>
              <a:rPr dirty="0" sz="2200" spc="55" i="1">
                <a:latin typeface="Times New Roman"/>
                <a:cs typeface="Times New Roman"/>
              </a:rPr>
              <a:t>x</a:t>
            </a:r>
            <a:r>
              <a:rPr dirty="0" sz="2900" spc="-285">
                <a:latin typeface="Symbol"/>
                <a:cs typeface="Symbol"/>
              </a:rPr>
              <a:t></a:t>
            </a:r>
            <a:r>
              <a:rPr dirty="0" sz="2900" spc="-415">
                <a:latin typeface="Times New Roman"/>
                <a:cs typeface="Times New Roman"/>
              </a:rPr>
              <a:t> </a:t>
            </a:r>
            <a:r>
              <a:rPr dirty="0" sz="2200" spc="10">
                <a:latin typeface="Symbol"/>
                <a:cs typeface="Symbol"/>
              </a:rPr>
              <a:t>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160">
                <a:latin typeface="Times New Roman"/>
                <a:cs typeface="Times New Roman"/>
              </a:rPr>
              <a:t>2</a:t>
            </a:r>
            <a:r>
              <a:rPr dirty="0" sz="2350" spc="40" i="1">
                <a:latin typeface="Symbol"/>
                <a:cs typeface="Symbol"/>
              </a:rPr>
              <a:t></a:t>
            </a:r>
            <a:r>
              <a:rPr dirty="0" sz="2350" spc="-35" i="1">
                <a:latin typeface="Symbol"/>
                <a:cs typeface="Symbol"/>
              </a:rPr>
              <a:t></a:t>
            </a:r>
            <a:r>
              <a:rPr dirty="0" baseline="-23504" sz="1950" spc="-7">
                <a:latin typeface="Times New Roman"/>
                <a:cs typeface="Times New Roman"/>
              </a:rPr>
              <a:t>1</a:t>
            </a:r>
            <a:r>
              <a:rPr dirty="0" baseline="-23504" sz="1950" spc="-292">
                <a:latin typeface="Times New Roman"/>
                <a:cs typeface="Times New Roman"/>
              </a:rPr>
              <a:t> </a:t>
            </a:r>
            <a:r>
              <a:rPr dirty="0" sz="2200" spc="10" i="1">
                <a:latin typeface="Times New Roman"/>
                <a:cs typeface="Times New Roman"/>
              </a:rPr>
              <a:t>Ae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2200" spc="10">
                <a:latin typeface="Symbol"/>
                <a:cs typeface="Symbol"/>
              </a:rPr>
              <a:t>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160">
                <a:latin typeface="Times New Roman"/>
                <a:cs typeface="Times New Roman"/>
              </a:rPr>
              <a:t>2</a:t>
            </a:r>
            <a:r>
              <a:rPr dirty="0" sz="2350" spc="45" i="1">
                <a:latin typeface="Symbol"/>
                <a:cs typeface="Symbol"/>
              </a:rPr>
              <a:t></a:t>
            </a:r>
            <a:r>
              <a:rPr dirty="0" sz="2350" spc="85" i="1">
                <a:latin typeface="Symbol"/>
                <a:cs typeface="Symbol"/>
              </a:rPr>
              <a:t></a:t>
            </a:r>
            <a:r>
              <a:rPr dirty="0" baseline="-23504" sz="1950" spc="-7">
                <a:latin typeface="Times New Roman"/>
                <a:cs typeface="Times New Roman"/>
              </a:rPr>
              <a:t>2</a:t>
            </a:r>
            <a:r>
              <a:rPr dirty="0" baseline="-23504" sz="1950" spc="-300">
                <a:latin typeface="Times New Roman"/>
                <a:cs typeface="Times New Roman"/>
              </a:rPr>
              <a:t> </a:t>
            </a:r>
            <a:r>
              <a:rPr dirty="0" sz="2200" spc="10" i="1">
                <a:latin typeface="Times New Roman"/>
                <a:cs typeface="Times New Roman"/>
              </a:rPr>
              <a:t>Be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654936" y="5353304"/>
            <a:ext cx="10033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1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92567" y="5353304"/>
            <a:ext cx="10033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1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98004" y="5168645"/>
            <a:ext cx="1432560" cy="329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68705" algn="l"/>
              </a:tabLst>
            </a:pPr>
            <a:r>
              <a:rPr dirty="0" sz="2000" spc="5" i="1">
                <a:latin typeface="Times New Roman"/>
                <a:cs typeface="Times New Roman"/>
              </a:rPr>
              <a:t>A</a:t>
            </a:r>
            <a:r>
              <a:rPr dirty="0" sz="2000" spc="25" i="1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Symbol"/>
                <a:cs typeface="Symbol"/>
              </a:rPr>
              <a:t></a:t>
            </a:r>
            <a:r>
              <a:rPr dirty="0" sz="2000" spc="180">
                <a:latin typeface="Times New Roman"/>
                <a:cs typeface="Times New Roman"/>
              </a:rPr>
              <a:t> </a:t>
            </a:r>
            <a:r>
              <a:rPr dirty="0" sz="2000" spc="155" i="1">
                <a:latin typeface="Times New Roman"/>
                <a:cs typeface="Times New Roman"/>
              </a:rPr>
              <a:t>B</a:t>
            </a:r>
            <a:r>
              <a:rPr dirty="0" sz="2000" spc="150">
                <a:latin typeface="Times New Roman"/>
                <a:cs typeface="Times New Roman"/>
              </a:rPr>
              <a:t>,</a:t>
            </a:r>
            <a:r>
              <a:rPr dirty="0" sz="2100" spc="-55" i="1">
                <a:latin typeface="Symbol"/>
                <a:cs typeface="Symbol"/>
              </a:rPr>
              <a:t></a:t>
            </a:r>
            <a:r>
              <a:rPr dirty="0" sz="2100" i="1">
                <a:latin typeface="Times New Roman"/>
                <a:cs typeface="Times New Roman"/>
              </a:rPr>
              <a:t>	</a:t>
            </a:r>
            <a:r>
              <a:rPr dirty="0" sz="2000" spc="5">
                <a:latin typeface="Symbol"/>
                <a:cs typeface="Symbol"/>
              </a:rPr>
              <a:t>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100" spc="-55" i="1">
                <a:latin typeface="Symbol"/>
                <a:cs typeface="Symbol"/>
              </a:rPr>
              <a:t></a:t>
            </a:r>
            <a:endParaRPr sz="21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39941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教材及参考书（续）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69897" y="1748535"/>
            <a:ext cx="7510780" cy="5049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025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参考书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410"/>
              </a:spcBef>
              <a:buClr>
                <a:srgbClr val="EE2B0A"/>
              </a:buClr>
              <a:buSzPct val="70833"/>
              <a:buFont typeface="Segoe UI Symbol"/>
              <a:buChar char="✓"/>
              <a:tabLst>
                <a:tab pos="792480" algn="l"/>
              </a:tabLst>
            </a:pPr>
            <a:r>
              <a:rPr dirty="0" sz="2400" spc="-10" b="1">
                <a:latin typeface="NSimSun"/>
                <a:cs typeface="NSimSun"/>
              </a:rPr>
              <a:t>Kenneth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R.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Castleman著，朱志刚、林学訚、石定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机等译，数字图像处理，电子工业出版社，2002年。</a:t>
            </a:r>
            <a:endParaRPr sz="2400">
              <a:latin typeface="NSimSun"/>
              <a:cs typeface="NSimSun"/>
            </a:endParaRPr>
          </a:p>
          <a:p>
            <a:pPr marL="469900" marR="5080">
              <a:lnSpc>
                <a:spcPct val="105400"/>
              </a:lnSpc>
              <a:spcBef>
                <a:spcPts val="111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章毓晋，图象工程上册</a:t>
            </a:r>
            <a:r>
              <a:rPr dirty="0" sz="2400" spc="-5" b="1">
                <a:latin typeface="Times New Roman"/>
                <a:cs typeface="Times New Roman"/>
              </a:rPr>
              <a:t>—</a:t>
            </a:r>
            <a:r>
              <a:rPr dirty="0" sz="2400" spc="-10" b="1">
                <a:latin typeface="NSimSun"/>
                <a:cs typeface="NSimSun"/>
              </a:rPr>
              <a:t>图象处理和分析，清华大 </a:t>
            </a:r>
            <a:r>
              <a:rPr dirty="0" sz="2400" spc="-10" b="1">
                <a:latin typeface="NSimSun"/>
                <a:cs typeface="NSimSun"/>
              </a:rPr>
              <a:t>学出版社，2003年。</a:t>
            </a:r>
            <a:endParaRPr sz="24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阮秋琦，数字图像处理学，电子工业出版社，2004 </a:t>
            </a:r>
            <a:r>
              <a:rPr dirty="0" sz="2400" spc="-10" b="1">
                <a:latin typeface="NSimSun"/>
                <a:cs typeface="NSimSun"/>
              </a:rPr>
              <a:t>年。</a:t>
            </a:r>
            <a:endParaRPr sz="24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杨枝灵、王开等，Visual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C++数字图像获取、处理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及实践应用，人民邮电出版社，2003年。</a:t>
            </a:r>
            <a:endParaRPr sz="24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章毓晋，基于内容的视觉信息检索，科学出版社， </a:t>
            </a:r>
            <a:r>
              <a:rPr dirty="0" sz="2400" spc="-10" b="1">
                <a:latin typeface="NSimSun"/>
                <a:cs typeface="NSimSun"/>
              </a:rPr>
              <a:t>2003年。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97771" y="3575303"/>
            <a:ext cx="5186679" cy="3227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234311" y="6497320"/>
            <a:ext cx="2286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N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4251" y="994930"/>
            <a:ext cx="7477125" cy="280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94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图像采样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空间坐标(x,y)的数字化被称为图像采样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确定水平和垂直方向上的像素个数N、M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550">
              <a:latin typeface="Times New Roman"/>
              <a:cs typeface="Times New Roman"/>
            </a:endParaRPr>
          </a:p>
          <a:p>
            <a:pPr marL="848994">
              <a:lnSpc>
                <a:spcPts val="375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M</a:t>
            </a:r>
            <a:endParaRPr sz="3200">
              <a:latin typeface="NSimSun"/>
              <a:cs typeface="NSimSu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884246" y="3574732"/>
          <a:ext cx="5228590" cy="3242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"/>
                <a:gridCol w="260604"/>
                <a:gridCol w="258317"/>
                <a:gridCol w="259080"/>
                <a:gridCol w="260603"/>
                <a:gridCol w="258317"/>
                <a:gridCol w="259080"/>
                <a:gridCol w="258317"/>
                <a:gridCol w="260604"/>
                <a:gridCol w="259079"/>
                <a:gridCol w="258317"/>
                <a:gridCol w="260604"/>
                <a:gridCol w="258317"/>
                <a:gridCol w="259067"/>
                <a:gridCol w="260616"/>
                <a:gridCol w="258305"/>
                <a:gridCol w="259092"/>
                <a:gridCol w="258305"/>
                <a:gridCol w="260603"/>
                <a:gridCol w="259092"/>
              </a:tblGrid>
              <a:tr h="230124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30123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30886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  <p:sp>
        <p:nvSpPr>
          <p:cNvPr id="6" name="object 6"/>
          <p:cNvSpPr/>
          <p:nvPr/>
        </p:nvSpPr>
        <p:spPr>
          <a:xfrm>
            <a:off x="2259215" y="2314194"/>
            <a:ext cx="6256020" cy="4343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94065" y="1850644"/>
            <a:ext cx="2564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频率域高斯低通滤波器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098" y="6603987"/>
            <a:ext cx="2564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空间域高斯低通滤波器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78857" y="1850644"/>
            <a:ext cx="2564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频率域高斯高通滤波器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2875" y="6603987"/>
            <a:ext cx="2564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空间域高斯高通滤波器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922271"/>
            <a:ext cx="7694295" cy="4963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结论（低通滤波器）</a:t>
            </a:r>
            <a:endParaRPr sz="3200">
              <a:latin typeface="NSimSun"/>
              <a:cs typeface="NSimSun"/>
            </a:endParaRPr>
          </a:p>
          <a:p>
            <a:pPr algn="just" marL="927100" marR="5080" indent="-457200">
              <a:lnSpc>
                <a:spcPct val="100000"/>
              </a:lnSpc>
              <a:spcBef>
                <a:spcPts val="167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000" spc="2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当H(u)有很宽的轮廓时(大</a:t>
            </a:r>
            <a:r>
              <a:rPr dirty="0" sz="2800">
                <a:latin typeface="NSimSun"/>
                <a:cs typeface="NSimSun"/>
              </a:rPr>
              <a:t>的</a:t>
            </a:r>
            <a:r>
              <a:rPr dirty="0" sz="2800" spc="-1060">
                <a:latin typeface="NSimSun"/>
                <a:cs typeface="NSimSun"/>
              </a:rPr>
              <a:t> </a:t>
            </a:r>
            <a:r>
              <a:rPr dirty="0" baseline="11574" sz="3600" spc="-127" i="1">
                <a:latin typeface="Symbol"/>
                <a:cs typeface="Symbol"/>
              </a:rPr>
              <a:t></a:t>
            </a:r>
            <a:r>
              <a:rPr dirty="0" baseline="11574" sz="3600" i="1">
                <a:latin typeface="Times New Roman"/>
                <a:cs typeface="Times New Roman"/>
              </a:rPr>
              <a:t> </a:t>
            </a:r>
            <a:r>
              <a:rPr dirty="0" baseline="11574" sz="3600" spc="-165" i="1">
                <a:latin typeface="Times New Roman"/>
                <a:cs typeface="Times New Roman"/>
              </a:rPr>
              <a:t> </a:t>
            </a:r>
            <a:r>
              <a:rPr dirty="0" sz="2800">
                <a:latin typeface="NSimSun"/>
                <a:cs typeface="NSimSun"/>
              </a:rPr>
              <a:t>值</a:t>
            </a:r>
            <a:r>
              <a:rPr dirty="0" sz="2800" spc="-5">
                <a:latin typeface="NSimSun"/>
                <a:cs typeface="NSimSun"/>
              </a:rPr>
              <a:t>)，h(x)有</a:t>
            </a:r>
            <a:r>
              <a:rPr dirty="0" sz="2800" spc="-5">
                <a:latin typeface="NSimSun"/>
                <a:cs typeface="NSimSun"/>
              </a:rPr>
              <a:t> 很窄的轮廓，反之亦然。</a:t>
            </a:r>
            <a:r>
              <a:rPr dirty="0" sz="2800">
                <a:latin typeface="NSimSun"/>
                <a:cs typeface="NSimSun"/>
              </a:rPr>
              <a:t>当</a:t>
            </a:r>
            <a:r>
              <a:rPr dirty="0" sz="2800" spc="-800">
                <a:latin typeface="NSimSun"/>
                <a:cs typeface="NSimSun"/>
              </a:rPr>
              <a:t> </a:t>
            </a:r>
            <a:r>
              <a:rPr dirty="0" baseline="2314" sz="3600" spc="-127" i="1">
                <a:latin typeface="Symbol"/>
                <a:cs typeface="Symbol"/>
              </a:rPr>
              <a:t></a:t>
            </a:r>
            <a:r>
              <a:rPr dirty="0" baseline="2314" sz="3600" spc="337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接近无限时， H(u)趋于常量函数，而h(x)趋于冲激函数</a:t>
            </a:r>
            <a:endParaRPr sz="2800">
              <a:latin typeface="NSimSun"/>
              <a:cs typeface="NSimSun"/>
            </a:endParaRPr>
          </a:p>
          <a:p>
            <a:pPr algn="just" marL="927100" marR="5715" indent="-45720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000" spc="2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两个低通滤波器的相似之处在于两个域中的 值均为正。所以，在空间域使用带正系数的 模板可以实现低通滤波</a:t>
            </a:r>
            <a:endParaRPr sz="2800">
              <a:latin typeface="NSimSun"/>
              <a:cs typeface="NSimSun"/>
            </a:endParaRPr>
          </a:p>
          <a:p>
            <a:pPr algn="just" marL="927100" marR="5715" indent="-457200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000" spc="2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频率域低通滤波器越窄，滤除的低频成分就 越多，使得图像就越模糊；在空间域，这意 味着低通滤波器就越宽，模板就越大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922271"/>
            <a:ext cx="7693659" cy="3896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结论（高通滤波器）</a:t>
            </a:r>
            <a:endParaRPr sz="32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70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空间域滤波器有正值和负值，一旦值变为负 数，就再也不会变为正数</a:t>
            </a:r>
            <a:endParaRPr sz="2800">
              <a:latin typeface="NSimSun"/>
              <a:cs typeface="NSimSun"/>
            </a:endParaRPr>
          </a:p>
          <a:p>
            <a:pPr marL="469900" marR="104775" indent="-457200">
              <a:lnSpc>
                <a:spcPct val="100000"/>
              </a:lnSpc>
              <a:spcBef>
                <a:spcPts val="1685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为什么频率域中的内容在空间域要使用小空间 </a:t>
            </a:r>
            <a:r>
              <a:rPr dirty="0" sz="2800">
                <a:latin typeface="NSimSun"/>
                <a:cs typeface="NSimSun"/>
              </a:rPr>
              <a:t>模板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频率域可以凭直观指定滤波器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空间域滤波效果取决于空间模板的大小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196"/>
            <a:ext cx="4561205" cy="4291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54114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频率域图像增强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频率域平滑滤波器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理想低通滤波器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巴特沃思低通滤波器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高斯低通滤波器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应用实例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20164"/>
            <a:ext cx="7660005" cy="4629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频率域平滑滤波器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2000"/>
              </a:lnSpc>
              <a:spcBef>
                <a:spcPts val="225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边缘和噪声等尖锐变化处于傅里叶变换的高 频部分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平滑可以通过衰减高频成分的范围来实现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理想低通滤波器：尖锐</a:t>
            </a:r>
            <a:endParaRPr sz="2800">
              <a:latin typeface="NSimSun"/>
              <a:cs typeface="NSimSun"/>
            </a:endParaRPr>
          </a:p>
          <a:p>
            <a:pPr marL="469900" marR="48895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巴特沃思低通滤波器：处于理想和高斯滤波 器之间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高斯低通滤波器：平滑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20164"/>
            <a:ext cx="7660005" cy="1710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理想低通滤波器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2000"/>
              </a:lnSpc>
              <a:spcBef>
                <a:spcPts val="225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截断傅里叶变换中的所有高频成分，这些高 频成分处于指定距离</a:t>
            </a:r>
            <a:r>
              <a:rPr dirty="0" sz="2800" spc="-10">
                <a:latin typeface="NSimSun"/>
                <a:cs typeface="NSimSun"/>
              </a:rPr>
              <a:t>D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>
                <a:latin typeface="NSimSun"/>
                <a:cs typeface="NSimSun"/>
              </a:rPr>
              <a:t>之外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56353" y="4165587"/>
            <a:ext cx="288290" cy="39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2919" sz="3225" spc="-104">
                <a:latin typeface="Symbol"/>
                <a:cs typeface="Symbol"/>
              </a:rPr>
              <a:t></a:t>
            </a:r>
            <a:r>
              <a:rPr dirty="0" sz="2150" spc="-5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56353" y="3756393"/>
            <a:ext cx="264160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875" sz="3225" spc="-397">
                <a:latin typeface="Symbol"/>
                <a:cs typeface="Symbol"/>
              </a:rPr>
              <a:t></a:t>
            </a:r>
            <a:r>
              <a:rPr dirty="0" sz="2150" spc="-5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8026" y="3874249"/>
            <a:ext cx="1148715" cy="4641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5" i="1">
                <a:latin typeface="Times New Roman"/>
                <a:cs typeface="Times New Roman"/>
              </a:rPr>
              <a:t>H</a:t>
            </a:r>
            <a:r>
              <a:rPr dirty="0" sz="2150" spc="-325" i="1">
                <a:latin typeface="Times New Roman"/>
                <a:cs typeface="Times New Roman"/>
              </a:rPr>
              <a:t> </a:t>
            </a:r>
            <a:r>
              <a:rPr dirty="0" sz="2800" spc="-360">
                <a:latin typeface="Symbol"/>
                <a:cs typeface="Symbol"/>
              </a:rPr>
              <a:t></a:t>
            </a:r>
            <a:r>
              <a:rPr dirty="0" sz="2150" spc="5" i="1">
                <a:latin typeface="Times New Roman"/>
                <a:cs typeface="Times New Roman"/>
              </a:rPr>
              <a:t>u</a:t>
            </a:r>
            <a:r>
              <a:rPr dirty="0" sz="2150" spc="-5">
                <a:latin typeface="Times New Roman"/>
                <a:cs typeface="Times New Roman"/>
              </a:rPr>
              <a:t>,</a:t>
            </a:r>
            <a:r>
              <a:rPr dirty="0" sz="2150" spc="-340">
                <a:latin typeface="Times New Roman"/>
                <a:cs typeface="Times New Roman"/>
              </a:rPr>
              <a:t> </a:t>
            </a:r>
            <a:r>
              <a:rPr dirty="0" sz="2150" spc="60" i="1">
                <a:latin typeface="Times New Roman"/>
                <a:cs typeface="Times New Roman"/>
              </a:rPr>
              <a:t>v</a:t>
            </a:r>
            <a:r>
              <a:rPr dirty="0" sz="2800" spc="-260">
                <a:latin typeface="Symbol"/>
                <a:cs typeface="Symbol"/>
              </a:rPr>
              <a:t></a:t>
            </a:r>
            <a:r>
              <a:rPr dirty="0" sz="2800" spc="-390">
                <a:latin typeface="Times New Roman"/>
                <a:cs typeface="Times New Roman"/>
              </a:rPr>
              <a:t> </a:t>
            </a:r>
            <a:r>
              <a:rPr dirty="0" sz="2150" spc="-5">
                <a:latin typeface="Symbol"/>
                <a:cs typeface="Symbol"/>
              </a:rPr>
              <a:t></a:t>
            </a:r>
            <a:r>
              <a:rPr dirty="0" sz="2150" spc="-114">
                <a:latin typeface="Times New Roman"/>
                <a:cs typeface="Times New Roman"/>
              </a:rPr>
              <a:t> </a:t>
            </a:r>
            <a:r>
              <a:rPr dirty="0" baseline="-9043" sz="3225" spc="-7">
                <a:latin typeface="Symbol"/>
                <a:cs typeface="Symbol"/>
              </a:rPr>
              <a:t></a:t>
            </a:r>
            <a:endParaRPr baseline="-9043" sz="3225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5988" y="3571735"/>
            <a:ext cx="1734820" cy="974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665"/>
              </a:lnSpc>
              <a:tabLst>
                <a:tab pos="1372235" algn="l"/>
              </a:tabLst>
            </a:pPr>
            <a:r>
              <a:rPr dirty="0" sz="2350" spc="10" i="1">
                <a:latin typeface="Times New Roman"/>
                <a:cs typeface="Times New Roman"/>
              </a:rPr>
              <a:t>D</a:t>
            </a:r>
            <a:r>
              <a:rPr dirty="0" sz="2350" spc="-135" i="1">
                <a:latin typeface="Times New Roman"/>
                <a:cs typeface="Times New Roman"/>
              </a:rPr>
              <a:t> </a:t>
            </a:r>
            <a:r>
              <a:rPr dirty="0" sz="3100" spc="-220">
                <a:latin typeface="Symbol"/>
                <a:cs typeface="Symbol"/>
              </a:rPr>
              <a:t></a:t>
            </a:r>
            <a:r>
              <a:rPr dirty="0" sz="2350" spc="10" i="1">
                <a:latin typeface="Times New Roman"/>
                <a:cs typeface="Times New Roman"/>
              </a:rPr>
              <a:t>u</a:t>
            </a:r>
            <a:r>
              <a:rPr dirty="0" sz="2350" spc="-235" i="1">
                <a:latin typeface="Times New Roman"/>
                <a:cs typeface="Times New Roman"/>
              </a:rPr>
              <a:t> </a:t>
            </a:r>
            <a:r>
              <a:rPr dirty="0" sz="2350" spc="5">
                <a:latin typeface="Times New Roman"/>
                <a:cs typeface="Times New Roman"/>
              </a:rPr>
              <a:t>,</a:t>
            </a:r>
            <a:r>
              <a:rPr dirty="0" sz="2350" spc="-145">
                <a:latin typeface="Times New Roman"/>
                <a:cs typeface="Times New Roman"/>
              </a:rPr>
              <a:t> </a:t>
            </a:r>
            <a:r>
              <a:rPr dirty="0" sz="2350" spc="5" i="1">
                <a:latin typeface="Times New Roman"/>
                <a:cs typeface="Times New Roman"/>
              </a:rPr>
              <a:t>v</a:t>
            </a:r>
            <a:r>
              <a:rPr dirty="0" sz="2350" spc="-190" i="1">
                <a:latin typeface="Times New Roman"/>
                <a:cs typeface="Times New Roman"/>
              </a:rPr>
              <a:t> </a:t>
            </a:r>
            <a:r>
              <a:rPr dirty="0" sz="3100" spc="-85">
                <a:latin typeface="Symbol"/>
                <a:cs typeface="Symbol"/>
              </a:rPr>
              <a:t></a:t>
            </a:r>
            <a:r>
              <a:rPr dirty="0" sz="3100" spc="-385">
                <a:latin typeface="Times New Roman"/>
                <a:cs typeface="Times New Roman"/>
              </a:rPr>
              <a:t> </a:t>
            </a:r>
            <a:r>
              <a:rPr dirty="0" sz="2350" spc="10">
                <a:latin typeface="Symbol"/>
                <a:cs typeface="Symbol"/>
              </a:rPr>
              <a:t></a:t>
            </a:r>
            <a:r>
              <a:rPr dirty="0" sz="2350">
                <a:latin typeface="Times New Roman"/>
                <a:cs typeface="Times New Roman"/>
              </a:rPr>
              <a:t>	</a:t>
            </a:r>
            <a:r>
              <a:rPr dirty="0" sz="2350" spc="10" i="1">
                <a:latin typeface="Times New Roman"/>
                <a:cs typeface="Times New Roman"/>
              </a:rPr>
              <a:t>D</a:t>
            </a:r>
            <a:r>
              <a:rPr dirty="0" sz="2350" spc="-290" i="1">
                <a:latin typeface="Times New Roman"/>
                <a:cs typeface="Times New Roman"/>
              </a:rPr>
              <a:t> </a:t>
            </a:r>
            <a:r>
              <a:rPr dirty="0" baseline="-24691" sz="2025" spc="22">
                <a:latin typeface="Times New Roman"/>
                <a:cs typeface="Times New Roman"/>
              </a:rPr>
              <a:t>0</a:t>
            </a:r>
            <a:endParaRPr baseline="-24691" sz="2025">
              <a:latin typeface="Times New Roman"/>
              <a:cs typeface="Times New Roman"/>
            </a:endParaRPr>
          </a:p>
          <a:p>
            <a:pPr marL="12700">
              <a:lnSpc>
                <a:spcPts val="3665"/>
              </a:lnSpc>
              <a:tabLst>
                <a:tab pos="1378585" algn="l"/>
              </a:tabLst>
            </a:pPr>
            <a:r>
              <a:rPr dirty="0" sz="2350" spc="10" i="1">
                <a:latin typeface="Times New Roman"/>
                <a:cs typeface="Times New Roman"/>
              </a:rPr>
              <a:t>D</a:t>
            </a:r>
            <a:r>
              <a:rPr dirty="0" sz="2350" spc="-135" i="1">
                <a:latin typeface="Times New Roman"/>
                <a:cs typeface="Times New Roman"/>
              </a:rPr>
              <a:t> </a:t>
            </a:r>
            <a:r>
              <a:rPr dirty="0" sz="3100" spc="-220">
                <a:latin typeface="Symbol"/>
                <a:cs typeface="Symbol"/>
              </a:rPr>
              <a:t></a:t>
            </a:r>
            <a:r>
              <a:rPr dirty="0" sz="2350" spc="10" i="1">
                <a:latin typeface="Times New Roman"/>
                <a:cs typeface="Times New Roman"/>
              </a:rPr>
              <a:t>u</a:t>
            </a:r>
            <a:r>
              <a:rPr dirty="0" sz="2350" spc="-235" i="1">
                <a:latin typeface="Times New Roman"/>
                <a:cs typeface="Times New Roman"/>
              </a:rPr>
              <a:t> </a:t>
            </a:r>
            <a:r>
              <a:rPr dirty="0" sz="2350" spc="5">
                <a:latin typeface="Times New Roman"/>
                <a:cs typeface="Times New Roman"/>
              </a:rPr>
              <a:t>,</a:t>
            </a:r>
            <a:r>
              <a:rPr dirty="0" sz="2350" spc="-145">
                <a:latin typeface="Times New Roman"/>
                <a:cs typeface="Times New Roman"/>
              </a:rPr>
              <a:t> </a:t>
            </a:r>
            <a:r>
              <a:rPr dirty="0" sz="2350" spc="5" i="1">
                <a:latin typeface="Times New Roman"/>
                <a:cs typeface="Times New Roman"/>
              </a:rPr>
              <a:t>v</a:t>
            </a:r>
            <a:r>
              <a:rPr dirty="0" sz="2350" spc="-190" i="1">
                <a:latin typeface="Times New Roman"/>
                <a:cs typeface="Times New Roman"/>
              </a:rPr>
              <a:t> </a:t>
            </a:r>
            <a:r>
              <a:rPr dirty="0" sz="3100" spc="-85">
                <a:latin typeface="Symbol"/>
                <a:cs typeface="Symbol"/>
              </a:rPr>
              <a:t></a:t>
            </a:r>
            <a:r>
              <a:rPr dirty="0" sz="3100" spc="-340">
                <a:latin typeface="Times New Roman"/>
                <a:cs typeface="Times New Roman"/>
              </a:rPr>
              <a:t> </a:t>
            </a:r>
            <a:r>
              <a:rPr dirty="0" sz="2350" spc="10">
                <a:latin typeface="Symbol"/>
                <a:cs typeface="Symbol"/>
              </a:rPr>
              <a:t></a:t>
            </a:r>
            <a:r>
              <a:rPr dirty="0" sz="2350">
                <a:latin typeface="Times New Roman"/>
                <a:cs typeface="Times New Roman"/>
              </a:rPr>
              <a:t>	</a:t>
            </a:r>
            <a:r>
              <a:rPr dirty="0" sz="2350" spc="10" i="1">
                <a:latin typeface="Times New Roman"/>
                <a:cs typeface="Times New Roman"/>
              </a:rPr>
              <a:t>D</a:t>
            </a:r>
            <a:r>
              <a:rPr dirty="0" sz="2350" spc="-290" i="1">
                <a:latin typeface="Times New Roman"/>
                <a:cs typeface="Times New Roman"/>
              </a:rPr>
              <a:t> </a:t>
            </a:r>
            <a:r>
              <a:rPr dirty="0" baseline="-24691" sz="2025" spc="22">
                <a:latin typeface="Times New Roman"/>
                <a:cs typeface="Times New Roman"/>
              </a:rPr>
              <a:t>0</a:t>
            </a:r>
            <a:endParaRPr baseline="-24691" sz="202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33707" y="6432803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30" y="0"/>
                </a:lnTo>
              </a:path>
            </a:pathLst>
          </a:custGeom>
          <a:ln w="10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19379" y="6432803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647" y="0"/>
                </a:lnTo>
              </a:path>
            </a:pathLst>
          </a:custGeom>
          <a:ln w="10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08405" y="6076950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 h="0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5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211451" y="4962397"/>
            <a:ext cx="6981190" cy="1100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频率矩形的中心在(u,v)=(M/2,N/2)，从点 (u,v)到中心（原点）的距离如下</a:t>
            </a:r>
            <a:endParaRPr sz="2800">
              <a:latin typeface="NSimSun"/>
              <a:cs typeface="NSimSun"/>
            </a:endParaRPr>
          </a:p>
          <a:p>
            <a:pPr algn="r" marR="1894839">
              <a:lnSpc>
                <a:spcPct val="100000"/>
              </a:lnSpc>
              <a:spcBef>
                <a:spcPts val="465"/>
              </a:spcBef>
            </a:pPr>
            <a:r>
              <a:rPr dirty="0" sz="115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69531" y="6278156"/>
            <a:ext cx="332740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424" sz="2925" spc="15">
                <a:latin typeface="Symbol"/>
                <a:cs typeface="Symbol"/>
              </a:rPr>
              <a:t></a:t>
            </a:r>
            <a:r>
              <a:rPr dirty="0" baseline="1424" sz="2925" spc="15">
                <a:latin typeface="Times New Roman"/>
                <a:cs typeface="Times New Roman"/>
              </a:rPr>
              <a:t> </a:t>
            </a:r>
            <a:r>
              <a:rPr dirty="0" baseline="1424" sz="2925" spc="-127">
                <a:latin typeface="Times New Roman"/>
                <a:cs typeface="Times New Roman"/>
              </a:rPr>
              <a:t> </a:t>
            </a:r>
            <a:r>
              <a:rPr dirty="0" sz="1950" spc="10">
                <a:latin typeface="Symbol"/>
                <a:cs typeface="Symbol"/>
              </a:rPr>
              <a:t>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64591" y="6444996"/>
            <a:ext cx="53784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5">
                <a:latin typeface="Times New Roman"/>
                <a:cs typeface="Times New Roman"/>
              </a:rPr>
              <a:t>2</a:t>
            </a:r>
            <a:r>
              <a:rPr dirty="0" sz="1950" spc="130">
                <a:latin typeface="Times New Roman"/>
                <a:cs typeface="Times New Roman"/>
              </a:rPr>
              <a:t> </a:t>
            </a:r>
            <a:r>
              <a:rPr dirty="0" baseline="-7122" sz="2925" spc="15">
                <a:latin typeface="Symbol"/>
                <a:cs typeface="Symbol"/>
              </a:rPr>
              <a:t></a:t>
            </a:r>
            <a:r>
              <a:rPr dirty="0" baseline="-7122" sz="2925">
                <a:latin typeface="Times New Roman"/>
                <a:cs typeface="Times New Roman"/>
              </a:rPr>
              <a:t> </a:t>
            </a:r>
            <a:r>
              <a:rPr dirty="0" baseline="-7122" sz="2925" spc="-127">
                <a:latin typeface="Times New Roman"/>
                <a:cs typeface="Times New Roman"/>
              </a:rPr>
              <a:t> </a:t>
            </a:r>
            <a:r>
              <a:rPr dirty="0" baseline="-12820" sz="2925" spc="-1132">
                <a:latin typeface="Symbol"/>
                <a:cs typeface="Symbol"/>
              </a:rPr>
              <a:t></a:t>
            </a:r>
            <a:r>
              <a:rPr dirty="0" baseline="-22792" sz="2925" spc="15">
                <a:latin typeface="Symbol"/>
                <a:cs typeface="Symbol"/>
              </a:rPr>
              <a:t></a:t>
            </a:r>
            <a:endParaRPr baseline="-22792" sz="2925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49454" y="6108204"/>
            <a:ext cx="122555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0">
                <a:latin typeface="Symbol"/>
                <a:cs typeface="Symbol"/>
              </a:rPr>
              <a:t>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30379" y="6268973"/>
            <a:ext cx="122555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0">
                <a:latin typeface="Symbol"/>
                <a:cs typeface="Symbol"/>
              </a:rPr>
              <a:t>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01766" y="6444996"/>
            <a:ext cx="351155" cy="336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5">
                <a:latin typeface="Times New Roman"/>
                <a:cs typeface="Times New Roman"/>
              </a:rPr>
              <a:t>2</a:t>
            </a:r>
            <a:r>
              <a:rPr dirty="0" sz="1950" spc="15">
                <a:latin typeface="Times New Roman"/>
                <a:cs typeface="Times New Roman"/>
              </a:rPr>
              <a:t> </a:t>
            </a:r>
            <a:r>
              <a:rPr dirty="0" sz="1950" spc="-170">
                <a:latin typeface="Times New Roman"/>
                <a:cs typeface="Times New Roman"/>
              </a:rPr>
              <a:t> </a:t>
            </a:r>
            <a:r>
              <a:rPr dirty="0" baseline="-7122" sz="2925" spc="15">
                <a:latin typeface="Symbol"/>
                <a:cs typeface="Symbol"/>
              </a:rPr>
              <a:t></a:t>
            </a:r>
            <a:endParaRPr baseline="-7122" sz="2925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55578" y="6036627"/>
            <a:ext cx="21526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20">
                <a:latin typeface="Symbol"/>
                <a:cs typeface="Symbol"/>
              </a:rPr>
              <a:t></a:t>
            </a:r>
            <a:r>
              <a:rPr dirty="0" baseline="-15669" sz="2925" spc="15">
                <a:latin typeface="Symbol"/>
                <a:cs typeface="Symbol"/>
              </a:rPr>
              <a:t></a:t>
            </a:r>
            <a:endParaRPr baseline="-15669" sz="2925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35622" y="6039091"/>
            <a:ext cx="669290" cy="37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09220">
              <a:lnSpc>
                <a:spcPts val="459"/>
              </a:lnSpc>
            </a:pP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ts val="1420"/>
              </a:lnSpc>
            </a:pPr>
            <a:r>
              <a:rPr dirty="0" baseline="-24216" sz="2925" spc="30" i="1">
                <a:latin typeface="Times New Roman"/>
                <a:cs typeface="Times New Roman"/>
              </a:rPr>
              <a:t>N</a:t>
            </a:r>
            <a:r>
              <a:rPr dirty="0" baseline="-24216" sz="2925" spc="44" i="1">
                <a:latin typeface="Times New Roman"/>
                <a:cs typeface="Times New Roman"/>
              </a:rPr>
              <a:t> </a:t>
            </a:r>
            <a:r>
              <a:rPr dirty="0" baseline="-28490" sz="2925" spc="15">
                <a:latin typeface="Symbol"/>
                <a:cs typeface="Symbol"/>
              </a:rPr>
              <a:t></a:t>
            </a:r>
            <a:r>
              <a:rPr dirty="0" baseline="-28490" sz="2925">
                <a:latin typeface="Times New Roman"/>
                <a:cs typeface="Times New Roman"/>
              </a:rPr>
              <a:t> </a:t>
            </a:r>
            <a:r>
              <a:rPr dirty="0" baseline="-28490" sz="2925" spc="-127">
                <a:latin typeface="Times New Roman"/>
                <a:cs typeface="Times New Roman"/>
              </a:rPr>
              <a:t> </a:t>
            </a:r>
            <a:r>
              <a:rPr dirty="0" baseline="-12820" sz="2925" spc="15">
                <a:latin typeface="Symbol"/>
                <a:cs typeface="Symbol"/>
              </a:rPr>
              <a:t></a:t>
            </a:r>
            <a:r>
              <a:rPr dirty="0" baseline="-12820" sz="2925" spc="-3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75730" y="6248412"/>
            <a:ext cx="612775" cy="532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950" spc="15">
                <a:latin typeface="Symbol"/>
                <a:cs typeface="Symbol"/>
              </a:rPr>
              <a:t></a:t>
            </a:r>
            <a:r>
              <a:rPr dirty="0" sz="1950" spc="-210">
                <a:latin typeface="Times New Roman"/>
                <a:cs typeface="Times New Roman"/>
              </a:rPr>
              <a:t> </a:t>
            </a:r>
            <a:r>
              <a:rPr dirty="0" baseline="-4273" sz="2925" spc="15">
                <a:latin typeface="Symbol"/>
                <a:cs typeface="Symbol"/>
              </a:rPr>
              <a:t></a:t>
            </a:r>
            <a:r>
              <a:rPr dirty="0" baseline="-4273" sz="2925" spc="-457">
                <a:latin typeface="Times New Roman"/>
                <a:cs typeface="Times New Roman"/>
              </a:rPr>
              <a:t> </a:t>
            </a:r>
            <a:r>
              <a:rPr dirty="0" sz="1950" spc="15" i="1">
                <a:latin typeface="Times New Roman"/>
                <a:cs typeface="Times New Roman"/>
              </a:rPr>
              <a:t>v</a:t>
            </a:r>
            <a:r>
              <a:rPr dirty="0" sz="1950" spc="-155" i="1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</a:t>
            </a:r>
            <a:endParaRPr sz="1950">
              <a:latin typeface="Symbol"/>
              <a:cs typeface="Symbol"/>
            </a:endParaRPr>
          </a:p>
          <a:p>
            <a:pPr marL="186055">
              <a:lnSpc>
                <a:spcPts val="2065"/>
              </a:lnSpc>
            </a:pPr>
            <a:r>
              <a:rPr dirty="0" sz="1950" spc="10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42356" y="6039091"/>
            <a:ext cx="493395" cy="374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885"/>
              </a:lnSpc>
            </a:pP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845"/>
              </a:lnSpc>
            </a:pPr>
            <a:r>
              <a:rPr dirty="0" sz="1950" spc="25" i="1">
                <a:latin typeface="Times New Roman"/>
                <a:cs typeface="Times New Roman"/>
              </a:rPr>
              <a:t>M</a:t>
            </a:r>
            <a:r>
              <a:rPr dirty="0" sz="1950" spc="125" i="1">
                <a:latin typeface="Times New Roman"/>
                <a:cs typeface="Times New Roman"/>
              </a:rPr>
              <a:t> </a:t>
            </a:r>
            <a:r>
              <a:rPr dirty="0" baseline="-4273" sz="2925" spc="15">
                <a:latin typeface="Symbol"/>
                <a:cs typeface="Symbol"/>
              </a:rPr>
              <a:t></a:t>
            </a:r>
            <a:endParaRPr baseline="-4273" sz="2925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38943" y="6165812"/>
            <a:ext cx="1464310" cy="687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80"/>
              </a:lnSpc>
            </a:pPr>
            <a:r>
              <a:rPr dirty="0" sz="1950" spc="50" i="1">
                <a:latin typeface="Times New Roman"/>
                <a:cs typeface="Times New Roman"/>
              </a:rPr>
              <a:t>D</a:t>
            </a:r>
            <a:r>
              <a:rPr dirty="0" sz="2600" spc="-325">
                <a:latin typeface="Symbol"/>
                <a:cs typeface="Symbol"/>
              </a:rPr>
              <a:t></a:t>
            </a:r>
            <a:r>
              <a:rPr dirty="0" sz="1950" spc="55" i="1">
                <a:latin typeface="Times New Roman"/>
                <a:cs typeface="Times New Roman"/>
              </a:rPr>
              <a:t>u</a:t>
            </a:r>
            <a:r>
              <a:rPr dirty="0" sz="1950" spc="5">
                <a:latin typeface="Times New Roman"/>
                <a:cs typeface="Times New Roman"/>
              </a:rPr>
              <a:t>,</a:t>
            </a:r>
            <a:r>
              <a:rPr dirty="0" sz="1950" spc="-285">
                <a:latin typeface="Times New Roman"/>
                <a:cs typeface="Times New Roman"/>
              </a:rPr>
              <a:t> </a:t>
            </a:r>
            <a:r>
              <a:rPr dirty="0" sz="1950" spc="105" i="1">
                <a:latin typeface="Times New Roman"/>
                <a:cs typeface="Times New Roman"/>
              </a:rPr>
              <a:t>v</a:t>
            </a:r>
            <a:r>
              <a:rPr dirty="0" sz="2600" spc="-229">
                <a:latin typeface="Symbol"/>
                <a:cs typeface="Symbol"/>
              </a:rPr>
              <a:t></a:t>
            </a:r>
            <a:r>
              <a:rPr dirty="0" sz="2600" spc="-355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</a:t>
            </a:r>
            <a:r>
              <a:rPr dirty="0" sz="1950" spc="-25">
                <a:latin typeface="Times New Roman"/>
                <a:cs typeface="Times New Roman"/>
              </a:rPr>
              <a:t> </a:t>
            </a:r>
            <a:r>
              <a:rPr dirty="0" baseline="-7122" sz="2925" spc="-30">
                <a:latin typeface="Symbol"/>
                <a:cs typeface="Symbol"/>
              </a:rPr>
              <a:t></a:t>
            </a:r>
            <a:r>
              <a:rPr dirty="0" baseline="-4273" sz="2925" spc="247">
                <a:latin typeface="Symbol"/>
                <a:cs typeface="Symbol"/>
              </a:rPr>
              <a:t></a:t>
            </a:r>
            <a:r>
              <a:rPr dirty="0" sz="1950" spc="15" i="1">
                <a:latin typeface="Times New Roman"/>
                <a:cs typeface="Times New Roman"/>
              </a:rPr>
              <a:t>u</a:t>
            </a:r>
            <a:r>
              <a:rPr dirty="0" sz="1950" spc="-114" i="1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</a:t>
            </a:r>
            <a:endParaRPr sz="1950">
              <a:latin typeface="Symbol"/>
              <a:cs typeface="Symbol"/>
            </a:endParaRPr>
          </a:p>
          <a:p>
            <a:pPr marL="929005">
              <a:lnSpc>
                <a:spcPts val="2000"/>
              </a:lnSpc>
            </a:pPr>
            <a:r>
              <a:rPr dirty="0" baseline="-5698" sz="2925" spc="-1132">
                <a:latin typeface="Symbol"/>
                <a:cs typeface="Symbol"/>
              </a:rPr>
              <a:t></a:t>
            </a:r>
            <a:r>
              <a:rPr dirty="0" baseline="-15669" sz="2925" spc="-30">
                <a:latin typeface="Symbol"/>
                <a:cs typeface="Symbol"/>
              </a:rPr>
              <a:t></a:t>
            </a:r>
            <a:r>
              <a:rPr dirty="0" sz="1950" spc="10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20164"/>
            <a:ext cx="32804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理想低通滤波器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87587" y="2759201"/>
            <a:ext cx="6316979" cy="2674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69897" y="5747766"/>
            <a:ext cx="7289800" cy="725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说明：在半径为D</a:t>
            </a:r>
            <a:r>
              <a:rPr dirty="0" baseline="-20833" sz="2400" spc="-7">
                <a:latin typeface="NSimSun"/>
                <a:cs typeface="NSimSun"/>
              </a:rPr>
              <a:t>0</a:t>
            </a:r>
            <a:r>
              <a:rPr dirty="0" sz="2400">
                <a:latin typeface="NSimSun"/>
                <a:cs typeface="NSimSun"/>
              </a:rPr>
              <a:t>的圆内，所有频率没有衰减地通过滤</a:t>
            </a:r>
            <a:r>
              <a:rPr dirty="0" sz="2400">
                <a:latin typeface="NSimSun"/>
                <a:cs typeface="NSimSun"/>
              </a:rPr>
              <a:t> 波器，而在此半径的圆之外的所有频率完全被衰减掉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28689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频率域图像增强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89119" y="3086608"/>
            <a:ext cx="885190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0" i="1">
                <a:latin typeface="Times New Roman"/>
                <a:cs typeface="Times New Roman"/>
              </a:rPr>
              <a:t>M</a:t>
            </a:r>
            <a:r>
              <a:rPr dirty="0" sz="1850" spc="-280" i="1">
                <a:latin typeface="Times New Roman"/>
                <a:cs typeface="Times New Roman"/>
              </a:rPr>
              <a:t> </a:t>
            </a:r>
            <a:r>
              <a:rPr dirty="0" sz="1850" spc="-195">
                <a:latin typeface="Symbol"/>
                <a:cs typeface="Symbol"/>
              </a:rPr>
              <a:t></a:t>
            </a:r>
            <a:r>
              <a:rPr dirty="0" sz="1850" spc="125">
                <a:latin typeface="Times New Roman"/>
                <a:cs typeface="Times New Roman"/>
              </a:rPr>
              <a:t>1</a:t>
            </a:r>
            <a:r>
              <a:rPr dirty="0" sz="1850" spc="140" i="1">
                <a:latin typeface="Times New Roman"/>
                <a:cs typeface="Times New Roman"/>
              </a:rPr>
              <a:t>N</a:t>
            </a:r>
            <a:r>
              <a:rPr dirty="0" sz="1850" spc="-195">
                <a:latin typeface="Symbol"/>
                <a:cs typeface="Symbol"/>
              </a:rPr>
              <a:t></a:t>
            </a:r>
            <a:r>
              <a:rPr dirty="0" sz="1850" spc="5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78058" y="4357913"/>
            <a:ext cx="0" cy="418465"/>
          </a:xfrm>
          <a:custGeom>
            <a:avLst/>
            <a:gdLst/>
            <a:ahLst/>
            <a:cxnLst/>
            <a:rect l="l" t="t" r="r" b="b"/>
            <a:pathLst>
              <a:path w="0" h="418464">
                <a:moveTo>
                  <a:pt x="0" y="0"/>
                </a:moveTo>
                <a:lnTo>
                  <a:pt x="0" y="418339"/>
                </a:lnTo>
              </a:path>
            </a:pathLst>
          </a:custGeom>
          <a:ln w="13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17599" y="4357913"/>
            <a:ext cx="0" cy="418465"/>
          </a:xfrm>
          <a:custGeom>
            <a:avLst/>
            <a:gdLst/>
            <a:ahLst/>
            <a:cxnLst/>
            <a:rect l="l" t="t" r="r" b="b"/>
            <a:pathLst>
              <a:path w="0" h="418464">
                <a:moveTo>
                  <a:pt x="0" y="0"/>
                </a:moveTo>
                <a:lnTo>
                  <a:pt x="0" y="418339"/>
                </a:lnTo>
              </a:path>
            </a:pathLst>
          </a:custGeom>
          <a:ln w="13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10245" y="1820164"/>
            <a:ext cx="7446009" cy="292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理想低通滤波器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232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总图像功率值P</a:t>
            </a:r>
            <a:r>
              <a:rPr dirty="0" baseline="-20467" sz="2850">
                <a:latin typeface="NSimSun"/>
                <a:cs typeface="NSimSun"/>
              </a:rPr>
              <a:t>T</a:t>
            </a:r>
            <a:endParaRPr baseline="-20467" sz="2850">
              <a:latin typeface="NSimSun"/>
              <a:cs typeface="NSimSun"/>
            </a:endParaRPr>
          </a:p>
          <a:p>
            <a:pPr marL="2578735">
              <a:lnSpc>
                <a:spcPct val="100000"/>
              </a:lnSpc>
              <a:spcBef>
                <a:spcPts val="745"/>
              </a:spcBef>
              <a:tabLst>
                <a:tab pos="3001645" algn="l"/>
              </a:tabLst>
            </a:pPr>
            <a:r>
              <a:rPr dirty="0" sz="3200" spc="-725" i="1">
                <a:latin typeface="Times New Roman"/>
                <a:cs typeface="Times New Roman"/>
              </a:rPr>
              <a:t>P</a:t>
            </a:r>
            <a:r>
              <a:rPr dirty="0" baseline="-24024" sz="2775" spc="7" i="1">
                <a:latin typeface="Times New Roman"/>
                <a:cs typeface="Times New Roman"/>
              </a:rPr>
              <a:t>T</a:t>
            </a:r>
            <a:r>
              <a:rPr dirty="0" baseline="-24024" sz="2775" i="1">
                <a:latin typeface="Times New Roman"/>
                <a:cs typeface="Times New Roman"/>
              </a:rPr>
              <a:t>	</a:t>
            </a:r>
            <a:r>
              <a:rPr dirty="0" sz="3200">
                <a:latin typeface="Symbol"/>
                <a:cs typeface="Symbol"/>
              </a:rPr>
              <a:t></a:t>
            </a:r>
            <a:r>
              <a:rPr dirty="0" sz="3200" spc="-190">
                <a:latin typeface="Times New Roman"/>
                <a:cs typeface="Times New Roman"/>
              </a:rPr>
              <a:t> </a:t>
            </a:r>
            <a:r>
              <a:rPr dirty="0" baseline="-8680" sz="7200" spc="-7">
                <a:latin typeface="Symbol"/>
                <a:cs typeface="Symbol"/>
              </a:rPr>
              <a:t></a:t>
            </a:r>
            <a:r>
              <a:rPr dirty="0" baseline="-8680" sz="7200" spc="150">
                <a:latin typeface="Symbol"/>
                <a:cs typeface="Symbol"/>
              </a:rPr>
              <a:t></a:t>
            </a:r>
            <a:r>
              <a:rPr dirty="0" sz="3200" spc="-135" i="1">
                <a:latin typeface="Times New Roman"/>
                <a:cs typeface="Times New Roman"/>
              </a:rPr>
              <a:t>P</a:t>
            </a:r>
            <a:r>
              <a:rPr dirty="0" sz="4200" spc="-600">
                <a:latin typeface="Symbol"/>
                <a:cs typeface="Symbol"/>
              </a:rPr>
              <a:t></a:t>
            </a:r>
            <a:r>
              <a:rPr dirty="0" sz="3200" spc="-85" i="1">
                <a:latin typeface="Times New Roman"/>
                <a:cs typeface="Times New Roman"/>
              </a:rPr>
              <a:t>u</a:t>
            </a:r>
            <a:r>
              <a:rPr dirty="0" sz="3200" spc="229">
                <a:latin typeface="Times New Roman"/>
                <a:cs typeface="Times New Roman"/>
              </a:rPr>
              <a:t>,</a:t>
            </a:r>
            <a:r>
              <a:rPr dirty="0" sz="3200" spc="5" i="1">
                <a:latin typeface="Times New Roman"/>
                <a:cs typeface="Times New Roman"/>
              </a:rPr>
              <a:t>v</a:t>
            </a:r>
            <a:r>
              <a:rPr dirty="0" sz="4200" spc="-465">
                <a:latin typeface="Symbol"/>
                <a:cs typeface="Symbol"/>
              </a:rPr>
              <a:t></a:t>
            </a:r>
            <a:endParaRPr sz="4200">
              <a:latin typeface="Symbol"/>
              <a:cs typeface="Symbol"/>
            </a:endParaRPr>
          </a:p>
          <a:p>
            <a:pPr algn="ctr" marR="8890">
              <a:lnSpc>
                <a:spcPct val="100000"/>
              </a:lnSpc>
              <a:spcBef>
                <a:spcPts val="250"/>
              </a:spcBef>
            </a:pPr>
            <a:r>
              <a:rPr dirty="0" sz="1850" spc="60" i="1">
                <a:latin typeface="Times New Roman"/>
                <a:cs typeface="Times New Roman"/>
              </a:rPr>
              <a:t>u</a:t>
            </a:r>
            <a:r>
              <a:rPr dirty="0" sz="1850" spc="-40">
                <a:latin typeface="Symbol"/>
                <a:cs typeface="Symbol"/>
              </a:rPr>
              <a:t></a:t>
            </a:r>
            <a:r>
              <a:rPr dirty="0" sz="1850" spc="5">
                <a:latin typeface="Times New Roman"/>
                <a:cs typeface="Times New Roman"/>
              </a:rPr>
              <a:t>0</a:t>
            </a:r>
            <a:r>
              <a:rPr dirty="0" sz="1850" spc="130">
                <a:latin typeface="Times New Roman"/>
                <a:cs typeface="Times New Roman"/>
              </a:rPr>
              <a:t> </a:t>
            </a:r>
            <a:r>
              <a:rPr dirty="0" sz="1850" spc="25" i="1">
                <a:latin typeface="Times New Roman"/>
                <a:cs typeface="Times New Roman"/>
              </a:rPr>
              <a:t>v</a:t>
            </a:r>
            <a:r>
              <a:rPr dirty="0" sz="1850" spc="-40">
                <a:latin typeface="Symbol"/>
                <a:cs typeface="Symbol"/>
              </a:rPr>
              <a:t></a:t>
            </a:r>
            <a:r>
              <a:rPr dirty="0" sz="1850" spc="5">
                <a:latin typeface="Times New Roman"/>
                <a:cs typeface="Times New Roman"/>
              </a:rPr>
              <a:t>0</a:t>
            </a:r>
            <a:endParaRPr sz="1850">
              <a:latin typeface="Times New Roman"/>
              <a:cs typeface="Times New Roman"/>
            </a:endParaRPr>
          </a:p>
          <a:p>
            <a:pPr marL="2573020">
              <a:lnSpc>
                <a:spcPct val="100000"/>
              </a:lnSpc>
              <a:spcBef>
                <a:spcPts val="210"/>
              </a:spcBef>
            </a:pPr>
            <a:r>
              <a:rPr dirty="0" sz="2750" spc="-15" i="1">
                <a:latin typeface="Times New Roman"/>
                <a:cs typeface="Times New Roman"/>
              </a:rPr>
              <a:t>P</a:t>
            </a:r>
            <a:r>
              <a:rPr dirty="0" sz="3600" spc="-470">
                <a:latin typeface="Symbol"/>
                <a:cs typeface="Symbol"/>
              </a:rPr>
              <a:t></a:t>
            </a:r>
            <a:r>
              <a:rPr dirty="0" sz="2750" spc="10" i="1">
                <a:latin typeface="Times New Roman"/>
                <a:cs typeface="Times New Roman"/>
              </a:rPr>
              <a:t>u</a:t>
            </a:r>
            <a:r>
              <a:rPr dirty="0" sz="2750">
                <a:latin typeface="Times New Roman"/>
                <a:cs typeface="Times New Roman"/>
              </a:rPr>
              <a:t>,</a:t>
            </a:r>
            <a:r>
              <a:rPr dirty="0" sz="2750" spc="-440">
                <a:latin typeface="Times New Roman"/>
                <a:cs typeface="Times New Roman"/>
              </a:rPr>
              <a:t> </a:t>
            </a:r>
            <a:r>
              <a:rPr dirty="0" sz="2750" spc="80" i="1">
                <a:latin typeface="Times New Roman"/>
                <a:cs typeface="Times New Roman"/>
              </a:rPr>
              <a:t>v</a:t>
            </a:r>
            <a:r>
              <a:rPr dirty="0" sz="3600" spc="-345">
                <a:latin typeface="Symbol"/>
                <a:cs typeface="Symbol"/>
              </a:rPr>
              <a:t></a:t>
            </a:r>
            <a:r>
              <a:rPr dirty="0" sz="3600" spc="-505">
                <a:latin typeface="Times New Roman"/>
                <a:cs typeface="Times New Roman"/>
              </a:rPr>
              <a:t> </a:t>
            </a:r>
            <a:r>
              <a:rPr dirty="0" sz="2750">
                <a:latin typeface="Symbol"/>
                <a:cs typeface="Symbol"/>
              </a:rPr>
              <a:t></a:t>
            </a:r>
            <a:r>
              <a:rPr dirty="0" sz="2750" spc="285">
                <a:latin typeface="Times New Roman"/>
                <a:cs typeface="Times New Roman"/>
              </a:rPr>
              <a:t> </a:t>
            </a:r>
            <a:r>
              <a:rPr dirty="0" sz="2750" spc="185" i="1">
                <a:latin typeface="Times New Roman"/>
                <a:cs typeface="Times New Roman"/>
              </a:rPr>
              <a:t>F</a:t>
            </a:r>
            <a:r>
              <a:rPr dirty="0" sz="3600" spc="-465">
                <a:latin typeface="Symbol"/>
                <a:cs typeface="Symbol"/>
              </a:rPr>
              <a:t></a:t>
            </a:r>
            <a:r>
              <a:rPr dirty="0" sz="2750" spc="10" i="1">
                <a:latin typeface="Times New Roman"/>
                <a:cs typeface="Times New Roman"/>
              </a:rPr>
              <a:t>u</a:t>
            </a:r>
            <a:r>
              <a:rPr dirty="0" sz="2750">
                <a:latin typeface="Times New Roman"/>
                <a:cs typeface="Times New Roman"/>
              </a:rPr>
              <a:t>,</a:t>
            </a:r>
            <a:r>
              <a:rPr dirty="0" sz="2750" spc="-440">
                <a:latin typeface="Times New Roman"/>
                <a:cs typeface="Times New Roman"/>
              </a:rPr>
              <a:t> </a:t>
            </a:r>
            <a:r>
              <a:rPr dirty="0" sz="2750" spc="80" i="1">
                <a:latin typeface="Times New Roman"/>
                <a:cs typeface="Times New Roman"/>
              </a:rPr>
              <a:t>v</a:t>
            </a:r>
            <a:r>
              <a:rPr dirty="0" sz="3600" spc="-50">
                <a:latin typeface="Symbol"/>
                <a:cs typeface="Symbol"/>
              </a:rPr>
              <a:t></a:t>
            </a:r>
            <a:r>
              <a:rPr dirty="0" baseline="57291" sz="2400">
                <a:latin typeface="Times New Roman"/>
                <a:cs typeface="Times New Roman"/>
              </a:rPr>
              <a:t>2</a:t>
            </a:r>
            <a:r>
              <a:rPr dirty="0" baseline="57291" sz="2400">
                <a:latin typeface="Times New Roman"/>
                <a:cs typeface="Times New Roman"/>
              </a:rPr>
              <a:t> </a:t>
            </a:r>
            <a:r>
              <a:rPr dirty="0" baseline="57291" sz="2400" spc="22">
                <a:latin typeface="Times New Roman"/>
                <a:cs typeface="Times New Roman"/>
              </a:rPr>
              <a:t> </a:t>
            </a:r>
            <a:r>
              <a:rPr dirty="0" sz="2750">
                <a:latin typeface="Symbol"/>
                <a:cs typeface="Symbol"/>
              </a:rPr>
              <a:t></a:t>
            </a:r>
            <a:r>
              <a:rPr dirty="0" sz="2750" spc="-80">
                <a:latin typeface="Times New Roman"/>
                <a:cs typeface="Times New Roman"/>
              </a:rPr>
              <a:t> </a:t>
            </a:r>
            <a:r>
              <a:rPr dirty="0" sz="2750" spc="-15" i="1">
                <a:latin typeface="Times New Roman"/>
                <a:cs typeface="Times New Roman"/>
              </a:rPr>
              <a:t>R</a:t>
            </a:r>
            <a:r>
              <a:rPr dirty="0" sz="3600" spc="-470">
                <a:latin typeface="Symbol"/>
                <a:cs typeface="Symbol"/>
              </a:rPr>
              <a:t></a:t>
            </a:r>
            <a:r>
              <a:rPr dirty="0" sz="2750" spc="10" i="1">
                <a:latin typeface="Times New Roman"/>
                <a:cs typeface="Times New Roman"/>
              </a:rPr>
              <a:t>u</a:t>
            </a:r>
            <a:r>
              <a:rPr dirty="0" sz="2750">
                <a:latin typeface="Times New Roman"/>
                <a:cs typeface="Times New Roman"/>
              </a:rPr>
              <a:t>,</a:t>
            </a:r>
            <a:r>
              <a:rPr dirty="0" sz="2750" spc="-440">
                <a:latin typeface="Times New Roman"/>
                <a:cs typeface="Times New Roman"/>
              </a:rPr>
              <a:t> </a:t>
            </a:r>
            <a:r>
              <a:rPr dirty="0" sz="2750" spc="85" i="1">
                <a:latin typeface="Times New Roman"/>
                <a:cs typeface="Times New Roman"/>
              </a:rPr>
              <a:t>v</a:t>
            </a:r>
            <a:r>
              <a:rPr dirty="0" sz="3600" spc="-425">
                <a:latin typeface="Symbol"/>
                <a:cs typeface="Symbol"/>
              </a:rPr>
              <a:t></a:t>
            </a:r>
            <a:r>
              <a:rPr dirty="0" baseline="50347" sz="2400">
                <a:latin typeface="Times New Roman"/>
                <a:cs typeface="Times New Roman"/>
              </a:rPr>
              <a:t>2</a:t>
            </a:r>
            <a:r>
              <a:rPr dirty="0" baseline="50347" sz="2400">
                <a:latin typeface="Times New Roman"/>
                <a:cs typeface="Times New Roman"/>
              </a:rPr>
              <a:t> </a:t>
            </a:r>
            <a:r>
              <a:rPr dirty="0" baseline="50347" sz="2400" spc="-217">
                <a:latin typeface="Times New Roman"/>
                <a:cs typeface="Times New Roman"/>
              </a:rPr>
              <a:t> </a:t>
            </a:r>
            <a:r>
              <a:rPr dirty="0" sz="2750">
                <a:latin typeface="Symbol"/>
                <a:cs typeface="Symbol"/>
              </a:rPr>
              <a:t></a:t>
            </a:r>
            <a:r>
              <a:rPr dirty="0" sz="2750" spc="-200">
                <a:latin typeface="Times New Roman"/>
                <a:cs typeface="Times New Roman"/>
              </a:rPr>
              <a:t> </a:t>
            </a:r>
            <a:r>
              <a:rPr dirty="0" sz="2750" i="1">
                <a:latin typeface="Times New Roman"/>
                <a:cs typeface="Times New Roman"/>
              </a:rPr>
              <a:t>I</a:t>
            </a:r>
            <a:r>
              <a:rPr dirty="0" sz="2750" spc="-430" i="1">
                <a:latin typeface="Times New Roman"/>
                <a:cs typeface="Times New Roman"/>
              </a:rPr>
              <a:t> </a:t>
            </a:r>
            <a:r>
              <a:rPr dirty="0" sz="3600" spc="-470">
                <a:latin typeface="Symbol"/>
                <a:cs typeface="Symbol"/>
              </a:rPr>
              <a:t></a:t>
            </a:r>
            <a:r>
              <a:rPr dirty="0" sz="2750" spc="10" i="1">
                <a:latin typeface="Times New Roman"/>
                <a:cs typeface="Times New Roman"/>
              </a:rPr>
              <a:t>u</a:t>
            </a:r>
            <a:r>
              <a:rPr dirty="0" sz="2750">
                <a:latin typeface="Times New Roman"/>
                <a:cs typeface="Times New Roman"/>
              </a:rPr>
              <a:t>,</a:t>
            </a:r>
            <a:r>
              <a:rPr dirty="0" sz="2750" spc="-440">
                <a:latin typeface="Times New Roman"/>
                <a:cs typeface="Times New Roman"/>
              </a:rPr>
              <a:t> </a:t>
            </a:r>
            <a:r>
              <a:rPr dirty="0" sz="2750" spc="85" i="1">
                <a:latin typeface="Times New Roman"/>
                <a:cs typeface="Times New Roman"/>
              </a:rPr>
              <a:t>v</a:t>
            </a:r>
            <a:r>
              <a:rPr dirty="0" sz="3600" spc="-425">
                <a:latin typeface="Symbol"/>
                <a:cs typeface="Symbol"/>
              </a:rPr>
              <a:t></a:t>
            </a:r>
            <a:r>
              <a:rPr dirty="0" baseline="50347" sz="2400">
                <a:latin typeface="Times New Roman"/>
                <a:cs typeface="Times New Roman"/>
              </a:rPr>
              <a:t>2</a:t>
            </a:r>
            <a:endParaRPr baseline="50347"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14221" y="6364223"/>
            <a:ext cx="136525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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8902" y="5904750"/>
            <a:ext cx="2411730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287905" algn="l"/>
              </a:tabLst>
            </a:pPr>
            <a:r>
              <a:rPr dirty="0" sz="2250" spc="5">
                <a:latin typeface="Symbol"/>
                <a:cs typeface="Symbol"/>
              </a:rPr>
              <a:t></a:t>
            </a:r>
            <a:r>
              <a:rPr dirty="0" sz="2250" spc="5">
                <a:latin typeface="Times New Roman"/>
                <a:cs typeface="Times New Roman"/>
              </a:rPr>
              <a:t>	</a:t>
            </a:r>
            <a:r>
              <a:rPr dirty="0" sz="2250" spc="5">
                <a:latin typeface="Symbol"/>
                <a:cs typeface="Symbol"/>
              </a:rPr>
              <a:t>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8902" y="6364223"/>
            <a:ext cx="748665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1620" algn="l"/>
                <a:tab pos="661035" algn="l"/>
              </a:tabLst>
            </a:pPr>
            <a:r>
              <a:rPr dirty="0" sz="2250" spc="5">
                <a:latin typeface="Symbol"/>
                <a:cs typeface="Symbol"/>
              </a:rPr>
              <a:t></a:t>
            </a:r>
            <a:r>
              <a:rPr dirty="0" sz="2250" spc="5">
                <a:latin typeface="Times New Roman"/>
                <a:cs typeface="Times New Roman"/>
              </a:rPr>
              <a:t>	</a:t>
            </a:r>
            <a:r>
              <a:rPr dirty="0" baseline="2136" sz="1950" spc="15" i="1">
                <a:latin typeface="Times New Roman"/>
                <a:cs typeface="Times New Roman"/>
              </a:rPr>
              <a:t>u</a:t>
            </a:r>
            <a:r>
              <a:rPr dirty="0" baseline="2136" sz="1950" spc="15" i="1">
                <a:latin typeface="Times New Roman"/>
                <a:cs typeface="Times New Roman"/>
              </a:rPr>
              <a:t>	</a:t>
            </a:r>
            <a:r>
              <a:rPr dirty="0" baseline="2136" sz="1950" spc="15" i="1">
                <a:latin typeface="Times New Roman"/>
                <a:cs typeface="Times New Roman"/>
              </a:rPr>
              <a:t>v</a:t>
            </a:r>
            <a:endParaRPr baseline="2136" sz="1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5604" y="5938520"/>
            <a:ext cx="3444875" cy="592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</a:tabLst>
            </a:pPr>
            <a:r>
              <a:rPr dirty="0" sz="2400" spc="-85" i="1">
                <a:latin typeface="Symbol"/>
                <a:cs typeface="Symbol"/>
              </a:rPr>
              <a:t></a:t>
            </a:r>
            <a:r>
              <a:rPr dirty="0" sz="2400" spc="-85" i="1">
                <a:latin typeface="Times New Roman"/>
                <a:cs typeface="Times New Roman"/>
              </a:rPr>
              <a:t>	</a:t>
            </a:r>
            <a:r>
              <a:rPr dirty="0" sz="2250" spc="10">
                <a:latin typeface="Symbol"/>
                <a:cs typeface="Symbol"/>
              </a:rPr>
              <a:t></a:t>
            </a:r>
            <a:r>
              <a:rPr dirty="0" sz="2250" spc="-85">
                <a:latin typeface="Times New Roman"/>
                <a:cs typeface="Times New Roman"/>
              </a:rPr>
              <a:t> </a:t>
            </a:r>
            <a:r>
              <a:rPr dirty="0" sz="2250" spc="10">
                <a:latin typeface="Times New Roman"/>
                <a:cs typeface="Times New Roman"/>
              </a:rPr>
              <a:t>100</a:t>
            </a:r>
            <a:r>
              <a:rPr dirty="0" sz="2250" spc="-45">
                <a:latin typeface="Times New Roman"/>
                <a:cs typeface="Times New Roman"/>
              </a:rPr>
              <a:t> </a:t>
            </a:r>
            <a:r>
              <a:rPr dirty="0" baseline="-18518" sz="3375" spc="225">
                <a:latin typeface="Symbol"/>
                <a:cs typeface="Symbol"/>
              </a:rPr>
              <a:t></a:t>
            </a:r>
            <a:r>
              <a:rPr dirty="0" baseline="-8986" sz="5100">
                <a:latin typeface="Symbol"/>
                <a:cs typeface="Symbol"/>
              </a:rPr>
              <a:t></a:t>
            </a:r>
            <a:r>
              <a:rPr dirty="0" baseline="-8986" sz="5100" spc="-322">
                <a:latin typeface="Times New Roman"/>
                <a:cs typeface="Times New Roman"/>
              </a:rPr>
              <a:t> </a:t>
            </a:r>
            <a:r>
              <a:rPr dirty="0" baseline="-8986" sz="5100">
                <a:latin typeface="Symbol"/>
                <a:cs typeface="Symbol"/>
              </a:rPr>
              <a:t></a:t>
            </a:r>
            <a:r>
              <a:rPr dirty="0" baseline="-8986" sz="5100" spc="-172">
                <a:latin typeface="Times New Roman"/>
                <a:cs typeface="Times New Roman"/>
              </a:rPr>
              <a:t> </a:t>
            </a:r>
            <a:r>
              <a:rPr dirty="0" sz="2250" spc="10" i="1">
                <a:latin typeface="Times New Roman"/>
                <a:cs typeface="Times New Roman"/>
              </a:rPr>
              <a:t>P</a:t>
            </a:r>
            <a:r>
              <a:rPr dirty="0" sz="2250" spc="-315" i="1">
                <a:latin typeface="Times New Roman"/>
                <a:cs typeface="Times New Roman"/>
              </a:rPr>
              <a:t> </a:t>
            </a:r>
            <a:r>
              <a:rPr dirty="0" sz="3000" spc="-285">
                <a:latin typeface="Symbol"/>
                <a:cs typeface="Symbol"/>
              </a:rPr>
              <a:t></a:t>
            </a:r>
            <a:r>
              <a:rPr dirty="0" sz="2250" spc="10" i="1">
                <a:latin typeface="Times New Roman"/>
                <a:cs typeface="Times New Roman"/>
              </a:rPr>
              <a:t>u</a:t>
            </a:r>
            <a:r>
              <a:rPr dirty="0" sz="2250" spc="-340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Times New Roman"/>
                <a:cs typeface="Times New Roman"/>
              </a:rPr>
              <a:t>,</a:t>
            </a:r>
            <a:r>
              <a:rPr dirty="0" sz="2250" spc="-210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v</a:t>
            </a:r>
            <a:r>
              <a:rPr dirty="0" sz="2250" spc="-295" i="1">
                <a:latin typeface="Times New Roman"/>
                <a:cs typeface="Times New Roman"/>
              </a:rPr>
              <a:t> </a:t>
            </a:r>
            <a:r>
              <a:rPr dirty="0" sz="3000" spc="25">
                <a:latin typeface="Symbol"/>
                <a:cs typeface="Symbol"/>
              </a:rPr>
              <a:t></a:t>
            </a:r>
            <a:r>
              <a:rPr dirty="0" sz="2250" spc="5">
                <a:latin typeface="Times New Roman"/>
                <a:cs typeface="Times New Roman"/>
              </a:rPr>
              <a:t>/</a:t>
            </a:r>
            <a:r>
              <a:rPr dirty="0" sz="2250" spc="45">
                <a:latin typeface="Times New Roman"/>
                <a:cs typeface="Times New Roman"/>
              </a:rPr>
              <a:t> </a:t>
            </a:r>
            <a:r>
              <a:rPr dirty="0" sz="2250" spc="-270" i="1">
                <a:latin typeface="Times New Roman"/>
                <a:cs typeface="Times New Roman"/>
              </a:rPr>
              <a:t>P</a:t>
            </a:r>
            <a:r>
              <a:rPr dirty="0" baseline="-23504" sz="1950" spc="15" i="1">
                <a:latin typeface="Times New Roman"/>
                <a:cs typeface="Times New Roman"/>
              </a:rPr>
              <a:t>T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-52" i="1">
                <a:latin typeface="Times New Roman"/>
                <a:cs typeface="Times New Roman"/>
              </a:rPr>
              <a:t> </a:t>
            </a:r>
            <a:r>
              <a:rPr dirty="0" baseline="-18518" sz="3375" spc="7">
                <a:latin typeface="Symbol"/>
                <a:cs typeface="Symbol"/>
              </a:rPr>
              <a:t></a:t>
            </a:r>
            <a:endParaRPr baseline="-18518" sz="3375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67432" y="5176520"/>
            <a:ext cx="7453630" cy="845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原点在频率矩形的中心，半径为r的圆包</a:t>
            </a:r>
            <a:r>
              <a:rPr dirty="0" sz="2800" spc="90">
                <a:latin typeface="NSimSun"/>
                <a:cs typeface="NSimSun"/>
              </a:rPr>
              <a:t>含</a:t>
            </a:r>
            <a:r>
              <a:rPr dirty="0" baseline="5446" sz="3825" spc="-22" i="1">
                <a:latin typeface="Symbol"/>
                <a:cs typeface="Symbol"/>
              </a:rPr>
              <a:t></a:t>
            </a:r>
            <a:r>
              <a:rPr dirty="0" baseline="5787" sz="3600" spc="22">
                <a:latin typeface="Times New Roman"/>
                <a:cs typeface="Times New Roman"/>
              </a:rPr>
              <a:t>% </a:t>
            </a:r>
            <a:r>
              <a:rPr dirty="0" sz="2800" spc="-5">
                <a:latin typeface="NSimSun"/>
                <a:cs typeface="NSimSun"/>
              </a:rPr>
              <a:t>的功率，其中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理想低通滤波器举例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827667" y="2519171"/>
            <a:ext cx="5036820" cy="3292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62376" y="2049526"/>
            <a:ext cx="2312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500×500像素的原图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7977" y="2031987"/>
            <a:ext cx="205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图像的傅里叶频谱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4017" y="5912103"/>
            <a:ext cx="5106670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圆环具有半径5,15,30,80和230个像素 图像功率为92.0%,94.6%,96.4%,98.0%和99.5%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35793" y="2122170"/>
            <a:ext cx="3527297" cy="48242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46730" y="2461514"/>
            <a:ext cx="43116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17256" y="2418859"/>
            <a:ext cx="1955800" cy="1100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3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波,滤除8%的总功率，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模糊说明多数尖锐细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节在这</a:t>
            </a: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8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%的功率之内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5879" y="3932478"/>
            <a:ext cx="1854835" cy="1101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半径是</a:t>
            </a: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1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5的理想低通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滤波,滤除5.4%的总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5" b="1">
                <a:solidFill>
                  <a:srgbClr val="EE2B0A"/>
                </a:solidFill>
                <a:latin typeface="NSimSun"/>
                <a:cs typeface="NSimSun"/>
              </a:rPr>
              <a:t>功率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6598" y="3923809"/>
            <a:ext cx="2058035" cy="73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3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半径是</a:t>
            </a: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3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0的理想低通滤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波,滤除3.6%的总功率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5879" y="5714509"/>
            <a:ext cx="1955800" cy="73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3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半径是</a:t>
            </a: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8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0的理想低通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滤波,滤除2%的总功率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9646" y="5072649"/>
            <a:ext cx="1955800" cy="1834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4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半径是</a:t>
            </a: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2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30的理想低通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滤波,滤除0.5%的总功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率，与原图接近说明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边缘信息在0.5%以上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的功率中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理想低通滤波器举例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具有振铃现象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530729" y="1779778"/>
            <a:ext cx="6942455" cy="638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结论：半径</a:t>
            </a: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D</a:t>
            </a:r>
            <a:r>
              <a:rPr dirty="0" baseline="-21367" sz="1950" spc="-15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越小，模糊越大；半径</a:t>
            </a: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D</a:t>
            </a:r>
            <a:r>
              <a:rPr dirty="0" baseline="-21367" sz="1950" spc="-7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越大，模糊越小</a:t>
            </a:r>
            <a:endParaRPr sz="2000">
              <a:latin typeface="NSimSun"/>
              <a:cs typeface="NSimSun"/>
            </a:endParaRPr>
          </a:p>
          <a:p>
            <a:pPr algn="r" marR="5080">
              <a:lnSpc>
                <a:spcPct val="100000"/>
              </a:lnSpc>
              <a:spcBef>
                <a:spcPts val="705"/>
              </a:spcBef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半径是</a:t>
            </a: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5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的理想低通滤</a:t>
            </a:r>
            <a:endParaRPr sz="16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27439" y="6381750"/>
            <a:ext cx="6553200" cy="85725"/>
          </a:xfrm>
          <a:custGeom>
            <a:avLst/>
            <a:gdLst/>
            <a:ahLst/>
            <a:cxnLst/>
            <a:rect l="l" t="t" r="r" b="b"/>
            <a:pathLst>
              <a:path w="6553200" h="85725">
                <a:moveTo>
                  <a:pt x="6481571" y="57150"/>
                </a:moveTo>
                <a:lnTo>
                  <a:pt x="6481571" y="28194"/>
                </a:lnTo>
                <a:lnTo>
                  <a:pt x="0" y="28194"/>
                </a:lnTo>
                <a:lnTo>
                  <a:pt x="0" y="57150"/>
                </a:lnTo>
                <a:lnTo>
                  <a:pt x="6481571" y="57150"/>
                </a:lnTo>
                <a:close/>
              </a:path>
              <a:path w="6553200" h="85725">
                <a:moveTo>
                  <a:pt x="6553187" y="42672"/>
                </a:moveTo>
                <a:lnTo>
                  <a:pt x="6467081" y="0"/>
                </a:lnTo>
                <a:lnTo>
                  <a:pt x="6467081" y="28194"/>
                </a:lnTo>
                <a:lnTo>
                  <a:pt x="6481571" y="28194"/>
                </a:lnTo>
                <a:lnTo>
                  <a:pt x="6481571" y="78162"/>
                </a:lnTo>
                <a:lnTo>
                  <a:pt x="6553187" y="42672"/>
                </a:lnTo>
                <a:close/>
              </a:path>
              <a:path w="6553200" h="85725">
                <a:moveTo>
                  <a:pt x="6481571" y="78162"/>
                </a:moveTo>
                <a:lnTo>
                  <a:pt x="6481571" y="57150"/>
                </a:lnTo>
                <a:lnTo>
                  <a:pt x="6467081" y="57150"/>
                </a:lnTo>
                <a:lnTo>
                  <a:pt x="6467081" y="85344"/>
                </a:lnTo>
                <a:lnTo>
                  <a:pt x="6481571" y="78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84767" y="3851147"/>
            <a:ext cx="85725" cy="2590800"/>
          </a:xfrm>
          <a:custGeom>
            <a:avLst/>
            <a:gdLst/>
            <a:ahLst/>
            <a:cxnLst/>
            <a:rect l="l" t="t" r="r" b="b"/>
            <a:pathLst>
              <a:path w="85725" h="2590800">
                <a:moveTo>
                  <a:pt x="85343" y="85343"/>
                </a:moveTo>
                <a:lnTo>
                  <a:pt x="42671" y="0"/>
                </a:lnTo>
                <a:lnTo>
                  <a:pt x="0" y="85343"/>
                </a:lnTo>
                <a:lnTo>
                  <a:pt x="28193" y="85343"/>
                </a:lnTo>
                <a:lnTo>
                  <a:pt x="28193" y="71627"/>
                </a:lnTo>
                <a:lnTo>
                  <a:pt x="57150" y="71627"/>
                </a:lnTo>
                <a:lnTo>
                  <a:pt x="57150" y="85343"/>
                </a:lnTo>
                <a:lnTo>
                  <a:pt x="85343" y="85343"/>
                </a:lnTo>
                <a:close/>
              </a:path>
              <a:path w="85725" h="2590800">
                <a:moveTo>
                  <a:pt x="57150" y="85343"/>
                </a:moveTo>
                <a:lnTo>
                  <a:pt x="57150" y="71627"/>
                </a:lnTo>
                <a:lnTo>
                  <a:pt x="28193" y="71627"/>
                </a:lnTo>
                <a:lnTo>
                  <a:pt x="28193" y="85343"/>
                </a:lnTo>
                <a:lnTo>
                  <a:pt x="57150" y="85343"/>
                </a:lnTo>
                <a:close/>
              </a:path>
              <a:path w="85725" h="2590800">
                <a:moveTo>
                  <a:pt x="57150" y="2590800"/>
                </a:moveTo>
                <a:lnTo>
                  <a:pt x="57150" y="85343"/>
                </a:lnTo>
                <a:lnTo>
                  <a:pt x="28193" y="85343"/>
                </a:lnTo>
                <a:lnTo>
                  <a:pt x="28193" y="2590800"/>
                </a:lnTo>
                <a:lnTo>
                  <a:pt x="57150" y="259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27439" y="4138421"/>
            <a:ext cx="6400800" cy="1828800"/>
          </a:xfrm>
          <a:custGeom>
            <a:avLst/>
            <a:gdLst/>
            <a:ahLst/>
            <a:cxnLst/>
            <a:rect l="l" t="t" r="r" b="b"/>
            <a:pathLst>
              <a:path w="6400800" h="1828800">
                <a:moveTo>
                  <a:pt x="0" y="1828800"/>
                </a:moveTo>
                <a:lnTo>
                  <a:pt x="37418" y="1786478"/>
                </a:lnTo>
                <a:lnTo>
                  <a:pt x="74825" y="1744226"/>
                </a:lnTo>
                <a:lnTo>
                  <a:pt x="112215" y="1702113"/>
                </a:lnTo>
                <a:lnTo>
                  <a:pt x="149583" y="1660209"/>
                </a:lnTo>
                <a:lnTo>
                  <a:pt x="186923" y="1618585"/>
                </a:lnTo>
                <a:lnTo>
                  <a:pt x="224230" y="1577308"/>
                </a:lnTo>
                <a:lnTo>
                  <a:pt x="261499" y="1536450"/>
                </a:lnTo>
                <a:lnTo>
                  <a:pt x="298724" y="1496079"/>
                </a:lnTo>
                <a:lnTo>
                  <a:pt x="335900" y="1456266"/>
                </a:lnTo>
                <a:lnTo>
                  <a:pt x="373022" y="1417080"/>
                </a:lnTo>
                <a:lnTo>
                  <a:pt x="410084" y="1378591"/>
                </a:lnTo>
                <a:lnTo>
                  <a:pt x="447081" y="1340869"/>
                </a:lnTo>
                <a:lnTo>
                  <a:pt x="484008" y="1303982"/>
                </a:lnTo>
                <a:lnTo>
                  <a:pt x="520859" y="1268002"/>
                </a:lnTo>
                <a:lnTo>
                  <a:pt x="557629" y="1232997"/>
                </a:lnTo>
                <a:lnTo>
                  <a:pt x="594312" y="1199037"/>
                </a:lnTo>
                <a:lnTo>
                  <a:pt x="630904" y="1166193"/>
                </a:lnTo>
                <a:lnTo>
                  <a:pt x="667399" y="1134533"/>
                </a:lnTo>
                <a:lnTo>
                  <a:pt x="703791" y="1104127"/>
                </a:lnTo>
                <a:lnTo>
                  <a:pt x="740075" y="1075045"/>
                </a:lnTo>
                <a:lnTo>
                  <a:pt x="776246" y="1047358"/>
                </a:lnTo>
                <a:lnTo>
                  <a:pt x="812299" y="1021133"/>
                </a:lnTo>
                <a:lnTo>
                  <a:pt x="848228" y="996441"/>
                </a:lnTo>
                <a:lnTo>
                  <a:pt x="884028" y="973353"/>
                </a:lnTo>
                <a:lnTo>
                  <a:pt x="919694" y="951936"/>
                </a:lnTo>
                <a:lnTo>
                  <a:pt x="955219" y="932262"/>
                </a:lnTo>
                <a:lnTo>
                  <a:pt x="990600" y="914400"/>
                </a:lnTo>
                <a:lnTo>
                  <a:pt x="1040262" y="892005"/>
                </a:lnTo>
                <a:lnTo>
                  <a:pt x="1088994" y="872858"/>
                </a:lnTo>
                <a:lnTo>
                  <a:pt x="1136930" y="856824"/>
                </a:lnTo>
                <a:lnTo>
                  <a:pt x="1184205" y="843770"/>
                </a:lnTo>
                <a:lnTo>
                  <a:pt x="1230951" y="833561"/>
                </a:lnTo>
                <a:lnTo>
                  <a:pt x="1277304" y="826064"/>
                </a:lnTo>
                <a:lnTo>
                  <a:pt x="1323396" y="821145"/>
                </a:lnTo>
                <a:lnTo>
                  <a:pt x="1369363" y="818669"/>
                </a:lnTo>
                <a:lnTo>
                  <a:pt x="1415338" y="818503"/>
                </a:lnTo>
                <a:lnTo>
                  <a:pt x="1461454" y="820513"/>
                </a:lnTo>
                <a:lnTo>
                  <a:pt x="1507847" y="824565"/>
                </a:lnTo>
                <a:lnTo>
                  <a:pt x="1554649" y="830524"/>
                </a:lnTo>
                <a:lnTo>
                  <a:pt x="1601996" y="838257"/>
                </a:lnTo>
                <a:lnTo>
                  <a:pt x="1650020" y="847629"/>
                </a:lnTo>
                <a:lnTo>
                  <a:pt x="1698856" y="858508"/>
                </a:lnTo>
                <a:lnTo>
                  <a:pt x="1748638" y="870758"/>
                </a:lnTo>
                <a:lnTo>
                  <a:pt x="1799500" y="884246"/>
                </a:lnTo>
                <a:lnTo>
                  <a:pt x="1851576" y="898838"/>
                </a:lnTo>
                <a:lnTo>
                  <a:pt x="1905000" y="914400"/>
                </a:lnTo>
                <a:lnTo>
                  <a:pt x="1945166" y="927415"/>
                </a:lnTo>
                <a:lnTo>
                  <a:pt x="1986467" y="942933"/>
                </a:lnTo>
                <a:lnTo>
                  <a:pt x="2028798" y="960746"/>
                </a:lnTo>
                <a:lnTo>
                  <a:pt x="2072055" y="980646"/>
                </a:lnTo>
                <a:lnTo>
                  <a:pt x="2116135" y="1002423"/>
                </a:lnTo>
                <a:lnTo>
                  <a:pt x="2160934" y="1025869"/>
                </a:lnTo>
                <a:lnTo>
                  <a:pt x="2206347" y="1050776"/>
                </a:lnTo>
                <a:lnTo>
                  <a:pt x="2252272" y="1076934"/>
                </a:lnTo>
                <a:lnTo>
                  <a:pt x="2298604" y="1104135"/>
                </a:lnTo>
                <a:lnTo>
                  <a:pt x="2345239" y="1132171"/>
                </a:lnTo>
                <a:lnTo>
                  <a:pt x="2392074" y="1160833"/>
                </a:lnTo>
                <a:lnTo>
                  <a:pt x="2439006" y="1189912"/>
                </a:lnTo>
                <a:lnTo>
                  <a:pt x="2485929" y="1219200"/>
                </a:lnTo>
                <a:lnTo>
                  <a:pt x="2532741" y="1248487"/>
                </a:lnTo>
                <a:lnTo>
                  <a:pt x="2579338" y="1277566"/>
                </a:lnTo>
                <a:lnTo>
                  <a:pt x="2625615" y="1306228"/>
                </a:lnTo>
                <a:lnTo>
                  <a:pt x="2671469" y="1334264"/>
                </a:lnTo>
                <a:lnTo>
                  <a:pt x="2716797" y="1361465"/>
                </a:lnTo>
                <a:lnTo>
                  <a:pt x="2761494" y="1387623"/>
                </a:lnTo>
                <a:lnTo>
                  <a:pt x="2805457" y="1412530"/>
                </a:lnTo>
                <a:lnTo>
                  <a:pt x="2848581" y="1435976"/>
                </a:lnTo>
                <a:lnTo>
                  <a:pt x="2890764" y="1457753"/>
                </a:lnTo>
                <a:lnTo>
                  <a:pt x="2931901" y="1477653"/>
                </a:lnTo>
                <a:lnTo>
                  <a:pt x="2971888" y="1495466"/>
                </a:lnTo>
                <a:lnTo>
                  <a:pt x="3010622" y="1510984"/>
                </a:lnTo>
                <a:lnTo>
                  <a:pt x="3048000" y="1524000"/>
                </a:lnTo>
                <a:lnTo>
                  <a:pt x="3106686" y="1541119"/>
                </a:lnTo>
                <a:lnTo>
                  <a:pt x="3163627" y="1554660"/>
                </a:lnTo>
                <a:lnTo>
                  <a:pt x="3218880" y="1564898"/>
                </a:lnTo>
                <a:lnTo>
                  <a:pt x="3272504" y="1572113"/>
                </a:lnTo>
                <a:lnTo>
                  <a:pt x="3324555" y="1576581"/>
                </a:lnTo>
                <a:lnTo>
                  <a:pt x="3375093" y="1578582"/>
                </a:lnTo>
                <a:lnTo>
                  <a:pt x="3424176" y="1578393"/>
                </a:lnTo>
                <a:lnTo>
                  <a:pt x="3471860" y="1576292"/>
                </a:lnTo>
                <a:lnTo>
                  <a:pt x="3518206" y="1572556"/>
                </a:lnTo>
                <a:lnTo>
                  <a:pt x="3563269" y="1567465"/>
                </a:lnTo>
                <a:lnTo>
                  <a:pt x="3607109" y="1561295"/>
                </a:lnTo>
                <a:lnTo>
                  <a:pt x="3649784" y="1554325"/>
                </a:lnTo>
                <a:lnTo>
                  <a:pt x="3691351" y="1546832"/>
                </a:lnTo>
                <a:lnTo>
                  <a:pt x="3731868" y="1539095"/>
                </a:lnTo>
                <a:lnTo>
                  <a:pt x="3771394" y="1531392"/>
                </a:lnTo>
                <a:lnTo>
                  <a:pt x="3809987" y="1524000"/>
                </a:lnTo>
                <a:lnTo>
                  <a:pt x="3868116" y="1511077"/>
                </a:lnTo>
                <a:lnTo>
                  <a:pt x="3921036" y="1495324"/>
                </a:lnTo>
                <a:lnTo>
                  <a:pt x="3969667" y="1476974"/>
                </a:lnTo>
                <a:lnTo>
                  <a:pt x="4014928" y="1456261"/>
                </a:lnTo>
                <a:lnTo>
                  <a:pt x="4057737" y="1433417"/>
                </a:lnTo>
                <a:lnTo>
                  <a:pt x="4099014" y="1408675"/>
                </a:lnTo>
                <a:lnTo>
                  <a:pt x="4139678" y="1382270"/>
                </a:lnTo>
                <a:lnTo>
                  <a:pt x="4180649" y="1354433"/>
                </a:lnTo>
                <a:lnTo>
                  <a:pt x="4222846" y="1325399"/>
                </a:lnTo>
                <a:lnTo>
                  <a:pt x="4267187" y="1295400"/>
                </a:lnTo>
                <a:lnTo>
                  <a:pt x="4305039" y="1269771"/>
                </a:lnTo>
                <a:lnTo>
                  <a:pt x="4342487" y="1243471"/>
                </a:lnTo>
                <a:lnTo>
                  <a:pt x="4379665" y="1216366"/>
                </a:lnTo>
                <a:lnTo>
                  <a:pt x="4416708" y="1188324"/>
                </a:lnTo>
                <a:lnTo>
                  <a:pt x="4453751" y="1159214"/>
                </a:lnTo>
                <a:lnTo>
                  <a:pt x="4490929" y="1128902"/>
                </a:lnTo>
                <a:lnTo>
                  <a:pt x="4528377" y="1097257"/>
                </a:lnTo>
                <a:lnTo>
                  <a:pt x="4566229" y="1064147"/>
                </a:lnTo>
                <a:lnTo>
                  <a:pt x="4604622" y="1029438"/>
                </a:lnTo>
                <a:lnTo>
                  <a:pt x="4643689" y="992998"/>
                </a:lnTo>
                <a:lnTo>
                  <a:pt x="4683566" y="954696"/>
                </a:lnTo>
                <a:lnTo>
                  <a:pt x="4724387" y="914400"/>
                </a:lnTo>
                <a:lnTo>
                  <a:pt x="4755536" y="881417"/>
                </a:lnTo>
                <a:lnTo>
                  <a:pt x="4786971" y="844888"/>
                </a:lnTo>
                <a:lnTo>
                  <a:pt x="4818694" y="805425"/>
                </a:lnTo>
                <a:lnTo>
                  <a:pt x="4850706" y="763643"/>
                </a:lnTo>
                <a:lnTo>
                  <a:pt x="4883007" y="720155"/>
                </a:lnTo>
                <a:lnTo>
                  <a:pt x="4915599" y="675575"/>
                </a:lnTo>
                <a:lnTo>
                  <a:pt x="4948484" y="630518"/>
                </a:lnTo>
                <a:lnTo>
                  <a:pt x="4981662" y="585596"/>
                </a:lnTo>
                <a:lnTo>
                  <a:pt x="5015134" y="541425"/>
                </a:lnTo>
                <a:lnTo>
                  <a:pt x="5048902" y="498618"/>
                </a:lnTo>
                <a:lnTo>
                  <a:pt x="5082967" y="457789"/>
                </a:lnTo>
                <a:lnTo>
                  <a:pt x="5117331" y="419552"/>
                </a:lnTo>
                <a:lnTo>
                  <a:pt x="5151993" y="384520"/>
                </a:lnTo>
                <a:lnTo>
                  <a:pt x="5186956" y="353309"/>
                </a:lnTo>
                <a:lnTo>
                  <a:pt x="5222220" y="326530"/>
                </a:lnTo>
                <a:lnTo>
                  <a:pt x="5257787" y="304800"/>
                </a:lnTo>
                <a:lnTo>
                  <a:pt x="5299164" y="286800"/>
                </a:lnTo>
                <a:lnTo>
                  <a:pt x="5341540" y="275568"/>
                </a:lnTo>
                <a:lnTo>
                  <a:pt x="5384750" y="270105"/>
                </a:lnTo>
                <a:lnTo>
                  <a:pt x="5428626" y="269410"/>
                </a:lnTo>
                <a:lnTo>
                  <a:pt x="5473002" y="272484"/>
                </a:lnTo>
                <a:lnTo>
                  <a:pt x="5517711" y="278327"/>
                </a:lnTo>
                <a:lnTo>
                  <a:pt x="5562587" y="285940"/>
                </a:lnTo>
                <a:lnTo>
                  <a:pt x="5607463" y="294323"/>
                </a:lnTo>
                <a:lnTo>
                  <a:pt x="5652172" y="302475"/>
                </a:lnTo>
                <a:lnTo>
                  <a:pt x="5696548" y="309398"/>
                </a:lnTo>
                <a:lnTo>
                  <a:pt x="5740424" y="314092"/>
                </a:lnTo>
                <a:lnTo>
                  <a:pt x="5783633" y="315556"/>
                </a:lnTo>
                <a:lnTo>
                  <a:pt x="5826010" y="312792"/>
                </a:lnTo>
                <a:lnTo>
                  <a:pt x="5867387" y="304800"/>
                </a:lnTo>
                <a:lnTo>
                  <a:pt x="5916198" y="289052"/>
                </a:lnTo>
                <a:lnTo>
                  <a:pt x="5966852" y="268040"/>
                </a:lnTo>
                <a:lnTo>
                  <a:pt x="6018560" y="242816"/>
                </a:lnTo>
                <a:lnTo>
                  <a:pt x="6070530" y="214432"/>
                </a:lnTo>
                <a:lnTo>
                  <a:pt x="6121971" y="183942"/>
                </a:lnTo>
                <a:lnTo>
                  <a:pt x="6172092" y="152399"/>
                </a:lnTo>
                <a:lnTo>
                  <a:pt x="6220101" y="120857"/>
                </a:lnTo>
                <a:lnTo>
                  <a:pt x="6265207" y="90367"/>
                </a:lnTo>
                <a:lnTo>
                  <a:pt x="6306620" y="61983"/>
                </a:lnTo>
                <a:lnTo>
                  <a:pt x="6343549" y="36759"/>
                </a:lnTo>
                <a:lnTo>
                  <a:pt x="6375201" y="15747"/>
                </a:lnTo>
                <a:lnTo>
                  <a:pt x="6400787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56039" y="5738621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84639" y="5510021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13239" y="5281421"/>
            <a:ext cx="0" cy="1143000"/>
          </a:xfrm>
          <a:custGeom>
            <a:avLst/>
            <a:gdLst/>
            <a:ahLst/>
            <a:cxnLst/>
            <a:rect l="l" t="t" r="r" b="b"/>
            <a:pathLst>
              <a:path w="0"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41839" y="5129021"/>
            <a:ext cx="0" cy="1295400"/>
          </a:xfrm>
          <a:custGeom>
            <a:avLst/>
            <a:gdLst/>
            <a:ahLst/>
            <a:cxnLst/>
            <a:rect l="l" t="t" r="r" b="b"/>
            <a:pathLst>
              <a:path w="0" h="1295400">
                <a:moveTo>
                  <a:pt x="0" y="0"/>
                </a:moveTo>
                <a:lnTo>
                  <a:pt x="0" y="1295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70439" y="5052821"/>
            <a:ext cx="0" cy="1371600"/>
          </a:xfrm>
          <a:custGeom>
            <a:avLst/>
            <a:gdLst/>
            <a:ahLst/>
            <a:cxnLst/>
            <a:rect l="l" t="t" r="r" b="b"/>
            <a:pathLst>
              <a:path w="0"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99039" y="4976621"/>
            <a:ext cx="0" cy="1447800"/>
          </a:xfrm>
          <a:custGeom>
            <a:avLst/>
            <a:gdLst/>
            <a:ahLst/>
            <a:cxnLst/>
            <a:rect l="l" t="t" r="r" b="b"/>
            <a:pathLst>
              <a:path w="0"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27639" y="4976621"/>
            <a:ext cx="0" cy="1447800"/>
          </a:xfrm>
          <a:custGeom>
            <a:avLst/>
            <a:gdLst/>
            <a:ahLst/>
            <a:cxnLst/>
            <a:rect l="l" t="t" r="r" b="b"/>
            <a:pathLst>
              <a:path w="0"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56239" y="5052821"/>
            <a:ext cx="0" cy="1371600"/>
          </a:xfrm>
          <a:custGeom>
            <a:avLst/>
            <a:gdLst/>
            <a:ahLst/>
            <a:cxnLst/>
            <a:rect l="l" t="t" r="r" b="b"/>
            <a:pathLst>
              <a:path w="0"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84839" y="5129021"/>
            <a:ext cx="0" cy="1295400"/>
          </a:xfrm>
          <a:custGeom>
            <a:avLst/>
            <a:gdLst/>
            <a:ahLst/>
            <a:cxnLst/>
            <a:rect l="l" t="t" r="r" b="b"/>
            <a:pathLst>
              <a:path w="0" h="1295400">
                <a:moveTo>
                  <a:pt x="0" y="0"/>
                </a:moveTo>
                <a:lnTo>
                  <a:pt x="0" y="1295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13439" y="5281421"/>
            <a:ext cx="0" cy="1143000"/>
          </a:xfrm>
          <a:custGeom>
            <a:avLst/>
            <a:gdLst/>
            <a:ahLst/>
            <a:cxnLst/>
            <a:rect l="l" t="t" r="r" b="b"/>
            <a:pathLst>
              <a:path w="0"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42039" y="5357621"/>
            <a:ext cx="0" cy="1066800"/>
          </a:xfrm>
          <a:custGeom>
            <a:avLst/>
            <a:gdLst/>
            <a:ahLst/>
            <a:cxnLst/>
            <a:rect l="l" t="t" r="r" b="b"/>
            <a:pathLst>
              <a:path w="0"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70639" y="5510021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99239" y="5662421"/>
            <a:ext cx="0" cy="762000"/>
          </a:xfrm>
          <a:custGeom>
            <a:avLst/>
            <a:gdLst/>
            <a:ahLst/>
            <a:cxnLst/>
            <a:rect l="l" t="t" r="r" b="b"/>
            <a:pathLst>
              <a:path w="0"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27839" y="5738621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56439" y="5738621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85039" y="5738621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13627" y="5662421"/>
            <a:ext cx="0" cy="762000"/>
          </a:xfrm>
          <a:custGeom>
            <a:avLst/>
            <a:gdLst/>
            <a:ahLst/>
            <a:cxnLst/>
            <a:rect l="l" t="t" r="r" b="b"/>
            <a:pathLst>
              <a:path w="0"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42227" y="5586221"/>
            <a:ext cx="0" cy="838200"/>
          </a:xfrm>
          <a:custGeom>
            <a:avLst/>
            <a:gdLst/>
            <a:ahLst/>
            <a:cxnLst/>
            <a:rect l="l" t="t" r="r" b="b"/>
            <a:pathLst>
              <a:path w="0"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70827" y="5357621"/>
            <a:ext cx="0" cy="1066800"/>
          </a:xfrm>
          <a:custGeom>
            <a:avLst/>
            <a:gdLst/>
            <a:ahLst/>
            <a:cxnLst/>
            <a:rect l="l" t="t" r="r" b="b"/>
            <a:pathLst>
              <a:path w="0"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99427" y="5281421"/>
            <a:ext cx="0" cy="1143000"/>
          </a:xfrm>
          <a:custGeom>
            <a:avLst/>
            <a:gdLst/>
            <a:ahLst/>
            <a:cxnLst/>
            <a:rect l="l" t="t" r="r" b="b"/>
            <a:pathLst>
              <a:path w="0"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28027" y="4976621"/>
            <a:ext cx="0" cy="1447800"/>
          </a:xfrm>
          <a:custGeom>
            <a:avLst/>
            <a:gdLst/>
            <a:ahLst/>
            <a:cxnLst/>
            <a:rect l="l" t="t" r="r" b="b"/>
            <a:pathLst>
              <a:path w="0"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556627" y="4748021"/>
            <a:ext cx="0" cy="1676400"/>
          </a:xfrm>
          <a:custGeom>
            <a:avLst/>
            <a:gdLst/>
            <a:ahLst/>
            <a:cxnLst/>
            <a:rect l="l" t="t" r="r" b="b"/>
            <a:pathLst>
              <a:path w="0" h="1676400">
                <a:moveTo>
                  <a:pt x="0" y="0"/>
                </a:moveTo>
                <a:lnTo>
                  <a:pt x="0" y="1676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85227" y="4443221"/>
            <a:ext cx="0" cy="1981200"/>
          </a:xfrm>
          <a:custGeom>
            <a:avLst/>
            <a:gdLst/>
            <a:ahLst/>
            <a:cxnLst/>
            <a:rect l="l" t="t" r="r" b="b"/>
            <a:pathLst>
              <a:path w="0" h="1981200">
                <a:moveTo>
                  <a:pt x="0" y="0"/>
                </a:moveTo>
                <a:lnTo>
                  <a:pt x="0" y="19812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13827" y="4443221"/>
            <a:ext cx="0" cy="1981200"/>
          </a:xfrm>
          <a:custGeom>
            <a:avLst/>
            <a:gdLst/>
            <a:ahLst/>
            <a:cxnLst/>
            <a:rect l="l" t="t" r="r" b="b"/>
            <a:pathLst>
              <a:path w="0" h="1981200">
                <a:moveTo>
                  <a:pt x="0" y="0"/>
                </a:moveTo>
                <a:lnTo>
                  <a:pt x="0" y="19812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242427" y="4443221"/>
            <a:ext cx="0" cy="1981200"/>
          </a:xfrm>
          <a:custGeom>
            <a:avLst/>
            <a:gdLst/>
            <a:ahLst/>
            <a:cxnLst/>
            <a:rect l="l" t="t" r="r" b="b"/>
            <a:pathLst>
              <a:path w="0" h="1981200">
                <a:moveTo>
                  <a:pt x="0" y="0"/>
                </a:moveTo>
                <a:lnTo>
                  <a:pt x="0" y="19812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471027" y="4443221"/>
            <a:ext cx="0" cy="1981200"/>
          </a:xfrm>
          <a:custGeom>
            <a:avLst/>
            <a:gdLst/>
            <a:ahLst/>
            <a:cxnLst/>
            <a:rect l="l" t="t" r="r" b="b"/>
            <a:pathLst>
              <a:path w="0" h="1981200">
                <a:moveTo>
                  <a:pt x="0" y="0"/>
                </a:moveTo>
                <a:lnTo>
                  <a:pt x="0" y="19812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99627" y="4367021"/>
            <a:ext cx="0" cy="2057400"/>
          </a:xfrm>
          <a:custGeom>
            <a:avLst/>
            <a:gdLst/>
            <a:ahLst/>
            <a:cxnLst/>
            <a:rect l="l" t="t" r="r" b="b"/>
            <a:pathLst>
              <a:path w="0" h="2057400">
                <a:moveTo>
                  <a:pt x="0" y="0"/>
                </a:moveTo>
                <a:lnTo>
                  <a:pt x="0" y="2057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928227" y="4138421"/>
            <a:ext cx="0" cy="2286000"/>
          </a:xfrm>
          <a:custGeom>
            <a:avLst/>
            <a:gdLst/>
            <a:ahLst/>
            <a:cxnLst/>
            <a:rect l="l" t="t" r="r" b="b"/>
            <a:pathLst>
              <a:path w="0" h="2286000">
                <a:moveTo>
                  <a:pt x="0" y="0"/>
                </a:moveTo>
                <a:lnTo>
                  <a:pt x="0" y="2286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768729" y="2180590"/>
            <a:ext cx="7679055" cy="2009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latin typeface="Segoe UI Symbol"/>
                <a:cs typeface="Segoe UI Symbol"/>
              </a:rPr>
              <a:t>•</a:t>
            </a:r>
            <a:r>
              <a:rPr dirty="0" sz="2200" spc="745"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函数取值的数字化被称为图像的量化，如 量化到256个灰度级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4450">
              <a:latin typeface="Times New Roman"/>
              <a:cs typeface="Times New Roman"/>
            </a:endParaRPr>
          </a:p>
          <a:p>
            <a:pPr marL="501650">
              <a:lnSpc>
                <a:spcPct val="100000"/>
              </a:lnSpc>
            </a:pPr>
            <a:r>
              <a:rPr dirty="0" sz="2400" spc="-105">
                <a:solidFill>
                  <a:srgbClr val="EE2B0A"/>
                </a:solidFill>
                <a:latin typeface="PMingLiU"/>
                <a:cs typeface="PMingLiU"/>
              </a:rPr>
              <a:t>f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950" rIns="0" bIns="0" rtlCol="0" vert="horz">
            <a:spAutoFit/>
          </a:bodyPr>
          <a:lstStyle/>
          <a:p>
            <a:pPr marL="28067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图像的量化</a:t>
            </a: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/>
          <p:nvPr/>
        </p:nvSpPr>
        <p:spPr>
          <a:xfrm>
            <a:off x="3412121" y="1690877"/>
            <a:ext cx="3813047" cy="5227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25608" y="2179959"/>
            <a:ext cx="2197100" cy="82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频率域函数H(u，v)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模糊且半径为5的ILPF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6186" y="3188086"/>
            <a:ext cx="2082800" cy="82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对应空间域h(x,y)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中心开始的圆环周期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2669" y="3790627"/>
            <a:ext cx="2425700" cy="1236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4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f(x,y)由黑色背景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下5个明亮的像素组成，</a:t>
            </a:r>
            <a:r>
              <a:rPr dirty="0" sz="1800" spc="-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明亮点可看作冲激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6186" y="4942222"/>
            <a:ext cx="2082800" cy="1238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6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f(x,y)*h(x,y),在每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个冲激处复制h(x,y)</a:t>
            </a:r>
            <a:r>
              <a:rPr dirty="0" sz="1800" spc="-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的过程，振铃现象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676146"/>
            <a:ext cx="409257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巴特沃思低通滤波器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8311" y="2509265"/>
            <a:ext cx="5782310" cy="370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49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n级巴特沃思低通滤波器(BLPF)定义如下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8298" y="4169664"/>
            <a:ext cx="7137400" cy="2645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608965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D</a:t>
            </a:r>
            <a:r>
              <a:rPr dirty="0" baseline="-20833" sz="2400">
                <a:latin typeface="NSimSun"/>
                <a:cs typeface="NSimSun"/>
              </a:rPr>
              <a:t>0</a:t>
            </a:r>
            <a:r>
              <a:rPr dirty="0" sz="2400" spc="-5">
                <a:latin typeface="NSimSun"/>
                <a:cs typeface="NSimSun"/>
              </a:rPr>
              <a:t>为截至频率距原点的距离，D(u,v)是点(u,v)距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原点的距离</a:t>
            </a:r>
            <a:endParaRPr sz="2400">
              <a:latin typeface="NSimSun"/>
              <a:cs typeface="NSimSun"/>
            </a:endParaRPr>
          </a:p>
          <a:p>
            <a:pPr marL="12700" marR="33020">
              <a:lnSpc>
                <a:spcPct val="102299"/>
              </a:lnSpc>
              <a:spcBef>
                <a:spcPts val="2030"/>
              </a:spcBef>
              <a:tabLst>
                <a:tab pos="3911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不同于ILPF，BLPF变换函数在通带与被滤除的频率 </a:t>
            </a:r>
            <a:r>
              <a:rPr dirty="0" sz="2400">
                <a:latin typeface="NSimSun"/>
                <a:cs typeface="NSimSun"/>
              </a:rPr>
              <a:t>之间没有明显的截断</a:t>
            </a:r>
            <a:endParaRPr sz="2400">
              <a:latin typeface="NSimSun"/>
              <a:cs typeface="NSimSun"/>
            </a:endParaRPr>
          </a:p>
          <a:p>
            <a:pPr marL="12700" marR="901700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当D(u,v)=D</a:t>
            </a:r>
            <a:r>
              <a:rPr dirty="0" baseline="-20833" sz="2400">
                <a:latin typeface="NSimSun"/>
                <a:cs typeface="NSimSun"/>
              </a:rPr>
              <a:t>0</a:t>
            </a:r>
            <a:r>
              <a:rPr dirty="0" sz="2400" spc="-5">
                <a:latin typeface="NSimSun"/>
                <a:cs typeface="NSimSun"/>
              </a:rPr>
              <a:t>时，H(u,v)=0.5(最大值是1，当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D(u,v)=0)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39162" y="3422123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5" h="0">
                <a:moveTo>
                  <a:pt x="0" y="0"/>
                </a:moveTo>
                <a:lnTo>
                  <a:pt x="1986602" y="0"/>
                </a:lnTo>
              </a:path>
            </a:pathLst>
          </a:custGeom>
          <a:ln w="11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90321" y="3419602"/>
            <a:ext cx="20002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>
                <a:latin typeface="Times New Roman"/>
                <a:cs typeface="Times New Roman"/>
              </a:rPr>
              <a:t>2</a:t>
            </a:r>
            <a:r>
              <a:rPr dirty="0" sz="1250" spc="-20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6774" y="3630676"/>
            <a:ext cx="10541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48311" y="3045447"/>
            <a:ext cx="162560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14086" y="3346196"/>
            <a:ext cx="1802130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Times New Roman"/>
                <a:cs typeface="Times New Roman"/>
              </a:rPr>
              <a:t>1</a:t>
            </a:r>
            <a:r>
              <a:rPr dirty="0" sz="2150" spc="-330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</a:t>
            </a:r>
            <a:r>
              <a:rPr dirty="0" sz="2150" spc="-175">
                <a:latin typeface="Times New Roman"/>
                <a:cs typeface="Times New Roman"/>
              </a:rPr>
              <a:t> </a:t>
            </a:r>
            <a:r>
              <a:rPr dirty="0" sz="2950" spc="-290">
                <a:latin typeface="Symbol"/>
                <a:cs typeface="Symbol"/>
              </a:rPr>
              <a:t></a:t>
            </a:r>
            <a:r>
              <a:rPr dirty="0" sz="2150" spc="110" i="1">
                <a:latin typeface="Times New Roman"/>
                <a:cs typeface="Times New Roman"/>
              </a:rPr>
              <a:t>D</a:t>
            </a:r>
            <a:r>
              <a:rPr dirty="0" sz="2850" spc="-325">
                <a:latin typeface="Symbol"/>
                <a:cs typeface="Symbol"/>
              </a:rPr>
              <a:t></a:t>
            </a:r>
            <a:r>
              <a:rPr dirty="0" sz="2150" spc="110" i="1">
                <a:latin typeface="Times New Roman"/>
                <a:cs typeface="Times New Roman"/>
              </a:rPr>
              <a:t>u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-280">
                <a:latin typeface="Times New Roman"/>
                <a:cs typeface="Times New Roman"/>
              </a:rPr>
              <a:t> </a:t>
            </a:r>
            <a:r>
              <a:rPr dirty="0" sz="2150" spc="165" i="1">
                <a:latin typeface="Times New Roman"/>
                <a:cs typeface="Times New Roman"/>
              </a:rPr>
              <a:t>v</a:t>
            </a:r>
            <a:r>
              <a:rPr dirty="0" sz="2850" spc="-60">
                <a:latin typeface="Symbol"/>
                <a:cs typeface="Symbol"/>
              </a:rPr>
              <a:t></a:t>
            </a:r>
            <a:r>
              <a:rPr dirty="0" sz="2150">
                <a:latin typeface="Times New Roman"/>
                <a:cs typeface="Times New Roman"/>
              </a:rPr>
              <a:t>/</a:t>
            </a:r>
            <a:r>
              <a:rPr dirty="0" sz="2150" spc="-60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D</a:t>
            </a:r>
            <a:r>
              <a:rPr dirty="0" sz="2150" i="1">
                <a:latin typeface="Times New Roman"/>
                <a:cs typeface="Times New Roman"/>
              </a:rPr>
              <a:t> </a:t>
            </a:r>
            <a:r>
              <a:rPr dirty="0" sz="2150" spc="-160" i="1">
                <a:latin typeface="Times New Roman"/>
                <a:cs typeface="Times New Roman"/>
              </a:rPr>
              <a:t> </a:t>
            </a:r>
            <a:r>
              <a:rPr dirty="0" sz="2950" spc="-385">
                <a:latin typeface="Symbol"/>
                <a:cs typeface="Symbol"/>
              </a:rPr>
              <a:t>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46537" y="3128771"/>
            <a:ext cx="102933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i="1">
                <a:latin typeface="Times New Roman"/>
                <a:cs typeface="Times New Roman"/>
              </a:rPr>
              <a:t>H</a:t>
            </a:r>
            <a:r>
              <a:rPr dirty="0" sz="2150" spc="-185" i="1">
                <a:latin typeface="Times New Roman"/>
                <a:cs typeface="Times New Roman"/>
              </a:rPr>
              <a:t> </a:t>
            </a:r>
            <a:r>
              <a:rPr dirty="0" sz="2850" spc="-325">
                <a:latin typeface="Symbol"/>
                <a:cs typeface="Symbol"/>
              </a:rPr>
              <a:t></a:t>
            </a:r>
            <a:r>
              <a:rPr dirty="0" sz="2150" spc="100" i="1">
                <a:latin typeface="Times New Roman"/>
                <a:cs typeface="Times New Roman"/>
              </a:rPr>
              <a:t>u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-275">
                <a:latin typeface="Times New Roman"/>
                <a:cs typeface="Times New Roman"/>
              </a:rPr>
              <a:t> </a:t>
            </a:r>
            <a:r>
              <a:rPr dirty="0" sz="2150" spc="155" i="1">
                <a:latin typeface="Times New Roman"/>
                <a:cs typeface="Times New Roman"/>
              </a:rPr>
              <a:t>v</a:t>
            </a:r>
            <a:r>
              <a:rPr dirty="0" sz="2850" spc="-220">
                <a:latin typeface="Symbol"/>
                <a:cs typeface="Symbol"/>
              </a:rPr>
              <a:t></a:t>
            </a:r>
            <a:r>
              <a:rPr dirty="0" sz="2850" spc="-375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巴特沃思低通滤波器</a:t>
            </a:r>
          </a:p>
        </p:txBody>
      </p:sp>
      <p:sp>
        <p:nvSpPr>
          <p:cNvPr id="6" name="object 6"/>
          <p:cNvSpPr/>
          <p:nvPr/>
        </p:nvSpPr>
        <p:spPr>
          <a:xfrm>
            <a:off x="2199017" y="2482595"/>
            <a:ext cx="6294120" cy="26890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50947" y="1922271"/>
            <a:ext cx="787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透视图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51198" y="1922271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滤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47193" y="1887232"/>
            <a:ext cx="3073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阶数从1到4的滤波器横截面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9993" y="5164043"/>
            <a:ext cx="7645400" cy="163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49800"/>
              </a:lnSpc>
            </a:pPr>
            <a:r>
              <a:rPr dirty="0" sz="2400">
                <a:latin typeface="NSimSun"/>
                <a:cs typeface="NSimSun"/>
              </a:rPr>
              <a:t>应用：可用于平滑处理，如图像由于量化不足产生虚假轮 廓时，常可用低通滤波进行平滑以改进图像质量。通常， BLPF的平滑效果好于ILPF（振铃现象）。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62198" y="2464053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2155" y="2282697"/>
            <a:ext cx="2183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半径是5的BLPF滤波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8311" y="1776221"/>
            <a:ext cx="3597402" cy="5026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93825" y="4083304"/>
            <a:ext cx="2311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半径是15的BLPF滤波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81820" y="4083304"/>
            <a:ext cx="2312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半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径是30的BLPF滤波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3825" y="5667489"/>
            <a:ext cx="2311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半径是80的BLPF滤波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81846" y="5667489"/>
            <a:ext cx="2439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半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径是230的BLPF滤波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27830" algn="l"/>
                <a:tab pos="4661535" algn="l"/>
              </a:tabLst>
            </a:pPr>
            <a:r>
              <a:rPr dirty="0" spc="-15">
                <a:latin typeface="NSimSun"/>
                <a:cs typeface="NSimSun"/>
              </a:rPr>
              <a:t>巴特沃思低通滤波器</a:t>
            </a:r>
            <a:r>
              <a:rPr dirty="0" spc="-415">
                <a:latin typeface="NSimSun"/>
                <a:cs typeface="NSimSun"/>
              </a:rPr>
              <a:t> </a:t>
            </a:r>
            <a:r>
              <a:rPr dirty="0" baseline="4480" sz="4650" spc="22" b="0" i="1">
                <a:latin typeface="Times New Roman"/>
                <a:cs typeface="Times New Roman"/>
              </a:rPr>
              <a:t>n</a:t>
            </a:r>
            <a:r>
              <a:rPr dirty="0" baseline="4480" sz="4650" b="0" i="1">
                <a:latin typeface="Times New Roman"/>
                <a:cs typeface="Times New Roman"/>
              </a:rPr>
              <a:t>	</a:t>
            </a:r>
            <a:r>
              <a:rPr dirty="0" baseline="4480" sz="4650" spc="30" b="0">
                <a:latin typeface="Symbol"/>
                <a:cs typeface="Symbol"/>
              </a:rPr>
              <a:t></a:t>
            </a:r>
            <a:r>
              <a:rPr dirty="0" baseline="4480" sz="4650" b="0">
                <a:latin typeface="Times New Roman"/>
                <a:cs typeface="Times New Roman"/>
              </a:rPr>
              <a:t>	</a:t>
            </a:r>
            <a:r>
              <a:rPr dirty="0" baseline="4480" sz="4650" spc="22" b="0">
                <a:latin typeface="Times New Roman"/>
                <a:cs typeface="Times New Roman"/>
              </a:rPr>
              <a:t>2</a:t>
            </a:r>
            <a:endParaRPr baseline="4480" sz="4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巴特沃思低通滤波器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46730" y="2355657"/>
            <a:ext cx="1244600" cy="735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阶数n=1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无振铃和负值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69897" y="1887220"/>
            <a:ext cx="4426585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所有的滤波器都有半径为5的截至频率</a:t>
            </a: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D</a:t>
            </a:r>
            <a:r>
              <a:rPr dirty="0" baseline="-21367" sz="1950" spc="-7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endParaRPr baseline="-21367" sz="195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95613" y="3230117"/>
            <a:ext cx="6264402" cy="3427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057777" y="2355657"/>
            <a:ext cx="1448435" cy="735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阶数n=2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轻微振铃和负值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1975" y="2417826"/>
            <a:ext cx="1448435" cy="640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阶数n=5</a:t>
            </a:r>
            <a:endParaRPr sz="1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明显振铃和负值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1361" y="2319081"/>
            <a:ext cx="1041400" cy="735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阶数n=20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与ILPF相似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7848" y="6620002"/>
            <a:ext cx="6374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注：二阶BLPF处于有效低通滤波和可接受的振铃特征之间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75817" y="970025"/>
            <a:ext cx="1584197" cy="1352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715377" y="685292"/>
            <a:ext cx="43116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IL</a:t>
            </a:r>
            <a:r>
              <a:rPr dirty="0" sz="1600" spc="-20" b="1">
                <a:solidFill>
                  <a:srgbClr val="EE2B0A"/>
                </a:solidFill>
                <a:latin typeface="NSimSun"/>
                <a:cs typeface="NSimSun"/>
              </a:rPr>
              <a:t>P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F</a:t>
            </a:r>
            <a:endParaRPr sz="16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11451" y="5957316"/>
            <a:ext cx="7002780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当D(u,v)=D</a:t>
            </a:r>
            <a:r>
              <a:rPr dirty="0" baseline="-20833" sz="2400">
                <a:latin typeface="NSimSun"/>
                <a:cs typeface="NSimSun"/>
              </a:rPr>
              <a:t>0</a:t>
            </a:r>
            <a:r>
              <a:rPr dirty="0" sz="2400" spc="-5">
                <a:latin typeface="NSimSun"/>
                <a:cs typeface="NSimSun"/>
              </a:rPr>
              <a:t>时，滤波器下降到它最大值的0.607处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4251" y="1820164"/>
            <a:ext cx="6443345" cy="2867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高斯低通滤波器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2430"/>
              </a:lnSpc>
              <a:spcBef>
                <a:spcPts val="27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二维高斯低通滤波器(GLPF)定义如下</a:t>
            </a:r>
            <a:endParaRPr sz="2400">
              <a:latin typeface="NSimSun"/>
              <a:cs typeface="NSimSun"/>
            </a:endParaRPr>
          </a:p>
          <a:p>
            <a:pPr marL="2434590">
              <a:lnSpc>
                <a:spcPts val="4950"/>
              </a:lnSpc>
            </a:pPr>
            <a:r>
              <a:rPr dirty="0" baseline="-25326" sz="5100" spc="-22" i="1">
                <a:latin typeface="Times New Roman"/>
                <a:cs typeface="Times New Roman"/>
              </a:rPr>
              <a:t>H</a:t>
            </a:r>
            <a:r>
              <a:rPr dirty="0" baseline="-18518" sz="6750" spc="-1050">
                <a:latin typeface="Symbol"/>
                <a:cs typeface="Symbol"/>
              </a:rPr>
              <a:t></a:t>
            </a:r>
            <a:r>
              <a:rPr dirty="0" baseline="-25326" sz="5100" spc="-277" i="1">
                <a:latin typeface="Times New Roman"/>
                <a:cs typeface="Times New Roman"/>
              </a:rPr>
              <a:t>u</a:t>
            </a:r>
            <a:r>
              <a:rPr dirty="0" baseline="-25326" sz="5100" spc="254">
                <a:latin typeface="Times New Roman"/>
                <a:cs typeface="Times New Roman"/>
              </a:rPr>
              <a:t>,</a:t>
            </a:r>
            <a:r>
              <a:rPr dirty="0" baseline="-25326" sz="5100" spc="-127" i="1">
                <a:latin typeface="Times New Roman"/>
                <a:cs typeface="Times New Roman"/>
              </a:rPr>
              <a:t>v</a:t>
            </a:r>
            <a:r>
              <a:rPr dirty="0" baseline="-18518" sz="6750" spc="-847">
                <a:latin typeface="Symbol"/>
                <a:cs typeface="Symbol"/>
              </a:rPr>
              <a:t></a:t>
            </a:r>
            <a:r>
              <a:rPr dirty="0" baseline="-18518" sz="6750" spc="-1042">
                <a:latin typeface="Times New Roman"/>
                <a:cs typeface="Times New Roman"/>
              </a:rPr>
              <a:t> </a:t>
            </a:r>
            <a:r>
              <a:rPr dirty="0" baseline="-25326" sz="5100">
                <a:latin typeface="Symbol"/>
                <a:cs typeface="Symbol"/>
              </a:rPr>
              <a:t></a:t>
            </a:r>
            <a:r>
              <a:rPr dirty="0" baseline="-25326" sz="5100" spc="-794">
                <a:latin typeface="Times New Roman"/>
                <a:cs typeface="Times New Roman"/>
              </a:rPr>
              <a:t> </a:t>
            </a:r>
            <a:r>
              <a:rPr dirty="0" baseline="-25326" sz="5100" spc="-165" i="1">
                <a:latin typeface="Times New Roman"/>
                <a:cs typeface="Times New Roman"/>
              </a:rPr>
              <a:t>e</a:t>
            </a:r>
            <a:r>
              <a:rPr dirty="0" sz="1950" spc="25">
                <a:latin typeface="Symbol"/>
                <a:cs typeface="Symbol"/>
              </a:rPr>
              <a:t></a:t>
            </a:r>
            <a:r>
              <a:rPr dirty="0" sz="1950" spc="-80" i="1">
                <a:latin typeface="Times New Roman"/>
                <a:cs typeface="Times New Roman"/>
              </a:rPr>
              <a:t>D</a:t>
            </a:r>
            <a:r>
              <a:rPr dirty="0" sz="2600" spc="-31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u</a:t>
            </a:r>
            <a:r>
              <a:rPr dirty="0" sz="1950" spc="-30">
                <a:latin typeface="Times New Roman"/>
                <a:cs typeface="Times New Roman"/>
              </a:rPr>
              <a:t>,</a:t>
            </a:r>
            <a:r>
              <a:rPr dirty="0" sz="1950" spc="50" i="1">
                <a:latin typeface="Times New Roman"/>
                <a:cs typeface="Times New Roman"/>
              </a:rPr>
              <a:t>v</a:t>
            </a:r>
            <a:r>
              <a:rPr dirty="0" sz="2600" spc="-350">
                <a:latin typeface="Symbol"/>
                <a:cs typeface="Symbol"/>
              </a:rPr>
              <a:t></a:t>
            </a:r>
            <a:r>
              <a:rPr dirty="0" baseline="37698" sz="2100" spc="7">
                <a:latin typeface="Times New Roman"/>
                <a:cs typeface="Times New Roman"/>
              </a:rPr>
              <a:t>2</a:t>
            </a:r>
            <a:r>
              <a:rPr dirty="0" baseline="37698" sz="2100" spc="-127">
                <a:latin typeface="Times New Roman"/>
                <a:cs typeface="Times New Roman"/>
              </a:rPr>
              <a:t> </a:t>
            </a:r>
            <a:r>
              <a:rPr dirty="0" sz="1950" spc="170">
                <a:latin typeface="Times New Roman"/>
                <a:cs typeface="Times New Roman"/>
              </a:rPr>
              <a:t>/</a:t>
            </a:r>
            <a:r>
              <a:rPr dirty="0" sz="1950" spc="-160">
                <a:latin typeface="Times New Roman"/>
                <a:cs typeface="Times New Roman"/>
              </a:rPr>
              <a:t>2</a:t>
            </a:r>
            <a:r>
              <a:rPr dirty="0" sz="2100" spc="90" i="1">
                <a:latin typeface="Symbol"/>
                <a:cs typeface="Symbol"/>
              </a:rPr>
              <a:t></a:t>
            </a:r>
            <a:r>
              <a:rPr dirty="0" baseline="35714" sz="2100" spc="7">
                <a:latin typeface="Times New Roman"/>
                <a:cs typeface="Times New Roman"/>
              </a:rPr>
              <a:t>2</a:t>
            </a:r>
            <a:endParaRPr baseline="35714"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49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D(u,v)是点(u,v)距原点的距离，使</a:t>
            </a:r>
            <a:r>
              <a:rPr dirty="0" sz="2400" spc="-320">
                <a:latin typeface="NSimSun"/>
                <a:cs typeface="NSimSun"/>
              </a:rPr>
              <a:t> </a:t>
            </a:r>
            <a:r>
              <a:rPr dirty="0" baseline="9456" sz="3525" spc="-82" i="1">
                <a:latin typeface="Symbol"/>
                <a:cs typeface="Symbol"/>
              </a:rPr>
              <a:t></a:t>
            </a:r>
            <a:r>
              <a:rPr dirty="0" baseline="9456" sz="3525" spc="419" i="1">
                <a:latin typeface="Times New Roman"/>
                <a:cs typeface="Times New Roman"/>
              </a:rPr>
              <a:t> </a:t>
            </a:r>
            <a:r>
              <a:rPr dirty="0" baseline="9876" sz="3375" spc="7">
                <a:latin typeface="Symbol"/>
                <a:cs typeface="Symbol"/>
              </a:rPr>
              <a:t></a:t>
            </a:r>
            <a:r>
              <a:rPr dirty="0" baseline="9876" sz="3375" spc="52">
                <a:latin typeface="Times New Roman"/>
                <a:cs typeface="Times New Roman"/>
              </a:rPr>
              <a:t> </a:t>
            </a:r>
            <a:r>
              <a:rPr dirty="0" baseline="9876" sz="3375" spc="-75" i="1">
                <a:latin typeface="Times New Roman"/>
                <a:cs typeface="Times New Roman"/>
              </a:rPr>
              <a:t>D</a:t>
            </a:r>
            <a:r>
              <a:rPr dirty="0" baseline="-6410" sz="1950" spc="7">
                <a:latin typeface="Times New Roman"/>
                <a:cs typeface="Times New Roman"/>
              </a:rPr>
              <a:t>0</a:t>
            </a:r>
            <a:endParaRPr baseline="-6410" sz="1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0996" y="5041138"/>
            <a:ext cx="11557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1855" y="5227066"/>
            <a:ext cx="11557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81877" y="5041138"/>
            <a:ext cx="11557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3592" y="5011420"/>
            <a:ext cx="1298575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25">
                <a:latin typeface="Symbol"/>
                <a:cs typeface="Symbol"/>
              </a:rPr>
              <a:t></a:t>
            </a:r>
            <a:r>
              <a:rPr dirty="0" sz="1950" spc="-80" i="1">
                <a:latin typeface="Times New Roman"/>
                <a:cs typeface="Times New Roman"/>
              </a:rPr>
              <a:t>D</a:t>
            </a:r>
            <a:r>
              <a:rPr dirty="0" sz="2600" spc="-31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u</a:t>
            </a:r>
            <a:r>
              <a:rPr dirty="0" sz="1950" spc="-30">
                <a:latin typeface="Times New Roman"/>
                <a:cs typeface="Times New Roman"/>
              </a:rPr>
              <a:t>,</a:t>
            </a:r>
            <a:r>
              <a:rPr dirty="0" sz="1950" spc="50" i="1">
                <a:latin typeface="Times New Roman"/>
                <a:cs typeface="Times New Roman"/>
              </a:rPr>
              <a:t>v</a:t>
            </a:r>
            <a:r>
              <a:rPr dirty="0" sz="2600" spc="-325">
                <a:latin typeface="Symbol"/>
                <a:cs typeface="Symbol"/>
              </a:rPr>
              <a:t></a:t>
            </a:r>
            <a:r>
              <a:rPr dirty="0" sz="2600" spc="305">
                <a:latin typeface="Times New Roman"/>
                <a:cs typeface="Times New Roman"/>
              </a:rPr>
              <a:t> </a:t>
            </a:r>
            <a:r>
              <a:rPr dirty="0" sz="1950" spc="170">
                <a:latin typeface="Times New Roman"/>
                <a:cs typeface="Times New Roman"/>
              </a:rPr>
              <a:t>/</a:t>
            </a:r>
            <a:r>
              <a:rPr dirty="0" sz="1950" spc="20">
                <a:latin typeface="Times New Roman"/>
                <a:cs typeface="Times New Roman"/>
              </a:rPr>
              <a:t>2</a:t>
            </a:r>
            <a:r>
              <a:rPr dirty="0" sz="1950" spc="25" i="1">
                <a:latin typeface="Times New Roman"/>
                <a:cs typeface="Times New Roman"/>
              </a:rPr>
              <a:t>D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85971" y="4971288"/>
            <a:ext cx="1573530" cy="684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390"/>
              </a:lnSpc>
            </a:pPr>
            <a:r>
              <a:rPr dirty="0" sz="3400" spc="-15" i="1">
                <a:latin typeface="Times New Roman"/>
                <a:cs typeface="Times New Roman"/>
              </a:rPr>
              <a:t>H</a:t>
            </a:r>
            <a:r>
              <a:rPr dirty="0" sz="4500" spc="-700">
                <a:latin typeface="Symbol"/>
                <a:cs typeface="Symbol"/>
              </a:rPr>
              <a:t></a:t>
            </a:r>
            <a:r>
              <a:rPr dirty="0" sz="3400" spc="-185" i="1">
                <a:latin typeface="Times New Roman"/>
                <a:cs typeface="Times New Roman"/>
              </a:rPr>
              <a:t>u</a:t>
            </a:r>
            <a:r>
              <a:rPr dirty="0" sz="3400" spc="170">
                <a:latin typeface="Times New Roman"/>
                <a:cs typeface="Times New Roman"/>
              </a:rPr>
              <a:t>,</a:t>
            </a:r>
            <a:r>
              <a:rPr dirty="0" sz="3400" spc="-85" i="1">
                <a:latin typeface="Times New Roman"/>
                <a:cs typeface="Times New Roman"/>
              </a:rPr>
              <a:t>v</a:t>
            </a:r>
            <a:r>
              <a:rPr dirty="0" sz="4500" spc="-565">
                <a:latin typeface="Symbol"/>
                <a:cs typeface="Symbol"/>
              </a:rPr>
              <a:t></a:t>
            </a:r>
            <a:r>
              <a:rPr dirty="0" sz="4500" spc="-695">
                <a:latin typeface="Times New Roman"/>
                <a:cs typeface="Times New Roman"/>
              </a:rPr>
              <a:t> </a:t>
            </a:r>
            <a:r>
              <a:rPr dirty="0" sz="3400">
                <a:latin typeface="Symbol"/>
                <a:cs typeface="Symbol"/>
              </a:rPr>
              <a:t></a:t>
            </a:r>
            <a:r>
              <a:rPr dirty="0" sz="3400" spc="-530">
                <a:latin typeface="Times New Roman"/>
                <a:cs typeface="Times New Roman"/>
              </a:rPr>
              <a:t> </a:t>
            </a:r>
            <a:r>
              <a:rPr dirty="0" sz="3400" spc="-110" i="1">
                <a:latin typeface="Times New Roman"/>
                <a:cs typeface="Times New Roman"/>
              </a:rPr>
              <a:t>e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高斯低通滤波器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0947" y="1922271"/>
            <a:ext cx="787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透视图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1198" y="1922271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滤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7193" y="1887232"/>
            <a:ext cx="277495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各种D</a:t>
            </a:r>
            <a:r>
              <a:rPr dirty="0" baseline="-21367" sz="1950" spc="-15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值的滤波器横截面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635" y="2618994"/>
            <a:ext cx="6324599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62198" y="2464053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2155" y="2282697"/>
            <a:ext cx="2183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半径是5的GLPF滤波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3825" y="4083304"/>
            <a:ext cx="2311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半径是15的GLPF滤波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1820" y="4083304"/>
            <a:ext cx="2312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半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径是30的GLPF滤波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3825" y="5667502"/>
            <a:ext cx="2311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半径是80的GLPF滤波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48149" y="5667502"/>
            <a:ext cx="2439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半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径是230的GLPF滤波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高斯低通滤波器</a:t>
            </a:r>
          </a:p>
        </p:txBody>
      </p:sp>
      <p:sp>
        <p:nvSpPr>
          <p:cNvPr id="12" name="object 12"/>
          <p:cNvSpPr/>
          <p:nvPr/>
        </p:nvSpPr>
        <p:spPr>
          <a:xfrm>
            <a:off x="3765689" y="1833372"/>
            <a:ext cx="3381755" cy="5210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196"/>
            <a:ext cx="7404100" cy="502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频率域图像增强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结论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92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GLPF不能达到有相同截止频率的二阶 BLPF的平滑效果</a:t>
            </a:r>
            <a:endParaRPr sz="3200">
              <a:latin typeface="NSimSun"/>
              <a:cs typeface="NSimSun"/>
            </a:endParaRPr>
          </a:p>
          <a:p>
            <a:pPr algn="just" marL="892810" indent="-422909">
              <a:lnSpc>
                <a:spcPct val="100000"/>
              </a:lnSpc>
              <a:spcBef>
                <a:spcPts val="1925"/>
              </a:spcBef>
              <a:buClr>
                <a:srgbClr val="EE2B0A"/>
              </a:buClr>
              <a:buSzPct val="68750"/>
              <a:buFont typeface="Wingdings"/>
              <a:buChar char=""/>
              <a:tabLst>
                <a:tab pos="892810" algn="l"/>
              </a:tabLst>
            </a:pPr>
            <a:r>
              <a:rPr dirty="0" sz="3200" spc="-5">
                <a:latin typeface="NSimSun"/>
                <a:cs typeface="NSimSun"/>
              </a:rPr>
              <a:t>GLPF没有振铃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92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如果需要严格控制低频和高频之间截 至频率的过渡，选用BLPF，代价是可能 产生振铃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20164"/>
            <a:ext cx="7660005" cy="4627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低通滤波器的应用实例：模糊,平滑等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2000"/>
              </a:lnSpc>
              <a:spcBef>
                <a:spcPts val="225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6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字符识别：通过模糊图像，桥接断裂字符的 </a:t>
            </a:r>
            <a:r>
              <a:rPr dirty="0" sz="2800">
                <a:latin typeface="NSimSun"/>
                <a:cs typeface="NSimSun"/>
              </a:rPr>
              <a:t>裂缝</a:t>
            </a:r>
            <a:endParaRPr sz="2800">
              <a:latin typeface="NSimSun"/>
              <a:cs typeface="NSimSun"/>
            </a:endParaRPr>
          </a:p>
          <a:p>
            <a:pPr algn="just" marL="469900" marR="48895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印刷和出版业：从一幅尖锐的原始图像产生 平滑、柔和的外观，如人脸，减少皮肤细纹的 锐化程度和小斑点</a:t>
            </a:r>
            <a:endParaRPr sz="2800">
              <a:latin typeface="NSimSun"/>
              <a:cs typeface="NSimSun"/>
            </a:endParaRPr>
          </a:p>
          <a:p>
            <a:pPr algn="just" marL="469900" marR="48895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处理卫星和航空图像：尽可能模糊细节，而 保留大的可识别特征。低通滤波通过消除不重 要的特征来简化感兴趣特征的分析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947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图像的采样与数字图像的质量</a:t>
            </a:r>
          </a:p>
        </p:txBody>
      </p:sp>
      <p:sp>
        <p:nvSpPr>
          <p:cNvPr id="5" name="object 5"/>
          <p:cNvSpPr/>
          <p:nvPr/>
        </p:nvSpPr>
        <p:spPr>
          <a:xfrm>
            <a:off x="1674761" y="2122169"/>
            <a:ext cx="7993380" cy="43213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字符识别举例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251595" y="2985516"/>
            <a:ext cx="6332220" cy="2659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300604" y="1817878"/>
            <a:ext cx="3326765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如打印、传真、复印文本等， 字符失真、字符断裂等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8717" y="1807984"/>
            <a:ext cx="2648585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D</a:t>
            </a:r>
            <a:r>
              <a:rPr dirty="0" baseline="-21367" sz="1950" spc="-7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=80的高斯低通滤波器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修复字符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1575" y="5995670"/>
            <a:ext cx="64255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用于机器识别系统识别断裂字符的预处理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人脸图像处理</a:t>
            </a:r>
          </a:p>
        </p:txBody>
      </p:sp>
      <p:sp>
        <p:nvSpPr>
          <p:cNvPr id="6" name="object 6"/>
          <p:cNvSpPr/>
          <p:nvPr/>
        </p:nvSpPr>
        <p:spPr>
          <a:xfrm>
            <a:off x="2187587" y="2183892"/>
            <a:ext cx="6316979" cy="476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35301" y="1850644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原图像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5927" y="1816366"/>
            <a:ext cx="2139315" cy="760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D</a:t>
            </a:r>
            <a:r>
              <a:rPr dirty="0" baseline="-21367" sz="1950" spc="-7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=100的GLPF滤波,</a:t>
            </a:r>
            <a:endParaRPr sz="2000">
              <a:latin typeface="NSimSun"/>
              <a:cs typeface="NSimSun"/>
            </a:endParaRPr>
          </a:p>
          <a:p>
            <a:pPr marL="12700">
              <a:lnSpc>
                <a:spcPts val="2380"/>
              </a:lnSpc>
              <a:spcBef>
                <a:spcPts val="1200"/>
              </a:spcBef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细纹减少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4232" y="1663953"/>
            <a:ext cx="2140585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D</a:t>
            </a:r>
            <a:r>
              <a:rPr dirty="0" baseline="-21367" sz="1950" spc="-7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=80的GLPF滤波，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细纹减少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人脸图像处理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84525" y="1922271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原图像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4034" y="1922271"/>
            <a:ext cx="188722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D</a:t>
            </a:r>
            <a:r>
              <a:rPr dirty="0" baseline="-21367" sz="1950" spc="-7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=30的GLPF滤波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4908" y="1922271"/>
            <a:ext cx="213995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D</a:t>
            </a:r>
            <a:r>
              <a:rPr dirty="0" baseline="-21367" sz="1950" spc="-7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=10的GLPF滤波，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7063" y="2482595"/>
            <a:ext cx="6308597" cy="278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97507" y="5583428"/>
            <a:ext cx="7490459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latin typeface="NSimSun"/>
                <a:cs typeface="NSimSun"/>
              </a:rPr>
              <a:t>目的：尽可能模糊细节，而保留大的可识别特征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196"/>
            <a:ext cx="7404100" cy="5510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频率域图像增强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频率域锐化滤波器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理想高通滤波器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巴特沃思高通滤波器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高斯高通滤波器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频率域的拉普拉斯算子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钝化模板、高频提升滤波和高频加强 滤波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频率域锐化滤波器</a:t>
            </a:r>
          </a:p>
        </p:txBody>
      </p:sp>
      <p:sp>
        <p:nvSpPr>
          <p:cNvPr id="6" name="object 6"/>
          <p:cNvSpPr/>
          <p:nvPr/>
        </p:nvSpPr>
        <p:spPr>
          <a:xfrm>
            <a:off x="2177681" y="1990344"/>
            <a:ext cx="4791455" cy="39479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35301" y="1744726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透视图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03865" y="1763776"/>
            <a:ext cx="1040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图像</a:t>
            </a:r>
            <a:r>
              <a:rPr dirty="0" sz="2000" spc="-20" b="1">
                <a:solidFill>
                  <a:srgbClr val="EE2B0A"/>
                </a:solidFill>
                <a:latin typeface="NSimSun"/>
                <a:cs typeface="NSimSun"/>
              </a:rPr>
              <a:t>表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示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88052" y="1763776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横截面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82155" y="2176779"/>
            <a:ext cx="1802764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理想高通滤波器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82155" y="3472179"/>
            <a:ext cx="2311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巴特沃思高通滤波器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2155" y="4695939"/>
            <a:ext cx="1802764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高斯高通滤波器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6304" y="5912103"/>
            <a:ext cx="7392670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巴特沃思滤波器为理想滤波器的尖锐化和高斯滤波器的完全光滑之 间的一种过渡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频率域锐化滤波器</a:t>
            </a:r>
          </a:p>
        </p:txBody>
      </p:sp>
      <p:sp>
        <p:nvSpPr>
          <p:cNvPr id="6" name="object 6"/>
          <p:cNvSpPr/>
          <p:nvPr/>
        </p:nvSpPr>
        <p:spPr>
          <a:xfrm>
            <a:off x="2193683" y="2327148"/>
            <a:ext cx="6302502" cy="4403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451493" y="1813814"/>
            <a:ext cx="14484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理想高通滤波器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1251" y="1838210"/>
            <a:ext cx="18542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巴特沃思高通滤波器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99631" y="1794776"/>
            <a:ext cx="14484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高斯高通滤波器</a:t>
            </a:r>
            <a:endParaRPr sz="16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20164"/>
            <a:ext cx="7660005" cy="1710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理想高通滤波器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2000"/>
              </a:lnSpc>
              <a:spcBef>
                <a:spcPts val="225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截断傅里叶变换中的所有低频成分，这些低 频成分处于指定距离</a:t>
            </a:r>
            <a:r>
              <a:rPr dirty="0" sz="2800" spc="-10">
                <a:latin typeface="NSimSun"/>
                <a:cs typeface="NSimSun"/>
              </a:rPr>
              <a:t>D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>
                <a:latin typeface="NSimSun"/>
                <a:cs typeface="NSimSun"/>
              </a:rPr>
              <a:t>之内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4359" y="4045953"/>
            <a:ext cx="247015" cy="39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2919" sz="3225" spc="-592">
                <a:latin typeface="Symbol"/>
                <a:cs typeface="Symbol"/>
              </a:rPr>
              <a:t></a:t>
            </a:r>
            <a:r>
              <a:rPr dirty="0" sz="2150" spc="-5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4359" y="3636759"/>
            <a:ext cx="267970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875" sz="3225" spc="-352">
                <a:latin typeface="Symbol"/>
                <a:cs typeface="Symbol"/>
              </a:rPr>
              <a:t></a:t>
            </a:r>
            <a:r>
              <a:rPr dirty="0" sz="2150" spc="-5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8325" y="3754615"/>
            <a:ext cx="986155" cy="4641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85" i="1">
                <a:latin typeface="Times New Roman"/>
                <a:cs typeface="Times New Roman"/>
              </a:rPr>
              <a:t>H</a:t>
            </a:r>
            <a:r>
              <a:rPr dirty="0" sz="2800" spc="-450">
                <a:latin typeface="Symbol"/>
                <a:cs typeface="Symbol"/>
              </a:rPr>
              <a:t></a:t>
            </a:r>
            <a:r>
              <a:rPr dirty="0" sz="2150" spc="-170" i="1">
                <a:latin typeface="Times New Roman"/>
                <a:cs typeface="Times New Roman"/>
              </a:rPr>
              <a:t>u</a:t>
            </a:r>
            <a:r>
              <a:rPr dirty="0" sz="2150" spc="70">
                <a:latin typeface="Times New Roman"/>
                <a:cs typeface="Times New Roman"/>
              </a:rPr>
              <a:t>,</a:t>
            </a:r>
            <a:r>
              <a:rPr dirty="0" sz="2150" spc="-100" i="1">
                <a:latin typeface="Times New Roman"/>
                <a:cs typeface="Times New Roman"/>
              </a:rPr>
              <a:t>v</a:t>
            </a:r>
            <a:r>
              <a:rPr dirty="0" sz="2800" spc="-370">
                <a:latin typeface="Symbol"/>
                <a:cs typeface="Symbol"/>
              </a:rPr>
              <a:t></a:t>
            </a:r>
            <a:r>
              <a:rPr dirty="0" sz="2800" spc="-434">
                <a:latin typeface="Times New Roman"/>
                <a:cs typeface="Times New Roman"/>
              </a:rPr>
              <a:t> </a:t>
            </a:r>
            <a:r>
              <a:rPr dirty="0" sz="2150" spc="150">
                <a:latin typeface="Symbol"/>
                <a:cs typeface="Symbol"/>
              </a:rPr>
              <a:t></a:t>
            </a:r>
            <a:r>
              <a:rPr dirty="0" baseline="-9043" sz="3225" spc="-7">
                <a:latin typeface="Symbol"/>
                <a:cs typeface="Symbol"/>
              </a:rPr>
              <a:t></a:t>
            </a:r>
            <a:endParaRPr baseline="-9043" sz="3225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9549" y="3809238"/>
            <a:ext cx="10287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5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27662" y="3948429"/>
            <a:ext cx="1288415" cy="458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100" i="1">
                <a:latin typeface="Times New Roman"/>
                <a:cs typeface="Times New Roman"/>
              </a:rPr>
              <a:t>D</a:t>
            </a:r>
            <a:r>
              <a:rPr dirty="0" sz="2750" spc="-330">
                <a:latin typeface="Symbol"/>
                <a:cs typeface="Symbol"/>
              </a:rPr>
              <a:t></a:t>
            </a:r>
            <a:r>
              <a:rPr dirty="0" sz="2050" spc="100" i="1">
                <a:latin typeface="Times New Roman"/>
                <a:cs typeface="Times New Roman"/>
              </a:rPr>
              <a:t>u</a:t>
            </a:r>
            <a:r>
              <a:rPr dirty="0" sz="2050" spc="5">
                <a:latin typeface="Times New Roman"/>
                <a:cs typeface="Times New Roman"/>
              </a:rPr>
              <a:t>,</a:t>
            </a:r>
            <a:r>
              <a:rPr dirty="0" sz="2050" spc="-275">
                <a:latin typeface="Times New Roman"/>
                <a:cs typeface="Times New Roman"/>
              </a:rPr>
              <a:t> </a:t>
            </a:r>
            <a:r>
              <a:rPr dirty="0" sz="2050" spc="140" i="1">
                <a:latin typeface="Times New Roman"/>
                <a:cs typeface="Times New Roman"/>
              </a:rPr>
              <a:t>v</a:t>
            </a:r>
            <a:r>
              <a:rPr dirty="0" sz="2750" spc="-225">
                <a:latin typeface="Symbol"/>
                <a:cs typeface="Symbol"/>
              </a:rPr>
              <a:t></a:t>
            </a:r>
            <a:r>
              <a:rPr dirty="0" sz="2750" spc="-370">
                <a:latin typeface="Times New Roman"/>
                <a:cs typeface="Times New Roman"/>
              </a:rPr>
              <a:t> </a:t>
            </a:r>
            <a:r>
              <a:rPr dirty="0" sz="2050" spc="15">
                <a:latin typeface="Symbol"/>
                <a:cs typeface="Symbol"/>
              </a:rPr>
              <a:t></a:t>
            </a:r>
            <a:r>
              <a:rPr dirty="0" sz="2050" spc="70">
                <a:latin typeface="Times New Roman"/>
                <a:cs typeface="Times New Roman"/>
              </a:rPr>
              <a:t> </a:t>
            </a:r>
            <a:r>
              <a:rPr dirty="0" sz="2050" spc="-20" i="1">
                <a:latin typeface="Times New Roman"/>
                <a:cs typeface="Times New Roman"/>
              </a:rPr>
              <a:t>D</a:t>
            </a:r>
            <a:r>
              <a:rPr dirty="0" baseline="-23148" sz="1800" spc="7">
                <a:latin typeface="Times New Roman"/>
                <a:cs typeface="Times New Roman"/>
              </a:rPr>
              <a:t>0</a:t>
            </a:r>
            <a:endParaRPr baseline="-23148"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27637" y="3546094"/>
            <a:ext cx="1211580" cy="423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100" i="1">
                <a:latin typeface="Times New Roman"/>
                <a:cs typeface="Times New Roman"/>
              </a:rPr>
              <a:t>D</a:t>
            </a:r>
            <a:r>
              <a:rPr dirty="0" sz="2750" spc="-330">
                <a:latin typeface="Symbol"/>
                <a:cs typeface="Symbol"/>
              </a:rPr>
              <a:t></a:t>
            </a:r>
            <a:r>
              <a:rPr dirty="0" sz="2050" spc="100" i="1">
                <a:latin typeface="Times New Roman"/>
                <a:cs typeface="Times New Roman"/>
              </a:rPr>
              <a:t>u</a:t>
            </a:r>
            <a:r>
              <a:rPr dirty="0" sz="2050" spc="5">
                <a:latin typeface="Times New Roman"/>
                <a:cs typeface="Times New Roman"/>
              </a:rPr>
              <a:t>,</a:t>
            </a:r>
            <a:r>
              <a:rPr dirty="0" sz="2050" spc="-275">
                <a:latin typeface="Times New Roman"/>
                <a:cs typeface="Times New Roman"/>
              </a:rPr>
              <a:t> </a:t>
            </a:r>
            <a:r>
              <a:rPr dirty="0" sz="2050" spc="140" i="1">
                <a:latin typeface="Times New Roman"/>
                <a:cs typeface="Times New Roman"/>
              </a:rPr>
              <a:t>v</a:t>
            </a:r>
            <a:r>
              <a:rPr dirty="0" sz="2750" spc="60">
                <a:latin typeface="Symbol"/>
                <a:cs typeface="Symbol"/>
              </a:rPr>
              <a:t></a:t>
            </a:r>
            <a:r>
              <a:rPr dirty="0" sz="2050" spc="15">
                <a:latin typeface="Symbol"/>
                <a:cs typeface="Symbol"/>
              </a:rPr>
              <a:t></a:t>
            </a:r>
            <a:r>
              <a:rPr dirty="0" sz="2050" spc="65">
                <a:latin typeface="Times New Roman"/>
                <a:cs typeface="Times New Roman"/>
              </a:rPr>
              <a:t> </a:t>
            </a:r>
            <a:r>
              <a:rPr dirty="0" sz="2050" spc="20" i="1">
                <a:latin typeface="Times New Roman"/>
                <a:cs typeface="Times New Roman"/>
              </a:rPr>
              <a:t>D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33707" y="6432803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30" y="0"/>
                </a:lnTo>
              </a:path>
            </a:pathLst>
          </a:custGeom>
          <a:ln w="10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19379" y="6432803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647" y="0"/>
                </a:lnTo>
              </a:path>
            </a:pathLst>
          </a:custGeom>
          <a:ln w="10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08405" y="6076950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 h="0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5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211451" y="4962397"/>
            <a:ext cx="6981190" cy="1100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频率矩形的中心在(u,v)=(M/2,N/2)，从点 (u,v)到中心（原点）的距离如下</a:t>
            </a:r>
            <a:endParaRPr sz="2800">
              <a:latin typeface="NSimSun"/>
              <a:cs typeface="NSimSun"/>
            </a:endParaRPr>
          </a:p>
          <a:p>
            <a:pPr algn="r" marR="1894839">
              <a:lnSpc>
                <a:spcPct val="100000"/>
              </a:lnSpc>
              <a:spcBef>
                <a:spcPts val="465"/>
              </a:spcBef>
            </a:pPr>
            <a:r>
              <a:rPr dirty="0" sz="115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69531" y="6278156"/>
            <a:ext cx="332740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424" sz="2925" spc="15">
                <a:latin typeface="Symbol"/>
                <a:cs typeface="Symbol"/>
              </a:rPr>
              <a:t></a:t>
            </a:r>
            <a:r>
              <a:rPr dirty="0" baseline="1424" sz="2925" spc="15">
                <a:latin typeface="Times New Roman"/>
                <a:cs typeface="Times New Roman"/>
              </a:rPr>
              <a:t> </a:t>
            </a:r>
            <a:r>
              <a:rPr dirty="0" baseline="1424" sz="2925" spc="-127">
                <a:latin typeface="Times New Roman"/>
                <a:cs typeface="Times New Roman"/>
              </a:rPr>
              <a:t> </a:t>
            </a:r>
            <a:r>
              <a:rPr dirty="0" sz="1950" spc="10">
                <a:latin typeface="Symbol"/>
                <a:cs typeface="Symbol"/>
              </a:rPr>
              <a:t>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64591" y="6444996"/>
            <a:ext cx="53784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5">
                <a:latin typeface="Times New Roman"/>
                <a:cs typeface="Times New Roman"/>
              </a:rPr>
              <a:t>2</a:t>
            </a:r>
            <a:r>
              <a:rPr dirty="0" sz="1950" spc="130">
                <a:latin typeface="Times New Roman"/>
                <a:cs typeface="Times New Roman"/>
              </a:rPr>
              <a:t> </a:t>
            </a:r>
            <a:r>
              <a:rPr dirty="0" baseline="-7122" sz="2925" spc="15">
                <a:latin typeface="Symbol"/>
                <a:cs typeface="Symbol"/>
              </a:rPr>
              <a:t></a:t>
            </a:r>
            <a:r>
              <a:rPr dirty="0" baseline="-7122" sz="2925">
                <a:latin typeface="Times New Roman"/>
                <a:cs typeface="Times New Roman"/>
              </a:rPr>
              <a:t> </a:t>
            </a:r>
            <a:r>
              <a:rPr dirty="0" baseline="-7122" sz="2925" spc="-127">
                <a:latin typeface="Times New Roman"/>
                <a:cs typeface="Times New Roman"/>
              </a:rPr>
              <a:t> </a:t>
            </a:r>
            <a:r>
              <a:rPr dirty="0" baseline="-12820" sz="2925" spc="-1132">
                <a:latin typeface="Symbol"/>
                <a:cs typeface="Symbol"/>
              </a:rPr>
              <a:t></a:t>
            </a:r>
            <a:r>
              <a:rPr dirty="0" baseline="-22792" sz="2925" spc="15">
                <a:latin typeface="Symbol"/>
                <a:cs typeface="Symbol"/>
              </a:rPr>
              <a:t></a:t>
            </a:r>
            <a:endParaRPr baseline="-22792" sz="2925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49454" y="6108204"/>
            <a:ext cx="122555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0">
                <a:latin typeface="Symbol"/>
                <a:cs typeface="Symbol"/>
              </a:rPr>
              <a:t>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30379" y="6268973"/>
            <a:ext cx="122555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0">
                <a:latin typeface="Symbol"/>
                <a:cs typeface="Symbol"/>
              </a:rPr>
              <a:t>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01766" y="6444996"/>
            <a:ext cx="351155" cy="336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5">
                <a:latin typeface="Times New Roman"/>
                <a:cs typeface="Times New Roman"/>
              </a:rPr>
              <a:t>2</a:t>
            </a:r>
            <a:r>
              <a:rPr dirty="0" sz="1950" spc="15">
                <a:latin typeface="Times New Roman"/>
                <a:cs typeface="Times New Roman"/>
              </a:rPr>
              <a:t> </a:t>
            </a:r>
            <a:r>
              <a:rPr dirty="0" sz="1950" spc="-170">
                <a:latin typeface="Times New Roman"/>
                <a:cs typeface="Times New Roman"/>
              </a:rPr>
              <a:t> </a:t>
            </a:r>
            <a:r>
              <a:rPr dirty="0" baseline="-7122" sz="2925" spc="15">
                <a:latin typeface="Symbol"/>
                <a:cs typeface="Symbol"/>
              </a:rPr>
              <a:t></a:t>
            </a:r>
            <a:endParaRPr baseline="-7122" sz="2925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55578" y="6036627"/>
            <a:ext cx="21526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20">
                <a:latin typeface="Symbol"/>
                <a:cs typeface="Symbol"/>
              </a:rPr>
              <a:t></a:t>
            </a:r>
            <a:r>
              <a:rPr dirty="0" baseline="-15669" sz="2925" spc="15">
                <a:latin typeface="Symbol"/>
                <a:cs typeface="Symbol"/>
              </a:rPr>
              <a:t></a:t>
            </a:r>
            <a:endParaRPr baseline="-15669" sz="2925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35622" y="6039091"/>
            <a:ext cx="669290" cy="37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09220">
              <a:lnSpc>
                <a:spcPts val="459"/>
              </a:lnSpc>
            </a:pP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ts val="1420"/>
              </a:lnSpc>
            </a:pPr>
            <a:r>
              <a:rPr dirty="0" baseline="-24216" sz="2925" spc="30" i="1">
                <a:latin typeface="Times New Roman"/>
                <a:cs typeface="Times New Roman"/>
              </a:rPr>
              <a:t>N</a:t>
            </a:r>
            <a:r>
              <a:rPr dirty="0" baseline="-24216" sz="2925" spc="44" i="1">
                <a:latin typeface="Times New Roman"/>
                <a:cs typeface="Times New Roman"/>
              </a:rPr>
              <a:t> </a:t>
            </a:r>
            <a:r>
              <a:rPr dirty="0" baseline="-28490" sz="2925" spc="15">
                <a:latin typeface="Symbol"/>
                <a:cs typeface="Symbol"/>
              </a:rPr>
              <a:t></a:t>
            </a:r>
            <a:r>
              <a:rPr dirty="0" baseline="-28490" sz="2925">
                <a:latin typeface="Times New Roman"/>
                <a:cs typeface="Times New Roman"/>
              </a:rPr>
              <a:t> </a:t>
            </a:r>
            <a:r>
              <a:rPr dirty="0" baseline="-28490" sz="2925" spc="-127">
                <a:latin typeface="Times New Roman"/>
                <a:cs typeface="Times New Roman"/>
              </a:rPr>
              <a:t> </a:t>
            </a:r>
            <a:r>
              <a:rPr dirty="0" baseline="-12820" sz="2925" spc="15">
                <a:latin typeface="Symbol"/>
                <a:cs typeface="Symbol"/>
              </a:rPr>
              <a:t></a:t>
            </a:r>
            <a:r>
              <a:rPr dirty="0" baseline="-12820" sz="2925" spc="-3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75730" y="6248412"/>
            <a:ext cx="612775" cy="532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950" spc="15">
                <a:latin typeface="Symbol"/>
                <a:cs typeface="Symbol"/>
              </a:rPr>
              <a:t></a:t>
            </a:r>
            <a:r>
              <a:rPr dirty="0" sz="1950" spc="-210">
                <a:latin typeface="Times New Roman"/>
                <a:cs typeface="Times New Roman"/>
              </a:rPr>
              <a:t> </a:t>
            </a:r>
            <a:r>
              <a:rPr dirty="0" baseline="-4273" sz="2925" spc="15">
                <a:latin typeface="Symbol"/>
                <a:cs typeface="Symbol"/>
              </a:rPr>
              <a:t></a:t>
            </a:r>
            <a:r>
              <a:rPr dirty="0" baseline="-4273" sz="2925" spc="-457">
                <a:latin typeface="Times New Roman"/>
                <a:cs typeface="Times New Roman"/>
              </a:rPr>
              <a:t> </a:t>
            </a:r>
            <a:r>
              <a:rPr dirty="0" sz="1950" spc="15" i="1">
                <a:latin typeface="Times New Roman"/>
                <a:cs typeface="Times New Roman"/>
              </a:rPr>
              <a:t>v</a:t>
            </a:r>
            <a:r>
              <a:rPr dirty="0" sz="1950" spc="-155" i="1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</a:t>
            </a:r>
            <a:endParaRPr sz="1950">
              <a:latin typeface="Symbol"/>
              <a:cs typeface="Symbol"/>
            </a:endParaRPr>
          </a:p>
          <a:p>
            <a:pPr marL="186055">
              <a:lnSpc>
                <a:spcPts val="2065"/>
              </a:lnSpc>
            </a:pPr>
            <a:r>
              <a:rPr dirty="0" sz="1950" spc="10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42356" y="6039091"/>
            <a:ext cx="493395" cy="374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885"/>
              </a:lnSpc>
            </a:pP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845"/>
              </a:lnSpc>
            </a:pPr>
            <a:r>
              <a:rPr dirty="0" sz="1950" spc="25" i="1">
                <a:latin typeface="Times New Roman"/>
                <a:cs typeface="Times New Roman"/>
              </a:rPr>
              <a:t>M</a:t>
            </a:r>
            <a:r>
              <a:rPr dirty="0" sz="1950" spc="125" i="1">
                <a:latin typeface="Times New Roman"/>
                <a:cs typeface="Times New Roman"/>
              </a:rPr>
              <a:t> </a:t>
            </a:r>
            <a:r>
              <a:rPr dirty="0" baseline="-4273" sz="2925" spc="15">
                <a:latin typeface="Symbol"/>
                <a:cs typeface="Symbol"/>
              </a:rPr>
              <a:t></a:t>
            </a:r>
            <a:endParaRPr baseline="-4273" sz="2925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38943" y="6165812"/>
            <a:ext cx="1464310" cy="687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80"/>
              </a:lnSpc>
            </a:pPr>
            <a:r>
              <a:rPr dirty="0" sz="1950" spc="50" i="1">
                <a:latin typeface="Times New Roman"/>
                <a:cs typeface="Times New Roman"/>
              </a:rPr>
              <a:t>D</a:t>
            </a:r>
            <a:r>
              <a:rPr dirty="0" sz="2600" spc="-325">
                <a:latin typeface="Symbol"/>
                <a:cs typeface="Symbol"/>
              </a:rPr>
              <a:t></a:t>
            </a:r>
            <a:r>
              <a:rPr dirty="0" sz="1950" spc="55" i="1">
                <a:latin typeface="Times New Roman"/>
                <a:cs typeface="Times New Roman"/>
              </a:rPr>
              <a:t>u</a:t>
            </a:r>
            <a:r>
              <a:rPr dirty="0" sz="1950" spc="5">
                <a:latin typeface="Times New Roman"/>
                <a:cs typeface="Times New Roman"/>
              </a:rPr>
              <a:t>,</a:t>
            </a:r>
            <a:r>
              <a:rPr dirty="0" sz="1950" spc="-285">
                <a:latin typeface="Times New Roman"/>
                <a:cs typeface="Times New Roman"/>
              </a:rPr>
              <a:t> </a:t>
            </a:r>
            <a:r>
              <a:rPr dirty="0" sz="1950" spc="105" i="1">
                <a:latin typeface="Times New Roman"/>
                <a:cs typeface="Times New Roman"/>
              </a:rPr>
              <a:t>v</a:t>
            </a:r>
            <a:r>
              <a:rPr dirty="0" sz="2600" spc="-229">
                <a:latin typeface="Symbol"/>
                <a:cs typeface="Symbol"/>
              </a:rPr>
              <a:t></a:t>
            </a:r>
            <a:r>
              <a:rPr dirty="0" sz="2600" spc="-355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</a:t>
            </a:r>
            <a:r>
              <a:rPr dirty="0" sz="1950" spc="-25">
                <a:latin typeface="Times New Roman"/>
                <a:cs typeface="Times New Roman"/>
              </a:rPr>
              <a:t> </a:t>
            </a:r>
            <a:r>
              <a:rPr dirty="0" baseline="-7122" sz="2925" spc="-30">
                <a:latin typeface="Symbol"/>
                <a:cs typeface="Symbol"/>
              </a:rPr>
              <a:t></a:t>
            </a:r>
            <a:r>
              <a:rPr dirty="0" baseline="-4273" sz="2925" spc="247">
                <a:latin typeface="Symbol"/>
                <a:cs typeface="Symbol"/>
              </a:rPr>
              <a:t></a:t>
            </a:r>
            <a:r>
              <a:rPr dirty="0" sz="1950" spc="15" i="1">
                <a:latin typeface="Times New Roman"/>
                <a:cs typeface="Times New Roman"/>
              </a:rPr>
              <a:t>u</a:t>
            </a:r>
            <a:r>
              <a:rPr dirty="0" sz="1950" spc="-114" i="1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</a:t>
            </a:r>
            <a:endParaRPr sz="1950">
              <a:latin typeface="Symbol"/>
              <a:cs typeface="Symbol"/>
            </a:endParaRPr>
          </a:p>
          <a:p>
            <a:pPr marL="929005">
              <a:lnSpc>
                <a:spcPts val="2000"/>
              </a:lnSpc>
            </a:pPr>
            <a:r>
              <a:rPr dirty="0" baseline="-5698" sz="2925" spc="-1132">
                <a:latin typeface="Symbol"/>
                <a:cs typeface="Symbol"/>
              </a:rPr>
              <a:t></a:t>
            </a:r>
            <a:r>
              <a:rPr dirty="0" baseline="-15669" sz="2925" spc="-30">
                <a:latin typeface="Symbol"/>
                <a:cs typeface="Symbol"/>
              </a:rPr>
              <a:t></a:t>
            </a:r>
            <a:r>
              <a:rPr dirty="0" sz="1950" spc="10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理想高通滤波器</a:t>
            </a:r>
          </a:p>
        </p:txBody>
      </p:sp>
      <p:sp>
        <p:nvSpPr>
          <p:cNvPr id="6" name="object 6"/>
          <p:cNvSpPr/>
          <p:nvPr/>
        </p:nvSpPr>
        <p:spPr>
          <a:xfrm>
            <a:off x="2206637" y="2550414"/>
            <a:ext cx="6308597" cy="2811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473579" y="2007870"/>
            <a:ext cx="149923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图a：D</a:t>
            </a:r>
            <a:r>
              <a:rPr dirty="0" baseline="-20833" sz="2400" spc="-15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=15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69078" y="2007870"/>
            <a:ext cx="149923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图b：D</a:t>
            </a:r>
            <a:r>
              <a:rPr dirty="0" baseline="-20833" sz="2400" spc="-15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=30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21729" y="2007870"/>
            <a:ext cx="149923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图c：D</a:t>
            </a:r>
            <a:r>
              <a:rPr dirty="0" baseline="-20833" sz="2400" spc="-15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=80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09761" y="5706871"/>
            <a:ext cx="535749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结论：图a和b的振铃问题十分明显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196"/>
            <a:ext cx="7379970" cy="2433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频率域图像增强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巴特沃思高通滤波器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n阶且截至频率距原点的距离为</a:t>
            </a:r>
            <a:r>
              <a:rPr dirty="0" sz="2800">
                <a:latin typeface="NSimSun"/>
                <a:cs typeface="NSimSun"/>
              </a:rPr>
              <a:t>D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的巴特沃</a:t>
            </a:r>
            <a:r>
              <a:rPr dirty="0" sz="2800" spc="-5">
                <a:latin typeface="NSimSun"/>
                <a:cs typeface="NSimSun"/>
              </a:rPr>
              <a:t> 思高通滤波器(BHPF)定义为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1451" y="4230878"/>
            <a:ext cx="111506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推导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05296" y="388847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 h="0">
                <a:moveTo>
                  <a:pt x="0" y="0"/>
                </a:moveTo>
                <a:lnTo>
                  <a:pt x="1978923" y="0"/>
                </a:lnTo>
              </a:path>
            </a:pathLst>
          </a:custGeom>
          <a:ln w="124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50506" y="3886961"/>
            <a:ext cx="20637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60">
                <a:latin typeface="Times New Roman"/>
                <a:cs typeface="Times New Roman"/>
              </a:rPr>
              <a:t>2</a:t>
            </a:r>
            <a:r>
              <a:rPr dirty="0" sz="1350" spc="10" i="1">
                <a:latin typeface="Times New Roman"/>
                <a:cs typeface="Times New Roman"/>
              </a:rPr>
              <a:t>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3521" y="4117098"/>
            <a:ext cx="113030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10821" y="3476497"/>
            <a:ext cx="174625" cy="36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>
                <a:latin typeface="Times New Roman"/>
                <a:cs typeface="Times New Roman"/>
              </a:rPr>
              <a:t>1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0406" y="3807459"/>
            <a:ext cx="179578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09625" algn="l"/>
              </a:tabLst>
            </a:pPr>
            <a:r>
              <a:rPr dirty="0" sz="2350" spc="114">
                <a:latin typeface="Times New Roman"/>
                <a:cs typeface="Times New Roman"/>
              </a:rPr>
              <a:t>1</a:t>
            </a:r>
            <a:r>
              <a:rPr dirty="0" sz="2350" spc="250">
                <a:latin typeface="Symbol"/>
                <a:cs typeface="Symbol"/>
              </a:rPr>
              <a:t></a:t>
            </a:r>
            <a:r>
              <a:rPr dirty="0" sz="3200" spc="-380">
                <a:latin typeface="Symbol"/>
                <a:cs typeface="Symbol"/>
              </a:rPr>
              <a:t></a:t>
            </a:r>
            <a:r>
              <a:rPr dirty="0" sz="2350" i="1">
                <a:latin typeface="Times New Roman"/>
                <a:cs typeface="Times New Roman"/>
              </a:rPr>
              <a:t>D	</a:t>
            </a:r>
            <a:r>
              <a:rPr dirty="0" sz="2350">
                <a:latin typeface="Times New Roman"/>
                <a:cs typeface="Times New Roman"/>
              </a:rPr>
              <a:t>/</a:t>
            </a:r>
            <a:r>
              <a:rPr dirty="0" sz="2350" spc="-170">
                <a:latin typeface="Times New Roman"/>
                <a:cs typeface="Times New Roman"/>
              </a:rPr>
              <a:t> </a:t>
            </a:r>
            <a:r>
              <a:rPr dirty="0" sz="2350" spc="-30" i="1">
                <a:latin typeface="Times New Roman"/>
                <a:cs typeface="Times New Roman"/>
              </a:rPr>
              <a:t>D</a:t>
            </a:r>
            <a:r>
              <a:rPr dirty="0" sz="3100" spc="-415">
                <a:latin typeface="Symbol"/>
                <a:cs typeface="Symbol"/>
              </a:rPr>
              <a:t></a:t>
            </a:r>
            <a:r>
              <a:rPr dirty="0" sz="2350" spc="5" i="1">
                <a:latin typeface="Times New Roman"/>
                <a:cs typeface="Times New Roman"/>
              </a:rPr>
              <a:t>u</a:t>
            </a:r>
            <a:r>
              <a:rPr dirty="0" sz="2350">
                <a:latin typeface="Times New Roman"/>
                <a:cs typeface="Times New Roman"/>
              </a:rPr>
              <a:t>,</a:t>
            </a:r>
            <a:r>
              <a:rPr dirty="0" sz="2350" spc="-380">
                <a:latin typeface="Times New Roman"/>
                <a:cs typeface="Times New Roman"/>
              </a:rPr>
              <a:t> </a:t>
            </a:r>
            <a:r>
              <a:rPr dirty="0" sz="2350" spc="70" i="1">
                <a:latin typeface="Times New Roman"/>
                <a:cs typeface="Times New Roman"/>
              </a:rPr>
              <a:t>v</a:t>
            </a:r>
            <a:r>
              <a:rPr dirty="0" sz="3100" spc="-440">
                <a:latin typeface="Symbol"/>
                <a:cs typeface="Symbol"/>
              </a:rPr>
              <a:t></a:t>
            </a:r>
            <a:r>
              <a:rPr dirty="0" sz="3200" spc="-470">
                <a:latin typeface="Symbol"/>
                <a:cs typeface="Symbol"/>
              </a:rPr>
              <a:t>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17429" y="3569449"/>
            <a:ext cx="1038860" cy="475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i="1">
                <a:latin typeface="Times New Roman"/>
                <a:cs typeface="Times New Roman"/>
              </a:rPr>
              <a:t>H</a:t>
            </a:r>
            <a:r>
              <a:rPr dirty="0" sz="2350" spc="-385" i="1">
                <a:latin typeface="Times New Roman"/>
                <a:cs typeface="Times New Roman"/>
              </a:rPr>
              <a:t> </a:t>
            </a:r>
            <a:r>
              <a:rPr dirty="0" sz="3100" spc="-405">
                <a:latin typeface="Symbol"/>
                <a:cs typeface="Symbol"/>
              </a:rPr>
              <a:t></a:t>
            </a:r>
            <a:r>
              <a:rPr dirty="0" sz="2350" spc="5" i="1">
                <a:latin typeface="Times New Roman"/>
                <a:cs typeface="Times New Roman"/>
              </a:rPr>
              <a:t>u</a:t>
            </a:r>
            <a:r>
              <a:rPr dirty="0" sz="2350">
                <a:latin typeface="Times New Roman"/>
                <a:cs typeface="Times New Roman"/>
              </a:rPr>
              <a:t>,</a:t>
            </a:r>
            <a:r>
              <a:rPr dirty="0" sz="2350" spc="-380">
                <a:latin typeface="Times New Roman"/>
                <a:cs typeface="Times New Roman"/>
              </a:rPr>
              <a:t> </a:t>
            </a:r>
            <a:r>
              <a:rPr dirty="0" sz="2350" spc="70" i="1">
                <a:latin typeface="Times New Roman"/>
                <a:cs typeface="Times New Roman"/>
              </a:rPr>
              <a:t>v</a:t>
            </a:r>
            <a:r>
              <a:rPr dirty="0" sz="3100" spc="-305">
                <a:latin typeface="Symbol"/>
                <a:cs typeface="Symbol"/>
              </a:rPr>
              <a:t></a:t>
            </a:r>
            <a:r>
              <a:rPr dirty="0" sz="3100" spc="-445">
                <a:latin typeface="Times New Roman"/>
                <a:cs typeface="Times New Roman"/>
              </a:rPr>
              <a:t> </a:t>
            </a:r>
            <a:r>
              <a:rPr dirty="0" sz="2350"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9056" y="5107165"/>
            <a:ext cx="104775" cy="47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-415">
                <a:latin typeface="Symbol"/>
                <a:cs typeface="Symbol"/>
              </a:rPr>
              <a:t>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45612" y="51770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 h="0">
                <a:moveTo>
                  <a:pt x="0" y="0"/>
                </a:moveTo>
                <a:lnTo>
                  <a:pt x="1978923" y="0"/>
                </a:lnTo>
              </a:path>
            </a:pathLst>
          </a:custGeom>
          <a:ln w="124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790053" y="5175504"/>
            <a:ext cx="207010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65">
                <a:latin typeface="Times New Roman"/>
                <a:cs typeface="Times New Roman"/>
              </a:rPr>
              <a:t>2</a:t>
            </a:r>
            <a:r>
              <a:rPr dirty="0" sz="1350" spc="10" i="1">
                <a:latin typeface="Times New Roman"/>
                <a:cs typeface="Times New Roman"/>
              </a:rPr>
              <a:t>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58305" y="5096002"/>
            <a:ext cx="1057275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5" i="1">
                <a:latin typeface="Times New Roman"/>
                <a:cs typeface="Times New Roman"/>
              </a:rPr>
              <a:t>u</a:t>
            </a:r>
            <a:r>
              <a:rPr dirty="0" sz="2350">
                <a:latin typeface="Times New Roman"/>
                <a:cs typeface="Times New Roman"/>
              </a:rPr>
              <a:t>,</a:t>
            </a:r>
            <a:r>
              <a:rPr dirty="0" sz="2350" spc="-380">
                <a:latin typeface="Times New Roman"/>
                <a:cs typeface="Times New Roman"/>
              </a:rPr>
              <a:t> </a:t>
            </a:r>
            <a:r>
              <a:rPr dirty="0" sz="2350" spc="70" i="1">
                <a:latin typeface="Times New Roman"/>
                <a:cs typeface="Times New Roman"/>
              </a:rPr>
              <a:t>v</a:t>
            </a:r>
            <a:r>
              <a:rPr dirty="0" sz="3100" spc="-145">
                <a:latin typeface="Symbol"/>
                <a:cs typeface="Symbol"/>
              </a:rPr>
              <a:t></a:t>
            </a:r>
            <a:r>
              <a:rPr dirty="0" sz="2350">
                <a:latin typeface="Times New Roman"/>
                <a:cs typeface="Times New Roman"/>
              </a:rPr>
              <a:t>/</a:t>
            </a:r>
            <a:r>
              <a:rPr dirty="0" sz="2350" spc="-170">
                <a:latin typeface="Times New Roman"/>
                <a:cs typeface="Times New Roman"/>
              </a:rPr>
              <a:t> </a:t>
            </a:r>
            <a:r>
              <a:rPr dirty="0" sz="2350" i="1">
                <a:latin typeface="Times New Roman"/>
                <a:cs typeface="Times New Roman"/>
              </a:rPr>
              <a:t>D</a:t>
            </a:r>
            <a:r>
              <a:rPr dirty="0" sz="2350" spc="180" i="1">
                <a:latin typeface="Times New Roman"/>
                <a:cs typeface="Times New Roman"/>
              </a:rPr>
              <a:t> </a:t>
            </a:r>
            <a:r>
              <a:rPr dirty="0" sz="3200" spc="-480">
                <a:latin typeface="Symbol"/>
                <a:cs typeface="Symbol"/>
              </a:rPr>
              <a:t>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51091" y="4765040"/>
            <a:ext cx="174625" cy="36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>
                <a:latin typeface="Times New Roman"/>
                <a:cs typeface="Times New Roman"/>
              </a:rPr>
              <a:t>1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21451" y="5096002"/>
            <a:ext cx="687705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05">
                <a:latin typeface="Times New Roman"/>
                <a:cs typeface="Times New Roman"/>
              </a:rPr>
              <a:t>1</a:t>
            </a:r>
            <a:r>
              <a:rPr dirty="0" sz="2350" spc="250">
                <a:latin typeface="Symbol"/>
                <a:cs typeface="Symbol"/>
              </a:rPr>
              <a:t></a:t>
            </a:r>
            <a:r>
              <a:rPr dirty="0" sz="3200" spc="-380">
                <a:latin typeface="Symbol"/>
                <a:cs typeface="Symbol"/>
              </a:rPr>
              <a:t></a:t>
            </a:r>
            <a:r>
              <a:rPr dirty="0" sz="2350" i="1">
                <a:latin typeface="Times New Roman"/>
                <a:cs typeface="Times New Roman"/>
              </a:rPr>
              <a:t>D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60357" y="4857991"/>
            <a:ext cx="2954655" cy="515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i="1">
                <a:latin typeface="Times New Roman"/>
                <a:cs typeface="Times New Roman"/>
              </a:rPr>
              <a:t>H</a:t>
            </a:r>
            <a:r>
              <a:rPr dirty="0" sz="2350" spc="-385" i="1">
                <a:latin typeface="Times New Roman"/>
                <a:cs typeface="Times New Roman"/>
              </a:rPr>
              <a:t> </a:t>
            </a:r>
            <a:r>
              <a:rPr dirty="0" sz="3100" spc="-405">
                <a:latin typeface="Symbol"/>
                <a:cs typeface="Symbol"/>
              </a:rPr>
              <a:t></a:t>
            </a:r>
            <a:r>
              <a:rPr dirty="0" sz="2350" spc="5" i="1">
                <a:latin typeface="Times New Roman"/>
                <a:cs typeface="Times New Roman"/>
              </a:rPr>
              <a:t>u</a:t>
            </a:r>
            <a:r>
              <a:rPr dirty="0" sz="2350">
                <a:latin typeface="Times New Roman"/>
                <a:cs typeface="Times New Roman"/>
              </a:rPr>
              <a:t>,</a:t>
            </a:r>
            <a:r>
              <a:rPr dirty="0" sz="2350" spc="-380">
                <a:latin typeface="Times New Roman"/>
                <a:cs typeface="Times New Roman"/>
              </a:rPr>
              <a:t> </a:t>
            </a:r>
            <a:r>
              <a:rPr dirty="0" sz="2350" spc="60" i="1">
                <a:latin typeface="Times New Roman"/>
                <a:cs typeface="Times New Roman"/>
              </a:rPr>
              <a:t>v</a:t>
            </a:r>
            <a:r>
              <a:rPr dirty="0" sz="3100" spc="-305">
                <a:latin typeface="Symbol"/>
                <a:cs typeface="Symbol"/>
              </a:rPr>
              <a:t></a:t>
            </a:r>
            <a:r>
              <a:rPr dirty="0" sz="3100" spc="-434">
                <a:latin typeface="Times New Roman"/>
                <a:cs typeface="Times New Roman"/>
              </a:rPr>
              <a:t> </a:t>
            </a:r>
            <a:r>
              <a:rPr dirty="0" sz="2350" spc="200">
                <a:latin typeface="Symbol"/>
                <a:cs typeface="Symbol"/>
              </a:rPr>
              <a:t></a:t>
            </a:r>
            <a:r>
              <a:rPr dirty="0" sz="2350" spc="114">
                <a:latin typeface="Times New Roman"/>
                <a:cs typeface="Times New Roman"/>
              </a:rPr>
              <a:t>1</a:t>
            </a:r>
            <a:r>
              <a:rPr dirty="0" sz="2350">
                <a:latin typeface="Symbol"/>
                <a:cs typeface="Symbol"/>
              </a:rPr>
              <a:t></a:t>
            </a:r>
            <a:r>
              <a:rPr dirty="0" sz="2350" spc="-210">
                <a:latin typeface="Times New Roman"/>
                <a:cs typeface="Times New Roman"/>
              </a:rPr>
              <a:t> </a:t>
            </a:r>
            <a:r>
              <a:rPr dirty="0" sz="2350" spc="65" i="1">
                <a:latin typeface="Times New Roman"/>
                <a:cs typeface="Times New Roman"/>
              </a:rPr>
              <a:t>H</a:t>
            </a:r>
            <a:r>
              <a:rPr dirty="0" baseline="-24691" sz="2025" spc="7" i="1">
                <a:latin typeface="Times New Roman"/>
                <a:cs typeface="Times New Roman"/>
              </a:rPr>
              <a:t>lp</a:t>
            </a:r>
            <a:r>
              <a:rPr dirty="0" baseline="-24691" sz="2025" spc="-157" i="1">
                <a:latin typeface="Times New Roman"/>
                <a:cs typeface="Times New Roman"/>
              </a:rPr>
              <a:t> </a:t>
            </a:r>
            <a:r>
              <a:rPr dirty="0" sz="3100" spc="-409">
                <a:latin typeface="Symbol"/>
                <a:cs typeface="Symbol"/>
              </a:rPr>
              <a:t></a:t>
            </a:r>
            <a:r>
              <a:rPr dirty="0" sz="2350" spc="5" i="1">
                <a:latin typeface="Times New Roman"/>
                <a:cs typeface="Times New Roman"/>
              </a:rPr>
              <a:t>u</a:t>
            </a:r>
            <a:r>
              <a:rPr dirty="0" sz="2350">
                <a:latin typeface="Times New Roman"/>
                <a:cs typeface="Times New Roman"/>
              </a:rPr>
              <a:t>,</a:t>
            </a:r>
            <a:r>
              <a:rPr dirty="0" sz="2350" spc="-380">
                <a:latin typeface="Times New Roman"/>
                <a:cs typeface="Times New Roman"/>
              </a:rPr>
              <a:t> </a:t>
            </a:r>
            <a:r>
              <a:rPr dirty="0" sz="2350" spc="65" i="1">
                <a:latin typeface="Times New Roman"/>
                <a:cs typeface="Times New Roman"/>
              </a:rPr>
              <a:t>v</a:t>
            </a:r>
            <a:r>
              <a:rPr dirty="0" sz="3100" spc="-305">
                <a:latin typeface="Symbol"/>
                <a:cs typeface="Symbol"/>
              </a:rPr>
              <a:t></a:t>
            </a:r>
            <a:r>
              <a:rPr dirty="0" sz="3100" spc="-440">
                <a:latin typeface="Times New Roman"/>
                <a:cs typeface="Times New Roman"/>
              </a:rPr>
              <a:t> </a:t>
            </a:r>
            <a:r>
              <a:rPr dirty="0" sz="2350" spc="200">
                <a:latin typeface="Symbol"/>
                <a:cs typeface="Symbol"/>
              </a:rPr>
              <a:t></a:t>
            </a:r>
            <a:r>
              <a:rPr dirty="0" sz="2350" spc="114">
                <a:latin typeface="Times New Roman"/>
                <a:cs typeface="Times New Roman"/>
              </a:rPr>
              <a:t>1</a:t>
            </a:r>
            <a:r>
              <a:rPr dirty="0" sz="2350">
                <a:latin typeface="Symbol"/>
                <a:cs typeface="Symbol"/>
              </a:rPr>
              <a:t>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38743" y="6191017"/>
            <a:ext cx="2009775" cy="0"/>
          </a:xfrm>
          <a:custGeom>
            <a:avLst/>
            <a:gdLst/>
            <a:ahLst/>
            <a:cxnLst/>
            <a:rect l="l" t="t" r="r" b="b"/>
            <a:pathLst>
              <a:path w="2009775" h="0">
                <a:moveTo>
                  <a:pt x="0" y="0"/>
                </a:moveTo>
                <a:lnTo>
                  <a:pt x="2009387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210677" y="6188709"/>
            <a:ext cx="220345" cy="248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30">
                <a:latin typeface="Times New Roman"/>
                <a:cs typeface="Times New Roman"/>
              </a:rPr>
              <a:t>2</a:t>
            </a:r>
            <a:r>
              <a:rPr dirty="0" sz="1550" spc="5" i="1">
                <a:latin typeface="Times New Roman"/>
                <a:cs typeface="Times New Roman"/>
              </a:rPr>
              <a:t>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66153" y="6451600"/>
            <a:ext cx="125095" cy="248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6483" y="6188709"/>
            <a:ext cx="220345" cy="248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30">
                <a:latin typeface="Times New Roman"/>
                <a:cs typeface="Times New Roman"/>
              </a:rPr>
              <a:t>2</a:t>
            </a:r>
            <a:r>
              <a:rPr dirty="0" sz="1550" spc="5" i="1">
                <a:latin typeface="Times New Roman"/>
                <a:cs typeface="Times New Roman"/>
              </a:rPr>
              <a:t>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00648" y="6451600"/>
            <a:ext cx="125095" cy="248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67270" y="6226555"/>
            <a:ext cx="1221740" cy="415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25" i="1">
                <a:latin typeface="Times New Roman"/>
                <a:cs typeface="Times New Roman"/>
              </a:rPr>
              <a:t>D</a:t>
            </a:r>
            <a:r>
              <a:rPr dirty="0" sz="2650" spc="195" i="1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Times New Roman"/>
                <a:cs typeface="Times New Roman"/>
              </a:rPr>
              <a:t>/</a:t>
            </a:r>
            <a:r>
              <a:rPr dirty="0" sz="2650" spc="-315">
                <a:latin typeface="Times New Roman"/>
                <a:cs typeface="Times New Roman"/>
              </a:rPr>
              <a:t> </a:t>
            </a:r>
            <a:r>
              <a:rPr dirty="0" sz="2650" spc="25" i="1">
                <a:latin typeface="Times New Roman"/>
                <a:cs typeface="Times New Roman"/>
              </a:rPr>
              <a:t>D</a:t>
            </a:r>
            <a:r>
              <a:rPr dirty="0" sz="2650" spc="-280" i="1">
                <a:latin typeface="Times New Roman"/>
                <a:cs typeface="Times New Roman"/>
              </a:rPr>
              <a:t> </a:t>
            </a:r>
            <a:r>
              <a:rPr dirty="0" sz="2650" spc="-130" i="1">
                <a:latin typeface="Times New Roman"/>
                <a:cs typeface="Times New Roman"/>
              </a:rPr>
              <a:t>u</a:t>
            </a:r>
            <a:r>
              <a:rPr dirty="0" sz="2650" spc="140">
                <a:latin typeface="Times New Roman"/>
                <a:cs typeface="Times New Roman"/>
              </a:rPr>
              <a:t>,</a:t>
            </a:r>
            <a:r>
              <a:rPr dirty="0" sz="2650" spc="15" i="1">
                <a:latin typeface="Times New Roman"/>
                <a:cs typeface="Times New Roman"/>
              </a:rPr>
              <a:t>v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3826" y="6226555"/>
            <a:ext cx="727075" cy="415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25" i="1">
                <a:latin typeface="Times New Roman"/>
                <a:cs typeface="Times New Roman"/>
              </a:rPr>
              <a:t>D</a:t>
            </a:r>
            <a:r>
              <a:rPr dirty="0" sz="2650" spc="-280" i="1">
                <a:latin typeface="Times New Roman"/>
                <a:cs typeface="Times New Roman"/>
              </a:rPr>
              <a:t> </a:t>
            </a:r>
            <a:r>
              <a:rPr dirty="0" sz="2650" spc="-130" i="1">
                <a:latin typeface="Times New Roman"/>
                <a:cs typeface="Times New Roman"/>
              </a:rPr>
              <a:t>u</a:t>
            </a:r>
            <a:r>
              <a:rPr dirty="0" sz="2650" spc="140">
                <a:latin typeface="Times New Roman"/>
                <a:cs typeface="Times New Roman"/>
              </a:rPr>
              <a:t>,</a:t>
            </a:r>
            <a:r>
              <a:rPr dirty="0" sz="2650" spc="15" i="1">
                <a:latin typeface="Times New Roman"/>
                <a:cs typeface="Times New Roman"/>
              </a:rPr>
              <a:t>v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7145" y="5405640"/>
            <a:ext cx="422909" cy="734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350" spc="1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  <a:p>
            <a:pPr algn="r" marR="57150">
              <a:lnSpc>
                <a:spcPct val="100000"/>
              </a:lnSpc>
              <a:spcBef>
                <a:spcPts val="890"/>
              </a:spcBef>
            </a:pPr>
            <a:r>
              <a:rPr dirty="0" sz="2650" spc="-90">
                <a:latin typeface="Symbol"/>
                <a:cs typeface="Symbol"/>
              </a:rPr>
              <a:t></a:t>
            </a:r>
            <a:r>
              <a:rPr dirty="0" sz="2650" spc="15">
                <a:latin typeface="Times New Roman"/>
                <a:cs typeface="Times New Roman"/>
              </a:rPr>
              <a:t>1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99674" y="6099555"/>
            <a:ext cx="413639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0720" algn="l"/>
                <a:tab pos="1160145" algn="l"/>
                <a:tab pos="2326640" algn="l"/>
                <a:tab pos="3488690" algn="l"/>
                <a:tab pos="3968750" algn="l"/>
              </a:tabLst>
            </a:pPr>
            <a:r>
              <a:rPr dirty="0" sz="2650" spc="-20">
                <a:latin typeface="Times New Roman"/>
                <a:cs typeface="Times New Roman"/>
              </a:rPr>
              <a:t>1</a:t>
            </a:r>
            <a:r>
              <a:rPr dirty="0" sz="2650" spc="100">
                <a:latin typeface="Symbol"/>
                <a:cs typeface="Symbol"/>
              </a:rPr>
              <a:t></a:t>
            </a:r>
            <a:r>
              <a:rPr dirty="0" sz="3650" spc="-475">
                <a:latin typeface="Symbol"/>
                <a:cs typeface="Symbol"/>
              </a:rPr>
              <a:t></a:t>
            </a:r>
            <a:r>
              <a:rPr dirty="0" sz="3650">
                <a:latin typeface="Times New Roman"/>
                <a:cs typeface="Times New Roman"/>
              </a:rPr>
              <a:t>	</a:t>
            </a:r>
            <a:r>
              <a:rPr dirty="0" sz="3550" spc="-445">
                <a:latin typeface="Symbol"/>
                <a:cs typeface="Symbol"/>
              </a:rPr>
              <a:t></a:t>
            </a:r>
            <a:r>
              <a:rPr dirty="0" sz="3550">
                <a:latin typeface="Times New Roman"/>
                <a:cs typeface="Times New Roman"/>
              </a:rPr>
              <a:t>	</a:t>
            </a:r>
            <a:r>
              <a:rPr dirty="0" sz="3550" spc="-275">
                <a:latin typeface="Symbol"/>
                <a:cs typeface="Symbol"/>
              </a:rPr>
              <a:t></a:t>
            </a:r>
            <a:r>
              <a:rPr dirty="0" sz="2650" spc="5">
                <a:latin typeface="Times New Roman"/>
                <a:cs typeface="Times New Roman"/>
              </a:rPr>
              <a:t>/</a:t>
            </a:r>
            <a:r>
              <a:rPr dirty="0" sz="2650" spc="-320">
                <a:latin typeface="Times New Roman"/>
                <a:cs typeface="Times New Roman"/>
              </a:rPr>
              <a:t> </a:t>
            </a:r>
            <a:r>
              <a:rPr dirty="0" sz="2650" spc="25" i="1">
                <a:latin typeface="Times New Roman"/>
                <a:cs typeface="Times New Roman"/>
              </a:rPr>
              <a:t>D</a:t>
            </a:r>
            <a:r>
              <a:rPr dirty="0" sz="2650" spc="-100" i="1">
                <a:latin typeface="Times New Roman"/>
                <a:cs typeface="Times New Roman"/>
              </a:rPr>
              <a:t> </a:t>
            </a:r>
            <a:r>
              <a:rPr dirty="0" sz="3650" spc="-475">
                <a:latin typeface="Symbol"/>
                <a:cs typeface="Symbol"/>
              </a:rPr>
              <a:t></a:t>
            </a:r>
            <a:r>
              <a:rPr dirty="0" sz="3650">
                <a:latin typeface="Times New Roman"/>
                <a:cs typeface="Times New Roman"/>
              </a:rPr>
              <a:t>	</a:t>
            </a:r>
            <a:r>
              <a:rPr dirty="0" sz="2650" spc="-20">
                <a:latin typeface="Times New Roman"/>
                <a:cs typeface="Times New Roman"/>
              </a:rPr>
              <a:t>1</a:t>
            </a:r>
            <a:r>
              <a:rPr dirty="0" sz="2650" spc="100">
                <a:latin typeface="Symbol"/>
                <a:cs typeface="Symbol"/>
              </a:rPr>
              <a:t></a:t>
            </a:r>
            <a:r>
              <a:rPr dirty="0" sz="3650" spc="-475">
                <a:latin typeface="Symbol"/>
                <a:cs typeface="Symbol"/>
              </a:rPr>
              <a:t></a:t>
            </a:r>
            <a:r>
              <a:rPr dirty="0" sz="3650">
                <a:latin typeface="Times New Roman"/>
                <a:cs typeface="Times New Roman"/>
              </a:rPr>
              <a:t>	</a:t>
            </a:r>
            <a:r>
              <a:rPr dirty="0" sz="3550" spc="-445">
                <a:latin typeface="Symbol"/>
                <a:cs typeface="Symbol"/>
              </a:rPr>
              <a:t></a:t>
            </a:r>
            <a:r>
              <a:rPr dirty="0" sz="3550">
                <a:latin typeface="Times New Roman"/>
                <a:cs typeface="Times New Roman"/>
              </a:rPr>
              <a:t>	</a:t>
            </a:r>
            <a:r>
              <a:rPr dirty="0" sz="3550" spc="-575">
                <a:latin typeface="Symbol"/>
                <a:cs typeface="Symbol"/>
              </a:rPr>
              <a:t></a:t>
            </a:r>
            <a:r>
              <a:rPr dirty="0" sz="3650" spc="-615">
                <a:latin typeface="Symbol"/>
                <a:cs typeface="Symbol"/>
              </a:rPr>
              <a:t></a:t>
            </a:r>
            <a:endParaRPr sz="36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01045" y="5596648"/>
            <a:ext cx="184658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70">
                <a:latin typeface="Symbol"/>
                <a:cs typeface="Symbol"/>
              </a:rPr>
              <a:t></a:t>
            </a:r>
            <a:r>
              <a:rPr dirty="0" sz="3650" spc="-520">
                <a:latin typeface="Symbol"/>
                <a:cs typeface="Symbol"/>
              </a:rPr>
              <a:t></a:t>
            </a:r>
            <a:r>
              <a:rPr dirty="0" sz="2650" spc="-225" i="1">
                <a:latin typeface="Times New Roman"/>
                <a:cs typeface="Times New Roman"/>
              </a:rPr>
              <a:t>D</a:t>
            </a:r>
            <a:r>
              <a:rPr dirty="0" sz="3550" spc="-550">
                <a:latin typeface="Symbol"/>
                <a:cs typeface="Symbol"/>
              </a:rPr>
              <a:t></a:t>
            </a:r>
            <a:r>
              <a:rPr dirty="0" sz="2650" spc="-130" i="1">
                <a:latin typeface="Times New Roman"/>
                <a:cs typeface="Times New Roman"/>
              </a:rPr>
              <a:t>u</a:t>
            </a:r>
            <a:r>
              <a:rPr dirty="0" sz="2650" spc="140">
                <a:latin typeface="Times New Roman"/>
                <a:cs typeface="Times New Roman"/>
              </a:rPr>
              <a:t>,</a:t>
            </a:r>
            <a:r>
              <a:rPr dirty="0" sz="2650" spc="-50" i="1">
                <a:latin typeface="Times New Roman"/>
                <a:cs typeface="Times New Roman"/>
              </a:rPr>
              <a:t>v</a:t>
            </a:r>
            <a:r>
              <a:rPr dirty="0" sz="3550" spc="-280">
                <a:latin typeface="Symbol"/>
                <a:cs typeface="Symbol"/>
              </a:rPr>
              <a:t></a:t>
            </a:r>
            <a:r>
              <a:rPr dirty="0" sz="2650" spc="5">
                <a:latin typeface="Times New Roman"/>
                <a:cs typeface="Times New Roman"/>
              </a:rPr>
              <a:t>/</a:t>
            </a:r>
            <a:r>
              <a:rPr dirty="0" sz="2650" spc="-315">
                <a:latin typeface="Times New Roman"/>
                <a:cs typeface="Times New Roman"/>
              </a:rPr>
              <a:t> </a:t>
            </a:r>
            <a:r>
              <a:rPr dirty="0" sz="2650" spc="25" i="1">
                <a:latin typeface="Times New Roman"/>
                <a:cs typeface="Times New Roman"/>
              </a:rPr>
              <a:t>D</a:t>
            </a:r>
            <a:r>
              <a:rPr dirty="0" sz="2650" spc="-105" i="1">
                <a:latin typeface="Times New Roman"/>
                <a:cs typeface="Times New Roman"/>
              </a:rPr>
              <a:t> </a:t>
            </a:r>
            <a:r>
              <a:rPr dirty="0" sz="3650" spc="-615">
                <a:latin typeface="Symbol"/>
                <a:cs typeface="Symbol"/>
              </a:rPr>
              <a:t></a:t>
            </a:r>
            <a:r>
              <a:rPr dirty="0" baseline="50179" sz="2325" spc="-37">
                <a:latin typeface="Times New Roman"/>
                <a:cs typeface="Times New Roman"/>
              </a:rPr>
              <a:t>2</a:t>
            </a:r>
            <a:r>
              <a:rPr dirty="0" baseline="50179" sz="2325" spc="7" i="1">
                <a:latin typeface="Times New Roman"/>
                <a:cs typeface="Times New Roman"/>
              </a:rPr>
              <a:t>n</a:t>
            </a:r>
            <a:endParaRPr baseline="50179" sz="2325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83291" y="5808979"/>
            <a:ext cx="2527300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760220" algn="l"/>
                <a:tab pos="2250440" algn="l"/>
              </a:tabLst>
            </a:pPr>
            <a:r>
              <a:rPr dirty="0" baseline="-22012" sz="3975" spc="509">
                <a:latin typeface="Symbol"/>
                <a:cs typeface="Symbol"/>
              </a:rPr>
              <a:t></a:t>
            </a:r>
            <a:r>
              <a:rPr dirty="0" sz="1550" u="heavy">
                <a:latin typeface="Times New Roman"/>
                <a:cs typeface="Times New Roman"/>
              </a:rPr>
              <a:t> </a:t>
            </a:r>
            <a:r>
              <a:rPr dirty="0" sz="1550" u="heavy">
                <a:latin typeface="Times New Roman"/>
                <a:cs typeface="Times New Roman"/>
              </a:rPr>
              <a:t>	</a:t>
            </a:r>
            <a:r>
              <a:rPr dirty="0" sz="1550" spc="5" u="heavy">
                <a:latin typeface="Times New Roman"/>
                <a:cs typeface="Times New Roman"/>
              </a:rPr>
              <a:t>0</a:t>
            </a:r>
            <a:r>
              <a:rPr dirty="0" sz="1550" u="heavy">
                <a:latin typeface="Times New Roman"/>
                <a:cs typeface="Times New Roman"/>
              </a:rPr>
              <a:t>	</a:t>
            </a:r>
            <a:r>
              <a:rPr dirty="0" sz="1550">
                <a:latin typeface="Times New Roman"/>
                <a:cs typeface="Times New Roman"/>
              </a:rPr>
              <a:t> </a:t>
            </a:r>
            <a:r>
              <a:rPr dirty="0" sz="1550" spc="-175">
                <a:latin typeface="Times New Roman"/>
                <a:cs typeface="Times New Roman"/>
              </a:rPr>
              <a:t> </a:t>
            </a:r>
            <a:r>
              <a:rPr dirty="0" baseline="-22012" sz="3975" spc="22">
                <a:latin typeface="Symbol"/>
                <a:cs typeface="Symbol"/>
              </a:rPr>
              <a:t></a:t>
            </a:r>
            <a:endParaRPr baseline="-22012" sz="3975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二阶巴特沃思高通滤波器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2826" y="2007870"/>
            <a:ext cx="149923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图a：D</a:t>
            </a:r>
            <a:r>
              <a:rPr dirty="0" baseline="-20833" sz="2400" spc="-15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=15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2325" y="2007870"/>
            <a:ext cx="149923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图b：D</a:t>
            </a:r>
            <a:r>
              <a:rPr dirty="0" baseline="-20833" sz="2400" spc="-15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=30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4881" y="2033015"/>
            <a:ext cx="149923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图c：D</a:t>
            </a:r>
            <a:r>
              <a:rPr dirty="0" baseline="-20833" sz="2400" spc="-15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=80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09761" y="5706871"/>
            <a:ext cx="64249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结论：BHPF的结果比IHPF的结果平滑得多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4361" y="2428494"/>
            <a:ext cx="6302502" cy="2788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947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图像的采样与数字图像的质量</a:t>
            </a:r>
          </a:p>
        </p:txBody>
      </p:sp>
      <p:sp>
        <p:nvSpPr>
          <p:cNvPr id="5" name="object 5"/>
          <p:cNvSpPr/>
          <p:nvPr/>
        </p:nvSpPr>
        <p:spPr>
          <a:xfrm>
            <a:off x="1962035" y="2049018"/>
            <a:ext cx="6985254" cy="4824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43098" y="1749552"/>
            <a:ext cx="338836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  <a:tabLst>
                <a:tab pos="2460625" algn="l"/>
              </a:tabLst>
            </a:pPr>
            <a:r>
              <a:rPr dirty="0" sz="1800">
                <a:latin typeface="NSimSun"/>
                <a:cs typeface="NSimSun"/>
              </a:rPr>
              <a:t>1024×1024	</a:t>
            </a:r>
            <a:r>
              <a:rPr dirty="0" baseline="1543" sz="2700">
                <a:latin typeface="NSimSun"/>
                <a:cs typeface="NSimSun"/>
              </a:rPr>
              <a:t>512×512</a:t>
            </a:r>
            <a:endParaRPr baseline="1543" sz="27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3303" y="1736610"/>
            <a:ext cx="939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NSimSun"/>
                <a:cs typeface="NSimSun"/>
              </a:rPr>
              <a:t>256×256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6342" y="5999251"/>
            <a:ext cx="939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NSimSun"/>
                <a:cs typeface="NSimSun"/>
              </a:rPr>
              <a:t>128×128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63033" y="5976391"/>
            <a:ext cx="711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NSimSun"/>
                <a:cs typeface="NSimSun"/>
              </a:rPr>
              <a:t>64×64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08875" y="5983249"/>
            <a:ext cx="711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NSimSun"/>
                <a:cs typeface="NSimSun"/>
              </a:rPr>
              <a:t>32×32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907794"/>
            <a:ext cx="7558405" cy="154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高斯高通滤波器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截频距原点为D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的高斯高通滤波器(GHPF)定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义为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8827" y="3717048"/>
            <a:ext cx="1022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3631" y="3567684"/>
            <a:ext cx="54546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55930" algn="l"/>
              </a:tabLst>
            </a:pPr>
            <a:r>
              <a:rPr dirty="0" baseline="2314" sz="1800">
                <a:latin typeface="Times New Roman"/>
                <a:cs typeface="Times New Roman"/>
              </a:rPr>
              <a:t>2</a:t>
            </a:r>
            <a:r>
              <a:rPr dirty="0" baseline="2314" sz="180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55919" y="3535934"/>
            <a:ext cx="112522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40">
                <a:latin typeface="Symbol"/>
                <a:cs typeface="Symbol"/>
              </a:rPr>
              <a:t></a:t>
            </a:r>
            <a:r>
              <a:rPr dirty="0" sz="1650" spc="-45" i="1">
                <a:latin typeface="Times New Roman"/>
                <a:cs typeface="Times New Roman"/>
              </a:rPr>
              <a:t>D</a:t>
            </a:r>
            <a:r>
              <a:rPr dirty="0" sz="2200" spc="-245">
                <a:latin typeface="Symbol"/>
                <a:cs typeface="Symbol"/>
              </a:rPr>
              <a:t></a:t>
            </a:r>
            <a:r>
              <a:rPr dirty="0" sz="1650" spc="25" i="1">
                <a:latin typeface="Times New Roman"/>
                <a:cs typeface="Times New Roman"/>
              </a:rPr>
              <a:t>u</a:t>
            </a:r>
            <a:r>
              <a:rPr dirty="0" sz="1650" spc="-15">
                <a:latin typeface="Times New Roman"/>
                <a:cs typeface="Times New Roman"/>
              </a:rPr>
              <a:t>,</a:t>
            </a:r>
            <a:r>
              <a:rPr dirty="0" sz="1650" spc="65" i="1">
                <a:latin typeface="Times New Roman"/>
                <a:cs typeface="Times New Roman"/>
              </a:rPr>
              <a:t>v</a:t>
            </a:r>
            <a:r>
              <a:rPr dirty="0" sz="2200" spc="-260">
                <a:latin typeface="Symbol"/>
                <a:cs typeface="Symbol"/>
              </a:rPr>
              <a:t>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-275">
                <a:latin typeface="Times New Roman"/>
                <a:cs typeface="Times New Roman"/>
              </a:rPr>
              <a:t> </a:t>
            </a:r>
            <a:r>
              <a:rPr dirty="0" sz="1650" spc="5">
                <a:latin typeface="Times New Roman"/>
                <a:cs typeface="Times New Roman"/>
              </a:rPr>
              <a:t>/</a:t>
            </a:r>
            <a:r>
              <a:rPr dirty="0" sz="1650" spc="-265">
                <a:latin typeface="Times New Roman"/>
                <a:cs typeface="Times New Roman"/>
              </a:rPr>
              <a:t> </a:t>
            </a:r>
            <a:r>
              <a:rPr dirty="0" sz="1650" spc="40">
                <a:latin typeface="Times New Roman"/>
                <a:cs typeface="Times New Roman"/>
              </a:rPr>
              <a:t>2</a:t>
            </a:r>
            <a:r>
              <a:rPr dirty="0" sz="1650" spc="20" i="1">
                <a:latin typeface="Times New Roman"/>
                <a:cs typeface="Times New Roman"/>
              </a:rPr>
              <a:t>D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9145" y="3503421"/>
            <a:ext cx="1750060" cy="580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60" i="1">
                <a:latin typeface="Times New Roman"/>
                <a:cs typeface="Times New Roman"/>
              </a:rPr>
              <a:t>H</a:t>
            </a:r>
            <a:r>
              <a:rPr dirty="0" sz="3800" spc="-575">
                <a:latin typeface="Symbol"/>
                <a:cs typeface="Symbol"/>
              </a:rPr>
              <a:t></a:t>
            </a:r>
            <a:r>
              <a:rPr dirty="0" sz="2850" spc="-110" i="1">
                <a:latin typeface="Times New Roman"/>
                <a:cs typeface="Times New Roman"/>
              </a:rPr>
              <a:t>u</a:t>
            </a:r>
            <a:r>
              <a:rPr dirty="0" sz="2850" spc="170">
                <a:latin typeface="Times New Roman"/>
                <a:cs typeface="Times New Roman"/>
              </a:rPr>
              <a:t>,</a:t>
            </a:r>
            <a:r>
              <a:rPr dirty="0" sz="2850" spc="-25" i="1">
                <a:latin typeface="Times New Roman"/>
                <a:cs typeface="Times New Roman"/>
              </a:rPr>
              <a:t>v</a:t>
            </a:r>
            <a:r>
              <a:rPr dirty="0" sz="3800" spc="-455">
                <a:latin typeface="Symbol"/>
                <a:cs typeface="Symbol"/>
              </a:rPr>
              <a:t></a:t>
            </a:r>
            <a:r>
              <a:rPr dirty="0" sz="3800" spc="-575">
                <a:latin typeface="Times New Roman"/>
                <a:cs typeface="Times New Roman"/>
              </a:rPr>
              <a:t> </a:t>
            </a:r>
            <a:r>
              <a:rPr dirty="0" sz="2850" spc="95">
                <a:latin typeface="Symbol"/>
                <a:cs typeface="Symbol"/>
              </a:rPr>
              <a:t></a:t>
            </a:r>
            <a:r>
              <a:rPr dirty="0" sz="2850" spc="5">
                <a:latin typeface="Times New Roman"/>
                <a:cs typeface="Times New Roman"/>
              </a:rPr>
              <a:t>1</a:t>
            </a:r>
            <a:r>
              <a:rPr dirty="0" sz="2850" spc="175">
                <a:latin typeface="Symbol"/>
                <a:cs typeface="Symbol"/>
              </a:rPr>
              <a:t></a:t>
            </a:r>
            <a:r>
              <a:rPr dirty="0" sz="2850" spc="15" i="1">
                <a:latin typeface="Times New Roman"/>
                <a:cs typeface="Times New Roman"/>
              </a:rPr>
              <a:t>e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5261" y="5065776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30" y="0"/>
                </a:lnTo>
              </a:path>
            </a:pathLst>
          </a:custGeom>
          <a:ln w="10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0933" y="5065776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647" y="0"/>
                </a:lnTo>
              </a:path>
            </a:pathLst>
          </a:custGeom>
          <a:ln w="10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49946" y="4709921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 h="0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5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444879" y="4508245"/>
            <a:ext cx="9906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11085" y="4911102"/>
            <a:ext cx="332740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424" sz="2925" spc="15">
                <a:latin typeface="Symbol"/>
                <a:cs typeface="Symbol"/>
              </a:rPr>
              <a:t></a:t>
            </a:r>
            <a:r>
              <a:rPr dirty="0" baseline="1424" sz="2925" spc="15">
                <a:latin typeface="Times New Roman"/>
                <a:cs typeface="Times New Roman"/>
              </a:rPr>
              <a:t> </a:t>
            </a:r>
            <a:r>
              <a:rPr dirty="0" baseline="1424" sz="2925" spc="-127">
                <a:latin typeface="Times New Roman"/>
                <a:cs typeface="Times New Roman"/>
              </a:rPr>
              <a:t> </a:t>
            </a:r>
            <a:r>
              <a:rPr dirty="0" sz="1950" spc="10">
                <a:latin typeface="Symbol"/>
                <a:cs typeface="Symbol"/>
              </a:rPr>
              <a:t>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06145" y="5077967"/>
            <a:ext cx="537845" cy="40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5">
                <a:latin typeface="Times New Roman"/>
                <a:cs typeface="Times New Roman"/>
              </a:rPr>
              <a:t>2</a:t>
            </a:r>
            <a:r>
              <a:rPr dirty="0" sz="1950" spc="130">
                <a:latin typeface="Times New Roman"/>
                <a:cs typeface="Times New Roman"/>
              </a:rPr>
              <a:t> </a:t>
            </a:r>
            <a:r>
              <a:rPr dirty="0" baseline="-7122" sz="2925" spc="15">
                <a:latin typeface="Symbol"/>
                <a:cs typeface="Symbol"/>
              </a:rPr>
              <a:t></a:t>
            </a:r>
            <a:r>
              <a:rPr dirty="0" baseline="-7122" sz="2925">
                <a:latin typeface="Times New Roman"/>
                <a:cs typeface="Times New Roman"/>
              </a:rPr>
              <a:t> </a:t>
            </a:r>
            <a:r>
              <a:rPr dirty="0" baseline="-7122" sz="2925" spc="-127">
                <a:latin typeface="Times New Roman"/>
                <a:cs typeface="Times New Roman"/>
              </a:rPr>
              <a:t> </a:t>
            </a:r>
            <a:r>
              <a:rPr dirty="0" baseline="-12820" sz="2925" spc="-1132">
                <a:latin typeface="Symbol"/>
                <a:cs typeface="Symbol"/>
              </a:rPr>
              <a:t></a:t>
            </a:r>
            <a:r>
              <a:rPr dirty="0" baseline="-22792" sz="2925" spc="15">
                <a:latin typeface="Symbol"/>
                <a:cs typeface="Symbol"/>
              </a:rPr>
              <a:t></a:t>
            </a:r>
            <a:endParaRPr baseline="-22792" sz="2925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91008" y="4741151"/>
            <a:ext cx="122555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0">
                <a:latin typeface="Symbol"/>
                <a:cs typeface="Symbol"/>
              </a:rPr>
              <a:t>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71933" y="4901920"/>
            <a:ext cx="122555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0">
                <a:latin typeface="Symbol"/>
                <a:cs typeface="Symbol"/>
              </a:rPr>
              <a:t>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43321" y="5077967"/>
            <a:ext cx="351155" cy="336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5">
                <a:latin typeface="Times New Roman"/>
                <a:cs typeface="Times New Roman"/>
              </a:rPr>
              <a:t>2</a:t>
            </a:r>
            <a:r>
              <a:rPr dirty="0" sz="1950" spc="15">
                <a:latin typeface="Times New Roman"/>
                <a:cs typeface="Times New Roman"/>
              </a:rPr>
              <a:t> </a:t>
            </a:r>
            <a:r>
              <a:rPr dirty="0" sz="1950" spc="-170">
                <a:latin typeface="Times New Roman"/>
                <a:cs typeface="Times New Roman"/>
              </a:rPr>
              <a:t> </a:t>
            </a:r>
            <a:r>
              <a:rPr dirty="0" baseline="-7122" sz="2925" spc="15">
                <a:latin typeface="Symbol"/>
                <a:cs typeface="Symbol"/>
              </a:rPr>
              <a:t></a:t>
            </a:r>
            <a:endParaRPr baseline="-7122" sz="2925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97132" y="4669573"/>
            <a:ext cx="21526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20">
                <a:latin typeface="Symbol"/>
                <a:cs typeface="Symbol"/>
              </a:rPr>
              <a:t></a:t>
            </a:r>
            <a:r>
              <a:rPr dirty="0" baseline="-15669" sz="2925" spc="15">
                <a:latin typeface="Symbol"/>
                <a:cs typeface="Symbol"/>
              </a:rPr>
              <a:t></a:t>
            </a:r>
            <a:endParaRPr baseline="-15669" sz="2925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77177" y="4672063"/>
            <a:ext cx="669290" cy="37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09220">
              <a:lnSpc>
                <a:spcPts val="459"/>
              </a:lnSpc>
            </a:pP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ts val="1420"/>
              </a:lnSpc>
            </a:pPr>
            <a:r>
              <a:rPr dirty="0" baseline="-24216" sz="2925" spc="30" i="1">
                <a:latin typeface="Times New Roman"/>
                <a:cs typeface="Times New Roman"/>
              </a:rPr>
              <a:t>N</a:t>
            </a:r>
            <a:r>
              <a:rPr dirty="0" baseline="-24216" sz="2925" spc="44" i="1">
                <a:latin typeface="Times New Roman"/>
                <a:cs typeface="Times New Roman"/>
              </a:rPr>
              <a:t> </a:t>
            </a:r>
            <a:r>
              <a:rPr dirty="0" baseline="-28490" sz="2925" spc="15">
                <a:latin typeface="Symbol"/>
                <a:cs typeface="Symbol"/>
              </a:rPr>
              <a:t></a:t>
            </a:r>
            <a:r>
              <a:rPr dirty="0" baseline="-28490" sz="2925">
                <a:latin typeface="Times New Roman"/>
                <a:cs typeface="Times New Roman"/>
              </a:rPr>
              <a:t> </a:t>
            </a:r>
            <a:r>
              <a:rPr dirty="0" baseline="-28490" sz="2925" spc="-127">
                <a:latin typeface="Times New Roman"/>
                <a:cs typeface="Times New Roman"/>
              </a:rPr>
              <a:t> </a:t>
            </a:r>
            <a:r>
              <a:rPr dirty="0" baseline="-12820" sz="2925" spc="15">
                <a:latin typeface="Symbol"/>
                <a:cs typeface="Symbol"/>
              </a:rPr>
              <a:t></a:t>
            </a:r>
            <a:r>
              <a:rPr dirty="0" baseline="-12820" sz="2925" spc="-3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17284" y="4881359"/>
            <a:ext cx="612775" cy="532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950" spc="15">
                <a:latin typeface="Symbol"/>
                <a:cs typeface="Symbol"/>
              </a:rPr>
              <a:t></a:t>
            </a:r>
            <a:r>
              <a:rPr dirty="0" sz="1950" spc="-210">
                <a:latin typeface="Times New Roman"/>
                <a:cs typeface="Times New Roman"/>
              </a:rPr>
              <a:t> </a:t>
            </a:r>
            <a:r>
              <a:rPr dirty="0" baseline="-4273" sz="2925" spc="15">
                <a:latin typeface="Symbol"/>
                <a:cs typeface="Symbol"/>
              </a:rPr>
              <a:t></a:t>
            </a:r>
            <a:r>
              <a:rPr dirty="0" baseline="-4273" sz="2925" spc="-457">
                <a:latin typeface="Times New Roman"/>
                <a:cs typeface="Times New Roman"/>
              </a:rPr>
              <a:t> </a:t>
            </a:r>
            <a:r>
              <a:rPr dirty="0" sz="1950" spc="15" i="1">
                <a:latin typeface="Times New Roman"/>
                <a:cs typeface="Times New Roman"/>
              </a:rPr>
              <a:t>v</a:t>
            </a:r>
            <a:r>
              <a:rPr dirty="0" sz="1950" spc="-155" i="1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</a:t>
            </a:r>
            <a:endParaRPr sz="1950">
              <a:latin typeface="Symbol"/>
              <a:cs typeface="Symbol"/>
            </a:endParaRPr>
          </a:p>
          <a:p>
            <a:pPr marL="186055">
              <a:lnSpc>
                <a:spcPts val="2065"/>
              </a:lnSpc>
            </a:pPr>
            <a:r>
              <a:rPr dirty="0" sz="1950" spc="10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83910" y="4672063"/>
            <a:ext cx="493395" cy="374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885"/>
              </a:lnSpc>
            </a:pP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845"/>
              </a:lnSpc>
            </a:pPr>
            <a:r>
              <a:rPr dirty="0" sz="1950" spc="25" i="1">
                <a:latin typeface="Times New Roman"/>
                <a:cs typeface="Times New Roman"/>
              </a:rPr>
              <a:t>M</a:t>
            </a:r>
            <a:r>
              <a:rPr dirty="0" sz="1950" spc="125" i="1">
                <a:latin typeface="Times New Roman"/>
                <a:cs typeface="Times New Roman"/>
              </a:rPr>
              <a:t> </a:t>
            </a:r>
            <a:r>
              <a:rPr dirty="0" baseline="-4273" sz="2925" spc="15">
                <a:latin typeface="Symbol"/>
                <a:cs typeface="Symbol"/>
              </a:rPr>
              <a:t></a:t>
            </a:r>
            <a:endParaRPr baseline="-4273" sz="2925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80497" y="4798758"/>
            <a:ext cx="1464310" cy="687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80"/>
              </a:lnSpc>
            </a:pPr>
            <a:r>
              <a:rPr dirty="0" sz="1950" spc="50" i="1">
                <a:latin typeface="Times New Roman"/>
                <a:cs typeface="Times New Roman"/>
              </a:rPr>
              <a:t>D</a:t>
            </a:r>
            <a:r>
              <a:rPr dirty="0" sz="2600" spc="-325">
                <a:latin typeface="Symbol"/>
                <a:cs typeface="Symbol"/>
              </a:rPr>
              <a:t></a:t>
            </a:r>
            <a:r>
              <a:rPr dirty="0" sz="1950" spc="55" i="1">
                <a:latin typeface="Times New Roman"/>
                <a:cs typeface="Times New Roman"/>
              </a:rPr>
              <a:t>u</a:t>
            </a:r>
            <a:r>
              <a:rPr dirty="0" sz="1950" spc="5">
                <a:latin typeface="Times New Roman"/>
                <a:cs typeface="Times New Roman"/>
              </a:rPr>
              <a:t>,</a:t>
            </a:r>
            <a:r>
              <a:rPr dirty="0" sz="1950" spc="-285">
                <a:latin typeface="Times New Roman"/>
                <a:cs typeface="Times New Roman"/>
              </a:rPr>
              <a:t> </a:t>
            </a:r>
            <a:r>
              <a:rPr dirty="0" sz="1950" spc="105" i="1">
                <a:latin typeface="Times New Roman"/>
                <a:cs typeface="Times New Roman"/>
              </a:rPr>
              <a:t>v</a:t>
            </a:r>
            <a:r>
              <a:rPr dirty="0" sz="2600" spc="-229">
                <a:latin typeface="Symbol"/>
                <a:cs typeface="Symbol"/>
              </a:rPr>
              <a:t></a:t>
            </a:r>
            <a:r>
              <a:rPr dirty="0" sz="2600" spc="-355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</a:t>
            </a:r>
            <a:r>
              <a:rPr dirty="0" sz="1950" spc="-25">
                <a:latin typeface="Times New Roman"/>
                <a:cs typeface="Times New Roman"/>
              </a:rPr>
              <a:t> </a:t>
            </a:r>
            <a:r>
              <a:rPr dirty="0" baseline="-7122" sz="2925" spc="-30">
                <a:latin typeface="Symbol"/>
                <a:cs typeface="Symbol"/>
              </a:rPr>
              <a:t></a:t>
            </a:r>
            <a:r>
              <a:rPr dirty="0" baseline="-4273" sz="2925" spc="247">
                <a:latin typeface="Symbol"/>
                <a:cs typeface="Symbol"/>
              </a:rPr>
              <a:t></a:t>
            </a:r>
            <a:r>
              <a:rPr dirty="0" sz="1950" spc="15" i="1">
                <a:latin typeface="Times New Roman"/>
                <a:cs typeface="Times New Roman"/>
              </a:rPr>
              <a:t>u</a:t>
            </a:r>
            <a:r>
              <a:rPr dirty="0" sz="1950" spc="-114" i="1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</a:t>
            </a:r>
            <a:endParaRPr sz="1950">
              <a:latin typeface="Symbol"/>
              <a:cs typeface="Symbol"/>
            </a:endParaRPr>
          </a:p>
          <a:p>
            <a:pPr marL="929005">
              <a:lnSpc>
                <a:spcPts val="2000"/>
              </a:lnSpc>
            </a:pPr>
            <a:r>
              <a:rPr dirty="0" baseline="-5698" sz="2925" spc="-1132">
                <a:latin typeface="Symbol"/>
                <a:cs typeface="Symbol"/>
              </a:rPr>
              <a:t></a:t>
            </a:r>
            <a:r>
              <a:rPr dirty="0" baseline="-15669" sz="2925" spc="-30">
                <a:latin typeface="Symbol"/>
                <a:cs typeface="Symbol"/>
              </a:rPr>
              <a:t></a:t>
            </a:r>
            <a:r>
              <a:rPr dirty="0" sz="1950" spc="10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高斯高通滤波器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2826" y="2007870"/>
            <a:ext cx="149923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图a：D</a:t>
            </a:r>
            <a:r>
              <a:rPr dirty="0" baseline="-20833" sz="2400" spc="-15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=15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5477" y="2007870"/>
            <a:ext cx="149923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图b：D</a:t>
            </a:r>
            <a:r>
              <a:rPr dirty="0" baseline="-20833" sz="2400" spc="-15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=30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4881" y="2033015"/>
            <a:ext cx="149923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图c：D</a:t>
            </a:r>
            <a:r>
              <a:rPr dirty="0" baseline="-20833" sz="2400" spc="-15" b="1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=80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1054" y="5764021"/>
            <a:ext cx="713549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结论：GHPF的结果比BHBF和IHPF的结果更平滑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43035" y="2554223"/>
            <a:ext cx="6316979" cy="278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196"/>
            <a:ext cx="5311140" cy="1291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频率域图像增强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258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频率域的拉普拉斯算子定义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651" y="6388137"/>
            <a:ext cx="7372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latin typeface="NSimSun"/>
                <a:cs typeface="NSimSun"/>
              </a:rPr>
              <a:t>所以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0319" y="2378697"/>
            <a:ext cx="843280" cy="446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8615" algn="l"/>
              </a:tabLst>
            </a:pPr>
            <a:r>
              <a:rPr dirty="0" sz="2200" spc="5" i="1" u="sng">
                <a:latin typeface="Times New Roman"/>
                <a:cs typeface="Times New Roman"/>
              </a:rPr>
              <a:t>d</a:t>
            </a:r>
            <a:r>
              <a:rPr dirty="0" sz="2200" spc="5" i="1" u="sng">
                <a:latin typeface="Times New Roman"/>
                <a:cs typeface="Times New Roman"/>
              </a:rPr>
              <a:t>	</a:t>
            </a:r>
            <a:r>
              <a:rPr dirty="0" sz="2200" i="1" u="sng">
                <a:latin typeface="Times New Roman"/>
                <a:cs typeface="Times New Roman"/>
              </a:rPr>
              <a:t>f</a:t>
            </a:r>
            <a:r>
              <a:rPr dirty="0" sz="2200" spc="-20" i="1" u="sng">
                <a:latin typeface="Times New Roman"/>
                <a:cs typeface="Times New Roman"/>
              </a:rPr>
              <a:t> </a:t>
            </a:r>
            <a:r>
              <a:rPr dirty="0" sz="2900" spc="-170" u="sng">
                <a:latin typeface="Symbol"/>
                <a:cs typeface="Symbol"/>
              </a:rPr>
              <a:t></a:t>
            </a:r>
            <a:r>
              <a:rPr dirty="0" sz="2200" spc="135" i="1" u="sng">
                <a:latin typeface="Times New Roman"/>
                <a:cs typeface="Times New Roman"/>
              </a:rPr>
              <a:t>x</a:t>
            </a:r>
            <a:r>
              <a:rPr dirty="0" sz="2900" spc="-235" u="sng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3509" y="2619502"/>
            <a:ext cx="107314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20" i="1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7703" y="2864611"/>
            <a:ext cx="393065" cy="347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 i="1">
                <a:latin typeface="Times New Roman"/>
                <a:cs typeface="Times New Roman"/>
              </a:rPr>
              <a:t>d</a:t>
            </a:r>
            <a:r>
              <a:rPr dirty="0" sz="2200" spc="165" i="1">
                <a:latin typeface="Times New Roman"/>
                <a:cs typeface="Times New Roman"/>
              </a:rPr>
              <a:t>x</a:t>
            </a:r>
            <a:r>
              <a:rPr dirty="0" baseline="44444" sz="1875" spc="30" i="1">
                <a:latin typeface="Times New Roman"/>
                <a:cs typeface="Times New Roman"/>
              </a:rPr>
              <a:t>n</a:t>
            </a:r>
            <a:endParaRPr baseline="44444" sz="187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3986" y="2462517"/>
            <a:ext cx="107314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20" i="1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37709" y="2556255"/>
            <a:ext cx="1380490" cy="446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>
                <a:latin typeface="Symbol"/>
                <a:cs typeface="Symbol"/>
              </a:rPr>
              <a:t></a:t>
            </a:r>
            <a:r>
              <a:rPr dirty="0" sz="2200" spc="-60">
                <a:latin typeface="Times New Roman"/>
                <a:cs typeface="Times New Roman"/>
              </a:rPr>
              <a:t> </a:t>
            </a:r>
            <a:r>
              <a:rPr dirty="0" sz="2900" spc="-235">
                <a:latin typeface="Symbol"/>
                <a:cs typeface="Symbol"/>
              </a:rPr>
              <a:t></a:t>
            </a:r>
            <a:r>
              <a:rPr dirty="0" sz="2900" spc="-350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ju</a:t>
            </a:r>
            <a:r>
              <a:rPr dirty="0" sz="2200" spc="-355" i="1">
                <a:latin typeface="Times New Roman"/>
                <a:cs typeface="Times New Roman"/>
              </a:rPr>
              <a:t> </a:t>
            </a:r>
            <a:r>
              <a:rPr dirty="0" sz="2900" spc="-235">
                <a:latin typeface="Symbol"/>
                <a:cs typeface="Symbol"/>
              </a:rPr>
              <a:t></a:t>
            </a:r>
            <a:r>
              <a:rPr dirty="0" sz="2900" spc="235">
                <a:latin typeface="Times New Roman"/>
                <a:cs typeface="Times New Roman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-305" i="1">
                <a:latin typeface="Times New Roman"/>
                <a:cs typeface="Times New Roman"/>
              </a:rPr>
              <a:t> </a:t>
            </a:r>
            <a:r>
              <a:rPr dirty="0" sz="2900" spc="-345">
                <a:latin typeface="Symbol"/>
                <a:cs typeface="Symbol"/>
              </a:rPr>
              <a:t></a:t>
            </a:r>
            <a:r>
              <a:rPr dirty="0" sz="2200" spc="185" i="1">
                <a:latin typeface="Times New Roman"/>
                <a:cs typeface="Times New Roman"/>
              </a:rPr>
              <a:t>u</a:t>
            </a:r>
            <a:r>
              <a:rPr dirty="0" sz="2900" spc="-235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6365" y="2452382"/>
            <a:ext cx="133350" cy="824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200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1895"/>
              </a:lnSpc>
            </a:pPr>
            <a:r>
              <a:rPr dirty="0" sz="220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2155"/>
              </a:lnSpc>
            </a:pPr>
            <a:r>
              <a:rPr dirty="0" sz="2200">
                <a:latin typeface="Symbol"/>
                <a:cs typeface="Symbol"/>
              </a:rPr>
              <a:t>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1686" y="2721368"/>
            <a:ext cx="133350" cy="555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2200">
                <a:latin typeface="Symbol"/>
                <a:cs typeface="Symbol"/>
              </a:rPr>
              <a:t>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2155"/>
              </a:lnSpc>
            </a:pPr>
            <a:r>
              <a:rPr dirty="0" sz="2200">
                <a:latin typeface="Symbol"/>
                <a:cs typeface="Symbol"/>
              </a:rPr>
              <a:t>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91686" y="2452382"/>
            <a:ext cx="13335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latin typeface="Symbol"/>
                <a:cs typeface="Symbol"/>
              </a:rPr>
              <a:t>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7651" y="2645155"/>
            <a:ext cx="1628139" cy="955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2200" spc="5">
                <a:latin typeface="Symbol"/>
                <a:cs typeface="Symbol"/>
              </a:rPr>
              <a:t>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3295"/>
              </a:lnSpc>
              <a:spcBef>
                <a:spcPts val="1580"/>
              </a:spcBef>
            </a:pPr>
            <a:r>
              <a:rPr dirty="0" sz="2800" spc="-5">
                <a:latin typeface="NSimSun"/>
                <a:cs typeface="NSimSun"/>
              </a:rPr>
              <a:t>可以得到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14798" y="3747249"/>
            <a:ext cx="627380" cy="446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-165" u="sng">
                <a:latin typeface="Symbol"/>
                <a:cs typeface="Symbol"/>
              </a:rPr>
              <a:t></a:t>
            </a:r>
            <a:r>
              <a:rPr dirty="0" sz="2200" spc="30" i="1" u="sng">
                <a:latin typeface="Times New Roman"/>
                <a:cs typeface="Times New Roman"/>
              </a:rPr>
              <a:t>x</a:t>
            </a:r>
            <a:r>
              <a:rPr dirty="0" sz="2200" u="sng">
                <a:latin typeface="Times New Roman"/>
                <a:cs typeface="Times New Roman"/>
              </a:rPr>
              <a:t>,</a:t>
            </a:r>
            <a:r>
              <a:rPr dirty="0" sz="2200" spc="-60" u="sng">
                <a:latin typeface="Times New Roman"/>
                <a:cs typeface="Times New Roman"/>
              </a:rPr>
              <a:t> </a:t>
            </a:r>
            <a:r>
              <a:rPr dirty="0" sz="2200" spc="175" i="1" u="sng">
                <a:latin typeface="Times New Roman"/>
                <a:cs typeface="Times New Roman"/>
              </a:rPr>
              <a:t>y</a:t>
            </a:r>
            <a:r>
              <a:rPr dirty="0" sz="2900" spc="-235" u="sng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14798" y="4107433"/>
            <a:ext cx="255904" cy="473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252" sz="3300" spc="284" i="1">
                <a:latin typeface="Times New Roman"/>
                <a:cs typeface="Times New Roman"/>
              </a:rPr>
              <a:t>y</a:t>
            </a:r>
            <a:r>
              <a:rPr dirty="0" sz="1250" spc="2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20666" y="3831069"/>
            <a:ext cx="107314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2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84334" y="4107433"/>
            <a:ext cx="251460" cy="473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252" sz="3300" spc="232" i="1">
                <a:latin typeface="Times New Roman"/>
                <a:cs typeface="Times New Roman"/>
              </a:rPr>
              <a:t>x</a:t>
            </a:r>
            <a:r>
              <a:rPr dirty="0" sz="1250" spc="2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87154" y="3831069"/>
            <a:ext cx="107314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2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25186" y="3820934"/>
            <a:ext cx="133350" cy="824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200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1895"/>
              </a:lnSpc>
            </a:pPr>
            <a:r>
              <a:rPr dirty="0" sz="220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2155"/>
              </a:lnSpc>
            </a:pPr>
            <a:r>
              <a:rPr dirty="0" sz="2200">
                <a:latin typeface="Symbol"/>
                <a:cs typeface="Symbol"/>
              </a:rPr>
              <a:t>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91523" y="4089920"/>
            <a:ext cx="133350" cy="555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2200">
                <a:latin typeface="Symbol"/>
                <a:cs typeface="Symbol"/>
              </a:rPr>
              <a:t>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2155"/>
              </a:lnSpc>
            </a:pPr>
            <a:r>
              <a:rPr dirty="0" sz="2200">
                <a:latin typeface="Symbol"/>
                <a:cs typeface="Symbol"/>
              </a:rPr>
              <a:t>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91523" y="3820934"/>
            <a:ext cx="13335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latin typeface="Symbol"/>
                <a:cs typeface="Symbol"/>
              </a:rPr>
              <a:t>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78413" y="4233164"/>
            <a:ext cx="16446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>
                <a:latin typeface="Symbol"/>
                <a:cs typeface="Symbol"/>
              </a:rPr>
              <a:t>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2059" y="4013708"/>
            <a:ext cx="17970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>
                <a:latin typeface="Symbol"/>
                <a:cs typeface="Symbol"/>
              </a:rPr>
              <a:t>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47212" y="4233164"/>
            <a:ext cx="16446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>
                <a:latin typeface="Symbol"/>
                <a:cs typeface="Symbol"/>
              </a:rPr>
              <a:t>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25648" y="3747249"/>
            <a:ext cx="1814830" cy="446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3850" algn="l"/>
                <a:tab pos="1345565" algn="l"/>
                <a:tab pos="1656714" algn="l"/>
                <a:tab pos="1801495" algn="l"/>
              </a:tabLst>
            </a:pPr>
            <a:r>
              <a:rPr dirty="0" sz="2200" spc="5" u="sng">
                <a:latin typeface="Symbol"/>
                <a:cs typeface="Symbol"/>
              </a:rPr>
              <a:t></a:t>
            </a:r>
            <a:r>
              <a:rPr dirty="0" sz="2200" spc="5" u="sng">
                <a:latin typeface="Times New Roman"/>
                <a:cs typeface="Times New Roman"/>
              </a:rPr>
              <a:t>	</a:t>
            </a:r>
            <a:r>
              <a:rPr dirty="0" sz="2200" i="1" u="sng">
                <a:latin typeface="Times New Roman"/>
                <a:cs typeface="Times New Roman"/>
              </a:rPr>
              <a:t>f</a:t>
            </a:r>
            <a:r>
              <a:rPr dirty="0" sz="2200" spc="-25" i="1" u="sng">
                <a:latin typeface="Times New Roman"/>
                <a:cs typeface="Times New Roman"/>
              </a:rPr>
              <a:t> </a:t>
            </a:r>
            <a:r>
              <a:rPr dirty="0" sz="2900" spc="-165" u="sng">
                <a:latin typeface="Symbol"/>
                <a:cs typeface="Symbol"/>
              </a:rPr>
              <a:t></a:t>
            </a:r>
            <a:r>
              <a:rPr dirty="0" sz="2200" spc="30" i="1" u="sng">
                <a:latin typeface="Times New Roman"/>
                <a:cs typeface="Times New Roman"/>
              </a:rPr>
              <a:t>x</a:t>
            </a:r>
            <a:r>
              <a:rPr dirty="0" sz="2200" u="sng">
                <a:latin typeface="Times New Roman"/>
                <a:cs typeface="Times New Roman"/>
              </a:rPr>
              <a:t>,</a:t>
            </a:r>
            <a:r>
              <a:rPr dirty="0" sz="2200" spc="-60" u="sng">
                <a:latin typeface="Times New Roman"/>
                <a:cs typeface="Times New Roman"/>
              </a:rPr>
              <a:t> </a:t>
            </a:r>
            <a:r>
              <a:rPr dirty="0" sz="2200" spc="165" i="1" u="sng">
                <a:latin typeface="Times New Roman"/>
                <a:cs typeface="Times New Roman"/>
              </a:rPr>
              <a:t>y</a:t>
            </a:r>
            <a:r>
              <a:rPr dirty="0" sz="2900" spc="-235" u="sng">
                <a:latin typeface="Symbol"/>
                <a:cs typeface="Symbol"/>
              </a:rPr>
              <a:t></a:t>
            </a:r>
            <a:r>
              <a:rPr dirty="0" sz="2900">
                <a:latin typeface="Times New Roman"/>
                <a:cs typeface="Times New Roman"/>
              </a:rPr>
              <a:t>	</a:t>
            </a:r>
            <a:r>
              <a:rPr dirty="0" sz="2200" spc="5" u="sng">
                <a:latin typeface="Symbol"/>
                <a:cs typeface="Symbol"/>
              </a:rPr>
              <a:t></a:t>
            </a:r>
            <a:r>
              <a:rPr dirty="0" sz="2200" u="sng">
                <a:latin typeface="Times New Roman"/>
                <a:cs typeface="Times New Roman"/>
              </a:rPr>
              <a:t>	</a:t>
            </a:r>
            <a:r>
              <a:rPr dirty="0" sz="2200" i="1" u="sng">
                <a:latin typeface="Times New Roman"/>
                <a:cs typeface="Times New Roman"/>
              </a:rPr>
              <a:t>f</a:t>
            </a:r>
            <a:r>
              <a:rPr dirty="0" sz="2200" i="1" u="sng">
                <a:latin typeface="Times New Roman"/>
                <a:cs typeface="Times New Roman"/>
              </a:rPr>
              <a:t>	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97239" y="4013708"/>
            <a:ext cx="21844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>
                <a:latin typeface="Symbol"/>
                <a:cs typeface="Symbol"/>
              </a:rPr>
              <a:t>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06529" y="3924808"/>
            <a:ext cx="3178175" cy="1207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>
                <a:latin typeface="Symbol"/>
                <a:cs typeface="Symbol"/>
              </a:rPr>
              <a:t></a:t>
            </a:r>
            <a:r>
              <a:rPr dirty="0" sz="2200" spc="-70">
                <a:latin typeface="Times New Roman"/>
                <a:cs typeface="Times New Roman"/>
              </a:rPr>
              <a:t> </a:t>
            </a:r>
            <a:r>
              <a:rPr dirty="0" sz="2900" spc="-235">
                <a:latin typeface="Symbol"/>
                <a:cs typeface="Symbol"/>
              </a:rPr>
              <a:t></a:t>
            </a:r>
            <a:r>
              <a:rPr dirty="0" sz="2900" spc="-340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ju</a:t>
            </a:r>
            <a:r>
              <a:rPr dirty="0" sz="2200" spc="-360" i="1">
                <a:latin typeface="Times New Roman"/>
                <a:cs typeface="Times New Roman"/>
              </a:rPr>
              <a:t> </a:t>
            </a:r>
            <a:r>
              <a:rPr dirty="0" sz="2900" spc="-300">
                <a:latin typeface="Symbol"/>
                <a:cs typeface="Symbol"/>
              </a:rPr>
              <a:t></a:t>
            </a:r>
            <a:r>
              <a:rPr dirty="0" baseline="51111" sz="1875" spc="30">
                <a:latin typeface="Times New Roman"/>
                <a:cs typeface="Times New Roman"/>
              </a:rPr>
              <a:t>2</a:t>
            </a:r>
            <a:r>
              <a:rPr dirty="0" baseline="51111" sz="1875" spc="75">
                <a:latin typeface="Times New Roman"/>
                <a:cs typeface="Times New Roman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-305" i="1">
                <a:latin typeface="Times New Roman"/>
                <a:cs typeface="Times New Roman"/>
              </a:rPr>
              <a:t> </a:t>
            </a:r>
            <a:r>
              <a:rPr dirty="0" sz="2900" spc="-345">
                <a:latin typeface="Symbol"/>
                <a:cs typeface="Symbol"/>
              </a:rPr>
              <a:t></a:t>
            </a:r>
            <a:r>
              <a:rPr dirty="0" sz="2200" spc="80" i="1">
                <a:latin typeface="Times New Roman"/>
                <a:cs typeface="Times New Roman"/>
              </a:rPr>
              <a:t>u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300">
                <a:latin typeface="Times New Roman"/>
                <a:cs typeface="Times New Roman"/>
              </a:rPr>
              <a:t> </a:t>
            </a:r>
            <a:r>
              <a:rPr dirty="0" sz="2200" spc="135" i="1">
                <a:latin typeface="Times New Roman"/>
                <a:cs typeface="Times New Roman"/>
              </a:rPr>
              <a:t>v</a:t>
            </a:r>
            <a:r>
              <a:rPr dirty="0" sz="2900" spc="-45">
                <a:latin typeface="Symbol"/>
                <a:cs typeface="Symbol"/>
              </a:rPr>
              <a:t></a:t>
            </a:r>
            <a:r>
              <a:rPr dirty="0" sz="2200" spc="5">
                <a:latin typeface="Symbol"/>
                <a:cs typeface="Symbol"/>
              </a:rPr>
              <a:t></a:t>
            </a:r>
            <a:r>
              <a:rPr dirty="0" sz="2200" spc="-170">
                <a:latin typeface="Times New Roman"/>
                <a:cs typeface="Times New Roman"/>
              </a:rPr>
              <a:t> </a:t>
            </a:r>
            <a:r>
              <a:rPr dirty="0" sz="2900" spc="-235">
                <a:latin typeface="Symbol"/>
                <a:cs typeface="Symbol"/>
              </a:rPr>
              <a:t></a:t>
            </a:r>
            <a:r>
              <a:rPr dirty="0" sz="2900" spc="-340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j</a:t>
            </a:r>
            <a:r>
              <a:rPr dirty="0" sz="2200" spc="145" i="1">
                <a:latin typeface="Times New Roman"/>
                <a:cs typeface="Times New Roman"/>
              </a:rPr>
              <a:t>v</a:t>
            </a:r>
            <a:r>
              <a:rPr dirty="0" sz="2900" spc="-300">
                <a:latin typeface="Symbol"/>
                <a:cs typeface="Symbol"/>
              </a:rPr>
              <a:t></a:t>
            </a:r>
            <a:r>
              <a:rPr dirty="0" baseline="51111" sz="1875" spc="30">
                <a:latin typeface="Times New Roman"/>
                <a:cs typeface="Times New Roman"/>
              </a:rPr>
              <a:t>2</a:t>
            </a:r>
            <a:r>
              <a:rPr dirty="0" baseline="51111" sz="1875" spc="75">
                <a:latin typeface="Times New Roman"/>
                <a:cs typeface="Times New Roman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-310" i="1">
                <a:latin typeface="Times New Roman"/>
                <a:cs typeface="Times New Roman"/>
              </a:rPr>
              <a:t> </a:t>
            </a:r>
            <a:r>
              <a:rPr dirty="0" sz="2900" spc="-345">
                <a:latin typeface="Symbol"/>
                <a:cs typeface="Symbol"/>
              </a:rPr>
              <a:t></a:t>
            </a:r>
            <a:r>
              <a:rPr dirty="0" sz="2200" spc="80" i="1">
                <a:latin typeface="Times New Roman"/>
                <a:cs typeface="Times New Roman"/>
              </a:rPr>
              <a:t>u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300">
                <a:latin typeface="Times New Roman"/>
                <a:cs typeface="Times New Roman"/>
              </a:rPr>
              <a:t> </a:t>
            </a:r>
            <a:r>
              <a:rPr dirty="0" sz="2200" spc="130" i="1">
                <a:latin typeface="Times New Roman"/>
                <a:cs typeface="Times New Roman"/>
              </a:rPr>
              <a:t>v</a:t>
            </a:r>
            <a:r>
              <a:rPr dirty="0" sz="2900" spc="-235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  <a:p>
            <a:pPr marL="57150">
              <a:lnSpc>
                <a:spcPct val="100000"/>
              </a:lnSpc>
              <a:spcBef>
                <a:spcPts val="1560"/>
              </a:spcBef>
            </a:pPr>
            <a:r>
              <a:rPr dirty="0" sz="2300" spc="15">
                <a:latin typeface="Symbol"/>
                <a:cs typeface="Symbol"/>
              </a:rPr>
              <a:t></a:t>
            </a:r>
            <a:r>
              <a:rPr dirty="0" sz="2300" spc="15">
                <a:latin typeface="Times New Roman"/>
                <a:cs typeface="Times New Roman"/>
              </a:rPr>
              <a:t> </a:t>
            </a:r>
            <a:r>
              <a:rPr dirty="0" sz="2300" spc="75">
                <a:latin typeface="Symbol"/>
                <a:cs typeface="Symbol"/>
              </a:rPr>
              <a:t></a:t>
            </a:r>
            <a:r>
              <a:rPr dirty="0" sz="3700" spc="-675">
                <a:latin typeface="Symbol"/>
                <a:cs typeface="Symbol"/>
              </a:rPr>
              <a:t></a:t>
            </a:r>
            <a:r>
              <a:rPr dirty="0" sz="2300" spc="15" i="1">
                <a:latin typeface="Times New Roman"/>
                <a:cs typeface="Times New Roman"/>
              </a:rPr>
              <a:t>u</a:t>
            </a:r>
            <a:r>
              <a:rPr dirty="0" sz="2300" spc="-340" i="1">
                <a:latin typeface="Times New Roman"/>
                <a:cs typeface="Times New Roman"/>
              </a:rPr>
              <a:t> </a:t>
            </a:r>
            <a:r>
              <a:rPr dirty="0" baseline="43209" sz="2025" spc="7">
                <a:latin typeface="Times New Roman"/>
                <a:cs typeface="Times New Roman"/>
              </a:rPr>
              <a:t>2</a:t>
            </a:r>
            <a:r>
              <a:rPr dirty="0" baseline="43209" sz="2025">
                <a:latin typeface="Times New Roman"/>
                <a:cs typeface="Times New Roman"/>
              </a:rPr>
              <a:t> </a:t>
            </a:r>
            <a:r>
              <a:rPr dirty="0" baseline="43209" sz="2025" spc="-30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</a:t>
            </a:r>
            <a:r>
              <a:rPr dirty="0" sz="2300" spc="-135">
                <a:latin typeface="Times New Roman"/>
                <a:cs typeface="Times New Roman"/>
              </a:rPr>
              <a:t> </a:t>
            </a:r>
            <a:r>
              <a:rPr dirty="0" sz="2300" spc="185" i="1">
                <a:latin typeface="Times New Roman"/>
                <a:cs typeface="Times New Roman"/>
              </a:rPr>
              <a:t>v</a:t>
            </a:r>
            <a:r>
              <a:rPr dirty="0" baseline="43209" sz="2025" spc="7">
                <a:latin typeface="Times New Roman"/>
                <a:cs typeface="Times New Roman"/>
              </a:rPr>
              <a:t>2</a:t>
            </a:r>
            <a:r>
              <a:rPr dirty="0" baseline="43209" sz="2025" spc="37">
                <a:latin typeface="Times New Roman"/>
                <a:cs typeface="Times New Roman"/>
              </a:rPr>
              <a:t> </a:t>
            </a:r>
            <a:r>
              <a:rPr dirty="0" sz="3700" spc="-600">
                <a:latin typeface="Symbol"/>
                <a:cs typeface="Symbol"/>
              </a:rPr>
              <a:t></a:t>
            </a:r>
            <a:r>
              <a:rPr dirty="0" sz="2300" spc="15" i="1">
                <a:latin typeface="Times New Roman"/>
                <a:cs typeface="Times New Roman"/>
              </a:rPr>
              <a:t>F</a:t>
            </a:r>
            <a:r>
              <a:rPr dirty="0" sz="2300" spc="-285" i="1">
                <a:latin typeface="Times New Roman"/>
                <a:cs typeface="Times New Roman"/>
              </a:rPr>
              <a:t> </a:t>
            </a:r>
            <a:r>
              <a:rPr dirty="0" sz="3050" spc="-350">
                <a:latin typeface="Symbol"/>
                <a:cs typeface="Symbol"/>
              </a:rPr>
              <a:t></a:t>
            </a:r>
            <a:r>
              <a:rPr dirty="0" sz="2300" spc="120" i="1">
                <a:latin typeface="Times New Roman"/>
                <a:cs typeface="Times New Roman"/>
              </a:rPr>
              <a:t>u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-305">
                <a:latin typeface="Times New Roman"/>
                <a:cs typeface="Times New Roman"/>
              </a:rPr>
              <a:t> </a:t>
            </a:r>
            <a:r>
              <a:rPr dirty="0" sz="2300" spc="165" i="1">
                <a:latin typeface="Times New Roman"/>
                <a:cs typeface="Times New Roman"/>
              </a:rPr>
              <a:t>v</a:t>
            </a:r>
            <a:r>
              <a:rPr dirty="0" sz="3050" spc="-235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87651" y="5105666"/>
            <a:ext cx="6019165" cy="95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15"/>
              </a:lnSpc>
            </a:pPr>
            <a:r>
              <a:rPr dirty="0" sz="2800">
                <a:latin typeface="NSimSun"/>
                <a:cs typeface="NSimSun"/>
              </a:rPr>
              <a:t>即</a:t>
            </a:r>
            <a:endParaRPr sz="2800">
              <a:latin typeface="NSimSun"/>
              <a:cs typeface="NSimSun"/>
            </a:endParaRPr>
          </a:p>
          <a:p>
            <a:pPr marL="224790">
              <a:lnSpc>
                <a:spcPts val="4375"/>
              </a:lnSpc>
            </a:pPr>
            <a:r>
              <a:rPr dirty="0" sz="2300" spc="-45">
                <a:latin typeface="Symbol"/>
                <a:cs typeface="Symbol"/>
              </a:rPr>
              <a:t></a:t>
            </a:r>
            <a:r>
              <a:rPr dirty="0" sz="3850" spc="-790">
                <a:latin typeface="Symbol"/>
                <a:cs typeface="Symbol"/>
              </a:rPr>
              <a:t></a:t>
            </a:r>
            <a:r>
              <a:rPr dirty="0" sz="2300" spc="200">
                <a:latin typeface="Symbol"/>
                <a:cs typeface="Symbol"/>
              </a:rPr>
              <a:t></a:t>
            </a:r>
            <a:r>
              <a:rPr dirty="0" baseline="43209" sz="2025" spc="7">
                <a:latin typeface="Times New Roman"/>
                <a:cs typeface="Times New Roman"/>
              </a:rPr>
              <a:t>2</a:t>
            </a:r>
            <a:r>
              <a:rPr dirty="0" baseline="43209" sz="2025">
                <a:latin typeface="Times New Roman"/>
                <a:cs typeface="Times New Roman"/>
              </a:rPr>
              <a:t> </a:t>
            </a:r>
            <a:r>
              <a:rPr dirty="0" baseline="43209" sz="2025" spc="-150">
                <a:latin typeface="Times New Roman"/>
                <a:cs typeface="Times New Roman"/>
              </a:rPr>
              <a:t> </a:t>
            </a:r>
            <a:r>
              <a:rPr dirty="0" sz="2300" spc="5" i="1">
                <a:latin typeface="Times New Roman"/>
                <a:cs typeface="Times New Roman"/>
              </a:rPr>
              <a:t>f</a:t>
            </a:r>
            <a:r>
              <a:rPr dirty="0" sz="2300" spc="5" i="1">
                <a:latin typeface="Times New Roman"/>
                <a:cs typeface="Times New Roman"/>
              </a:rPr>
              <a:t> </a:t>
            </a:r>
            <a:r>
              <a:rPr dirty="0" sz="3050" spc="-165">
                <a:latin typeface="Symbol"/>
                <a:cs typeface="Symbol"/>
              </a:rPr>
              <a:t></a:t>
            </a:r>
            <a:r>
              <a:rPr dirty="0" sz="2300" spc="60" i="1">
                <a:latin typeface="Times New Roman"/>
                <a:cs typeface="Times New Roman"/>
              </a:rPr>
              <a:t>x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-45">
                <a:latin typeface="Times New Roman"/>
                <a:cs typeface="Times New Roman"/>
              </a:rPr>
              <a:t> </a:t>
            </a:r>
            <a:r>
              <a:rPr dirty="0" sz="2300" spc="10" i="1">
                <a:latin typeface="Times New Roman"/>
                <a:cs typeface="Times New Roman"/>
              </a:rPr>
              <a:t>y</a:t>
            </a:r>
            <a:r>
              <a:rPr dirty="0" sz="2300" spc="-375" i="1">
                <a:latin typeface="Times New Roman"/>
                <a:cs typeface="Times New Roman"/>
              </a:rPr>
              <a:t> </a:t>
            </a:r>
            <a:r>
              <a:rPr dirty="0" sz="3050" spc="-370">
                <a:latin typeface="Symbol"/>
                <a:cs typeface="Symbol"/>
              </a:rPr>
              <a:t></a:t>
            </a:r>
            <a:r>
              <a:rPr dirty="0" sz="3850" spc="-295">
                <a:latin typeface="Symbol"/>
                <a:cs typeface="Symbol"/>
              </a:rPr>
              <a:t></a:t>
            </a:r>
            <a:r>
              <a:rPr dirty="0" sz="2300" spc="15">
                <a:latin typeface="Symbol"/>
                <a:cs typeface="Symbol"/>
              </a:rPr>
              <a:t></a:t>
            </a:r>
            <a:r>
              <a:rPr dirty="0" sz="2300" spc="10">
                <a:latin typeface="Times New Roman"/>
                <a:cs typeface="Times New Roman"/>
              </a:rPr>
              <a:t> </a:t>
            </a:r>
            <a:r>
              <a:rPr dirty="0" sz="2300" spc="75">
                <a:latin typeface="Symbol"/>
                <a:cs typeface="Symbol"/>
              </a:rPr>
              <a:t></a:t>
            </a:r>
            <a:r>
              <a:rPr dirty="0" sz="3700" spc="-665">
                <a:latin typeface="Symbol"/>
                <a:cs typeface="Symbol"/>
              </a:rPr>
              <a:t></a:t>
            </a:r>
            <a:r>
              <a:rPr dirty="0" sz="2300" spc="15" i="1">
                <a:latin typeface="Times New Roman"/>
                <a:cs typeface="Times New Roman"/>
              </a:rPr>
              <a:t>u</a:t>
            </a:r>
            <a:r>
              <a:rPr dirty="0" sz="2300" spc="-345" i="1">
                <a:latin typeface="Times New Roman"/>
                <a:cs typeface="Times New Roman"/>
              </a:rPr>
              <a:t> </a:t>
            </a:r>
            <a:r>
              <a:rPr dirty="0" baseline="43209" sz="2025" spc="7">
                <a:latin typeface="Times New Roman"/>
                <a:cs typeface="Times New Roman"/>
              </a:rPr>
              <a:t>2</a:t>
            </a:r>
            <a:r>
              <a:rPr dirty="0" baseline="43209" sz="2025">
                <a:latin typeface="Times New Roman"/>
                <a:cs typeface="Times New Roman"/>
              </a:rPr>
              <a:t> </a:t>
            </a:r>
            <a:r>
              <a:rPr dirty="0" baseline="43209" sz="2025" spc="-30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</a:t>
            </a:r>
            <a:r>
              <a:rPr dirty="0" sz="2300" spc="-135">
                <a:latin typeface="Times New Roman"/>
                <a:cs typeface="Times New Roman"/>
              </a:rPr>
              <a:t> </a:t>
            </a:r>
            <a:r>
              <a:rPr dirty="0" sz="2300" spc="185" i="1">
                <a:latin typeface="Times New Roman"/>
                <a:cs typeface="Times New Roman"/>
              </a:rPr>
              <a:t>v</a:t>
            </a:r>
            <a:r>
              <a:rPr dirty="0" baseline="43209" sz="2025" spc="7">
                <a:latin typeface="Times New Roman"/>
                <a:cs typeface="Times New Roman"/>
              </a:rPr>
              <a:t>2</a:t>
            </a:r>
            <a:r>
              <a:rPr dirty="0" baseline="43209" sz="2025" spc="30">
                <a:latin typeface="Times New Roman"/>
                <a:cs typeface="Times New Roman"/>
              </a:rPr>
              <a:t> </a:t>
            </a:r>
            <a:r>
              <a:rPr dirty="0" sz="3700" spc="-595">
                <a:latin typeface="Symbol"/>
                <a:cs typeface="Symbol"/>
              </a:rPr>
              <a:t></a:t>
            </a:r>
            <a:r>
              <a:rPr dirty="0" sz="2300" spc="15" i="1">
                <a:latin typeface="Times New Roman"/>
                <a:cs typeface="Times New Roman"/>
              </a:rPr>
              <a:t>F</a:t>
            </a:r>
            <a:r>
              <a:rPr dirty="0" sz="2300" spc="-285" i="1">
                <a:latin typeface="Times New Roman"/>
                <a:cs typeface="Times New Roman"/>
              </a:rPr>
              <a:t> </a:t>
            </a:r>
            <a:r>
              <a:rPr dirty="0" sz="3050" spc="-350">
                <a:latin typeface="Symbol"/>
                <a:cs typeface="Symbol"/>
              </a:rPr>
              <a:t></a:t>
            </a:r>
            <a:r>
              <a:rPr dirty="0" sz="2300" spc="120" i="1">
                <a:latin typeface="Times New Roman"/>
                <a:cs typeface="Times New Roman"/>
              </a:rPr>
              <a:t>u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-300">
                <a:latin typeface="Times New Roman"/>
                <a:cs typeface="Times New Roman"/>
              </a:rPr>
              <a:t> </a:t>
            </a:r>
            <a:r>
              <a:rPr dirty="0" sz="2300" spc="165" i="1">
                <a:latin typeface="Times New Roman"/>
                <a:cs typeface="Times New Roman"/>
              </a:rPr>
              <a:t>v</a:t>
            </a:r>
            <a:r>
              <a:rPr dirty="0" sz="3050" spc="-235">
                <a:latin typeface="Symbol"/>
                <a:cs typeface="Symbol"/>
              </a:rPr>
              <a:t></a:t>
            </a:r>
            <a:r>
              <a:rPr dirty="0" sz="3050" spc="-405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</a:t>
            </a:r>
            <a:r>
              <a:rPr dirty="0" sz="2300" spc="85">
                <a:latin typeface="Times New Roman"/>
                <a:cs typeface="Times New Roman"/>
              </a:rPr>
              <a:t> </a:t>
            </a:r>
            <a:r>
              <a:rPr dirty="0" sz="2300" spc="20" i="1">
                <a:latin typeface="Times New Roman"/>
                <a:cs typeface="Times New Roman"/>
              </a:rPr>
              <a:t>H</a:t>
            </a:r>
            <a:r>
              <a:rPr dirty="0" sz="2300" spc="-215" i="1">
                <a:latin typeface="Times New Roman"/>
                <a:cs typeface="Times New Roman"/>
              </a:rPr>
              <a:t> </a:t>
            </a:r>
            <a:r>
              <a:rPr dirty="0" sz="3050" spc="-350">
                <a:latin typeface="Symbol"/>
                <a:cs typeface="Symbol"/>
              </a:rPr>
              <a:t></a:t>
            </a:r>
            <a:r>
              <a:rPr dirty="0" sz="2300" spc="120" i="1">
                <a:latin typeface="Times New Roman"/>
                <a:cs typeface="Times New Roman"/>
              </a:rPr>
              <a:t>u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-300">
                <a:latin typeface="Times New Roman"/>
                <a:cs typeface="Times New Roman"/>
              </a:rPr>
              <a:t> </a:t>
            </a:r>
            <a:r>
              <a:rPr dirty="0" sz="2300" spc="165" i="1">
                <a:latin typeface="Times New Roman"/>
                <a:cs typeface="Times New Roman"/>
              </a:rPr>
              <a:t>v</a:t>
            </a:r>
            <a:r>
              <a:rPr dirty="0" sz="3050" spc="-285">
                <a:latin typeface="Symbol"/>
                <a:cs typeface="Symbol"/>
              </a:rPr>
              <a:t></a:t>
            </a:r>
            <a:r>
              <a:rPr dirty="0" sz="2300" spc="15" i="1">
                <a:latin typeface="Times New Roman"/>
                <a:cs typeface="Times New Roman"/>
              </a:rPr>
              <a:t>F</a:t>
            </a:r>
            <a:r>
              <a:rPr dirty="0" sz="2300" spc="-290" i="1">
                <a:latin typeface="Times New Roman"/>
                <a:cs typeface="Times New Roman"/>
              </a:rPr>
              <a:t> </a:t>
            </a:r>
            <a:r>
              <a:rPr dirty="0" sz="3050" spc="-350">
                <a:latin typeface="Symbol"/>
                <a:cs typeface="Symbol"/>
              </a:rPr>
              <a:t></a:t>
            </a:r>
            <a:r>
              <a:rPr dirty="0" sz="2300" spc="120" i="1">
                <a:latin typeface="Times New Roman"/>
                <a:cs typeface="Times New Roman"/>
              </a:rPr>
              <a:t>u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-300">
                <a:latin typeface="Times New Roman"/>
                <a:cs typeface="Times New Roman"/>
              </a:rPr>
              <a:t> </a:t>
            </a:r>
            <a:r>
              <a:rPr dirty="0" sz="2300" spc="165" i="1">
                <a:latin typeface="Times New Roman"/>
                <a:cs typeface="Times New Roman"/>
              </a:rPr>
              <a:t>v</a:t>
            </a:r>
            <a:r>
              <a:rPr dirty="0" sz="3050" spc="-235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77983" y="6221221"/>
            <a:ext cx="2371725" cy="567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spc="20" i="1">
                <a:latin typeface="Times New Roman"/>
                <a:cs typeface="Times New Roman"/>
              </a:rPr>
              <a:t>H</a:t>
            </a:r>
            <a:r>
              <a:rPr dirty="0" sz="2300" spc="-215" i="1">
                <a:latin typeface="Times New Roman"/>
                <a:cs typeface="Times New Roman"/>
              </a:rPr>
              <a:t> </a:t>
            </a:r>
            <a:r>
              <a:rPr dirty="0" sz="3050" spc="-350">
                <a:latin typeface="Symbol"/>
                <a:cs typeface="Symbol"/>
              </a:rPr>
              <a:t></a:t>
            </a:r>
            <a:r>
              <a:rPr dirty="0" sz="2300" spc="120" i="1">
                <a:latin typeface="Times New Roman"/>
                <a:cs typeface="Times New Roman"/>
              </a:rPr>
              <a:t>u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-300">
                <a:latin typeface="Times New Roman"/>
                <a:cs typeface="Times New Roman"/>
              </a:rPr>
              <a:t> </a:t>
            </a:r>
            <a:r>
              <a:rPr dirty="0" sz="2300" spc="165" i="1">
                <a:latin typeface="Times New Roman"/>
                <a:cs typeface="Times New Roman"/>
              </a:rPr>
              <a:t>v</a:t>
            </a:r>
            <a:r>
              <a:rPr dirty="0" sz="3050" spc="-235">
                <a:latin typeface="Symbol"/>
                <a:cs typeface="Symbol"/>
              </a:rPr>
              <a:t></a:t>
            </a:r>
            <a:r>
              <a:rPr dirty="0" sz="3050" spc="-405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</a:t>
            </a:r>
            <a:r>
              <a:rPr dirty="0" sz="2300" spc="15">
                <a:latin typeface="Times New Roman"/>
                <a:cs typeface="Times New Roman"/>
              </a:rPr>
              <a:t> </a:t>
            </a:r>
            <a:r>
              <a:rPr dirty="0" sz="2300" spc="75">
                <a:latin typeface="Symbol"/>
                <a:cs typeface="Symbol"/>
              </a:rPr>
              <a:t></a:t>
            </a:r>
            <a:r>
              <a:rPr dirty="0" sz="3700" spc="-675">
                <a:latin typeface="Symbol"/>
                <a:cs typeface="Symbol"/>
              </a:rPr>
              <a:t></a:t>
            </a:r>
            <a:r>
              <a:rPr dirty="0" sz="2300" spc="15" i="1">
                <a:latin typeface="Times New Roman"/>
                <a:cs typeface="Times New Roman"/>
              </a:rPr>
              <a:t>u</a:t>
            </a:r>
            <a:r>
              <a:rPr dirty="0" sz="2300" spc="-340" i="1">
                <a:latin typeface="Times New Roman"/>
                <a:cs typeface="Times New Roman"/>
              </a:rPr>
              <a:t> </a:t>
            </a:r>
            <a:r>
              <a:rPr dirty="0" baseline="43209" sz="2025" spc="7">
                <a:latin typeface="Times New Roman"/>
                <a:cs typeface="Times New Roman"/>
              </a:rPr>
              <a:t>2</a:t>
            </a:r>
            <a:r>
              <a:rPr dirty="0" baseline="43209" sz="2025">
                <a:latin typeface="Times New Roman"/>
                <a:cs typeface="Times New Roman"/>
              </a:rPr>
              <a:t> </a:t>
            </a:r>
            <a:r>
              <a:rPr dirty="0" baseline="43209" sz="2025" spc="-30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</a:t>
            </a:r>
            <a:r>
              <a:rPr dirty="0" sz="2300" spc="-140">
                <a:latin typeface="Times New Roman"/>
                <a:cs typeface="Times New Roman"/>
              </a:rPr>
              <a:t> </a:t>
            </a:r>
            <a:r>
              <a:rPr dirty="0" sz="2300" spc="190" i="1">
                <a:latin typeface="Times New Roman"/>
                <a:cs typeface="Times New Roman"/>
              </a:rPr>
              <a:t>v</a:t>
            </a:r>
            <a:r>
              <a:rPr dirty="0" baseline="43209" sz="2025" spc="7">
                <a:latin typeface="Times New Roman"/>
                <a:cs typeface="Times New Roman"/>
              </a:rPr>
              <a:t>2</a:t>
            </a:r>
            <a:r>
              <a:rPr dirty="0" baseline="43209" sz="2025" spc="30">
                <a:latin typeface="Times New Roman"/>
                <a:cs typeface="Times New Roman"/>
              </a:rPr>
              <a:t> </a:t>
            </a:r>
            <a:r>
              <a:rPr dirty="0" sz="3700" spc="-450">
                <a:latin typeface="Symbol"/>
                <a:cs typeface="Symbol"/>
              </a:rPr>
              <a:t></a:t>
            </a:r>
            <a:endParaRPr sz="37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950059"/>
            <a:ext cx="7669530" cy="4838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306705">
              <a:lnSpc>
                <a:spcPct val="102000"/>
              </a:lnSpc>
              <a:tabLst>
                <a:tab pos="422909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原点从(0,0)移到(M/2,N/2),所以，滤波函数 平移为</a:t>
            </a:r>
            <a:endParaRPr sz="2800">
              <a:latin typeface="NSimSun"/>
              <a:cs typeface="NSimSun"/>
            </a:endParaRPr>
          </a:p>
          <a:p>
            <a:pPr marL="1463040">
              <a:lnSpc>
                <a:spcPct val="100000"/>
              </a:lnSpc>
              <a:spcBef>
                <a:spcPts val="359"/>
              </a:spcBef>
            </a:pPr>
            <a:r>
              <a:rPr dirty="0" sz="2200" spc="5" i="1">
                <a:latin typeface="Times New Roman"/>
                <a:cs typeface="Times New Roman"/>
              </a:rPr>
              <a:t>H</a:t>
            </a:r>
            <a:r>
              <a:rPr dirty="0" sz="2200" spc="-240" i="1">
                <a:latin typeface="Times New Roman"/>
                <a:cs typeface="Times New Roman"/>
              </a:rPr>
              <a:t> </a:t>
            </a:r>
            <a:r>
              <a:rPr dirty="0" sz="2900" spc="-345">
                <a:latin typeface="Symbol"/>
                <a:cs typeface="Symbol"/>
              </a:rPr>
              <a:t></a:t>
            </a:r>
            <a:r>
              <a:rPr dirty="0" sz="2200" spc="80" i="1">
                <a:latin typeface="Times New Roman"/>
                <a:cs typeface="Times New Roman"/>
              </a:rPr>
              <a:t>u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305">
                <a:latin typeface="Times New Roman"/>
                <a:cs typeface="Times New Roman"/>
              </a:rPr>
              <a:t> </a:t>
            </a:r>
            <a:r>
              <a:rPr dirty="0" sz="2200" spc="135" i="1">
                <a:latin typeface="Times New Roman"/>
                <a:cs typeface="Times New Roman"/>
              </a:rPr>
              <a:t>v</a:t>
            </a:r>
            <a:r>
              <a:rPr dirty="0" sz="2900" spc="-235">
                <a:latin typeface="Symbol"/>
                <a:cs typeface="Symbol"/>
              </a:rPr>
              <a:t></a:t>
            </a:r>
            <a:r>
              <a:rPr dirty="0" sz="2900" spc="-390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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 spc="20">
                <a:latin typeface="Symbol"/>
                <a:cs typeface="Symbol"/>
              </a:rPr>
              <a:t></a:t>
            </a:r>
            <a:r>
              <a:rPr dirty="0" sz="4000" spc="-880">
                <a:latin typeface="Symbol"/>
                <a:cs typeface="Symbol"/>
              </a:rPr>
              <a:t></a:t>
            </a:r>
            <a:r>
              <a:rPr dirty="0" sz="2900" spc="-340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u</a:t>
            </a:r>
            <a:r>
              <a:rPr dirty="0" sz="2200" spc="-90" i="1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</a:t>
            </a:r>
            <a:r>
              <a:rPr dirty="0" sz="2200" spc="-135">
                <a:latin typeface="Times New Roman"/>
                <a:cs typeface="Times New Roman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M</a:t>
            </a:r>
            <a:r>
              <a:rPr dirty="0" sz="2200" spc="150" i="1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/</a:t>
            </a:r>
            <a:r>
              <a:rPr dirty="0" sz="2200" spc="-160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2</a:t>
            </a:r>
            <a:r>
              <a:rPr dirty="0" sz="2900" spc="-295">
                <a:latin typeface="Symbol"/>
                <a:cs typeface="Symbol"/>
              </a:rPr>
              <a:t></a:t>
            </a:r>
            <a:r>
              <a:rPr dirty="0" baseline="51111" sz="1875" spc="22">
                <a:latin typeface="Times New Roman"/>
                <a:cs typeface="Times New Roman"/>
              </a:rPr>
              <a:t>2</a:t>
            </a:r>
            <a:r>
              <a:rPr dirty="0" baseline="51111" sz="1875">
                <a:latin typeface="Times New Roman"/>
                <a:cs typeface="Times New Roman"/>
              </a:rPr>
              <a:t> </a:t>
            </a:r>
            <a:r>
              <a:rPr dirty="0" baseline="51111" sz="1875" spc="-44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</a:t>
            </a:r>
            <a:r>
              <a:rPr dirty="0" sz="2200" spc="-170">
                <a:latin typeface="Times New Roman"/>
                <a:cs typeface="Times New Roman"/>
              </a:rPr>
              <a:t> </a:t>
            </a:r>
            <a:r>
              <a:rPr dirty="0" sz="2900" spc="-300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v</a:t>
            </a:r>
            <a:r>
              <a:rPr dirty="0" sz="2200" spc="-140" i="1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</a:t>
            </a:r>
            <a:r>
              <a:rPr dirty="0" sz="2200" spc="-60">
                <a:latin typeface="Times New Roman"/>
                <a:cs typeface="Times New Roman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N</a:t>
            </a:r>
            <a:r>
              <a:rPr dirty="0" sz="2200" spc="25" i="1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/</a:t>
            </a:r>
            <a:r>
              <a:rPr dirty="0" sz="2200" spc="-155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2</a:t>
            </a:r>
            <a:r>
              <a:rPr dirty="0" sz="2900" spc="-300">
                <a:latin typeface="Symbol"/>
                <a:cs typeface="Symbol"/>
              </a:rPr>
              <a:t></a:t>
            </a:r>
            <a:r>
              <a:rPr dirty="0" baseline="51111" sz="1875" spc="22">
                <a:latin typeface="Times New Roman"/>
                <a:cs typeface="Times New Roman"/>
              </a:rPr>
              <a:t>2</a:t>
            </a:r>
            <a:r>
              <a:rPr dirty="0" baseline="51111" sz="1875" spc="-37">
                <a:latin typeface="Times New Roman"/>
                <a:cs typeface="Times New Roman"/>
              </a:rPr>
              <a:t> </a:t>
            </a:r>
            <a:r>
              <a:rPr dirty="0" sz="4000" spc="-605">
                <a:latin typeface="Symbol"/>
                <a:cs typeface="Symbol"/>
              </a:rPr>
              <a:t></a:t>
            </a:r>
            <a:endParaRPr sz="4000">
              <a:latin typeface="Symbol"/>
              <a:cs typeface="Symbol"/>
            </a:endParaRPr>
          </a:p>
          <a:p>
            <a:pPr marL="12700" marR="361950" indent="532765">
              <a:lnSpc>
                <a:spcPct val="100000"/>
              </a:lnSpc>
              <a:spcBef>
                <a:spcPts val="1580"/>
              </a:spcBef>
            </a:pPr>
            <a:r>
              <a:rPr dirty="0" sz="2800" spc="-5">
                <a:latin typeface="NSimSun"/>
                <a:cs typeface="NSimSun"/>
              </a:rPr>
              <a:t>空间域拉普拉斯算子过滤后的图像可由计算 H(u,v)F(u,v)的反傅里叶变换得到</a:t>
            </a:r>
            <a:endParaRPr sz="2800">
              <a:latin typeface="NSimSun"/>
              <a:cs typeface="NSimSun"/>
            </a:endParaRPr>
          </a:p>
          <a:p>
            <a:pPr algn="ctr" marR="264160">
              <a:lnSpc>
                <a:spcPct val="100000"/>
              </a:lnSpc>
              <a:spcBef>
                <a:spcPts val="490"/>
              </a:spcBef>
            </a:pPr>
            <a:r>
              <a:rPr dirty="0" sz="2200" spc="150">
                <a:latin typeface="Symbol"/>
                <a:cs typeface="Symbol"/>
              </a:rPr>
              <a:t></a:t>
            </a:r>
            <a:r>
              <a:rPr dirty="0" baseline="44444" sz="1875" spc="22">
                <a:latin typeface="Times New Roman"/>
                <a:cs typeface="Times New Roman"/>
              </a:rPr>
              <a:t>2</a:t>
            </a:r>
            <a:r>
              <a:rPr dirty="0" baseline="44444" sz="1875">
                <a:latin typeface="Times New Roman"/>
                <a:cs typeface="Times New Roman"/>
              </a:rPr>
              <a:t> </a:t>
            </a:r>
            <a:r>
              <a:rPr dirty="0" baseline="44444" sz="1875" spc="-142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f</a:t>
            </a:r>
            <a:r>
              <a:rPr dirty="0" sz="2200" spc="-25" i="1">
                <a:latin typeface="Times New Roman"/>
                <a:cs typeface="Times New Roman"/>
              </a:rPr>
              <a:t> </a:t>
            </a:r>
            <a:r>
              <a:rPr dirty="0" sz="2900" spc="-165">
                <a:latin typeface="Symbol"/>
                <a:cs typeface="Symbol"/>
              </a:rPr>
              <a:t></a:t>
            </a:r>
            <a:r>
              <a:rPr dirty="0" sz="2200" spc="25" i="1">
                <a:latin typeface="Times New Roman"/>
                <a:cs typeface="Times New Roman"/>
              </a:rPr>
              <a:t>x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60">
                <a:latin typeface="Times New Roman"/>
                <a:cs typeface="Times New Roman"/>
              </a:rPr>
              <a:t> </a:t>
            </a:r>
            <a:r>
              <a:rPr dirty="0" sz="2200" spc="170" i="1">
                <a:latin typeface="Times New Roman"/>
                <a:cs typeface="Times New Roman"/>
              </a:rPr>
              <a:t>y</a:t>
            </a:r>
            <a:r>
              <a:rPr dirty="0" sz="2900" spc="-235">
                <a:latin typeface="Symbol"/>
                <a:cs typeface="Symbol"/>
              </a:rPr>
              <a:t></a:t>
            </a:r>
            <a:r>
              <a:rPr dirty="0" sz="2900" spc="-390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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 spc="35">
                <a:latin typeface="Symbol"/>
                <a:cs typeface="Symbol"/>
              </a:rPr>
              <a:t></a:t>
            </a:r>
            <a:r>
              <a:rPr dirty="0" baseline="44444" sz="1875" spc="-75">
                <a:latin typeface="Symbol"/>
                <a:cs typeface="Symbol"/>
              </a:rPr>
              <a:t></a:t>
            </a:r>
            <a:r>
              <a:rPr dirty="0" baseline="44444" sz="1875" spc="22">
                <a:latin typeface="Times New Roman"/>
                <a:cs typeface="Times New Roman"/>
              </a:rPr>
              <a:t>1</a:t>
            </a:r>
            <a:r>
              <a:rPr dirty="0" baseline="44444" sz="1875" spc="-307">
                <a:latin typeface="Times New Roman"/>
                <a:cs typeface="Times New Roman"/>
              </a:rPr>
              <a:t> </a:t>
            </a:r>
            <a:r>
              <a:rPr dirty="0" sz="3900" spc="-1245">
                <a:latin typeface="Symbol"/>
                <a:cs typeface="Symbol"/>
              </a:rPr>
              <a:t></a:t>
            </a:r>
            <a:r>
              <a:rPr dirty="0" sz="2200" spc="5">
                <a:latin typeface="Symbol"/>
                <a:cs typeface="Symbol"/>
              </a:rPr>
              <a:t></a:t>
            </a:r>
            <a:r>
              <a:rPr dirty="0" sz="2200" spc="-215">
                <a:latin typeface="Times New Roman"/>
                <a:cs typeface="Times New Roman"/>
              </a:rPr>
              <a:t> </a:t>
            </a:r>
            <a:r>
              <a:rPr dirty="0" sz="4000" spc="-880">
                <a:latin typeface="Symbol"/>
                <a:cs typeface="Symbol"/>
              </a:rPr>
              <a:t></a:t>
            </a:r>
            <a:r>
              <a:rPr dirty="0" sz="2900" spc="-345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u</a:t>
            </a:r>
            <a:r>
              <a:rPr dirty="0" sz="2200" spc="-90" i="1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</a:t>
            </a:r>
            <a:r>
              <a:rPr dirty="0" sz="2200" spc="-125">
                <a:latin typeface="Times New Roman"/>
                <a:cs typeface="Times New Roman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M</a:t>
            </a:r>
            <a:r>
              <a:rPr dirty="0" sz="2200" spc="150" i="1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/</a:t>
            </a:r>
            <a:r>
              <a:rPr dirty="0" sz="2200" spc="-160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2</a:t>
            </a:r>
            <a:r>
              <a:rPr dirty="0" sz="2900" spc="-300">
                <a:latin typeface="Symbol"/>
                <a:cs typeface="Symbol"/>
              </a:rPr>
              <a:t></a:t>
            </a:r>
            <a:r>
              <a:rPr dirty="0" baseline="51111" sz="1875" spc="22">
                <a:latin typeface="Times New Roman"/>
                <a:cs typeface="Times New Roman"/>
              </a:rPr>
              <a:t>2</a:t>
            </a:r>
            <a:r>
              <a:rPr dirty="0" baseline="51111" sz="1875">
                <a:latin typeface="Times New Roman"/>
                <a:cs typeface="Times New Roman"/>
              </a:rPr>
              <a:t> </a:t>
            </a:r>
            <a:r>
              <a:rPr dirty="0" baseline="51111" sz="1875" spc="-37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</a:t>
            </a:r>
            <a:r>
              <a:rPr dirty="0" sz="2200" spc="-170">
                <a:latin typeface="Times New Roman"/>
                <a:cs typeface="Times New Roman"/>
              </a:rPr>
              <a:t> </a:t>
            </a:r>
            <a:r>
              <a:rPr dirty="0" sz="2900" spc="-310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v</a:t>
            </a:r>
            <a:r>
              <a:rPr dirty="0" sz="2200" spc="-135" i="1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</a:t>
            </a:r>
            <a:r>
              <a:rPr dirty="0" sz="2200" spc="-60">
                <a:latin typeface="Times New Roman"/>
                <a:cs typeface="Times New Roman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N</a:t>
            </a:r>
            <a:r>
              <a:rPr dirty="0" sz="2200" spc="25" i="1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/</a:t>
            </a:r>
            <a:r>
              <a:rPr dirty="0" sz="2200" spc="-160">
                <a:latin typeface="Times New Roman"/>
                <a:cs typeface="Times New Roman"/>
              </a:rPr>
              <a:t> </a:t>
            </a:r>
            <a:r>
              <a:rPr dirty="0" sz="2200" spc="80">
                <a:latin typeface="Times New Roman"/>
                <a:cs typeface="Times New Roman"/>
              </a:rPr>
              <a:t>2</a:t>
            </a:r>
            <a:r>
              <a:rPr dirty="0" sz="2900" spc="-300">
                <a:latin typeface="Symbol"/>
                <a:cs typeface="Symbol"/>
              </a:rPr>
              <a:t></a:t>
            </a:r>
            <a:r>
              <a:rPr dirty="0" baseline="51111" sz="1875" spc="22">
                <a:latin typeface="Times New Roman"/>
                <a:cs typeface="Times New Roman"/>
              </a:rPr>
              <a:t>2</a:t>
            </a:r>
            <a:r>
              <a:rPr dirty="0" baseline="51111" sz="1875" spc="-37">
                <a:latin typeface="Times New Roman"/>
                <a:cs typeface="Times New Roman"/>
              </a:rPr>
              <a:t> </a:t>
            </a:r>
            <a:r>
              <a:rPr dirty="0" sz="4000" spc="-830">
                <a:latin typeface="Symbol"/>
                <a:cs typeface="Symbol"/>
              </a:rPr>
              <a:t>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-305" i="1">
                <a:latin typeface="Times New Roman"/>
                <a:cs typeface="Times New Roman"/>
              </a:rPr>
              <a:t> </a:t>
            </a:r>
            <a:r>
              <a:rPr dirty="0" sz="2900" spc="-345">
                <a:latin typeface="Symbol"/>
                <a:cs typeface="Symbol"/>
              </a:rPr>
              <a:t></a:t>
            </a:r>
            <a:r>
              <a:rPr dirty="0" sz="2200" spc="75" i="1">
                <a:latin typeface="Times New Roman"/>
                <a:cs typeface="Times New Roman"/>
              </a:rPr>
              <a:t>u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300">
                <a:latin typeface="Times New Roman"/>
                <a:cs typeface="Times New Roman"/>
              </a:rPr>
              <a:t> </a:t>
            </a:r>
            <a:r>
              <a:rPr dirty="0" sz="2200" spc="125" i="1">
                <a:latin typeface="Times New Roman"/>
                <a:cs typeface="Times New Roman"/>
              </a:rPr>
              <a:t>v</a:t>
            </a:r>
            <a:r>
              <a:rPr dirty="0" sz="2900" spc="-459">
                <a:latin typeface="Symbol"/>
                <a:cs typeface="Symbol"/>
              </a:rPr>
              <a:t></a:t>
            </a:r>
            <a:r>
              <a:rPr dirty="0" sz="3900" spc="-819">
                <a:latin typeface="Symbol"/>
                <a:cs typeface="Symbol"/>
              </a:rPr>
              <a:t></a:t>
            </a:r>
            <a:endParaRPr sz="3900">
              <a:latin typeface="Symbol"/>
              <a:cs typeface="Symbol"/>
            </a:endParaRPr>
          </a:p>
          <a:p>
            <a:pPr marL="12700" marR="5080" indent="532765">
              <a:lnSpc>
                <a:spcPct val="100000"/>
              </a:lnSpc>
              <a:spcBef>
                <a:spcPts val="1445"/>
              </a:spcBef>
            </a:pPr>
            <a:r>
              <a:rPr dirty="0" sz="2800" spc="-5">
                <a:latin typeface="NSimSun"/>
                <a:cs typeface="NSimSun"/>
              </a:rPr>
              <a:t>傅里叶变换对表示空间域拉普拉斯算子和频率 域的双向关系</a:t>
            </a:r>
            <a:endParaRPr sz="2800">
              <a:latin typeface="NSimSun"/>
              <a:cs typeface="NSimSun"/>
            </a:endParaRPr>
          </a:p>
          <a:p>
            <a:pPr algn="ctr" marR="273685">
              <a:lnSpc>
                <a:spcPts val="4310"/>
              </a:lnSpc>
            </a:pPr>
            <a:r>
              <a:rPr dirty="0" sz="2200" spc="150">
                <a:latin typeface="Symbol"/>
                <a:cs typeface="Symbol"/>
              </a:rPr>
              <a:t></a:t>
            </a:r>
            <a:r>
              <a:rPr dirty="0" baseline="44444" sz="1875" spc="22">
                <a:latin typeface="Times New Roman"/>
                <a:cs typeface="Times New Roman"/>
              </a:rPr>
              <a:t>2</a:t>
            </a:r>
            <a:r>
              <a:rPr dirty="0" baseline="44444" sz="1875">
                <a:latin typeface="Times New Roman"/>
                <a:cs typeface="Times New Roman"/>
              </a:rPr>
              <a:t> </a:t>
            </a:r>
            <a:r>
              <a:rPr dirty="0" baseline="44444" sz="1875" spc="-142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f</a:t>
            </a:r>
            <a:r>
              <a:rPr dirty="0" sz="2200" spc="-25" i="1">
                <a:latin typeface="Times New Roman"/>
                <a:cs typeface="Times New Roman"/>
              </a:rPr>
              <a:t> </a:t>
            </a:r>
            <a:r>
              <a:rPr dirty="0" sz="2900" spc="-165">
                <a:latin typeface="Symbol"/>
                <a:cs typeface="Symbol"/>
              </a:rPr>
              <a:t></a:t>
            </a:r>
            <a:r>
              <a:rPr dirty="0" sz="2200" spc="25" i="1">
                <a:latin typeface="Times New Roman"/>
                <a:cs typeface="Times New Roman"/>
              </a:rPr>
              <a:t>x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60">
                <a:latin typeface="Times New Roman"/>
                <a:cs typeface="Times New Roman"/>
              </a:rPr>
              <a:t> </a:t>
            </a:r>
            <a:r>
              <a:rPr dirty="0" sz="2200" spc="170" i="1">
                <a:latin typeface="Times New Roman"/>
                <a:cs typeface="Times New Roman"/>
              </a:rPr>
              <a:t>y</a:t>
            </a:r>
            <a:r>
              <a:rPr dirty="0" sz="2900" spc="95">
                <a:latin typeface="Symbol"/>
                <a:cs typeface="Symbol"/>
              </a:rPr>
              <a:t></a:t>
            </a:r>
            <a:r>
              <a:rPr dirty="0" sz="2200" spc="5">
                <a:latin typeface="Symbol"/>
                <a:cs typeface="Symbol"/>
              </a:rPr>
              <a:t></a:t>
            </a:r>
            <a:r>
              <a:rPr dirty="0" sz="2200" spc="35">
                <a:latin typeface="Times New Roman"/>
                <a:cs typeface="Times New Roman"/>
              </a:rPr>
              <a:t> </a:t>
            </a:r>
            <a:r>
              <a:rPr dirty="0" sz="2200" spc="20">
                <a:latin typeface="Symbol"/>
                <a:cs typeface="Symbol"/>
              </a:rPr>
              <a:t></a:t>
            </a:r>
            <a:r>
              <a:rPr dirty="0" sz="4000" spc="-880">
                <a:latin typeface="Symbol"/>
                <a:cs typeface="Symbol"/>
              </a:rPr>
              <a:t></a:t>
            </a:r>
            <a:r>
              <a:rPr dirty="0" sz="2900" spc="-340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u</a:t>
            </a:r>
            <a:r>
              <a:rPr dirty="0" sz="2200" spc="-90" i="1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</a:t>
            </a:r>
            <a:r>
              <a:rPr dirty="0" sz="2200" spc="-135">
                <a:latin typeface="Times New Roman"/>
                <a:cs typeface="Times New Roman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M</a:t>
            </a:r>
            <a:r>
              <a:rPr dirty="0" sz="2200" spc="150" i="1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/</a:t>
            </a:r>
            <a:r>
              <a:rPr dirty="0" sz="2200" spc="-160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2</a:t>
            </a:r>
            <a:r>
              <a:rPr dirty="0" sz="2900" spc="-300">
                <a:latin typeface="Symbol"/>
                <a:cs typeface="Symbol"/>
              </a:rPr>
              <a:t></a:t>
            </a:r>
            <a:r>
              <a:rPr dirty="0" baseline="51111" sz="1875" spc="22">
                <a:latin typeface="Times New Roman"/>
                <a:cs typeface="Times New Roman"/>
              </a:rPr>
              <a:t>2</a:t>
            </a:r>
            <a:r>
              <a:rPr dirty="0" baseline="51111" sz="1875">
                <a:latin typeface="Times New Roman"/>
                <a:cs typeface="Times New Roman"/>
              </a:rPr>
              <a:t> </a:t>
            </a:r>
            <a:r>
              <a:rPr dirty="0" baseline="51111" sz="1875" spc="-37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</a:t>
            </a:r>
            <a:r>
              <a:rPr dirty="0" sz="2200" spc="-170">
                <a:latin typeface="Times New Roman"/>
                <a:cs typeface="Times New Roman"/>
              </a:rPr>
              <a:t> </a:t>
            </a:r>
            <a:r>
              <a:rPr dirty="0" sz="2900" spc="-310">
                <a:latin typeface="Symbol"/>
                <a:cs typeface="Symbol"/>
              </a:rPr>
              <a:t></a:t>
            </a:r>
            <a:r>
              <a:rPr dirty="0" sz="2200" i="1">
                <a:latin typeface="Times New Roman"/>
                <a:cs typeface="Times New Roman"/>
              </a:rPr>
              <a:t>v</a:t>
            </a:r>
            <a:r>
              <a:rPr dirty="0" sz="2200" spc="-140" i="1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</a:t>
            </a:r>
            <a:r>
              <a:rPr dirty="0" sz="2200" spc="-55">
                <a:latin typeface="Times New Roman"/>
                <a:cs typeface="Times New Roman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N</a:t>
            </a:r>
            <a:r>
              <a:rPr dirty="0" sz="2200" spc="25" i="1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/</a:t>
            </a:r>
            <a:r>
              <a:rPr dirty="0" sz="2200" spc="-160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2</a:t>
            </a:r>
            <a:r>
              <a:rPr dirty="0" sz="2900" spc="-295">
                <a:latin typeface="Symbol"/>
                <a:cs typeface="Symbol"/>
              </a:rPr>
              <a:t></a:t>
            </a:r>
            <a:r>
              <a:rPr dirty="0" baseline="51111" sz="1875" spc="22">
                <a:latin typeface="Times New Roman"/>
                <a:cs typeface="Times New Roman"/>
              </a:rPr>
              <a:t>2</a:t>
            </a:r>
            <a:r>
              <a:rPr dirty="0" baseline="51111" sz="1875" spc="-44">
                <a:latin typeface="Times New Roman"/>
                <a:cs typeface="Times New Roman"/>
              </a:rPr>
              <a:t> </a:t>
            </a:r>
            <a:r>
              <a:rPr dirty="0" sz="4000" spc="-830">
                <a:latin typeface="Symbol"/>
                <a:cs typeface="Symbol"/>
              </a:rPr>
              <a:t>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-305" i="1">
                <a:latin typeface="Times New Roman"/>
                <a:cs typeface="Times New Roman"/>
              </a:rPr>
              <a:t> </a:t>
            </a:r>
            <a:r>
              <a:rPr dirty="0" sz="2900" spc="-340">
                <a:latin typeface="Symbol"/>
                <a:cs typeface="Symbol"/>
              </a:rPr>
              <a:t></a:t>
            </a:r>
            <a:r>
              <a:rPr dirty="0" sz="2200" spc="75" i="1">
                <a:latin typeface="Times New Roman"/>
                <a:cs typeface="Times New Roman"/>
              </a:rPr>
              <a:t>u</a:t>
            </a:r>
            <a:r>
              <a:rPr dirty="0" sz="2200">
                <a:latin typeface="Times New Roman"/>
                <a:cs typeface="Times New Roman"/>
              </a:rPr>
              <a:t>,</a:t>
            </a:r>
            <a:r>
              <a:rPr dirty="0" sz="2200" spc="-305">
                <a:latin typeface="Times New Roman"/>
                <a:cs typeface="Times New Roman"/>
              </a:rPr>
              <a:t> </a:t>
            </a:r>
            <a:r>
              <a:rPr dirty="0" sz="2200" spc="135" i="1">
                <a:latin typeface="Times New Roman"/>
                <a:cs typeface="Times New Roman"/>
              </a:rPr>
              <a:t>v</a:t>
            </a:r>
            <a:r>
              <a:rPr dirty="0" sz="2900" spc="-235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/>
          <p:nvPr/>
        </p:nvSpPr>
        <p:spPr>
          <a:xfrm>
            <a:off x="2955683" y="1906523"/>
            <a:ext cx="4892802" cy="49674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95626" y="1813814"/>
            <a:ext cx="26676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图a:频率域拉普拉斯的三维图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0359" y="1598167"/>
            <a:ext cx="17532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图b:图a的图像表示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111" y="3469640"/>
            <a:ext cx="29724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图c:从图b的傅里叶反变换得到的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1111" y="3836923"/>
            <a:ext cx="14484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空间域拉普拉斯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2115" y="3901694"/>
            <a:ext cx="18548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图d</a:t>
            </a:r>
            <a:r>
              <a:rPr dirty="0" sz="1600" spc="-5" b="1">
                <a:solidFill>
                  <a:srgbClr val="EE2B0A"/>
                </a:solidFill>
                <a:latin typeface="NSimSun"/>
                <a:cs typeface="NSimSun"/>
              </a:rPr>
              <a:t>: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图c的放大图像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01004" y="6135116"/>
            <a:ext cx="25654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图f</a:t>
            </a:r>
            <a:r>
              <a:rPr dirty="0" sz="1600" spc="-5" b="1">
                <a:solidFill>
                  <a:srgbClr val="EE2B0A"/>
                </a:solidFill>
                <a:latin typeface="NSimSun"/>
                <a:cs typeface="NSimSun"/>
              </a:rPr>
              <a:t>: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空间域的拉普拉斯模板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26172" y="4955557"/>
            <a:ext cx="1854200" cy="73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0700" marR="5080" indent="-508634">
              <a:lnSpc>
                <a:spcPct val="1503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图e</a:t>
            </a:r>
            <a:r>
              <a:rPr dirty="0" sz="1600" spc="-5" b="1">
                <a:solidFill>
                  <a:srgbClr val="EE2B0A"/>
                </a:solidFill>
                <a:latin typeface="NSimSun"/>
                <a:cs typeface="NSimSun"/>
              </a:rPr>
              <a:t>: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通过图d中心的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灰度剖面图</a:t>
            </a:r>
            <a:endParaRPr sz="16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2048764"/>
            <a:ext cx="7341870" cy="2310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从原始图像中减去拉普拉斯算子部分， 形成g(x,y)的增强图像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4450">
              <a:latin typeface="Times New Roman"/>
              <a:cs typeface="Times New Roman"/>
            </a:endParaRPr>
          </a:p>
          <a:p>
            <a:pPr marL="1363980">
              <a:lnSpc>
                <a:spcPts val="5335"/>
              </a:lnSpc>
            </a:pPr>
            <a:r>
              <a:rPr dirty="0" sz="3400" spc="20" i="1">
                <a:latin typeface="Times New Roman"/>
                <a:cs typeface="Times New Roman"/>
              </a:rPr>
              <a:t>g</a:t>
            </a:r>
            <a:r>
              <a:rPr dirty="0" sz="4450" spc="-409">
                <a:latin typeface="Symbol"/>
                <a:cs typeface="Symbol"/>
              </a:rPr>
              <a:t></a:t>
            </a:r>
            <a:r>
              <a:rPr dirty="0" sz="3400" spc="-150" i="1">
                <a:latin typeface="Times New Roman"/>
                <a:cs typeface="Times New Roman"/>
              </a:rPr>
              <a:t>x</a:t>
            </a:r>
            <a:r>
              <a:rPr dirty="0" sz="3400">
                <a:latin typeface="Times New Roman"/>
                <a:cs typeface="Times New Roman"/>
              </a:rPr>
              <a:t>,</a:t>
            </a:r>
            <a:r>
              <a:rPr dirty="0" sz="3400" spc="-300">
                <a:latin typeface="Times New Roman"/>
                <a:cs typeface="Times New Roman"/>
              </a:rPr>
              <a:t> </a:t>
            </a:r>
            <a:r>
              <a:rPr dirty="0" sz="3400" spc="30" i="1">
                <a:latin typeface="Times New Roman"/>
                <a:cs typeface="Times New Roman"/>
              </a:rPr>
              <a:t>y</a:t>
            </a:r>
            <a:r>
              <a:rPr dirty="0" sz="4450" spc="-50">
                <a:latin typeface="Symbol"/>
                <a:cs typeface="Symbol"/>
              </a:rPr>
              <a:t></a:t>
            </a:r>
            <a:r>
              <a:rPr dirty="0" sz="3400">
                <a:latin typeface="Symbol"/>
                <a:cs typeface="Symbol"/>
              </a:rPr>
              <a:t></a:t>
            </a:r>
            <a:r>
              <a:rPr dirty="0" sz="3400" spc="185">
                <a:latin typeface="Times New Roman"/>
                <a:cs typeface="Times New Roman"/>
              </a:rPr>
              <a:t> </a:t>
            </a:r>
            <a:r>
              <a:rPr dirty="0" sz="3400" i="1">
                <a:latin typeface="Times New Roman"/>
                <a:cs typeface="Times New Roman"/>
              </a:rPr>
              <a:t>f</a:t>
            </a:r>
            <a:r>
              <a:rPr dirty="0" sz="3400" spc="-260" i="1">
                <a:latin typeface="Times New Roman"/>
                <a:cs typeface="Times New Roman"/>
              </a:rPr>
              <a:t> </a:t>
            </a:r>
            <a:r>
              <a:rPr dirty="0" sz="4450" spc="-409">
                <a:latin typeface="Symbol"/>
                <a:cs typeface="Symbol"/>
              </a:rPr>
              <a:t></a:t>
            </a:r>
            <a:r>
              <a:rPr dirty="0" sz="3400" spc="-155" i="1">
                <a:latin typeface="Times New Roman"/>
                <a:cs typeface="Times New Roman"/>
              </a:rPr>
              <a:t>x</a:t>
            </a:r>
            <a:r>
              <a:rPr dirty="0" sz="3400">
                <a:latin typeface="Times New Roman"/>
                <a:cs typeface="Times New Roman"/>
              </a:rPr>
              <a:t>,</a:t>
            </a:r>
            <a:r>
              <a:rPr dirty="0" sz="3400" spc="-300">
                <a:latin typeface="Times New Roman"/>
                <a:cs typeface="Times New Roman"/>
              </a:rPr>
              <a:t> </a:t>
            </a:r>
            <a:r>
              <a:rPr dirty="0" sz="3400" spc="35" i="1">
                <a:latin typeface="Times New Roman"/>
                <a:cs typeface="Times New Roman"/>
              </a:rPr>
              <a:t>y</a:t>
            </a:r>
            <a:r>
              <a:rPr dirty="0" sz="4450" spc="-235">
                <a:latin typeface="Symbol"/>
                <a:cs typeface="Symbol"/>
              </a:rPr>
              <a:t></a:t>
            </a:r>
            <a:r>
              <a:rPr dirty="0" sz="3400" spc="190">
                <a:latin typeface="Symbol"/>
                <a:cs typeface="Symbol"/>
              </a:rPr>
              <a:t></a:t>
            </a:r>
            <a:r>
              <a:rPr dirty="0" sz="3400" spc="-110">
                <a:latin typeface="Symbol"/>
                <a:cs typeface="Symbol"/>
              </a:rPr>
              <a:t></a:t>
            </a:r>
            <a:r>
              <a:rPr dirty="0" baseline="42735" sz="2925" spc="22">
                <a:latin typeface="Times New Roman"/>
                <a:cs typeface="Times New Roman"/>
              </a:rPr>
              <a:t>2</a:t>
            </a:r>
            <a:r>
              <a:rPr dirty="0" baseline="42735" sz="2925" spc="150">
                <a:latin typeface="Times New Roman"/>
                <a:cs typeface="Times New Roman"/>
              </a:rPr>
              <a:t> </a:t>
            </a:r>
            <a:r>
              <a:rPr dirty="0" sz="3400" i="1">
                <a:latin typeface="Times New Roman"/>
                <a:cs typeface="Times New Roman"/>
              </a:rPr>
              <a:t>f</a:t>
            </a:r>
            <a:r>
              <a:rPr dirty="0" sz="3400" spc="-260" i="1">
                <a:latin typeface="Times New Roman"/>
                <a:cs typeface="Times New Roman"/>
              </a:rPr>
              <a:t> </a:t>
            </a:r>
            <a:r>
              <a:rPr dirty="0" sz="4450" spc="-409">
                <a:latin typeface="Symbol"/>
                <a:cs typeface="Symbol"/>
              </a:rPr>
              <a:t></a:t>
            </a:r>
            <a:r>
              <a:rPr dirty="0" sz="3400" spc="-155" i="1">
                <a:latin typeface="Times New Roman"/>
                <a:cs typeface="Times New Roman"/>
              </a:rPr>
              <a:t>x</a:t>
            </a:r>
            <a:r>
              <a:rPr dirty="0" sz="3400">
                <a:latin typeface="Times New Roman"/>
                <a:cs typeface="Times New Roman"/>
              </a:rPr>
              <a:t>,</a:t>
            </a:r>
            <a:r>
              <a:rPr dirty="0" sz="3400" spc="-300">
                <a:latin typeface="Times New Roman"/>
                <a:cs typeface="Times New Roman"/>
              </a:rPr>
              <a:t> </a:t>
            </a:r>
            <a:r>
              <a:rPr dirty="0" sz="3400" spc="35" i="1">
                <a:latin typeface="Times New Roman"/>
                <a:cs typeface="Times New Roman"/>
              </a:rPr>
              <a:t>y</a:t>
            </a:r>
            <a:r>
              <a:rPr dirty="0" sz="4450" spc="-500">
                <a:latin typeface="Symbol"/>
                <a:cs typeface="Symbol"/>
              </a:rPr>
              <a:t></a:t>
            </a:r>
            <a:endParaRPr sz="44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拉普拉斯举例说明</a:t>
            </a:r>
          </a:p>
        </p:txBody>
      </p:sp>
      <p:sp>
        <p:nvSpPr>
          <p:cNvPr id="6" name="object 6"/>
          <p:cNvSpPr/>
          <p:nvPr/>
        </p:nvSpPr>
        <p:spPr>
          <a:xfrm>
            <a:off x="2231783" y="2028444"/>
            <a:ext cx="5346953" cy="49179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634117" y="1756664"/>
            <a:ext cx="124460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月球北极图像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5495" y="1765046"/>
            <a:ext cx="20580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拉普拉斯滤波后的图像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5891" y="5315996"/>
            <a:ext cx="1448435" cy="1100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3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标定后的图像： 因为具有正值 </a:t>
            </a:r>
            <a:r>
              <a:rPr dirty="0" sz="1600" spc="-5" b="1">
                <a:solidFill>
                  <a:srgbClr val="EE2B0A"/>
                </a:solidFill>
                <a:latin typeface="NSimSun"/>
                <a:cs typeface="NSimSun"/>
              </a:rPr>
              <a:t>和负值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58252" y="5315996"/>
            <a:ext cx="1854200" cy="73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3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增强的图像 原图＋拉普拉斯图像</a:t>
            </a:r>
            <a:endParaRPr sz="16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196"/>
            <a:ext cx="7404100" cy="5510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频率域图像增强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频率域锐化滤波器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理想高通滤波器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巴特沃思高通滤波器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高斯高通滤波器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频率域的拉普拉斯算子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钝化模板、高频提升滤波和高频加强 滤波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196"/>
            <a:ext cx="7404100" cy="539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频率域图像增强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为什么要进行高频提升和高频加强？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高频滤波后的图像，其背景平均强度 减小到接近黑色（因为高通滤波器滤除 了傅里叶变换的零频率成分: F(0,0)=f(x,y)=0）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92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解决办法：把原始图像加到过滤后的 结果，如拉普拉斯算子增强，这种处理 称为高频提升过滤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65867" y="4210050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0">
                <a:moveTo>
                  <a:pt x="0" y="0"/>
                </a:moveTo>
                <a:lnTo>
                  <a:pt x="21564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19147"/>
            <a:ext cx="7503159" cy="4988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11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钝化模板(锐化或高通图像)：从一幅图像减去 其自身模糊图像而生成的锐化图像构成。在频率 域，即从图像本身减去低通滤波（模糊）后的图 像而得到高通滤波（锐化）的图像</a:t>
            </a:r>
            <a:endParaRPr sz="2800">
              <a:latin typeface="NSimSun"/>
              <a:cs typeface="NSimSun"/>
            </a:endParaRPr>
          </a:p>
          <a:p>
            <a:pPr algn="ctr" marR="32384">
              <a:lnSpc>
                <a:spcPct val="100000"/>
              </a:lnSpc>
              <a:spcBef>
                <a:spcPts val="275"/>
              </a:spcBef>
            </a:pPr>
            <a:r>
              <a:rPr dirty="0" sz="2400" spc="25" i="1">
                <a:latin typeface="Times New Roman"/>
                <a:cs typeface="Times New Roman"/>
              </a:rPr>
              <a:t>f</a:t>
            </a:r>
            <a:r>
              <a:rPr dirty="0" baseline="-23809" sz="2100" spc="-7" i="1">
                <a:latin typeface="Times New Roman"/>
                <a:cs typeface="Times New Roman"/>
              </a:rPr>
              <a:t>h</a:t>
            </a:r>
            <a:r>
              <a:rPr dirty="0" baseline="-23809" sz="2100" spc="75" i="1">
                <a:latin typeface="Times New Roman"/>
                <a:cs typeface="Times New Roman"/>
              </a:rPr>
              <a:t>p</a:t>
            </a:r>
            <a:r>
              <a:rPr dirty="0" sz="3150" spc="-320">
                <a:latin typeface="Symbol"/>
                <a:cs typeface="Symbol"/>
              </a:rPr>
              <a:t></a:t>
            </a:r>
            <a:r>
              <a:rPr dirty="0" sz="2400" spc="-14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45">
                <a:latin typeface="Times New Roman"/>
                <a:cs typeface="Times New Roman"/>
              </a:rPr>
              <a:t> </a:t>
            </a:r>
            <a:r>
              <a:rPr dirty="0" sz="2400" spc="-15" i="1">
                <a:latin typeface="Times New Roman"/>
                <a:cs typeface="Times New Roman"/>
              </a:rPr>
              <a:t>y</a:t>
            </a:r>
            <a:r>
              <a:rPr dirty="0" sz="3150" spc="-80">
                <a:latin typeface="Symbol"/>
                <a:cs typeface="Symbol"/>
              </a:rPr>
              <a:t>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65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f</a:t>
            </a:r>
            <a:r>
              <a:rPr dirty="0" sz="2400" spc="-225" i="1">
                <a:latin typeface="Times New Roman"/>
                <a:cs typeface="Times New Roman"/>
              </a:rPr>
              <a:t> </a:t>
            </a:r>
            <a:r>
              <a:rPr dirty="0" sz="3150" spc="-320">
                <a:latin typeface="Symbol"/>
                <a:cs typeface="Symbol"/>
              </a:rPr>
              <a:t></a:t>
            </a:r>
            <a:r>
              <a:rPr dirty="0" sz="2400" spc="-14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40">
                <a:latin typeface="Times New Roman"/>
                <a:cs typeface="Times New Roman"/>
              </a:rPr>
              <a:t> </a:t>
            </a:r>
            <a:r>
              <a:rPr dirty="0" sz="2400" spc="-20" i="1">
                <a:latin typeface="Times New Roman"/>
                <a:cs typeface="Times New Roman"/>
              </a:rPr>
              <a:t>y</a:t>
            </a:r>
            <a:r>
              <a:rPr dirty="0" sz="3150" spc="-200">
                <a:latin typeface="Symbol"/>
                <a:cs typeface="Symbol"/>
              </a:rPr>
              <a:t></a:t>
            </a:r>
            <a:r>
              <a:rPr dirty="0" sz="2400" spc="-5">
                <a:latin typeface="Symbol"/>
                <a:cs typeface="Symbol"/>
              </a:rPr>
              <a:t>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f</a:t>
            </a:r>
            <a:r>
              <a:rPr dirty="0" baseline="-23809" sz="2100" spc="-7" i="1">
                <a:latin typeface="Times New Roman"/>
                <a:cs typeface="Times New Roman"/>
              </a:rPr>
              <a:t>l</a:t>
            </a:r>
            <a:r>
              <a:rPr dirty="0" baseline="-23809" sz="2100" spc="142" i="1">
                <a:latin typeface="Times New Roman"/>
                <a:cs typeface="Times New Roman"/>
              </a:rPr>
              <a:t>p</a:t>
            </a:r>
            <a:r>
              <a:rPr dirty="0" sz="3150" spc="-320">
                <a:latin typeface="Symbol"/>
                <a:cs typeface="Symbol"/>
              </a:rPr>
              <a:t></a:t>
            </a:r>
            <a:r>
              <a:rPr dirty="0" sz="2400" spc="-14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45">
                <a:latin typeface="Times New Roman"/>
                <a:cs typeface="Times New Roman"/>
              </a:rPr>
              <a:t> </a:t>
            </a:r>
            <a:r>
              <a:rPr dirty="0" sz="2400" spc="-15" i="1">
                <a:latin typeface="Times New Roman"/>
                <a:cs typeface="Times New Roman"/>
              </a:rPr>
              <a:t>y</a:t>
            </a:r>
            <a:r>
              <a:rPr dirty="0" sz="3150" spc="-38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  <a:p>
            <a:pPr algn="just" marL="12700">
              <a:lnSpc>
                <a:spcPts val="3265"/>
              </a:lnSpc>
              <a:spcBef>
                <a:spcPts val="269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11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高频提升过滤：</a:t>
            </a:r>
            <a:endParaRPr sz="2800">
              <a:latin typeface="NSimSun"/>
              <a:cs typeface="NSimSun"/>
            </a:endParaRPr>
          </a:p>
          <a:p>
            <a:pPr algn="ctr" marR="31115">
              <a:lnSpc>
                <a:spcPts val="3685"/>
              </a:lnSpc>
            </a:pPr>
            <a:r>
              <a:rPr dirty="0" sz="2400" spc="25" i="1">
                <a:latin typeface="Times New Roman"/>
                <a:cs typeface="Times New Roman"/>
              </a:rPr>
              <a:t>f</a:t>
            </a:r>
            <a:r>
              <a:rPr dirty="0" baseline="-23809" sz="2100" spc="-7" i="1">
                <a:latin typeface="Times New Roman"/>
                <a:cs typeface="Times New Roman"/>
              </a:rPr>
              <a:t>h</a:t>
            </a:r>
            <a:r>
              <a:rPr dirty="0" baseline="-23809" sz="2100" spc="75" i="1">
                <a:latin typeface="Times New Roman"/>
                <a:cs typeface="Times New Roman"/>
              </a:rPr>
              <a:t>p</a:t>
            </a:r>
            <a:r>
              <a:rPr dirty="0" sz="3150" spc="-320">
                <a:latin typeface="Symbol"/>
                <a:cs typeface="Symbol"/>
              </a:rPr>
              <a:t></a:t>
            </a:r>
            <a:r>
              <a:rPr dirty="0" sz="2400" spc="-14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40">
                <a:latin typeface="Times New Roman"/>
                <a:cs typeface="Times New Roman"/>
              </a:rPr>
              <a:t> </a:t>
            </a:r>
            <a:r>
              <a:rPr dirty="0" sz="2400" spc="-20" i="1">
                <a:latin typeface="Times New Roman"/>
                <a:cs typeface="Times New Roman"/>
              </a:rPr>
              <a:t>y</a:t>
            </a:r>
            <a:r>
              <a:rPr dirty="0" sz="3150" spc="-75">
                <a:latin typeface="Symbol"/>
                <a:cs typeface="Symbol"/>
              </a:rPr>
              <a:t>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-165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A</a:t>
            </a:r>
            <a:r>
              <a:rPr dirty="0" sz="2400" spc="155" i="1">
                <a:latin typeface="Times New Roman"/>
                <a:cs typeface="Times New Roman"/>
              </a:rPr>
              <a:t>f</a:t>
            </a:r>
            <a:r>
              <a:rPr dirty="0" sz="3150" spc="-320">
                <a:latin typeface="Symbol"/>
                <a:cs typeface="Symbol"/>
              </a:rPr>
              <a:t></a:t>
            </a:r>
            <a:r>
              <a:rPr dirty="0" sz="2400" spc="-14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45">
                <a:latin typeface="Times New Roman"/>
                <a:cs typeface="Times New Roman"/>
              </a:rPr>
              <a:t> </a:t>
            </a:r>
            <a:r>
              <a:rPr dirty="0" sz="2400" spc="-15" i="1">
                <a:latin typeface="Times New Roman"/>
                <a:cs typeface="Times New Roman"/>
              </a:rPr>
              <a:t>y</a:t>
            </a:r>
            <a:r>
              <a:rPr dirty="0" sz="3150" spc="-204">
                <a:latin typeface="Symbol"/>
                <a:cs typeface="Symbol"/>
              </a:rPr>
              <a:t></a:t>
            </a:r>
            <a:r>
              <a:rPr dirty="0" sz="2400" spc="-5">
                <a:latin typeface="Symbol"/>
                <a:cs typeface="Symbol"/>
              </a:rPr>
              <a:t>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f</a:t>
            </a:r>
            <a:r>
              <a:rPr dirty="0" baseline="-23809" sz="2100" spc="-7" i="1">
                <a:latin typeface="Times New Roman"/>
                <a:cs typeface="Times New Roman"/>
              </a:rPr>
              <a:t>l</a:t>
            </a:r>
            <a:r>
              <a:rPr dirty="0" baseline="-23809" sz="2100" spc="150" i="1">
                <a:latin typeface="Times New Roman"/>
                <a:cs typeface="Times New Roman"/>
              </a:rPr>
              <a:t>p</a:t>
            </a:r>
            <a:r>
              <a:rPr dirty="0" sz="3150" spc="-320">
                <a:latin typeface="Symbol"/>
                <a:cs typeface="Symbol"/>
              </a:rPr>
              <a:t></a:t>
            </a:r>
            <a:r>
              <a:rPr dirty="0" sz="2400" spc="-14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45">
                <a:latin typeface="Times New Roman"/>
                <a:cs typeface="Times New Roman"/>
              </a:rPr>
              <a:t> </a:t>
            </a:r>
            <a:r>
              <a:rPr dirty="0" sz="2400" spc="-15" i="1">
                <a:latin typeface="Times New Roman"/>
                <a:cs typeface="Times New Roman"/>
              </a:rPr>
              <a:t>y</a:t>
            </a:r>
            <a:r>
              <a:rPr dirty="0" sz="3150" spc="-38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  <a:p>
            <a:pPr marL="3054985">
              <a:lnSpc>
                <a:spcPct val="100000"/>
              </a:lnSpc>
              <a:spcBef>
                <a:spcPts val="265"/>
              </a:spcBef>
            </a:pPr>
            <a:r>
              <a:rPr dirty="0" sz="2400" spc="235">
                <a:latin typeface="Symbol"/>
                <a:cs typeface="Symbol"/>
              </a:rPr>
              <a:t></a:t>
            </a:r>
            <a:r>
              <a:rPr dirty="0" sz="3150" spc="-254">
                <a:latin typeface="Symbol"/>
                <a:cs typeface="Symbol"/>
              </a:rPr>
              <a:t></a:t>
            </a:r>
            <a:r>
              <a:rPr dirty="0" sz="2400" spc="50" i="1">
                <a:latin typeface="Times New Roman"/>
                <a:cs typeface="Times New Roman"/>
              </a:rPr>
              <a:t>A</a:t>
            </a:r>
            <a:r>
              <a:rPr dirty="0" sz="2400" spc="-80">
                <a:latin typeface="Symbol"/>
                <a:cs typeface="Symbol"/>
              </a:rPr>
              <a:t></a:t>
            </a:r>
            <a:r>
              <a:rPr dirty="0" sz="2400" spc="-280">
                <a:latin typeface="Times New Roman"/>
                <a:cs typeface="Times New Roman"/>
              </a:rPr>
              <a:t>1</a:t>
            </a:r>
            <a:r>
              <a:rPr dirty="0" sz="3150" spc="-110">
                <a:latin typeface="Symbol"/>
                <a:cs typeface="Symbol"/>
              </a:rPr>
              <a:t></a:t>
            </a:r>
            <a:r>
              <a:rPr dirty="0" sz="2400" spc="-5" i="1">
                <a:latin typeface="Times New Roman"/>
                <a:cs typeface="Times New Roman"/>
              </a:rPr>
              <a:t>f</a:t>
            </a:r>
            <a:r>
              <a:rPr dirty="0" sz="2400" spc="-215" i="1">
                <a:latin typeface="Times New Roman"/>
                <a:cs typeface="Times New Roman"/>
              </a:rPr>
              <a:t> </a:t>
            </a:r>
            <a:r>
              <a:rPr dirty="0" sz="3150" spc="-320">
                <a:latin typeface="Symbol"/>
                <a:cs typeface="Symbol"/>
              </a:rPr>
              <a:t></a:t>
            </a:r>
            <a:r>
              <a:rPr dirty="0" sz="2400" spc="-14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40">
                <a:latin typeface="Times New Roman"/>
                <a:cs typeface="Times New Roman"/>
              </a:rPr>
              <a:t> </a:t>
            </a:r>
            <a:r>
              <a:rPr dirty="0" sz="2400" spc="-20" i="1">
                <a:latin typeface="Times New Roman"/>
                <a:cs typeface="Times New Roman"/>
              </a:rPr>
              <a:t>y</a:t>
            </a:r>
            <a:r>
              <a:rPr dirty="0" sz="3150" spc="-200">
                <a:latin typeface="Symbol"/>
                <a:cs typeface="Symbol"/>
              </a:rPr>
              <a:t></a:t>
            </a:r>
            <a:r>
              <a:rPr dirty="0" sz="2400" spc="-5">
                <a:latin typeface="Symbol"/>
                <a:cs typeface="Symbol"/>
              </a:rPr>
              <a:t>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f</a:t>
            </a:r>
            <a:r>
              <a:rPr dirty="0" sz="2400" spc="-225" i="1">
                <a:latin typeface="Times New Roman"/>
                <a:cs typeface="Times New Roman"/>
              </a:rPr>
              <a:t> </a:t>
            </a:r>
            <a:r>
              <a:rPr dirty="0" sz="3150" spc="-315">
                <a:latin typeface="Symbol"/>
                <a:cs typeface="Symbol"/>
              </a:rPr>
              <a:t></a:t>
            </a:r>
            <a:r>
              <a:rPr dirty="0" sz="2400" spc="-14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45">
                <a:latin typeface="Times New Roman"/>
                <a:cs typeface="Times New Roman"/>
              </a:rPr>
              <a:t> </a:t>
            </a:r>
            <a:r>
              <a:rPr dirty="0" sz="2400" spc="-20" i="1">
                <a:latin typeface="Times New Roman"/>
                <a:cs typeface="Times New Roman"/>
              </a:rPr>
              <a:t>y</a:t>
            </a:r>
            <a:r>
              <a:rPr dirty="0" sz="3150" spc="-200">
                <a:latin typeface="Symbol"/>
                <a:cs typeface="Symbol"/>
              </a:rPr>
              <a:t></a:t>
            </a:r>
            <a:r>
              <a:rPr dirty="0" sz="2400" spc="-5">
                <a:latin typeface="Symbol"/>
                <a:cs typeface="Symbol"/>
              </a:rPr>
              <a:t>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f</a:t>
            </a:r>
            <a:r>
              <a:rPr dirty="0" baseline="-23809" sz="2100" spc="-7" i="1">
                <a:latin typeface="Times New Roman"/>
                <a:cs typeface="Times New Roman"/>
              </a:rPr>
              <a:t>l</a:t>
            </a:r>
            <a:r>
              <a:rPr dirty="0" baseline="-23809" sz="2100" spc="142" i="1">
                <a:latin typeface="Times New Roman"/>
                <a:cs typeface="Times New Roman"/>
              </a:rPr>
              <a:t>p</a:t>
            </a:r>
            <a:r>
              <a:rPr dirty="0" sz="3150" spc="-320">
                <a:latin typeface="Symbol"/>
                <a:cs typeface="Symbol"/>
              </a:rPr>
              <a:t></a:t>
            </a:r>
            <a:r>
              <a:rPr dirty="0" sz="2400" spc="-14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40">
                <a:latin typeface="Times New Roman"/>
                <a:cs typeface="Times New Roman"/>
              </a:rPr>
              <a:t> </a:t>
            </a:r>
            <a:r>
              <a:rPr dirty="0" sz="2400" spc="-20" i="1">
                <a:latin typeface="Times New Roman"/>
                <a:cs typeface="Times New Roman"/>
              </a:rPr>
              <a:t>y</a:t>
            </a:r>
            <a:r>
              <a:rPr dirty="0" sz="3150" spc="-38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  <a:p>
            <a:pPr marL="3054985">
              <a:lnSpc>
                <a:spcPct val="100000"/>
              </a:lnSpc>
              <a:spcBef>
                <a:spcPts val="150"/>
              </a:spcBef>
            </a:pPr>
            <a:r>
              <a:rPr dirty="0" sz="2400" spc="235">
                <a:latin typeface="Symbol"/>
                <a:cs typeface="Symbol"/>
              </a:rPr>
              <a:t></a:t>
            </a:r>
            <a:r>
              <a:rPr dirty="0" sz="3150" spc="-254">
                <a:latin typeface="Symbol"/>
                <a:cs typeface="Symbol"/>
              </a:rPr>
              <a:t></a:t>
            </a:r>
            <a:r>
              <a:rPr dirty="0" sz="2400" spc="50" i="1">
                <a:latin typeface="Times New Roman"/>
                <a:cs typeface="Times New Roman"/>
              </a:rPr>
              <a:t>A</a:t>
            </a:r>
            <a:r>
              <a:rPr dirty="0" sz="2400" spc="-80">
                <a:latin typeface="Symbol"/>
                <a:cs typeface="Symbol"/>
              </a:rPr>
              <a:t></a:t>
            </a:r>
            <a:r>
              <a:rPr dirty="0" sz="2400" spc="-280">
                <a:latin typeface="Times New Roman"/>
                <a:cs typeface="Times New Roman"/>
              </a:rPr>
              <a:t>1</a:t>
            </a:r>
            <a:r>
              <a:rPr dirty="0" sz="3150" spc="-110">
                <a:latin typeface="Symbol"/>
                <a:cs typeface="Symbol"/>
              </a:rPr>
              <a:t></a:t>
            </a:r>
            <a:r>
              <a:rPr dirty="0" sz="2400" spc="-5" i="1">
                <a:latin typeface="Times New Roman"/>
                <a:cs typeface="Times New Roman"/>
              </a:rPr>
              <a:t>f</a:t>
            </a:r>
            <a:r>
              <a:rPr dirty="0" sz="2400" spc="-215" i="1">
                <a:latin typeface="Times New Roman"/>
                <a:cs typeface="Times New Roman"/>
              </a:rPr>
              <a:t> </a:t>
            </a:r>
            <a:r>
              <a:rPr dirty="0" sz="3150" spc="-320">
                <a:latin typeface="Symbol"/>
                <a:cs typeface="Symbol"/>
              </a:rPr>
              <a:t></a:t>
            </a:r>
            <a:r>
              <a:rPr dirty="0" sz="2400" spc="-14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40">
                <a:latin typeface="Times New Roman"/>
                <a:cs typeface="Times New Roman"/>
              </a:rPr>
              <a:t> </a:t>
            </a:r>
            <a:r>
              <a:rPr dirty="0" sz="2400" spc="-20" i="1">
                <a:latin typeface="Times New Roman"/>
                <a:cs typeface="Times New Roman"/>
              </a:rPr>
              <a:t>y</a:t>
            </a:r>
            <a:r>
              <a:rPr dirty="0" sz="3150" spc="-200">
                <a:latin typeface="Symbol"/>
                <a:cs typeface="Symbol"/>
              </a:rPr>
              <a:t></a:t>
            </a:r>
            <a:r>
              <a:rPr dirty="0" sz="2400" spc="-5">
                <a:latin typeface="Symbol"/>
                <a:cs typeface="Symbol"/>
              </a:rPr>
              <a:t>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25" i="1">
                <a:latin typeface="Times New Roman"/>
                <a:cs typeface="Times New Roman"/>
              </a:rPr>
              <a:t>f</a:t>
            </a:r>
            <a:r>
              <a:rPr dirty="0" baseline="-23809" sz="2100" spc="-7" i="1">
                <a:latin typeface="Times New Roman"/>
                <a:cs typeface="Times New Roman"/>
              </a:rPr>
              <a:t>h</a:t>
            </a:r>
            <a:r>
              <a:rPr dirty="0" baseline="-23809" sz="2100" spc="75" i="1">
                <a:latin typeface="Times New Roman"/>
                <a:cs typeface="Times New Roman"/>
              </a:rPr>
              <a:t>p</a:t>
            </a:r>
            <a:r>
              <a:rPr dirty="0" sz="3150" spc="-320">
                <a:latin typeface="Symbol"/>
                <a:cs typeface="Symbol"/>
              </a:rPr>
              <a:t></a:t>
            </a:r>
            <a:r>
              <a:rPr dirty="0" sz="2400" spc="-14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45">
                <a:latin typeface="Times New Roman"/>
                <a:cs typeface="Times New Roman"/>
              </a:rPr>
              <a:t> </a:t>
            </a:r>
            <a:r>
              <a:rPr dirty="0" sz="2400" spc="-15" i="1">
                <a:latin typeface="Times New Roman"/>
                <a:cs typeface="Times New Roman"/>
              </a:rPr>
              <a:t>y</a:t>
            </a:r>
            <a:r>
              <a:rPr dirty="0" sz="3150" spc="-38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  <a:p>
            <a:pPr marL="418465">
              <a:lnSpc>
                <a:spcPts val="3295"/>
              </a:lnSpc>
              <a:spcBef>
                <a:spcPts val="869"/>
              </a:spcBef>
            </a:pPr>
            <a:r>
              <a:rPr dirty="0" sz="2800" spc="-5">
                <a:latin typeface="NSimSun"/>
                <a:cs typeface="NSimSun"/>
              </a:rPr>
              <a:t>当A=1,即高通过滤；当A&gt;1,累加图像本身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5523" y="2193798"/>
            <a:ext cx="2523744" cy="171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89239" y="4376928"/>
            <a:ext cx="2514600" cy="1701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51827" y="4376166"/>
            <a:ext cx="2514600" cy="1711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32439" y="4376928"/>
            <a:ext cx="2590800" cy="17381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18203" y="2850641"/>
            <a:ext cx="1092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265x180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4529" y="6163817"/>
            <a:ext cx="9398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133x90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73928" y="6163817"/>
            <a:ext cx="7874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66x45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93329" y="6163817"/>
            <a:ext cx="7874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33x22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947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图像的采样与数字图像的质量</a:t>
            </a: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196"/>
            <a:ext cx="4454525" cy="146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频率域图像增强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高频提升过滤（续）：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3476" y="2656827"/>
            <a:ext cx="431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由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7203" y="2522728"/>
            <a:ext cx="3588385" cy="677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275" i="1">
                <a:latin typeface="Times New Roman"/>
                <a:cs typeface="Times New Roman"/>
              </a:rPr>
              <a:t>H</a:t>
            </a:r>
            <a:r>
              <a:rPr dirty="0" baseline="-24691" sz="2700" spc="7" i="1">
                <a:latin typeface="Times New Roman"/>
                <a:cs typeface="Times New Roman"/>
              </a:rPr>
              <a:t>hp</a:t>
            </a:r>
            <a:r>
              <a:rPr dirty="0" baseline="-24691" sz="2700" spc="-89" i="1">
                <a:latin typeface="Times New Roman"/>
                <a:cs typeface="Times New Roman"/>
              </a:rPr>
              <a:t> </a:t>
            </a:r>
            <a:r>
              <a:rPr dirty="0" sz="4100" spc="-500">
                <a:latin typeface="Symbol"/>
                <a:cs typeface="Symbol"/>
              </a:rPr>
              <a:t></a:t>
            </a:r>
            <a:r>
              <a:rPr dirty="0" sz="3100" spc="95" i="1">
                <a:latin typeface="Times New Roman"/>
                <a:cs typeface="Times New Roman"/>
              </a:rPr>
              <a:t>u</a:t>
            </a:r>
            <a:r>
              <a:rPr dirty="0" sz="3100">
                <a:latin typeface="Times New Roman"/>
                <a:cs typeface="Times New Roman"/>
              </a:rPr>
              <a:t>,</a:t>
            </a:r>
            <a:r>
              <a:rPr dirty="0" sz="3100" spc="-445">
                <a:latin typeface="Times New Roman"/>
                <a:cs typeface="Times New Roman"/>
              </a:rPr>
              <a:t> </a:t>
            </a:r>
            <a:r>
              <a:rPr dirty="0" sz="3100" spc="175" i="1">
                <a:latin typeface="Times New Roman"/>
                <a:cs typeface="Times New Roman"/>
              </a:rPr>
              <a:t>v</a:t>
            </a:r>
            <a:r>
              <a:rPr dirty="0" sz="4100" spc="-350">
                <a:latin typeface="Symbol"/>
                <a:cs typeface="Symbol"/>
              </a:rPr>
              <a:t></a:t>
            </a:r>
            <a:r>
              <a:rPr dirty="0" sz="4100" spc="-560">
                <a:latin typeface="Times New Roman"/>
                <a:cs typeface="Times New Roman"/>
              </a:rPr>
              <a:t> </a:t>
            </a:r>
            <a:r>
              <a:rPr dirty="0" sz="3100">
                <a:latin typeface="Symbol"/>
                <a:cs typeface="Symbol"/>
              </a:rPr>
              <a:t></a:t>
            </a:r>
            <a:r>
              <a:rPr dirty="0" sz="3100" spc="-400">
                <a:latin typeface="Times New Roman"/>
                <a:cs typeface="Times New Roman"/>
              </a:rPr>
              <a:t> </a:t>
            </a:r>
            <a:r>
              <a:rPr dirty="0" sz="3100" spc="240">
                <a:latin typeface="Times New Roman"/>
                <a:cs typeface="Times New Roman"/>
              </a:rPr>
              <a:t>1</a:t>
            </a:r>
            <a:r>
              <a:rPr dirty="0" sz="3100">
                <a:latin typeface="Symbol"/>
                <a:cs typeface="Symbol"/>
              </a:rPr>
              <a:t></a:t>
            </a:r>
            <a:r>
              <a:rPr dirty="0" sz="3100" spc="-160">
                <a:latin typeface="Times New Roman"/>
                <a:cs typeface="Times New Roman"/>
              </a:rPr>
              <a:t> </a:t>
            </a:r>
            <a:r>
              <a:rPr dirty="0" sz="3100" spc="225" i="1">
                <a:latin typeface="Times New Roman"/>
                <a:cs typeface="Times New Roman"/>
              </a:rPr>
              <a:t>H</a:t>
            </a:r>
            <a:r>
              <a:rPr dirty="0" baseline="-24691" sz="2700" i="1">
                <a:latin typeface="Times New Roman"/>
                <a:cs typeface="Times New Roman"/>
              </a:rPr>
              <a:t>lp</a:t>
            </a:r>
            <a:r>
              <a:rPr dirty="0" baseline="-24691" sz="2700" spc="-82" i="1">
                <a:latin typeface="Times New Roman"/>
                <a:cs typeface="Times New Roman"/>
              </a:rPr>
              <a:t> </a:t>
            </a:r>
            <a:r>
              <a:rPr dirty="0" sz="4100" spc="-500">
                <a:latin typeface="Symbol"/>
                <a:cs typeface="Symbol"/>
              </a:rPr>
              <a:t></a:t>
            </a:r>
            <a:r>
              <a:rPr dirty="0" sz="3100" spc="95" i="1">
                <a:latin typeface="Times New Roman"/>
                <a:cs typeface="Times New Roman"/>
              </a:rPr>
              <a:t>u</a:t>
            </a:r>
            <a:r>
              <a:rPr dirty="0" sz="3100">
                <a:latin typeface="Times New Roman"/>
                <a:cs typeface="Times New Roman"/>
              </a:rPr>
              <a:t>,</a:t>
            </a:r>
            <a:r>
              <a:rPr dirty="0" sz="3100" spc="-445">
                <a:latin typeface="Times New Roman"/>
                <a:cs typeface="Times New Roman"/>
              </a:rPr>
              <a:t> </a:t>
            </a:r>
            <a:r>
              <a:rPr dirty="0" sz="3100" spc="170" i="1">
                <a:latin typeface="Times New Roman"/>
                <a:cs typeface="Times New Roman"/>
              </a:rPr>
              <a:t>v</a:t>
            </a:r>
            <a:r>
              <a:rPr dirty="0" sz="4100" spc="-350">
                <a:latin typeface="Symbol"/>
                <a:cs typeface="Symbol"/>
              </a:rPr>
              <a:t>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0409" y="4120616"/>
            <a:ext cx="5628640" cy="1312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高频提升过滤可以定义为</a:t>
            </a:r>
            <a:endParaRPr sz="3200">
              <a:latin typeface="NSimSun"/>
              <a:cs typeface="NSimSun"/>
            </a:endParaRPr>
          </a:p>
          <a:p>
            <a:pPr marL="1736089">
              <a:lnSpc>
                <a:spcPct val="100000"/>
              </a:lnSpc>
              <a:spcBef>
                <a:spcPts val="1165"/>
              </a:spcBef>
            </a:pPr>
            <a:r>
              <a:rPr dirty="0" sz="3100" spc="-60" i="1">
                <a:latin typeface="Times New Roman"/>
                <a:cs typeface="Times New Roman"/>
              </a:rPr>
              <a:t>H</a:t>
            </a:r>
            <a:r>
              <a:rPr dirty="0" baseline="-23148" sz="2700" spc="7" i="1">
                <a:latin typeface="Times New Roman"/>
                <a:cs typeface="Times New Roman"/>
              </a:rPr>
              <a:t>h</a:t>
            </a:r>
            <a:r>
              <a:rPr dirty="0" baseline="-23148" sz="2700" spc="150" i="1">
                <a:latin typeface="Times New Roman"/>
                <a:cs typeface="Times New Roman"/>
              </a:rPr>
              <a:t>p</a:t>
            </a:r>
            <a:r>
              <a:rPr dirty="0" sz="4100" spc="-610">
                <a:latin typeface="Symbol"/>
                <a:cs typeface="Symbol"/>
              </a:rPr>
              <a:t></a:t>
            </a:r>
            <a:r>
              <a:rPr dirty="0" sz="3100" spc="-125" i="1">
                <a:latin typeface="Times New Roman"/>
                <a:cs typeface="Times New Roman"/>
              </a:rPr>
              <a:t>u</a:t>
            </a:r>
            <a:r>
              <a:rPr dirty="0" sz="3100" spc="185">
                <a:latin typeface="Times New Roman"/>
                <a:cs typeface="Times New Roman"/>
              </a:rPr>
              <a:t>,</a:t>
            </a:r>
            <a:r>
              <a:rPr dirty="0" sz="3100" spc="-30" i="1">
                <a:latin typeface="Times New Roman"/>
                <a:cs typeface="Times New Roman"/>
              </a:rPr>
              <a:t>v</a:t>
            </a:r>
            <a:r>
              <a:rPr dirty="0" sz="4100" spc="-484">
                <a:latin typeface="Symbol"/>
                <a:cs typeface="Symbol"/>
              </a:rPr>
              <a:t></a:t>
            </a:r>
            <a:r>
              <a:rPr dirty="0" sz="4100" spc="-620">
                <a:latin typeface="Times New Roman"/>
                <a:cs typeface="Times New Roman"/>
              </a:rPr>
              <a:t> </a:t>
            </a:r>
            <a:r>
              <a:rPr dirty="0" sz="3100" spc="345">
                <a:latin typeface="Symbol"/>
                <a:cs typeface="Symbol"/>
              </a:rPr>
              <a:t></a:t>
            </a:r>
            <a:r>
              <a:rPr dirty="0" sz="4100" spc="-320">
                <a:latin typeface="Symbol"/>
                <a:cs typeface="Symbol"/>
              </a:rPr>
              <a:t></a:t>
            </a:r>
            <a:r>
              <a:rPr dirty="0" sz="3100" spc="125" i="1">
                <a:latin typeface="Times New Roman"/>
                <a:cs typeface="Times New Roman"/>
              </a:rPr>
              <a:t>A</a:t>
            </a:r>
            <a:r>
              <a:rPr dirty="0" sz="3100" spc="-65">
                <a:latin typeface="Symbol"/>
                <a:cs typeface="Symbol"/>
              </a:rPr>
              <a:t></a:t>
            </a:r>
            <a:r>
              <a:rPr dirty="0" sz="3100" spc="-330">
                <a:latin typeface="Times New Roman"/>
                <a:cs typeface="Times New Roman"/>
              </a:rPr>
              <a:t>1</a:t>
            </a:r>
            <a:r>
              <a:rPr dirty="0" sz="4100" spc="-250">
                <a:latin typeface="Symbol"/>
                <a:cs typeface="Symbol"/>
              </a:rPr>
              <a:t></a:t>
            </a:r>
            <a:r>
              <a:rPr dirty="0" sz="3100" spc="5">
                <a:latin typeface="Symbol"/>
                <a:cs typeface="Symbol"/>
              </a:rPr>
              <a:t></a:t>
            </a:r>
            <a:r>
              <a:rPr dirty="0" sz="3100" spc="-425">
                <a:latin typeface="Times New Roman"/>
                <a:cs typeface="Times New Roman"/>
              </a:rPr>
              <a:t> </a:t>
            </a:r>
            <a:r>
              <a:rPr dirty="0" sz="3100" spc="-55" i="1">
                <a:latin typeface="Times New Roman"/>
                <a:cs typeface="Times New Roman"/>
              </a:rPr>
              <a:t>H</a:t>
            </a:r>
            <a:r>
              <a:rPr dirty="0" baseline="-23148" sz="2700" spc="7" i="1">
                <a:latin typeface="Times New Roman"/>
                <a:cs typeface="Times New Roman"/>
              </a:rPr>
              <a:t>h</a:t>
            </a:r>
            <a:r>
              <a:rPr dirty="0" baseline="-23148" sz="2700" spc="150" i="1">
                <a:latin typeface="Times New Roman"/>
                <a:cs typeface="Times New Roman"/>
              </a:rPr>
              <a:t>p</a:t>
            </a:r>
            <a:r>
              <a:rPr dirty="0" sz="4100" spc="-615">
                <a:latin typeface="Symbol"/>
                <a:cs typeface="Symbol"/>
              </a:rPr>
              <a:t></a:t>
            </a:r>
            <a:r>
              <a:rPr dirty="0" sz="3100" spc="-120" i="1">
                <a:latin typeface="Times New Roman"/>
                <a:cs typeface="Times New Roman"/>
              </a:rPr>
              <a:t>u</a:t>
            </a:r>
            <a:r>
              <a:rPr dirty="0" sz="3100" spc="185">
                <a:latin typeface="Times New Roman"/>
                <a:cs typeface="Times New Roman"/>
              </a:rPr>
              <a:t>,</a:t>
            </a:r>
            <a:r>
              <a:rPr dirty="0" sz="3100" spc="-35" i="1">
                <a:latin typeface="Times New Roman"/>
                <a:cs typeface="Times New Roman"/>
              </a:rPr>
              <a:t>v</a:t>
            </a:r>
            <a:r>
              <a:rPr dirty="0" sz="4100" spc="-484">
                <a:latin typeface="Symbol"/>
                <a:cs typeface="Symbol"/>
              </a:rPr>
              <a:t></a:t>
            </a:r>
            <a:endParaRPr sz="41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高频提升过滤举例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频率域滤波</a:t>
            </a:r>
          </a:p>
        </p:txBody>
      </p:sp>
      <p:sp>
        <p:nvSpPr>
          <p:cNvPr id="6" name="object 6"/>
          <p:cNvSpPr/>
          <p:nvPr/>
        </p:nvSpPr>
        <p:spPr>
          <a:xfrm>
            <a:off x="2033663" y="2145791"/>
            <a:ext cx="6121146" cy="42245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697351" y="1821941"/>
            <a:ext cx="1511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图a: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输入图像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1987" y="1815833"/>
            <a:ext cx="25400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图b: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图a的拉普拉斯图像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67098" y="6424409"/>
            <a:ext cx="939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图c: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A=2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2827" y="6430517"/>
            <a:ext cx="1168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图d: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A=2.7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频率域图像增强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0611" rIns="0" bIns="0" rtlCol="0" vert="horz">
            <a:spAutoFit/>
          </a:bodyPr>
          <a:lstStyle/>
          <a:p>
            <a:pPr marL="715010">
              <a:lnSpc>
                <a:spcPct val="100000"/>
              </a:lnSpc>
              <a:tabLst>
                <a:tab pos="108140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高频提升加强：</a:t>
            </a:r>
            <a:endParaRPr sz="2800">
              <a:latin typeface="NSimSun"/>
              <a:cs typeface="NSimSun"/>
            </a:endParaRPr>
          </a:p>
          <a:p>
            <a:pPr marL="2505710">
              <a:lnSpc>
                <a:spcPct val="100000"/>
              </a:lnSpc>
              <a:spcBef>
                <a:spcPts val="1280"/>
              </a:spcBef>
            </a:pPr>
            <a:r>
              <a:rPr dirty="0" sz="2400" spc="-85" i="1">
                <a:latin typeface="Times New Roman"/>
                <a:cs typeface="Times New Roman"/>
              </a:rPr>
              <a:t>H</a:t>
            </a:r>
            <a:r>
              <a:rPr dirty="0" baseline="-23809" sz="2100" spc="-7" i="1">
                <a:latin typeface="Times New Roman"/>
                <a:cs typeface="Times New Roman"/>
              </a:rPr>
              <a:t>h</a:t>
            </a:r>
            <a:r>
              <a:rPr dirty="0" baseline="-23809" sz="2100" spc="75" i="1">
                <a:latin typeface="Times New Roman"/>
                <a:cs typeface="Times New Roman"/>
              </a:rPr>
              <a:t>p</a:t>
            </a:r>
            <a:r>
              <a:rPr dirty="0" sz="3150" spc="-475">
                <a:latin typeface="Symbol"/>
                <a:cs typeface="Symbol"/>
              </a:rPr>
              <a:t></a:t>
            </a:r>
            <a:r>
              <a:rPr dirty="0" sz="2400" spc="-114" i="1">
                <a:latin typeface="Times New Roman"/>
                <a:cs typeface="Times New Roman"/>
              </a:rPr>
              <a:t>u</a:t>
            </a:r>
            <a:r>
              <a:rPr dirty="0" sz="2400" spc="125">
                <a:latin typeface="Times New Roman"/>
                <a:cs typeface="Times New Roman"/>
              </a:rPr>
              <a:t>,</a:t>
            </a:r>
            <a:r>
              <a:rPr dirty="0" sz="2400" spc="-50" i="1">
                <a:latin typeface="Times New Roman"/>
                <a:cs typeface="Times New Roman"/>
              </a:rPr>
              <a:t>v</a:t>
            </a:r>
            <a:r>
              <a:rPr dirty="0" sz="3150" spc="-380">
                <a:latin typeface="Symbol"/>
                <a:cs typeface="Symbol"/>
              </a:rPr>
              <a:t></a:t>
            </a:r>
            <a:r>
              <a:rPr dirty="0" sz="3150" spc="-48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-320">
                <a:latin typeface="Times New Roman"/>
                <a:cs typeface="Times New Roman"/>
              </a:rPr>
              <a:t> </a:t>
            </a:r>
            <a:r>
              <a:rPr dirty="0" sz="2400" spc="195" i="1">
                <a:latin typeface="Times New Roman"/>
                <a:cs typeface="Times New Roman"/>
              </a:rPr>
              <a:t>a</a:t>
            </a:r>
            <a:r>
              <a:rPr dirty="0" sz="2400" spc="120">
                <a:latin typeface="Symbol"/>
                <a:cs typeface="Symbol"/>
              </a:rPr>
              <a:t>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 spc="-260" i="1">
                <a:latin typeface="Times New Roman"/>
                <a:cs typeface="Times New Roman"/>
              </a:rPr>
              <a:t>H</a:t>
            </a:r>
            <a:r>
              <a:rPr dirty="0" baseline="-23809" sz="2100" spc="-7" i="1">
                <a:latin typeface="Times New Roman"/>
                <a:cs typeface="Times New Roman"/>
              </a:rPr>
              <a:t>h</a:t>
            </a:r>
            <a:r>
              <a:rPr dirty="0" baseline="-23809" sz="2100" spc="75" i="1">
                <a:latin typeface="Times New Roman"/>
                <a:cs typeface="Times New Roman"/>
              </a:rPr>
              <a:t>p</a:t>
            </a:r>
            <a:r>
              <a:rPr dirty="0" sz="3150" spc="-480">
                <a:latin typeface="Symbol"/>
                <a:cs typeface="Symbol"/>
              </a:rPr>
              <a:t></a:t>
            </a:r>
            <a:r>
              <a:rPr dirty="0" sz="2400" spc="-114" i="1">
                <a:latin typeface="Times New Roman"/>
                <a:cs typeface="Times New Roman"/>
              </a:rPr>
              <a:t>u</a:t>
            </a:r>
            <a:r>
              <a:rPr dirty="0" sz="2400" spc="125">
                <a:latin typeface="Times New Roman"/>
                <a:cs typeface="Times New Roman"/>
              </a:rPr>
              <a:t>,</a:t>
            </a:r>
            <a:r>
              <a:rPr dirty="0" sz="2400" spc="-50" i="1">
                <a:latin typeface="Times New Roman"/>
                <a:cs typeface="Times New Roman"/>
              </a:rPr>
              <a:t>v</a:t>
            </a:r>
            <a:r>
              <a:rPr dirty="0" sz="3150" spc="-38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  <a:p>
            <a:pPr marL="2545080">
              <a:lnSpc>
                <a:spcPct val="100000"/>
              </a:lnSpc>
              <a:spcBef>
                <a:spcPts val="1820"/>
              </a:spcBef>
            </a:pPr>
            <a:r>
              <a:rPr dirty="0" sz="2450" spc="10" i="1">
                <a:latin typeface="Times New Roman"/>
                <a:cs typeface="Times New Roman"/>
              </a:rPr>
              <a:t>a</a:t>
            </a:r>
            <a:r>
              <a:rPr dirty="0" sz="2450" spc="20" i="1">
                <a:latin typeface="Times New Roman"/>
                <a:cs typeface="Times New Roman"/>
              </a:rPr>
              <a:t> </a:t>
            </a:r>
            <a:r>
              <a:rPr dirty="0" sz="2450" spc="10">
                <a:latin typeface="Symbol"/>
                <a:cs typeface="Symbol"/>
              </a:rPr>
              <a:t></a:t>
            </a:r>
            <a:r>
              <a:rPr dirty="0" sz="2450" spc="-20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0</a:t>
            </a:r>
            <a:r>
              <a:rPr dirty="0" sz="2450" spc="5">
                <a:latin typeface="Times New Roman"/>
                <a:cs typeface="Times New Roman"/>
              </a:rPr>
              <a:t>,</a:t>
            </a:r>
            <a:r>
              <a:rPr dirty="0" sz="2450" spc="-350">
                <a:latin typeface="Times New Roman"/>
                <a:cs typeface="Times New Roman"/>
              </a:rPr>
              <a:t> </a:t>
            </a:r>
            <a:r>
              <a:rPr dirty="0" sz="2450" spc="10" i="1">
                <a:latin typeface="Times New Roman"/>
                <a:cs typeface="Times New Roman"/>
              </a:rPr>
              <a:t>b</a:t>
            </a:r>
            <a:r>
              <a:rPr dirty="0" sz="2450" spc="20" i="1">
                <a:latin typeface="Times New Roman"/>
                <a:cs typeface="Times New Roman"/>
              </a:rPr>
              <a:t> </a:t>
            </a:r>
            <a:r>
              <a:rPr dirty="0" sz="2450" spc="10">
                <a:latin typeface="Symbol"/>
                <a:cs typeface="Symbol"/>
              </a:rPr>
              <a:t></a:t>
            </a:r>
            <a:r>
              <a:rPr dirty="0" sz="2450" spc="20">
                <a:latin typeface="Times New Roman"/>
                <a:cs typeface="Times New Roman"/>
              </a:rPr>
              <a:t> </a:t>
            </a:r>
            <a:r>
              <a:rPr dirty="0" sz="2450" spc="10" i="1">
                <a:latin typeface="Times New Roman"/>
                <a:cs typeface="Times New Roman"/>
              </a:rPr>
              <a:t>a</a:t>
            </a:r>
            <a:endParaRPr sz="2450">
              <a:latin typeface="Times New Roman"/>
              <a:cs typeface="Times New Roman"/>
            </a:endParaRPr>
          </a:p>
          <a:p>
            <a:pPr marL="1172210">
              <a:lnSpc>
                <a:spcPct val="100000"/>
              </a:lnSpc>
              <a:spcBef>
                <a:spcPts val="1964"/>
              </a:spcBef>
              <a:tabLst>
                <a:tab pos="155003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用图像的高频成分进行增强</a:t>
            </a:r>
            <a:endParaRPr sz="28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689"/>
              </a:spcBef>
              <a:tabLst>
                <a:tab pos="155003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增加a的目的是使零频率不被滤波器过滤</a:t>
            </a:r>
            <a:endParaRPr sz="2800">
              <a:latin typeface="NSimSun"/>
              <a:cs typeface="NSimSun"/>
            </a:endParaRPr>
          </a:p>
          <a:p>
            <a:pPr marL="1172210">
              <a:lnSpc>
                <a:spcPct val="100000"/>
              </a:lnSpc>
              <a:spcBef>
                <a:spcPts val="1685"/>
              </a:spcBef>
              <a:tabLst>
                <a:tab pos="155003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当a=A-1,b=1时转化为高频提升过滤</a:t>
            </a:r>
            <a:endParaRPr sz="2800">
              <a:latin typeface="NSimSun"/>
              <a:cs typeface="NSimSun"/>
            </a:endParaRPr>
          </a:p>
          <a:p>
            <a:pPr marL="1172210">
              <a:lnSpc>
                <a:spcPts val="3295"/>
              </a:lnSpc>
              <a:spcBef>
                <a:spcPts val="1689"/>
              </a:spcBef>
              <a:tabLst>
                <a:tab pos="155003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当b&gt;1，高频得到加强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高频提升加强举例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678315" y="2122170"/>
            <a:ext cx="6340602" cy="35653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89225" y="1809750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图a: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胸部X光图像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9062" y="1809750"/>
            <a:ext cx="31115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图b: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巴特沃思高通滤波的结果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1951" y="5703557"/>
            <a:ext cx="2654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图c: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高频增强滤波的结果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6329" y="5703557"/>
            <a:ext cx="2997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图d: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图c直方图均衡化的结果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3165" y="6354317"/>
            <a:ext cx="7035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注：高频加强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＋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直方图均衡化的混合图像增强方法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ts val="4665"/>
              </a:lnSpc>
            </a:pPr>
            <a:r>
              <a:rPr dirty="0" spc="-20">
                <a:latin typeface="NSimSun"/>
                <a:cs typeface="NSimSun"/>
              </a:rPr>
              <a:t>数字图像处理（6）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447" y="2095246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0719" y="4168160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5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6935470" cy="40627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图像复原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图像退化/复原过程的模型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噪声模型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空间域滤波复原（唯一退化是噪声）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频率域滤波复原（削减周期噪声）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820164"/>
            <a:ext cx="7501890" cy="5024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什么是退化？</a:t>
            </a:r>
            <a:endParaRPr sz="3200">
              <a:latin typeface="NSimSun"/>
              <a:cs typeface="NSimSun"/>
            </a:endParaRPr>
          </a:p>
          <a:p>
            <a:pPr marL="12700" marR="5080" indent="405765">
              <a:lnSpc>
                <a:spcPct val="106400"/>
              </a:lnSpc>
              <a:spcBef>
                <a:spcPts val="1960"/>
              </a:spcBef>
            </a:pPr>
            <a:r>
              <a:rPr dirty="0" sz="2800" spc="-5">
                <a:latin typeface="NSimSun"/>
                <a:cs typeface="NSimSun"/>
              </a:rPr>
              <a:t>成像过程中的</a:t>
            </a:r>
            <a:r>
              <a:rPr dirty="0" sz="2800" spc="-10">
                <a:latin typeface="Times New Roman"/>
                <a:cs typeface="Times New Roman"/>
              </a:rPr>
              <a:t>”</a:t>
            </a:r>
            <a:r>
              <a:rPr dirty="0" sz="2800">
                <a:latin typeface="NSimSun"/>
                <a:cs typeface="NSimSun"/>
              </a:rPr>
              <a:t>退</a:t>
            </a:r>
            <a:r>
              <a:rPr dirty="0" sz="2800" spc="-10">
                <a:latin typeface="NSimSun"/>
                <a:cs typeface="NSimSun"/>
              </a:rPr>
              <a:t>化</a:t>
            </a:r>
            <a:r>
              <a:rPr dirty="0" sz="2800" spc="-10">
                <a:latin typeface="Times New Roman"/>
                <a:cs typeface="Times New Roman"/>
              </a:rPr>
              <a:t>”</a:t>
            </a:r>
            <a:r>
              <a:rPr dirty="0" sz="2800" spc="-5">
                <a:latin typeface="NSimSun"/>
                <a:cs typeface="NSimSun"/>
              </a:rPr>
              <a:t>，是指由于成像系统各种 因素的影响，使得图像质量降低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引起图像退化的原因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32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成像系统的散焦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75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成像设备与物体的相对运动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成像器材的固有缺陷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外部干扰等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676146"/>
            <a:ext cx="7660005" cy="527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图像复原概述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2000"/>
              </a:lnSpc>
              <a:spcBef>
                <a:spcPts val="225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6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与图像增强相似，图像复原的目的也是改善 图像质量</a:t>
            </a:r>
            <a:endParaRPr sz="2800">
              <a:latin typeface="NSimSun"/>
              <a:cs typeface="NSimSun"/>
            </a:endParaRPr>
          </a:p>
          <a:p>
            <a:pPr algn="just" marL="469900" marR="48895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图像增强主要是一个主观过程，而图像复原 主要是一个客观过程</a:t>
            </a:r>
            <a:endParaRPr sz="2800">
              <a:latin typeface="NSimSun"/>
              <a:cs typeface="NSimSun"/>
            </a:endParaRPr>
          </a:p>
          <a:p>
            <a:pPr algn="just" marL="469900" marR="48895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图像增强被认为是一种对比度拉伸，提供给 用户喜欢接收的图像；而图像复原技术追求恢 复原始图像的最优估值</a:t>
            </a:r>
            <a:endParaRPr sz="2800">
              <a:latin typeface="NSimSun"/>
              <a:cs typeface="NSimSun"/>
            </a:endParaRPr>
          </a:p>
          <a:p>
            <a:pPr algn="just" marL="469900" marR="48895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图像复原技术可以使用空间域或频率域滤波 器实现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676146"/>
            <a:ext cx="7660005" cy="5268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图像复原概述（续）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1099"/>
              </a:lnSpc>
              <a:spcBef>
                <a:spcPts val="228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200" spc="-6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图像复原可以看作图像退化的逆过程，是将 图像退化的过程加以估计，建立退化的数学模 型后，补偿退化过程造成的失真</a:t>
            </a:r>
            <a:endParaRPr sz="2800">
              <a:latin typeface="NSimSun"/>
              <a:cs typeface="NSimSun"/>
            </a:endParaRPr>
          </a:p>
          <a:p>
            <a:pPr algn="just" marL="469900" marR="48895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在图像退化确知的情况下，图像退化的逆过 程是有可能进行的</a:t>
            </a:r>
            <a:endParaRPr sz="2800">
              <a:latin typeface="NSimSun"/>
              <a:cs typeface="NSimSun"/>
            </a:endParaRPr>
          </a:p>
          <a:p>
            <a:pPr algn="just" marL="469900" marR="48895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但实际情况经常是退化过程并不知晓，这种 复原称为盲目复原</a:t>
            </a:r>
            <a:endParaRPr sz="2800">
              <a:latin typeface="NSimSun"/>
              <a:cs typeface="NSimSun"/>
            </a:endParaRPr>
          </a:p>
          <a:p>
            <a:pPr marL="469900" marR="227965">
              <a:lnSpc>
                <a:spcPct val="100000"/>
              </a:lnSpc>
              <a:spcBef>
                <a:spcPts val="1689"/>
              </a:spcBef>
              <a:tabLst>
                <a:tab pos="1025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由于图像模糊的同时，噪声和干扰也会同 时存在，这也为复原带来了困难和不确定性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89239" y="2135123"/>
            <a:ext cx="2523744" cy="171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51827" y="4425696"/>
            <a:ext cx="2523744" cy="1714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89239" y="4425696"/>
            <a:ext cx="2523744" cy="1714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32439" y="4425696"/>
            <a:ext cx="2523744" cy="1714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19727" y="2733294"/>
            <a:ext cx="13970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256</a:t>
            </a:r>
            <a:r>
              <a:rPr dirty="0" sz="2400" spc="-10" b="1">
                <a:latin typeface="SimSun"/>
                <a:cs typeface="SimSun"/>
              </a:rPr>
              <a:t>灰度级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9101" y="6213347"/>
            <a:ext cx="1244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16</a:t>
            </a:r>
            <a:r>
              <a:rPr dirty="0" sz="2400" spc="-10" b="1">
                <a:latin typeface="SimSun"/>
                <a:cs typeface="SimSun"/>
              </a:rPr>
              <a:t>灰度级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7353" y="6213347"/>
            <a:ext cx="1092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8</a:t>
            </a:r>
            <a:r>
              <a:rPr dirty="0" sz="2400" spc="-10" b="1">
                <a:latin typeface="SimSun"/>
                <a:cs typeface="SimSun"/>
              </a:rPr>
              <a:t>灰度级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5501" y="6213347"/>
            <a:ext cx="1092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4</a:t>
            </a:r>
            <a:r>
              <a:rPr dirty="0" sz="2400" spc="-10" b="1">
                <a:latin typeface="SimSun"/>
                <a:cs typeface="SimSun"/>
              </a:rPr>
              <a:t>灰度级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947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图像的量化与数字图像的质量</a:t>
            </a: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743964"/>
            <a:ext cx="510857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图像退化/复原过程的模型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311" y="3874770"/>
            <a:ext cx="5224780" cy="1455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f(x,y)表示一幅输入图像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g(x,y)是f(x,y)产生的一幅退化图像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  <a:spcBef>
                <a:spcPts val="1425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H表示退化函数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8311" y="5606542"/>
            <a:ext cx="194945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98839" y="2337816"/>
            <a:ext cx="6316979" cy="1440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461386" y="5495797"/>
            <a:ext cx="261556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-60" i="1">
                <a:latin typeface="Symbol"/>
                <a:cs typeface="Symbol"/>
              </a:rPr>
              <a:t></a:t>
            </a:r>
            <a:r>
              <a:rPr dirty="0" sz="2100" spc="-265" i="1">
                <a:latin typeface="Times New Roman"/>
                <a:cs typeface="Times New Roman"/>
              </a:rPr>
              <a:t> </a:t>
            </a:r>
            <a:r>
              <a:rPr dirty="0" sz="2650" spc="-120">
                <a:latin typeface="Symbol"/>
                <a:cs typeface="Symbol"/>
              </a:rPr>
              <a:t></a:t>
            </a:r>
            <a:r>
              <a:rPr dirty="0" sz="2000" spc="75" i="1">
                <a:latin typeface="Times New Roman"/>
                <a:cs typeface="Times New Roman"/>
              </a:rPr>
              <a:t>x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y</a:t>
            </a:r>
            <a:r>
              <a:rPr dirty="0" sz="2000" spc="-290" i="1">
                <a:latin typeface="Times New Roman"/>
                <a:cs typeface="Times New Roman"/>
              </a:rPr>
              <a:t> </a:t>
            </a:r>
            <a:r>
              <a:rPr dirty="0" sz="2650" spc="-204">
                <a:latin typeface="Symbol"/>
                <a:cs typeface="Symbol"/>
              </a:rPr>
              <a:t></a:t>
            </a:r>
            <a:r>
              <a:rPr dirty="0" baseline="2314" sz="3600">
                <a:latin typeface="NSimSun"/>
                <a:cs typeface="NSimSun"/>
              </a:rPr>
              <a:t>表示外加噪声</a:t>
            </a:r>
            <a:endParaRPr baseline="2314" sz="36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8311" y="6033770"/>
            <a:ext cx="705358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90"/>
              </a:lnSpc>
              <a:tabLst>
                <a:tab pos="334645" algn="l"/>
                <a:tab pos="35350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给定g(x,y)，H</a:t>
            </a:r>
            <a:r>
              <a:rPr dirty="0" sz="2400" spc="140">
                <a:latin typeface="NSimSun"/>
                <a:cs typeface="NSimSun"/>
              </a:rPr>
              <a:t>和</a:t>
            </a:r>
            <a:r>
              <a:rPr dirty="0" baseline="6613" sz="3150" spc="-89" i="1">
                <a:latin typeface="Symbol"/>
                <a:cs typeface="Symbol"/>
              </a:rPr>
              <a:t></a:t>
            </a:r>
            <a:r>
              <a:rPr dirty="0" baseline="6613" sz="3150" spc="-397" i="1">
                <a:latin typeface="Times New Roman"/>
                <a:cs typeface="Times New Roman"/>
              </a:rPr>
              <a:t> </a:t>
            </a:r>
            <a:r>
              <a:rPr dirty="0" baseline="6289" sz="3975" spc="-179">
                <a:latin typeface="Symbol"/>
                <a:cs typeface="Symbol"/>
              </a:rPr>
              <a:t></a:t>
            </a:r>
            <a:r>
              <a:rPr dirty="0" baseline="6944" sz="3000" spc="112" i="1">
                <a:latin typeface="Times New Roman"/>
                <a:cs typeface="Times New Roman"/>
              </a:rPr>
              <a:t>x</a:t>
            </a:r>
            <a:r>
              <a:rPr dirty="0" baseline="6944" sz="3000">
                <a:latin typeface="Times New Roman"/>
                <a:cs typeface="Times New Roman"/>
              </a:rPr>
              <a:t>,</a:t>
            </a:r>
            <a:r>
              <a:rPr dirty="0" baseline="6944" sz="3000">
                <a:latin typeface="Times New Roman"/>
                <a:cs typeface="Times New Roman"/>
              </a:rPr>
              <a:t> </a:t>
            </a:r>
            <a:r>
              <a:rPr dirty="0" baseline="6944" sz="3000" i="1">
                <a:latin typeface="Times New Roman"/>
                <a:cs typeface="Times New Roman"/>
              </a:rPr>
              <a:t>y</a:t>
            </a:r>
            <a:r>
              <a:rPr dirty="0" baseline="6944" sz="3000" spc="-434" i="1">
                <a:latin typeface="Times New Roman"/>
                <a:cs typeface="Times New Roman"/>
              </a:rPr>
              <a:t> </a:t>
            </a:r>
            <a:r>
              <a:rPr dirty="0" baseline="6289" sz="3975" spc="-277">
                <a:latin typeface="Symbol"/>
                <a:cs typeface="Symbol"/>
              </a:rPr>
              <a:t></a:t>
            </a:r>
            <a:r>
              <a:rPr dirty="0" baseline="6289" sz="3975"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,怎样获得关于原始图像的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8311" y="6368796"/>
            <a:ext cx="2311400" cy="422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4629" sz="3600">
                <a:latin typeface="NSimSun"/>
                <a:cs typeface="NSimSun"/>
              </a:rPr>
              <a:t>近似估计</a:t>
            </a:r>
            <a:r>
              <a:rPr dirty="0" baseline="-4629" sz="3600" spc="-532">
                <a:latin typeface="NSimSun"/>
                <a:cs typeface="NSimSun"/>
              </a:rPr>
              <a:t> </a:t>
            </a:r>
            <a:r>
              <a:rPr dirty="0" sz="2050" i="1">
                <a:latin typeface="Times New Roman"/>
                <a:cs typeface="Times New Roman"/>
              </a:rPr>
              <a:t>f</a:t>
            </a:r>
            <a:r>
              <a:rPr dirty="0" sz="2050" spc="-185" i="1">
                <a:latin typeface="Times New Roman"/>
                <a:cs typeface="Times New Roman"/>
              </a:rPr>
              <a:t> </a:t>
            </a:r>
            <a:r>
              <a:rPr dirty="0" sz="2700" spc="-280">
                <a:latin typeface="Symbol"/>
                <a:cs typeface="Symbol"/>
              </a:rPr>
              <a:t></a:t>
            </a:r>
            <a:r>
              <a:rPr dirty="0" sz="2050" spc="-114" i="1">
                <a:latin typeface="Times New Roman"/>
                <a:cs typeface="Times New Roman"/>
              </a:rPr>
              <a:t>x</a:t>
            </a:r>
            <a:r>
              <a:rPr dirty="0" sz="2050">
                <a:latin typeface="Times New Roman"/>
                <a:cs typeface="Times New Roman"/>
              </a:rPr>
              <a:t>,</a:t>
            </a:r>
            <a:r>
              <a:rPr dirty="0" sz="2050" spc="-204">
                <a:latin typeface="Times New Roman"/>
                <a:cs typeface="Times New Roman"/>
              </a:rPr>
              <a:t> </a:t>
            </a:r>
            <a:r>
              <a:rPr dirty="0" sz="2050" spc="-10" i="1">
                <a:latin typeface="Times New Roman"/>
                <a:cs typeface="Times New Roman"/>
              </a:rPr>
              <a:t>y</a:t>
            </a:r>
            <a:r>
              <a:rPr dirty="0" sz="2700" spc="-325">
                <a:latin typeface="Symbol"/>
                <a:cs typeface="Symbol"/>
              </a:rPr>
              <a:t></a:t>
            </a:r>
            <a:r>
              <a:rPr dirty="0" sz="2700" spc="-140">
                <a:latin typeface="Times New Roman"/>
                <a:cs typeface="Times New Roman"/>
              </a:rPr>
              <a:t> </a:t>
            </a:r>
            <a:r>
              <a:rPr dirty="0" baseline="-4629" sz="3600">
                <a:latin typeface="NSimSun"/>
                <a:cs typeface="NSimSun"/>
              </a:rPr>
              <a:t>？</a:t>
            </a:r>
            <a:endParaRPr baseline="-4629" sz="36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7989" y="6321552"/>
            <a:ext cx="9715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Times New Roman"/>
                <a:cs typeface="Times New Roman"/>
              </a:rPr>
              <a:t>^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0767" y="3922776"/>
            <a:ext cx="287655" cy="576580"/>
          </a:xfrm>
          <a:custGeom>
            <a:avLst/>
            <a:gdLst/>
            <a:ahLst/>
            <a:cxnLst/>
            <a:rect l="l" t="t" r="r" b="b"/>
            <a:pathLst>
              <a:path w="287654" h="576579">
                <a:moveTo>
                  <a:pt x="0" y="432053"/>
                </a:moveTo>
                <a:lnTo>
                  <a:pt x="71628" y="432053"/>
                </a:lnTo>
                <a:lnTo>
                  <a:pt x="71627" y="0"/>
                </a:lnTo>
                <a:lnTo>
                  <a:pt x="215645" y="0"/>
                </a:lnTo>
                <a:lnTo>
                  <a:pt x="215646" y="432053"/>
                </a:lnTo>
                <a:lnTo>
                  <a:pt x="287274" y="432053"/>
                </a:lnTo>
                <a:lnTo>
                  <a:pt x="143256" y="576071"/>
                </a:lnTo>
                <a:lnTo>
                  <a:pt x="0" y="432053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27415" y="1934464"/>
            <a:ext cx="7655559" cy="4443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14935" indent="-635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如果系统H是一个线性、位置不变性的过 程，退化图像可以表示为</a:t>
            </a:r>
            <a:endParaRPr sz="3200">
              <a:latin typeface="NSimSun"/>
              <a:cs typeface="NSimSun"/>
            </a:endParaRPr>
          </a:p>
          <a:p>
            <a:pPr marL="1280795">
              <a:lnSpc>
                <a:spcPct val="100000"/>
              </a:lnSpc>
              <a:spcBef>
                <a:spcPts val="1864"/>
              </a:spcBef>
            </a:pPr>
            <a:r>
              <a:rPr dirty="0" sz="3200" spc="-105" i="1">
                <a:latin typeface="Times New Roman"/>
                <a:cs typeface="Times New Roman"/>
              </a:rPr>
              <a:t>g</a:t>
            </a:r>
            <a:r>
              <a:rPr dirty="0" sz="4200" spc="-465">
                <a:latin typeface="Symbol"/>
                <a:cs typeface="Symbol"/>
              </a:rPr>
              <a:t></a:t>
            </a:r>
            <a:r>
              <a:rPr dirty="0" sz="3200" spc="-250" i="1">
                <a:latin typeface="Times New Roman"/>
                <a:cs typeface="Times New Roman"/>
              </a:rPr>
              <a:t>x</a:t>
            </a:r>
            <a:r>
              <a:rPr dirty="0" sz="3200">
                <a:latin typeface="Times New Roman"/>
                <a:cs typeface="Times New Roman"/>
              </a:rPr>
              <a:t>,</a:t>
            </a:r>
            <a:r>
              <a:rPr dirty="0" sz="3200" spc="-380">
                <a:latin typeface="Times New Roman"/>
                <a:cs typeface="Times New Roman"/>
              </a:rPr>
              <a:t> </a:t>
            </a:r>
            <a:r>
              <a:rPr dirty="0" sz="3200" spc="-85" i="1">
                <a:latin typeface="Times New Roman"/>
                <a:cs typeface="Times New Roman"/>
              </a:rPr>
              <a:t>y</a:t>
            </a:r>
            <a:r>
              <a:rPr dirty="0" sz="4200" spc="-155">
                <a:latin typeface="Symbol"/>
                <a:cs typeface="Symbol"/>
              </a:rPr>
              <a:t></a:t>
            </a:r>
            <a:r>
              <a:rPr dirty="0" sz="3200" spc="275">
                <a:latin typeface="Symbol"/>
                <a:cs typeface="Symbol"/>
              </a:rPr>
              <a:t></a:t>
            </a:r>
            <a:r>
              <a:rPr dirty="0" sz="3200" spc="-265" i="1">
                <a:latin typeface="Times New Roman"/>
                <a:cs typeface="Times New Roman"/>
              </a:rPr>
              <a:t>h</a:t>
            </a:r>
            <a:r>
              <a:rPr dirty="0" sz="4200" spc="-465">
                <a:latin typeface="Symbol"/>
                <a:cs typeface="Symbol"/>
              </a:rPr>
              <a:t></a:t>
            </a:r>
            <a:r>
              <a:rPr dirty="0" sz="3200" spc="-250" i="1">
                <a:latin typeface="Times New Roman"/>
                <a:cs typeface="Times New Roman"/>
              </a:rPr>
              <a:t>x</a:t>
            </a:r>
            <a:r>
              <a:rPr dirty="0" sz="3200">
                <a:latin typeface="Times New Roman"/>
                <a:cs typeface="Times New Roman"/>
              </a:rPr>
              <a:t>,</a:t>
            </a:r>
            <a:r>
              <a:rPr dirty="0" sz="3200" spc="-380">
                <a:latin typeface="Times New Roman"/>
                <a:cs typeface="Times New Roman"/>
              </a:rPr>
              <a:t> </a:t>
            </a:r>
            <a:r>
              <a:rPr dirty="0" sz="3200" spc="-80" i="1">
                <a:latin typeface="Times New Roman"/>
                <a:cs typeface="Times New Roman"/>
              </a:rPr>
              <a:t>y</a:t>
            </a:r>
            <a:r>
              <a:rPr dirty="0" sz="4200" spc="-484">
                <a:latin typeface="Symbol"/>
                <a:cs typeface="Symbol"/>
              </a:rPr>
              <a:t></a:t>
            </a:r>
            <a:r>
              <a:rPr dirty="0" sz="3200">
                <a:latin typeface="Times New Roman"/>
                <a:cs typeface="Times New Roman"/>
              </a:rPr>
              <a:t>*</a:t>
            </a:r>
            <a:r>
              <a:rPr dirty="0" sz="3200" spc="-325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f</a:t>
            </a:r>
            <a:r>
              <a:rPr dirty="0" sz="3200" spc="-355" i="1">
                <a:latin typeface="Times New Roman"/>
                <a:cs typeface="Times New Roman"/>
              </a:rPr>
              <a:t> </a:t>
            </a:r>
            <a:r>
              <a:rPr dirty="0" sz="4200" spc="-465">
                <a:latin typeface="Symbol"/>
                <a:cs typeface="Symbol"/>
              </a:rPr>
              <a:t></a:t>
            </a:r>
            <a:r>
              <a:rPr dirty="0" sz="3200" spc="-250" i="1">
                <a:latin typeface="Times New Roman"/>
                <a:cs typeface="Times New Roman"/>
              </a:rPr>
              <a:t>x</a:t>
            </a:r>
            <a:r>
              <a:rPr dirty="0" sz="3200">
                <a:latin typeface="Times New Roman"/>
                <a:cs typeface="Times New Roman"/>
              </a:rPr>
              <a:t>,</a:t>
            </a:r>
            <a:r>
              <a:rPr dirty="0" sz="3200" spc="-380">
                <a:latin typeface="Times New Roman"/>
                <a:cs typeface="Times New Roman"/>
              </a:rPr>
              <a:t> </a:t>
            </a:r>
            <a:r>
              <a:rPr dirty="0" sz="3200" spc="-85" i="1">
                <a:latin typeface="Times New Roman"/>
                <a:cs typeface="Times New Roman"/>
              </a:rPr>
              <a:t>y</a:t>
            </a:r>
            <a:r>
              <a:rPr dirty="0" sz="4200" spc="-315">
                <a:latin typeface="Symbol"/>
                <a:cs typeface="Symbol"/>
              </a:rPr>
              <a:t></a:t>
            </a:r>
            <a:r>
              <a:rPr dirty="0" sz="3200" spc="-170">
                <a:latin typeface="Symbol"/>
                <a:cs typeface="Symbol"/>
              </a:rPr>
              <a:t></a:t>
            </a:r>
            <a:r>
              <a:rPr dirty="0" sz="3350" spc="-240" i="1">
                <a:latin typeface="Symbol"/>
                <a:cs typeface="Symbol"/>
              </a:rPr>
              <a:t></a:t>
            </a:r>
            <a:r>
              <a:rPr dirty="0" sz="4200" spc="-465">
                <a:latin typeface="Symbol"/>
                <a:cs typeface="Symbol"/>
              </a:rPr>
              <a:t></a:t>
            </a:r>
            <a:r>
              <a:rPr dirty="0" sz="3200" spc="-250" i="1">
                <a:latin typeface="Times New Roman"/>
                <a:cs typeface="Times New Roman"/>
              </a:rPr>
              <a:t>x</a:t>
            </a:r>
            <a:r>
              <a:rPr dirty="0" sz="3200">
                <a:latin typeface="Times New Roman"/>
                <a:cs typeface="Times New Roman"/>
              </a:rPr>
              <a:t>,</a:t>
            </a:r>
            <a:r>
              <a:rPr dirty="0" sz="3200" spc="-380">
                <a:latin typeface="Times New Roman"/>
                <a:cs typeface="Times New Roman"/>
              </a:rPr>
              <a:t> </a:t>
            </a:r>
            <a:r>
              <a:rPr dirty="0" sz="3200" spc="-80" i="1">
                <a:latin typeface="Times New Roman"/>
                <a:cs typeface="Times New Roman"/>
              </a:rPr>
              <a:t>y</a:t>
            </a:r>
            <a:r>
              <a:rPr dirty="0" sz="4200" spc="-545">
                <a:latin typeface="Symbol"/>
                <a:cs typeface="Symbol"/>
              </a:rPr>
              <a:t></a:t>
            </a:r>
            <a:endParaRPr sz="4200">
              <a:latin typeface="Symbol"/>
              <a:cs typeface="Symbol"/>
            </a:endParaRPr>
          </a:p>
          <a:p>
            <a:pPr marL="3324225">
              <a:lnSpc>
                <a:spcPct val="100000"/>
              </a:lnSpc>
              <a:spcBef>
                <a:spcPts val="1764"/>
              </a:spcBef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空间域上的卷积等同于频率域上的乘积</a:t>
            </a:r>
            <a:endParaRPr sz="20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545465" indent="709295">
              <a:lnSpc>
                <a:spcPct val="100000"/>
              </a:lnSpc>
            </a:pPr>
            <a:r>
              <a:rPr dirty="0" sz="3200" spc="-330" i="1">
                <a:latin typeface="Times New Roman"/>
                <a:cs typeface="Times New Roman"/>
              </a:rPr>
              <a:t>G</a:t>
            </a:r>
            <a:r>
              <a:rPr dirty="0" sz="4200" spc="-670">
                <a:latin typeface="Symbol"/>
                <a:cs typeface="Symbol"/>
              </a:rPr>
              <a:t></a:t>
            </a:r>
            <a:r>
              <a:rPr dirty="0" sz="3200" spc="-225" i="1">
                <a:latin typeface="Times New Roman"/>
                <a:cs typeface="Times New Roman"/>
              </a:rPr>
              <a:t>u</a:t>
            </a:r>
            <a:r>
              <a:rPr dirty="0" sz="3200" spc="135">
                <a:latin typeface="Times New Roman"/>
                <a:cs typeface="Times New Roman"/>
              </a:rPr>
              <a:t>,</a:t>
            </a:r>
            <a:r>
              <a:rPr dirty="0" sz="3200" spc="-120" i="1">
                <a:latin typeface="Times New Roman"/>
                <a:cs typeface="Times New Roman"/>
              </a:rPr>
              <a:t>v</a:t>
            </a:r>
            <a:r>
              <a:rPr dirty="0" sz="4200" spc="-545">
                <a:latin typeface="Symbol"/>
                <a:cs typeface="Symbol"/>
              </a:rPr>
              <a:t></a:t>
            </a:r>
            <a:r>
              <a:rPr dirty="0" sz="4200" spc="-660">
                <a:latin typeface="Times New Roman"/>
                <a:cs typeface="Times New Roman"/>
              </a:rPr>
              <a:t> </a:t>
            </a:r>
            <a:r>
              <a:rPr dirty="0" sz="3200">
                <a:latin typeface="Symbol"/>
                <a:cs typeface="Symbol"/>
              </a:rPr>
              <a:t></a:t>
            </a:r>
            <a:r>
              <a:rPr dirty="0" sz="3200" spc="-440">
                <a:latin typeface="Times New Roman"/>
                <a:cs typeface="Times New Roman"/>
              </a:rPr>
              <a:t> </a:t>
            </a:r>
            <a:r>
              <a:rPr dirty="0" sz="3200" spc="-90" i="1">
                <a:latin typeface="Times New Roman"/>
                <a:cs typeface="Times New Roman"/>
              </a:rPr>
              <a:t>H</a:t>
            </a:r>
            <a:r>
              <a:rPr dirty="0" sz="4200" spc="-670">
                <a:latin typeface="Symbol"/>
                <a:cs typeface="Symbol"/>
              </a:rPr>
              <a:t></a:t>
            </a:r>
            <a:r>
              <a:rPr dirty="0" sz="3200" spc="-215" i="1">
                <a:latin typeface="Times New Roman"/>
                <a:cs typeface="Times New Roman"/>
              </a:rPr>
              <a:t>u</a:t>
            </a:r>
            <a:r>
              <a:rPr dirty="0" sz="3200" spc="135">
                <a:latin typeface="Times New Roman"/>
                <a:cs typeface="Times New Roman"/>
              </a:rPr>
              <a:t>,</a:t>
            </a:r>
            <a:r>
              <a:rPr dirty="0" sz="3200" spc="-120" i="1">
                <a:latin typeface="Times New Roman"/>
                <a:cs typeface="Times New Roman"/>
              </a:rPr>
              <a:t>v</a:t>
            </a:r>
            <a:r>
              <a:rPr dirty="0" sz="4200" spc="-605">
                <a:latin typeface="Symbol"/>
                <a:cs typeface="Symbol"/>
              </a:rPr>
              <a:t></a:t>
            </a:r>
            <a:r>
              <a:rPr dirty="0" sz="3200" spc="-95" i="1">
                <a:latin typeface="Times New Roman"/>
                <a:cs typeface="Times New Roman"/>
              </a:rPr>
              <a:t>F</a:t>
            </a:r>
            <a:r>
              <a:rPr dirty="0" sz="4200" spc="-670">
                <a:latin typeface="Symbol"/>
                <a:cs typeface="Symbol"/>
              </a:rPr>
              <a:t></a:t>
            </a:r>
            <a:r>
              <a:rPr dirty="0" sz="3200" spc="-225" i="1">
                <a:latin typeface="Times New Roman"/>
                <a:cs typeface="Times New Roman"/>
              </a:rPr>
              <a:t>u</a:t>
            </a:r>
            <a:r>
              <a:rPr dirty="0" sz="3200" spc="135">
                <a:latin typeface="Times New Roman"/>
                <a:cs typeface="Times New Roman"/>
              </a:rPr>
              <a:t>,</a:t>
            </a:r>
            <a:r>
              <a:rPr dirty="0" sz="3200" spc="-120" i="1">
                <a:latin typeface="Times New Roman"/>
                <a:cs typeface="Times New Roman"/>
              </a:rPr>
              <a:t>v</a:t>
            </a:r>
            <a:r>
              <a:rPr dirty="0" sz="4200" spc="-315">
                <a:latin typeface="Symbol"/>
                <a:cs typeface="Symbol"/>
              </a:rPr>
              <a:t></a:t>
            </a:r>
            <a:r>
              <a:rPr dirty="0" sz="3200" spc="275">
                <a:latin typeface="Symbol"/>
                <a:cs typeface="Symbol"/>
              </a:rPr>
              <a:t></a:t>
            </a:r>
            <a:r>
              <a:rPr dirty="0" sz="3200" spc="-114" i="1">
                <a:latin typeface="Times New Roman"/>
                <a:cs typeface="Times New Roman"/>
              </a:rPr>
              <a:t>N</a:t>
            </a:r>
            <a:r>
              <a:rPr dirty="0" sz="4200" spc="-670">
                <a:latin typeface="Symbol"/>
                <a:cs typeface="Symbol"/>
              </a:rPr>
              <a:t></a:t>
            </a:r>
            <a:r>
              <a:rPr dirty="0" sz="3200" spc="-215" i="1">
                <a:latin typeface="Times New Roman"/>
                <a:cs typeface="Times New Roman"/>
              </a:rPr>
              <a:t>u</a:t>
            </a:r>
            <a:r>
              <a:rPr dirty="0" sz="3200" spc="135">
                <a:latin typeface="Times New Roman"/>
                <a:cs typeface="Times New Roman"/>
              </a:rPr>
              <a:t>,</a:t>
            </a:r>
            <a:r>
              <a:rPr dirty="0" sz="3200" spc="-120" i="1">
                <a:latin typeface="Times New Roman"/>
                <a:cs typeface="Times New Roman"/>
              </a:rPr>
              <a:t>v</a:t>
            </a:r>
            <a:r>
              <a:rPr dirty="0" sz="4200" spc="-545">
                <a:latin typeface="Symbol"/>
                <a:cs typeface="Symbol"/>
              </a:rPr>
              <a:t></a:t>
            </a:r>
            <a:endParaRPr sz="420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5000">
              <a:latin typeface="Times New Roman"/>
              <a:cs typeface="Times New Roman"/>
            </a:endParaRPr>
          </a:p>
          <a:p>
            <a:pPr marL="545465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h(x,y)表示退化函数的空间描述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17115"/>
            <a:ext cx="7797165" cy="4110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噪声模型</a:t>
            </a:r>
            <a:endParaRPr sz="3200">
              <a:latin typeface="NSimSun"/>
              <a:cs typeface="NSimSun"/>
            </a:endParaRPr>
          </a:p>
          <a:p>
            <a:pPr marL="927100" marR="107950" indent="-4572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数字图像的噪声主要来源于图像的获取和传 输过程</a:t>
            </a:r>
            <a:endParaRPr sz="2800">
              <a:latin typeface="NSimSun"/>
              <a:cs typeface="NSimSun"/>
            </a:endParaRPr>
          </a:p>
          <a:p>
            <a:pPr algn="just" marL="1384300" marR="5080" indent="-45720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000" spc="1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图像获取的数字化过程，如图像传感器的 质量和环境条件</a:t>
            </a:r>
            <a:endParaRPr sz="2800">
              <a:latin typeface="NSimSun"/>
              <a:cs typeface="NSimSun"/>
            </a:endParaRPr>
          </a:p>
          <a:p>
            <a:pPr algn="just" marL="1384300" marR="5080" indent="-45720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000" spc="1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图像传输过程中传输信道的噪声干扰，如 通过无线网络传输的图像会受到光或其它 大气因素的干扰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8579" rIns="0" bIns="0" rtlCol="0" vert="horz">
            <a:spAutoFit/>
          </a:bodyPr>
          <a:lstStyle/>
          <a:p>
            <a:pPr marL="641350">
              <a:lnSpc>
                <a:spcPct val="100000"/>
              </a:lnSpc>
              <a:tabLst>
                <a:tab pos="109855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一些重要的噪声</a:t>
            </a:r>
            <a:endParaRPr sz="32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75"/>
              </a:spcBef>
              <a:tabLst>
                <a:tab pos="155575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高斯噪声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85"/>
              </a:spcBef>
              <a:tabLst>
                <a:tab pos="155575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瑞利噪声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89"/>
              </a:spcBef>
              <a:tabLst>
                <a:tab pos="155575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伽马（爱尔兰）噪声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89"/>
              </a:spcBef>
              <a:tabLst>
                <a:tab pos="155575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指数分布噪声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85"/>
              </a:spcBef>
              <a:tabLst>
                <a:tab pos="155575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均匀分布噪声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ts val="3295"/>
              </a:lnSpc>
              <a:spcBef>
                <a:spcPts val="1689"/>
              </a:spcBef>
              <a:tabLst>
                <a:tab pos="155575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脉冲噪声（椒盐噪声）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一些重要噪声的概率密度函</a:t>
            </a:r>
            <a:r>
              <a:rPr dirty="0" spc="-10">
                <a:latin typeface="NSimSun"/>
                <a:cs typeface="NSimSun"/>
              </a:rPr>
              <a:t>数</a:t>
            </a:r>
            <a:r>
              <a:rPr dirty="0" spc="-10">
                <a:latin typeface="Times New Roman"/>
                <a:cs typeface="Times New Roman"/>
              </a:rPr>
              <a:t>(PDF)</a:t>
            </a:r>
          </a:p>
        </p:txBody>
      </p:sp>
      <p:sp>
        <p:nvSpPr>
          <p:cNvPr id="6" name="object 6"/>
          <p:cNvSpPr/>
          <p:nvPr/>
        </p:nvSpPr>
        <p:spPr>
          <a:xfrm>
            <a:off x="3421265" y="1761743"/>
            <a:ext cx="4373879" cy="50733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38882" y="2393441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高斯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8331" y="2393441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瑞利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8798" y="4455414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伽马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2348" y="4455414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指数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8798" y="6138671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均匀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45501" y="6112764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脉冲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954021"/>
            <a:ext cx="7515859" cy="1060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高斯噪声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高斯噪声的概率密度函数(PDF)由下式给出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7" name="object 7"/>
          <p:cNvSpPr/>
          <p:nvPr/>
        </p:nvSpPr>
        <p:spPr>
          <a:xfrm>
            <a:off x="4816541" y="3928878"/>
            <a:ext cx="48260" cy="24765"/>
          </a:xfrm>
          <a:custGeom>
            <a:avLst/>
            <a:gdLst/>
            <a:ahLst/>
            <a:cxnLst/>
            <a:rect l="l" t="t" r="r" b="b"/>
            <a:pathLst>
              <a:path w="48260" h="24764">
                <a:moveTo>
                  <a:pt x="0" y="24386"/>
                </a:moveTo>
                <a:lnTo>
                  <a:pt x="48005" y="0"/>
                </a:lnTo>
              </a:path>
            </a:pathLst>
          </a:custGeom>
          <a:ln w="1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64546" y="3935740"/>
            <a:ext cx="68580" cy="114300"/>
          </a:xfrm>
          <a:custGeom>
            <a:avLst/>
            <a:gdLst/>
            <a:ahLst/>
            <a:cxnLst/>
            <a:rect l="l" t="t" r="r" b="b"/>
            <a:pathLst>
              <a:path w="68579" h="114300">
                <a:moveTo>
                  <a:pt x="0" y="0"/>
                </a:moveTo>
                <a:lnTo>
                  <a:pt x="68582" y="114294"/>
                </a:lnTo>
              </a:path>
            </a:pathLst>
          </a:custGeom>
          <a:ln w="30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41512" y="3708664"/>
            <a:ext cx="782320" cy="341630"/>
          </a:xfrm>
          <a:custGeom>
            <a:avLst/>
            <a:gdLst/>
            <a:ahLst/>
            <a:cxnLst/>
            <a:rect l="l" t="t" r="r" b="b"/>
            <a:pathLst>
              <a:path w="782320" h="341629">
                <a:moveTo>
                  <a:pt x="0" y="341370"/>
                </a:moveTo>
                <a:lnTo>
                  <a:pt x="91439" y="0"/>
                </a:lnTo>
                <a:lnTo>
                  <a:pt x="781824" y="0"/>
                </a:lnTo>
              </a:path>
            </a:pathLst>
          </a:custGeom>
          <a:ln w="143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77679" y="3659129"/>
            <a:ext cx="977265" cy="0"/>
          </a:xfrm>
          <a:custGeom>
            <a:avLst/>
            <a:gdLst/>
            <a:ahLst/>
            <a:cxnLst/>
            <a:rect l="l" t="t" r="r" b="b"/>
            <a:pathLst>
              <a:path w="977264" h="0">
                <a:moveTo>
                  <a:pt x="0" y="0"/>
                </a:moveTo>
                <a:lnTo>
                  <a:pt x="976896" y="0"/>
                </a:lnTo>
              </a:path>
            </a:pathLst>
          </a:custGeom>
          <a:ln w="14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160378" y="3193808"/>
            <a:ext cx="194945" cy="415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5">
                <a:latin typeface="Times New Roman"/>
                <a:cs typeface="Times New Roman"/>
              </a:rPr>
              <a:t>1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43042" y="3675379"/>
            <a:ext cx="584835" cy="434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5">
                <a:latin typeface="Times New Roman"/>
                <a:cs typeface="Times New Roman"/>
              </a:rPr>
              <a:t>2</a:t>
            </a:r>
            <a:r>
              <a:rPr dirty="0" sz="2800" spc="-80" i="1">
                <a:latin typeface="Symbol"/>
                <a:cs typeface="Symbol"/>
              </a:rPr>
              <a:t>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00471" y="3255517"/>
            <a:ext cx="1474470" cy="567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157" sz="3975" spc="7" i="1">
                <a:latin typeface="Times New Roman"/>
                <a:cs typeface="Times New Roman"/>
              </a:rPr>
              <a:t>e</a:t>
            </a:r>
            <a:r>
              <a:rPr dirty="0" baseline="-25157" sz="3975" spc="-600" i="1">
                <a:latin typeface="Times New Roman"/>
                <a:cs typeface="Times New Roman"/>
              </a:rPr>
              <a:t> </a:t>
            </a:r>
            <a:r>
              <a:rPr dirty="0" sz="1550" spc="145">
                <a:latin typeface="Symbol"/>
                <a:cs typeface="Symbol"/>
              </a:rPr>
              <a:t></a:t>
            </a:r>
            <a:r>
              <a:rPr dirty="0" sz="2000" spc="45">
                <a:latin typeface="Symbol"/>
                <a:cs typeface="Symbol"/>
              </a:rPr>
              <a:t></a:t>
            </a:r>
            <a:r>
              <a:rPr dirty="0" sz="1550" i="1">
                <a:latin typeface="Times New Roman"/>
                <a:cs typeface="Times New Roman"/>
              </a:rPr>
              <a:t>z</a:t>
            </a:r>
            <a:r>
              <a:rPr dirty="0" sz="1550" spc="-165" i="1">
                <a:latin typeface="Times New Roman"/>
                <a:cs typeface="Times New Roman"/>
              </a:rPr>
              <a:t> </a:t>
            </a:r>
            <a:r>
              <a:rPr dirty="0" sz="1550">
                <a:latin typeface="Symbol"/>
                <a:cs typeface="Symbol"/>
              </a:rPr>
              <a:t></a:t>
            </a:r>
            <a:r>
              <a:rPr dirty="0" sz="1550" spc="-180">
                <a:latin typeface="Times New Roman"/>
                <a:cs typeface="Times New Roman"/>
              </a:rPr>
              <a:t> </a:t>
            </a:r>
            <a:r>
              <a:rPr dirty="0" sz="1650" spc="-60" i="1">
                <a:latin typeface="Symbol"/>
                <a:cs typeface="Symbol"/>
              </a:rPr>
              <a:t></a:t>
            </a:r>
            <a:r>
              <a:rPr dirty="0" sz="1650" spc="-40" i="1">
                <a:latin typeface="Times New Roman"/>
                <a:cs typeface="Times New Roman"/>
              </a:rPr>
              <a:t> </a:t>
            </a:r>
            <a:r>
              <a:rPr dirty="0" sz="2000" spc="-130">
                <a:latin typeface="Symbol"/>
                <a:cs typeface="Symbol"/>
              </a:rPr>
              <a:t></a:t>
            </a:r>
            <a:r>
              <a:rPr dirty="0" baseline="37878" sz="1650" spc="7">
                <a:latin typeface="Times New Roman"/>
                <a:cs typeface="Times New Roman"/>
              </a:rPr>
              <a:t>2</a:t>
            </a:r>
            <a:r>
              <a:rPr dirty="0" baseline="37878" sz="1650">
                <a:latin typeface="Times New Roman"/>
                <a:cs typeface="Times New Roman"/>
              </a:rPr>
              <a:t> </a:t>
            </a:r>
            <a:r>
              <a:rPr dirty="0" baseline="37878" sz="1650" spc="-15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/</a:t>
            </a:r>
            <a:r>
              <a:rPr dirty="0" sz="1550" spc="-85">
                <a:latin typeface="Times New Roman"/>
                <a:cs typeface="Times New Roman"/>
              </a:rPr>
              <a:t> </a:t>
            </a:r>
            <a:r>
              <a:rPr dirty="0" sz="1550" spc="60">
                <a:latin typeface="Times New Roman"/>
                <a:cs typeface="Times New Roman"/>
              </a:rPr>
              <a:t>2</a:t>
            </a:r>
            <a:r>
              <a:rPr dirty="0" sz="1650" spc="-60" i="1">
                <a:latin typeface="Symbol"/>
                <a:cs typeface="Symbol"/>
              </a:rPr>
              <a:t></a:t>
            </a:r>
            <a:r>
              <a:rPr dirty="0" sz="1650" spc="50" i="1">
                <a:latin typeface="Times New Roman"/>
                <a:cs typeface="Times New Roman"/>
              </a:rPr>
              <a:t> </a:t>
            </a:r>
            <a:r>
              <a:rPr dirty="0" baseline="35353" sz="1650" spc="7">
                <a:latin typeface="Times New Roman"/>
                <a:cs typeface="Times New Roman"/>
              </a:rPr>
              <a:t>2</a:t>
            </a:r>
            <a:endParaRPr baseline="35353" sz="16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1171" y="3299205"/>
            <a:ext cx="897255" cy="535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229" i="1">
                <a:latin typeface="Times New Roman"/>
                <a:cs typeface="Times New Roman"/>
              </a:rPr>
              <a:t>p</a:t>
            </a:r>
            <a:r>
              <a:rPr dirty="0" sz="3500" spc="-114">
                <a:latin typeface="Symbol"/>
                <a:cs typeface="Symbol"/>
              </a:rPr>
              <a:t></a:t>
            </a:r>
            <a:r>
              <a:rPr dirty="0" sz="2650" spc="5" i="1">
                <a:latin typeface="Times New Roman"/>
                <a:cs typeface="Times New Roman"/>
              </a:rPr>
              <a:t>z</a:t>
            </a:r>
            <a:r>
              <a:rPr dirty="0" sz="2650" spc="-320" i="1">
                <a:latin typeface="Times New Roman"/>
                <a:cs typeface="Times New Roman"/>
              </a:rPr>
              <a:t> </a:t>
            </a:r>
            <a:r>
              <a:rPr dirty="0" sz="3500" spc="-204">
                <a:latin typeface="Symbol"/>
                <a:cs typeface="Symbol"/>
              </a:rPr>
              <a:t></a:t>
            </a:r>
            <a:r>
              <a:rPr dirty="0" sz="3500" spc="-440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Symbol"/>
                <a:cs typeface="Symbol"/>
              </a:rPr>
              <a:t>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38311" y="5160517"/>
            <a:ext cx="7059930" cy="845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04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z的值有70%落</a:t>
            </a:r>
            <a:r>
              <a:rPr dirty="0" sz="2800">
                <a:latin typeface="NSimSun"/>
                <a:cs typeface="NSimSun"/>
              </a:rPr>
              <a:t>在</a:t>
            </a:r>
            <a:r>
              <a:rPr dirty="0" sz="2800" spc="-620">
                <a:latin typeface="NSimSun"/>
                <a:cs typeface="NSimSun"/>
              </a:rPr>
              <a:t> </a:t>
            </a:r>
            <a:r>
              <a:rPr dirty="0" baseline="7201" sz="4050" spc="-600">
                <a:latin typeface="Symbol"/>
                <a:cs typeface="Symbol"/>
              </a:rPr>
              <a:t></a:t>
            </a:r>
            <a:r>
              <a:rPr dirty="0" baseline="7337" sz="3975" spc="-367">
                <a:latin typeface="Symbol"/>
                <a:cs typeface="Symbol"/>
              </a:rPr>
              <a:t></a:t>
            </a:r>
            <a:r>
              <a:rPr dirty="0" baseline="9259" sz="3150" spc="-89" i="1">
                <a:latin typeface="Symbol"/>
                <a:cs typeface="Symbol"/>
              </a:rPr>
              <a:t></a:t>
            </a:r>
            <a:r>
              <a:rPr dirty="0" baseline="9259" sz="3150" spc="-142" i="1">
                <a:latin typeface="Times New Roman"/>
                <a:cs typeface="Times New Roman"/>
              </a:rPr>
              <a:t> </a:t>
            </a:r>
            <a:r>
              <a:rPr dirty="0" baseline="9722" sz="3000" spc="217">
                <a:latin typeface="Symbol"/>
                <a:cs typeface="Symbol"/>
              </a:rPr>
              <a:t></a:t>
            </a:r>
            <a:r>
              <a:rPr dirty="0" baseline="9259" sz="3150" spc="-89" i="1">
                <a:latin typeface="Symbol"/>
                <a:cs typeface="Symbol"/>
              </a:rPr>
              <a:t></a:t>
            </a:r>
            <a:r>
              <a:rPr dirty="0" baseline="9259" sz="3150" spc="-277" i="1">
                <a:latin typeface="Times New Roman"/>
                <a:cs typeface="Times New Roman"/>
              </a:rPr>
              <a:t> </a:t>
            </a:r>
            <a:r>
              <a:rPr dirty="0" baseline="7337" sz="3975" spc="-607">
                <a:latin typeface="Symbol"/>
                <a:cs typeface="Symbol"/>
              </a:rPr>
              <a:t></a:t>
            </a:r>
            <a:r>
              <a:rPr dirty="0" baseline="9722" sz="3000">
                <a:latin typeface="Times New Roman"/>
                <a:cs typeface="Times New Roman"/>
              </a:rPr>
              <a:t>,</a:t>
            </a:r>
            <a:r>
              <a:rPr dirty="0" baseline="9722" sz="3000" spc="-457">
                <a:latin typeface="Times New Roman"/>
                <a:cs typeface="Times New Roman"/>
              </a:rPr>
              <a:t> </a:t>
            </a:r>
            <a:r>
              <a:rPr dirty="0" baseline="7337" sz="3975" spc="-375">
                <a:latin typeface="Symbol"/>
                <a:cs typeface="Symbol"/>
              </a:rPr>
              <a:t></a:t>
            </a:r>
            <a:r>
              <a:rPr dirty="0" baseline="9259" sz="3150" spc="-89" i="1">
                <a:latin typeface="Symbol"/>
                <a:cs typeface="Symbol"/>
              </a:rPr>
              <a:t></a:t>
            </a:r>
            <a:r>
              <a:rPr dirty="0" baseline="9259" sz="3150" spc="-142" i="1">
                <a:latin typeface="Times New Roman"/>
                <a:cs typeface="Times New Roman"/>
              </a:rPr>
              <a:t> </a:t>
            </a:r>
            <a:r>
              <a:rPr dirty="0" baseline="9722" sz="3000">
                <a:latin typeface="Symbol"/>
                <a:cs typeface="Symbol"/>
              </a:rPr>
              <a:t></a:t>
            </a:r>
            <a:r>
              <a:rPr dirty="0" baseline="9722" sz="3000" spc="-487">
                <a:latin typeface="Times New Roman"/>
                <a:cs typeface="Times New Roman"/>
              </a:rPr>
              <a:t> </a:t>
            </a:r>
            <a:r>
              <a:rPr dirty="0" baseline="9259" sz="3150" spc="-89" i="1">
                <a:latin typeface="Symbol"/>
                <a:cs typeface="Symbol"/>
              </a:rPr>
              <a:t></a:t>
            </a:r>
            <a:r>
              <a:rPr dirty="0" baseline="9259" sz="3150" spc="-270" i="1">
                <a:latin typeface="Times New Roman"/>
                <a:cs typeface="Times New Roman"/>
              </a:rPr>
              <a:t> </a:t>
            </a:r>
            <a:r>
              <a:rPr dirty="0" baseline="7337" sz="3975" spc="-540">
                <a:latin typeface="Symbol"/>
                <a:cs typeface="Symbol"/>
              </a:rPr>
              <a:t></a:t>
            </a:r>
            <a:r>
              <a:rPr dirty="0" baseline="7201" sz="4050" spc="-390">
                <a:latin typeface="Symbol"/>
                <a:cs typeface="Symbol"/>
              </a:rPr>
              <a:t></a:t>
            </a:r>
            <a:r>
              <a:rPr dirty="0" baseline="7201" sz="4050" spc="-58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NSimSun"/>
                <a:cs typeface="NSimSun"/>
              </a:rPr>
              <a:t>范</a:t>
            </a:r>
            <a:r>
              <a:rPr dirty="0" sz="2800" spc="-5">
                <a:latin typeface="NSimSun"/>
                <a:cs typeface="NSimSun"/>
              </a:rPr>
              <a:t>围内，有95%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ts val="3204"/>
              </a:lnSpc>
            </a:pPr>
            <a:r>
              <a:rPr dirty="0" baseline="-5952" sz="4200" spc="-7">
                <a:latin typeface="NSimSun"/>
                <a:cs typeface="NSimSun"/>
              </a:rPr>
              <a:t>落</a:t>
            </a:r>
            <a:r>
              <a:rPr dirty="0" baseline="-5952" sz="4200">
                <a:latin typeface="NSimSun"/>
                <a:cs typeface="NSimSun"/>
              </a:rPr>
              <a:t>在</a:t>
            </a:r>
            <a:r>
              <a:rPr dirty="0" baseline="-5952" sz="4200" spc="-1327">
                <a:latin typeface="NSimSun"/>
                <a:cs typeface="NSimSun"/>
              </a:rPr>
              <a:t> </a:t>
            </a:r>
            <a:r>
              <a:rPr dirty="0" sz="2700" spc="-380">
                <a:latin typeface="Symbol"/>
                <a:cs typeface="Symbol"/>
              </a:rPr>
              <a:t></a:t>
            </a:r>
            <a:r>
              <a:rPr dirty="0" sz="2650" spc="-229">
                <a:latin typeface="Symbol"/>
                <a:cs typeface="Symbol"/>
              </a:rPr>
              <a:t></a:t>
            </a:r>
            <a:r>
              <a:rPr dirty="0" sz="2100" spc="-60" i="1">
                <a:latin typeface="Symbol"/>
                <a:cs typeface="Symbol"/>
              </a:rPr>
              <a:t></a:t>
            </a:r>
            <a:r>
              <a:rPr dirty="0" sz="2100" spc="-60" i="1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-160">
                <a:latin typeface="Times New Roman"/>
                <a:cs typeface="Times New Roman"/>
              </a:rPr>
              <a:t> </a:t>
            </a:r>
            <a:r>
              <a:rPr dirty="0" sz="2000" spc="-130">
                <a:latin typeface="Times New Roman"/>
                <a:cs typeface="Times New Roman"/>
              </a:rPr>
              <a:t>2</a:t>
            </a:r>
            <a:r>
              <a:rPr dirty="0" sz="2100" spc="-60" i="1">
                <a:latin typeface="Symbol"/>
                <a:cs typeface="Symbol"/>
              </a:rPr>
              <a:t></a:t>
            </a:r>
            <a:r>
              <a:rPr dirty="0" sz="2100" spc="-145" i="1">
                <a:latin typeface="Times New Roman"/>
                <a:cs typeface="Times New Roman"/>
              </a:rPr>
              <a:t> </a:t>
            </a:r>
            <a:r>
              <a:rPr dirty="0" sz="2650" spc="-395">
                <a:latin typeface="Symbol"/>
                <a:cs typeface="Symbol"/>
              </a:rPr>
              <a:t>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295">
                <a:latin typeface="Times New Roman"/>
                <a:cs typeface="Times New Roman"/>
              </a:rPr>
              <a:t> </a:t>
            </a:r>
            <a:r>
              <a:rPr dirty="0" sz="2650" spc="-229">
                <a:latin typeface="Symbol"/>
                <a:cs typeface="Symbol"/>
              </a:rPr>
              <a:t></a:t>
            </a:r>
            <a:r>
              <a:rPr dirty="0" sz="2100" spc="-60" i="1">
                <a:latin typeface="Symbol"/>
                <a:cs typeface="Symbol"/>
              </a:rPr>
              <a:t></a:t>
            </a:r>
            <a:r>
              <a:rPr dirty="0" sz="2100" spc="-55" i="1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</a:t>
            </a:r>
            <a:r>
              <a:rPr dirty="0" sz="2000" spc="-140">
                <a:latin typeface="Times New Roman"/>
                <a:cs typeface="Times New Roman"/>
              </a:rPr>
              <a:t> </a:t>
            </a:r>
            <a:r>
              <a:rPr dirty="0" sz="2000" spc="-130">
                <a:latin typeface="Times New Roman"/>
                <a:cs typeface="Times New Roman"/>
              </a:rPr>
              <a:t>2</a:t>
            </a:r>
            <a:r>
              <a:rPr dirty="0" sz="2100" spc="-60" i="1">
                <a:latin typeface="Symbol"/>
                <a:cs typeface="Symbol"/>
              </a:rPr>
              <a:t></a:t>
            </a:r>
            <a:r>
              <a:rPr dirty="0" sz="2100" spc="-140" i="1">
                <a:latin typeface="Times New Roman"/>
                <a:cs typeface="Times New Roman"/>
              </a:rPr>
              <a:t> </a:t>
            </a:r>
            <a:r>
              <a:rPr dirty="0" sz="2650" spc="-350">
                <a:latin typeface="Symbol"/>
                <a:cs typeface="Symbol"/>
              </a:rPr>
              <a:t></a:t>
            </a:r>
            <a:r>
              <a:rPr dirty="0" sz="2700" spc="-245">
                <a:latin typeface="Symbol"/>
                <a:cs typeface="Symbol"/>
              </a:rPr>
              <a:t></a:t>
            </a:r>
            <a:r>
              <a:rPr dirty="0" sz="2700" spc="265">
                <a:latin typeface="Times New Roman"/>
                <a:cs typeface="Times New Roman"/>
              </a:rPr>
              <a:t> </a:t>
            </a:r>
            <a:r>
              <a:rPr dirty="0" baseline="-5952" sz="4200" spc="-7">
                <a:latin typeface="NSimSun"/>
                <a:cs typeface="NSimSun"/>
              </a:rPr>
              <a:t>范围内</a:t>
            </a:r>
            <a:endParaRPr baseline="-5952" sz="4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19147"/>
            <a:ext cx="5029200" cy="1060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瑞利噪声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瑞利噪声的PDF由下式给出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311" y="5667247"/>
            <a:ext cx="3503929" cy="1060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距离原点的位移是a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9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函数曲线向右变形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8" name="object 8"/>
          <p:cNvSpPr/>
          <p:nvPr/>
        </p:nvSpPr>
        <p:spPr>
          <a:xfrm>
            <a:off x="4547513" y="3312421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 h="0">
                <a:moveTo>
                  <a:pt x="0" y="0"/>
                </a:moveTo>
                <a:lnTo>
                  <a:pt x="216410" y="0"/>
                </a:lnTo>
              </a:path>
            </a:pathLst>
          </a:custGeom>
          <a:ln w="118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02550" y="4396754"/>
            <a:ext cx="45085" cy="20955"/>
          </a:xfrm>
          <a:custGeom>
            <a:avLst/>
            <a:gdLst/>
            <a:ahLst/>
            <a:cxnLst/>
            <a:rect l="l" t="t" r="r" b="b"/>
            <a:pathLst>
              <a:path w="45085" h="20954">
                <a:moveTo>
                  <a:pt x="0" y="20571"/>
                </a:moveTo>
                <a:lnTo>
                  <a:pt x="44962" y="0"/>
                </a:lnTo>
              </a:path>
            </a:pathLst>
          </a:custGeom>
          <a:ln w="123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47513" y="4402847"/>
            <a:ext cx="66675" cy="97155"/>
          </a:xfrm>
          <a:custGeom>
            <a:avLst/>
            <a:gdLst/>
            <a:ahLst/>
            <a:cxnLst/>
            <a:rect l="l" t="t" r="r" b="b"/>
            <a:pathLst>
              <a:path w="66675" h="97154">
                <a:moveTo>
                  <a:pt x="0" y="0"/>
                </a:moveTo>
                <a:lnTo>
                  <a:pt x="66299" y="96773"/>
                </a:lnTo>
              </a:path>
            </a:pathLst>
          </a:custGeom>
          <a:ln w="278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21417" y="4211580"/>
            <a:ext cx="864869" cy="288290"/>
          </a:xfrm>
          <a:custGeom>
            <a:avLst/>
            <a:gdLst/>
            <a:ahLst/>
            <a:cxnLst/>
            <a:rect l="l" t="t" r="r" b="b"/>
            <a:pathLst>
              <a:path w="864870" h="288289">
                <a:moveTo>
                  <a:pt x="0" y="288040"/>
                </a:moveTo>
                <a:lnTo>
                  <a:pt x="87636" y="0"/>
                </a:lnTo>
                <a:lnTo>
                  <a:pt x="864875" y="0"/>
                </a:lnTo>
              </a:path>
            </a:pathLst>
          </a:custGeom>
          <a:ln w="121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631057" y="4797805"/>
            <a:ext cx="10858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00748" y="3060953"/>
            <a:ext cx="85090" cy="150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43783" y="4791709"/>
            <a:ext cx="197485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65" i="1">
                <a:latin typeface="Symbol"/>
                <a:cs typeface="Symbol"/>
              </a:rPr>
              <a:t>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51159" y="3133356"/>
            <a:ext cx="166370" cy="349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5">
                <a:latin typeface="Symbol"/>
                <a:cs typeface="Symbol"/>
              </a:rPr>
              <a:t>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1159" y="2918459"/>
            <a:ext cx="37655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703" sz="3375" spc="-7">
                <a:latin typeface="Symbol"/>
                <a:cs typeface="Symbol"/>
              </a:rPr>
              <a:t></a:t>
            </a:r>
            <a:r>
              <a:rPr dirty="0" baseline="-3703" sz="3375" spc="-52">
                <a:latin typeface="Times New Roman"/>
                <a:cs typeface="Times New Roman"/>
              </a:rPr>
              <a:t> </a:t>
            </a:r>
            <a:r>
              <a:rPr dirty="0" sz="2250" spc="-5">
                <a:latin typeface="Times New Roman"/>
                <a:cs typeface="Times New Roman"/>
              </a:rPr>
              <a:t>2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53573" y="4536440"/>
            <a:ext cx="1465580" cy="845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9245" algn="l"/>
              </a:tabLst>
            </a:pPr>
            <a:r>
              <a:rPr dirty="0" baseline="-34567" sz="3375" spc="-7">
                <a:latin typeface="Symbol"/>
                <a:cs typeface="Symbol"/>
              </a:rPr>
              <a:t></a:t>
            </a:r>
            <a:r>
              <a:rPr dirty="0" baseline="-34567" sz="3375" spc="-7">
                <a:latin typeface="Times New Roman"/>
                <a:cs typeface="Times New Roman"/>
              </a:rPr>
              <a:t>	</a:t>
            </a:r>
            <a:r>
              <a:rPr dirty="0" sz="2250" spc="-5" i="1" u="sng">
                <a:latin typeface="Times New Roman"/>
                <a:cs typeface="Times New Roman"/>
              </a:rPr>
              <a:t>b</a:t>
            </a:r>
            <a:r>
              <a:rPr dirty="0" sz="2250" spc="-240" i="1" u="sng">
                <a:latin typeface="Times New Roman"/>
                <a:cs typeface="Times New Roman"/>
              </a:rPr>
              <a:t> </a:t>
            </a:r>
            <a:r>
              <a:rPr dirty="0" sz="2950" spc="-110" u="sng">
                <a:latin typeface="Symbol"/>
                <a:cs typeface="Symbol"/>
              </a:rPr>
              <a:t></a:t>
            </a:r>
            <a:r>
              <a:rPr dirty="0" sz="2250" spc="-5" u="sng">
                <a:latin typeface="Times New Roman"/>
                <a:cs typeface="Times New Roman"/>
              </a:rPr>
              <a:t>4</a:t>
            </a:r>
            <a:r>
              <a:rPr dirty="0" sz="2250" spc="160" u="sng">
                <a:latin typeface="Times New Roman"/>
                <a:cs typeface="Times New Roman"/>
              </a:rPr>
              <a:t> </a:t>
            </a:r>
            <a:r>
              <a:rPr dirty="0" sz="2250" spc="-5" u="sng">
                <a:latin typeface="Symbol"/>
                <a:cs typeface="Symbol"/>
              </a:rPr>
              <a:t></a:t>
            </a:r>
            <a:r>
              <a:rPr dirty="0" sz="2250" spc="45" u="sng">
                <a:latin typeface="Times New Roman"/>
                <a:cs typeface="Times New Roman"/>
              </a:rPr>
              <a:t> </a:t>
            </a:r>
            <a:r>
              <a:rPr dirty="0" sz="2350" spc="-60" i="1" u="sng">
                <a:latin typeface="Symbol"/>
                <a:cs typeface="Symbol"/>
              </a:rPr>
              <a:t></a:t>
            </a:r>
            <a:r>
              <a:rPr dirty="0" sz="2350" spc="240" i="1" u="sng">
                <a:latin typeface="Times New Roman"/>
                <a:cs typeface="Times New Roman"/>
              </a:rPr>
              <a:t> </a:t>
            </a:r>
            <a:r>
              <a:rPr dirty="0" sz="2950" spc="-60" u="sng">
                <a:latin typeface="Symbol"/>
                <a:cs typeface="Symbol"/>
              </a:rPr>
              <a:t></a:t>
            </a:r>
            <a:endParaRPr sz="2950">
              <a:latin typeface="Symbol"/>
              <a:cs typeface="Symbol"/>
            </a:endParaRPr>
          </a:p>
          <a:p>
            <a:pPr algn="ctr" marL="247650">
              <a:lnSpc>
                <a:spcPct val="100000"/>
              </a:lnSpc>
              <a:spcBef>
                <a:spcPts val="325"/>
              </a:spcBef>
            </a:pPr>
            <a:r>
              <a:rPr dirty="0" sz="2250" spc="-5">
                <a:latin typeface="Times New Roman"/>
                <a:cs typeface="Times New Roman"/>
              </a:rPr>
              <a:t>4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77336" y="4184408"/>
            <a:ext cx="2072639" cy="367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4485" algn="l"/>
                <a:tab pos="1331595" algn="l"/>
              </a:tabLst>
            </a:pPr>
            <a:r>
              <a:rPr dirty="0" sz="2350" spc="-65" i="1">
                <a:latin typeface="Symbol"/>
                <a:cs typeface="Symbol"/>
              </a:rPr>
              <a:t></a:t>
            </a:r>
            <a:r>
              <a:rPr dirty="0" sz="2350" spc="-65" i="1">
                <a:latin typeface="Times New Roman"/>
                <a:cs typeface="Times New Roman"/>
              </a:rPr>
              <a:t>	</a:t>
            </a:r>
            <a:r>
              <a:rPr dirty="0" sz="2250" spc="-5">
                <a:latin typeface="Symbol"/>
                <a:cs typeface="Symbol"/>
              </a:rPr>
              <a:t></a:t>
            </a:r>
            <a:r>
              <a:rPr dirty="0" sz="2250" spc="-5">
                <a:latin typeface="Times New Roman"/>
                <a:cs typeface="Times New Roman"/>
              </a:rPr>
              <a:t> </a:t>
            </a:r>
            <a:r>
              <a:rPr dirty="0" sz="2250" spc="-165">
                <a:latin typeface="Times New Roman"/>
                <a:cs typeface="Times New Roman"/>
              </a:rPr>
              <a:t> </a:t>
            </a:r>
            <a:r>
              <a:rPr dirty="0" sz="2250" spc="-5" i="1">
                <a:latin typeface="Times New Roman"/>
                <a:cs typeface="Times New Roman"/>
              </a:rPr>
              <a:t>a</a:t>
            </a:r>
            <a:r>
              <a:rPr dirty="0" sz="2250" spc="245" i="1">
                <a:latin typeface="Times New Roman"/>
                <a:cs typeface="Times New Roman"/>
              </a:rPr>
              <a:t> </a:t>
            </a:r>
            <a:r>
              <a:rPr dirty="0" sz="2250" spc="-5">
                <a:latin typeface="Symbol"/>
                <a:cs typeface="Symbol"/>
              </a:rPr>
              <a:t>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2350" spc="-60" i="1">
                <a:latin typeface="Symbol"/>
                <a:cs typeface="Symbol"/>
              </a:rPr>
              <a:t></a:t>
            </a:r>
            <a:r>
              <a:rPr dirty="0" sz="2350" spc="-335" i="1">
                <a:latin typeface="Times New Roman"/>
                <a:cs typeface="Times New Roman"/>
              </a:rPr>
              <a:t> </a:t>
            </a:r>
            <a:r>
              <a:rPr dirty="0" sz="2250" spc="-5" i="1">
                <a:latin typeface="Times New Roman"/>
                <a:cs typeface="Times New Roman"/>
              </a:rPr>
              <a:t>b</a:t>
            </a:r>
            <a:r>
              <a:rPr dirty="0" sz="2250" spc="160" i="1">
                <a:latin typeface="Times New Roman"/>
                <a:cs typeface="Times New Roman"/>
              </a:rPr>
              <a:t> </a:t>
            </a:r>
            <a:r>
              <a:rPr dirty="0" sz="2250" spc="-5">
                <a:latin typeface="Times New Roman"/>
                <a:cs typeface="Times New Roman"/>
              </a:rPr>
              <a:t>/</a:t>
            </a:r>
            <a:r>
              <a:rPr dirty="0" sz="2250" spc="85">
                <a:latin typeface="Times New Roman"/>
                <a:cs typeface="Times New Roman"/>
              </a:rPr>
              <a:t> </a:t>
            </a:r>
            <a:r>
              <a:rPr dirty="0" sz="2250" spc="-5">
                <a:latin typeface="Times New Roman"/>
                <a:cs typeface="Times New Roman"/>
              </a:rPr>
              <a:t>4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6060" y="3009404"/>
            <a:ext cx="1043305" cy="4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25">
                <a:latin typeface="Symbol"/>
                <a:cs typeface="Symbol"/>
              </a:rPr>
              <a:t></a:t>
            </a:r>
            <a:r>
              <a:rPr dirty="0" sz="2250" spc="-5" i="1">
                <a:latin typeface="Times New Roman"/>
                <a:cs typeface="Times New Roman"/>
              </a:rPr>
              <a:t>z</a:t>
            </a:r>
            <a:r>
              <a:rPr dirty="0" sz="2250" spc="229" i="1">
                <a:latin typeface="Times New Roman"/>
                <a:cs typeface="Times New Roman"/>
              </a:rPr>
              <a:t> </a:t>
            </a:r>
            <a:r>
              <a:rPr dirty="0" sz="2250" spc="-5">
                <a:latin typeface="Symbol"/>
                <a:cs typeface="Symbol"/>
              </a:rPr>
              <a:t></a:t>
            </a:r>
            <a:r>
              <a:rPr dirty="0" sz="2250" spc="225">
                <a:latin typeface="Times New Roman"/>
                <a:cs typeface="Times New Roman"/>
              </a:rPr>
              <a:t> </a:t>
            </a:r>
            <a:r>
              <a:rPr dirty="0" sz="2250" spc="-5" i="1">
                <a:latin typeface="Times New Roman"/>
                <a:cs typeface="Times New Roman"/>
              </a:rPr>
              <a:t>a</a:t>
            </a:r>
            <a:r>
              <a:rPr dirty="0" sz="2250" spc="-105" i="1">
                <a:latin typeface="Times New Roman"/>
                <a:cs typeface="Times New Roman"/>
              </a:rPr>
              <a:t> </a:t>
            </a:r>
            <a:r>
              <a:rPr dirty="0" sz="2950" spc="-254">
                <a:latin typeface="Symbol"/>
                <a:cs typeface="Symbol"/>
              </a:rPr>
              <a:t></a:t>
            </a:r>
            <a:r>
              <a:rPr dirty="0" sz="2250" spc="-5" i="1">
                <a:latin typeface="Times New Roman"/>
                <a:cs typeface="Times New Roman"/>
              </a:rPr>
              <a:t>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16172" y="3209035"/>
            <a:ext cx="1303020" cy="895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3390"/>
              </a:lnSpc>
            </a:pPr>
            <a:r>
              <a:rPr dirty="0" sz="2250" spc="-5" i="1">
                <a:latin typeface="Times New Roman"/>
                <a:cs typeface="Times New Roman"/>
              </a:rPr>
              <a:t>p</a:t>
            </a:r>
            <a:r>
              <a:rPr dirty="0" sz="2250" spc="-200" i="1">
                <a:latin typeface="Times New Roman"/>
                <a:cs typeface="Times New Roman"/>
              </a:rPr>
              <a:t> </a:t>
            </a:r>
            <a:r>
              <a:rPr dirty="0" sz="2950" spc="25">
                <a:latin typeface="Symbol"/>
                <a:cs typeface="Symbol"/>
              </a:rPr>
              <a:t></a:t>
            </a:r>
            <a:r>
              <a:rPr dirty="0" sz="2250" spc="-5" i="1">
                <a:latin typeface="Times New Roman"/>
                <a:cs typeface="Times New Roman"/>
              </a:rPr>
              <a:t>z</a:t>
            </a:r>
            <a:r>
              <a:rPr dirty="0" sz="2250" spc="-125" i="1">
                <a:latin typeface="Times New Roman"/>
                <a:cs typeface="Times New Roman"/>
              </a:rPr>
              <a:t> </a:t>
            </a:r>
            <a:r>
              <a:rPr dirty="0" sz="2950" spc="-60">
                <a:latin typeface="Symbol"/>
                <a:cs typeface="Symbol"/>
              </a:rPr>
              <a:t></a:t>
            </a:r>
            <a:r>
              <a:rPr dirty="0" sz="2950" spc="-310">
                <a:latin typeface="Times New Roman"/>
                <a:cs typeface="Times New Roman"/>
              </a:rPr>
              <a:t> </a:t>
            </a:r>
            <a:r>
              <a:rPr dirty="0" sz="2250" spc="-5">
                <a:latin typeface="Symbol"/>
                <a:cs typeface="Symbol"/>
              </a:rPr>
              <a:t></a:t>
            </a:r>
            <a:r>
              <a:rPr dirty="0" sz="2250">
                <a:latin typeface="Times New Roman"/>
                <a:cs typeface="Times New Roman"/>
              </a:rPr>
              <a:t> </a:t>
            </a:r>
            <a:r>
              <a:rPr dirty="0" sz="2250" spc="-165">
                <a:latin typeface="Times New Roman"/>
                <a:cs typeface="Times New Roman"/>
              </a:rPr>
              <a:t> </a:t>
            </a:r>
            <a:r>
              <a:rPr dirty="0" baseline="-9876" sz="3375" spc="-7">
                <a:latin typeface="Symbol"/>
                <a:cs typeface="Symbol"/>
              </a:rPr>
              <a:t></a:t>
            </a:r>
            <a:r>
              <a:rPr dirty="0" baseline="-9876" sz="3375" spc="-150">
                <a:latin typeface="Times New Roman"/>
                <a:cs typeface="Times New Roman"/>
              </a:rPr>
              <a:t> </a:t>
            </a:r>
            <a:r>
              <a:rPr dirty="0" baseline="-4938" sz="3375" spc="-7" i="1">
                <a:latin typeface="Times New Roman"/>
                <a:cs typeface="Times New Roman"/>
              </a:rPr>
              <a:t>b</a:t>
            </a:r>
            <a:endParaRPr baseline="-4938" sz="3375">
              <a:latin typeface="Times New Roman"/>
              <a:cs typeface="Times New Roman"/>
            </a:endParaRPr>
          </a:p>
          <a:p>
            <a:pPr algn="r" marR="31115">
              <a:lnSpc>
                <a:spcPts val="2550"/>
              </a:lnSpc>
            </a:pPr>
            <a:r>
              <a:rPr dirty="0" sz="2250" spc="-1115">
                <a:latin typeface="Symbol"/>
                <a:cs typeface="Symbol"/>
              </a:rPr>
              <a:t></a:t>
            </a:r>
            <a:r>
              <a:rPr dirty="0" baseline="-25925" sz="3375" spc="-7">
                <a:latin typeface="Symbol"/>
                <a:cs typeface="Symbol"/>
              </a:rPr>
              <a:t></a:t>
            </a:r>
            <a:r>
              <a:rPr dirty="0" baseline="-25925" sz="3375" spc="-465">
                <a:latin typeface="Times New Roman"/>
                <a:cs typeface="Times New Roman"/>
              </a:rPr>
              <a:t> </a:t>
            </a:r>
            <a:r>
              <a:rPr dirty="0" baseline="-12345" sz="3375" spc="-7">
                <a:latin typeface="Times New Roman"/>
                <a:cs typeface="Times New Roman"/>
              </a:rPr>
              <a:t>0</a:t>
            </a:r>
            <a:endParaRPr baseline="-12345" sz="337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72111" y="3040126"/>
            <a:ext cx="942975" cy="267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">
                <a:latin typeface="Symbol"/>
                <a:cs typeface="Symbol"/>
              </a:rPr>
              <a:t></a:t>
            </a:r>
            <a:r>
              <a:rPr dirty="0" sz="1300" spc="-85">
                <a:latin typeface="Times New Roman"/>
                <a:cs typeface="Times New Roman"/>
              </a:rPr>
              <a:t> </a:t>
            </a:r>
            <a:r>
              <a:rPr dirty="0" sz="1700" spc="110">
                <a:latin typeface="Symbol"/>
                <a:cs typeface="Symbol"/>
              </a:rPr>
              <a:t></a:t>
            </a:r>
            <a:r>
              <a:rPr dirty="0" sz="1300" i="1">
                <a:latin typeface="Times New Roman"/>
                <a:cs typeface="Times New Roman"/>
              </a:rPr>
              <a:t>z</a:t>
            </a:r>
            <a:r>
              <a:rPr dirty="0" sz="1300" spc="-50" i="1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Symbol"/>
                <a:cs typeface="Symbol"/>
              </a:rPr>
              <a:t>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a</a:t>
            </a:r>
            <a:r>
              <a:rPr dirty="0" sz="1300" spc="30" i="1">
                <a:latin typeface="Times New Roman"/>
                <a:cs typeface="Times New Roman"/>
              </a:rPr>
              <a:t> </a:t>
            </a:r>
            <a:r>
              <a:rPr dirty="0" sz="1700" spc="-30">
                <a:latin typeface="Symbol"/>
                <a:cs typeface="Symbol"/>
              </a:rPr>
              <a:t>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8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/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b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24115" y="2992373"/>
            <a:ext cx="887094" cy="888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025" algn="l"/>
                <a:tab pos="711200" algn="l"/>
              </a:tabLst>
            </a:pPr>
            <a:r>
              <a:rPr dirty="0" sz="2550" i="1">
                <a:latin typeface="Times New Roman"/>
                <a:cs typeface="Times New Roman"/>
              </a:rPr>
              <a:t>z</a:t>
            </a:r>
            <a:r>
              <a:rPr dirty="0" sz="2550" i="1">
                <a:latin typeface="Times New Roman"/>
                <a:cs typeface="Times New Roman"/>
              </a:rPr>
              <a:t>	</a:t>
            </a:r>
            <a:r>
              <a:rPr dirty="0" sz="2550" spc="5">
                <a:latin typeface="Symbol"/>
                <a:cs typeface="Symbol"/>
              </a:rPr>
              <a:t></a:t>
            </a:r>
            <a:r>
              <a:rPr dirty="0" sz="2550" spc="5">
                <a:latin typeface="Times New Roman"/>
                <a:cs typeface="Times New Roman"/>
              </a:rPr>
              <a:t>	</a:t>
            </a:r>
            <a:r>
              <a:rPr dirty="0" sz="2550" spc="5" i="1">
                <a:latin typeface="Times New Roman"/>
                <a:cs typeface="Times New Roman"/>
              </a:rPr>
              <a:t>a</a:t>
            </a: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27025" algn="l"/>
                <a:tab pos="711200" algn="l"/>
              </a:tabLst>
            </a:pPr>
            <a:r>
              <a:rPr dirty="0" sz="2550" i="1">
                <a:latin typeface="Times New Roman"/>
                <a:cs typeface="Times New Roman"/>
              </a:rPr>
              <a:t>z</a:t>
            </a:r>
            <a:r>
              <a:rPr dirty="0" sz="2550" i="1">
                <a:latin typeface="Times New Roman"/>
                <a:cs typeface="Times New Roman"/>
              </a:rPr>
              <a:t>	</a:t>
            </a:r>
            <a:r>
              <a:rPr dirty="0" sz="2550" spc="5">
                <a:latin typeface="Symbol"/>
                <a:cs typeface="Symbol"/>
              </a:rPr>
              <a:t></a:t>
            </a:r>
            <a:r>
              <a:rPr dirty="0" sz="2550" spc="5">
                <a:latin typeface="Times New Roman"/>
                <a:cs typeface="Times New Roman"/>
              </a:rPr>
              <a:t>	</a:t>
            </a:r>
            <a:r>
              <a:rPr dirty="0" sz="2550" spc="5" i="1">
                <a:latin typeface="Times New Roman"/>
                <a:cs typeface="Times New Roman"/>
              </a:rPr>
              <a:t>a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19147"/>
            <a:ext cx="5029200" cy="1060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伽马（爱尔兰）噪声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伽马噪声的PDF由下式给出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7" name="object 7"/>
          <p:cNvSpPr/>
          <p:nvPr/>
        </p:nvSpPr>
        <p:spPr>
          <a:xfrm>
            <a:off x="4500884" y="3569956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39" h="0">
                <a:moveTo>
                  <a:pt x="0" y="0"/>
                </a:moveTo>
                <a:lnTo>
                  <a:pt x="1183359" y="0"/>
                </a:lnTo>
              </a:path>
            </a:pathLst>
          </a:custGeom>
          <a:ln w="131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63294" y="4985744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5" h="0">
                <a:moveTo>
                  <a:pt x="0" y="0"/>
                </a:moveTo>
                <a:lnTo>
                  <a:pt x="298689" y="0"/>
                </a:lnTo>
              </a:path>
            </a:pathLst>
          </a:custGeom>
          <a:ln w="131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78166" y="5838419"/>
            <a:ext cx="506730" cy="0"/>
          </a:xfrm>
          <a:custGeom>
            <a:avLst/>
            <a:gdLst/>
            <a:ahLst/>
            <a:cxnLst/>
            <a:rect l="l" t="t" r="r" b="b"/>
            <a:pathLst>
              <a:path w="506729" h="0">
                <a:moveTo>
                  <a:pt x="0" y="0"/>
                </a:moveTo>
                <a:lnTo>
                  <a:pt x="506709" y="0"/>
                </a:lnTo>
              </a:path>
            </a:pathLst>
          </a:custGeom>
          <a:ln w="131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265803" y="5839459"/>
            <a:ext cx="11811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8837" y="5591797"/>
            <a:ext cx="11811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97578" y="5847854"/>
            <a:ext cx="18415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a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98163" y="5400547"/>
            <a:ext cx="18415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b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2682" y="4994402"/>
            <a:ext cx="18415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a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8884" y="4547857"/>
            <a:ext cx="18415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b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46003" y="3921505"/>
            <a:ext cx="412115" cy="516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Symbol"/>
                <a:cs typeface="Symbol"/>
              </a:rPr>
              <a:t></a:t>
            </a:r>
            <a:r>
              <a:rPr dirty="0" sz="2500" spc="-65">
                <a:latin typeface="Times New Roman"/>
                <a:cs typeface="Times New Roman"/>
              </a:rPr>
              <a:t> </a:t>
            </a:r>
            <a:r>
              <a:rPr dirty="0" baseline="-22222" sz="3750" spc="-7">
                <a:latin typeface="Times New Roman"/>
                <a:cs typeface="Times New Roman"/>
              </a:rPr>
              <a:t>0</a:t>
            </a:r>
            <a:endParaRPr baseline="-22222" sz="37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46003" y="4121924"/>
            <a:ext cx="18224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Symbol"/>
                <a:cs typeface="Symbol"/>
              </a:rPr>
              <a:t>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46003" y="3617467"/>
            <a:ext cx="18224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Symbol"/>
                <a:cs typeface="Symbol"/>
              </a:rPr>
              <a:t>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46003" y="3477005"/>
            <a:ext cx="1664970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25805" algn="l"/>
              </a:tabLst>
            </a:pPr>
            <a:r>
              <a:rPr dirty="0" baseline="34444" sz="3750" spc="-7">
                <a:latin typeface="Symbol"/>
                <a:cs typeface="Symbol"/>
              </a:rPr>
              <a:t></a:t>
            </a:r>
            <a:r>
              <a:rPr dirty="0" baseline="34444" sz="3750" spc="352">
                <a:latin typeface="Times New Roman"/>
                <a:cs typeface="Times New Roman"/>
              </a:rPr>
              <a:t> </a:t>
            </a:r>
            <a:r>
              <a:rPr dirty="0" sz="3300" spc="-70">
                <a:latin typeface="Symbol"/>
                <a:cs typeface="Symbol"/>
              </a:rPr>
              <a:t></a:t>
            </a:r>
            <a:r>
              <a:rPr dirty="0" sz="2500" spc="-5" i="1">
                <a:latin typeface="Times New Roman"/>
                <a:cs typeface="Times New Roman"/>
              </a:rPr>
              <a:t>b</a:t>
            </a:r>
            <a:r>
              <a:rPr dirty="0" sz="2500" i="1"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Symbol"/>
                <a:cs typeface="Symbol"/>
              </a:rPr>
              <a:t></a:t>
            </a:r>
            <a:r>
              <a:rPr dirty="0" sz="2500" spc="26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1</a:t>
            </a:r>
            <a:r>
              <a:rPr dirty="0" sz="2500" spc="-195">
                <a:latin typeface="Times New Roman"/>
                <a:cs typeface="Times New Roman"/>
              </a:rPr>
              <a:t> </a:t>
            </a:r>
            <a:r>
              <a:rPr dirty="0" sz="3300" spc="-434">
                <a:latin typeface="Symbol"/>
                <a:cs typeface="Symbol"/>
              </a:rPr>
              <a:t></a:t>
            </a:r>
            <a:r>
              <a:rPr dirty="0" sz="2500" spc="-5">
                <a:latin typeface="Times New Roman"/>
                <a:cs typeface="Times New Roman"/>
              </a:rPr>
              <a:t>!</a:t>
            </a:r>
            <a:r>
              <a:rPr dirty="0" sz="2500" spc="120">
                <a:latin typeface="Times New Roman"/>
                <a:cs typeface="Times New Roman"/>
              </a:rPr>
              <a:t> </a:t>
            </a:r>
            <a:r>
              <a:rPr dirty="0" baseline="43333" sz="3750" spc="-7" i="1">
                <a:latin typeface="Times New Roman"/>
                <a:cs typeface="Times New Roman"/>
              </a:rPr>
              <a:t>e</a:t>
            </a:r>
            <a:endParaRPr baseline="43333" sz="3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16123" y="3461765"/>
            <a:ext cx="1062355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p</a:t>
            </a:r>
            <a:r>
              <a:rPr dirty="0" sz="2500" spc="80" i="1">
                <a:latin typeface="Times New Roman"/>
                <a:cs typeface="Times New Roman"/>
              </a:rPr>
              <a:t> </a:t>
            </a:r>
            <a:r>
              <a:rPr dirty="0" sz="3300" spc="225">
                <a:latin typeface="Symbol"/>
                <a:cs typeface="Symbol"/>
              </a:rPr>
              <a:t></a:t>
            </a:r>
            <a:r>
              <a:rPr dirty="0" sz="2500" spc="-5" i="1">
                <a:latin typeface="Times New Roman"/>
                <a:cs typeface="Times New Roman"/>
              </a:rPr>
              <a:t>z</a:t>
            </a:r>
            <a:r>
              <a:rPr dirty="0" sz="2500" spc="135" i="1">
                <a:latin typeface="Times New Roman"/>
                <a:cs typeface="Times New Roman"/>
              </a:rPr>
              <a:t> </a:t>
            </a:r>
            <a:r>
              <a:rPr dirty="0" sz="3300" spc="110">
                <a:latin typeface="Symbol"/>
                <a:cs typeface="Symbol"/>
              </a:rPr>
              <a:t></a:t>
            </a:r>
            <a:r>
              <a:rPr dirty="0" sz="3300" spc="-27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76492" y="3322573"/>
            <a:ext cx="35623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8435" indent="-165735">
              <a:lnSpc>
                <a:spcPct val="100000"/>
              </a:lnSpc>
              <a:buFont typeface="Symbol"/>
              <a:buChar char=""/>
              <a:tabLst>
                <a:tab pos="179070" algn="l"/>
              </a:tabLst>
            </a:pPr>
            <a:r>
              <a:rPr dirty="0" sz="1450" i="1">
                <a:latin typeface="Times New Roman"/>
                <a:cs typeface="Times New Roman"/>
              </a:rPr>
              <a:t>az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46003" y="2989579"/>
            <a:ext cx="1350010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2222" sz="3750" spc="-7">
                <a:latin typeface="Symbol"/>
                <a:cs typeface="Symbol"/>
              </a:rPr>
              <a:t></a:t>
            </a:r>
            <a:r>
              <a:rPr dirty="0" baseline="-22222" sz="3750" spc="-7">
                <a:latin typeface="Times New Roman"/>
                <a:cs typeface="Times New Roman"/>
              </a:rPr>
              <a:t> </a:t>
            </a:r>
            <a:r>
              <a:rPr dirty="0" baseline="-22222" sz="3750" spc="-412">
                <a:latin typeface="Times New Roman"/>
                <a:cs typeface="Times New Roman"/>
              </a:rPr>
              <a:t> </a:t>
            </a:r>
            <a:r>
              <a:rPr dirty="0" baseline="-24444" sz="3750" spc="-7" i="1">
                <a:latin typeface="Times New Roman"/>
                <a:cs typeface="Times New Roman"/>
              </a:rPr>
              <a:t>a</a:t>
            </a:r>
            <a:r>
              <a:rPr dirty="0" baseline="-24444" sz="3750" spc="247" i="1">
                <a:latin typeface="Times New Roman"/>
                <a:cs typeface="Times New Roman"/>
              </a:rPr>
              <a:t> </a:t>
            </a:r>
            <a:r>
              <a:rPr dirty="0" sz="1450" i="1">
                <a:latin typeface="Times New Roman"/>
                <a:cs typeface="Times New Roman"/>
              </a:rPr>
              <a:t>b</a:t>
            </a:r>
            <a:r>
              <a:rPr dirty="0" sz="1450" i="1">
                <a:latin typeface="Times New Roman"/>
                <a:cs typeface="Times New Roman"/>
              </a:rPr>
              <a:t> </a:t>
            </a:r>
            <a:r>
              <a:rPr dirty="0" sz="1450" spc="20" i="1">
                <a:latin typeface="Times New Roman"/>
                <a:cs typeface="Times New Roman"/>
              </a:rPr>
              <a:t> </a:t>
            </a:r>
            <a:r>
              <a:rPr dirty="0" baseline="-24444" sz="3750" spc="-7" i="1">
                <a:latin typeface="Times New Roman"/>
                <a:cs typeface="Times New Roman"/>
              </a:rPr>
              <a:t>z</a:t>
            </a:r>
            <a:r>
              <a:rPr dirty="0" baseline="-24444" sz="3750" spc="150" i="1">
                <a:latin typeface="Times New Roman"/>
                <a:cs typeface="Times New Roman"/>
              </a:rPr>
              <a:t> </a:t>
            </a:r>
            <a:r>
              <a:rPr dirty="0" sz="1450" i="1">
                <a:latin typeface="Times New Roman"/>
                <a:cs typeface="Times New Roman"/>
              </a:rPr>
              <a:t>b</a:t>
            </a:r>
            <a:r>
              <a:rPr dirty="0" sz="1450" spc="120" i="1">
                <a:latin typeface="Times New Roman"/>
                <a:cs typeface="Times New Roman"/>
              </a:rPr>
              <a:t> </a:t>
            </a:r>
            <a:r>
              <a:rPr dirty="0" sz="1450">
                <a:latin typeface="Symbol"/>
                <a:cs typeface="Symbol"/>
              </a:rPr>
              <a:t></a:t>
            </a:r>
            <a:r>
              <a:rPr dirty="0" sz="1450" spc="-95">
                <a:latin typeface="Times New Roman"/>
                <a:cs typeface="Times New Roman"/>
              </a:rPr>
              <a:t> </a:t>
            </a:r>
            <a:r>
              <a:rPr dirty="0" sz="145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20873" y="5587492"/>
            <a:ext cx="869950" cy="40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2625" algn="l"/>
              </a:tabLst>
            </a:pPr>
            <a:r>
              <a:rPr dirty="0" sz="2600" spc="-65" i="1">
                <a:latin typeface="Symbol"/>
                <a:cs typeface="Symbol"/>
              </a:rPr>
              <a:t></a:t>
            </a:r>
            <a:r>
              <a:rPr dirty="0" sz="2600" spc="-65" i="1"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65081" y="4734826"/>
            <a:ext cx="610235" cy="40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dirty="0" sz="2600" spc="-65" i="1">
                <a:latin typeface="Symbol"/>
                <a:cs typeface="Symbol"/>
              </a:rPr>
              <a:t></a:t>
            </a:r>
            <a:r>
              <a:rPr dirty="0" sz="2600" spc="-65" i="1"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24115" y="3071774"/>
            <a:ext cx="925830" cy="1221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6000"/>
              </a:lnSpc>
              <a:tabLst>
                <a:tab pos="327025" algn="l"/>
                <a:tab pos="711200" algn="l"/>
              </a:tabLst>
            </a:pPr>
            <a:r>
              <a:rPr dirty="0" sz="3150" spc="5" i="1">
                <a:latin typeface="Times New Roman"/>
                <a:cs typeface="Times New Roman"/>
              </a:rPr>
              <a:t>z</a:t>
            </a:r>
            <a:r>
              <a:rPr dirty="0" sz="3150" spc="5" i="1">
                <a:latin typeface="Times New Roman"/>
                <a:cs typeface="Times New Roman"/>
              </a:rPr>
              <a:t>	</a:t>
            </a:r>
            <a:r>
              <a:rPr dirty="0" sz="3150" spc="10">
                <a:latin typeface="Symbol"/>
                <a:cs typeface="Symbol"/>
              </a:rPr>
              <a:t></a:t>
            </a:r>
            <a:r>
              <a:rPr dirty="0" sz="3150" spc="10">
                <a:latin typeface="Times New Roman"/>
                <a:cs typeface="Times New Roman"/>
              </a:rPr>
              <a:t>	</a:t>
            </a:r>
            <a:r>
              <a:rPr dirty="0" sz="3150" spc="5" i="1">
                <a:latin typeface="Times New Roman"/>
                <a:cs typeface="Times New Roman"/>
              </a:rPr>
              <a:t>a z</a:t>
            </a:r>
            <a:r>
              <a:rPr dirty="0" sz="3150" spc="5" i="1">
                <a:latin typeface="Times New Roman"/>
                <a:cs typeface="Times New Roman"/>
              </a:rPr>
              <a:t>	</a:t>
            </a:r>
            <a:r>
              <a:rPr dirty="0" sz="3150" spc="10">
                <a:latin typeface="Symbol"/>
                <a:cs typeface="Symbol"/>
              </a:rPr>
              <a:t></a:t>
            </a:r>
            <a:r>
              <a:rPr dirty="0" sz="3150" spc="10">
                <a:latin typeface="Times New Roman"/>
                <a:cs typeface="Times New Roman"/>
              </a:rPr>
              <a:t>	</a:t>
            </a:r>
            <a:r>
              <a:rPr dirty="0" sz="3150" spc="10" i="1">
                <a:latin typeface="Times New Roman"/>
                <a:cs typeface="Times New Roman"/>
              </a:rPr>
              <a:t>a</a:t>
            </a:r>
            <a:endParaRPr sz="3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674367"/>
            <a:ext cx="6805930" cy="1060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指数分布噪声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ts val="3295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指数噪声的PDF由下式给出，其中,a&gt;0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7432" y="6164071"/>
            <a:ext cx="7237730" cy="845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指数分布的PDF是当b=1时爱尔兰分布的特殊 </a:t>
            </a:r>
            <a:r>
              <a:rPr dirty="0" sz="2800">
                <a:latin typeface="NSimSun"/>
                <a:cs typeface="NSimSun"/>
              </a:rPr>
              <a:t>情况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8" name="object 8"/>
          <p:cNvSpPr/>
          <p:nvPr/>
        </p:nvSpPr>
        <p:spPr>
          <a:xfrm>
            <a:off x="4270761" y="4773921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5" h="0">
                <a:moveTo>
                  <a:pt x="0" y="0"/>
                </a:moveTo>
                <a:lnTo>
                  <a:pt x="298689" y="0"/>
                </a:lnTo>
              </a:path>
            </a:pathLst>
          </a:custGeom>
          <a:ln w="131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86407" y="5627357"/>
            <a:ext cx="506730" cy="0"/>
          </a:xfrm>
          <a:custGeom>
            <a:avLst/>
            <a:gdLst/>
            <a:ahLst/>
            <a:cxnLst/>
            <a:rect l="l" t="t" r="r" b="b"/>
            <a:pathLst>
              <a:path w="506729" h="0">
                <a:moveTo>
                  <a:pt x="0" y="0"/>
                </a:moveTo>
                <a:lnTo>
                  <a:pt x="506709" y="0"/>
                </a:lnTo>
              </a:path>
            </a:pathLst>
          </a:custGeom>
          <a:ln w="131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773307" y="5628385"/>
            <a:ext cx="11811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06316" y="5380735"/>
            <a:ext cx="11811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09465" y="5189473"/>
            <a:ext cx="18415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Times New Roman"/>
                <a:cs typeface="Times New Roman"/>
              </a:rPr>
              <a:t>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90186" y="4336021"/>
            <a:ext cx="18415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Times New Roman"/>
                <a:cs typeface="Times New Roman"/>
              </a:rPr>
              <a:t>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5833" y="5636767"/>
            <a:ext cx="18415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a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90186" y="4783315"/>
            <a:ext cx="18415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a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54257" y="3359137"/>
            <a:ext cx="559435" cy="939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7015">
              <a:lnSpc>
                <a:spcPts val="2550"/>
              </a:lnSpc>
            </a:pPr>
            <a:r>
              <a:rPr dirty="0" sz="2500" spc="-5" i="1">
                <a:latin typeface="Times New Roman"/>
                <a:cs typeface="Times New Roman"/>
              </a:rPr>
              <a:t>ae</a:t>
            </a: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ts val="1870"/>
              </a:lnSpc>
            </a:pPr>
            <a:r>
              <a:rPr dirty="0" sz="2500" spc="-5">
                <a:latin typeface="Symbol"/>
                <a:cs typeface="Symbol"/>
              </a:rPr>
              <a:t></a:t>
            </a:r>
            <a:endParaRPr sz="2500">
              <a:latin typeface="Symbol"/>
              <a:cs typeface="Symbol"/>
            </a:endParaRPr>
          </a:p>
          <a:p>
            <a:pPr marL="12700">
              <a:lnSpc>
                <a:spcPts val="2320"/>
              </a:lnSpc>
            </a:pPr>
            <a:r>
              <a:rPr dirty="0" baseline="-13333" sz="3750" spc="-7">
                <a:latin typeface="Symbol"/>
                <a:cs typeface="Symbol"/>
              </a:rPr>
              <a:t></a:t>
            </a:r>
            <a:r>
              <a:rPr dirty="0" baseline="-13333" sz="3750" spc="-104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0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54257" y="3340823"/>
            <a:ext cx="18224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Symbol"/>
                <a:cs typeface="Symbol"/>
              </a:rPr>
              <a:t>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23653" y="3470135"/>
            <a:ext cx="1062990" cy="504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p</a:t>
            </a:r>
            <a:r>
              <a:rPr dirty="0" sz="2500" spc="80" i="1">
                <a:latin typeface="Times New Roman"/>
                <a:cs typeface="Times New Roman"/>
              </a:rPr>
              <a:t> </a:t>
            </a:r>
            <a:r>
              <a:rPr dirty="0" sz="3300" spc="225">
                <a:latin typeface="Symbol"/>
                <a:cs typeface="Symbol"/>
              </a:rPr>
              <a:t></a:t>
            </a:r>
            <a:r>
              <a:rPr dirty="0" sz="2500" spc="-5" i="1">
                <a:latin typeface="Times New Roman"/>
                <a:cs typeface="Times New Roman"/>
              </a:rPr>
              <a:t>z</a:t>
            </a:r>
            <a:r>
              <a:rPr dirty="0" sz="2500" spc="135" i="1">
                <a:latin typeface="Times New Roman"/>
                <a:cs typeface="Times New Roman"/>
              </a:rPr>
              <a:t> </a:t>
            </a:r>
            <a:r>
              <a:rPr dirty="0" sz="3300" spc="114">
                <a:latin typeface="Symbol"/>
                <a:cs typeface="Symbol"/>
              </a:rPr>
              <a:t></a:t>
            </a:r>
            <a:r>
              <a:rPr dirty="0" sz="3300" spc="-26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55284" y="3350767"/>
            <a:ext cx="36385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buFont typeface="Symbol"/>
              <a:buChar char=""/>
              <a:tabLst>
                <a:tab pos="186690" algn="l"/>
              </a:tabLst>
            </a:pPr>
            <a:r>
              <a:rPr dirty="0" sz="1450" i="1">
                <a:latin typeface="Times New Roman"/>
                <a:cs typeface="Times New Roman"/>
              </a:rPr>
              <a:t>az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28365" y="5376417"/>
            <a:ext cx="869950" cy="40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2625" algn="l"/>
              </a:tabLst>
            </a:pPr>
            <a:r>
              <a:rPr dirty="0" sz="2600" spc="-65" i="1">
                <a:latin typeface="Symbol"/>
                <a:cs typeface="Symbol"/>
              </a:rPr>
              <a:t></a:t>
            </a:r>
            <a:r>
              <a:rPr dirty="0" sz="2600" spc="-65" i="1"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72586" y="4522965"/>
            <a:ext cx="610870" cy="40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600" spc="-65" i="1">
                <a:latin typeface="Symbol"/>
                <a:cs typeface="Symbol"/>
              </a:rPr>
              <a:t></a:t>
            </a:r>
            <a:r>
              <a:rPr dirty="0" sz="2600" spc="-65" i="1"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24115" y="3071774"/>
            <a:ext cx="925830" cy="1221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6000"/>
              </a:lnSpc>
              <a:tabLst>
                <a:tab pos="327025" algn="l"/>
                <a:tab pos="711200" algn="l"/>
              </a:tabLst>
            </a:pPr>
            <a:r>
              <a:rPr dirty="0" sz="3150" spc="5" i="1">
                <a:latin typeface="Times New Roman"/>
                <a:cs typeface="Times New Roman"/>
              </a:rPr>
              <a:t>z</a:t>
            </a:r>
            <a:r>
              <a:rPr dirty="0" sz="3150" spc="5" i="1">
                <a:latin typeface="Times New Roman"/>
                <a:cs typeface="Times New Roman"/>
              </a:rPr>
              <a:t>	</a:t>
            </a:r>
            <a:r>
              <a:rPr dirty="0" sz="3150" spc="10">
                <a:latin typeface="Symbol"/>
                <a:cs typeface="Symbol"/>
              </a:rPr>
              <a:t></a:t>
            </a:r>
            <a:r>
              <a:rPr dirty="0" sz="3150" spc="10">
                <a:latin typeface="Times New Roman"/>
                <a:cs typeface="Times New Roman"/>
              </a:rPr>
              <a:t>	</a:t>
            </a:r>
            <a:r>
              <a:rPr dirty="0" sz="3150" spc="5" i="1">
                <a:latin typeface="Times New Roman"/>
                <a:cs typeface="Times New Roman"/>
              </a:rPr>
              <a:t>a z</a:t>
            </a:r>
            <a:r>
              <a:rPr dirty="0" sz="3150" spc="5" i="1">
                <a:latin typeface="Times New Roman"/>
                <a:cs typeface="Times New Roman"/>
              </a:rPr>
              <a:t>	</a:t>
            </a:r>
            <a:r>
              <a:rPr dirty="0" sz="3150" spc="10">
                <a:latin typeface="Symbol"/>
                <a:cs typeface="Symbol"/>
              </a:rPr>
              <a:t></a:t>
            </a:r>
            <a:r>
              <a:rPr dirty="0" sz="3150" spc="10">
                <a:latin typeface="Times New Roman"/>
                <a:cs typeface="Times New Roman"/>
              </a:rPr>
              <a:t>	</a:t>
            </a:r>
            <a:r>
              <a:rPr dirty="0" sz="3150" spc="10" i="1">
                <a:latin typeface="Times New Roman"/>
                <a:cs typeface="Times New Roman"/>
              </a:rPr>
              <a:t>a</a:t>
            </a:r>
            <a:endParaRPr sz="3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674367"/>
            <a:ext cx="5739765" cy="1060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均匀分布噪声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ts val="3295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均匀分布噪声的PDF由下式给出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7" name="object 7"/>
          <p:cNvSpPr/>
          <p:nvPr/>
        </p:nvSpPr>
        <p:spPr>
          <a:xfrm>
            <a:off x="5009125" y="3452616"/>
            <a:ext cx="937260" cy="0"/>
          </a:xfrm>
          <a:custGeom>
            <a:avLst/>
            <a:gdLst/>
            <a:ahLst/>
            <a:cxnLst/>
            <a:rect l="l" t="t" r="r" b="b"/>
            <a:pathLst>
              <a:path w="937260" h="0">
                <a:moveTo>
                  <a:pt x="0" y="0"/>
                </a:moveTo>
                <a:lnTo>
                  <a:pt x="937227" y="0"/>
                </a:lnTo>
              </a:path>
            </a:pathLst>
          </a:custGeom>
          <a:ln w="131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70761" y="4808206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 h="0">
                <a:moveTo>
                  <a:pt x="0" y="0"/>
                </a:moveTo>
                <a:lnTo>
                  <a:pt x="944852" y="0"/>
                </a:lnTo>
              </a:path>
            </a:pathLst>
          </a:custGeom>
          <a:ln w="131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86407" y="5720317"/>
            <a:ext cx="1421130" cy="0"/>
          </a:xfrm>
          <a:custGeom>
            <a:avLst/>
            <a:gdLst/>
            <a:ahLst/>
            <a:cxnLst/>
            <a:rect l="l" t="t" r="r" b="b"/>
            <a:pathLst>
              <a:path w="1421129" h="0">
                <a:moveTo>
                  <a:pt x="0" y="0"/>
                </a:moveTo>
                <a:lnTo>
                  <a:pt x="1421091" y="0"/>
                </a:lnTo>
              </a:path>
            </a:pathLst>
          </a:custGeom>
          <a:ln w="131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30266" y="5728970"/>
            <a:ext cx="34290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Times New Roman"/>
                <a:cs typeface="Times New Roman"/>
              </a:rPr>
              <a:t>12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20907" y="4817617"/>
            <a:ext cx="18415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Times New Roman"/>
                <a:cs typeface="Times New Roman"/>
              </a:rPr>
              <a:t>2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47842" y="3014713"/>
            <a:ext cx="18415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Times New Roman"/>
                <a:cs typeface="Times New Roman"/>
              </a:rPr>
              <a:t>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06316" y="5472938"/>
            <a:ext cx="11811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96689" y="5180076"/>
            <a:ext cx="1309370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0375" algn="l"/>
                <a:tab pos="798830" algn="l"/>
              </a:tabLst>
            </a:pPr>
            <a:r>
              <a:rPr dirty="0" sz="3300" spc="-55">
                <a:latin typeface="Symbol"/>
                <a:cs typeface="Symbol"/>
              </a:rPr>
              <a:t></a:t>
            </a:r>
            <a:r>
              <a:rPr dirty="0" sz="2500" spc="-5" i="1">
                <a:latin typeface="Times New Roman"/>
                <a:cs typeface="Times New Roman"/>
              </a:rPr>
              <a:t>b</a:t>
            </a:r>
            <a:r>
              <a:rPr dirty="0" sz="2500" i="1"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Symbol"/>
                <a:cs typeface="Symbol"/>
              </a:rPr>
              <a:t></a:t>
            </a:r>
            <a:r>
              <a:rPr dirty="0" sz="2500">
                <a:latin typeface="Times New Roman"/>
                <a:cs typeface="Times New Roman"/>
              </a:rPr>
              <a:t>	</a:t>
            </a:r>
            <a:r>
              <a:rPr dirty="0" sz="2500" spc="-5" i="1">
                <a:latin typeface="Times New Roman"/>
                <a:cs typeface="Times New Roman"/>
              </a:rPr>
              <a:t>a</a:t>
            </a:r>
            <a:r>
              <a:rPr dirty="0" sz="2500" spc="204" i="1">
                <a:latin typeface="Times New Roman"/>
                <a:cs typeface="Times New Roman"/>
              </a:rPr>
              <a:t> </a:t>
            </a:r>
            <a:r>
              <a:rPr dirty="0" sz="3300">
                <a:latin typeface="Symbol"/>
                <a:cs typeface="Symbol"/>
              </a:rPr>
              <a:t></a:t>
            </a:r>
            <a:r>
              <a:rPr dirty="0" baseline="49808" sz="2175">
                <a:latin typeface="Times New Roman"/>
                <a:cs typeface="Times New Roman"/>
              </a:rPr>
              <a:t>2</a:t>
            </a:r>
            <a:endParaRPr baseline="49808" sz="217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90237" y="4370323"/>
            <a:ext cx="83820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5280" algn="l"/>
                <a:tab pos="666115" algn="l"/>
              </a:tabLst>
            </a:pPr>
            <a:r>
              <a:rPr dirty="0" sz="2500" spc="-5" i="1">
                <a:latin typeface="Times New Roman"/>
                <a:cs typeface="Times New Roman"/>
              </a:rPr>
              <a:t>a</a:t>
            </a:r>
            <a:r>
              <a:rPr dirty="0" sz="2500" spc="-5" i="1"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Symbol"/>
                <a:cs typeface="Symbol"/>
              </a:rPr>
              <a:t></a:t>
            </a:r>
            <a:r>
              <a:rPr dirty="0" sz="2500" spc="-5">
                <a:latin typeface="Times New Roman"/>
                <a:cs typeface="Times New Roman"/>
              </a:rPr>
              <a:t>	</a:t>
            </a:r>
            <a:r>
              <a:rPr dirty="0" sz="2500" spc="-5" i="1">
                <a:latin typeface="Times New Roman"/>
                <a:cs typeface="Times New Roman"/>
              </a:rPr>
              <a:t>b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54333" y="3490938"/>
            <a:ext cx="411480" cy="840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95"/>
              </a:lnSpc>
            </a:pPr>
            <a:r>
              <a:rPr dirty="0" sz="2500" spc="-5">
                <a:latin typeface="Symbol"/>
                <a:cs typeface="Symbol"/>
              </a:rPr>
              <a:t></a:t>
            </a:r>
            <a:endParaRPr sz="2500">
              <a:latin typeface="Symbol"/>
              <a:cs typeface="Symbol"/>
            </a:endParaRPr>
          </a:p>
          <a:p>
            <a:pPr marL="12700">
              <a:lnSpc>
                <a:spcPts val="2695"/>
              </a:lnSpc>
            </a:pPr>
            <a:r>
              <a:rPr dirty="0" sz="2500" spc="-1240">
                <a:latin typeface="Symbol"/>
                <a:cs typeface="Symbol"/>
              </a:rPr>
              <a:t></a:t>
            </a:r>
            <a:r>
              <a:rPr dirty="0" baseline="-26666" sz="3750" spc="-7">
                <a:latin typeface="Symbol"/>
                <a:cs typeface="Symbol"/>
              </a:rPr>
              <a:t></a:t>
            </a:r>
            <a:r>
              <a:rPr dirty="0" baseline="-26666" sz="3750" spc="-112">
                <a:latin typeface="Times New Roman"/>
                <a:cs typeface="Times New Roman"/>
              </a:rPr>
              <a:t> </a:t>
            </a:r>
            <a:r>
              <a:rPr dirty="0" baseline="-13333" sz="3750" spc="-7">
                <a:latin typeface="Times New Roman"/>
                <a:cs typeface="Times New Roman"/>
              </a:rPr>
              <a:t>0</a:t>
            </a:r>
            <a:endParaRPr baseline="-13333" sz="37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54333" y="3037560"/>
            <a:ext cx="18224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Symbol"/>
                <a:cs typeface="Symbol"/>
              </a:rPr>
              <a:t>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54333" y="3253206"/>
            <a:ext cx="1097280" cy="601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20"/>
              </a:lnSpc>
            </a:pPr>
            <a:r>
              <a:rPr dirty="0" sz="2500" spc="-5">
                <a:latin typeface="Symbol"/>
                <a:cs typeface="Symbol"/>
              </a:rPr>
              <a:t></a:t>
            </a:r>
            <a:endParaRPr sz="2500">
              <a:latin typeface="Symbol"/>
              <a:cs typeface="Symbol"/>
            </a:endParaRPr>
          </a:p>
          <a:p>
            <a:pPr marL="271145">
              <a:lnSpc>
                <a:spcPts val="2320"/>
              </a:lnSpc>
              <a:tabLst>
                <a:tab pos="587375" algn="l"/>
                <a:tab pos="925194" algn="l"/>
              </a:tabLst>
            </a:pPr>
            <a:r>
              <a:rPr dirty="0" sz="2500" spc="-5" i="1">
                <a:latin typeface="Times New Roman"/>
                <a:cs typeface="Times New Roman"/>
              </a:rPr>
              <a:t>b</a:t>
            </a:r>
            <a:r>
              <a:rPr dirty="0" sz="2500" spc="-5" i="1"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Symbol"/>
                <a:cs typeface="Symbol"/>
              </a:rPr>
              <a:t></a:t>
            </a:r>
            <a:r>
              <a:rPr dirty="0" sz="2500" spc="-5">
                <a:latin typeface="Times New Roman"/>
                <a:cs typeface="Times New Roman"/>
              </a:rPr>
              <a:t>	</a:t>
            </a:r>
            <a:r>
              <a:rPr dirty="0" sz="2500" spc="-5" i="1">
                <a:latin typeface="Times New Roman"/>
                <a:cs typeface="Times New Roman"/>
              </a:rPr>
              <a:t>a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23691" y="3334511"/>
            <a:ext cx="1062990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p</a:t>
            </a:r>
            <a:r>
              <a:rPr dirty="0" sz="2500" spc="80" i="1">
                <a:latin typeface="Times New Roman"/>
                <a:cs typeface="Times New Roman"/>
              </a:rPr>
              <a:t> </a:t>
            </a:r>
            <a:r>
              <a:rPr dirty="0" sz="3300" spc="225">
                <a:latin typeface="Symbol"/>
                <a:cs typeface="Symbol"/>
              </a:rPr>
              <a:t></a:t>
            </a:r>
            <a:r>
              <a:rPr dirty="0" sz="2500" spc="-5" i="1">
                <a:latin typeface="Times New Roman"/>
                <a:cs typeface="Times New Roman"/>
              </a:rPr>
              <a:t>z</a:t>
            </a:r>
            <a:r>
              <a:rPr dirty="0" sz="2500" spc="135" i="1">
                <a:latin typeface="Times New Roman"/>
                <a:cs typeface="Times New Roman"/>
              </a:rPr>
              <a:t> </a:t>
            </a:r>
            <a:r>
              <a:rPr dirty="0" sz="3300" spc="114">
                <a:latin typeface="Symbol"/>
                <a:cs typeface="Symbol"/>
              </a:rPr>
              <a:t></a:t>
            </a:r>
            <a:r>
              <a:rPr dirty="0" sz="3300" spc="-26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28365" y="5469382"/>
            <a:ext cx="870585" cy="40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3260" algn="l"/>
              </a:tabLst>
            </a:pPr>
            <a:r>
              <a:rPr dirty="0" sz="2600" spc="-65" i="1">
                <a:latin typeface="Symbol"/>
                <a:cs typeface="Symbol"/>
              </a:rPr>
              <a:t></a:t>
            </a:r>
            <a:r>
              <a:rPr dirty="0" sz="2600" spc="-65" i="1"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72573" y="4557267"/>
            <a:ext cx="611505" cy="40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4180" algn="l"/>
              </a:tabLst>
            </a:pPr>
            <a:r>
              <a:rPr dirty="0" sz="2600" spc="-65" i="1">
                <a:latin typeface="Symbol"/>
                <a:cs typeface="Symbol"/>
              </a:rPr>
              <a:t></a:t>
            </a:r>
            <a:r>
              <a:rPr dirty="0" sz="2600" spc="-65" i="1"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53795" y="3205734"/>
            <a:ext cx="1679575" cy="995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3380" algn="l"/>
                <a:tab pos="780415" algn="l"/>
                <a:tab pos="1096010" algn="l"/>
              </a:tabLst>
            </a:pPr>
            <a:r>
              <a:rPr dirty="0" sz="3150" spc="10" i="1">
                <a:latin typeface="Times New Roman"/>
                <a:cs typeface="Times New Roman"/>
              </a:rPr>
              <a:t>a</a:t>
            </a:r>
            <a:r>
              <a:rPr dirty="0" sz="3150" spc="10" i="1">
                <a:latin typeface="Times New Roman"/>
                <a:cs typeface="Times New Roman"/>
              </a:rPr>
              <a:t>	</a:t>
            </a:r>
            <a:r>
              <a:rPr dirty="0" sz="3150" spc="10">
                <a:latin typeface="Symbol"/>
                <a:cs typeface="Symbol"/>
              </a:rPr>
              <a:t></a:t>
            </a:r>
            <a:r>
              <a:rPr dirty="0" sz="3150" spc="10">
                <a:latin typeface="Times New Roman"/>
                <a:cs typeface="Times New Roman"/>
              </a:rPr>
              <a:t>	</a:t>
            </a:r>
            <a:r>
              <a:rPr dirty="0" sz="3150" spc="5" i="1">
                <a:latin typeface="Times New Roman"/>
                <a:cs typeface="Times New Roman"/>
              </a:rPr>
              <a:t>z</a:t>
            </a:r>
            <a:r>
              <a:rPr dirty="0" sz="3150" spc="5" i="1">
                <a:latin typeface="Times New Roman"/>
                <a:cs typeface="Times New Roman"/>
              </a:rPr>
              <a:t>	</a:t>
            </a:r>
            <a:r>
              <a:rPr dirty="0" sz="3150" spc="10">
                <a:latin typeface="Symbol"/>
                <a:cs typeface="Symbol"/>
              </a:rPr>
              <a:t></a:t>
            </a:r>
            <a:r>
              <a:rPr dirty="0" sz="3150" spc="370">
                <a:latin typeface="Times New Roman"/>
                <a:cs typeface="Times New Roman"/>
              </a:rPr>
              <a:t> </a:t>
            </a:r>
            <a:r>
              <a:rPr dirty="0" sz="3150" spc="10" i="1">
                <a:latin typeface="Times New Roman"/>
                <a:cs typeface="Times New Roman"/>
              </a:rPr>
              <a:t>b</a:t>
            </a:r>
            <a:endParaRPr sz="3150">
              <a:latin typeface="Times New Roman"/>
              <a:cs typeface="Times New Roman"/>
            </a:endParaRPr>
          </a:p>
          <a:p>
            <a:pPr marL="64135">
              <a:lnSpc>
                <a:spcPts val="3295"/>
              </a:lnSpc>
              <a:spcBef>
                <a:spcPts val="760"/>
              </a:spcBef>
            </a:pPr>
            <a:r>
              <a:rPr dirty="0" sz="2800">
                <a:latin typeface="NSimSun"/>
                <a:cs typeface="NSimSun"/>
              </a:rPr>
              <a:t>其它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30587" y="3681222"/>
            <a:ext cx="5184647" cy="31066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44929" y="1904746"/>
            <a:ext cx="7522209" cy="1588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非统一的图像的采样</a:t>
            </a:r>
            <a:endParaRPr sz="3200">
              <a:latin typeface="NSimSun"/>
              <a:cs typeface="NSimSun"/>
            </a:endParaRPr>
          </a:p>
          <a:p>
            <a:pPr marL="755650" marR="5080" indent="-285750">
              <a:lnSpc>
                <a:spcPct val="120200"/>
              </a:lnSpc>
              <a:spcBef>
                <a:spcPts val="655"/>
              </a:spcBef>
            </a:pPr>
            <a:r>
              <a:rPr dirty="0" sz="2000" spc="7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000" spc="13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2800" spc="-5">
                <a:latin typeface="NSimSun"/>
                <a:cs typeface="NSimSun"/>
              </a:rPr>
              <a:t>在灰度级变化尖锐的区域，用细腻的采样， 在灰度级比较平滑的区域，用粗糙的采样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566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图像的采样和量化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316300" y="3692080"/>
          <a:ext cx="5227955" cy="3053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"/>
                <a:gridCol w="259841"/>
                <a:gridCol w="259080"/>
                <a:gridCol w="259079"/>
                <a:gridCol w="259841"/>
                <a:gridCol w="259080"/>
                <a:gridCol w="258317"/>
                <a:gridCol w="259080"/>
                <a:gridCol w="92201"/>
                <a:gridCol w="168401"/>
                <a:gridCol w="136398"/>
                <a:gridCol w="121919"/>
                <a:gridCol w="182880"/>
                <a:gridCol w="76200"/>
                <a:gridCol w="76200"/>
                <a:gridCol w="183629"/>
                <a:gridCol w="121170"/>
                <a:gridCol w="137909"/>
                <a:gridCol w="259092"/>
                <a:gridCol w="259829"/>
                <a:gridCol w="259092"/>
                <a:gridCol w="258305"/>
                <a:gridCol w="259079"/>
                <a:gridCol w="260616"/>
                <a:gridCol w="258305"/>
              </a:tblGrid>
              <a:tr h="216408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15646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15645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16408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15646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15645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17932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01346"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05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05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804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804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143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05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05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804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804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92201"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05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05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804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804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4420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05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05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804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804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62293"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05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05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804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804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33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05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05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804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804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72389"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05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05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804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804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3333C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4325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05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05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59804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59804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3333CC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C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15645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16408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15646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67432" y="4881626"/>
            <a:ext cx="7122159" cy="148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</a:t>
            </a:r>
            <a:r>
              <a:rPr dirty="0" sz="2800">
                <a:latin typeface="NSimSun"/>
                <a:cs typeface="NSimSun"/>
              </a:rPr>
              <a:t>p</a:t>
            </a:r>
            <a:r>
              <a:rPr dirty="0" baseline="-20467" sz="2850" spc="-7">
                <a:latin typeface="NSimSun"/>
                <a:cs typeface="NSimSun"/>
              </a:rPr>
              <a:t>a</a:t>
            </a:r>
            <a:r>
              <a:rPr dirty="0" sz="2800" spc="-10">
                <a:latin typeface="NSimSun"/>
                <a:cs typeface="NSimSun"/>
              </a:rPr>
              <a:t>或</a:t>
            </a:r>
            <a:r>
              <a:rPr dirty="0" sz="2800">
                <a:latin typeface="NSimSun"/>
                <a:cs typeface="NSimSun"/>
              </a:rPr>
              <a:t>p</a:t>
            </a:r>
            <a:r>
              <a:rPr dirty="0" baseline="-20467" sz="2850" spc="-7">
                <a:latin typeface="NSimSun"/>
                <a:cs typeface="NSimSun"/>
              </a:rPr>
              <a:t>b</a:t>
            </a:r>
            <a:r>
              <a:rPr dirty="0" sz="2800" spc="-5">
                <a:latin typeface="NSimSun"/>
                <a:cs typeface="NSimSun"/>
              </a:rPr>
              <a:t>为零，则脉冲噪声称为单极脉冲</a:t>
            </a:r>
            <a:endParaRPr sz="2800">
              <a:latin typeface="NSimSun"/>
              <a:cs typeface="NSimSun"/>
            </a:endParaRPr>
          </a:p>
          <a:p>
            <a:pPr marL="469900" marR="5080" indent="-457834">
              <a:lnSpc>
                <a:spcPct val="100000"/>
              </a:lnSpc>
              <a:spcBef>
                <a:spcPts val="1685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</a:t>
            </a:r>
            <a:r>
              <a:rPr dirty="0" sz="2800">
                <a:latin typeface="NSimSun"/>
                <a:cs typeface="NSimSun"/>
              </a:rPr>
              <a:t>p</a:t>
            </a:r>
            <a:r>
              <a:rPr dirty="0" baseline="-20467" sz="2850" spc="-7">
                <a:latin typeface="NSimSun"/>
                <a:cs typeface="NSimSun"/>
              </a:rPr>
              <a:t>a</a:t>
            </a:r>
            <a:r>
              <a:rPr dirty="0" sz="2800" spc="-10">
                <a:latin typeface="NSimSun"/>
                <a:cs typeface="NSimSun"/>
              </a:rPr>
              <a:t>或</a:t>
            </a:r>
            <a:r>
              <a:rPr dirty="0" sz="2800">
                <a:latin typeface="NSimSun"/>
                <a:cs typeface="NSimSun"/>
              </a:rPr>
              <a:t>p</a:t>
            </a:r>
            <a:r>
              <a:rPr dirty="0" baseline="-20467" sz="2850" spc="-7">
                <a:latin typeface="NSimSun"/>
                <a:cs typeface="NSimSun"/>
              </a:rPr>
              <a:t>b</a:t>
            </a:r>
            <a:r>
              <a:rPr dirty="0" sz="2800" spc="-5">
                <a:latin typeface="NSimSun"/>
                <a:cs typeface="NSimSun"/>
              </a:rPr>
              <a:t>均不为零，则脉冲噪声称为双极</a:t>
            </a:r>
            <a:r>
              <a:rPr dirty="0" sz="2800" spc="-5">
                <a:latin typeface="NSimSun"/>
                <a:cs typeface="NSimSun"/>
              </a:rPr>
              <a:t> 脉冲噪声或椒盐噪声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73601" y="3701288"/>
            <a:ext cx="18224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Symbol"/>
                <a:cs typeface="Symbol"/>
              </a:rPr>
              <a:t>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73601" y="3397986"/>
            <a:ext cx="18224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Symbol"/>
                <a:cs typeface="Symbol"/>
              </a:rPr>
              <a:t>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3601" y="3826230"/>
            <a:ext cx="412115" cy="4737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5555" sz="3750" spc="-7">
                <a:latin typeface="Symbol"/>
                <a:cs typeface="Symbol"/>
              </a:rPr>
              <a:t></a:t>
            </a:r>
            <a:r>
              <a:rPr dirty="0" baseline="-15555" sz="3750" spc="-97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0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5372" y="3555746"/>
            <a:ext cx="11811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i="1">
                <a:latin typeface="Times New Roman"/>
                <a:cs typeface="Times New Roman"/>
              </a:rPr>
              <a:t>b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3601" y="3159493"/>
            <a:ext cx="469265" cy="575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Symbol"/>
                <a:cs typeface="Symbol"/>
              </a:rPr>
              <a:t></a:t>
            </a:r>
            <a:r>
              <a:rPr dirty="0" sz="2500" spc="105">
                <a:latin typeface="Times New Roman"/>
                <a:cs typeface="Times New Roman"/>
              </a:rPr>
              <a:t> </a:t>
            </a:r>
            <a:r>
              <a:rPr dirty="0" baseline="-32222" sz="3750" spc="-7" i="1">
                <a:latin typeface="Times New Roman"/>
                <a:cs typeface="Times New Roman"/>
              </a:rPr>
              <a:t>P</a:t>
            </a:r>
            <a:endParaRPr baseline="-32222" sz="3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73601" y="2860040"/>
            <a:ext cx="589280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4444" sz="3750" spc="-7">
                <a:latin typeface="Symbol"/>
                <a:cs typeface="Symbol"/>
              </a:rPr>
              <a:t></a:t>
            </a:r>
            <a:r>
              <a:rPr dirty="0" baseline="-4444" sz="3750" spc="157">
                <a:latin typeface="Times New Roman"/>
                <a:cs typeface="Times New Roman"/>
              </a:rPr>
              <a:t> </a:t>
            </a:r>
            <a:r>
              <a:rPr dirty="0" sz="2500" spc="200" i="1">
                <a:latin typeface="Times New Roman"/>
                <a:cs typeface="Times New Roman"/>
              </a:rPr>
              <a:t>P</a:t>
            </a:r>
            <a:r>
              <a:rPr dirty="0" baseline="-22988" sz="2175" i="1">
                <a:latin typeface="Times New Roman"/>
                <a:cs typeface="Times New Roman"/>
              </a:rPr>
              <a:t>a</a:t>
            </a:r>
            <a:endParaRPr baseline="-22988" sz="217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42970" y="3241547"/>
            <a:ext cx="1062990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p</a:t>
            </a:r>
            <a:r>
              <a:rPr dirty="0" sz="2500" spc="85" i="1">
                <a:latin typeface="Times New Roman"/>
                <a:cs typeface="Times New Roman"/>
              </a:rPr>
              <a:t> </a:t>
            </a:r>
            <a:r>
              <a:rPr dirty="0" sz="3300" spc="225">
                <a:latin typeface="Symbol"/>
                <a:cs typeface="Symbol"/>
              </a:rPr>
              <a:t></a:t>
            </a:r>
            <a:r>
              <a:rPr dirty="0" sz="2500" spc="-5" i="1">
                <a:latin typeface="Times New Roman"/>
                <a:cs typeface="Times New Roman"/>
              </a:rPr>
              <a:t>z</a:t>
            </a:r>
            <a:r>
              <a:rPr dirty="0" sz="2500" spc="140" i="1">
                <a:latin typeface="Times New Roman"/>
                <a:cs typeface="Times New Roman"/>
              </a:rPr>
              <a:t> </a:t>
            </a:r>
            <a:r>
              <a:rPr dirty="0" sz="3300" spc="114">
                <a:latin typeface="Symbol"/>
                <a:cs typeface="Symbol"/>
              </a:rPr>
              <a:t></a:t>
            </a:r>
            <a:r>
              <a:rPr dirty="0" sz="3300" spc="-27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0245" y="1674367"/>
            <a:ext cx="5664835" cy="2565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脉冲噪声（椒盐噪声）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脉冲噪声的PDF由下式给出</a:t>
            </a:r>
            <a:endParaRPr sz="2800">
              <a:latin typeface="NSimSun"/>
              <a:cs typeface="NSimSun"/>
            </a:endParaRPr>
          </a:p>
          <a:p>
            <a:pPr algn="r" marR="5080">
              <a:lnSpc>
                <a:spcPct val="100000"/>
              </a:lnSpc>
              <a:spcBef>
                <a:spcPts val="800"/>
              </a:spcBef>
              <a:tabLst>
                <a:tab pos="321945" algn="l"/>
                <a:tab pos="706755" algn="l"/>
              </a:tabLst>
            </a:pPr>
            <a:r>
              <a:rPr dirty="0" sz="2700" spc="15" i="1">
                <a:latin typeface="Times New Roman"/>
                <a:cs typeface="Times New Roman"/>
              </a:rPr>
              <a:t>z</a:t>
            </a:r>
            <a:r>
              <a:rPr dirty="0" sz="2700" spc="15" i="1">
                <a:latin typeface="Times New Roman"/>
                <a:cs typeface="Times New Roman"/>
              </a:rPr>
              <a:t>	</a:t>
            </a:r>
            <a:r>
              <a:rPr dirty="0" sz="2700" spc="20">
                <a:latin typeface="Symbol"/>
                <a:cs typeface="Symbol"/>
              </a:rPr>
              <a:t></a:t>
            </a:r>
            <a:r>
              <a:rPr dirty="0" sz="2700" spc="20">
                <a:latin typeface="Times New Roman"/>
                <a:cs typeface="Times New Roman"/>
              </a:rPr>
              <a:t>	</a:t>
            </a:r>
            <a:r>
              <a:rPr dirty="0" sz="2700" spc="15" i="1">
                <a:latin typeface="Times New Roman"/>
                <a:cs typeface="Times New Roman"/>
              </a:rPr>
              <a:t>a</a:t>
            </a:r>
            <a:endParaRPr sz="2700">
              <a:latin typeface="Times New Roman"/>
              <a:cs typeface="Times New Roman"/>
            </a:endParaRPr>
          </a:p>
          <a:p>
            <a:pPr algn="r" marR="20955">
              <a:lnSpc>
                <a:spcPct val="100000"/>
              </a:lnSpc>
              <a:spcBef>
                <a:spcPts val="870"/>
              </a:spcBef>
              <a:tabLst>
                <a:tab pos="321945" algn="l"/>
                <a:tab pos="690880" algn="l"/>
              </a:tabLst>
            </a:pPr>
            <a:r>
              <a:rPr dirty="0" sz="2700" spc="15" i="1">
                <a:latin typeface="Times New Roman"/>
                <a:cs typeface="Times New Roman"/>
              </a:rPr>
              <a:t>z</a:t>
            </a:r>
            <a:r>
              <a:rPr dirty="0" sz="2700" spc="15" i="1">
                <a:latin typeface="Times New Roman"/>
                <a:cs typeface="Times New Roman"/>
              </a:rPr>
              <a:t>	</a:t>
            </a:r>
            <a:r>
              <a:rPr dirty="0" sz="2700" spc="20">
                <a:latin typeface="Symbol"/>
                <a:cs typeface="Symbol"/>
              </a:rPr>
              <a:t></a:t>
            </a:r>
            <a:r>
              <a:rPr dirty="0" sz="2700" spc="20">
                <a:latin typeface="Times New Roman"/>
                <a:cs typeface="Times New Roman"/>
              </a:rPr>
              <a:t>	</a:t>
            </a:r>
            <a:r>
              <a:rPr dirty="0" sz="2700" spc="15" i="1">
                <a:latin typeface="Times New Roman"/>
                <a:cs typeface="Times New Roman"/>
              </a:rPr>
              <a:t>b</a:t>
            </a:r>
            <a:endParaRPr sz="2700">
              <a:latin typeface="Times New Roman"/>
              <a:cs typeface="Times New Roman"/>
            </a:endParaRPr>
          </a:p>
          <a:p>
            <a:pPr algn="r" marR="252729">
              <a:lnSpc>
                <a:spcPts val="3295"/>
              </a:lnSpc>
              <a:spcBef>
                <a:spcPts val="335"/>
              </a:spcBef>
            </a:pPr>
            <a:r>
              <a:rPr dirty="0" sz="2800">
                <a:latin typeface="NSimSun"/>
                <a:cs typeface="NSimSun"/>
              </a:rPr>
              <a:t>其它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811528"/>
            <a:ext cx="7693659" cy="3195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脉冲噪声（椒盐噪声）（续）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脉冲噪声可以为正，也可为负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标定以后，脉冲噪声总是数字化为最大值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（纯黑或纯白）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通常，负脉冲以黑点（胡椒点）出现，正脉 冲以白点（盐点）出现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811528"/>
            <a:ext cx="7693659" cy="4906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几种噪声的运用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8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高斯噪声源于电子电路噪声和由低照明度或 高温带来的传感器噪声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8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瑞利噪声对分布在图像范围内特征化噪声有 </a:t>
            </a:r>
            <a:r>
              <a:rPr dirty="0" sz="2800">
                <a:latin typeface="NSimSun"/>
                <a:cs typeface="NSimSun"/>
              </a:rPr>
              <a:t>用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伽马分布和指数分布用于激光成像噪声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均匀密度分布作为模拟随机数产生器的基础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脉冲噪声用于成像中的短暂停留中，如错误 的开关操作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样本噪声图像和它们的直方图</a:t>
            </a:r>
          </a:p>
        </p:txBody>
      </p:sp>
      <p:sp>
        <p:nvSpPr>
          <p:cNvPr id="6" name="object 6"/>
          <p:cNvSpPr/>
          <p:nvPr/>
        </p:nvSpPr>
        <p:spPr>
          <a:xfrm>
            <a:off x="3907421" y="1977390"/>
            <a:ext cx="5013197" cy="24544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78457" y="4935728"/>
            <a:ext cx="4314825" cy="17011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用于噪声模型的测试图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由简单、恒定的区域组成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仅仅有3个灰度级的变化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样本噪声图像和它们的直方图</a:t>
            </a:r>
          </a:p>
        </p:txBody>
      </p:sp>
      <p:sp>
        <p:nvSpPr>
          <p:cNvPr id="6" name="object 6"/>
          <p:cNvSpPr/>
          <p:nvPr/>
        </p:nvSpPr>
        <p:spPr>
          <a:xfrm>
            <a:off x="2327795" y="2193798"/>
            <a:ext cx="6115050" cy="45369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62376" y="1779778"/>
            <a:ext cx="312864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  <a:tabLst>
                <a:tab pos="209994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高斯</a:t>
            </a:r>
            <a:r>
              <a:rPr dirty="0" sz="2000" spc="-20" b="1">
                <a:solidFill>
                  <a:srgbClr val="EE2B0A"/>
                </a:solidFill>
                <a:latin typeface="NSimSun"/>
                <a:cs typeface="NSimSun"/>
              </a:rPr>
              <a:t>噪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声</a:t>
            </a:r>
            <a:r>
              <a:rPr dirty="0" sz="200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瑞利</a:t>
            </a:r>
            <a:r>
              <a:rPr dirty="0" sz="2000" spc="-20" b="1">
                <a:solidFill>
                  <a:srgbClr val="EE2B0A"/>
                </a:solidFill>
                <a:latin typeface="NSimSun"/>
                <a:cs typeface="NSimSun"/>
              </a:rPr>
              <a:t>噪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声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0143" y="1744738"/>
            <a:ext cx="1040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伽马</a:t>
            </a:r>
            <a:r>
              <a:rPr dirty="0" sz="2000" spc="-20" b="1">
                <a:solidFill>
                  <a:srgbClr val="EE2B0A"/>
                </a:solidFill>
                <a:latin typeface="NSimSun"/>
                <a:cs typeface="NSimSun"/>
              </a:rPr>
              <a:t>噪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声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4737" y="2895346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4329" y="4875021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直方图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样本噪声图像和它们的直方图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62376" y="1779778"/>
            <a:ext cx="312864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  <a:tabLst>
                <a:tab pos="209994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指数</a:t>
            </a:r>
            <a:r>
              <a:rPr dirty="0" sz="2000" spc="-20" b="1">
                <a:solidFill>
                  <a:srgbClr val="EE2B0A"/>
                </a:solidFill>
                <a:latin typeface="NSimSun"/>
                <a:cs typeface="NSimSun"/>
              </a:rPr>
              <a:t>噪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声</a:t>
            </a:r>
            <a:r>
              <a:rPr dirty="0" sz="200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均匀</a:t>
            </a:r>
            <a:r>
              <a:rPr dirty="0" sz="2000" spc="-20" b="1">
                <a:solidFill>
                  <a:srgbClr val="EE2B0A"/>
                </a:solidFill>
                <a:latin typeface="NSimSun"/>
                <a:cs typeface="NSimSun"/>
              </a:rPr>
              <a:t>噪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声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90143" y="1744738"/>
            <a:ext cx="1040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椒盐</a:t>
            </a:r>
            <a:r>
              <a:rPr dirty="0" sz="2000" spc="-20" b="1">
                <a:solidFill>
                  <a:srgbClr val="EE2B0A"/>
                </a:solidFill>
                <a:latin typeface="NSimSun"/>
                <a:cs typeface="NSimSun"/>
              </a:rPr>
              <a:t>噪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声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70645" y="2193797"/>
            <a:ext cx="6156197" cy="46085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22156" y="2930397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4329" y="4875034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直方图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样本噪声图像和它们的直方图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49323" y="1858264"/>
            <a:ext cx="7259955" cy="3043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结论</a:t>
            </a:r>
            <a:endParaRPr sz="3200">
              <a:latin typeface="NSimSun"/>
              <a:cs typeface="NSimSun"/>
            </a:endParaRPr>
          </a:p>
          <a:p>
            <a:pPr marL="1003300" marR="5080" indent="-533400">
              <a:lnSpc>
                <a:spcPts val="5050"/>
              </a:lnSpc>
              <a:spcBef>
                <a:spcPts val="434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上述噪声图像的直方图和它们的概率密度 函数曲线对应相似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23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前面5种噪声的图像并没有显著不同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但它们的直方图具有明显的区别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221"/>
            <a:ext cx="7438390" cy="408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图像复原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周期噪声</a:t>
            </a:r>
            <a:endParaRPr sz="32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925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周期噪声是在图像获取中从电力或机 电干扰中产生</a:t>
            </a:r>
            <a:endParaRPr sz="32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925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周期噪声可以通过频率域滤波显著减 少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748535"/>
            <a:ext cx="7615555" cy="420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空间域滤波复原（唯一退化是噪声）</a:t>
            </a:r>
            <a:endParaRPr sz="3200">
              <a:latin typeface="NSimSun"/>
              <a:cs typeface="NSimSun"/>
            </a:endParaRPr>
          </a:p>
          <a:p>
            <a:pPr marL="418465">
              <a:lnSpc>
                <a:spcPct val="100000"/>
              </a:lnSpc>
              <a:spcBef>
                <a:spcPts val="2325"/>
              </a:spcBef>
            </a:pPr>
            <a:r>
              <a:rPr dirty="0" sz="2800" spc="-5">
                <a:latin typeface="NSimSun"/>
                <a:cs typeface="NSimSun"/>
              </a:rPr>
              <a:t>当唯一退化是噪声时，</a:t>
            </a:r>
            <a:endParaRPr sz="2800">
              <a:latin typeface="NSimSun"/>
              <a:cs typeface="NSimSun"/>
            </a:endParaRPr>
          </a:p>
          <a:p>
            <a:pPr algn="ctr" marL="1621790" marR="2117725" indent="12700">
              <a:lnSpc>
                <a:spcPts val="5100"/>
              </a:lnSpc>
              <a:spcBef>
                <a:spcPts val="490"/>
              </a:spcBef>
            </a:pPr>
            <a:r>
              <a:rPr dirty="0" sz="3400" spc="30" i="1">
                <a:latin typeface="Times New Roman"/>
                <a:cs typeface="Times New Roman"/>
              </a:rPr>
              <a:t>g</a:t>
            </a:r>
            <a:r>
              <a:rPr dirty="0" sz="4500" spc="-415">
                <a:latin typeface="Symbol"/>
                <a:cs typeface="Symbol"/>
              </a:rPr>
              <a:t></a:t>
            </a:r>
            <a:r>
              <a:rPr dirty="0" sz="3400" spc="-145" i="1">
                <a:latin typeface="Times New Roman"/>
                <a:cs typeface="Times New Roman"/>
              </a:rPr>
              <a:t>x</a:t>
            </a:r>
            <a:r>
              <a:rPr dirty="0" sz="3400">
                <a:latin typeface="Times New Roman"/>
                <a:cs typeface="Times New Roman"/>
              </a:rPr>
              <a:t>,</a:t>
            </a:r>
            <a:r>
              <a:rPr dirty="0" sz="3400" spc="-285">
                <a:latin typeface="Times New Roman"/>
                <a:cs typeface="Times New Roman"/>
              </a:rPr>
              <a:t> </a:t>
            </a:r>
            <a:r>
              <a:rPr dirty="0" sz="3400" spc="40" i="1">
                <a:latin typeface="Times New Roman"/>
                <a:cs typeface="Times New Roman"/>
              </a:rPr>
              <a:t>y</a:t>
            </a:r>
            <a:r>
              <a:rPr dirty="0" sz="4500" spc="-509">
                <a:latin typeface="Symbol"/>
                <a:cs typeface="Symbol"/>
              </a:rPr>
              <a:t></a:t>
            </a:r>
            <a:r>
              <a:rPr dirty="0" sz="4500" spc="-670">
                <a:latin typeface="Times New Roman"/>
                <a:cs typeface="Times New Roman"/>
              </a:rPr>
              <a:t> </a:t>
            </a:r>
            <a:r>
              <a:rPr dirty="0" sz="3400">
                <a:latin typeface="Symbol"/>
                <a:cs typeface="Symbol"/>
              </a:rPr>
              <a:t></a:t>
            </a:r>
            <a:r>
              <a:rPr dirty="0" sz="3400" spc="204">
                <a:latin typeface="Times New Roman"/>
                <a:cs typeface="Times New Roman"/>
              </a:rPr>
              <a:t> </a:t>
            </a:r>
            <a:r>
              <a:rPr dirty="0" sz="3400" i="1">
                <a:latin typeface="Times New Roman"/>
                <a:cs typeface="Times New Roman"/>
              </a:rPr>
              <a:t>f</a:t>
            </a:r>
            <a:r>
              <a:rPr dirty="0" sz="3400" spc="-250" i="1">
                <a:latin typeface="Times New Roman"/>
                <a:cs typeface="Times New Roman"/>
              </a:rPr>
              <a:t> </a:t>
            </a:r>
            <a:r>
              <a:rPr dirty="0" sz="4500" spc="-415">
                <a:latin typeface="Symbol"/>
                <a:cs typeface="Symbol"/>
              </a:rPr>
              <a:t></a:t>
            </a:r>
            <a:r>
              <a:rPr dirty="0" sz="3400" spc="-145" i="1">
                <a:latin typeface="Times New Roman"/>
                <a:cs typeface="Times New Roman"/>
              </a:rPr>
              <a:t>x</a:t>
            </a:r>
            <a:r>
              <a:rPr dirty="0" sz="3400">
                <a:latin typeface="Times New Roman"/>
                <a:cs typeface="Times New Roman"/>
              </a:rPr>
              <a:t>,</a:t>
            </a:r>
            <a:r>
              <a:rPr dirty="0" sz="3400" spc="-285">
                <a:latin typeface="Times New Roman"/>
                <a:cs typeface="Times New Roman"/>
              </a:rPr>
              <a:t> </a:t>
            </a:r>
            <a:r>
              <a:rPr dirty="0" sz="3400" spc="40" i="1">
                <a:latin typeface="Times New Roman"/>
                <a:cs typeface="Times New Roman"/>
              </a:rPr>
              <a:t>y</a:t>
            </a:r>
            <a:r>
              <a:rPr dirty="0" sz="4500" spc="-245">
                <a:latin typeface="Symbol"/>
                <a:cs typeface="Symbol"/>
              </a:rPr>
              <a:t></a:t>
            </a:r>
            <a:r>
              <a:rPr dirty="0" sz="3400" spc="-35">
                <a:latin typeface="Symbol"/>
                <a:cs typeface="Symbol"/>
              </a:rPr>
              <a:t></a:t>
            </a:r>
            <a:r>
              <a:rPr dirty="0" sz="3600" spc="-105" i="1">
                <a:latin typeface="Symbol"/>
                <a:cs typeface="Symbol"/>
              </a:rPr>
              <a:t></a:t>
            </a:r>
            <a:r>
              <a:rPr dirty="0" sz="4500" spc="-415">
                <a:latin typeface="Symbol"/>
                <a:cs typeface="Symbol"/>
              </a:rPr>
              <a:t></a:t>
            </a:r>
            <a:r>
              <a:rPr dirty="0" sz="3400" spc="-145" i="1">
                <a:latin typeface="Times New Roman"/>
                <a:cs typeface="Times New Roman"/>
              </a:rPr>
              <a:t>x</a:t>
            </a:r>
            <a:r>
              <a:rPr dirty="0" sz="3400">
                <a:latin typeface="Times New Roman"/>
                <a:cs typeface="Times New Roman"/>
              </a:rPr>
              <a:t>,</a:t>
            </a:r>
            <a:r>
              <a:rPr dirty="0" sz="3400" spc="-290">
                <a:latin typeface="Times New Roman"/>
                <a:cs typeface="Times New Roman"/>
              </a:rPr>
              <a:t> </a:t>
            </a:r>
            <a:r>
              <a:rPr dirty="0" sz="3400" spc="45" i="1">
                <a:latin typeface="Times New Roman"/>
                <a:cs typeface="Times New Roman"/>
              </a:rPr>
              <a:t>y</a:t>
            </a:r>
            <a:r>
              <a:rPr dirty="0" sz="4500" spc="-509">
                <a:latin typeface="Symbol"/>
                <a:cs typeface="Symbol"/>
              </a:rPr>
              <a:t></a:t>
            </a:r>
            <a:r>
              <a:rPr dirty="0" sz="4500" spc="-385">
                <a:latin typeface="Times New Roman"/>
                <a:cs typeface="Times New Roman"/>
              </a:rPr>
              <a:t> </a:t>
            </a:r>
            <a:r>
              <a:rPr dirty="0" sz="3400" spc="-155" i="1">
                <a:latin typeface="Times New Roman"/>
                <a:cs typeface="Times New Roman"/>
              </a:rPr>
              <a:t>G</a:t>
            </a:r>
            <a:r>
              <a:rPr dirty="0" sz="4500" spc="-650">
                <a:latin typeface="Symbol"/>
                <a:cs typeface="Symbol"/>
              </a:rPr>
              <a:t></a:t>
            </a:r>
            <a:r>
              <a:rPr dirty="0" sz="3400" spc="-100" i="1">
                <a:latin typeface="Times New Roman"/>
                <a:cs typeface="Times New Roman"/>
              </a:rPr>
              <a:t>u</a:t>
            </a:r>
            <a:r>
              <a:rPr dirty="0" sz="3400" spc="235">
                <a:latin typeface="Times New Roman"/>
                <a:cs typeface="Times New Roman"/>
              </a:rPr>
              <a:t>,</a:t>
            </a:r>
            <a:r>
              <a:rPr dirty="0" sz="3400" spc="-5" i="1">
                <a:latin typeface="Times New Roman"/>
                <a:cs typeface="Times New Roman"/>
              </a:rPr>
              <a:t>v</a:t>
            </a:r>
            <a:r>
              <a:rPr dirty="0" sz="4500" spc="-509">
                <a:latin typeface="Symbol"/>
                <a:cs typeface="Symbol"/>
              </a:rPr>
              <a:t></a:t>
            </a:r>
            <a:r>
              <a:rPr dirty="0" sz="4500" spc="-670">
                <a:latin typeface="Times New Roman"/>
                <a:cs typeface="Times New Roman"/>
              </a:rPr>
              <a:t> </a:t>
            </a:r>
            <a:r>
              <a:rPr dirty="0" sz="3400">
                <a:latin typeface="Symbol"/>
                <a:cs typeface="Symbol"/>
              </a:rPr>
              <a:t></a:t>
            </a:r>
            <a:r>
              <a:rPr dirty="0" sz="3400" spc="-265">
                <a:latin typeface="Times New Roman"/>
                <a:cs typeface="Times New Roman"/>
              </a:rPr>
              <a:t> </a:t>
            </a:r>
            <a:r>
              <a:rPr dirty="0" sz="3400" spc="80" i="1">
                <a:latin typeface="Times New Roman"/>
                <a:cs typeface="Times New Roman"/>
              </a:rPr>
              <a:t>F</a:t>
            </a:r>
            <a:r>
              <a:rPr dirty="0" sz="4500" spc="-650">
                <a:latin typeface="Symbol"/>
                <a:cs typeface="Symbol"/>
              </a:rPr>
              <a:t></a:t>
            </a:r>
            <a:r>
              <a:rPr dirty="0" sz="3400" spc="-100" i="1">
                <a:latin typeface="Times New Roman"/>
                <a:cs typeface="Times New Roman"/>
              </a:rPr>
              <a:t>u</a:t>
            </a:r>
            <a:r>
              <a:rPr dirty="0" sz="3400" spc="235">
                <a:latin typeface="Times New Roman"/>
                <a:cs typeface="Times New Roman"/>
              </a:rPr>
              <a:t>,</a:t>
            </a:r>
            <a:r>
              <a:rPr dirty="0" sz="3400" spc="-5" i="1">
                <a:latin typeface="Times New Roman"/>
                <a:cs typeface="Times New Roman"/>
              </a:rPr>
              <a:t>v</a:t>
            </a:r>
            <a:r>
              <a:rPr dirty="0" sz="4500" spc="-245">
                <a:latin typeface="Symbol"/>
                <a:cs typeface="Symbol"/>
              </a:rPr>
              <a:t></a:t>
            </a:r>
            <a:r>
              <a:rPr dirty="0" sz="3400">
                <a:latin typeface="Symbol"/>
                <a:cs typeface="Symbol"/>
              </a:rPr>
              <a:t></a:t>
            </a:r>
            <a:r>
              <a:rPr dirty="0" sz="3400" spc="-360">
                <a:latin typeface="Times New Roman"/>
                <a:cs typeface="Times New Roman"/>
              </a:rPr>
              <a:t> </a:t>
            </a:r>
            <a:r>
              <a:rPr dirty="0" sz="3400" spc="75" i="1">
                <a:latin typeface="Times New Roman"/>
                <a:cs typeface="Times New Roman"/>
              </a:rPr>
              <a:t>N</a:t>
            </a:r>
            <a:r>
              <a:rPr dirty="0" sz="4500" spc="-650">
                <a:latin typeface="Symbol"/>
                <a:cs typeface="Symbol"/>
              </a:rPr>
              <a:t></a:t>
            </a:r>
            <a:r>
              <a:rPr dirty="0" sz="3400" spc="-100" i="1">
                <a:latin typeface="Times New Roman"/>
                <a:cs typeface="Times New Roman"/>
              </a:rPr>
              <a:t>u</a:t>
            </a:r>
            <a:r>
              <a:rPr dirty="0" sz="3400" spc="235">
                <a:latin typeface="Times New Roman"/>
                <a:cs typeface="Times New Roman"/>
              </a:rPr>
              <a:t>,</a:t>
            </a:r>
            <a:r>
              <a:rPr dirty="0" sz="3400" spc="-5" i="1">
                <a:latin typeface="Times New Roman"/>
                <a:cs typeface="Times New Roman"/>
              </a:rPr>
              <a:t>v</a:t>
            </a:r>
            <a:r>
              <a:rPr dirty="0" sz="4500" spc="-509">
                <a:latin typeface="Symbol"/>
                <a:cs typeface="Symbol"/>
              </a:rPr>
              <a:t></a:t>
            </a:r>
            <a:endParaRPr sz="4500">
              <a:latin typeface="Symbol"/>
              <a:cs typeface="Symbol"/>
            </a:endParaRPr>
          </a:p>
          <a:p>
            <a:pPr marL="469900" marR="5080">
              <a:lnSpc>
                <a:spcPct val="100000"/>
              </a:lnSpc>
              <a:spcBef>
                <a:spcPts val="116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噪声项未知，不能从g(x,y)或G(u,v)减去噪 </a:t>
            </a:r>
            <a:r>
              <a:rPr dirty="0" sz="2800">
                <a:latin typeface="NSimSun"/>
                <a:cs typeface="NSimSun"/>
              </a:rPr>
              <a:t>声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可以选择空间滤波方法进行图像复原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86130">
              <a:lnSpc>
                <a:spcPct val="100000"/>
              </a:lnSpc>
              <a:tabLst>
                <a:tab pos="11976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图像复原的空间滤波器</a:t>
            </a:r>
            <a:endParaRPr sz="32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675"/>
              </a:spcBef>
              <a:tabLst>
                <a:tab pos="162179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均值滤波器</a:t>
            </a:r>
            <a:endParaRPr sz="2800">
              <a:latin typeface="NSimSun"/>
              <a:cs typeface="NSimSun"/>
            </a:endParaRPr>
          </a:p>
          <a:p>
            <a:pPr marL="1243330" marR="5080" indent="356235">
              <a:lnSpc>
                <a:spcPct val="102299"/>
              </a:lnSpc>
              <a:spcBef>
                <a:spcPts val="2025"/>
              </a:spcBef>
            </a:pPr>
            <a:r>
              <a:rPr dirty="0" sz="2400" spc="-5">
                <a:latin typeface="NSimSun"/>
                <a:cs typeface="NSimSun"/>
              </a:rPr>
              <a:t>算术均值滤波器、几何均值滤波器、谐波均值滤波 </a:t>
            </a:r>
            <a:r>
              <a:rPr dirty="0" sz="2400">
                <a:latin typeface="NSimSun"/>
                <a:cs typeface="NSimSun"/>
              </a:rPr>
              <a:t>器、逆谐波均值滤波器</a:t>
            </a:r>
            <a:endParaRPr sz="24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700"/>
              </a:spcBef>
              <a:tabLst>
                <a:tab pos="162179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顺序统计滤波器</a:t>
            </a:r>
            <a:endParaRPr sz="2800">
              <a:latin typeface="NSimSun"/>
              <a:cs typeface="NSimSun"/>
            </a:endParaRPr>
          </a:p>
          <a:p>
            <a:pPr marL="1243330" marR="5080" indent="356235">
              <a:lnSpc>
                <a:spcPct val="102299"/>
              </a:lnSpc>
              <a:spcBef>
                <a:spcPts val="2020"/>
              </a:spcBef>
            </a:pPr>
            <a:r>
              <a:rPr dirty="0" sz="2400" spc="-5">
                <a:latin typeface="NSimSun"/>
                <a:cs typeface="NSimSun"/>
              </a:rPr>
              <a:t>中值滤波器、最大值滤波器、最小值滤波器、中点 </a:t>
            </a:r>
            <a:r>
              <a:rPr dirty="0" sz="2400">
                <a:latin typeface="NSimSun"/>
                <a:cs typeface="NSimSun"/>
              </a:rPr>
              <a:t>滤波器、修正后的阿尔法均值滤波器</a:t>
            </a:r>
            <a:endParaRPr sz="24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700"/>
              </a:spcBef>
              <a:tabLst>
                <a:tab pos="162179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自适应滤波器</a:t>
            </a:r>
            <a:endParaRPr sz="2800">
              <a:latin typeface="NSimSun"/>
              <a:cs typeface="NSimSun"/>
            </a:endParaRPr>
          </a:p>
          <a:p>
            <a:pPr marL="1599565">
              <a:lnSpc>
                <a:spcPts val="2840"/>
              </a:lnSpc>
              <a:spcBef>
                <a:spcPts val="2090"/>
              </a:spcBef>
            </a:pPr>
            <a:r>
              <a:rPr dirty="0" sz="2400" spc="-5">
                <a:latin typeface="NSimSun"/>
                <a:cs typeface="NSimSun"/>
              </a:rPr>
              <a:t>自适应局部噪声消除滤波器、自适应中值滤波器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54251" y="1024623"/>
            <a:ext cx="7673340" cy="5128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图像的采样和量化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非统一的图像的量化</a:t>
            </a:r>
            <a:endParaRPr sz="3200">
              <a:latin typeface="NSimSun"/>
              <a:cs typeface="NSimSun"/>
            </a:endParaRPr>
          </a:p>
          <a:p>
            <a:pPr algn="just" marL="755650" marR="5080" indent="-285750">
              <a:lnSpc>
                <a:spcPct val="119800"/>
              </a:lnSpc>
              <a:spcBef>
                <a:spcPts val="760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在边界附近使用较少的灰度级。剩余的 灰度级可用于灰度级变化比较平滑的区 域</a:t>
            </a:r>
            <a:endParaRPr sz="3200">
              <a:latin typeface="NSimSun"/>
              <a:cs typeface="NSimSun"/>
            </a:endParaRPr>
          </a:p>
          <a:p>
            <a:pPr algn="just" marL="755650" marR="5080" indent="-285750">
              <a:lnSpc>
                <a:spcPct val="119800"/>
              </a:lnSpc>
              <a:spcBef>
                <a:spcPts val="760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避免或减少由于量化的太粗糙，在灰度 级变化比较平滑的区域出现假轮廓的现 象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均值滤波器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748535"/>
            <a:ext cx="32804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算术均值滤波器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3079" y="4464050"/>
            <a:ext cx="7044055" cy="2128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911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S</a:t>
            </a:r>
            <a:r>
              <a:rPr dirty="0" baseline="-20467" sz="2850" spc="-7">
                <a:latin typeface="NSimSun"/>
                <a:cs typeface="NSimSun"/>
              </a:rPr>
              <a:t>xy</a:t>
            </a:r>
            <a:r>
              <a:rPr dirty="0" sz="2800" spc="-5">
                <a:latin typeface="NSimSun"/>
                <a:cs typeface="NSimSun"/>
              </a:rPr>
              <a:t>表示中心在(x,y)，尺寸为m×n的矩形窗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口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平滑了一幅图像的局部变化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在模糊了结果的同时减少了噪声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0830" y="3243326"/>
            <a:ext cx="1052195" cy="401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30"/>
              </a:lnSpc>
            </a:pPr>
            <a:r>
              <a:rPr dirty="0" baseline="10000" sz="3750" spc="-15" i="1">
                <a:latin typeface="Times New Roman"/>
                <a:cs typeface="Times New Roman"/>
              </a:rPr>
              <a:t>m</a:t>
            </a:r>
            <a:r>
              <a:rPr dirty="0" baseline="10000" sz="3750" spc="254" i="1">
                <a:latin typeface="Times New Roman"/>
                <a:cs typeface="Times New Roman"/>
              </a:rPr>
              <a:t>n</a:t>
            </a:r>
            <a:r>
              <a:rPr dirty="0" sz="1900" spc="-130">
                <a:latin typeface="Symbol"/>
                <a:cs typeface="Symbol"/>
              </a:rPr>
              <a:t></a:t>
            </a:r>
            <a:r>
              <a:rPr dirty="0" sz="1450" spc="40" i="1">
                <a:latin typeface="Times New Roman"/>
                <a:cs typeface="Times New Roman"/>
              </a:rPr>
              <a:t>s</a:t>
            </a:r>
            <a:r>
              <a:rPr dirty="0" sz="1450" spc="-25">
                <a:latin typeface="Times New Roman"/>
                <a:cs typeface="Times New Roman"/>
              </a:rPr>
              <a:t>,</a:t>
            </a:r>
            <a:r>
              <a:rPr dirty="0" sz="1450" i="1">
                <a:latin typeface="Times New Roman"/>
                <a:cs typeface="Times New Roman"/>
              </a:rPr>
              <a:t>t</a:t>
            </a:r>
            <a:r>
              <a:rPr dirty="0" sz="1450" spc="-204" i="1">
                <a:latin typeface="Times New Roman"/>
                <a:cs typeface="Times New Roman"/>
              </a:rPr>
              <a:t> </a:t>
            </a:r>
            <a:r>
              <a:rPr dirty="0" sz="1900" spc="-385">
                <a:latin typeface="Symbol"/>
                <a:cs typeface="Symbol"/>
              </a:rPr>
              <a:t></a:t>
            </a:r>
            <a:r>
              <a:rPr dirty="0" sz="1450" spc="-145">
                <a:latin typeface="Symbol"/>
                <a:cs typeface="Symbol"/>
              </a:rPr>
              <a:t></a:t>
            </a:r>
            <a:r>
              <a:rPr dirty="0" sz="1450" i="1">
                <a:latin typeface="Times New Roman"/>
                <a:cs typeface="Times New Roman"/>
              </a:rPr>
              <a:t>S</a:t>
            </a:r>
            <a:endParaRPr sz="1450">
              <a:latin typeface="Times New Roman"/>
              <a:cs typeface="Times New Roman"/>
            </a:endParaRPr>
          </a:p>
          <a:p>
            <a:pPr algn="r" marR="5080">
              <a:lnSpc>
                <a:spcPts val="630"/>
              </a:lnSpc>
            </a:pPr>
            <a:r>
              <a:rPr dirty="0" sz="1000" spc="15" i="1">
                <a:latin typeface="Times New Roman"/>
                <a:cs typeface="Times New Roman"/>
              </a:rPr>
              <a:t>xy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3761" y="2785376"/>
            <a:ext cx="11239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>
                <a:latin typeface="Times New Roman"/>
                <a:cs typeface="Times New Roman"/>
              </a:rPr>
              <a:t>^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0675" y="2788411"/>
            <a:ext cx="2665730" cy="641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625600" algn="l"/>
              </a:tabLst>
            </a:pPr>
            <a:r>
              <a:rPr dirty="0" sz="2500" spc="-5" i="1">
                <a:latin typeface="Times New Roman"/>
                <a:cs typeface="Times New Roman"/>
              </a:rPr>
              <a:t>f</a:t>
            </a:r>
            <a:r>
              <a:rPr dirty="0" sz="2500" spc="-175" i="1">
                <a:latin typeface="Times New Roman"/>
                <a:cs typeface="Times New Roman"/>
              </a:rPr>
              <a:t> </a:t>
            </a:r>
            <a:r>
              <a:rPr dirty="0" sz="3300" spc="-295">
                <a:latin typeface="Symbol"/>
                <a:cs typeface="Symbol"/>
              </a:rPr>
              <a:t></a:t>
            </a:r>
            <a:r>
              <a:rPr dirty="0" sz="2500" spc="-100" i="1">
                <a:latin typeface="Times New Roman"/>
                <a:cs typeface="Times New Roman"/>
              </a:rPr>
              <a:t>x</a:t>
            </a:r>
            <a:r>
              <a:rPr dirty="0" sz="2500" spc="-5">
                <a:latin typeface="Times New Roman"/>
                <a:cs typeface="Times New Roman"/>
              </a:rPr>
              <a:t>,</a:t>
            </a:r>
            <a:r>
              <a:rPr dirty="0" sz="2500" spc="-200">
                <a:latin typeface="Times New Roman"/>
                <a:cs typeface="Times New Roman"/>
              </a:rPr>
              <a:t> </a:t>
            </a:r>
            <a:r>
              <a:rPr dirty="0" sz="2500" spc="45" i="1">
                <a:latin typeface="Times New Roman"/>
                <a:cs typeface="Times New Roman"/>
              </a:rPr>
              <a:t>y</a:t>
            </a:r>
            <a:r>
              <a:rPr dirty="0" sz="3300" spc="-365">
                <a:latin typeface="Symbol"/>
                <a:cs typeface="Symbol"/>
              </a:rPr>
              <a:t></a:t>
            </a:r>
            <a:r>
              <a:rPr dirty="0" sz="3300" spc="-49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Symbol"/>
                <a:cs typeface="Symbol"/>
              </a:rPr>
              <a:t></a:t>
            </a:r>
            <a:r>
              <a:rPr dirty="0" sz="2500" spc="-215">
                <a:latin typeface="Times New Roman"/>
                <a:cs typeface="Times New Roman"/>
              </a:rPr>
              <a:t> </a:t>
            </a:r>
            <a:r>
              <a:rPr dirty="0" baseline="34444" sz="3750" spc="-7" u="heavy">
                <a:latin typeface="Times New Roman"/>
                <a:cs typeface="Times New Roman"/>
              </a:rPr>
              <a:t> </a:t>
            </a:r>
            <a:r>
              <a:rPr dirty="0" baseline="34444" sz="3750" spc="-465" u="heavy">
                <a:latin typeface="Times New Roman"/>
                <a:cs typeface="Times New Roman"/>
              </a:rPr>
              <a:t> </a:t>
            </a:r>
            <a:r>
              <a:rPr dirty="0" baseline="34444" sz="3750" spc="-7" u="heavy">
                <a:latin typeface="Times New Roman"/>
                <a:cs typeface="Times New Roman"/>
              </a:rPr>
              <a:t>1</a:t>
            </a:r>
            <a:r>
              <a:rPr dirty="0" baseline="34444" sz="3750" spc="284" u="heavy">
                <a:latin typeface="Times New Roman"/>
                <a:cs typeface="Times New Roman"/>
              </a:rPr>
              <a:t> </a:t>
            </a:r>
            <a:r>
              <a:rPr dirty="0" baseline="34444" sz="3750">
                <a:latin typeface="Times New Roman"/>
                <a:cs typeface="Times New Roman"/>
              </a:rPr>
              <a:t>	</a:t>
            </a:r>
            <a:r>
              <a:rPr dirty="0" baseline="-9009" sz="5550" spc="240">
                <a:latin typeface="Symbol"/>
                <a:cs typeface="Symbol"/>
              </a:rPr>
              <a:t></a:t>
            </a:r>
            <a:r>
              <a:rPr dirty="0" sz="2500" spc="30" i="1">
                <a:latin typeface="Times New Roman"/>
                <a:cs typeface="Times New Roman"/>
              </a:rPr>
              <a:t>g</a:t>
            </a:r>
            <a:r>
              <a:rPr dirty="0" sz="3300" spc="-365">
                <a:latin typeface="Symbol"/>
                <a:cs typeface="Symbol"/>
              </a:rPr>
              <a:t></a:t>
            </a:r>
            <a:r>
              <a:rPr dirty="0" sz="2500" spc="-70" i="1">
                <a:latin typeface="Times New Roman"/>
                <a:cs typeface="Times New Roman"/>
              </a:rPr>
              <a:t>s</a:t>
            </a:r>
            <a:r>
              <a:rPr dirty="0" sz="2500" spc="145">
                <a:latin typeface="Times New Roman"/>
                <a:cs typeface="Times New Roman"/>
              </a:rPr>
              <a:t>,</a:t>
            </a:r>
            <a:r>
              <a:rPr dirty="0" sz="2500" spc="135" i="1">
                <a:latin typeface="Times New Roman"/>
                <a:cs typeface="Times New Roman"/>
              </a:rPr>
              <a:t>t</a:t>
            </a:r>
            <a:r>
              <a:rPr dirty="0" sz="3300" spc="-365">
                <a:latin typeface="Symbol"/>
                <a:cs typeface="Symbol"/>
              </a:rPr>
              <a:t></a:t>
            </a:r>
            <a:endParaRPr sz="33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48535"/>
            <a:ext cx="32804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几何均值滤波器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3079" y="4464050"/>
            <a:ext cx="7158990" cy="2341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几何均值滤波器所达到的平滑度可以与算术 均值滤波器相比</a:t>
            </a:r>
            <a:endParaRPr sz="2800">
              <a:latin typeface="NSimSun"/>
              <a:cs typeface="NSimSun"/>
            </a:endParaRPr>
          </a:p>
          <a:p>
            <a:pPr algn="just" marL="12700" marR="5080">
              <a:lnSpc>
                <a:spcPct val="100099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但几何均值滤波器在滤波过程中，与算术均 值滤波器相比，会丢失更少的图像细</a:t>
            </a:r>
            <a:r>
              <a:rPr dirty="0" sz="2800">
                <a:latin typeface="NSimSun"/>
                <a:cs typeface="NSimSun"/>
              </a:rPr>
              <a:t>节</a:t>
            </a:r>
            <a:r>
              <a:rPr dirty="0" sz="2800" spc="-10">
                <a:latin typeface="Times New Roman"/>
                <a:cs typeface="Times New Roman"/>
              </a:rPr>
              <a:t>——</a:t>
            </a:r>
            <a:r>
              <a:rPr dirty="0" sz="2800">
                <a:latin typeface="NSimSun"/>
                <a:cs typeface="NSimSun"/>
              </a:rPr>
              <a:t>相 </a:t>
            </a:r>
            <a:r>
              <a:rPr dirty="0" sz="2800" spc="-5">
                <a:latin typeface="NSimSun"/>
                <a:cs typeface="NSimSun"/>
              </a:rPr>
              <a:t>对锐化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3613" y="2865194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 h="0">
                <a:moveTo>
                  <a:pt x="0" y="0"/>
                </a:moveTo>
                <a:lnTo>
                  <a:pt x="221742" y="0"/>
                </a:lnTo>
              </a:path>
            </a:pathLst>
          </a:custGeom>
          <a:ln w="65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14877" y="2930156"/>
            <a:ext cx="11239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>
                <a:latin typeface="Times New Roman"/>
                <a:cs typeface="Times New Roman"/>
              </a:rPr>
              <a:t>^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7554" y="3414776"/>
            <a:ext cx="14732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965">
                <a:latin typeface="Symbol"/>
                <a:cs typeface="Symbol"/>
              </a:rPr>
              <a:t></a:t>
            </a:r>
            <a:r>
              <a:rPr dirty="0" baseline="-10000" sz="3750" spc="-7">
                <a:latin typeface="Symbol"/>
                <a:cs typeface="Symbol"/>
              </a:rPr>
              <a:t></a:t>
            </a:r>
            <a:endParaRPr baseline="-10000" sz="37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87554" y="2611628"/>
            <a:ext cx="396240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5265">
              <a:lnSpc>
                <a:spcPts val="1360"/>
              </a:lnSpc>
            </a:pPr>
            <a:r>
              <a:rPr dirty="0" sz="145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2620"/>
              </a:lnSpc>
            </a:pPr>
            <a:r>
              <a:rPr dirty="0" baseline="-12222" sz="3750" spc="262">
                <a:latin typeface="Symbol"/>
                <a:cs typeface="Symbol"/>
              </a:rPr>
              <a:t></a:t>
            </a:r>
            <a:r>
              <a:rPr dirty="0" sz="1450" i="1">
                <a:latin typeface="Times New Roman"/>
                <a:cs typeface="Times New Roman"/>
              </a:rPr>
              <a:t>mn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32896" y="2808223"/>
            <a:ext cx="147320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Symbol"/>
                <a:cs typeface="Symbol"/>
              </a:rPr>
              <a:t>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1867" y="2933191"/>
            <a:ext cx="2623185" cy="648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84605" algn="l"/>
              </a:tabLst>
            </a:pPr>
            <a:r>
              <a:rPr dirty="0" sz="2500" spc="-5" i="1">
                <a:latin typeface="Times New Roman"/>
                <a:cs typeface="Times New Roman"/>
              </a:rPr>
              <a:t>f</a:t>
            </a:r>
            <a:r>
              <a:rPr dirty="0" sz="2500" spc="-175" i="1">
                <a:latin typeface="Times New Roman"/>
                <a:cs typeface="Times New Roman"/>
              </a:rPr>
              <a:t> </a:t>
            </a:r>
            <a:r>
              <a:rPr dirty="0" sz="3300" spc="-295">
                <a:latin typeface="Symbol"/>
                <a:cs typeface="Symbol"/>
              </a:rPr>
              <a:t></a:t>
            </a:r>
            <a:r>
              <a:rPr dirty="0" sz="2500" spc="-100" i="1">
                <a:latin typeface="Times New Roman"/>
                <a:cs typeface="Times New Roman"/>
              </a:rPr>
              <a:t>x</a:t>
            </a:r>
            <a:r>
              <a:rPr dirty="0" sz="2500" spc="-5">
                <a:latin typeface="Times New Roman"/>
                <a:cs typeface="Times New Roman"/>
              </a:rPr>
              <a:t>,</a:t>
            </a:r>
            <a:r>
              <a:rPr dirty="0" sz="2500" spc="-200">
                <a:latin typeface="Times New Roman"/>
                <a:cs typeface="Times New Roman"/>
              </a:rPr>
              <a:t> </a:t>
            </a:r>
            <a:r>
              <a:rPr dirty="0" sz="2500" spc="45" i="1">
                <a:latin typeface="Times New Roman"/>
                <a:cs typeface="Times New Roman"/>
              </a:rPr>
              <a:t>y</a:t>
            </a:r>
            <a:r>
              <a:rPr dirty="0" sz="3300" spc="-365">
                <a:latin typeface="Symbol"/>
                <a:cs typeface="Symbol"/>
              </a:rPr>
              <a:t></a:t>
            </a:r>
            <a:r>
              <a:rPr dirty="0" sz="3300" spc="-49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Symbol"/>
                <a:cs typeface="Symbol"/>
              </a:rPr>
              <a:t></a:t>
            </a:r>
            <a:r>
              <a:rPr dirty="0" sz="2500" spc="-210">
                <a:latin typeface="Times New Roman"/>
                <a:cs typeface="Times New Roman"/>
              </a:rPr>
              <a:t> </a:t>
            </a:r>
            <a:r>
              <a:rPr dirty="0" baseline="-4444" sz="3750" spc="-7">
                <a:latin typeface="Symbol"/>
                <a:cs typeface="Symbol"/>
              </a:rPr>
              <a:t></a:t>
            </a:r>
            <a:r>
              <a:rPr dirty="0" baseline="-4444" sz="3750">
                <a:latin typeface="Times New Roman"/>
                <a:cs typeface="Times New Roman"/>
              </a:rPr>
              <a:t>	</a:t>
            </a:r>
            <a:r>
              <a:rPr dirty="0" baseline="-9759" sz="5550" spc="44">
                <a:latin typeface="Symbol"/>
                <a:cs typeface="Symbol"/>
              </a:rPr>
              <a:t></a:t>
            </a:r>
            <a:r>
              <a:rPr dirty="0" baseline="-9759" sz="5550" spc="450">
                <a:latin typeface="Times New Roman"/>
                <a:cs typeface="Times New Roman"/>
              </a:rPr>
              <a:t> </a:t>
            </a:r>
            <a:r>
              <a:rPr dirty="0" sz="2500" spc="45" i="1">
                <a:latin typeface="Times New Roman"/>
                <a:cs typeface="Times New Roman"/>
              </a:rPr>
              <a:t>g</a:t>
            </a:r>
            <a:r>
              <a:rPr dirty="0" sz="3300" spc="-370">
                <a:latin typeface="Symbol"/>
                <a:cs typeface="Symbol"/>
              </a:rPr>
              <a:t></a:t>
            </a:r>
            <a:r>
              <a:rPr dirty="0" sz="2500" spc="-65" i="1">
                <a:latin typeface="Times New Roman"/>
                <a:cs typeface="Times New Roman"/>
              </a:rPr>
              <a:t>s</a:t>
            </a:r>
            <a:r>
              <a:rPr dirty="0" sz="2500" spc="145">
                <a:latin typeface="Times New Roman"/>
                <a:cs typeface="Times New Roman"/>
              </a:rPr>
              <a:t>,</a:t>
            </a:r>
            <a:r>
              <a:rPr dirty="0" sz="2500" spc="135" i="1">
                <a:latin typeface="Times New Roman"/>
                <a:cs typeface="Times New Roman"/>
              </a:rPr>
              <a:t>t</a:t>
            </a:r>
            <a:r>
              <a:rPr dirty="0" sz="3300" spc="-484">
                <a:latin typeface="Symbol"/>
                <a:cs typeface="Symbol"/>
              </a:rPr>
              <a:t></a:t>
            </a:r>
            <a:r>
              <a:rPr dirty="0" baseline="-4444" sz="3750" spc="-7">
                <a:latin typeface="Symbol"/>
                <a:cs typeface="Symbol"/>
              </a:rPr>
              <a:t></a:t>
            </a:r>
            <a:endParaRPr baseline="-4444" sz="37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32896" y="3395726"/>
            <a:ext cx="756920" cy="463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333" sz="3750" spc="-1447">
                <a:latin typeface="Symbol"/>
                <a:cs typeface="Symbol"/>
              </a:rPr>
              <a:t></a:t>
            </a:r>
            <a:r>
              <a:rPr dirty="0" baseline="-13333" sz="3750" spc="-97">
                <a:latin typeface="Symbol"/>
                <a:cs typeface="Symbol"/>
              </a:rPr>
              <a:t></a:t>
            </a:r>
            <a:r>
              <a:rPr dirty="0" sz="1900" spc="-130">
                <a:latin typeface="Symbol"/>
                <a:cs typeface="Symbol"/>
              </a:rPr>
              <a:t></a:t>
            </a:r>
            <a:r>
              <a:rPr dirty="0" sz="1450" spc="40" i="1">
                <a:latin typeface="Times New Roman"/>
                <a:cs typeface="Times New Roman"/>
              </a:rPr>
              <a:t>s</a:t>
            </a:r>
            <a:r>
              <a:rPr dirty="0" sz="1450" spc="-25">
                <a:latin typeface="Times New Roman"/>
                <a:cs typeface="Times New Roman"/>
              </a:rPr>
              <a:t>,</a:t>
            </a:r>
            <a:r>
              <a:rPr dirty="0" sz="1450" i="1">
                <a:latin typeface="Times New Roman"/>
                <a:cs typeface="Times New Roman"/>
              </a:rPr>
              <a:t>t</a:t>
            </a:r>
            <a:r>
              <a:rPr dirty="0" sz="1450" spc="-204" i="1">
                <a:latin typeface="Times New Roman"/>
                <a:cs typeface="Times New Roman"/>
              </a:rPr>
              <a:t> </a:t>
            </a:r>
            <a:r>
              <a:rPr dirty="0" sz="1900" spc="-375">
                <a:latin typeface="Symbol"/>
                <a:cs typeface="Symbol"/>
              </a:rPr>
              <a:t></a:t>
            </a:r>
            <a:r>
              <a:rPr dirty="0" sz="1450" spc="-145">
                <a:latin typeface="Symbol"/>
                <a:cs typeface="Symbol"/>
              </a:rPr>
              <a:t></a:t>
            </a:r>
            <a:r>
              <a:rPr dirty="0" sz="1450" spc="40" i="1">
                <a:latin typeface="Times New Roman"/>
                <a:cs typeface="Times New Roman"/>
              </a:rPr>
              <a:t>S</a:t>
            </a:r>
            <a:r>
              <a:rPr dirty="0" baseline="-19444" sz="1500" spc="22" i="1">
                <a:latin typeface="Times New Roman"/>
                <a:cs typeface="Times New Roman"/>
              </a:rPr>
              <a:t>xy</a:t>
            </a:r>
            <a:endParaRPr baseline="-19444" sz="1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均值滤波器</a:t>
            </a: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3053" y="4522175"/>
            <a:ext cx="7162165" cy="1519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tabLst>
                <a:tab pos="4343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谐波均值滤波器对</a:t>
            </a:r>
            <a:r>
              <a:rPr dirty="0" sz="2800" spc="-10">
                <a:latin typeface="NSimSun"/>
                <a:cs typeface="NSimSun"/>
              </a:rPr>
              <a:t>于</a:t>
            </a:r>
            <a:r>
              <a:rPr dirty="0" sz="2800" spc="-10">
                <a:latin typeface="Times New Roman"/>
                <a:cs typeface="Times New Roman"/>
              </a:rPr>
              <a:t>“</a:t>
            </a:r>
            <a:r>
              <a:rPr dirty="0" sz="2800">
                <a:latin typeface="NSimSun"/>
                <a:cs typeface="NSimSun"/>
              </a:rPr>
              <a:t>盐</a:t>
            </a:r>
            <a:r>
              <a:rPr dirty="0" sz="2800" spc="-10">
                <a:latin typeface="Times New Roman"/>
                <a:cs typeface="Times New Roman"/>
              </a:rPr>
              <a:t>”</a:t>
            </a:r>
            <a:r>
              <a:rPr dirty="0" sz="2800" spc="-5">
                <a:latin typeface="NSimSun"/>
                <a:cs typeface="NSimSun"/>
              </a:rPr>
              <a:t>噪声效果好，但不 适用</a:t>
            </a:r>
            <a:r>
              <a:rPr dirty="0" sz="2800">
                <a:latin typeface="NSimSun"/>
                <a:cs typeface="NSimSun"/>
              </a:rPr>
              <a:t>于</a:t>
            </a:r>
            <a:r>
              <a:rPr dirty="0" sz="2800" spc="-10">
                <a:latin typeface="Times New Roman"/>
                <a:cs typeface="Times New Roman"/>
              </a:rPr>
              <a:t>“</a:t>
            </a:r>
            <a:r>
              <a:rPr dirty="0" sz="2800">
                <a:latin typeface="NSimSun"/>
                <a:cs typeface="NSimSun"/>
              </a:rPr>
              <a:t>胡</a:t>
            </a:r>
            <a:r>
              <a:rPr dirty="0" sz="2800" spc="-10">
                <a:latin typeface="NSimSun"/>
                <a:cs typeface="NSimSun"/>
              </a:rPr>
              <a:t>椒</a:t>
            </a:r>
            <a:r>
              <a:rPr dirty="0" sz="2800" spc="-10">
                <a:latin typeface="Times New Roman"/>
                <a:cs typeface="Times New Roman"/>
              </a:rPr>
              <a:t>”</a:t>
            </a:r>
            <a:r>
              <a:rPr dirty="0" sz="2800">
                <a:latin typeface="NSimSun"/>
                <a:cs typeface="NSimSun"/>
              </a:rPr>
              <a:t>噪声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864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善于处理高斯噪声等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46017" y="2982538"/>
            <a:ext cx="1411605" cy="0"/>
          </a:xfrm>
          <a:custGeom>
            <a:avLst/>
            <a:gdLst/>
            <a:ahLst/>
            <a:cxnLst/>
            <a:rect l="l" t="t" r="r" b="b"/>
            <a:pathLst>
              <a:path w="1411604" h="0">
                <a:moveTo>
                  <a:pt x="0" y="0"/>
                </a:moveTo>
                <a:lnTo>
                  <a:pt x="1411220" y="0"/>
                </a:lnTo>
              </a:path>
            </a:pathLst>
          </a:custGeom>
          <a:ln w="131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51475" y="3679952"/>
            <a:ext cx="142875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5" i="1">
                <a:latin typeface="Times New Roman"/>
                <a:cs typeface="Times New Roman"/>
              </a:rPr>
              <a:t>xy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7477" y="2544584"/>
            <a:ext cx="412115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mn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1603" y="3519932"/>
            <a:ext cx="519430" cy="297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35">
                <a:latin typeface="Symbol"/>
                <a:cs typeface="Symbol"/>
              </a:rPr>
              <a:t></a:t>
            </a:r>
            <a:r>
              <a:rPr dirty="0" sz="1450" spc="45" i="1">
                <a:latin typeface="Times New Roman"/>
                <a:cs typeface="Times New Roman"/>
              </a:rPr>
              <a:t>s</a:t>
            </a:r>
            <a:r>
              <a:rPr dirty="0" sz="1450" spc="-25">
                <a:latin typeface="Times New Roman"/>
                <a:cs typeface="Times New Roman"/>
              </a:rPr>
              <a:t>,</a:t>
            </a:r>
            <a:r>
              <a:rPr dirty="0" sz="1450" i="1">
                <a:latin typeface="Times New Roman"/>
                <a:cs typeface="Times New Roman"/>
              </a:rPr>
              <a:t>t</a:t>
            </a:r>
            <a:r>
              <a:rPr dirty="0" sz="1450" spc="-210" i="1">
                <a:latin typeface="Times New Roman"/>
                <a:cs typeface="Times New Roman"/>
              </a:rPr>
              <a:t> </a:t>
            </a:r>
            <a:r>
              <a:rPr dirty="0" sz="1900" spc="-375">
                <a:latin typeface="Symbol"/>
                <a:cs typeface="Symbol"/>
              </a:rPr>
              <a:t></a:t>
            </a:r>
            <a:r>
              <a:rPr dirty="0" sz="1450" spc="-145">
                <a:latin typeface="Symbol"/>
                <a:cs typeface="Symbol"/>
              </a:rPr>
              <a:t></a:t>
            </a:r>
            <a:r>
              <a:rPr dirty="0" sz="1450" i="1">
                <a:latin typeface="Times New Roman"/>
                <a:cs typeface="Times New Roman"/>
              </a:rPr>
              <a:t>S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6045" y="2588767"/>
            <a:ext cx="11239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>
                <a:latin typeface="Times New Roman"/>
                <a:cs typeface="Times New Roman"/>
              </a:rPr>
              <a:t>^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58751" y="3288284"/>
            <a:ext cx="696595" cy="499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30" i="1">
                <a:latin typeface="Times New Roman"/>
                <a:cs typeface="Times New Roman"/>
              </a:rPr>
              <a:t>g</a:t>
            </a:r>
            <a:r>
              <a:rPr dirty="0" sz="3250" spc="-350">
                <a:latin typeface="Symbol"/>
                <a:cs typeface="Symbol"/>
              </a:rPr>
              <a:t></a:t>
            </a:r>
            <a:r>
              <a:rPr dirty="0" sz="2500" spc="-65" i="1">
                <a:latin typeface="Times New Roman"/>
                <a:cs typeface="Times New Roman"/>
              </a:rPr>
              <a:t>s</a:t>
            </a:r>
            <a:r>
              <a:rPr dirty="0" sz="2500" spc="135">
                <a:latin typeface="Times New Roman"/>
                <a:cs typeface="Times New Roman"/>
              </a:rPr>
              <a:t>,</a:t>
            </a:r>
            <a:r>
              <a:rPr dirty="0" sz="2500" spc="135" i="1">
                <a:latin typeface="Times New Roman"/>
                <a:cs typeface="Times New Roman"/>
              </a:rPr>
              <a:t>t</a:t>
            </a:r>
            <a:r>
              <a:rPr dirty="0" sz="3250" spc="-350">
                <a:latin typeface="Symbol"/>
                <a:cs typeface="Symbol"/>
              </a:rPr>
              <a:t>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5433" y="2794520"/>
            <a:ext cx="1231265" cy="835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98830" algn="l"/>
                <a:tab pos="1217930" algn="l"/>
              </a:tabLst>
            </a:pPr>
            <a:r>
              <a:rPr dirty="0" baseline="-31531" sz="5550" spc="37">
                <a:latin typeface="Symbol"/>
                <a:cs typeface="Symbol"/>
              </a:rPr>
              <a:t></a:t>
            </a:r>
            <a:r>
              <a:rPr dirty="0" baseline="-31531" sz="5550" spc="644">
                <a:latin typeface="Times New Roman"/>
                <a:cs typeface="Times New Roman"/>
              </a:rPr>
              <a:t> </a:t>
            </a:r>
            <a:r>
              <a:rPr dirty="0" sz="2500" spc="-5" u="sng">
                <a:latin typeface="Times New Roman"/>
                <a:cs typeface="Times New Roman"/>
              </a:rPr>
              <a:t> </a:t>
            </a:r>
            <a:r>
              <a:rPr dirty="0" sz="2500" u="sng">
                <a:latin typeface="Times New Roman"/>
                <a:cs typeface="Times New Roman"/>
              </a:rPr>
              <a:t>	</a:t>
            </a:r>
            <a:r>
              <a:rPr dirty="0" sz="2500" spc="-5" u="sng">
                <a:latin typeface="Times New Roman"/>
                <a:cs typeface="Times New Roman"/>
              </a:rPr>
              <a:t>1</a:t>
            </a:r>
            <a:r>
              <a:rPr dirty="0" sz="2500" u="sng">
                <a:latin typeface="Times New Roman"/>
                <a:cs typeface="Times New Roman"/>
              </a:rPr>
              <a:t>	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12996" y="2648978"/>
            <a:ext cx="99314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 i="1">
                <a:latin typeface="Times New Roman"/>
                <a:cs typeface="Times New Roman"/>
              </a:rPr>
              <a:t>f</a:t>
            </a:r>
            <a:r>
              <a:rPr dirty="0" sz="2500" spc="-175" i="1">
                <a:latin typeface="Times New Roman"/>
                <a:cs typeface="Times New Roman"/>
              </a:rPr>
              <a:t> </a:t>
            </a:r>
            <a:r>
              <a:rPr dirty="0" sz="3250" spc="-285">
                <a:latin typeface="Symbol"/>
                <a:cs typeface="Symbol"/>
              </a:rPr>
              <a:t></a:t>
            </a:r>
            <a:r>
              <a:rPr dirty="0" sz="2500" spc="-95" i="1">
                <a:latin typeface="Times New Roman"/>
                <a:cs typeface="Times New Roman"/>
              </a:rPr>
              <a:t>x</a:t>
            </a:r>
            <a:r>
              <a:rPr dirty="0" sz="2500" spc="-5">
                <a:latin typeface="Times New Roman"/>
                <a:cs typeface="Times New Roman"/>
              </a:rPr>
              <a:t>,</a:t>
            </a:r>
            <a:r>
              <a:rPr dirty="0" sz="2500" spc="-200">
                <a:latin typeface="Times New Roman"/>
                <a:cs typeface="Times New Roman"/>
              </a:rPr>
              <a:t> </a:t>
            </a:r>
            <a:r>
              <a:rPr dirty="0" sz="2500" spc="45" i="1">
                <a:latin typeface="Times New Roman"/>
                <a:cs typeface="Times New Roman"/>
              </a:rPr>
              <a:t>y</a:t>
            </a:r>
            <a:r>
              <a:rPr dirty="0" sz="3250" spc="-350">
                <a:latin typeface="Symbol"/>
                <a:cs typeface="Symbol"/>
              </a:rPr>
              <a:t></a:t>
            </a:r>
            <a:r>
              <a:rPr dirty="0" sz="3250" spc="-47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25879" y="933196"/>
            <a:ext cx="3280410" cy="1291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均值滤波器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258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谐波均值滤波器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3079" y="4497385"/>
            <a:ext cx="7053580" cy="2212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74930">
              <a:lnSpc>
                <a:spcPct val="1004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NSimSun"/>
                <a:cs typeface="NSimSun"/>
              </a:rPr>
              <a:t>Q称为滤波器的阶数。当Q为正数时，用于消除</a:t>
            </a:r>
            <a:r>
              <a:rPr dirty="0" sz="2400" spc="-5">
                <a:latin typeface="Times New Roman"/>
                <a:cs typeface="Times New Roman"/>
              </a:rPr>
              <a:t>“</a:t>
            </a:r>
            <a:r>
              <a:rPr dirty="0" sz="2400">
                <a:latin typeface="NSimSun"/>
                <a:cs typeface="NSimSun"/>
              </a:rPr>
              <a:t>胡 椒</a:t>
            </a:r>
            <a:r>
              <a:rPr dirty="0" sz="2400">
                <a:latin typeface="Times New Roman"/>
                <a:cs typeface="Times New Roman"/>
              </a:rPr>
              <a:t>”</a:t>
            </a:r>
            <a:r>
              <a:rPr dirty="0" sz="2400" spc="-5">
                <a:latin typeface="NSimSun"/>
                <a:cs typeface="NSimSun"/>
              </a:rPr>
              <a:t>噪声；当Q为负数时，用于消</a:t>
            </a:r>
            <a:r>
              <a:rPr dirty="0" sz="2400">
                <a:latin typeface="NSimSun"/>
                <a:cs typeface="NSimSun"/>
              </a:rPr>
              <a:t>除</a:t>
            </a:r>
            <a:r>
              <a:rPr dirty="0" sz="2400" spc="-5">
                <a:latin typeface="Times New Roman"/>
                <a:cs typeface="Times New Roman"/>
              </a:rPr>
              <a:t>“</a:t>
            </a:r>
            <a:r>
              <a:rPr dirty="0" sz="2400">
                <a:latin typeface="NSimSun"/>
                <a:cs typeface="NSimSun"/>
              </a:rPr>
              <a:t>盐</a:t>
            </a:r>
            <a:r>
              <a:rPr dirty="0" sz="2400">
                <a:latin typeface="Times New Roman"/>
                <a:cs typeface="Times New Roman"/>
              </a:rPr>
              <a:t>”</a:t>
            </a:r>
            <a:r>
              <a:rPr dirty="0" sz="2400" spc="-5">
                <a:latin typeface="NSimSun"/>
                <a:cs typeface="NSimSun"/>
              </a:rPr>
              <a:t>噪声，但不能 </a:t>
            </a:r>
            <a:r>
              <a:rPr dirty="0" sz="2400">
                <a:latin typeface="NSimSun"/>
                <a:cs typeface="NSimSun"/>
              </a:rPr>
              <a:t>同时消除</a:t>
            </a:r>
            <a:r>
              <a:rPr dirty="0" sz="2400" spc="-5">
                <a:latin typeface="Times New Roman"/>
                <a:cs typeface="Times New Roman"/>
              </a:rPr>
              <a:t>“</a:t>
            </a:r>
            <a:r>
              <a:rPr dirty="0" sz="2400">
                <a:latin typeface="NSimSun"/>
                <a:cs typeface="NSimSun"/>
              </a:rPr>
              <a:t>椒盐</a:t>
            </a:r>
            <a:r>
              <a:rPr dirty="0" sz="2400" spc="-5">
                <a:latin typeface="Times New Roman"/>
                <a:cs typeface="Times New Roman"/>
              </a:rPr>
              <a:t>”</a:t>
            </a:r>
            <a:r>
              <a:rPr dirty="0" sz="2400">
                <a:latin typeface="NSimSun"/>
                <a:cs typeface="NSimSun"/>
              </a:rPr>
              <a:t>噪声</a:t>
            </a:r>
            <a:endParaRPr sz="2400">
              <a:latin typeface="NSimSun"/>
              <a:cs typeface="NSimSun"/>
            </a:endParaRPr>
          </a:p>
          <a:p>
            <a:pPr algn="just" marL="12700">
              <a:lnSpc>
                <a:spcPct val="100000"/>
              </a:lnSpc>
              <a:spcBef>
                <a:spcPts val="159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当Q=0，逆谐波均值滤波器转变为算术均值滤波器</a:t>
            </a:r>
            <a:endParaRPr sz="2400">
              <a:latin typeface="NSimSun"/>
              <a:cs typeface="NSimSun"/>
            </a:endParaRPr>
          </a:p>
          <a:p>
            <a:pPr algn="just" marL="12700">
              <a:lnSpc>
                <a:spcPts val="2835"/>
              </a:lnSpc>
              <a:spcBef>
                <a:spcPts val="143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当Q=-1，逆谐波均值滤波器转变为谐波均值滤波器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88102" y="3273627"/>
            <a:ext cx="1525270" cy="0"/>
          </a:xfrm>
          <a:custGeom>
            <a:avLst/>
            <a:gdLst/>
            <a:ahLst/>
            <a:cxnLst/>
            <a:rect l="l" t="t" r="r" b="b"/>
            <a:pathLst>
              <a:path w="1525270" h="0">
                <a:moveTo>
                  <a:pt x="0" y="0"/>
                </a:moveTo>
                <a:lnTo>
                  <a:pt x="1524758" y="0"/>
                </a:lnTo>
              </a:path>
            </a:pathLst>
          </a:custGeom>
          <a:ln w="131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92813" y="3077971"/>
            <a:ext cx="142875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5" i="1">
                <a:latin typeface="Times New Roman"/>
                <a:cs typeface="Times New Roman"/>
              </a:rPr>
              <a:t>xy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74463" y="3679190"/>
            <a:ext cx="642620" cy="32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30">
                <a:latin typeface="Symbol"/>
                <a:cs typeface="Symbol"/>
              </a:rPr>
              <a:t></a:t>
            </a:r>
            <a:r>
              <a:rPr dirty="0" sz="1450" spc="40" i="1">
                <a:latin typeface="Times New Roman"/>
                <a:cs typeface="Times New Roman"/>
              </a:rPr>
              <a:t>s</a:t>
            </a:r>
            <a:r>
              <a:rPr dirty="0" sz="1450" spc="-25">
                <a:latin typeface="Times New Roman"/>
                <a:cs typeface="Times New Roman"/>
              </a:rPr>
              <a:t>,</a:t>
            </a:r>
            <a:r>
              <a:rPr dirty="0" sz="1450" i="1">
                <a:latin typeface="Times New Roman"/>
                <a:cs typeface="Times New Roman"/>
              </a:rPr>
              <a:t>t</a:t>
            </a:r>
            <a:r>
              <a:rPr dirty="0" sz="1450" spc="-204" i="1">
                <a:latin typeface="Times New Roman"/>
                <a:cs typeface="Times New Roman"/>
              </a:rPr>
              <a:t> </a:t>
            </a:r>
            <a:r>
              <a:rPr dirty="0" sz="1900" spc="-385">
                <a:latin typeface="Symbol"/>
                <a:cs typeface="Symbol"/>
              </a:rPr>
              <a:t></a:t>
            </a:r>
            <a:r>
              <a:rPr dirty="0" sz="1450" spc="-145">
                <a:latin typeface="Symbol"/>
                <a:cs typeface="Symbol"/>
              </a:rPr>
              <a:t></a:t>
            </a:r>
            <a:r>
              <a:rPr dirty="0" sz="1450" spc="45" i="1">
                <a:latin typeface="Times New Roman"/>
                <a:cs typeface="Times New Roman"/>
              </a:rPr>
              <a:t>S</a:t>
            </a:r>
            <a:r>
              <a:rPr dirty="0" baseline="-19444" sz="1500" spc="22" i="1">
                <a:latin typeface="Times New Roman"/>
                <a:cs typeface="Times New Roman"/>
              </a:rPr>
              <a:t>xy</a:t>
            </a:r>
            <a:endParaRPr baseline="-19444"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92928" y="2917190"/>
            <a:ext cx="519430" cy="297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30">
                <a:latin typeface="Symbol"/>
                <a:cs typeface="Symbol"/>
              </a:rPr>
              <a:t></a:t>
            </a:r>
            <a:r>
              <a:rPr dirty="0" sz="1450" spc="40" i="1">
                <a:latin typeface="Times New Roman"/>
                <a:cs typeface="Times New Roman"/>
              </a:rPr>
              <a:t>s</a:t>
            </a:r>
            <a:r>
              <a:rPr dirty="0" sz="1450" spc="-25">
                <a:latin typeface="Times New Roman"/>
                <a:cs typeface="Times New Roman"/>
              </a:rPr>
              <a:t>,</a:t>
            </a:r>
            <a:r>
              <a:rPr dirty="0" sz="1450" i="1">
                <a:latin typeface="Times New Roman"/>
                <a:cs typeface="Times New Roman"/>
              </a:rPr>
              <a:t>t</a:t>
            </a:r>
            <a:r>
              <a:rPr dirty="0" sz="1450" spc="-204" i="1">
                <a:latin typeface="Times New Roman"/>
                <a:cs typeface="Times New Roman"/>
              </a:rPr>
              <a:t> </a:t>
            </a:r>
            <a:r>
              <a:rPr dirty="0" sz="1900" spc="-385">
                <a:latin typeface="Symbol"/>
                <a:cs typeface="Symbol"/>
              </a:rPr>
              <a:t></a:t>
            </a:r>
            <a:r>
              <a:rPr dirty="0" sz="1450" spc="-145">
                <a:latin typeface="Symbol"/>
                <a:cs typeface="Symbol"/>
              </a:rPr>
              <a:t></a:t>
            </a:r>
            <a:r>
              <a:rPr dirty="0" sz="1450" i="1">
                <a:latin typeface="Times New Roman"/>
                <a:cs typeface="Times New Roman"/>
              </a:rPr>
              <a:t>S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7383" y="2879839"/>
            <a:ext cx="11239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>
                <a:latin typeface="Times New Roman"/>
                <a:cs typeface="Times New Roman"/>
              </a:rPr>
              <a:t>^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38292" y="3148076"/>
            <a:ext cx="1172210" cy="641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9009" sz="5550" spc="240">
                <a:latin typeface="Symbol"/>
                <a:cs typeface="Symbol"/>
              </a:rPr>
              <a:t></a:t>
            </a:r>
            <a:r>
              <a:rPr dirty="0" sz="2500" spc="35" i="1">
                <a:latin typeface="Times New Roman"/>
                <a:cs typeface="Times New Roman"/>
              </a:rPr>
              <a:t>g</a:t>
            </a:r>
            <a:r>
              <a:rPr dirty="0" sz="3250" spc="-350">
                <a:latin typeface="Symbol"/>
                <a:cs typeface="Symbol"/>
              </a:rPr>
              <a:t></a:t>
            </a:r>
            <a:r>
              <a:rPr dirty="0" sz="2500" spc="-65" i="1">
                <a:latin typeface="Times New Roman"/>
                <a:cs typeface="Times New Roman"/>
              </a:rPr>
              <a:t>s</a:t>
            </a:r>
            <a:r>
              <a:rPr dirty="0" sz="2500" spc="135">
                <a:latin typeface="Times New Roman"/>
                <a:cs typeface="Times New Roman"/>
              </a:rPr>
              <a:t>,</a:t>
            </a:r>
            <a:r>
              <a:rPr dirty="0" sz="2500" spc="135" i="1">
                <a:latin typeface="Times New Roman"/>
                <a:cs typeface="Times New Roman"/>
              </a:rPr>
              <a:t>t</a:t>
            </a:r>
            <a:r>
              <a:rPr dirty="0" sz="3250" spc="-459">
                <a:latin typeface="Symbol"/>
                <a:cs typeface="Symbol"/>
              </a:rPr>
              <a:t></a:t>
            </a:r>
            <a:r>
              <a:rPr dirty="0" baseline="49808" sz="2175" i="1">
                <a:latin typeface="Times New Roman"/>
                <a:cs typeface="Times New Roman"/>
              </a:rPr>
              <a:t>Q</a:t>
            </a:r>
            <a:endParaRPr baseline="49808" sz="217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4297" y="2939313"/>
            <a:ext cx="993140" cy="499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10" i="1">
                <a:latin typeface="Times New Roman"/>
                <a:cs typeface="Times New Roman"/>
              </a:rPr>
              <a:t>f</a:t>
            </a:r>
            <a:r>
              <a:rPr dirty="0" sz="2450" spc="-160" i="1">
                <a:latin typeface="Times New Roman"/>
                <a:cs typeface="Times New Roman"/>
              </a:rPr>
              <a:t> </a:t>
            </a:r>
            <a:r>
              <a:rPr dirty="0" sz="3250" spc="-280">
                <a:latin typeface="Symbol"/>
                <a:cs typeface="Symbol"/>
              </a:rPr>
              <a:t></a:t>
            </a:r>
            <a:r>
              <a:rPr dirty="0" sz="2450" spc="-80" i="1">
                <a:latin typeface="Times New Roman"/>
                <a:cs typeface="Times New Roman"/>
              </a:rPr>
              <a:t>x</a:t>
            </a:r>
            <a:r>
              <a:rPr dirty="0" sz="2450" spc="10">
                <a:latin typeface="Times New Roman"/>
                <a:cs typeface="Times New Roman"/>
              </a:rPr>
              <a:t>,</a:t>
            </a:r>
            <a:r>
              <a:rPr dirty="0" sz="2450" spc="-190">
                <a:latin typeface="Times New Roman"/>
                <a:cs typeface="Times New Roman"/>
              </a:rPr>
              <a:t> </a:t>
            </a:r>
            <a:r>
              <a:rPr dirty="0" sz="2450" spc="65" i="1">
                <a:latin typeface="Times New Roman"/>
                <a:cs typeface="Times New Roman"/>
              </a:rPr>
              <a:t>y</a:t>
            </a:r>
            <a:r>
              <a:rPr dirty="0" sz="3250" spc="-350">
                <a:latin typeface="Symbol"/>
                <a:cs typeface="Symbol"/>
              </a:rPr>
              <a:t></a:t>
            </a:r>
            <a:r>
              <a:rPr dirty="0" sz="3250" spc="-475">
                <a:latin typeface="Times New Roman"/>
                <a:cs typeface="Times New Roman"/>
              </a:rPr>
              <a:t> </a:t>
            </a:r>
            <a:r>
              <a:rPr dirty="0" sz="2500" spc="-10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5879" y="933196"/>
            <a:ext cx="4579620" cy="20948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均值滤波器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逆谐波均值滤波器</a:t>
            </a:r>
            <a:endParaRPr sz="3200">
              <a:latin typeface="NSimSun"/>
              <a:cs typeface="NSimSun"/>
            </a:endParaRPr>
          </a:p>
          <a:p>
            <a:pPr algn="r" marR="5080">
              <a:lnSpc>
                <a:spcPct val="100000"/>
              </a:lnSpc>
              <a:spcBef>
                <a:spcPts val="1185"/>
              </a:spcBef>
            </a:pPr>
            <a:r>
              <a:rPr dirty="0" baseline="-9009" sz="5550" spc="240">
                <a:latin typeface="Symbol"/>
                <a:cs typeface="Symbol"/>
              </a:rPr>
              <a:t></a:t>
            </a:r>
            <a:r>
              <a:rPr dirty="0" sz="2500" spc="35" i="1">
                <a:latin typeface="Times New Roman"/>
                <a:cs typeface="Times New Roman"/>
              </a:rPr>
              <a:t>g</a:t>
            </a:r>
            <a:r>
              <a:rPr dirty="0" sz="3250" spc="-350">
                <a:latin typeface="Symbol"/>
                <a:cs typeface="Symbol"/>
              </a:rPr>
              <a:t></a:t>
            </a:r>
            <a:r>
              <a:rPr dirty="0" sz="2500" spc="-65" i="1">
                <a:latin typeface="Times New Roman"/>
                <a:cs typeface="Times New Roman"/>
              </a:rPr>
              <a:t>s</a:t>
            </a:r>
            <a:r>
              <a:rPr dirty="0" sz="2500" spc="135">
                <a:latin typeface="Times New Roman"/>
                <a:cs typeface="Times New Roman"/>
              </a:rPr>
              <a:t>,</a:t>
            </a:r>
            <a:r>
              <a:rPr dirty="0" sz="2500" spc="135" i="1">
                <a:latin typeface="Times New Roman"/>
                <a:cs typeface="Times New Roman"/>
              </a:rPr>
              <a:t>t</a:t>
            </a:r>
            <a:r>
              <a:rPr dirty="0" sz="3250" spc="-459">
                <a:latin typeface="Symbol"/>
                <a:cs typeface="Symbol"/>
              </a:rPr>
              <a:t></a:t>
            </a:r>
            <a:r>
              <a:rPr dirty="0" baseline="49808" sz="2175" spc="-22" i="1">
                <a:latin typeface="Times New Roman"/>
                <a:cs typeface="Times New Roman"/>
              </a:rPr>
              <a:t>Q</a:t>
            </a:r>
            <a:r>
              <a:rPr dirty="0" baseline="49808" sz="2175" spc="-195">
                <a:latin typeface="Symbol"/>
                <a:cs typeface="Symbol"/>
              </a:rPr>
              <a:t></a:t>
            </a:r>
            <a:r>
              <a:rPr dirty="0" baseline="49808" sz="2175">
                <a:latin typeface="Times New Roman"/>
                <a:cs typeface="Times New Roman"/>
              </a:rPr>
              <a:t>1</a:t>
            </a:r>
            <a:endParaRPr baseline="49808" sz="217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均值滤波举例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846717" y="2163317"/>
            <a:ext cx="5813297" cy="4351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26307" y="1779778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2595" y="1744738"/>
            <a:ext cx="4343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被均值为0，方差为400的高斯噪声污染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9225" y="6530873"/>
            <a:ext cx="2311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3×3算术均值滤波器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2370" y="6530873"/>
            <a:ext cx="3835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3×3几何均值滤波器，图像更清晰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均值滤波举例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78023" y="1779778"/>
            <a:ext cx="2311400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EE2B0A"/>
                </a:solidFill>
                <a:latin typeface="Times New Roman"/>
                <a:cs typeface="Times New Roman"/>
              </a:rPr>
              <a:t>“</a:t>
            </a: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胡椒</a:t>
            </a:r>
            <a:r>
              <a:rPr dirty="0" sz="2000" spc="-10" b="1">
                <a:solidFill>
                  <a:srgbClr val="EE2B0A"/>
                </a:solidFill>
                <a:latin typeface="Times New Roman"/>
                <a:cs typeface="Times New Roman"/>
              </a:rPr>
              <a:t>”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噪声干扰图像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31128" y="1762239"/>
            <a:ext cx="2058035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EE2B0A"/>
                </a:solidFill>
                <a:latin typeface="Times New Roman"/>
                <a:cs typeface="Times New Roman"/>
              </a:rPr>
              <a:t>“</a:t>
            </a:r>
            <a:r>
              <a:rPr dirty="0" sz="2000" b="1">
                <a:solidFill>
                  <a:srgbClr val="EE2B0A"/>
                </a:solidFill>
                <a:latin typeface="NSimSun"/>
                <a:cs typeface="NSimSun"/>
              </a:rPr>
              <a:t>盐</a:t>
            </a:r>
            <a:r>
              <a:rPr dirty="0" sz="2000" spc="-10" b="1">
                <a:solidFill>
                  <a:srgbClr val="EE2B0A"/>
                </a:solidFill>
                <a:latin typeface="Times New Roman"/>
                <a:cs typeface="Times New Roman"/>
              </a:rPr>
              <a:t>”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噪声干扰图像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7184" y="6056109"/>
            <a:ext cx="2183765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3×3大小，Q=1.</a:t>
            </a:r>
            <a:r>
              <a:rPr dirty="0" sz="2000" spc="-20" b="1">
                <a:solidFill>
                  <a:srgbClr val="EE2B0A"/>
                </a:solidFill>
                <a:latin typeface="NSimSun"/>
                <a:cs typeface="NSimSun"/>
              </a:rPr>
              <a:t>5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的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 逆谐波均值滤波器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18017" y="2122169"/>
            <a:ext cx="6153150" cy="41033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46389" y="3490721"/>
            <a:ext cx="1224280" cy="1622425"/>
          </a:xfrm>
          <a:custGeom>
            <a:avLst/>
            <a:gdLst/>
            <a:ahLst/>
            <a:cxnLst/>
            <a:rect l="l" t="t" r="r" b="b"/>
            <a:pathLst>
              <a:path w="1224280" h="1622425">
                <a:moveTo>
                  <a:pt x="1223772" y="0"/>
                </a:moveTo>
                <a:lnTo>
                  <a:pt x="1160794" y="752"/>
                </a:lnTo>
                <a:lnTo>
                  <a:pt x="1098644" y="2987"/>
                </a:lnTo>
                <a:lnTo>
                  <a:pt x="1037398" y="6667"/>
                </a:lnTo>
                <a:lnTo>
                  <a:pt x="977132" y="11757"/>
                </a:lnTo>
                <a:lnTo>
                  <a:pt x="917924" y="18219"/>
                </a:lnTo>
                <a:lnTo>
                  <a:pt x="859850" y="26018"/>
                </a:lnTo>
                <a:lnTo>
                  <a:pt x="802988" y="35118"/>
                </a:lnTo>
                <a:lnTo>
                  <a:pt x="747414" y="45481"/>
                </a:lnTo>
                <a:lnTo>
                  <a:pt x="693206" y="57073"/>
                </a:lnTo>
                <a:lnTo>
                  <a:pt x="640439" y="69856"/>
                </a:lnTo>
                <a:lnTo>
                  <a:pt x="589191" y="83794"/>
                </a:lnTo>
                <a:lnTo>
                  <a:pt x="539539" y="98851"/>
                </a:lnTo>
                <a:lnTo>
                  <a:pt x="491559" y="114991"/>
                </a:lnTo>
                <a:lnTo>
                  <a:pt x="445329" y="132177"/>
                </a:lnTo>
                <a:lnTo>
                  <a:pt x="400926" y="150374"/>
                </a:lnTo>
                <a:lnTo>
                  <a:pt x="358425" y="169545"/>
                </a:lnTo>
                <a:lnTo>
                  <a:pt x="317905" y="189653"/>
                </a:lnTo>
                <a:lnTo>
                  <a:pt x="279442" y="210662"/>
                </a:lnTo>
                <a:lnTo>
                  <a:pt x="243113" y="232536"/>
                </a:lnTo>
                <a:lnTo>
                  <a:pt x="208994" y="255240"/>
                </a:lnTo>
                <a:lnTo>
                  <a:pt x="177164" y="278736"/>
                </a:lnTo>
                <a:lnTo>
                  <a:pt x="147697" y="302988"/>
                </a:lnTo>
                <a:lnTo>
                  <a:pt x="96166" y="353615"/>
                </a:lnTo>
                <a:lnTo>
                  <a:pt x="55016" y="406832"/>
                </a:lnTo>
                <a:lnTo>
                  <a:pt x="24861" y="462349"/>
                </a:lnTo>
                <a:lnTo>
                  <a:pt x="6317" y="519875"/>
                </a:lnTo>
                <a:lnTo>
                  <a:pt x="0" y="579120"/>
                </a:lnTo>
                <a:lnTo>
                  <a:pt x="0" y="910590"/>
                </a:lnTo>
                <a:lnTo>
                  <a:pt x="7981" y="976780"/>
                </a:lnTo>
                <a:lnTo>
                  <a:pt x="31430" y="1041182"/>
                </a:lnTo>
                <a:lnTo>
                  <a:pt x="69605" y="1103288"/>
                </a:lnTo>
                <a:lnTo>
                  <a:pt x="93983" y="1133324"/>
                </a:lnTo>
                <a:lnTo>
                  <a:pt x="121764" y="1162596"/>
                </a:lnTo>
                <a:lnTo>
                  <a:pt x="152855" y="1191042"/>
                </a:lnTo>
                <a:lnTo>
                  <a:pt x="187165" y="1218598"/>
                </a:lnTo>
                <a:lnTo>
                  <a:pt x="224599" y="1245203"/>
                </a:lnTo>
                <a:lnTo>
                  <a:pt x="265066" y="1270792"/>
                </a:lnTo>
                <a:lnTo>
                  <a:pt x="308472" y="1295302"/>
                </a:lnTo>
                <a:lnTo>
                  <a:pt x="354725" y="1318671"/>
                </a:lnTo>
                <a:lnTo>
                  <a:pt x="403731" y="1340834"/>
                </a:lnTo>
                <a:lnTo>
                  <a:pt x="455400" y="1361730"/>
                </a:lnTo>
                <a:lnTo>
                  <a:pt x="509636" y="1381295"/>
                </a:lnTo>
                <a:lnTo>
                  <a:pt x="566349" y="1399465"/>
                </a:lnTo>
                <a:lnTo>
                  <a:pt x="625444" y="1416179"/>
                </a:lnTo>
                <a:lnTo>
                  <a:pt x="686830" y="1431372"/>
                </a:lnTo>
                <a:lnTo>
                  <a:pt x="750413" y="1444981"/>
                </a:lnTo>
                <a:lnTo>
                  <a:pt x="816102" y="1456944"/>
                </a:lnTo>
                <a:lnTo>
                  <a:pt x="816102" y="1622298"/>
                </a:lnTo>
                <a:lnTo>
                  <a:pt x="1223772" y="1324356"/>
                </a:lnTo>
                <a:lnTo>
                  <a:pt x="816102" y="960119"/>
                </a:lnTo>
                <a:lnTo>
                  <a:pt x="816102" y="1125474"/>
                </a:lnTo>
                <a:lnTo>
                  <a:pt x="755432" y="1114460"/>
                </a:lnTo>
                <a:lnTo>
                  <a:pt x="696418" y="1102023"/>
                </a:lnTo>
                <a:lnTo>
                  <a:pt x="639152" y="1088206"/>
                </a:lnTo>
                <a:lnTo>
                  <a:pt x="583722" y="1073053"/>
                </a:lnTo>
                <a:lnTo>
                  <a:pt x="530219" y="1056609"/>
                </a:lnTo>
                <a:lnTo>
                  <a:pt x="478733" y="1038916"/>
                </a:lnTo>
                <a:lnTo>
                  <a:pt x="429354" y="1020019"/>
                </a:lnTo>
                <a:lnTo>
                  <a:pt x="382173" y="999962"/>
                </a:lnTo>
                <a:lnTo>
                  <a:pt x="337280" y="978788"/>
                </a:lnTo>
                <a:lnTo>
                  <a:pt x="294764" y="956543"/>
                </a:lnTo>
                <a:lnTo>
                  <a:pt x="254716" y="933268"/>
                </a:lnTo>
                <a:lnTo>
                  <a:pt x="217226" y="909009"/>
                </a:lnTo>
                <a:lnTo>
                  <a:pt x="182384" y="883809"/>
                </a:lnTo>
                <a:lnTo>
                  <a:pt x="150281" y="857713"/>
                </a:lnTo>
                <a:lnTo>
                  <a:pt x="121006" y="830763"/>
                </a:lnTo>
                <a:lnTo>
                  <a:pt x="94650" y="803004"/>
                </a:lnTo>
                <a:lnTo>
                  <a:pt x="51054" y="745236"/>
                </a:lnTo>
                <a:lnTo>
                  <a:pt x="70318" y="717186"/>
                </a:lnTo>
                <a:lnTo>
                  <a:pt x="117076" y="663282"/>
                </a:lnTo>
                <a:lnTo>
                  <a:pt x="174219" y="612508"/>
                </a:lnTo>
                <a:lnTo>
                  <a:pt x="206465" y="588372"/>
                </a:lnTo>
                <a:lnTo>
                  <a:pt x="241043" y="565113"/>
                </a:lnTo>
                <a:lnTo>
                  <a:pt x="277864" y="542759"/>
                </a:lnTo>
                <a:lnTo>
                  <a:pt x="316840" y="521343"/>
                </a:lnTo>
                <a:lnTo>
                  <a:pt x="357884" y="500896"/>
                </a:lnTo>
                <a:lnTo>
                  <a:pt x="400907" y="481448"/>
                </a:lnTo>
                <a:lnTo>
                  <a:pt x="445821" y="463031"/>
                </a:lnTo>
                <a:lnTo>
                  <a:pt x="492537" y="445674"/>
                </a:lnTo>
                <a:lnTo>
                  <a:pt x="540968" y="429410"/>
                </a:lnTo>
                <a:lnTo>
                  <a:pt x="591025" y="414269"/>
                </a:lnTo>
                <a:lnTo>
                  <a:pt x="642621" y="400283"/>
                </a:lnTo>
                <a:lnTo>
                  <a:pt x="695666" y="387481"/>
                </a:lnTo>
                <a:lnTo>
                  <a:pt x="750073" y="375896"/>
                </a:lnTo>
                <a:lnTo>
                  <a:pt x="805754" y="365558"/>
                </a:lnTo>
                <a:lnTo>
                  <a:pt x="862620" y="356498"/>
                </a:lnTo>
                <a:lnTo>
                  <a:pt x="920583" y="348746"/>
                </a:lnTo>
                <a:lnTo>
                  <a:pt x="979556" y="342335"/>
                </a:lnTo>
                <a:lnTo>
                  <a:pt x="1039449" y="337294"/>
                </a:lnTo>
                <a:lnTo>
                  <a:pt x="1100175" y="333656"/>
                </a:lnTo>
                <a:lnTo>
                  <a:pt x="1161645" y="331450"/>
                </a:lnTo>
                <a:lnTo>
                  <a:pt x="1223772" y="330708"/>
                </a:lnTo>
                <a:lnTo>
                  <a:pt x="1223772" y="0"/>
                </a:lnTo>
                <a:close/>
              </a:path>
            </a:pathLst>
          </a:custGeom>
          <a:ln w="25399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46389" y="4069841"/>
            <a:ext cx="51435" cy="166370"/>
          </a:xfrm>
          <a:custGeom>
            <a:avLst/>
            <a:gdLst/>
            <a:ahLst/>
            <a:cxnLst/>
            <a:rect l="l" t="t" r="r" b="b"/>
            <a:pathLst>
              <a:path w="51435" h="166370">
                <a:moveTo>
                  <a:pt x="0" y="0"/>
                </a:moveTo>
                <a:lnTo>
                  <a:pt x="3262" y="42136"/>
                </a:lnTo>
                <a:lnTo>
                  <a:pt x="12954" y="83915"/>
                </a:lnTo>
                <a:lnTo>
                  <a:pt x="28932" y="125265"/>
                </a:lnTo>
                <a:lnTo>
                  <a:pt x="51054" y="166116"/>
                </a:lnTo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10791" y="3417570"/>
            <a:ext cx="1081405" cy="1694180"/>
          </a:xfrm>
          <a:custGeom>
            <a:avLst/>
            <a:gdLst/>
            <a:ahLst/>
            <a:cxnLst/>
            <a:rect l="l" t="t" r="r" b="b"/>
            <a:pathLst>
              <a:path w="1081404" h="1694179">
                <a:moveTo>
                  <a:pt x="0" y="0"/>
                </a:moveTo>
                <a:lnTo>
                  <a:pt x="61307" y="956"/>
                </a:lnTo>
                <a:lnTo>
                  <a:pt x="121723" y="3792"/>
                </a:lnTo>
                <a:lnTo>
                  <a:pt x="181157" y="8456"/>
                </a:lnTo>
                <a:lnTo>
                  <a:pt x="239517" y="14897"/>
                </a:lnTo>
                <a:lnTo>
                  <a:pt x="296710" y="23065"/>
                </a:lnTo>
                <a:lnTo>
                  <a:pt x="352647" y="32909"/>
                </a:lnTo>
                <a:lnTo>
                  <a:pt x="407234" y="44378"/>
                </a:lnTo>
                <a:lnTo>
                  <a:pt x="460380" y="57422"/>
                </a:lnTo>
                <a:lnTo>
                  <a:pt x="511994" y="71989"/>
                </a:lnTo>
                <a:lnTo>
                  <a:pt x="561984" y="88028"/>
                </a:lnTo>
                <a:lnTo>
                  <a:pt x="610258" y="105490"/>
                </a:lnTo>
                <a:lnTo>
                  <a:pt x="656724" y="124323"/>
                </a:lnTo>
                <a:lnTo>
                  <a:pt x="701291" y="144475"/>
                </a:lnTo>
                <a:lnTo>
                  <a:pt x="743868" y="165898"/>
                </a:lnTo>
                <a:lnTo>
                  <a:pt x="784362" y="188539"/>
                </a:lnTo>
                <a:lnTo>
                  <a:pt x="822681" y="212348"/>
                </a:lnTo>
                <a:lnTo>
                  <a:pt x="858735" y="237274"/>
                </a:lnTo>
                <a:lnTo>
                  <a:pt x="892431" y="263266"/>
                </a:lnTo>
                <a:lnTo>
                  <a:pt x="923679" y="290274"/>
                </a:lnTo>
                <a:lnTo>
                  <a:pt x="952385" y="318247"/>
                </a:lnTo>
                <a:lnTo>
                  <a:pt x="978459" y="347133"/>
                </a:lnTo>
                <a:lnTo>
                  <a:pt x="1022342" y="407444"/>
                </a:lnTo>
                <a:lnTo>
                  <a:pt x="1054595" y="470801"/>
                </a:lnTo>
                <a:lnTo>
                  <a:pt x="1074485" y="536798"/>
                </a:lnTo>
                <a:lnTo>
                  <a:pt x="1081278" y="605027"/>
                </a:lnTo>
                <a:lnTo>
                  <a:pt x="1081278" y="950976"/>
                </a:lnTo>
                <a:lnTo>
                  <a:pt x="1073545" y="1023281"/>
                </a:lnTo>
                <a:lnTo>
                  <a:pt x="1050850" y="1093493"/>
                </a:lnTo>
                <a:lnTo>
                  <a:pt x="1013946" y="1161012"/>
                </a:lnTo>
                <a:lnTo>
                  <a:pt x="990402" y="1193574"/>
                </a:lnTo>
                <a:lnTo>
                  <a:pt x="963589" y="1225237"/>
                </a:lnTo>
                <a:lnTo>
                  <a:pt x="933601" y="1255927"/>
                </a:lnTo>
                <a:lnTo>
                  <a:pt x="900532" y="1285568"/>
                </a:lnTo>
                <a:lnTo>
                  <a:pt x="864477" y="1314085"/>
                </a:lnTo>
                <a:lnTo>
                  <a:pt x="825530" y="1341404"/>
                </a:lnTo>
                <a:lnTo>
                  <a:pt x="783785" y="1367449"/>
                </a:lnTo>
                <a:lnTo>
                  <a:pt x="739337" y="1392145"/>
                </a:lnTo>
                <a:lnTo>
                  <a:pt x="692280" y="1415418"/>
                </a:lnTo>
                <a:lnTo>
                  <a:pt x="642708" y="1437192"/>
                </a:lnTo>
                <a:lnTo>
                  <a:pt x="590715" y="1457391"/>
                </a:lnTo>
                <a:lnTo>
                  <a:pt x="536396" y="1475942"/>
                </a:lnTo>
                <a:lnTo>
                  <a:pt x="479846" y="1492769"/>
                </a:lnTo>
                <a:lnTo>
                  <a:pt x="421157" y="1507797"/>
                </a:lnTo>
                <a:lnTo>
                  <a:pt x="360426" y="1520952"/>
                </a:lnTo>
                <a:lnTo>
                  <a:pt x="360426" y="1693926"/>
                </a:lnTo>
                <a:lnTo>
                  <a:pt x="0" y="1383030"/>
                </a:lnTo>
                <a:lnTo>
                  <a:pt x="360426" y="1002791"/>
                </a:lnTo>
                <a:lnTo>
                  <a:pt x="360426" y="1175766"/>
                </a:lnTo>
                <a:lnTo>
                  <a:pt x="420548" y="1162659"/>
                </a:lnTo>
                <a:lnTo>
                  <a:pt x="478821" y="1147673"/>
                </a:lnTo>
                <a:lnTo>
                  <a:pt x="535130" y="1130874"/>
                </a:lnTo>
                <a:lnTo>
                  <a:pt x="589359" y="1112329"/>
                </a:lnTo>
                <a:lnTo>
                  <a:pt x="641391" y="1092105"/>
                </a:lnTo>
                <a:lnTo>
                  <a:pt x="691110" y="1070270"/>
                </a:lnTo>
                <a:lnTo>
                  <a:pt x="738400" y="1046890"/>
                </a:lnTo>
                <a:lnTo>
                  <a:pt x="783145" y="1022032"/>
                </a:lnTo>
                <a:lnTo>
                  <a:pt x="825229" y="995763"/>
                </a:lnTo>
                <a:lnTo>
                  <a:pt x="864536" y="968150"/>
                </a:lnTo>
                <a:lnTo>
                  <a:pt x="900950" y="939260"/>
                </a:lnTo>
                <a:lnTo>
                  <a:pt x="934354" y="909161"/>
                </a:lnTo>
                <a:lnTo>
                  <a:pt x="964633" y="877918"/>
                </a:lnTo>
                <a:lnTo>
                  <a:pt x="991671" y="845599"/>
                </a:lnTo>
                <a:lnTo>
                  <a:pt x="1015351" y="812271"/>
                </a:lnTo>
                <a:lnTo>
                  <a:pt x="1035558" y="778001"/>
                </a:lnTo>
                <a:lnTo>
                  <a:pt x="1017040" y="746334"/>
                </a:lnTo>
                <a:lnTo>
                  <a:pt x="971496" y="685709"/>
                </a:lnTo>
                <a:lnTo>
                  <a:pt x="944668" y="656833"/>
                </a:lnTo>
                <a:lnTo>
                  <a:pt x="915268" y="628969"/>
                </a:lnTo>
                <a:lnTo>
                  <a:pt x="883396" y="602158"/>
                </a:lnTo>
                <a:lnTo>
                  <a:pt x="849150" y="576440"/>
                </a:lnTo>
                <a:lnTo>
                  <a:pt x="812630" y="551857"/>
                </a:lnTo>
                <a:lnTo>
                  <a:pt x="773936" y="528448"/>
                </a:lnTo>
                <a:lnTo>
                  <a:pt x="733165" y="506255"/>
                </a:lnTo>
                <a:lnTo>
                  <a:pt x="690418" y="485317"/>
                </a:lnTo>
                <a:lnTo>
                  <a:pt x="645795" y="465677"/>
                </a:lnTo>
                <a:lnTo>
                  <a:pt x="599393" y="447374"/>
                </a:lnTo>
                <a:lnTo>
                  <a:pt x="551312" y="430449"/>
                </a:lnTo>
                <a:lnTo>
                  <a:pt x="501651" y="414943"/>
                </a:lnTo>
                <a:lnTo>
                  <a:pt x="450511" y="400896"/>
                </a:lnTo>
                <a:lnTo>
                  <a:pt x="397989" y="388350"/>
                </a:lnTo>
                <a:lnTo>
                  <a:pt x="344185" y="377344"/>
                </a:lnTo>
                <a:lnTo>
                  <a:pt x="289199" y="367920"/>
                </a:lnTo>
                <a:lnTo>
                  <a:pt x="233129" y="360119"/>
                </a:lnTo>
                <a:lnTo>
                  <a:pt x="176075" y="353980"/>
                </a:lnTo>
                <a:lnTo>
                  <a:pt x="118136" y="349545"/>
                </a:lnTo>
                <a:lnTo>
                  <a:pt x="59411" y="346854"/>
                </a:lnTo>
                <a:lnTo>
                  <a:pt x="0" y="34594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046349" y="4195571"/>
            <a:ext cx="45720" cy="173355"/>
          </a:xfrm>
          <a:custGeom>
            <a:avLst/>
            <a:gdLst/>
            <a:ahLst/>
            <a:cxnLst/>
            <a:rect l="l" t="t" r="r" b="b"/>
            <a:pathLst>
              <a:path w="45720" h="173354">
                <a:moveTo>
                  <a:pt x="45720" y="172974"/>
                </a:moveTo>
                <a:lnTo>
                  <a:pt x="42862" y="129123"/>
                </a:lnTo>
                <a:lnTo>
                  <a:pt x="34290" y="85629"/>
                </a:lnTo>
                <a:lnTo>
                  <a:pt x="20002" y="42564"/>
                </a:lnTo>
                <a:lnTo>
                  <a:pt x="0" y="0"/>
                </a:lnTo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713603" y="6056121"/>
            <a:ext cx="2312035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3×3大小，Q=-1.5的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逆谐波均值滤波器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48535"/>
            <a:ext cx="7560309" cy="3256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总结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算术均值滤波器和几何均值滤波器适合于处 理高斯或均匀等随机噪声</a:t>
            </a:r>
            <a:endParaRPr sz="2800">
              <a:latin typeface="NSimSun"/>
              <a:cs typeface="NSimSun"/>
            </a:endParaRPr>
          </a:p>
          <a:p>
            <a:pPr marL="927100" marR="225425" indent="-457200">
              <a:lnSpc>
                <a:spcPts val="5050"/>
              </a:lnSpc>
              <a:spcBef>
                <a:spcPts val="44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谐波均值滤波器适合于处理脉冲噪声 缺点：必须事先知道噪声是暗噪声还是亮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2845"/>
              </a:lnSpc>
            </a:pPr>
            <a:r>
              <a:rPr dirty="0" sz="2800" spc="-5">
                <a:latin typeface="NSimSun"/>
                <a:cs typeface="NSimSun"/>
              </a:rPr>
              <a:t>噪声，以便于选择合适的Q符号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均值滤波器</a:t>
            </a: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48535"/>
            <a:ext cx="24676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中值滤波器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3079" y="4373371"/>
            <a:ext cx="7158990" cy="148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在相同尺寸下，比起均值滤波器引起的模糊 </a:t>
            </a:r>
            <a:r>
              <a:rPr dirty="0" sz="2800">
                <a:latin typeface="NSimSun"/>
                <a:cs typeface="NSimSun"/>
              </a:rPr>
              <a:t>少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5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对单极或双极脉冲噪声非常有效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顺序统计滤波器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12007" y="2705608"/>
            <a:ext cx="127635" cy="27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>
                <a:latin typeface="Times New Roman"/>
                <a:cs typeface="Times New Roman"/>
              </a:rPr>
              <a:t>^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78501" y="3204464"/>
            <a:ext cx="909955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5">
                <a:latin typeface="Symbol"/>
                <a:cs typeface="Symbol"/>
              </a:rPr>
              <a:t></a:t>
            </a:r>
            <a:r>
              <a:rPr dirty="0" sz="1700" i="1">
                <a:latin typeface="Times New Roman"/>
                <a:cs typeface="Times New Roman"/>
              </a:rPr>
              <a:t>s</a:t>
            </a:r>
            <a:r>
              <a:rPr dirty="0" sz="1700" spc="-185" i="1">
                <a:latin typeface="Times New Roman"/>
                <a:cs typeface="Times New Roman"/>
              </a:rPr>
              <a:t> </a:t>
            </a:r>
            <a:r>
              <a:rPr dirty="0" sz="1700" spc="85">
                <a:latin typeface="Times New Roman"/>
                <a:cs typeface="Times New Roman"/>
              </a:rPr>
              <a:t>,</a:t>
            </a:r>
            <a:r>
              <a:rPr dirty="0" sz="1700" i="1">
                <a:latin typeface="Times New Roman"/>
                <a:cs typeface="Times New Roman"/>
              </a:rPr>
              <a:t>t</a:t>
            </a:r>
            <a:r>
              <a:rPr dirty="0" sz="1700" spc="-65" i="1">
                <a:latin typeface="Times New Roman"/>
                <a:cs typeface="Times New Roman"/>
              </a:rPr>
              <a:t> </a:t>
            </a:r>
            <a:r>
              <a:rPr dirty="0" sz="2200" spc="-350">
                <a:latin typeface="Symbol"/>
                <a:cs typeface="Symbol"/>
              </a:rPr>
              <a:t></a:t>
            </a:r>
            <a:r>
              <a:rPr dirty="0" sz="1700" spc="114">
                <a:latin typeface="Symbol"/>
                <a:cs typeface="Symbol"/>
              </a:rPr>
              <a:t></a:t>
            </a:r>
            <a:r>
              <a:rPr dirty="0" sz="1700" i="1">
                <a:latin typeface="Times New Roman"/>
                <a:cs typeface="Times New Roman"/>
              </a:rPr>
              <a:t>S</a:t>
            </a:r>
            <a:r>
              <a:rPr dirty="0" sz="1700" spc="-130" i="1">
                <a:latin typeface="Times New Roman"/>
                <a:cs typeface="Times New Roman"/>
              </a:rPr>
              <a:t> </a:t>
            </a:r>
            <a:r>
              <a:rPr dirty="0" baseline="-20833" sz="1800" spc="7" i="1">
                <a:latin typeface="Times New Roman"/>
                <a:cs typeface="Times New Roman"/>
              </a:rPr>
              <a:t>xy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06698" y="2771647"/>
            <a:ext cx="4115435" cy="588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770505" algn="l"/>
              </a:tabLst>
            </a:pPr>
            <a:r>
              <a:rPr dirty="0" sz="2900" spc="5" i="1">
                <a:latin typeface="Times New Roman"/>
                <a:cs typeface="Times New Roman"/>
              </a:rPr>
              <a:t>f</a:t>
            </a:r>
            <a:r>
              <a:rPr dirty="0" sz="2900" spc="175" i="1">
                <a:latin typeface="Times New Roman"/>
                <a:cs typeface="Times New Roman"/>
              </a:rPr>
              <a:t> </a:t>
            </a:r>
            <a:r>
              <a:rPr dirty="0" sz="3850" spc="-80">
                <a:latin typeface="Symbol"/>
                <a:cs typeface="Symbol"/>
              </a:rPr>
              <a:t></a:t>
            </a:r>
            <a:r>
              <a:rPr dirty="0" sz="2900" spc="225" i="1">
                <a:latin typeface="Times New Roman"/>
                <a:cs typeface="Times New Roman"/>
              </a:rPr>
              <a:t>x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110">
                <a:latin typeface="Times New Roman"/>
                <a:cs typeface="Times New Roman"/>
              </a:rPr>
              <a:t> </a:t>
            </a:r>
            <a:r>
              <a:rPr dirty="0" sz="2900" spc="10" i="1">
                <a:latin typeface="Times New Roman"/>
                <a:cs typeface="Times New Roman"/>
              </a:rPr>
              <a:t>y</a:t>
            </a:r>
            <a:r>
              <a:rPr dirty="0" sz="2900" spc="-300" i="1">
                <a:latin typeface="Times New Roman"/>
                <a:cs typeface="Times New Roman"/>
              </a:rPr>
              <a:t> </a:t>
            </a:r>
            <a:r>
              <a:rPr dirty="0" sz="3850" spc="-185">
                <a:latin typeface="Symbol"/>
                <a:cs typeface="Symbol"/>
              </a:rPr>
              <a:t></a:t>
            </a:r>
            <a:r>
              <a:rPr dirty="0" sz="3850" spc="-459">
                <a:latin typeface="Times New Roman"/>
                <a:cs typeface="Times New Roman"/>
              </a:rPr>
              <a:t> </a:t>
            </a:r>
            <a:r>
              <a:rPr dirty="0" sz="2900" spc="15">
                <a:latin typeface="Symbol"/>
                <a:cs typeface="Symbol"/>
              </a:rPr>
              <a:t></a:t>
            </a:r>
            <a:r>
              <a:rPr dirty="0" sz="2900" spc="280">
                <a:latin typeface="Times New Roman"/>
                <a:cs typeface="Times New Roman"/>
              </a:rPr>
              <a:t> </a:t>
            </a:r>
            <a:r>
              <a:rPr dirty="0" sz="2900" spc="10" i="1">
                <a:latin typeface="Times New Roman"/>
                <a:cs typeface="Times New Roman"/>
              </a:rPr>
              <a:t>median</a:t>
            </a:r>
            <a:r>
              <a:rPr dirty="0" sz="2900" i="1">
                <a:latin typeface="Times New Roman"/>
                <a:cs typeface="Times New Roman"/>
              </a:rPr>
              <a:t>	</a:t>
            </a:r>
            <a:r>
              <a:rPr dirty="0" sz="3850" spc="-490">
                <a:latin typeface="Symbol"/>
                <a:cs typeface="Symbol"/>
              </a:rPr>
              <a:t></a:t>
            </a:r>
            <a:r>
              <a:rPr dirty="0" sz="2900" spc="10" i="1">
                <a:latin typeface="Times New Roman"/>
                <a:cs typeface="Times New Roman"/>
              </a:rPr>
              <a:t>g</a:t>
            </a:r>
            <a:r>
              <a:rPr dirty="0" sz="2900" spc="-265" i="1">
                <a:latin typeface="Times New Roman"/>
                <a:cs typeface="Times New Roman"/>
              </a:rPr>
              <a:t> </a:t>
            </a:r>
            <a:r>
              <a:rPr dirty="0" sz="3850" spc="-180">
                <a:latin typeface="Symbol"/>
                <a:cs typeface="Symbol"/>
              </a:rPr>
              <a:t></a:t>
            </a:r>
            <a:r>
              <a:rPr dirty="0" sz="2900" spc="225" i="1">
                <a:latin typeface="Times New Roman"/>
                <a:cs typeface="Times New Roman"/>
              </a:rPr>
              <a:t>s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310">
                <a:latin typeface="Times New Roman"/>
                <a:cs typeface="Times New Roman"/>
              </a:rPr>
              <a:t> </a:t>
            </a:r>
            <a:r>
              <a:rPr dirty="0" sz="2900" spc="5" i="1">
                <a:latin typeface="Times New Roman"/>
                <a:cs typeface="Times New Roman"/>
              </a:rPr>
              <a:t>t</a:t>
            </a:r>
            <a:r>
              <a:rPr dirty="0" sz="2900" spc="-280" i="1">
                <a:latin typeface="Times New Roman"/>
                <a:cs typeface="Times New Roman"/>
              </a:rPr>
              <a:t> </a:t>
            </a:r>
            <a:r>
              <a:rPr dirty="0" sz="3850" spc="-550">
                <a:latin typeface="Symbol"/>
                <a:cs typeface="Symbol"/>
              </a:rPr>
              <a:t></a:t>
            </a:r>
            <a:r>
              <a:rPr dirty="0" sz="3850" spc="-265">
                <a:latin typeface="Symbol"/>
                <a:cs typeface="Symbol"/>
              </a:rPr>
              <a:t></a:t>
            </a:r>
            <a:endParaRPr sz="38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48535"/>
            <a:ext cx="28740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最大值滤波器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3079" y="4373371"/>
            <a:ext cx="7077075" cy="148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用于发现图像中的最亮点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5200"/>
              </a:lnSpc>
              <a:spcBef>
                <a:spcPts val="1340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可以有效过滤</a:t>
            </a:r>
            <a:r>
              <a:rPr dirty="0" sz="2800" spc="-10">
                <a:latin typeface="Times New Roman"/>
                <a:cs typeface="Times New Roman"/>
              </a:rPr>
              <a:t>“</a:t>
            </a:r>
            <a:r>
              <a:rPr dirty="0" sz="2800">
                <a:latin typeface="NSimSun"/>
                <a:cs typeface="NSimSun"/>
              </a:rPr>
              <a:t>胡</a:t>
            </a:r>
            <a:r>
              <a:rPr dirty="0" sz="2800" spc="-10">
                <a:latin typeface="NSimSun"/>
                <a:cs typeface="NSimSun"/>
              </a:rPr>
              <a:t>椒</a:t>
            </a:r>
            <a:r>
              <a:rPr dirty="0" sz="2800" spc="-10">
                <a:latin typeface="Times New Roman"/>
                <a:cs typeface="Times New Roman"/>
              </a:rPr>
              <a:t>”</a:t>
            </a:r>
            <a:r>
              <a:rPr dirty="0" sz="2800" spc="-5">
                <a:latin typeface="NSimSun"/>
                <a:cs typeface="NSimSun"/>
              </a:rPr>
              <a:t>噪声（因</a:t>
            </a:r>
            <a:r>
              <a:rPr dirty="0" sz="2800" spc="-10">
                <a:latin typeface="NSimSun"/>
                <a:cs typeface="NSimSun"/>
              </a:rPr>
              <a:t>为</a:t>
            </a:r>
            <a:r>
              <a:rPr dirty="0" sz="2800" spc="-10">
                <a:latin typeface="Times New Roman"/>
                <a:cs typeface="Times New Roman"/>
              </a:rPr>
              <a:t>“</a:t>
            </a:r>
            <a:r>
              <a:rPr dirty="0" sz="2800">
                <a:latin typeface="NSimSun"/>
                <a:cs typeface="NSimSun"/>
              </a:rPr>
              <a:t>胡椒</a:t>
            </a:r>
            <a:r>
              <a:rPr dirty="0" sz="2800" spc="-10">
                <a:latin typeface="Times New Roman"/>
                <a:cs typeface="Times New Roman"/>
              </a:rPr>
              <a:t>”</a:t>
            </a:r>
            <a:r>
              <a:rPr dirty="0" sz="2800">
                <a:latin typeface="NSimSun"/>
                <a:cs typeface="NSimSun"/>
              </a:rPr>
              <a:t>噪声 </a:t>
            </a:r>
            <a:r>
              <a:rPr dirty="0" sz="2800" spc="-5">
                <a:latin typeface="NSimSun"/>
                <a:cs typeface="NSimSun"/>
              </a:rPr>
              <a:t>是非常低的值）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顺序统计滤波器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89019" y="2705608"/>
            <a:ext cx="127635" cy="27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>
                <a:latin typeface="Times New Roman"/>
                <a:cs typeface="Times New Roman"/>
              </a:rPr>
              <a:t>^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7090" y="3204464"/>
            <a:ext cx="824865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70">
                <a:latin typeface="Symbol"/>
                <a:cs typeface="Symbol"/>
              </a:rPr>
              <a:t></a:t>
            </a:r>
            <a:r>
              <a:rPr dirty="0" sz="1700" spc="135" i="1">
                <a:latin typeface="Times New Roman"/>
                <a:cs typeface="Times New Roman"/>
              </a:rPr>
              <a:t>s</a:t>
            </a:r>
            <a:r>
              <a:rPr dirty="0" sz="1700" spc="20">
                <a:latin typeface="Times New Roman"/>
                <a:cs typeface="Times New Roman"/>
              </a:rPr>
              <a:t>,</a:t>
            </a:r>
            <a:r>
              <a:rPr dirty="0" sz="1700" i="1">
                <a:latin typeface="Times New Roman"/>
                <a:cs typeface="Times New Roman"/>
              </a:rPr>
              <a:t>t</a:t>
            </a:r>
            <a:r>
              <a:rPr dirty="0" sz="1700" spc="-160" i="1">
                <a:latin typeface="Times New Roman"/>
                <a:cs typeface="Times New Roman"/>
              </a:rPr>
              <a:t> </a:t>
            </a:r>
            <a:r>
              <a:rPr dirty="0" sz="2200" spc="-395">
                <a:latin typeface="Symbol"/>
                <a:cs typeface="Symbol"/>
              </a:rPr>
              <a:t></a:t>
            </a:r>
            <a:r>
              <a:rPr dirty="0" sz="1700" spc="-35">
                <a:latin typeface="Symbol"/>
                <a:cs typeface="Symbol"/>
              </a:rPr>
              <a:t></a:t>
            </a:r>
            <a:r>
              <a:rPr dirty="0" sz="1700" i="1">
                <a:latin typeface="Times New Roman"/>
                <a:cs typeface="Times New Roman"/>
              </a:rPr>
              <a:t>S</a:t>
            </a:r>
            <a:r>
              <a:rPr dirty="0" sz="1700" spc="-260" i="1">
                <a:latin typeface="Times New Roman"/>
                <a:cs typeface="Times New Roman"/>
              </a:rPr>
              <a:t> </a:t>
            </a:r>
            <a:r>
              <a:rPr dirty="0" baseline="-20833" sz="1800" spc="7" i="1">
                <a:latin typeface="Times New Roman"/>
                <a:cs typeface="Times New Roman"/>
              </a:rPr>
              <a:t>xy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3684" y="2771647"/>
            <a:ext cx="3373120" cy="588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47165" algn="l"/>
              </a:tabLst>
            </a:pPr>
            <a:r>
              <a:rPr dirty="0" sz="2900" spc="5" i="1">
                <a:latin typeface="Times New Roman"/>
                <a:cs typeface="Times New Roman"/>
              </a:rPr>
              <a:t>f</a:t>
            </a:r>
            <a:r>
              <a:rPr dirty="0" sz="2900" spc="-20" i="1">
                <a:latin typeface="Times New Roman"/>
                <a:cs typeface="Times New Roman"/>
              </a:rPr>
              <a:t> </a:t>
            </a:r>
            <a:r>
              <a:rPr dirty="0" sz="3850" spc="-215">
                <a:latin typeface="Symbol"/>
                <a:cs typeface="Symbol"/>
              </a:rPr>
              <a:t></a:t>
            </a:r>
            <a:r>
              <a:rPr dirty="0" sz="2900" spc="50" i="1">
                <a:latin typeface="Times New Roman"/>
                <a:cs typeface="Times New Roman"/>
              </a:rPr>
              <a:t>x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75">
                <a:latin typeface="Times New Roman"/>
                <a:cs typeface="Times New Roman"/>
              </a:rPr>
              <a:t> </a:t>
            </a:r>
            <a:r>
              <a:rPr dirty="0" sz="2900" spc="235" i="1">
                <a:latin typeface="Times New Roman"/>
                <a:cs typeface="Times New Roman"/>
              </a:rPr>
              <a:t>y</a:t>
            </a:r>
            <a:r>
              <a:rPr dirty="0" sz="3850" spc="-310">
                <a:latin typeface="Symbol"/>
                <a:cs typeface="Symbol"/>
              </a:rPr>
              <a:t></a:t>
            </a:r>
            <a:r>
              <a:rPr dirty="0" sz="3850" spc="-515">
                <a:latin typeface="Times New Roman"/>
                <a:cs typeface="Times New Roman"/>
              </a:rPr>
              <a:t> </a:t>
            </a:r>
            <a:r>
              <a:rPr dirty="0" sz="2900" spc="15">
                <a:latin typeface="Symbol"/>
                <a:cs typeface="Symbol"/>
              </a:rPr>
              <a:t></a:t>
            </a:r>
            <a:r>
              <a:rPr dirty="0" sz="2900">
                <a:latin typeface="Times New Roman"/>
                <a:cs typeface="Times New Roman"/>
              </a:rPr>
              <a:t>	</a:t>
            </a:r>
            <a:r>
              <a:rPr dirty="0" sz="2900" spc="15">
                <a:latin typeface="Times New Roman"/>
                <a:cs typeface="Times New Roman"/>
              </a:rPr>
              <a:t>max</a:t>
            </a:r>
            <a:r>
              <a:rPr dirty="0" sz="2900" spc="5">
                <a:latin typeface="Times New Roman"/>
                <a:cs typeface="Times New Roman"/>
              </a:rPr>
              <a:t> </a:t>
            </a:r>
            <a:r>
              <a:rPr dirty="0" sz="3850" spc="-655">
                <a:latin typeface="Symbol"/>
                <a:cs typeface="Symbol"/>
              </a:rPr>
              <a:t></a:t>
            </a:r>
            <a:r>
              <a:rPr dirty="0" sz="2900" spc="250" i="1">
                <a:latin typeface="Times New Roman"/>
                <a:cs typeface="Times New Roman"/>
              </a:rPr>
              <a:t>g</a:t>
            </a:r>
            <a:r>
              <a:rPr dirty="0" sz="3850" spc="-315">
                <a:latin typeface="Symbol"/>
                <a:cs typeface="Symbol"/>
              </a:rPr>
              <a:t></a:t>
            </a:r>
            <a:r>
              <a:rPr dirty="0" sz="2900" spc="75" i="1">
                <a:latin typeface="Times New Roman"/>
                <a:cs typeface="Times New Roman"/>
              </a:rPr>
              <a:t>s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440">
                <a:latin typeface="Times New Roman"/>
                <a:cs typeface="Times New Roman"/>
              </a:rPr>
              <a:t> </a:t>
            </a:r>
            <a:r>
              <a:rPr dirty="0" sz="2900" spc="5" i="1">
                <a:latin typeface="Times New Roman"/>
                <a:cs typeface="Times New Roman"/>
              </a:rPr>
              <a:t>t</a:t>
            </a:r>
            <a:r>
              <a:rPr dirty="0" sz="2900" spc="-430" i="1">
                <a:latin typeface="Times New Roman"/>
                <a:cs typeface="Times New Roman"/>
              </a:rPr>
              <a:t> </a:t>
            </a:r>
            <a:r>
              <a:rPr dirty="0" sz="3850" spc="-625">
                <a:latin typeface="Symbol"/>
                <a:cs typeface="Symbol"/>
              </a:rPr>
              <a:t></a:t>
            </a:r>
            <a:r>
              <a:rPr dirty="0" sz="3850" spc="-450">
                <a:latin typeface="Symbol"/>
                <a:cs typeface="Symbol"/>
              </a:rPr>
              <a:t></a:t>
            </a:r>
            <a:endParaRPr sz="38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48535"/>
            <a:ext cx="28740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最小值滤波器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3053" y="4373371"/>
            <a:ext cx="7077075" cy="148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用于发现图像中的最暗点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5200"/>
              </a:lnSpc>
              <a:spcBef>
                <a:spcPts val="1340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可以有效过滤</a:t>
            </a:r>
            <a:r>
              <a:rPr dirty="0" sz="2800" spc="-10">
                <a:latin typeface="Times New Roman"/>
                <a:cs typeface="Times New Roman"/>
              </a:rPr>
              <a:t>“</a:t>
            </a:r>
            <a:r>
              <a:rPr dirty="0" sz="2800">
                <a:latin typeface="NSimSun"/>
                <a:cs typeface="NSimSun"/>
              </a:rPr>
              <a:t>盐</a:t>
            </a:r>
            <a:r>
              <a:rPr dirty="0" sz="2800" spc="-10">
                <a:latin typeface="Times New Roman"/>
                <a:cs typeface="Times New Roman"/>
              </a:rPr>
              <a:t>”</a:t>
            </a:r>
            <a:r>
              <a:rPr dirty="0" sz="2800" spc="-5">
                <a:latin typeface="NSimSun"/>
                <a:cs typeface="NSimSun"/>
              </a:rPr>
              <a:t>噪声（因</a:t>
            </a:r>
            <a:r>
              <a:rPr dirty="0" sz="2800">
                <a:latin typeface="NSimSun"/>
                <a:cs typeface="NSimSun"/>
              </a:rPr>
              <a:t>为</a:t>
            </a:r>
            <a:r>
              <a:rPr dirty="0" sz="2800" spc="-10">
                <a:latin typeface="Times New Roman"/>
                <a:cs typeface="Times New Roman"/>
              </a:rPr>
              <a:t>“</a:t>
            </a:r>
            <a:r>
              <a:rPr dirty="0" sz="2800">
                <a:latin typeface="NSimSun"/>
                <a:cs typeface="NSimSun"/>
              </a:rPr>
              <a:t>盐</a:t>
            </a:r>
            <a:r>
              <a:rPr dirty="0" sz="2800" spc="-10">
                <a:latin typeface="Times New Roman"/>
                <a:cs typeface="Times New Roman"/>
              </a:rPr>
              <a:t>”</a:t>
            </a:r>
            <a:r>
              <a:rPr dirty="0" sz="2800" spc="-5">
                <a:latin typeface="NSimSun"/>
                <a:cs typeface="NSimSun"/>
              </a:rPr>
              <a:t>噪声是非 常高的值）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顺序统计滤波器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87507" y="2721609"/>
            <a:ext cx="127635" cy="27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>
                <a:latin typeface="Times New Roman"/>
                <a:cs typeface="Times New Roman"/>
              </a:rPr>
              <a:t>^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6328" y="3214370"/>
            <a:ext cx="824865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70">
                <a:latin typeface="Symbol"/>
                <a:cs typeface="Symbol"/>
              </a:rPr>
              <a:t></a:t>
            </a:r>
            <a:r>
              <a:rPr dirty="0" sz="1700" spc="130" i="1">
                <a:latin typeface="Times New Roman"/>
                <a:cs typeface="Times New Roman"/>
              </a:rPr>
              <a:t>s</a:t>
            </a:r>
            <a:r>
              <a:rPr dirty="0" sz="1700" spc="25">
                <a:latin typeface="Times New Roman"/>
                <a:cs typeface="Times New Roman"/>
              </a:rPr>
              <a:t>,</a:t>
            </a:r>
            <a:r>
              <a:rPr dirty="0" sz="1700" i="1">
                <a:latin typeface="Times New Roman"/>
                <a:cs typeface="Times New Roman"/>
              </a:rPr>
              <a:t>t</a:t>
            </a:r>
            <a:r>
              <a:rPr dirty="0" sz="1700" spc="-160" i="1">
                <a:latin typeface="Times New Roman"/>
                <a:cs typeface="Times New Roman"/>
              </a:rPr>
              <a:t> </a:t>
            </a:r>
            <a:r>
              <a:rPr dirty="0" sz="2200" spc="-395">
                <a:latin typeface="Symbol"/>
                <a:cs typeface="Symbol"/>
              </a:rPr>
              <a:t></a:t>
            </a:r>
            <a:r>
              <a:rPr dirty="0" sz="1700" spc="-35">
                <a:latin typeface="Symbol"/>
                <a:cs typeface="Symbol"/>
              </a:rPr>
              <a:t></a:t>
            </a:r>
            <a:r>
              <a:rPr dirty="0" sz="1700" i="1">
                <a:latin typeface="Times New Roman"/>
                <a:cs typeface="Times New Roman"/>
              </a:rPr>
              <a:t>S</a:t>
            </a:r>
            <a:r>
              <a:rPr dirty="0" sz="1700" spc="-260" i="1">
                <a:latin typeface="Times New Roman"/>
                <a:cs typeface="Times New Roman"/>
              </a:rPr>
              <a:t> </a:t>
            </a:r>
            <a:r>
              <a:rPr dirty="0" baseline="-20833" sz="1800" spc="7" i="1">
                <a:latin typeface="Times New Roman"/>
                <a:cs typeface="Times New Roman"/>
              </a:rPr>
              <a:t>xy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2186" y="2788411"/>
            <a:ext cx="3374390" cy="588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77010" algn="l"/>
              </a:tabLst>
            </a:pPr>
            <a:r>
              <a:rPr dirty="0" sz="2900" spc="5" i="1">
                <a:latin typeface="Times New Roman"/>
                <a:cs typeface="Times New Roman"/>
              </a:rPr>
              <a:t>f</a:t>
            </a:r>
            <a:r>
              <a:rPr dirty="0" sz="2900" spc="-20" i="1">
                <a:latin typeface="Times New Roman"/>
                <a:cs typeface="Times New Roman"/>
              </a:rPr>
              <a:t> </a:t>
            </a:r>
            <a:r>
              <a:rPr dirty="0" sz="3850" spc="-220">
                <a:latin typeface="Symbol"/>
                <a:cs typeface="Symbol"/>
              </a:rPr>
              <a:t></a:t>
            </a:r>
            <a:r>
              <a:rPr dirty="0" sz="2900" spc="50" i="1">
                <a:latin typeface="Times New Roman"/>
                <a:cs typeface="Times New Roman"/>
              </a:rPr>
              <a:t>x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 spc="235" i="1">
                <a:latin typeface="Times New Roman"/>
                <a:cs typeface="Times New Roman"/>
              </a:rPr>
              <a:t>y</a:t>
            </a:r>
            <a:r>
              <a:rPr dirty="0" sz="3850" spc="-310">
                <a:latin typeface="Symbol"/>
                <a:cs typeface="Symbol"/>
              </a:rPr>
              <a:t></a:t>
            </a:r>
            <a:r>
              <a:rPr dirty="0" sz="3850" spc="-515">
                <a:latin typeface="Times New Roman"/>
                <a:cs typeface="Times New Roman"/>
              </a:rPr>
              <a:t> </a:t>
            </a:r>
            <a:r>
              <a:rPr dirty="0" sz="2900" spc="15">
                <a:latin typeface="Symbol"/>
                <a:cs typeface="Symbol"/>
              </a:rPr>
              <a:t></a:t>
            </a:r>
            <a:r>
              <a:rPr dirty="0" sz="2900">
                <a:latin typeface="Times New Roman"/>
                <a:cs typeface="Times New Roman"/>
              </a:rPr>
              <a:t>	</a:t>
            </a:r>
            <a:r>
              <a:rPr dirty="0" sz="2900" spc="15">
                <a:latin typeface="Times New Roman"/>
                <a:cs typeface="Times New Roman"/>
              </a:rPr>
              <a:t>min</a:t>
            </a:r>
            <a:r>
              <a:rPr dirty="0" sz="2900" spc="260">
                <a:latin typeface="Times New Roman"/>
                <a:cs typeface="Times New Roman"/>
              </a:rPr>
              <a:t> </a:t>
            </a:r>
            <a:r>
              <a:rPr dirty="0" sz="3850" spc="-645">
                <a:latin typeface="Symbol"/>
                <a:cs typeface="Symbol"/>
              </a:rPr>
              <a:t></a:t>
            </a:r>
            <a:r>
              <a:rPr dirty="0" sz="2900" spc="250" i="1">
                <a:latin typeface="Times New Roman"/>
                <a:cs typeface="Times New Roman"/>
              </a:rPr>
              <a:t>g</a:t>
            </a:r>
            <a:r>
              <a:rPr dirty="0" sz="3850" spc="-315">
                <a:latin typeface="Symbol"/>
                <a:cs typeface="Symbol"/>
              </a:rPr>
              <a:t></a:t>
            </a:r>
            <a:r>
              <a:rPr dirty="0" sz="2900" spc="75" i="1">
                <a:latin typeface="Times New Roman"/>
                <a:cs typeface="Times New Roman"/>
              </a:rPr>
              <a:t>s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440">
                <a:latin typeface="Times New Roman"/>
                <a:cs typeface="Times New Roman"/>
              </a:rPr>
              <a:t> </a:t>
            </a:r>
            <a:r>
              <a:rPr dirty="0" sz="2900" spc="5" i="1">
                <a:latin typeface="Times New Roman"/>
                <a:cs typeface="Times New Roman"/>
              </a:rPr>
              <a:t>t</a:t>
            </a:r>
            <a:r>
              <a:rPr dirty="0" sz="2900" spc="-430" i="1">
                <a:latin typeface="Times New Roman"/>
                <a:cs typeface="Times New Roman"/>
              </a:rPr>
              <a:t> </a:t>
            </a:r>
            <a:r>
              <a:rPr dirty="0" sz="3850" spc="-625">
                <a:latin typeface="Symbol"/>
                <a:cs typeface="Symbol"/>
              </a:rPr>
              <a:t></a:t>
            </a:r>
            <a:r>
              <a:rPr dirty="0" sz="3850" spc="-445">
                <a:latin typeface="Symbol"/>
                <a:cs typeface="Symbol"/>
              </a:rPr>
              <a:t></a:t>
            </a:r>
            <a:endParaRPr sz="38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81098" y="959865"/>
            <a:ext cx="4643120" cy="3830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数字图像处理基础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4550">
              <a:latin typeface="Times New Roman"/>
              <a:cs typeface="Times New Roman"/>
            </a:endParaRPr>
          </a:p>
          <a:p>
            <a:pPr marL="157480">
              <a:lnSpc>
                <a:spcPct val="100000"/>
              </a:lnSpc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图像的采样和量化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ct val="100000"/>
              </a:lnSpc>
              <a:spcBef>
                <a:spcPts val="1920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数字图像的表示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ct val="100000"/>
              </a:lnSpc>
              <a:spcBef>
                <a:spcPts val="1925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数字图像的质量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ts val="3750"/>
              </a:lnSpc>
              <a:spcBef>
                <a:spcPts val="1920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像素间的一些基本关系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48535"/>
            <a:ext cx="24676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中点滤波器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3079" y="4373371"/>
            <a:ext cx="7158990" cy="148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结合了顺序统计和求平均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对于高斯和均匀随机分布这类噪声有最好的 </a:t>
            </a:r>
            <a:r>
              <a:rPr dirty="0" sz="2800">
                <a:latin typeface="NSimSun"/>
                <a:cs typeface="NSimSun"/>
              </a:rPr>
              <a:t>效果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顺序统计滤波器</a:t>
            </a:r>
          </a:p>
        </p:txBody>
      </p:sp>
      <p:sp>
        <p:nvSpPr>
          <p:cNvPr id="8" name="object 8"/>
          <p:cNvSpPr/>
          <p:nvPr/>
        </p:nvSpPr>
        <p:spPr>
          <a:xfrm>
            <a:off x="3987431" y="3169157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0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155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74734" y="3065271"/>
            <a:ext cx="168275" cy="4483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0">
                <a:latin typeface="Symbol"/>
                <a:cs typeface="Symbol"/>
              </a:rPr>
              <a:t>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74734" y="3206241"/>
            <a:ext cx="168275" cy="4483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0">
                <a:latin typeface="Symbol"/>
                <a:cs typeface="Symbol"/>
              </a:rPr>
              <a:t>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74734" y="2708655"/>
            <a:ext cx="168275" cy="4483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0">
                <a:latin typeface="Symbol"/>
                <a:cs typeface="Symbol"/>
              </a:rPr>
              <a:t>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2660" y="3065271"/>
            <a:ext cx="168275" cy="4483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0">
                <a:latin typeface="Symbol"/>
                <a:cs typeface="Symbol"/>
              </a:rPr>
              <a:t>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37818" y="2773171"/>
            <a:ext cx="1162685" cy="588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50" spc="-650">
                <a:latin typeface="Symbol"/>
                <a:cs typeface="Symbol"/>
              </a:rPr>
              <a:t></a:t>
            </a:r>
            <a:r>
              <a:rPr dirty="0" sz="2900" spc="250" i="1">
                <a:latin typeface="Times New Roman"/>
                <a:cs typeface="Times New Roman"/>
              </a:rPr>
              <a:t>g</a:t>
            </a:r>
            <a:r>
              <a:rPr dirty="0" sz="3850" spc="-315">
                <a:latin typeface="Symbol"/>
                <a:cs typeface="Symbol"/>
              </a:rPr>
              <a:t></a:t>
            </a:r>
            <a:r>
              <a:rPr dirty="0" sz="2900" spc="75" i="1">
                <a:latin typeface="Times New Roman"/>
                <a:cs typeface="Times New Roman"/>
              </a:rPr>
              <a:t>s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440">
                <a:latin typeface="Times New Roman"/>
                <a:cs typeface="Times New Roman"/>
              </a:rPr>
              <a:t> </a:t>
            </a:r>
            <a:r>
              <a:rPr dirty="0" sz="2900" spc="5" i="1">
                <a:latin typeface="Times New Roman"/>
                <a:cs typeface="Times New Roman"/>
              </a:rPr>
              <a:t>t</a:t>
            </a:r>
            <a:r>
              <a:rPr dirty="0" sz="2900" spc="-430" i="1">
                <a:latin typeface="Times New Roman"/>
                <a:cs typeface="Times New Roman"/>
              </a:rPr>
              <a:t> </a:t>
            </a:r>
            <a:r>
              <a:rPr dirty="0" sz="3850" spc="-625">
                <a:latin typeface="Symbol"/>
                <a:cs typeface="Symbol"/>
              </a:rPr>
              <a:t></a:t>
            </a:r>
            <a:r>
              <a:rPr dirty="0" sz="3850" spc="-785">
                <a:latin typeface="Symbol"/>
                <a:cs typeface="Symbol"/>
              </a:rPr>
              <a:t></a:t>
            </a:r>
            <a:endParaRPr sz="38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99915" y="3184156"/>
            <a:ext cx="211454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0">
                <a:latin typeface="Times New Roman"/>
                <a:cs typeface="Times New Roman"/>
              </a:rPr>
              <a:t>2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93806" y="2659164"/>
            <a:ext cx="447675" cy="497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0">
                <a:latin typeface="Times New Roman"/>
                <a:cs typeface="Times New Roman"/>
              </a:rPr>
              <a:t>1</a:t>
            </a:r>
            <a:r>
              <a:rPr dirty="0" sz="2900" spc="5">
                <a:latin typeface="Times New Roman"/>
                <a:cs typeface="Times New Roman"/>
              </a:rPr>
              <a:t> </a:t>
            </a:r>
            <a:r>
              <a:rPr dirty="0" baseline="-7662" sz="4350" spc="15">
                <a:latin typeface="Symbol"/>
                <a:cs typeface="Symbol"/>
              </a:rPr>
              <a:t></a:t>
            </a:r>
            <a:endParaRPr baseline="-7662" sz="43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15015" y="2773171"/>
            <a:ext cx="3022600" cy="802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985"/>
              </a:lnSpc>
              <a:tabLst>
                <a:tab pos="2331085" algn="l"/>
              </a:tabLst>
            </a:pPr>
            <a:r>
              <a:rPr dirty="0" sz="2900" spc="15">
                <a:latin typeface="Times New Roman"/>
                <a:cs typeface="Times New Roman"/>
              </a:rPr>
              <a:t>max</a:t>
            </a:r>
            <a:r>
              <a:rPr dirty="0" sz="2900" spc="5">
                <a:latin typeface="Times New Roman"/>
                <a:cs typeface="Times New Roman"/>
              </a:rPr>
              <a:t> </a:t>
            </a:r>
            <a:r>
              <a:rPr dirty="0" sz="3850" spc="-650">
                <a:latin typeface="Symbol"/>
                <a:cs typeface="Symbol"/>
              </a:rPr>
              <a:t></a:t>
            </a:r>
            <a:r>
              <a:rPr dirty="0" sz="2900" spc="250" i="1">
                <a:latin typeface="Times New Roman"/>
                <a:cs typeface="Times New Roman"/>
              </a:rPr>
              <a:t>g</a:t>
            </a:r>
            <a:r>
              <a:rPr dirty="0" sz="3850" spc="-315">
                <a:latin typeface="Symbol"/>
                <a:cs typeface="Symbol"/>
              </a:rPr>
              <a:t></a:t>
            </a:r>
            <a:r>
              <a:rPr dirty="0" sz="2900" spc="75" i="1">
                <a:latin typeface="Times New Roman"/>
                <a:cs typeface="Times New Roman"/>
              </a:rPr>
              <a:t>s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440">
                <a:latin typeface="Times New Roman"/>
                <a:cs typeface="Times New Roman"/>
              </a:rPr>
              <a:t> </a:t>
            </a:r>
            <a:r>
              <a:rPr dirty="0" sz="2900" spc="5" i="1">
                <a:latin typeface="Times New Roman"/>
                <a:cs typeface="Times New Roman"/>
              </a:rPr>
              <a:t>t</a:t>
            </a:r>
            <a:r>
              <a:rPr dirty="0" sz="2900" spc="-430" i="1">
                <a:latin typeface="Times New Roman"/>
                <a:cs typeface="Times New Roman"/>
              </a:rPr>
              <a:t> </a:t>
            </a:r>
            <a:r>
              <a:rPr dirty="0" sz="3850" spc="-625">
                <a:latin typeface="Symbol"/>
                <a:cs typeface="Symbol"/>
              </a:rPr>
              <a:t></a:t>
            </a:r>
            <a:r>
              <a:rPr dirty="0" sz="3850" spc="-375">
                <a:latin typeface="Symbol"/>
                <a:cs typeface="Symbol"/>
              </a:rPr>
              <a:t></a:t>
            </a:r>
            <a:r>
              <a:rPr dirty="0" sz="2900" spc="15">
                <a:latin typeface="Symbol"/>
                <a:cs typeface="Symbol"/>
              </a:rPr>
              <a:t></a:t>
            </a:r>
            <a:r>
              <a:rPr dirty="0" sz="2900">
                <a:latin typeface="Times New Roman"/>
                <a:cs typeface="Times New Roman"/>
              </a:rPr>
              <a:t>	</a:t>
            </a:r>
            <a:r>
              <a:rPr dirty="0" sz="2900" spc="10">
                <a:latin typeface="Times New Roman"/>
                <a:cs typeface="Times New Roman"/>
              </a:rPr>
              <a:t>min</a:t>
            </a:r>
            <a:endParaRPr sz="2900">
              <a:latin typeface="Times New Roman"/>
              <a:cs typeface="Times New Roman"/>
            </a:endParaRPr>
          </a:p>
          <a:p>
            <a:pPr algn="r" marR="5080">
              <a:lnSpc>
                <a:spcPts val="2005"/>
              </a:lnSpc>
            </a:pPr>
            <a:r>
              <a:rPr dirty="0" sz="2200" spc="-70">
                <a:latin typeface="Symbol"/>
                <a:cs typeface="Symbol"/>
              </a:rPr>
              <a:t></a:t>
            </a:r>
            <a:r>
              <a:rPr dirty="0" sz="1700" spc="135" i="1">
                <a:latin typeface="Times New Roman"/>
                <a:cs typeface="Times New Roman"/>
              </a:rPr>
              <a:t>s</a:t>
            </a:r>
            <a:r>
              <a:rPr dirty="0" sz="1700" spc="25">
                <a:latin typeface="Times New Roman"/>
                <a:cs typeface="Times New Roman"/>
              </a:rPr>
              <a:t>,</a:t>
            </a:r>
            <a:r>
              <a:rPr dirty="0" sz="1700" i="1">
                <a:latin typeface="Times New Roman"/>
                <a:cs typeface="Times New Roman"/>
              </a:rPr>
              <a:t>t</a:t>
            </a:r>
            <a:r>
              <a:rPr dirty="0" sz="1700" spc="-160" i="1">
                <a:latin typeface="Times New Roman"/>
                <a:cs typeface="Times New Roman"/>
              </a:rPr>
              <a:t> </a:t>
            </a:r>
            <a:r>
              <a:rPr dirty="0" sz="2200" spc="-400">
                <a:latin typeface="Symbol"/>
                <a:cs typeface="Symbol"/>
              </a:rPr>
              <a:t></a:t>
            </a:r>
            <a:r>
              <a:rPr dirty="0" sz="1700" spc="-35">
                <a:latin typeface="Symbol"/>
                <a:cs typeface="Symbol"/>
              </a:rPr>
              <a:t></a:t>
            </a:r>
            <a:r>
              <a:rPr dirty="0" sz="1700" i="1">
                <a:latin typeface="Times New Roman"/>
                <a:cs typeface="Times New Roman"/>
              </a:rPr>
              <a:t>S</a:t>
            </a:r>
            <a:r>
              <a:rPr dirty="0" sz="1700" spc="-260" i="1">
                <a:latin typeface="Times New Roman"/>
                <a:cs typeface="Times New Roman"/>
              </a:rPr>
              <a:t> </a:t>
            </a:r>
            <a:r>
              <a:rPr dirty="0" baseline="-20833" sz="1800" spc="7" i="1">
                <a:latin typeface="Times New Roman"/>
                <a:cs typeface="Times New Roman"/>
              </a:rPr>
              <a:t>xy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72660" y="3116326"/>
            <a:ext cx="975360" cy="537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409" sz="4350" spc="104">
                <a:latin typeface="Symbol"/>
                <a:cs typeface="Symbol"/>
              </a:rPr>
              <a:t></a:t>
            </a:r>
            <a:r>
              <a:rPr dirty="0" sz="2200" spc="-70">
                <a:latin typeface="Symbol"/>
                <a:cs typeface="Symbol"/>
              </a:rPr>
              <a:t></a:t>
            </a:r>
            <a:r>
              <a:rPr dirty="0" sz="1700" spc="135" i="1">
                <a:latin typeface="Times New Roman"/>
                <a:cs typeface="Times New Roman"/>
              </a:rPr>
              <a:t>s</a:t>
            </a:r>
            <a:r>
              <a:rPr dirty="0" sz="1700" spc="25">
                <a:latin typeface="Times New Roman"/>
                <a:cs typeface="Times New Roman"/>
              </a:rPr>
              <a:t>,</a:t>
            </a:r>
            <a:r>
              <a:rPr dirty="0" sz="1700" i="1">
                <a:latin typeface="Times New Roman"/>
                <a:cs typeface="Times New Roman"/>
              </a:rPr>
              <a:t>t</a:t>
            </a:r>
            <a:r>
              <a:rPr dirty="0" sz="1700" spc="-160" i="1">
                <a:latin typeface="Times New Roman"/>
                <a:cs typeface="Times New Roman"/>
              </a:rPr>
              <a:t> </a:t>
            </a:r>
            <a:r>
              <a:rPr dirty="0" sz="2200" spc="-400">
                <a:latin typeface="Symbol"/>
                <a:cs typeface="Symbol"/>
              </a:rPr>
              <a:t></a:t>
            </a:r>
            <a:r>
              <a:rPr dirty="0" sz="1700" spc="-35">
                <a:latin typeface="Symbol"/>
                <a:cs typeface="Symbol"/>
              </a:rPr>
              <a:t></a:t>
            </a:r>
            <a:r>
              <a:rPr dirty="0" sz="1700" i="1">
                <a:latin typeface="Times New Roman"/>
                <a:cs typeface="Times New Roman"/>
              </a:rPr>
              <a:t>S</a:t>
            </a:r>
            <a:r>
              <a:rPr dirty="0" sz="1700" spc="-260" i="1">
                <a:latin typeface="Times New Roman"/>
                <a:cs typeface="Times New Roman"/>
              </a:rPr>
              <a:t> </a:t>
            </a:r>
            <a:r>
              <a:rPr dirty="0" baseline="-20833" sz="1800" spc="7" i="1">
                <a:latin typeface="Times New Roman"/>
                <a:cs typeface="Times New Roman"/>
              </a:rPr>
              <a:t>xy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22930" y="2707132"/>
            <a:ext cx="1281430" cy="654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0">
              <a:lnSpc>
                <a:spcPts val="1280"/>
              </a:lnSpc>
            </a:pPr>
            <a:r>
              <a:rPr dirty="0" sz="1700">
                <a:latin typeface="Times New Roman"/>
                <a:cs typeface="Times New Roman"/>
              </a:rPr>
              <a:t>^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3860"/>
              </a:lnSpc>
            </a:pPr>
            <a:r>
              <a:rPr dirty="0" sz="2900" spc="5" i="1">
                <a:latin typeface="Times New Roman"/>
                <a:cs typeface="Times New Roman"/>
              </a:rPr>
              <a:t>f</a:t>
            </a:r>
            <a:r>
              <a:rPr dirty="0" sz="2900" spc="-20" i="1">
                <a:latin typeface="Times New Roman"/>
                <a:cs typeface="Times New Roman"/>
              </a:rPr>
              <a:t> </a:t>
            </a:r>
            <a:r>
              <a:rPr dirty="0" sz="3850" spc="-220">
                <a:latin typeface="Symbol"/>
                <a:cs typeface="Symbol"/>
              </a:rPr>
              <a:t></a:t>
            </a:r>
            <a:r>
              <a:rPr dirty="0" sz="2900" spc="50" i="1">
                <a:latin typeface="Times New Roman"/>
                <a:cs typeface="Times New Roman"/>
              </a:rPr>
              <a:t>x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 spc="235" i="1">
                <a:latin typeface="Times New Roman"/>
                <a:cs typeface="Times New Roman"/>
              </a:rPr>
              <a:t>y</a:t>
            </a:r>
            <a:r>
              <a:rPr dirty="0" sz="3850" spc="-310">
                <a:latin typeface="Symbol"/>
                <a:cs typeface="Symbol"/>
              </a:rPr>
              <a:t></a:t>
            </a:r>
            <a:r>
              <a:rPr dirty="0" sz="3850" spc="-515">
                <a:latin typeface="Times New Roman"/>
                <a:cs typeface="Times New Roman"/>
              </a:rPr>
              <a:t> </a:t>
            </a:r>
            <a:r>
              <a:rPr dirty="0" sz="2900" spc="15">
                <a:latin typeface="Symbol"/>
                <a:cs typeface="Symbol"/>
              </a:rPr>
              <a:t></a:t>
            </a:r>
            <a:endParaRPr sz="29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38311" y="3701765"/>
            <a:ext cx="7205980" cy="3298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02565">
              <a:lnSpc>
                <a:spcPct val="102299"/>
              </a:lnSpc>
              <a:tabLst>
                <a:tab pos="3911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在S</a:t>
            </a:r>
            <a:r>
              <a:rPr dirty="0" baseline="-20833" sz="2400" spc="-7">
                <a:latin typeface="NSimSun"/>
                <a:cs typeface="NSimSun"/>
              </a:rPr>
              <a:t>x</a:t>
            </a:r>
            <a:r>
              <a:rPr dirty="0" baseline="-20833" sz="2400">
                <a:latin typeface="NSimSun"/>
                <a:cs typeface="NSimSun"/>
              </a:rPr>
              <a:t>y</a:t>
            </a:r>
            <a:r>
              <a:rPr dirty="0" sz="2400" spc="-5">
                <a:latin typeface="NSimSun"/>
                <a:cs typeface="NSimSun"/>
              </a:rPr>
              <a:t>邻域内去掉g(s,t)最高灰度值的d/2和最低灰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度值的d/2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g</a:t>
            </a:r>
            <a:r>
              <a:rPr dirty="0" baseline="-20833" sz="2400">
                <a:latin typeface="NSimSun"/>
                <a:cs typeface="NSimSun"/>
              </a:rPr>
              <a:t>r</a:t>
            </a:r>
            <a:r>
              <a:rPr dirty="0" sz="2400" spc="-5">
                <a:latin typeface="NSimSun"/>
                <a:cs typeface="NSimSun"/>
              </a:rPr>
              <a:t>(s,t)代表剩余的mn-d个像素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当d=0，退变为算术均值滤波器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当d=(mn-1)/2，退变为中值滤波器</a:t>
            </a:r>
            <a:endParaRPr sz="24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当d取其它值时，适用于包括多种噪声的情况下，例 如高斯噪声和椒盐噪声混合的情况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098" y="933196"/>
            <a:ext cx="5311140" cy="1219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顺序统计滤波器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201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修正后的阿尔法均值滤波器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93221" y="2905505"/>
            <a:ext cx="1064260" cy="0"/>
          </a:xfrm>
          <a:custGeom>
            <a:avLst/>
            <a:gdLst/>
            <a:ahLst/>
            <a:cxnLst/>
            <a:rect l="l" t="t" r="r" b="b"/>
            <a:pathLst>
              <a:path w="1064260" h="0">
                <a:moveTo>
                  <a:pt x="0" y="0"/>
                </a:moveTo>
                <a:lnTo>
                  <a:pt x="1063752" y="0"/>
                </a:lnTo>
              </a:path>
            </a:pathLst>
          </a:custGeom>
          <a:ln w="155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368160" y="3256026"/>
            <a:ext cx="16319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5" i="1">
                <a:latin typeface="Times New Roman"/>
                <a:cs typeface="Times New Roman"/>
              </a:rPr>
              <a:t>xy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6467" y="2986023"/>
            <a:ext cx="1766570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400"/>
              </a:lnSpc>
            </a:pPr>
            <a:r>
              <a:rPr dirty="0" baseline="9578" sz="4350" spc="22" i="1">
                <a:latin typeface="Times New Roman"/>
                <a:cs typeface="Times New Roman"/>
              </a:rPr>
              <a:t>mn</a:t>
            </a:r>
            <a:r>
              <a:rPr dirty="0" baseline="9578" sz="4350" spc="-277" i="1">
                <a:latin typeface="Times New Roman"/>
                <a:cs typeface="Times New Roman"/>
              </a:rPr>
              <a:t> </a:t>
            </a:r>
            <a:r>
              <a:rPr dirty="0" baseline="9578" sz="4350" spc="22">
                <a:latin typeface="Symbol"/>
                <a:cs typeface="Symbol"/>
              </a:rPr>
              <a:t></a:t>
            </a:r>
            <a:r>
              <a:rPr dirty="0" baseline="9578" sz="4350" spc="-300">
                <a:latin typeface="Times New Roman"/>
                <a:cs typeface="Times New Roman"/>
              </a:rPr>
              <a:t> </a:t>
            </a:r>
            <a:r>
              <a:rPr dirty="0" baseline="9578" sz="4350" spc="22" i="1">
                <a:latin typeface="Times New Roman"/>
                <a:cs typeface="Times New Roman"/>
              </a:rPr>
              <a:t>d</a:t>
            </a:r>
            <a:r>
              <a:rPr dirty="0" baseline="9578" sz="4350" spc="322" i="1">
                <a:latin typeface="Times New Roman"/>
                <a:cs typeface="Times New Roman"/>
              </a:rPr>
              <a:t> </a:t>
            </a:r>
            <a:r>
              <a:rPr dirty="0" sz="2200" spc="-70">
                <a:latin typeface="Symbol"/>
                <a:cs typeface="Symbol"/>
              </a:rPr>
              <a:t></a:t>
            </a:r>
            <a:r>
              <a:rPr dirty="0" sz="1700" spc="135" i="1">
                <a:latin typeface="Times New Roman"/>
                <a:cs typeface="Times New Roman"/>
              </a:rPr>
              <a:t>s</a:t>
            </a:r>
            <a:r>
              <a:rPr dirty="0" sz="1700" spc="25">
                <a:latin typeface="Times New Roman"/>
                <a:cs typeface="Times New Roman"/>
              </a:rPr>
              <a:t>,</a:t>
            </a:r>
            <a:r>
              <a:rPr dirty="0" sz="1700" i="1">
                <a:latin typeface="Times New Roman"/>
                <a:cs typeface="Times New Roman"/>
              </a:rPr>
              <a:t>t</a:t>
            </a:r>
            <a:r>
              <a:rPr dirty="0" sz="1700" spc="-160" i="1">
                <a:latin typeface="Times New Roman"/>
                <a:cs typeface="Times New Roman"/>
              </a:rPr>
              <a:t> </a:t>
            </a:r>
            <a:r>
              <a:rPr dirty="0" sz="2200" spc="-400">
                <a:latin typeface="Symbol"/>
                <a:cs typeface="Symbol"/>
              </a:rPr>
              <a:t></a:t>
            </a:r>
            <a:r>
              <a:rPr dirty="0" sz="1700" spc="-35">
                <a:latin typeface="Symbol"/>
                <a:cs typeface="Symbol"/>
              </a:rPr>
              <a:t></a:t>
            </a:r>
            <a:r>
              <a:rPr dirty="0" sz="1700" i="1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4817" y="2443479"/>
            <a:ext cx="127635" cy="27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>
                <a:latin typeface="Times New Roman"/>
                <a:cs typeface="Times New Roman"/>
              </a:rPr>
              <a:t>^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23915" y="2439670"/>
            <a:ext cx="1520190" cy="758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8838" sz="6600" spc="-7">
                <a:latin typeface="Symbol"/>
                <a:cs typeface="Symbol"/>
              </a:rPr>
              <a:t></a:t>
            </a:r>
            <a:r>
              <a:rPr dirty="0" baseline="-8838" sz="6600" spc="-794">
                <a:latin typeface="Times New Roman"/>
                <a:cs typeface="Times New Roman"/>
              </a:rPr>
              <a:t> </a:t>
            </a:r>
            <a:r>
              <a:rPr dirty="0" sz="2900" spc="204" i="1">
                <a:latin typeface="Times New Roman"/>
                <a:cs typeface="Times New Roman"/>
              </a:rPr>
              <a:t>g</a:t>
            </a:r>
            <a:r>
              <a:rPr dirty="0" baseline="-24509" sz="2550" i="1">
                <a:latin typeface="Times New Roman"/>
                <a:cs typeface="Times New Roman"/>
              </a:rPr>
              <a:t>r</a:t>
            </a:r>
            <a:r>
              <a:rPr dirty="0" baseline="-24509" sz="2550" spc="30" i="1">
                <a:latin typeface="Times New Roman"/>
                <a:cs typeface="Times New Roman"/>
              </a:rPr>
              <a:t> </a:t>
            </a:r>
            <a:r>
              <a:rPr dirty="0" sz="3850" spc="-315">
                <a:latin typeface="Symbol"/>
                <a:cs typeface="Symbol"/>
              </a:rPr>
              <a:t></a:t>
            </a:r>
            <a:r>
              <a:rPr dirty="0" sz="2900" spc="75" i="1">
                <a:latin typeface="Times New Roman"/>
                <a:cs typeface="Times New Roman"/>
              </a:rPr>
              <a:t>s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440">
                <a:latin typeface="Times New Roman"/>
                <a:cs typeface="Times New Roman"/>
              </a:rPr>
              <a:t> </a:t>
            </a:r>
            <a:r>
              <a:rPr dirty="0" sz="2900" spc="5" i="1">
                <a:latin typeface="Times New Roman"/>
                <a:cs typeface="Times New Roman"/>
              </a:rPr>
              <a:t>t</a:t>
            </a:r>
            <a:r>
              <a:rPr dirty="0" sz="2900" spc="-425" i="1">
                <a:latin typeface="Times New Roman"/>
                <a:cs typeface="Times New Roman"/>
              </a:rPr>
              <a:t> </a:t>
            </a:r>
            <a:r>
              <a:rPr dirty="0" sz="3850" spc="-310">
                <a:latin typeface="Symbol"/>
                <a:cs typeface="Symbol"/>
              </a:rPr>
              <a:t></a:t>
            </a:r>
            <a:endParaRPr sz="38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8671" y="2395486"/>
            <a:ext cx="211454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5">
                <a:latin typeface="Times New Roman"/>
                <a:cs typeface="Times New Roman"/>
              </a:rPr>
              <a:t>1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29546" y="2509520"/>
            <a:ext cx="1280795" cy="588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5" i="1">
                <a:latin typeface="Times New Roman"/>
                <a:cs typeface="Times New Roman"/>
              </a:rPr>
              <a:t>f</a:t>
            </a:r>
            <a:r>
              <a:rPr dirty="0" sz="2900" spc="-20" i="1">
                <a:latin typeface="Times New Roman"/>
                <a:cs typeface="Times New Roman"/>
              </a:rPr>
              <a:t> </a:t>
            </a:r>
            <a:r>
              <a:rPr dirty="0" sz="3850" spc="-215">
                <a:latin typeface="Symbol"/>
                <a:cs typeface="Symbol"/>
              </a:rPr>
              <a:t></a:t>
            </a:r>
            <a:r>
              <a:rPr dirty="0" sz="2900" spc="50" i="1">
                <a:latin typeface="Times New Roman"/>
                <a:cs typeface="Times New Roman"/>
              </a:rPr>
              <a:t>x</a:t>
            </a:r>
            <a:r>
              <a:rPr dirty="0" sz="2900" spc="5">
                <a:latin typeface="Times New Roman"/>
                <a:cs typeface="Times New Roman"/>
              </a:rPr>
              <a:t>,</a:t>
            </a:r>
            <a:r>
              <a:rPr dirty="0" sz="2900" spc="-65">
                <a:latin typeface="Times New Roman"/>
                <a:cs typeface="Times New Roman"/>
              </a:rPr>
              <a:t> </a:t>
            </a:r>
            <a:r>
              <a:rPr dirty="0" sz="2900" spc="225" i="1">
                <a:latin typeface="Times New Roman"/>
                <a:cs typeface="Times New Roman"/>
              </a:rPr>
              <a:t>y</a:t>
            </a:r>
            <a:r>
              <a:rPr dirty="0" sz="3850" spc="-310">
                <a:latin typeface="Symbol"/>
                <a:cs typeface="Symbol"/>
              </a:rPr>
              <a:t></a:t>
            </a:r>
            <a:r>
              <a:rPr dirty="0" sz="3850" spc="-515">
                <a:latin typeface="Times New Roman"/>
                <a:cs typeface="Times New Roman"/>
              </a:rPr>
              <a:t> </a:t>
            </a:r>
            <a:r>
              <a:rPr dirty="0" sz="2900" spc="15">
                <a:latin typeface="Symbol"/>
                <a:cs typeface="Symbol"/>
              </a:rPr>
              <a:t></a:t>
            </a:r>
            <a:endParaRPr sz="29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中值滤波器举例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177681" y="2136647"/>
            <a:ext cx="6048755" cy="4378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38448" y="1770126"/>
            <a:ext cx="212090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P</a:t>
            </a:r>
            <a:r>
              <a:rPr dirty="0" baseline="-23148" sz="1800" spc="-7" b="1">
                <a:solidFill>
                  <a:srgbClr val="EE2B0A"/>
                </a:solidFill>
                <a:latin typeface="NSimSun"/>
                <a:cs typeface="NSimSun"/>
              </a:rPr>
              <a:t>a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=P</a:t>
            </a:r>
            <a:r>
              <a:rPr dirty="0" baseline="-23148" sz="1800" spc="-7" b="1">
                <a:solidFill>
                  <a:srgbClr val="EE2B0A"/>
                </a:solidFill>
                <a:latin typeface="NSimSun"/>
                <a:cs typeface="NSimSun"/>
              </a:rPr>
              <a:t>b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=0.1的脉冲噪声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7180" y="1770126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3×3的中值滤波器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49651" y="6594335"/>
            <a:ext cx="2311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第二次中值滤波器处理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1975" y="6594335"/>
            <a:ext cx="3911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第三次中值滤波器处理，全部噪声消除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最大值和最小值滤波器举例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57917" y="6594347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最大值滤波器处理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02406" y="6594347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最小值滤波器处理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02215" y="2122170"/>
            <a:ext cx="4524755" cy="2162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30587" y="4425695"/>
            <a:ext cx="5845302" cy="21602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94430" y="1779778"/>
            <a:ext cx="2311400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EE2B0A"/>
                </a:solidFill>
                <a:latin typeface="Times New Roman"/>
                <a:cs typeface="Times New Roman"/>
              </a:rPr>
              <a:t>“</a:t>
            </a: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胡椒</a:t>
            </a:r>
            <a:r>
              <a:rPr dirty="0" sz="2000" spc="-10" b="1">
                <a:solidFill>
                  <a:srgbClr val="EE2B0A"/>
                </a:solidFill>
                <a:latin typeface="Times New Roman"/>
                <a:cs typeface="Times New Roman"/>
              </a:rPr>
              <a:t>”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噪声干扰图像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73635" y="1762239"/>
            <a:ext cx="2058035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EE2B0A"/>
                </a:solidFill>
                <a:latin typeface="Times New Roman"/>
                <a:cs typeface="Times New Roman"/>
              </a:rPr>
              <a:t>“</a:t>
            </a:r>
            <a:r>
              <a:rPr dirty="0" sz="2000" b="1">
                <a:solidFill>
                  <a:srgbClr val="EE2B0A"/>
                </a:solidFill>
                <a:latin typeface="NSimSun"/>
                <a:cs typeface="NSimSun"/>
              </a:rPr>
              <a:t>盐</a:t>
            </a:r>
            <a:r>
              <a:rPr dirty="0" sz="2000" spc="-10" b="1">
                <a:solidFill>
                  <a:srgbClr val="EE2B0A"/>
                </a:solidFill>
                <a:latin typeface="Times New Roman"/>
                <a:cs typeface="Times New Roman"/>
              </a:rPr>
              <a:t>”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噪声干扰图像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62035" y="3490721"/>
            <a:ext cx="1224915" cy="1622425"/>
          </a:xfrm>
          <a:custGeom>
            <a:avLst/>
            <a:gdLst/>
            <a:ahLst/>
            <a:cxnLst/>
            <a:rect l="l" t="t" r="r" b="b"/>
            <a:pathLst>
              <a:path w="1224914" h="1622425">
                <a:moveTo>
                  <a:pt x="1223771" y="0"/>
                </a:moveTo>
                <a:lnTo>
                  <a:pt x="1160794" y="752"/>
                </a:lnTo>
                <a:lnTo>
                  <a:pt x="1098644" y="2987"/>
                </a:lnTo>
                <a:lnTo>
                  <a:pt x="1037398" y="6667"/>
                </a:lnTo>
                <a:lnTo>
                  <a:pt x="977132" y="11757"/>
                </a:lnTo>
                <a:lnTo>
                  <a:pt x="917924" y="18219"/>
                </a:lnTo>
                <a:lnTo>
                  <a:pt x="859850" y="26018"/>
                </a:lnTo>
                <a:lnTo>
                  <a:pt x="802988" y="35118"/>
                </a:lnTo>
                <a:lnTo>
                  <a:pt x="747414" y="45481"/>
                </a:lnTo>
                <a:lnTo>
                  <a:pt x="693206" y="57073"/>
                </a:lnTo>
                <a:lnTo>
                  <a:pt x="640439" y="69856"/>
                </a:lnTo>
                <a:lnTo>
                  <a:pt x="589191" y="83794"/>
                </a:lnTo>
                <a:lnTo>
                  <a:pt x="539539" y="98851"/>
                </a:lnTo>
                <a:lnTo>
                  <a:pt x="491559" y="114991"/>
                </a:lnTo>
                <a:lnTo>
                  <a:pt x="445329" y="132177"/>
                </a:lnTo>
                <a:lnTo>
                  <a:pt x="400926" y="150374"/>
                </a:lnTo>
                <a:lnTo>
                  <a:pt x="358425" y="169545"/>
                </a:lnTo>
                <a:lnTo>
                  <a:pt x="317905" y="189653"/>
                </a:lnTo>
                <a:lnTo>
                  <a:pt x="279442" y="210662"/>
                </a:lnTo>
                <a:lnTo>
                  <a:pt x="243113" y="232536"/>
                </a:lnTo>
                <a:lnTo>
                  <a:pt x="208994" y="255240"/>
                </a:lnTo>
                <a:lnTo>
                  <a:pt x="177164" y="278736"/>
                </a:lnTo>
                <a:lnTo>
                  <a:pt x="147697" y="302988"/>
                </a:lnTo>
                <a:lnTo>
                  <a:pt x="96166" y="353615"/>
                </a:lnTo>
                <a:lnTo>
                  <a:pt x="55016" y="406832"/>
                </a:lnTo>
                <a:lnTo>
                  <a:pt x="24861" y="462349"/>
                </a:lnTo>
                <a:lnTo>
                  <a:pt x="6317" y="519875"/>
                </a:lnTo>
                <a:lnTo>
                  <a:pt x="0" y="579120"/>
                </a:lnTo>
                <a:lnTo>
                  <a:pt x="0" y="910590"/>
                </a:lnTo>
                <a:lnTo>
                  <a:pt x="7981" y="976780"/>
                </a:lnTo>
                <a:lnTo>
                  <a:pt x="31430" y="1041182"/>
                </a:lnTo>
                <a:lnTo>
                  <a:pt x="69605" y="1103288"/>
                </a:lnTo>
                <a:lnTo>
                  <a:pt x="93983" y="1133324"/>
                </a:lnTo>
                <a:lnTo>
                  <a:pt x="121764" y="1162596"/>
                </a:lnTo>
                <a:lnTo>
                  <a:pt x="152855" y="1191042"/>
                </a:lnTo>
                <a:lnTo>
                  <a:pt x="187165" y="1218598"/>
                </a:lnTo>
                <a:lnTo>
                  <a:pt x="224599" y="1245203"/>
                </a:lnTo>
                <a:lnTo>
                  <a:pt x="265066" y="1270792"/>
                </a:lnTo>
                <a:lnTo>
                  <a:pt x="308472" y="1295302"/>
                </a:lnTo>
                <a:lnTo>
                  <a:pt x="354725" y="1318671"/>
                </a:lnTo>
                <a:lnTo>
                  <a:pt x="403731" y="1340834"/>
                </a:lnTo>
                <a:lnTo>
                  <a:pt x="455400" y="1361730"/>
                </a:lnTo>
                <a:lnTo>
                  <a:pt x="509636" y="1381295"/>
                </a:lnTo>
                <a:lnTo>
                  <a:pt x="566349" y="1399465"/>
                </a:lnTo>
                <a:lnTo>
                  <a:pt x="625444" y="1416179"/>
                </a:lnTo>
                <a:lnTo>
                  <a:pt x="686830" y="1431372"/>
                </a:lnTo>
                <a:lnTo>
                  <a:pt x="750413" y="1444981"/>
                </a:lnTo>
                <a:lnTo>
                  <a:pt x="816101" y="1456944"/>
                </a:lnTo>
                <a:lnTo>
                  <a:pt x="816101" y="1622298"/>
                </a:lnTo>
                <a:lnTo>
                  <a:pt x="1224533" y="1324356"/>
                </a:lnTo>
                <a:lnTo>
                  <a:pt x="816101" y="960119"/>
                </a:lnTo>
                <a:lnTo>
                  <a:pt x="816101" y="1125474"/>
                </a:lnTo>
                <a:lnTo>
                  <a:pt x="755432" y="1114460"/>
                </a:lnTo>
                <a:lnTo>
                  <a:pt x="696418" y="1102023"/>
                </a:lnTo>
                <a:lnTo>
                  <a:pt x="639152" y="1088206"/>
                </a:lnTo>
                <a:lnTo>
                  <a:pt x="583722" y="1073053"/>
                </a:lnTo>
                <a:lnTo>
                  <a:pt x="530219" y="1056609"/>
                </a:lnTo>
                <a:lnTo>
                  <a:pt x="478733" y="1038916"/>
                </a:lnTo>
                <a:lnTo>
                  <a:pt x="429354" y="1020019"/>
                </a:lnTo>
                <a:lnTo>
                  <a:pt x="382173" y="999962"/>
                </a:lnTo>
                <a:lnTo>
                  <a:pt x="337280" y="978788"/>
                </a:lnTo>
                <a:lnTo>
                  <a:pt x="294764" y="956543"/>
                </a:lnTo>
                <a:lnTo>
                  <a:pt x="254716" y="933268"/>
                </a:lnTo>
                <a:lnTo>
                  <a:pt x="217226" y="909009"/>
                </a:lnTo>
                <a:lnTo>
                  <a:pt x="182384" y="883809"/>
                </a:lnTo>
                <a:lnTo>
                  <a:pt x="150281" y="857713"/>
                </a:lnTo>
                <a:lnTo>
                  <a:pt x="121006" y="830763"/>
                </a:lnTo>
                <a:lnTo>
                  <a:pt x="94650" y="803004"/>
                </a:lnTo>
                <a:lnTo>
                  <a:pt x="51053" y="745236"/>
                </a:lnTo>
                <a:lnTo>
                  <a:pt x="70318" y="717186"/>
                </a:lnTo>
                <a:lnTo>
                  <a:pt x="117076" y="663282"/>
                </a:lnTo>
                <a:lnTo>
                  <a:pt x="174219" y="612508"/>
                </a:lnTo>
                <a:lnTo>
                  <a:pt x="206465" y="588372"/>
                </a:lnTo>
                <a:lnTo>
                  <a:pt x="241043" y="565113"/>
                </a:lnTo>
                <a:lnTo>
                  <a:pt x="277864" y="542759"/>
                </a:lnTo>
                <a:lnTo>
                  <a:pt x="316840" y="521343"/>
                </a:lnTo>
                <a:lnTo>
                  <a:pt x="357884" y="500896"/>
                </a:lnTo>
                <a:lnTo>
                  <a:pt x="400907" y="481448"/>
                </a:lnTo>
                <a:lnTo>
                  <a:pt x="445821" y="463031"/>
                </a:lnTo>
                <a:lnTo>
                  <a:pt x="492537" y="445674"/>
                </a:lnTo>
                <a:lnTo>
                  <a:pt x="540968" y="429410"/>
                </a:lnTo>
                <a:lnTo>
                  <a:pt x="591025" y="414269"/>
                </a:lnTo>
                <a:lnTo>
                  <a:pt x="642621" y="400283"/>
                </a:lnTo>
                <a:lnTo>
                  <a:pt x="695666" y="387481"/>
                </a:lnTo>
                <a:lnTo>
                  <a:pt x="750073" y="375896"/>
                </a:lnTo>
                <a:lnTo>
                  <a:pt x="805754" y="365558"/>
                </a:lnTo>
                <a:lnTo>
                  <a:pt x="862620" y="356498"/>
                </a:lnTo>
                <a:lnTo>
                  <a:pt x="920583" y="348746"/>
                </a:lnTo>
                <a:lnTo>
                  <a:pt x="979556" y="342335"/>
                </a:lnTo>
                <a:lnTo>
                  <a:pt x="1039449" y="337294"/>
                </a:lnTo>
                <a:lnTo>
                  <a:pt x="1100175" y="333656"/>
                </a:lnTo>
                <a:lnTo>
                  <a:pt x="1161645" y="331450"/>
                </a:lnTo>
                <a:lnTo>
                  <a:pt x="1223771" y="330708"/>
                </a:lnTo>
                <a:lnTo>
                  <a:pt x="1223771" y="0"/>
                </a:lnTo>
                <a:close/>
              </a:path>
            </a:pathLst>
          </a:custGeom>
          <a:ln w="25399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62035" y="4069841"/>
            <a:ext cx="51435" cy="166370"/>
          </a:xfrm>
          <a:custGeom>
            <a:avLst/>
            <a:gdLst/>
            <a:ahLst/>
            <a:cxnLst/>
            <a:rect l="l" t="t" r="r" b="b"/>
            <a:pathLst>
              <a:path w="51435" h="166370">
                <a:moveTo>
                  <a:pt x="0" y="0"/>
                </a:moveTo>
                <a:lnTo>
                  <a:pt x="3262" y="42136"/>
                </a:lnTo>
                <a:lnTo>
                  <a:pt x="12954" y="83915"/>
                </a:lnTo>
                <a:lnTo>
                  <a:pt x="28932" y="125265"/>
                </a:lnTo>
                <a:lnTo>
                  <a:pt x="51054" y="166116"/>
                </a:lnTo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10791" y="3417570"/>
            <a:ext cx="1081405" cy="1694180"/>
          </a:xfrm>
          <a:custGeom>
            <a:avLst/>
            <a:gdLst/>
            <a:ahLst/>
            <a:cxnLst/>
            <a:rect l="l" t="t" r="r" b="b"/>
            <a:pathLst>
              <a:path w="1081404" h="1694179">
                <a:moveTo>
                  <a:pt x="0" y="0"/>
                </a:moveTo>
                <a:lnTo>
                  <a:pt x="61307" y="956"/>
                </a:lnTo>
                <a:lnTo>
                  <a:pt x="121723" y="3792"/>
                </a:lnTo>
                <a:lnTo>
                  <a:pt x="181157" y="8456"/>
                </a:lnTo>
                <a:lnTo>
                  <a:pt x="239517" y="14897"/>
                </a:lnTo>
                <a:lnTo>
                  <a:pt x="296710" y="23065"/>
                </a:lnTo>
                <a:lnTo>
                  <a:pt x="352647" y="32909"/>
                </a:lnTo>
                <a:lnTo>
                  <a:pt x="407234" y="44378"/>
                </a:lnTo>
                <a:lnTo>
                  <a:pt x="460380" y="57422"/>
                </a:lnTo>
                <a:lnTo>
                  <a:pt x="511994" y="71989"/>
                </a:lnTo>
                <a:lnTo>
                  <a:pt x="561984" y="88028"/>
                </a:lnTo>
                <a:lnTo>
                  <a:pt x="610258" y="105490"/>
                </a:lnTo>
                <a:lnTo>
                  <a:pt x="656724" y="124323"/>
                </a:lnTo>
                <a:lnTo>
                  <a:pt x="701291" y="144475"/>
                </a:lnTo>
                <a:lnTo>
                  <a:pt x="743868" y="165898"/>
                </a:lnTo>
                <a:lnTo>
                  <a:pt x="784362" y="188539"/>
                </a:lnTo>
                <a:lnTo>
                  <a:pt x="822681" y="212348"/>
                </a:lnTo>
                <a:lnTo>
                  <a:pt x="858735" y="237274"/>
                </a:lnTo>
                <a:lnTo>
                  <a:pt x="892431" y="263266"/>
                </a:lnTo>
                <a:lnTo>
                  <a:pt x="923679" y="290274"/>
                </a:lnTo>
                <a:lnTo>
                  <a:pt x="952385" y="318247"/>
                </a:lnTo>
                <a:lnTo>
                  <a:pt x="978459" y="347133"/>
                </a:lnTo>
                <a:lnTo>
                  <a:pt x="1022342" y="407444"/>
                </a:lnTo>
                <a:lnTo>
                  <a:pt x="1054595" y="470801"/>
                </a:lnTo>
                <a:lnTo>
                  <a:pt x="1074485" y="536798"/>
                </a:lnTo>
                <a:lnTo>
                  <a:pt x="1081278" y="605027"/>
                </a:lnTo>
                <a:lnTo>
                  <a:pt x="1081278" y="950976"/>
                </a:lnTo>
                <a:lnTo>
                  <a:pt x="1073545" y="1023281"/>
                </a:lnTo>
                <a:lnTo>
                  <a:pt x="1050850" y="1093493"/>
                </a:lnTo>
                <a:lnTo>
                  <a:pt x="1013946" y="1161012"/>
                </a:lnTo>
                <a:lnTo>
                  <a:pt x="990402" y="1193574"/>
                </a:lnTo>
                <a:lnTo>
                  <a:pt x="963589" y="1225237"/>
                </a:lnTo>
                <a:lnTo>
                  <a:pt x="933601" y="1255927"/>
                </a:lnTo>
                <a:lnTo>
                  <a:pt x="900532" y="1285568"/>
                </a:lnTo>
                <a:lnTo>
                  <a:pt x="864477" y="1314085"/>
                </a:lnTo>
                <a:lnTo>
                  <a:pt x="825530" y="1341404"/>
                </a:lnTo>
                <a:lnTo>
                  <a:pt x="783785" y="1367449"/>
                </a:lnTo>
                <a:lnTo>
                  <a:pt x="739337" y="1392145"/>
                </a:lnTo>
                <a:lnTo>
                  <a:pt x="692280" y="1415418"/>
                </a:lnTo>
                <a:lnTo>
                  <a:pt x="642708" y="1437192"/>
                </a:lnTo>
                <a:lnTo>
                  <a:pt x="590715" y="1457391"/>
                </a:lnTo>
                <a:lnTo>
                  <a:pt x="536396" y="1475942"/>
                </a:lnTo>
                <a:lnTo>
                  <a:pt x="479846" y="1492769"/>
                </a:lnTo>
                <a:lnTo>
                  <a:pt x="421157" y="1507797"/>
                </a:lnTo>
                <a:lnTo>
                  <a:pt x="360426" y="1520952"/>
                </a:lnTo>
                <a:lnTo>
                  <a:pt x="360426" y="1693926"/>
                </a:lnTo>
                <a:lnTo>
                  <a:pt x="0" y="1383030"/>
                </a:lnTo>
                <a:lnTo>
                  <a:pt x="360426" y="1002791"/>
                </a:lnTo>
                <a:lnTo>
                  <a:pt x="360426" y="1175766"/>
                </a:lnTo>
                <a:lnTo>
                  <a:pt x="420548" y="1162659"/>
                </a:lnTo>
                <a:lnTo>
                  <a:pt x="478821" y="1147673"/>
                </a:lnTo>
                <a:lnTo>
                  <a:pt x="535130" y="1130874"/>
                </a:lnTo>
                <a:lnTo>
                  <a:pt x="589359" y="1112329"/>
                </a:lnTo>
                <a:lnTo>
                  <a:pt x="641391" y="1092105"/>
                </a:lnTo>
                <a:lnTo>
                  <a:pt x="691110" y="1070270"/>
                </a:lnTo>
                <a:lnTo>
                  <a:pt x="738400" y="1046890"/>
                </a:lnTo>
                <a:lnTo>
                  <a:pt x="783145" y="1022032"/>
                </a:lnTo>
                <a:lnTo>
                  <a:pt x="825229" y="995763"/>
                </a:lnTo>
                <a:lnTo>
                  <a:pt x="864536" y="968150"/>
                </a:lnTo>
                <a:lnTo>
                  <a:pt x="900950" y="939260"/>
                </a:lnTo>
                <a:lnTo>
                  <a:pt x="934354" y="909161"/>
                </a:lnTo>
                <a:lnTo>
                  <a:pt x="964633" y="877918"/>
                </a:lnTo>
                <a:lnTo>
                  <a:pt x="991671" y="845599"/>
                </a:lnTo>
                <a:lnTo>
                  <a:pt x="1015351" y="812271"/>
                </a:lnTo>
                <a:lnTo>
                  <a:pt x="1035558" y="778001"/>
                </a:lnTo>
                <a:lnTo>
                  <a:pt x="1017040" y="746334"/>
                </a:lnTo>
                <a:lnTo>
                  <a:pt x="971496" y="685709"/>
                </a:lnTo>
                <a:lnTo>
                  <a:pt x="944668" y="656833"/>
                </a:lnTo>
                <a:lnTo>
                  <a:pt x="915268" y="628969"/>
                </a:lnTo>
                <a:lnTo>
                  <a:pt x="883396" y="602158"/>
                </a:lnTo>
                <a:lnTo>
                  <a:pt x="849150" y="576440"/>
                </a:lnTo>
                <a:lnTo>
                  <a:pt x="812630" y="551857"/>
                </a:lnTo>
                <a:lnTo>
                  <a:pt x="773936" y="528448"/>
                </a:lnTo>
                <a:lnTo>
                  <a:pt x="733165" y="506255"/>
                </a:lnTo>
                <a:lnTo>
                  <a:pt x="690418" y="485317"/>
                </a:lnTo>
                <a:lnTo>
                  <a:pt x="645795" y="465677"/>
                </a:lnTo>
                <a:lnTo>
                  <a:pt x="599393" y="447374"/>
                </a:lnTo>
                <a:lnTo>
                  <a:pt x="551312" y="430449"/>
                </a:lnTo>
                <a:lnTo>
                  <a:pt x="501651" y="414943"/>
                </a:lnTo>
                <a:lnTo>
                  <a:pt x="450511" y="400896"/>
                </a:lnTo>
                <a:lnTo>
                  <a:pt x="397989" y="388350"/>
                </a:lnTo>
                <a:lnTo>
                  <a:pt x="344185" y="377344"/>
                </a:lnTo>
                <a:lnTo>
                  <a:pt x="289199" y="367920"/>
                </a:lnTo>
                <a:lnTo>
                  <a:pt x="233129" y="360119"/>
                </a:lnTo>
                <a:lnTo>
                  <a:pt x="176075" y="353980"/>
                </a:lnTo>
                <a:lnTo>
                  <a:pt x="118136" y="349545"/>
                </a:lnTo>
                <a:lnTo>
                  <a:pt x="59411" y="346854"/>
                </a:lnTo>
                <a:lnTo>
                  <a:pt x="0" y="34594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046349" y="4195571"/>
            <a:ext cx="45720" cy="173355"/>
          </a:xfrm>
          <a:custGeom>
            <a:avLst/>
            <a:gdLst/>
            <a:ahLst/>
            <a:cxnLst/>
            <a:rect l="l" t="t" r="r" b="b"/>
            <a:pathLst>
              <a:path w="45720" h="173354">
                <a:moveTo>
                  <a:pt x="45720" y="172974"/>
                </a:moveTo>
                <a:lnTo>
                  <a:pt x="42862" y="129123"/>
                </a:lnTo>
                <a:lnTo>
                  <a:pt x="34290" y="85629"/>
                </a:lnTo>
                <a:lnTo>
                  <a:pt x="20002" y="42564"/>
                </a:lnTo>
                <a:lnTo>
                  <a:pt x="0" y="0"/>
                </a:lnTo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空间域滤波器举例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9814" y="2240026"/>
            <a:ext cx="2438400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均值为0，方差为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800的噪声干扰的图像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38257" y="2049017"/>
            <a:ext cx="3230879" cy="464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82155" y="2203450"/>
            <a:ext cx="2348230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被</a:t>
            </a: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P</a:t>
            </a:r>
            <a:r>
              <a:rPr dirty="0" baseline="-21367" sz="1950" spc="-7" b="1">
                <a:solidFill>
                  <a:srgbClr val="EE2B0A"/>
                </a:solidFill>
                <a:latin typeface="NSimSun"/>
                <a:cs typeface="NSimSun"/>
              </a:rPr>
              <a:t>a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=</a:t>
            </a: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P</a:t>
            </a:r>
            <a:r>
              <a:rPr dirty="0" baseline="-21367" sz="1950" spc="-7" b="1">
                <a:solidFill>
                  <a:srgbClr val="EE2B0A"/>
                </a:solidFill>
                <a:latin typeface="NSimSun"/>
                <a:cs typeface="NSimSun"/>
              </a:rPr>
              <a:t>b</a:t>
            </a: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=0.1的椒盐噪</a:t>
            </a: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声叠加，进一步恶化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086" y="4164063"/>
            <a:ext cx="205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算术均值滤波器х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4460" y="4164063"/>
            <a:ext cx="2058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几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何均值滤波器×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7047" y="5667489"/>
            <a:ext cx="1296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中值滤波器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4641" y="5192750"/>
            <a:ext cx="2566035" cy="1369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d=5,规格为5×5的修正 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后的阿尔法均值滤波器</a:t>
            </a:r>
            <a:endParaRPr sz="2000">
              <a:latin typeface="NSimSun"/>
              <a:cs typeface="NSimSun"/>
            </a:endParaRPr>
          </a:p>
          <a:p>
            <a:pPr marL="12700">
              <a:lnSpc>
                <a:spcPts val="2380"/>
              </a:lnSpc>
              <a:spcBef>
                <a:spcPts val="1200"/>
              </a:spcBef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√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5904" y="1706613"/>
            <a:ext cx="7645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由于脉冲噪声的存在，算术均值和几何均值滤波器没有起到好的作用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48535"/>
            <a:ext cx="7680325" cy="4753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自适应滤波器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行为变化基于由m×n矩形窗口</a:t>
            </a:r>
            <a:r>
              <a:rPr dirty="0" sz="2800" spc="5">
                <a:latin typeface="NSimSun"/>
                <a:cs typeface="NSimSun"/>
              </a:rPr>
              <a:t>S</a:t>
            </a:r>
            <a:r>
              <a:rPr dirty="0" baseline="-20467" sz="2850" spc="-7">
                <a:latin typeface="NSimSun"/>
                <a:cs typeface="NSimSun"/>
              </a:rPr>
              <a:t>xy</a:t>
            </a:r>
            <a:r>
              <a:rPr dirty="0" sz="2800" spc="-5">
                <a:latin typeface="NSimSun"/>
                <a:cs typeface="NSimSun"/>
              </a:rPr>
              <a:t>定义的区域</a:t>
            </a:r>
            <a:r>
              <a:rPr dirty="0" sz="2800" spc="-5">
                <a:latin typeface="NSimSun"/>
                <a:cs typeface="NSimSun"/>
              </a:rPr>
              <a:t> 内图像的统计特性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与前述滤波器相比，性能更优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但也增加了算法复杂性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包括: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5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自适应、局部噪声消除滤波器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3295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自适应中值滤波器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自适应滤波器</a:t>
            </a: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3079" y="3181603"/>
            <a:ext cx="680212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911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g(x,y),表示噪声图像在点（x,y）上的值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3079" y="3924046"/>
            <a:ext cx="22542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4430" y="3822446"/>
            <a:ext cx="30473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,g(x,y)的噪声方差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3079" y="4464050"/>
            <a:ext cx="503301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11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</a:t>
            </a:r>
            <a:r>
              <a:rPr dirty="0" baseline="-20467" sz="2850" spc="-7">
                <a:latin typeface="NSimSun"/>
                <a:cs typeface="NSimSun"/>
              </a:rPr>
              <a:t>L</a:t>
            </a:r>
            <a:r>
              <a:rPr dirty="0" sz="2800" spc="-5">
                <a:latin typeface="NSimSun"/>
                <a:cs typeface="NSimSun"/>
              </a:rPr>
              <a:t>，在</a:t>
            </a:r>
            <a:r>
              <a:rPr dirty="0" sz="2800">
                <a:latin typeface="NSimSun"/>
                <a:cs typeface="NSimSun"/>
              </a:rPr>
              <a:t>S</a:t>
            </a:r>
            <a:r>
              <a:rPr dirty="0" baseline="-20467" sz="2850" spc="-7">
                <a:latin typeface="NSimSun"/>
                <a:cs typeface="NSimSun"/>
              </a:rPr>
              <a:t>xy</a:t>
            </a:r>
            <a:r>
              <a:rPr dirty="0" sz="2800" spc="-5">
                <a:latin typeface="NSimSun"/>
                <a:cs typeface="NSimSun"/>
              </a:rPr>
              <a:t>上像素点的局部均值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3079" y="5207254"/>
            <a:ext cx="22542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4430" y="5105654"/>
            <a:ext cx="4177665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,在S</a:t>
            </a:r>
            <a:r>
              <a:rPr dirty="0" baseline="-20467" sz="2850">
                <a:latin typeface="NSimSun"/>
                <a:cs typeface="NSimSun"/>
              </a:rPr>
              <a:t>x</a:t>
            </a:r>
            <a:r>
              <a:rPr dirty="0" baseline="-20467" sz="2850" spc="-7">
                <a:latin typeface="NSimSun"/>
                <a:cs typeface="NSimSun"/>
              </a:rPr>
              <a:t>y</a:t>
            </a:r>
            <a:r>
              <a:rPr dirty="0" sz="2800" spc="-5">
                <a:latin typeface="NSimSun"/>
                <a:cs typeface="NSimSun"/>
              </a:rPr>
              <a:t>上像素点的局部方差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25879" y="933196"/>
            <a:ext cx="5716905" cy="20358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自适应滤波器</a:t>
            </a:r>
          </a:p>
          <a:p>
            <a:pPr marL="418465" marR="5080" indent="-406400">
              <a:lnSpc>
                <a:spcPct val="150200"/>
              </a:lnSpc>
              <a:spcBef>
                <a:spcPts val="650"/>
              </a:spcBef>
              <a:tabLst>
                <a:tab pos="423545" algn="l"/>
              </a:tabLst>
            </a:pPr>
            <a:r>
              <a:rPr dirty="0" sz="2200" b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 b="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pc="-5" b="0">
                <a:latin typeface="NSimSun"/>
                <a:cs typeface="NSimSun"/>
              </a:rPr>
              <a:t>自适应、局部噪声消除滤波器 滤波器响应基于以下4个量：</a:t>
            </a:r>
            <a:endParaRPr sz="22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75914" y="4088891"/>
            <a:ext cx="12509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35" i="1">
                <a:latin typeface="Symbol"/>
                <a:cs typeface="Symbol"/>
              </a:rPr>
              <a:t>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90748" y="3764534"/>
            <a:ext cx="33528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3640" sz="3525" spc="-120" i="1">
                <a:latin typeface="Symbol"/>
                <a:cs typeface="Symbol"/>
              </a:rPr>
              <a:t></a:t>
            </a:r>
            <a:r>
              <a:rPr dirty="0" baseline="-23640" sz="3525" spc="-209" i="1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1073" y="5379973"/>
            <a:ext cx="116839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 i="1">
                <a:latin typeface="Times New Roman"/>
                <a:cs typeface="Times New Roman"/>
              </a:rPr>
              <a:t>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90748" y="5050790"/>
            <a:ext cx="334645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3640" sz="3525" spc="-127" i="1">
                <a:latin typeface="Symbol"/>
                <a:cs typeface="Symbol"/>
              </a:rPr>
              <a:t></a:t>
            </a:r>
            <a:r>
              <a:rPr dirty="0" baseline="-23640" sz="3525" spc="-209" i="1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3079" y="3181603"/>
            <a:ext cx="68821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469265" algn="l"/>
                <a:tab pos="1713864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如</a:t>
            </a:r>
            <a:r>
              <a:rPr dirty="0" sz="2800">
                <a:latin typeface="NSimSun"/>
                <a:cs typeface="NSimSun"/>
              </a:rPr>
              <a:t>果</a:t>
            </a:r>
            <a:r>
              <a:rPr dirty="0" sz="2800"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＝0，滤波器返回g(x,y)的值。因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40279" y="3608311"/>
            <a:ext cx="642429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为在g(x,y)下零噪声的情况等同于f(x,y)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3079" y="4249928"/>
            <a:ext cx="705929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469265" algn="l"/>
                <a:tab pos="2957830" algn="l"/>
                <a:tab pos="384619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2.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如果局部方</a:t>
            </a:r>
            <a:r>
              <a:rPr dirty="0" sz="2800">
                <a:latin typeface="NSimSun"/>
                <a:cs typeface="NSimSun"/>
              </a:rPr>
              <a:t>差</a:t>
            </a:r>
            <a:r>
              <a:rPr dirty="0" sz="2800">
                <a:latin typeface="NSimSun"/>
                <a:cs typeface="NSimSun"/>
              </a:rPr>
              <a:t>	</a:t>
            </a:r>
            <a:r>
              <a:rPr dirty="0" sz="2800">
                <a:latin typeface="NSimSun"/>
                <a:cs typeface="NSimSun"/>
              </a:rPr>
              <a:t>与</a:t>
            </a:r>
            <a:r>
              <a:rPr dirty="0" sz="2800">
                <a:latin typeface="NSimSun"/>
                <a:cs typeface="NSimSun"/>
              </a:rPr>
              <a:t>	</a:t>
            </a:r>
            <a:r>
              <a:rPr dirty="0" sz="2800">
                <a:latin typeface="NSimSun"/>
                <a:cs typeface="NSimSun"/>
              </a:rPr>
              <a:t>高</a:t>
            </a:r>
            <a:r>
              <a:rPr dirty="0" sz="2800" spc="-5">
                <a:latin typeface="NSimSun"/>
                <a:cs typeface="NSimSun"/>
              </a:rPr>
              <a:t>相关，滤波器返回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0279" y="4676635"/>
            <a:ext cx="32251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一个g(x,y)的近似值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3079" y="5318252"/>
            <a:ext cx="11938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3.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7734" y="5318252"/>
            <a:ext cx="471170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，滤波器返回区域</a:t>
            </a:r>
            <a:r>
              <a:rPr dirty="0" sz="2800" spc="-10">
                <a:latin typeface="NSimSun"/>
                <a:cs typeface="NSimSun"/>
              </a:rPr>
              <a:t>S</a:t>
            </a:r>
            <a:r>
              <a:rPr dirty="0" baseline="-20467" sz="2850">
                <a:latin typeface="NSimSun"/>
                <a:cs typeface="NSimSun"/>
              </a:rPr>
              <a:t>x</a:t>
            </a:r>
            <a:r>
              <a:rPr dirty="0" baseline="-20467" sz="2850" spc="-7">
                <a:latin typeface="NSimSun"/>
                <a:cs typeface="NSimSun"/>
              </a:rPr>
              <a:t>y</a:t>
            </a:r>
            <a:r>
              <a:rPr dirty="0" sz="2800" spc="-5">
                <a:latin typeface="NSimSun"/>
                <a:cs typeface="NSimSun"/>
              </a:rPr>
              <a:t>上像素的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40279" y="5744959"/>
            <a:ext cx="6722745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算术均值。这样局部噪声用求平均</a:t>
            </a:r>
            <a:r>
              <a:rPr dirty="0" sz="2800" spc="-10">
                <a:latin typeface="NSimSun"/>
                <a:cs typeface="NSimSun"/>
              </a:rPr>
              <a:t>m</a:t>
            </a:r>
            <a:r>
              <a:rPr dirty="0" baseline="-20467" sz="2850" spc="-7">
                <a:latin typeface="NSimSun"/>
                <a:cs typeface="NSimSun"/>
              </a:rPr>
              <a:t>L</a:t>
            </a:r>
            <a:r>
              <a:rPr dirty="0" sz="2800" spc="-5">
                <a:latin typeface="NSimSun"/>
                <a:cs typeface="NSimSun"/>
              </a:rPr>
              <a:t>来降低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25879" y="933196"/>
            <a:ext cx="5762625" cy="20358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自适应滤波器</a:t>
            </a:r>
          </a:p>
          <a:p>
            <a:pPr marL="418465" marR="5080" indent="-406400">
              <a:lnSpc>
                <a:spcPct val="150200"/>
              </a:lnSpc>
              <a:spcBef>
                <a:spcPts val="650"/>
              </a:spcBef>
              <a:tabLst>
                <a:tab pos="469265" algn="l"/>
              </a:tabLst>
            </a:pPr>
            <a:r>
              <a:rPr dirty="0" sz="2200" b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 b="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pc="-5" b="0">
                <a:latin typeface="NSimSun"/>
                <a:cs typeface="NSimSun"/>
              </a:rPr>
              <a:t>自适应、局部噪声消除滤波器 滤波器的预期性能如下：</a:t>
            </a:r>
            <a:endParaRPr sz="22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0304" y="3144265"/>
            <a:ext cx="10795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68395" y="3335273"/>
            <a:ext cx="12509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35" i="1">
                <a:latin typeface="Symbol"/>
                <a:cs typeface="Symbol"/>
              </a:rPr>
              <a:t>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83228" y="3137408"/>
            <a:ext cx="195580" cy="365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80" i="1">
                <a:latin typeface="Symbol"/>
                <a:cs typeface="Symbol"/>
              </a:rPr>
              <a:t>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06645" y="4216400"/>
            <a:ext cx="195580" cy="364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85" i="1">
                <a:latin typeface="Symbol"/>
                <a:cs typeface="Symbol"/>
              </a:rPr>
              <a:t>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16969" y="4224020"/>
            <a:ext cx="916940" cy="405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209">
              <a:lnSpc>
                <a:spcPts val="1550"/>
              </a:lnSpc>
              <a:tabLst>
                <a:tab pos="821690" algn="l"/>
              </a:tabLst>
            </a:pPr>
            <a:r>
              <a:rPr dirty="0" sz="1300" spc="-5">
                <a:latin typeface="Times New Roman"/>
                <a:cs typeface="Times New Roman"/>
              </a:rPr>
              <a:t>2</a:t>
            </a:r>
            <a:r>
              <a:rPr dirty="0" sz="1300" spc="-5">
                <a:latin typeface="Times New Roman"/>
                <a:cs typeface="Times New Roman"/>
              </a:rPr>
              <a:t>	</a:t>
            </a:r>
            <a:r>
              <a:rPr dirty="0" sz="1300" spc="-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550"/>
              </a:lnSpc>
            </a:pPr>
            <a:r>
              <a:rPr dirty="0" sz="1300" spc="-5" i="1">
                <a:latin typeface="Times New Roman"/>
                <a:cs typeface="Times New Roman"/>
              </a:rPr>
              <a:t>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99137" y="4217161"/>
            <a:ext cx="30988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30" i="1">
                <a:latin typeface="Symbol"/>
                <a:cs typeface="Symbol"/>
              </a:rPr>
              <a:t></a:t>
            </a:r>
            <a:r>
              <a:rPr dirty="0" baseline="-22633" sz="2025" spc="-52" i="1">
                <a:latin typeface="Symbol"/>
                <a:cs typeface="Symbol"/>
              </a:rPr>
              <a:t></a:t>
            </a:r>
            <a:endParaRPr baseline="-22633" sz="2025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15333" y="5338064"/>
            <a:ext cx="124460" cy="40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209">
              <a:lnSpc>
                <a:spcPts val="1555"/>
              </a:lnSpc>
            </a:pPr>
            <a:r>
              <a:rPr dirty="0" sz="1300" spc="-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555"/>
              </a:lnSpc>
            </a:pPr>
            <a:r>
              <a:rPr dirty="0" sz="1300" spc="-5" i="1">
                <a:latin typeface="Times New Roman"/>
                <a:cs typeface="Times New Roman"/>
              </a:rPr>
              <a:t>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03803" y="5331205"/>
            <a:ext cx="195580" cy="365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80" i="1">
                <a:latin typeface="Symbol"/>
                <a:cs typeface="Symbol"/>
              </a:rPr>
              <a:t>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88969" y="5338064"/>
            <a:ext cx="149860" cy="40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975">
              <a:lnSpc>
                <a:spcPts val="1530"/>
              </a:lnSpc>
            </a:pPr>
            <a:r>
              <a:rPr dirty="0" sz="1300" spc="-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590"/>
              </a:lnSpc>
            </a:pPr>
            <a:r>
              <a:rPr dirty="0" sz="1350" spc="-35" i="1">
                <a:latin typeface="Symbol"/>
                <a:cs typeface="Symbol"/>
              </a:rPr>
              <a:t>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06139" y="5331205"/>
            <a:ext cx="394970" cy="365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</a:t>
            </a:r>
            <a:r>
              <a:rPr dirty="0" sz="2200" spc="-204">
                <a:latin typeface="Times New Roman"/>
                <a:cs typeface="Times New Roman"/>
              </a:rPr>
              <a:t> </a:t>
            </a:r>
            <a:r>
              <a:rPr dirty="0" sz="2350" spc="-80" i="1">
                <a:latin typeface="Symbol"/>
                <a:cs typeface="Symbol"/>
              </a:rPr>
              <a:t></a:t>
            </a:r>
            <a:endParaRPr sz="23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3079" y="4644644"/>
            <a:ext cx="68827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唯一需要知道或估计的未知量是噪声方差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3079" y="5368544"/>
            <a:ext cx="6235065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其它参数可以从</a:t>
            </a:r>
            <a:r>
              <a:rPr dirty="0" sz="2800" spc="-10">
                <a:latin typeface="NSimSun"/>
                <a:cs typeface="NSimSun"/>
              </a:rPr>
              <a:t>S</a:t>
            </a:r>
            <a:r>
              <a:rPr dirty="0" baseline="-20467" sz="2850">
                <a:latin typeface="NSimSun"/>
                <a:cs typeface="NSimSun"/>
              </a:rPr>
              <a:t>x</a:t>
            </a:r>
            <a:r>
              <a:rPr dirty="0" baseline="-20467" sz="2850" spc="-7">
                <a:latin typeface="NSimSun"/>
                <a:cs typeface="NSimSun"/>
              </a:rPr>
              <a:t>y</a:t>
            </a:r>
            <a:r>
              <a:rPr dirty="0" sz="2800" spc="-5">
                <a:latin typeface="NSimSun"/>
                <a:cs typeface="NSimSun"/>
              </a:rPr>
              <a:t>中的像素计算出来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879" y="933196"/>
            <a:ext cx="5762625" cy="2024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自适应滤波器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自适应、局部噪声消除滤波器</a:t>
            </a:r>
            <a:endParaRPr sz="3200">
              <a:latin typeface="NSimSun"/>
              <a:cs typeface="NSimSun"/>
            </a:endParaRPr>
          </a:p>
          <a:p>
            <a:pPr algn="ctr" marL="102235">
              <a:lnSpc>
                <a:spcPts val="3750"/>
              </a:lnSpc>
              <a:spcBef>
                <a:spcPts val="1925"/>
              </a:spcBef>
            </a:pPr>
            <a:r>
              <a:rPr dirty="0" sz="2800" spc="-5">
                <a:latin typeface="NSimSun"/>
                <a:cs typeface="NSimSun"/>
              </a:rPr>
              <a:t>基于上述假定的自适应表达</a:t>
            </a:r>
            <a:r>
              <a:rPr dirty="0" sz="2800" spc="-10">
                <a:latin typeface="NSimSun"/>
                <a:cs typeface="NSimSun"/>
              </a:rPr>
              <a:t>式</a:t>
            </a:r>
            <a:r>
              <a:rPr dirty="0" sz="3200" spc="-5">
                <a:latin typeface="NSimSun"/>
                <a:cs typeface="NSimSun"/>
              </a:rPr>
              <a:t>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1810" y="3685854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196" y="0"/>
                </a:lnTo>
              </a:path>
            </a:pathLst>
          </a:custGeom>
          <a:ln w="14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587360" y="3657853"/>
            <a:ext cx="13970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" i="1">
                <a:latin typeface="Times New Roman"/>
                <a:cs typeface="Times New Roman"/>
              </a:rPr>
              <a:t>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3465" y="3297173"/>
            <a:ext cx="1730375" cy="57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750" spc="-440">
                <a:latin typeface="Symbol"/>
                <a:cs typeface="Symbol"/>
              </a:rPr>
              <a:t></a:t>
            </a:r>
            <a:r>
              <a:rPr dirty="0" sz="2750" spc="70" i="1">
                <a:latin typeface="Times New Roman"/>
                <a:cs typeface="Times New Roman"/>
              </a:rPr>
              <a:t>g</a:t>
            </a:r>
            <a:r>
              <a:rPr dirty="0" sz="3650" spc="-320">
                <a:latin typeface="Symbol"/>
                <a:cs typeface="Symbol"/>
              </a:rPr>
              <a:t></a:t>
            </a:r>
            <a:r>
              <a:rPr dirty="0" sz="2750" spc="-90" i="1">
                <a:latin typeface="Times New Roman"/>
                <a:cs typeface="Times New Roman"/>
              </a:rPr>
              <a:t>x</a:t>
            </a:r>
            <a:r>
              <a:rPr dirty="0" sz="2750">
                <a:latin typeface="Times New Roman"/>
                <a:cs typeface="Times New Roman"/>
              </a:rPr>
              <a:t>,</a:t>
            </a:r>
            <a:r>
              <a:rPr dirty="0" sz="2750" spc="-204">
                <a:latin typeface="Times New Roman"/>
                <a:cs typeface="Times New Roman"/>
              </a:rPr>
              <a:t> </a:t>
            </a:r>
            <a:r>
              <a:rPr dirty="0" sz="2750" spc="65" i="1">
                <a:latin typeface="Times New Roman"/>
                <a:cs typeface="Times New Roman"/>
              </a:rPr>
              <a:t>y</a:t>
            </a:r>
            <a:r>
              <a:rPr dirty="0" sz="3650" spc="-170">
                <a:latin typeface="Symbol"/>
                <a:cs typeface="Symbol"/>
              </a:rPr>
              <a:t></a:t>
            </a:r>
            <a:r>
              <a:rPr dirty="0" sz="2750" spc="5">
                <a:latin typeface="Symbol"/>
                <a:cs typeface="Symbol"/>
              </a:rPr>
              <a:t></a:t>
            </a:r>
            <a:r>
              <a:rPr dirty="0" sz="2750" spc="-405">
                <a:latin typeface="Times New Roman"/>
                <a:cs typeface="Times New Roman"/>
              </a:rPr>
              <a:t> </a:t>
            </a:r>
            <a:r>
              <a:rPr dirty="0" sz="2750" spc="5" i="1">
                <a:latin typeface="Times New Roman"/>
                <a:cs typeface="Times New Roman"/>
              </a:rPr>
              <a:t>m</a:t>
            </a:r>
            <a:r>
              <a:rPr dirty="0" sz="2750" spc="305" i="1">
                <a:latin typeface="Times New Roman"/>
                <a:cs typeface="Times New Roman"/>
              </a:rPr>
              <a:t> </a:t>
            </a:r>
            <a:r>
              <a:rPr dirty="0" sz="3750" spc="-430">
                <a:latin typeface="Symbol"/>
                <a:cs typeface="Symbol"/>
              </a:rPr>
              <a:t>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5342" y="3309873"/>
            <a:ext cx="2258060" cy="557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i="1">
                <a:latin typeface="Times New Roman"/>
                <a:cs typeface="Times New Roman"/>
              </a:rPr>
              <a:t>f</a:t>
            </a:r>
            <a:r>
              <a:rPr dirty="0" sz="2750" spc="-170" i="1">
                <a:latin typeface="Times New Roman"/>
                <a:cs typeface="Times New Roman"/>
              </a:rPr>
              <a:t> </a:t>
            </a:r>
            <a:r>
              <a:rPr dirty="0" sz="3650" spc="-320">
                <a:latin typeface="Symbol"/>
                <a:cs typeface="Symbol"/>
              </a:rPr>
              <a:t></a:t>
            </a:r>
            <a:r>
              <a:rPr dirty="0" sz="2750" spc="-90" i="1">
                <a:latin typeface="Times New Roman"/>
                <a:cs typeface="Times New Roman"/>
              </a:rPr>
              <a:t>x</a:t>
            </a:r>
            <a:r>
              <a:rPr dirty="0" sz="2750">
                <a:latin typeface="Times New Roman"/>
                <a:cs typeface="Times New Roman"/>
              </a:rPr>
              <a:t>,</a:t>
            </a:r>
            <a:r>
              <a:rPr dirty="0" sz="2750" spc="-204">
                <a:latin typeface="Times New Roman"/>
                <a:cs typeface="Times New Roman"/>
              </a:rPr>
              <a:t> </a:t>
            </a:r>
            <a:r>
              <a:rPr dirty="0" sz="2750" spc="70" i="1">
                <a:latin typeface="Times New Roman"/>
                <a:cs typeface="Times New Roman"/>
              </a:rPr>
              <a:t>y</a:t>
            </a:r>
            <a:r>
              <a:rPr dirty="0" sz="3650" spc="-395">
                <a:latin typeface="Symbol"/>
                <a:cs typeface="Symbol"/>
              </a:rPr>
              <a:t></a:t>
            </a:r>
            <a:r>
              <a:rPr dirty="0" sz="3650" spc="-535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Symbol"/>
                <a:cs typeface="Symbol"/>
              </a:rPr>
              <a:t></a:t>
            </a:r>
            <a:r>
              <a:rPr dirty="0" sz="2750" spc="-130">
                <a:latin typeface="Times New Roman"/>
                <a:cs typeface="Times New Roman"/>
              </a:rPr>
              <a:t> </a:t>
            </a:r>
            <a:r>
              <a:rPr dirty="0" sz="2750" spc="60" i="1">
                <a:latin typeface="Times New Roman"/>
                <a:cs typeface="Times New Roman"/>
              </a:rPr>
              <a:t>g</a:t>
            </a:r>
            <a:r>
              <a:rPr dirty="0" sz="3650" spc="-320">
                <a:latin typeface="Symbol"/>
                <a:cs typeface="Symbol"/>
              </a:rPr>
              <a:t></a:t>
            </a:r>
            <a:r>
              <a:rPr dirty="0" sz="2750" spc="-85" i="1">
                <a:latin typeface="Times New Roman"/>
                <a:cs typeface="Times New Roman"/>
              </a:rPr>
              <a:t>x</a:t>
            </a:r>
            <a:r>
              <a:rPr dirty="0" sz="2750">
                <a:latin typeface="Times New Roman"/>
                <a:cs typeface="Times New Roman"/>
              </a:rPr>
              <a:t>,</a:t>
            </a:r>
            <a:r>
              <a:rPr dirty="0" sz="2750" spc="-204">
                <a:latin typeface="Times New Roman"/>
                <a:cs typeface="Times New Roman"/>
              </a:rPr>
              <a:t> </a:t>
            </a:r>
            <a:r>
              <a:rPr dirty="0" sz="2750" spc="65" i="1">
                <a:latin typeface="Times New Roman"/>
                <a:cs typeface="Times New Roman"/>
              </a:rPr>
              <a:t>y</a:t>
            </a:r>
            <a:r>
              <a:rPr dirty="0" sz="3650" spc="-175">
                <a:latin typeface="Symbol"/>
                <a:cs typeface="Symbol"/>
              </a:rPr>
              <a:t></a:t>
            </a:r>
            <a:r>
              <a:rPr dirty="0" sz="2750" spc="5">
                <a:latin typeface="Symbol"/>
                <a:cs typeface="Symbol"/>
              </a:rPr>
              <a:t>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3059" y="3686809"/>
            <a:ext cx="147320" cy="501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">
              <a:lnSpc>
                <a:spcPct val="100000"/>
              </a:lnSpc>
            </a:pPr>
            <a:r>
              <a:rPr dirty="0" sz="1600" spc="5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5" i="1">
                <a:latin typeface="Times New Roman"/>
                <a:cs typeface="Times New Roman"/>
              </a:rPr>
              <a:t>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29901" y="3250184"/>
            <a:ext cx="12192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">
                <a:latin typeface="Times New Roman"/>
                <a:cs typeface="Times New Roman"/>
              </a:rPr>
              <a:t>^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96077" y="3678682"/>
            <a:ext cx="236854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-85" i="1">
                <a:latin typeface="Symbol"/>
                <a:cs typeface="Symbol"/>
              </a:rPr>
              <a:t>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96064" y="2987547"/>
            <a:ext cx="384175" cy="604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3946" sz="4350" spc="-127" i="1">
                <a:latin typeface="Symbol"/>
                <a:cs typeface="Symbol"/>
              </a:rPr>
              <a:t></a:t>
            </a:r>
            <a:r>
              <a:rPr dirty="0" baseline="-23946" sz="4350" spc="-562" i="1">
                <a:latin typeface="Times New Roman"/>
                <a:cs typeface="Times New Roman"/>
              </a:rPr>
              <a:t> </a:t>
            </a:r>
            <a:r>
              <a:rPr dirty="0" sz="1600" spc="5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04865" y="3384550"/>
            <a:ext cx="149225" cy="267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55" i="1">
                <a:latin typeface="Symbol"/>
                <a:cs typeface="Symbol"/>
              </a:rPr>
              <a:t>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97872" y="4655311"/>
            <a:ext cx="1079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70809" y="4648454"/>
            <a:ext cx="30988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30" i="1">
                <a:latin typeface="Symbol"/>
                <a:cs typeface="Symbol"/>
              </a:rPr>
              <a:t></a:t>
            </a:r>
            <a:r>
              <a:rPr dirty="0" baseline="-22633" sz="2025" spc="-52" i="1">
                <a:latin typeface="Symbol"/>
                <a:cs typeface="Symbol"/>
              </a:rPr>
              <a:t></a:t>
            </a:r>
            <a:endParaRPr baseline="-22633" sz="2025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自适应滤波器举例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41537" y="1804415"/>
            <a:ext cx="33401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均值为0，方差为1000的高斯噪声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3622" y="1787664"/>
            <a:ext cx="2311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7×7的算术均值滤波器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47785" y="2110740"/>
            <a:ext cx="5887973" cy="45468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43198" y="6705600"/>
            <a:ext cx="2311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7×7的几何均值滤波器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63091" y="2050542"/>
            <a:ext cx="1008380" cy="864235"/>
          </a:xfrm>
          <a:custGeom>
            <a:avLst/>
            <a:gdLst/>
            <a:ahLst/>
            <a:cxnLst/>
            <a:rect l="l" t="t" r="r" b="b"/>
            <a:pathLst>
              <a:path w="1008379" h="864235">
                <a:moveTo>
                  <a:pt x="503681" y="0"/>
                </a:moveTo>
                <a:lnTo>
                  <a:pt x="452191" y="2231"/>
                </a:lnTo>
                <a:lnTo>
                  <a:pt x="402185" y="8782"/>
                </a:lnTo>
                <a:lnTo>
                  <a:pt x="353919" y="19433"/>
                </a:lnTo>
                <a:lnTo>
                  <a:pt x="307645" y="33968"/>
                </a:lnTo>
                <a:lnTo>
                  <a:pt x="263617" y="52168"/>
                </a:lnTo>
                <a:lnTo>
                  <a:pt x="222088" y="73817"/>
                </a:lnTo>
                <a:lnTo>
                  <a:pt x="183312" y="98695"/>
                </a:lnTo>
                <a:lnTo>
                  <a:pt x="147542" y="126587"/>
                </a:lnTo>
                <a:lnTo>
                  <a:pt x="115031" y="157273"/>
                </a:lnTo>
                <a:lnTo>
                  <a:pt x="86033" y="190537"/>
                </a:lnTo>
                <a:lnTo>
                  <a:pt x="60800" y="226160"/>
                </a:lnTo>
                <a:lnTo>
                  <a:pt x="39588" y="263925"/>
                </a:lnTo>
                <a:lnTo>
                  <a:pt x="22648" y="303615"/>
                </a:lnTo>
                <a:lnTo>
                  <a:pt x="10234" y="345011"/>
                </a:lnTo>
                <a:lnTo>
                  <a:pt x="2600" y="387897"/>
                </a:lnTo>
                <a:lnTo>
                  <a:pt x="0" y="432054"/>
                </a:lnTo>
                <a:lnTo>
                  <a:pt x="2600" y="476210"/>
                </a:lnTo>
                <a:lnTo>
                  <a:pt x="10234" y="519096"/>
                </a:lnTo>
                <a:lnTo>
                  <a:pt x="22648" y="560492"/>
                </a:lnTo>
                <a:lnTo>
                  <a:pt x="39588" y="600182"/>
                </a:lnTo>
                <a:lnTo>
                  <a:pt x="60800" y="637947"/>
                </a:lnTo>
                <a:lnTo>
                  <a:pt x="86033" y="673570"/>
                </a:lnTo>
                <a:lnTo>
                  <a:pt x="115031" y="706834"/>
                </a:lnTo>
                <a:lnTo>
                  <a:pt x="147542" y="737520"/>
                </a:lnTo>
                <a:lnTo>
                  <a:pt x="183312" y="765412"/>
                </a:lnTo>
                <a:lnTo>
                  <a:pt x="222088" y="790290"/>
                </a:lnTo>
                <a:lnTo>
                  <a:pt x="263617" y="811939"/>
                </a:lnTo>
                <a:lnTo>
                  <a:pt x="307645" y="830139"/>
                </a:lnTo>
                <a:lnTo>
                  <a:pt x="353919" y="844674"/>
                </a:lnTo>
                <a:lnTo>
                  <a:pt x="402185" y="855325"/>
                </a:lnTo>
                <a:lnTo>
                  <a:pt x="452191" y="861876"/>
                </a:lnTo>
                <a:lnTo>
                  <a:pt x="503681" y="864108"/>
                </a:lnTo>
                <a:lnTo>
                  <a:pt x="555307" y="861876"/>
                </a:lnTo>
                <a:lnTo>
                  <a:pt x="605429" y="855325"/>
                </a:lnTo>
                <a:lnTo>
                  <a:pt x="653797" y="844674"/>
                </a:lnTo>
                <a:lnTo>
                  <a:pt x="700158" y="830139"/>
                </a:lnTo>
                <a:lnTo>
                  <a:pt x="744260" y="811939"/>
                </a:lnTo>
                <a:lnTo>
                  <a:pt x="785851" y="790290"/>
                </a:lnTo>
                <a:lnTo>
                  <a:pt x="824677" y="765412"/>
                </a:lnTo>
                <a:lnTo>
                  <a:pt x="860488" y="737520"/>
                </a:lnTo>
                <a:lnTo>
                  <a:pt x="893030" y="706834"/>
                </a:lnTo>
                <a:lnTo>
                  <a:pt x="922052" y="673570"/>
                </a:lnTo>
                <a:lnTo>
                  <a:pt x="947301" y="637947"/>
                </a:lnTo>
                <a:lnTo>
                  <a:pt x="968525" y="600182"/>
                </a:lnTo>
                <a:lnTo>
                  <a:pt x="985472" y="560492"/>
                </a:lnTo>
                <a:lnTo>
                  <a:pt x="997889" y="519096"/>
                </a:lnTo>
                <a:lnTo>
                  <a:pt x="1005524" y="476210"/>
                </a:lnTo>
                <a:lnTo>
                  <a:pt x="1008125" y="432054"/>
                </a:lnTo>
                <a:lnTo>
                  <a:pt x="1005524" y="387897"/>
                </a:lnTo>
                <a:lnTo>
                  <a:pt x="997889" y="345011"/>
                </a:lnTo>
                <a:lnTo>
                  <a:pt x="985472" y="303615"/>
                </a:lnTo>
                <a:lnTo>
                  <a:pt x="968525" y="263925"/>
                </a:lnTo>
                <a:lnTo>
                  <a:pt x="947301" y="226160"/>
                </a:lnTo>
                <a:lnTo>
                  <a:pt x="922052" y="190537"/>
                </a:lnTo>
                <a:lnTo>
                  <a:pt x="893030" y="157273"/>
                </a:lnTo>
                <a:lnTo>
                  <a:pt x="860488" y="126587"/>
                </a:lnTo>
                <a:lnTo>
                  <a:pt x="824677" y="98695"/>
                </a:lnTo>
                <a:lnTo>
                  <a:pt x="785851" y="73817"/>
                </a:lnTo>
                <a:lnTo>
                  <a:pt x="744260" y="52168"/>
                </a:lnTo>
                <a:lnTo>
                  <a:pt x="700158" y="33968"/>
                </a:lnTo>
                <a:lnTo>
                  <a:pt x="653797" y="19433"/>
                </a:lnTo>
                <a:lnTo>
                  <a:pt x="605429" y="8782"/>
                </a:lnTo>
                <a:lnTo>
                  <a:pt x="555307" y="2231"/>
                </a:lnTo>
                <a:lnTo>
                  <a:pt x="503681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63091" y="4282440"/>
            <a:ext cx="1008380" cy="864235"/>
          </a:xfrm>
          <a:custGeom>
            <a:avLst/>
            <a:gdLst/>
            <a:ahLst/>
            <a:cxnLst/>
            <a:rect l="l" t="t" r="r" b="b"/>
            <a:pathLst>
              <a:path w="1008379" h="864235">
                <a:moveTo>
                  <a:pt x="503681" y="0"/>
                </a:moveTo>
                <a:lnTo>
                  <a:pt x="452191" y="2231"/>
                </a:lnTo>
                <a:lnTo>
                  <a:pt x="402185" y="8782"/>
                </a:lnTo>
                <a:lnTo>
                  <a:pt x="353919" y="19433"/>
                </a:lnTo>
                <a:lnTo>
                  <a:pt x="307645" y="33968"/>
                </a:lnTo>
                <a:lnTo>
                  <a:pt x="263617" y="52168"/>
                </a:lnTo>
                <a:lnTo>
                  <a:pt x="222088" y="73817"/>
                </a:lnTo>
                <a:lnTo>
                  <a:pt x="183312" y="98695"/>
                </a:lnTo>
                <a:lnTo>
                  <a:pt x="147542" y="126587"/>
                </a:lnTo>
                <a:lnTo>
                  <a:pt x="115031" y="157273"/>
                </a:lnTo>
                <a:lnTo>
                  <a:pt x="86033" y="190537"/>
                </a:lnTo>
                <a:lnTo>
                  <a:pt x="60800" y="226160"/>
                </a:lnTo>
                <a:lnTo>
                  <a:pt x="39588" y="263925"/>
                </a:lnTo>
                <a:lnTo>
                  <a:pt x="22648" y="303615"/>
                </a:lnTo>
                <a:lnTo>
                  <a:pt x="10234" y="345011"/>
                </a:lnTo>
                <a:lnTo>
                  <a:pt x="2600" y="387897"/>
                </a:lnTo>
                <a:lnTo>
                  <a:pt x="0" y="432054"/>
                </a:lnTo>
                <a:lnTo>
                  <a:pt x="2600" y="476210"/>
                </a:lnTo>
                <a:lnTo>
                  <a:pt x="10234" y="519096"/>
                </a:lnTo>
                <a:lnTo>
                  <a:pt x="22648" y="560492"/>
                </a:lnTo>
                <a:lnTo>
                  <a:pt x="39588" y="600182"/>
                </a:lnTo>
                <a:lnTo>
                  <a:pt x="60800" y="637947"/>
                </a:lnTo>
                <a:lnTo>
                  <a:pt x="86033" y="673570"/>
                </a:lnTo>
                <a:lnTo>
                  <a:pt x="115031" y="706834"/>
                </a:lnTo>
                <a:lnTo>
                  <a:pt x="147542" y="737520"/>
                </a:lnTo>
                <a:lnTo>
                  <a:pt x="183312" y="765412"/>
                </a:lnTo>
                <a:lnTo>
                  <a:pt x="222088" y="790290"/>
                </a:lnTo>
                <a:lnTo>
                  <a:pt x="263617" y="811939"/>
                </a:lnTo>
                <a:lnTo>
                  <a:pt x="307645" y="830139"/>
                </a:lnTo>
                <a:lnTo>
                  <a:pt x="353919" y="844674"/>
                </a:lnTo>
                <a:lnTo>
                  <a:pt x="402185" y="855325"/>
                </a:lnTo>
                <a:lnTo>
                  <a:pt x="452191" y="861876"/>
                </a:lnTo>
                <a:lnTo>
                  <a:pt x="503681" y="864108"/>
                </a:lnTo>
                <a:lnTo>
                  <a:pt x="555307" y="861876"/>
                </a:lnTo>
                <a:lnTo>
                  <a:pt x="605429" y="855325"/>
                </a:lnTo>
                <a:lnTo>
                  <a:pt x="653797" y="844674"/>
                </a:lnTo>
                <a:lnTo>
                  <a:pt x="700158" y="830139"/>
                </a:lnTo>
                <a:lnTo>
                  <a:pt x="744260" y="811939"/>
                </a:lnTo>
                <a:lnTo>
                  <a:pt x="785851" y="790290"/>
                </a:lnTo>
                <a:lnTo>
                  <a:pt x="824677" y="765412"/>
                </a:lnTo>
                <a:lnTo>
                  <a:pt x="860488" y="737520"/>
                </a:lnTo>
                <a:lnTo>
                  <a:pt x="893030" y="706834"/>
                </a:lnTo>
                <a:lnTo>
                  <a:pt x="922052" y="673570"/>
                </a:lnTo>
                <a:lnTo>
                  <a:pt x="947301" y="637947"/>
                </a:lnTo>
                <a:lnTo>
                  <a:pt x="968525" y="600182"/>
                </a:lnTo>
                <a:lnTo>
                  <a:pt x="985472" y="560492"/>
                </a:lnTo>
                <a:lnTo>
                  <a:pt x="997889" y="519096"/>
                </a:lnTo>
                <a:lnTo>
                  <a:pt x="1005524" y="476210"/>
                </a:lnTo>
                <a:lnTo>
                  <a:pt x="1008125" y="432054"/>
                </a:lnTo>
                <a:lnTo>
                  <a:pt x="1005524" y="387897"/>
                </a:lnTo>
                <a:lnTo>
                  <a:pt x="997889" y="345011"/>
                </a:lnTo>
                <a:lnTo>
                  <a:pt x="985472" y="303615"/>
                </a:lnTo>
                <a:lnTo>
                  <a:pt x="968525" y="263925"/>
                </a:lnTo>
                <a:lnTo>
                  <a:pt x="947301" y="226160"/>
                </a:lnTo>
                <a:lnTo>
                  <a:pt x="922052" y="190537"/>
                </a:lnTo>
                <a:lnTo>
                  <a:pt x="893030" y="157273"/>
                </a:lnTo>
                <a:lnTo>
                  <a:pt x="860488" y="126587"/>
                </a:lnTo>
                <a:lnTo>
                  <a:pt x="824677" y="98695"/>
                </a:lnTo>
                <a:lnTo>
                  <a:pt x="785851" y="73817"/>
                </a:lnTo>
                <a:lnTo>
                  <a:pt x="744260" y="52168"/>
                </a:lnTo>
                <a:lnTo>
                  <a:pt x="700158" y="33968"/>
                </a:lnTo>
                <a:lnTo>
                  <a:pt x="653797" y="19433"/>
                </a:lnTo>
                <a:lnTo>
                  <a:pt x="605429" y="8782"/>
                </a:lnTo>
                <a:lnTo>
                  <a:pt x="555307" y="2231"/>
                </a:lnTo>
                <a:lnTo>
                  <a:pt x="503681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86413" y="4282440"/>
            <a:ext cx="1008380" cy="864235"/>
          </a:xfrm>
          <a:custGeom>
            <a:avLst/>
            <a:gdLst/>
            <a:ahLst/>
            <a:cxnLst/>
            <a:rect l="l" t="t" r="r" b="b"/>
            <a:pathLst>
              <a:path w="1008379" h="864235">
                <a:moveTo>
                  <a:pt x="504444" y="0"/>
                </a:moveTo>
                <a:lnTo>
                  <a:pt x="452818" y="2231"/>
                </a:lnTo>
                <a:lnTo>
                  <a:pt x="402696" y="8782"/>
                </a:lnTo>
                <a:lnTo>
                  <a:pt x="354328" y="19433"/>
                </a:lnTo>
                <a:lnTo>
                  <a:pt x="307967" y="33968"/>
                </a:lnTo>
                <a:lnTo>
                  <a:pt x="263865" y="52168"/>
                </a:lnTo>
                <a:lnTo>
                  <a:pt x="222274" y="73817"/>
                </a:lnTo>
                <a:lnTo>
                  <a:pt x="183448" y="98695"/>
                </a:lnTo>
                <a:lnTo>
                  <a:pt x="147637" y="126587"/>
                </a:lnTo>
                <a:lnTo>
                  <a:pt x="115095" y="157273"/>
                </a:lnTo>
                <a:lnTo>
                  <a:pt x="86073" y="190537"/>
                </a:lnTo>
                <a:lnTo>
                  <a:pt x="60824" y="226160"/>
                </a:lnTo>
                <a:lnTo>
                  <a:pt x="39600" y="263925"/>
                </a:lnTo>
                <a:lnTo>
                  <a:pt x="22653" y="303615"/>
                </a:lnTo>
                <a:lnTo>
                  <a:pt x="10236" y="345011"/>
                </a:lnTo>
                <a:lnTo>
                  <a:pt x="2601" y="387897"/>
                </a:lnTo>
                <a:lnTo>
                  <a:pt x="0" y="432054"/>
                </a:lnTo>
                <a:lnTo>
                  <a:pt x="2601" y="476210"/>
                </a:lnTo>
                <a:lnTo>
                  <a:pt x="10236" y="519096"/>
                </a:lnTo>
                <a:lnTo>
                  <a:pt x="22653" y="560492"/>
                </a:lnTo>
                <a:lnTo>
                  <a:pt x="39600" y="600182"/>
                </a:lnTo>
                <a:lnTo>
                  <a:pt x="60824" y="637947"/>
                </a:lnTo>
                <a:lnTo>
                  <a:pt x="86073" y="673570"/>
                </a:lnTo>
                <a:lnTo>
                  <a:pt x="115095" y="706834"/>
                </a:lnTo>
                <a:lnTo>
                  <a:pt x="147637" y="737520"/>
                </a:lnTo>
                <a:lnTo>
                  <a:pt x="183448" y="765412"/>
                </a:lnTo>
                <a:lnTo>
                  <a:pt x="222274" y="790290"/>
                </a:lnTo>
                <a:lnTo>
                  <a:pt x="263865" y="811939"/>
                </a:lnTo>
                <a:lnTo>
                  <a:pt x="307967" y="830139"/>
                </a:lnTo>
                <a:lnTo>
                  <a:pt x="354328" y="844674"/>
                </a:lnTo>
                <a:lnTo>
                  <a:pt x="402696" y="855325"/>
                </a:lnTo>
                <a:lnTo>
                  <a:pt x="452818" y="861876"/>
                </a:lnTo>
                <a:lnTo>
                  <a:pt x="504444" y="864108"/>
                </a:lnTo>
                <a:lnTo>
                  <a:pt x="555934" y="861876"/>
                </a:lnTo>
                <a:lnTo>
                  <a:pt x="605940" y="855325"/>
                </a:lnTo>
                <a:lnTo>
                  <a:pt x="654206" y="844674"/>
                </a:lnTo>
                <a:lnTo>
                  <a:pt x="700480" y="830139"/>
                </a:lnTo>
                <a:lnTo>
                  <a:pt x="744508" y="811939"/>
                </a:lnTo>
                <a:lnTo>
                  <a:pt x="786037" y="790290"/>
                </a:lnTo>
                <a:lnTo>
                  <a:pt x="824813" y="765412"/>
                </a:lnTo>
                <a:lnTo>
                  <a:pt x="860583" y="737520"/>
                </a:lnTo>
                <a:lnTo>
                  <a:pt x="893094" y="706834"/>
                </a:lnTo>
                <a:lnTo>
                  <a:pt x="922092" y="673570"/>
                </a:lnTo>
                <a:lnTo>
                  <a:pt x="947325" y="637947"/>
                </a:lnTo>
                <a:lnTo>
                  <a:pt x="968537" y="600182"/>
                </a:lnTo>
                <a:lnTo>
                  <a:pt x="985477" y="560492"/>
                </a:lnTo>
                <a:lnTo>
                  <a:pt x="997891" y="519096"/>
                </a:lnTo>
                <a:lnTo>
                  <a:pt x="1005525" y="476210"/>
                </a:lnTo>
                <a:lnTo>
                  <a:pt x="1008126" y="432054"/>
                </a:lnTo>
                <a:lnTo>
                  <a:pt x="1005525" y="387897"/>
                </a:lnTo>
                <a:lnTo>
                  <a:pt x="997891" y="345011"/>
                </a:lnTo>
                <a:lnTo>
                  <a:pt x="985477" y="303615"/>
                </a:lnTo>
                <a:lnTo>
                  <a:pt x="968537" y="263925"/>
                </a:lnTo>
                <a:lnTo>
                  <a:pt x="947325" y="226160"/>
                </a:lnTo>
                <a:lnTo>
                  <a:pt x="922092" y="190537"/>
                </a:lnTo>
                <a:lnTo>
                  <a:pt x="893094" y="157273"/>
                </a:lnTo>
                <a:lnTo>
                  <a:pt x="860583" y="126587"/>
                </a:lnTo>
                <a:lnTo>
                  <a:pt x="824813" y="98695"/>
                </a:lnTo>
                <a:lnTo>
                  <a:pt x="786037" y="73817"/>
                </a:lnTo>
                <a:lnTo>
                  <a:pt x="744508" y="52168"/>
                </a:lnTo>
                <a:lnTo>
                  <a:pt x="700480" y="33968"/>
                </a:lnTo>
                <a:lnTo>
                  <a:pt x="654206" y="19433"/>
                </a:lnTo>
                <a:lnTo>
                  <a:pt x="605940" y="8782"/>
                </a:lnTo>
                <a:lnTo>
                  <a:pt x="555934" y="2231"/>
                </a:lnTo>
                <a:lnTo>
                  <a:pt x="504444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450706" y="4408170"/>
            <a:ext cx="939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更加尖锐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3257" y="6711708"/>
            <a:ext cx="2082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7×7的自适应滤波器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92529" y="1824735"/>
            <a:ext cx="7688580" cy="4700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二维离散亮度函数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f(x,y)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515"/>
              </a:spcBef>
              <a:tabLst>
                <a:tab pos="933450" algn="l"/>
              </a:tabLst>
            </a:pP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x，y说明图像像素的空间坐标</a:t>
            </a:r>
            <a:endParaRPr sz="2800">
              <a:latin typeface="NSimSun"/>
              <a:cs typeface="NSimSun"/>
            </a:endParaRPr>
          </a:p>
          <a:p>
            <a:pPr marL="755650" marR="346710" indent="-285750">
              <a:lnSpc>
                <a:spcPct val="120200"/>
              </a:lnSpc>
              <a:spcBef>
                <a:spcPts val="520"/>
              </a:spcBef>
              <a:tabLst>
                <a:tab pos="932815" algn="l"/>
              </a:tabLst>
            </a:pP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		</a:t>
            </a:r>
            <a:r>
              <a:rPr dirty="0" sz="2800" spc="-5">
                <a:latin typeface="NSimSun"/>
                <a:cs typeface="NSimSun"/>
              </a:rPr>
              <a:t>函数</a:t>
            </a:r>
            <a:r>
              <a:rPr dirty="0" sz="2800">
                <a:latin typeface="NSimSun"/>
                <a:cs typeface="NSimSun"/>
              </a:rPr>
              <a:t>值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f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代表了在点(x,y)处像素的灰度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值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二维矩阵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A[m,n]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509"/>
              </a:spcBef>
              <a:tabLst>
                <a:tab pos="926465" algn="l"/>
              </a:tabLst>
            </a:pP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>
                <a:latin typeface="NSimSun"/>
                <a:cs typeface="NSimSun"/>
              </a:rPr>
              <a:t>m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n说明图像的宽和高。</a:t>
            </a:r>
            <a:endParaRPr sz="2800">
              <a:latin typeface="NSimSun"/>
              <a:cs typeface="NSimSun"/>
            </a:endParaRPr>
          </a:p>
          <a:p>
            <a:pPr algn="just" marL="755650" marR="5080" indent="-285750">
              <a:lnSpc>
                <a:spcPct val="120100"/>
              </a:lnSpc>
              <a:spcBef>
                <a:spcPts val="530"/>
              </a:spcBef>
            </a:pP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200" spc="80">
                <a:solidFill>
                  <a:srgbClr val="EE2B0A"/>
                </a:solidFill>
                <a:latin typeface="Segoe UI Symbol"/>
                <a:cs typeface="Segoe UI Symbol"/>
              </a:rPr>
              <a:t>  </a:t>
            </a:r>
            <a:r>
              <a:rPr dirty="0" sz="2200" spc="6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2800" spc="235">
                <a:latin typeface="NSimSun"/>
                <a:cs typeface="NSimSun"/>
              </a:rPr>
              <a:t>矩阵元素</a:t>
            </a:r>
            <a:r>
              <a:rPr dirty="0" sz="2800">
                <a:latin typeface="NSimSun"/>
                <a:cs typeface="NSimSun"/>
              </a:rPr>
              <a:t>a</a:t>
            </a:r>
            <a:r>
              <a:rPr dirty="0" sz="2800" spc="-5">
                <a:latin typeface="NSimSun"/>
                <a:cs typeface="NSimSun"/>
              </a:rPr>
              <a:t>(</a:t>
            </a:r>
            <a:r>
              <a:rPr dirty="0" sz="2800" spc="235">
                <a:latin typeface="NSimSun"/>
                <a:cs typeface="NSimSun"/>
              </a:rPr>
              <a:t>i，</a:t>
            </a:r>
            <a:r>
              <a:rPr dirty="0" sz="2800" spc="-5">
                <a:latin typeface="NSimSun"/>
                <a:cs typeface="NSimSun"/>
              </a:rPr>
              <a:t>j</a:t>
            </a:r>
            <a:r>
              <a:rPr dirty="0" sz="2800" spc="235">
                <a:latin typeface="NSimSun"/>
                <a:cs typeface="NSimSun"/>
              </a:rPr>
              <a:t>)的值，表示图像在</a:t>
            </a:r>
            <a:r>
              <a:rPr dirty="0" sz="2800">
                <a:latin typeface="NSimSun"/>
                <a:cs typeface="NSimSun"/>
              </a:rPr>
              <a:t>第</a:t>
            </a:r>
            <a:r>
              <a:rPr dirty="0" sz="2800" spc="46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i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60">
                <a:latin typeface="NSimSun"/>
                <a:cs typeface="NSimSun"/>
              </a:rPr>
              <a:t>行，</a:t>
            </a:r>
            <a:r>
              <a:rPr dirty="0" sz="2800">
                <a:latin typeface="NSimSun"/>
                <a:cs typeface="NSimSun"/>
              </a:rPr>
              <a:t>第</a:t>
            </a:r>
            <a:r>
              <a:rPr dirty="0" sz="2800" spc="150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j</a:t>
            </a:r>
            <a:r>
              <a:rPr dirty="0" sz="2800" spc="65">
                <a:latin typeface="NSimSun"/>
                <a:cs typeface="NSimSun"/>
              </a:rPr>
              <a:t> </a:t>
            </a:r>
            <a:r>
              <a:rPr dirty="0" sz="2800" spc="60">
                <a:latin typeface="NSimSun"/>
                <a:cs typeface="NSimSun"/>
              </a:rPr>
              <a:t>列</a:t>
            </a:r>
            <a:r>
              <a:rPr dirty="0" sz="2800" spc="75">
                <a:latin typeface="NSimSun"/>
                <a:cs typeface="NSimSun"/>
              </a:rPr>
              <a:t>的</a:t>
            </a:r>
            <a:r>
              <a:rPr dirty="0" sz="2800" spc="60">
                <a:latin typeface="NSimSun"/>
                <a:cs typeface="NSimSun"/>
              </a:rPr>
              <a:t>像素的灰度值；</a:t>
            </a:r>
            <a:r>
              <a:rPr dirty="0" sz="2800">
                <a:latin typeface="NSimSun"/>
                <a:cs typeface="NSimSun"/>
              </a:rPr>
              <a:t>i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 spc="55">
                <a:latin typeface="NSimSun"/>
                <a:cs typeface="NSimSun"/>
              </a:rPr>
              <a:t>j</a:t>
            </a:r>
            <a:r>
              <a:rPr dirty="0" sz="2800" spc="60">
                <a:latin typeface="NSimSun"/>
                <a:cs typeface="NSimSun"/>
              </a:rPr>
              <a:t>表示几何</a:t>
            </a:r>
            <a:r>
              <a:rPr dirty="0" sz="2800" spc="60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位置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947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数字图像的表示</a:t>
            </a:r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48535"/>
            <a:ext cx="7580630" cy="3050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自适应中值滤波器</a:t>
            </a:r>
            <a:endParaRPr sz="32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传统中值滤波器只能处理空间密度不大的 冲激噪声（</a:t>
            </a:r>
            <a:r>
              <a:rPr dirty="0" sz="2800" spc="-10">
                <a:latin typeface="NSimSun"/>
                <a:cs typeface="NSimSun"/>
              </a:rPr>
              <a:t>p</a:t>
            </a:r>
            <a:r>
              <a:rPr dirty="0" baseline="-20467" sz="2850" spc="-7">
                <a:latin typeface="NSimSun"/>
                <a:cs typeface="NSimSun"/>
              </a:rPr>
              <a:t>a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 spc="-5">
                <a:latin typeface="NSimSun"/>
                <a:cs typeface="NSimSun"/>
              </a:rPr>
              <a:t>p</a:t>
            </a:r>
            <a:r>
              <a:rPr dirty="0" baseline="-20467" sz="2850" spc="-7">
                <a:latin typeface="NSimSun"/>
                <a:cs typeface="NSimSun"/>
              </a:rPr>
              <a:t>b</a:t>
            </a:r>
            <a:r>
              <a:rPr dirty="0" sz="2800" spc="-5">
                <a:latin typeface="NSimSun"/>
                <a:cs typeface="NSimSun"/>
              </a:rPr>
              <a:t>&lt;0.2）,而自适应中值滤波</a:t>
            </a:r>
            <a:r>
              <a:rPr dirty="0" sz="2800" spc="-5">
                <a:latin typeface="NSimSun"/>
                <a:cs typeface="NSimSun"/>
              </a:rPr>
              <a:t> 器可以处理具有更大概率的冲激噪声</a:t>
            </a:r>
            <a:endParaRPr sz="2800">
              <a:latin typeface="NSimSun"/>
              <a:cs typeface="NSimSun"/>
            </a:endParaRPr>
          </a:p>
          <a:p>
            <a:pPr marL="927100" marR="245745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可以在平滑非冲激噪声时保存细节，而传 统中值滤波器无法做到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自适应滤波器</a:t>
            </a:r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83"/>
            <a:ext cx="6574790" cy="5033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自适应滤波器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自适应中值滤波器：定义下列符号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z</a:t>
            </a:r>
            <a:r>
              <a:rPr dirty="0" baseline="-21164" sz="3150" spc="-7">
                <a:latin typeface="NSimSun"/>
                <a:cs typeface="NSimSun"/>
              </a:rPr>
              <a:t>min</a:t>
            </a:r>
            <a:r>
              <a:rPr dirty="0" sz="3200" spc="-5">
                <a:latin typeface="NSimSun"/>
                <a:cs typeface="NSimSun"/>
              </a:rPr>
              <a:t>=S</a:t>
            </a:r>
            <a:r>
              <a:rPr dirty="0" baseline="-21164" sz="3150" spc="-7">
                <a:latin typeface="NSimSun"/>
                <a:cs typeface="NSimSun"/>
              </a:rPr>
              <a:t>x</a:t>
            </a:r>
            <a:r>
              <a:rPr dirty="0" baseline="-21164" sz="3150" spc="-15">
                <a:latin typeface="NSimSun"/>
                <a:cs typeface="NSimSun"/>
              </a:rPr>
              <a:t>y</a:t>
            </a:r>
            <a:r>
              <a:rPr dirty="0" sz="3200" spc="-5">
                <a:latin typeface="NSimSun"/>
                <a:cs typeface="NSimSun"/>
              </a:rPr>
              <a:t>中灰度级的最小值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z</a:t>
            </a:r>
            <a:r>
              <a:rPr dirty="0" baseline="-21164" sz="3150" spc="-7">
                <a:latin typeface="NSimSun"/>
                <a:cs typeface="NSimSun"/>
              </a:rPr>
              <a:t>max</a:t>
            </a:r>
            <a:r>
              <a:rPr dirty="0" sz="3200" spc="-5">
                <a:latin typeface="NSimSun"/>
                <a:cs typeface="NSimSun"/>
              </a:rPr>
              <a:t>=S</a:t>
            </a:r>
            <a:r>
              <a:rPr dirty="0" baseline="-21164" sz="3150" spc="-7">
                <a:latin typeface="NSimSun"/>
                <a:cs typeface="NSimSun"/>
              </a:rPr>
              <a:t>x</a:t>
            </a:r>
            <a:r>
              <a:rPr dirty="0" baseline="-21164" sz="3150" spc="-15">
                <a:latin typeface="NSimSun"/>
                <a:cs typeface="NSimSun"/>
              </a:rPr>
              <a:t>y</a:t>
            </a:r>
            <a:r>
              <a:rPr dirty="0" sz="3200" spc="-5">
                <a:latin typeface="NSimSun"/>
                <a:cs typeface="NSimSun"/>
              </a:rPr>
              <a:t>中灰度级的最大值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z</a:t>
            </a:r>
            <a:r>
              <a:rPr dirty="0" baseline="-21164" sz="3150" spc="-7">
                <a:latin typeface="NSimSun"/>
                <a:cs typeface="NSimSun"/>
              </a:rPr>
              <a:t>med</a:t>
            </a:r>
            <a:r>
              <a:rPr dirty="0" sz="3200" spc="-5">
                <a:latin typeface="NSimSun"/>
                <a:cs typeface="NSimSun"/>
              </a:rPr>
              <a:t>=S</a:t>
            </a:r>
            <a:r>
              <a:rPr dirty="0" baseline="-21164" sz="3150" spc="-7">
                <a:latin typeface="NSimSun"/>
                <a:cs typeface="NSimSun"/>
              </a:rPr>
              <a:t>x</a:t>
            </a:r>
            <a:r>
              <a:rPr dirty="0" baseline="-21164" sz="3150" spc="-15">
                <a:latin typeface="NSimSun"/>
                <a:cs typeface="NSimSun"/>
              </a:rPr>
              <a:t>y</a:t>
            </a:r>
            <a:r>
              <a:rPr dirty="0" sz="3200" spc="-5">
                <a:latin typeface="NSimSun"/>
                <a:cs typeface="NSimSun"/>
              </a:rPr>
              <a:t>中灰度级的中值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z</a:t>
            </a:r>
            <a:r>
              <a:rPr dirty="0" baseline="-21164" sz="3150" spc="-7">
                <a:latin typeface="NSimSun"/>
                <a:cs typeface="NSimSun"/>
              </a:rPr>
              <a:t>xy</a:t>
            </a:r>
            <a:r>
              <a:rPr dirty="0" sz="3200" spc="-5">
                <a:latin typeface="NSimSun"/>
                <a:cs typeface="NSimSun"/>
              </a:rPr>
              <a:t>＝在坐标（x,y）上的灰度级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S</a:t>
            </a:r>
            <a:r>
              <a:rPr dirty="0" baseline="-21164" sz="3150" spc="-7">
                <a:latin typeface="NSimSun"/>
                <a:cs typeface="NSimSun"/>
              </a:rPr>
              <a:t>max</a:t>
            </a:r>
            <a:r>
              <a:rPr dirty="0" sz="3200" spc="-5">
                <a:latin typeface="NSimSun"/>
                <a:cs typeface="NSimSun"/>
              </a:rPr>
              <a:t>=S</a:t>
            </a:r>
            <a:r>
              <a:rPr dirty="0" baseline="-21164" sz="3150" spc="-7">
                <a:latin typeface="NSimSun"/>
                <a:cs typeface="NSimSun"/>
              </a:rPr>
              <a:t>x</a:t>
            </a:r>
            <a:r>
              <a:rPr dirty="0" baseline="-21164" sz="3150" spc="-15">
                <a:latin typeface="NSimSun"/>
                <a:cs typeface="NSimSun"/>
              </a:rPr>
              <a:t>y</a:t>
            </a:r>
            <a:r>
              <a:rPr dirty="0" sz="3200" spc="-5">
                <a:latin typeface="NSimSun"/>
                <a:cs typeface="NSimSun"/>
              </a:rPr>
              <a:t>允许的最大尺寸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53"/>
            <a:ext cx="6626225" cy="3461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自适应中值滤波器：算法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主要目的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714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除</a:t>
            </a:r>
            <a:r>
              <a:rPr dirty="0" sz="3200">
                <a:latin typeface="NSimSun"/>
                <a:cs typeface="NSimSun"/>
              </a:rPr>
              <a:t>去</a:t>
            </a:r>
            <a:r>
              <a:rPr dirty="0" sz="3200" spc="-5">
                <a:latin typeface="Times New Roman"/>
                <a:cs typeface="Times New Roman"/>
              </a:rPr>
              <a:t>“</a:t>
            </a:r>
            <a:r>
              <a:rPr dirty="0" sz="3200" spc="-5">
                <a:latin typeface="NSimSun"/>
                <a:cs typeface="NSimSun"/>
              </a:rPr>
              <a:t>椒</a:t>
            </a:r>
            <a:r>
              <a:rPr dirty="0" sz="3200">
                <a:latin typeface="NSimSun"/>
                <a:cs typeface="NSimSun"/>
              </a:rPr>
              <a:t>盐</a:t>
            </a:r>
            <a:r>
              <a:rPr dirty="0" sz="3200" spc="-5">
                <a:latin typeface="Times New Roman"/>
                <a:cs typeface="Times New Roman"/>
              </a:rPr>
              <a:t>”</a:t>
            </a:r>
            <a:r>
              <a:rPr dirty="0" sz="3200" spc="-5">
                <a:latin typeface="NSimSun"/>
                <a:cs typeface="NSimSun"/>
              </a:rPr>
              <a:t>噪声（冲激噪声）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130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平滑其它非冲激噪声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5"/>
              </a:spcBef>
              <a:tabLst>
                <a:tab pos="926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减少物体边界细化或粗化等失真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45741"/>
            <a:ext cx="429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A层：找到一个非脉冲的中值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3079" y="5032247"/>
            <a:ext cx="1905000" cy="969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EE2B0A"/>
              </a:buClr>
              <a:buSzPct val="70833"/>
              <a:buFont typeface="Wingdings"/>
              <a:buChar char=""/>
              <a:tabLst>
                <a:tab pos="469900" algn="l"/>
              </a:tabLst>
            </a:pPr>
            <a:r>
              <a:rPr dirty="0" sz="2400">
                <a:latin typeface="NSimSun"/>
                <a:cs typeface="NSimSun"/>
              </a:rPr>
              <a:t>B1=z</a:t>
            </a:r>
            <a:r>
              <a:rPr dirty="0" baseline="-20833" sz="2400" spc="-7">
                <a:latin typeface="NSimSun"/>
                <a:cs typeface="NSimSun"/>
              </a:rPr>
              <a:t>x</a:t>
            </a:r>
            <a:r>
              <a:rPr dirty="0" baseline="-20833" sz="2400">
                <a:latin typeface="NSimSun"/>
                <a:cs typeface="NSimSun"/>
              </a:rPr>
              <a:t>y</a:t>
            </a:r>
            <a:r>
              <a:rPr dirty="0" sz="2400">
                <a:latin typeface="NSimSun"/>
                <a:cs typeface="NSimSun"/>
              </a:rPr>
              <a:t>-z</a:t>
            </a:r>
            <a:r>
              <a:rPr dirty="0" baseline="-20833" sz="2400" spc="-7">
                <a:latin typeface="NSimSun"/>
                <a:cs typeface="NSimSun"/>
              </a:rPr>
              <a:t>min</a:t>
            </a:r>
            <a:endParaRPr baseline="-20833" sz="2400">
              <a:latin typeface="NSimSun"/>
              <a:cs typeface="NSimSun"/>
            </a:endParaRPr>
          </a:p>
          <a:p>
            <a:pPr marL="469900" indent="-457200">
              <a:lnSpc>
                <a:spcPct val="100000"/>
              </a:lnSpc>
              <a:spcBef>
                <a:spcPts val="1425"/>
              </a:spcBef>
              <a:buClr>
                <a:srgbClr val="EE2B0A"/>
              </a:buClr>
              <a:buSzPct val="70833"/>
              <a:buFont typeface="Wingdings"/>
              <a:buChar char=""/>
              <a:tabLst>
                <a:tab pos="469900" algn="l"/>
              </a:tabLst>
            </a:pPr>
            <a:r>
              <a:rPr dirty="0" sz="2400">
                <a:latin typeface="NSimSun"/>
                <a:cs typeface="NSimSun"/>
              </a:rPr>
              <a:t>B2=z</a:t>
            </a:r>
            <a:r>
              <a:rPr dirty="0" baseline="-20833" sz="2400" spc="-7">
                <a:latin typeface="NSimSun"/>
                <a:cs typeface="NSimSun"/>
              </a:rPr>
              <a:t>x</a:t>
            </a:r>
            <a:r>
              <a:rPr dirty="0" baseline="-20833" sz="2400">
                <a:latin typeface="NSimSun"/>
                <a:cs typeface="NSimSun"/>
              </a:rPr>
              <a:t>y</a:t>
            </a:r>
            <a:r>
              <a:rPr dirty="0" sz="2400">
                <a:latin typeface="NSimSun"/>
                <a:cs typeface="NSimSun"/>
              </a:rPr>
              <a:t>-z</a:t>
            </a:r>
            <a:r>
              <a:rPr dirty="0" baseline="-20833" sz="2400" spc="-7">
                <a:latin typeface="NSimSun"/>
                <a:cs typeface="NSimSun"/>
              </a:rPr>
              <a:t>max</a:t>
            </a:r>
            <a:endParaRPr baseline="-20833"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3079" y="6127241"/>
            <a:ext cx="5716270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如果B1&gt;0且B2&lt;0，输出z</a:t>
            </a:r>
            <a:r>
              <a:rPr dirty="0" baseline="-20833" sz="2400">
                <a:latin typeface="NSimSun"/>
                <a:cs typeface="NSimSun"/>
              </a:rPr>
              <a:t>x</a:t>
            </a:r>
            <a:r>
              <a:rPr dirty="0" baseline="-20833" sz="2400" spc="-7">
                <a:latin typeface="NSimSun"/>
                <a:cs typeface="NSimSun"/>
              </a:rPr>
              <a:t>y</a:t>
            </a:r>
            <a:r>
              <a:rPr dirty="0" sz="2400">
                <a:latin typeface="NSimSun"/>
                <a:cs typeface="NSimSun"/>
              </a:rPr>
              <a:t>,否则输出z</a:t>
            </a:r>
            <a:r>
              <a:rPr dirty="0" baseline="-20833" sz="2400">
                <a:latin typeface="NSimSun"/>
                <a:cs typeface="NSimSun"/>
              </a:rPr>
              <a:t>med</a:t>
            </a:r>
            <a:endParaRPr baseline="-20833"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自适应中值滤波器：算法</a:t>
            </a:r>
          </a:p>
        </p:txBody>
      </p:sp>
      <p:sp>
        <p:nvSpPr>
          <p:cNvPr id="9" name="object 9"/>
          <p:cNvSpPr/>
          <p:nvPr/>
        </p:nvSpPr>
        <p:spPr>
          <a:xfrm>
            <a:off x="2538869" y="3272790"/>
            <a:ext cx="2520950" cy="650240"/>
          </a:xfrm>
          <a:custGeom>
            <a:avLst/>
            <a:gdLst/>
            <a:ahLst/>
            <a:cxnLst/>
            <a:rect l="l" t="t" r="r" b="b"/>
            <a:pathLst>
              <a:path w="2520950" h="650239">
                <a:moveTo>
                  <a:pt x="1260348" y="0"/>
                </a:moveTo>
                <a:lnTo>
                  <a:pt x="1188790" y="514"/>
                </a:lnTo>
                <a:lnTo>
                  <a:pt x="1118284" y="2040"/>
                </a:lnTo>
                <a:lnTo>
                  <a:pt x="1048936" y="4549"/>
                </a:lnTo>
                <a:lnTo>
                  <a:pt x="980853" y="8014"/>
                </a:lnTo>
                <a:lnTo>
                  <a:pt x="914140" y="12409"/>
                </a:lnTo>
                <a:lnTo>
                  <a:pt x="848903" y="17704"/>
                </a:lnTo>
                <a:lnTo>
                  <a:pt x="785249" y="23874"/>
                </a:lnTo>
                <a:lnTo>
                  <a:pt x="723284" y="30891"/>
                </a:lnTo>
                <a:lnTo>
                  <a:pt x="663114" y="38727"/>
                </a:lnTo>
                <a:lnTo>
                  <a:pt x="604844" y="47355"/>
                </a:lnTo>
                <a:lnTo>
                  <a:pt x="548581" y="56748"/>
                </a:lnTo>
                <a:lnTo>
                  <a:pt x="494431" y="66878"/>
                </a:lnTo>
                <a:lnTo>
                  <a:pt x="442501" y="77718"/>
                </a:lnTo>
                <a:lnTo>
                  <a:pt x="392895" y="89241"/>
                </a:lnTo>
                <a:lnTo>
                  <a:pt x="345722" y="101419"/>
                </a:lnTo>
                <a:lnTo>
                  <a:pt x="301085" y="114224"/>
                </a:lnTo>
                <a:lnTo>
                  <a:pt x="259092" y="127630"/>
                </a:lnTo>
                <a:lnTo>
                  <a:pt x="219849" y="141609"/>
                </a:lnTo>
                <a:lnTo>
                  <a:pt x="183462" y="156134"/>
                </a:lnTo>
                <a:lnTo>
                  <a:pt x="119679" y="186711"/>
                </a:lnTo>
                <a:lnTo>
                  <a:pt x="68592" y="219142"/>
                </a:lnTo>
                <a:lnTo>
                  <a:pt x="31051" y="253209"/>
                </a:lnTo>
                <a:lnTo>
                  <a:pt x="7904" y="288693"/>
                </a:lnTo>
                <a:lnTo>
                  <a:pt x="0" y="325374"/>
                </a:lnTo>
                <a:lnTo>
                  <a:pt x="1993" y="343774"/>
                </a:lnTo>
                <a:lnTo>
                  <a:pt x="17625" y="379747"/>
                </a:lnTo>
                <a:lnTo>
                  <a:pt x="48076" y="414432"/>
                </a:lnTo>
                <a:lnTo>
                  <a:pt x="92496" y="447609"/>
                </a:lnTo>
                <a:lnTo>
                  <a:pt x="150036" y="479058"/>
                </a:lnTo>
                <a:lnTo>
                  <a:pt x="219849" y="508558"/>
                </a:lnTo>
                <a:lnTo>
                  <a:pt x="259092" y="522508"/>
                </a:lnTo>
                <a:lnTo>
                  <a:pt x="301085" y="535889"/>
                </a:lnTo>
                <a:lnTo>
                  <a:pt x="345722" y="548672"/>
                </a:lnTo>
                <a:lnTo>
                  <a:pt x="392895" y="560830"/>
                </a:lnTo>
                <a:lnTo>
                  <a:pt x="442501" y="572335"/>
                </a:lnTo>
                <a:lnTo>
                  <a:pt x="494431" y="583161"/>
                </a:lnTo>
                <a:lnTo>
                  <a:pt x="548581" y="593278"/>
                </a:lnTo>
                <a:lnTo>
                  <a:pt x="604844" y="602661"/>
                </a:lnTo>
                <a:lnTo>
                  <a:pt x="663114" y="611280"/>
                </a:lnTo>
                <a:lnTo>
                  <a:pt x="723284" y="619110"/>
                </a:lnTo>
                <a:lnTo>
                  <a:pt x="785249" y="626121"/>
                </a:lnTo>
                <a:lnTo>
                  <a:pt x="848903" y="632287"/>
                </a:lnTo>
                <a:lnTo>
                  <a:pt x="914140" y="637580"/>
                </a:lnTo>
                <a:lnTo>
                  <a:pt x="980853" y="641973"/>
                </a:lnTo>
                <a:lnTo>
                  <a:pt x="1048936" y="645437"/>
                </a:lnTo>
                <a:lnTo>
                  <a:pt x="1118284" y="647946"/>
                </a:lnTo>
                <a:lnTo>
                  <a:pt x="1188790" y="649471"/>
                </a:lnTo>
                <a:lnTo>
                  <a:pt x="1260348" y="649986"/>
                </a:lnTo>
                <a:lnTo>
                  <a:pt x="1331832" y="649471"/>
                </a:lnTo>
                <a:lnTo>
                  <a:pt x="1402274" y="647946"/>
                </a:lnTo>
                <a:lnTo>
                  <a:pt x="1471569" y="645437"/>
                </a:lnTo>
                <a:lnTo>
                  <a:pt x="1539608" y="641973"/>
                </a:lnTo>
                <a:lnTo>
                  <a:pt x="1606285" y="637580"/>
                </a:lnTo>
                <a:lnTo>
                  <a:pt x="1671494" y="632287"/>
                </a:lnTo>
                <a:lnTo>
                  <a:pt x="1735128" y="626121"/>
                </a:lnTo>
                <a:lnTo>
                  <a:pt x="1797080" y="619110"/>
                </a:lnTo>
                <a:lnTo>
                  <a:pt x="1857244" y="611280"/>
                </a:lnTo>
                <a:lnTo>
                  <a:pt x="1915513" y="602661"/>
                </a:lnTo>
                <a:lnTo>
                  <a:pt x="1971780" y="593278"/>
                </a:lnTo>
                <a:lnTo>
                  <a:pt x="2025939" y="583161"/>
                </a:lnTo>
                <a:lnTo>
                  <a:pt x="2077882" y="572335"/>
                </a:lnTo>
                <a:lnTo>
                  <a:pt x="2127504" y="560830"/>
                </a:lnTo>
                <a:lnTo>
                  <a:pt x="2174698" y="548672"/>
                </a:lnTo>
                <a:lnTo>
                  <a:pt x="2219356" y="535889"/>
                </a:lnTo>
                <a:lnTo>
                  <a:pt x="2261373" y="522508"/>
                </a:lnTo>
                <a:lnTo>
                  <a:pt x="2300642" y="508558"/>
                </a:lnTo>
                <a:lnTo>
                  <a:pt x="2337055" y="494065"/>
                </a:lnTo>
                <a:lnTo>
                  <a:pt x="2400890" y="463563"/>
                </a:lnTo>
                <a:lnTo>
                  <a:pt x="2452025" y="431223"/>
                </a:lnTo>
                <a:lnTo>
                  <a:pt x="2489606" y="397264"/>
                </a:lnTo>
                <a:lnTo>
                  <a:pt x="2512781" y="361907"/>
                </a:lnTo>
                <a:lnTo>
                  <a:pt x="2520696" y="325373"/>
                </a:lnTo>
                <a:lnTo>
                  <a:pt x="2518699" y="306897"/>
                </a:lnTo>
                <a:lnTo>
                  <a:pt x="2503048" y="270788"/>
                </a:lnTo>
                <a:lnTo>
                  <a:pt x="2472563" y="235985"/>
                </a:lnTo>
                <a:lnTo>
                  <a:pt x="2428098" y="202709"/>
                </a:lnTo>
                <a:lnTo>
                  <a:pt x="2370507" y="171177"/>
                </a:lnTo>
                <a:lnTo>
                  <a:pt x="2300642" y="141609"/>
                </a:lnTo>
                <a:lnTo>
                  <a:pt x="2261373" y="127630"/>
                </a:lnTo>
                <a:lnTo>
                  <a:pt x="2219356" y="114224"/>
                </a:lnTo>
                <a:lnTo>
                  <a:pt x="2174698" y="101419"/>
                </a:lnTo>
                <a:lnTo>
                  <a:pt x="2127504" y="89241"/>
                </a:lnTo>
                <a:lnTo>
                  <a:pt x="2077882" y="77718"/>
                </a:lnTo>
                <a:lnTo>
                  <a:pt x="2025939" y="66878"/>
                </a:lnTo>
                <a:lnTo>
                  <a:pt x="1971780" y="56748"/>
                </a:lnTo>
                <a:lnTo>
                  <a:pt x="1915513" y="47355"/>
                </a:lnTo>
                <a:lnTo>
                  <a:pt x="1857244" y="38727"/>
                </a:lnTo>
                <a:lnTo>
                  <a:pt x="1797080" y="30891"/>
                </a:lnTo>
                <a:lnTo>
                  <a:pt x="1735128" y="23874"/>
                </a:lnTo>
                <a:lnTo>
                  <a:pt x="1671494" y="17704"/>
                </a:lnTo>
                <a:lnTo>
                  <a:pt x="1606285" y="12409"/>
                </a:lnTo>
                <a:lnTo>
                  <a:pt x="1539608" y="8014"/>
                </a:lnTo>
                <a:lnTo>
                  <a:pt x="1471569" y="4549"/>
                </a:lnTo>
                <a:lnTo>
                  <a:pt x="1402274" y="2040"/>
                </a:lnTo>
                <a:lnTo>
                  <a:pt x="1331832" y="514"/>
                </a:lnTo>
                <a:lnTo>
                  <a:pt x="1260348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19129" y="2769870"/>
            <a:ext cx="872490" cy="586740"/>
          </a:xfrm>
          <a:custGeom>
            <a:avLst/>
            <a:gdLst/>
            <a:ahLst/>
            <a:cxnLst/>
            <a:rect l="l" t="t" r="r" b="b"/>
            <a:pathLst>
              <a:path w="872489" h="586739">
                <a:moveTo>
                  <a:pt x="808482" y="41909"/>
                </a:moveTo>
                <a:lnTo>
                  <a:pt x="793750" y="37242"/>
                </a:lnTo>
                <a:lnTo>
                  <a:pt x="0" y="565403"/>
                </a:lnTo>
                <a:lnTo>
                  <a:pt x="13716" y="586739"/>
                </a:lnTo>
                <a:lnTo>
                  <a:pt x="807079" y="58584"/>
                </a:lnTo>
                <a:lnTo>
                  <a:pt x="808482" y="41909"/>
                </a:lnTo>
                <a:close/>
              </a:path>
              <a:path w="872489" h="586739">
                <a:moveTo>
                  <a:pt x="872490" y="0"/>
                </a:moveTo>
                <a:lnTo>
                  <a:pt x="731520" y="17525"/>
                </a:lnTo>
                <a:lnTo>
                  <a:pt x="793750" y="37242"/>
                </a:lnTo>
                <a:lnTo>
                  <a:pt x="801624" y="32003"/>
                </a:lnTo>
                <a:lnTo>
                  <a:pt x="816102" y="52577"/>
                </a:lnTo>
                <a:lnTo>
                  <a:pt x="816102" y="98224"/>
                </a:lnTo>
                <a:lnTo>
                  <a:pt x="872490" y="0"/>
                </a:lnTo>
                <a:close/>
              </a:path>
              <a:path w="872489" h="586739">
                <a:moveTo>
                  <a:pt x="816102" y="52577"/>
                </a:moveTo>
                <a:lnTo>
                  <a:pt x="801624" y="32003"/>
                </a:lnTo>
                <a:lnTo>
                  <a:pt x="793750" y="37242"/>
                </a:lnTo>
                <a:lnTo>
                  <a:pt x="808482" y="41909"/>
                </a:lnTo>
                <a:lnTo>
                  <a:pt x="808482" y="57650"/>
                </a:lnTo>
                <a:lnTo>
                  <a:pt x="816102" y="52577"/>
                </a:lnTo>
                <a:close/>
              </a:path>
              <a:path w="872489" h="586739">
                <a:moveTo>
                  <a:pt x="816102" y="98224"/>
                </a:moveTo>
                <a:lnTo>
                  <a:pt x="816102" y="52577"/>
                </a:lnTo>
                <a:lnTo>
                  <a:pt x="807079" y="58584"/>
                </a:lnTo>
                <a:lnTo>
                  <a:pt x="801624" y="123443"/>
                </a:lnTo>
                <a:lnTo>
                  <a:pt x="816102" y="98224"/>
                </a:lnTo>
                <a:close/>
              </a:path>
              <a:path w="872489" h="586739">
                <a:moveTo>
                  <a:pt x="808482" y="57650"/>
                </a:moveTo>
                <a:lnTo>
                  <a:pt x="808482" y="41909"/>
                </a:lnTo>
                <a:lnTo>
                  <a:pt x="807079" y="58584"/>
                </a:lnTo>
                <a:lnTo>
                  <a:pt x="808482" y="5765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210683" y="2461514"/>
            <a:ext cx="319532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30250" algn="l"/>
                <a:tab pos="1143000" algn="l"/>
                <a:tab pos="1555115" algn="l"/>
              </a:tabLst>
            </a:pP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满足z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&lt;z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&lt;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z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，转到B层，说明z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18936" y="2576067"/>
            <a:ext cx="289623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5450" algn="l"/>
                <a:tab pos="838200" algn="l"/>
                <a:tab pos="2673985" algn="l"/>
              </a:tabLst>
            </a:pPr>
            <a:r>
              <a:rPr dirty="0" sz="1100" spc="-5">
                <a:solidFill>
                  <a:srgbClr val="EE2B0A"/>
                </a:solidFill>
                <a:latin typeface="NSimSun"/>
                <a:cs typeface="NSimSun"/>
              </a:rPr>
              <a:t>min</a:t>
            </a:r>
            <a:r>
              <a:rPr dirty="0" sz="11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1100" spc="-5">
                <a:solidFill>
                  <a:srgbClr val="EE2B0A"/>
                </a:solidFill>
                <a:latin typeface="NSimSun"/>
                <a:cs typeface="NSimSun"/>
              </a:rPr>
              <a:t>med</a:t>
            </a:r>
            <a:r>
              <a:rPr dirty="0" sz="11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1100" spc="-5">
                <a:solidFill>
                  <a:srgbClr val="EE2B0A"/>
                </a:solidFill>
                <a:latin typeface="NSimSun"/>
                <a:cs typeface="NSimSun"/>
              </a:rPr>
              <a:t>m</a:t>
            </a:r>
            <a:r>
              <a:rPr dirty="0" sz="1100" spc="-10">
                <a:solidFill>
                  <a:srgbClr val="EE2B0A"/>
                </a:solidFill>
                <a:latin typeface="NSimSun"/>
                <a:cs typeface="NSimSun"/>
              </a:rPr>
              <a:t>a</a:t>
            </a:r>
            <a:r>
              <a:rPr dirty="0" sz="1100" spc="-5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sz="1100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1100" spc="-10">
                <a:solidFill>
                  <a:srgbClr val="EE2B0A"/>
                </a:solidFill>
                <a:latin typeface="NSimSun"/>
                <a:cs typeface="NSimSun"/>
              </a:rPr>
              <a:t>m</a:t>
            </a:r>
            <a:r>
              <a:rPr dirty="0" sz="1100" spc="-5">
                <a:solidFill>
                  <a:srgbClr val="EE2B0A"/>
                </a:solidFill>
                <a:latin typeface="NSimSun"/>
                <a:cs typeface="NSimSun"/>
              </a:rPr>
              <a:t>ed</a:t>
            </a:r>
            <a:endParaRPr sz="11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89391" y="2461514"/>
            <a:ext cx="838835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不是脉冲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09735" y="6009894"/>
            <a:ext cx="2521585" cy="649605"/>
          </a:xfrm>
          <a:custGeom>
            <a:avLst/>
            <a:gdLst/>
            <a:ahLst/>
            <a:cxnLst/>
            <a:rect l="l" t="t" r="r" b="b"/>
            <a:pathLst>
              <a:path w="2521585" h="649604">
                <a:moveTo>
                  <a:pt x="1260348" y="0"/>
                </a:moveTo>
                <a:lnTo>
                  <a:pt x="1188863" y="514"/>
                </a:lnTo>
                <a:lnTo>
                  <a:pt x="1118421" y="2039"/>
                </a:lnTo>
                <a:lnTo>
                  <a:pt x="1049126" y="4548"/>
                </a:lnTo>
                <a:lnTo>
                  <a:pt x="981087" y="8012"/>
                </a:lnTo>
                <a:lnTo>
                  <a:pt x="914410" y="12405"/>
                </a:lnTo>
                <a:lnTo>
                  <a:pt x="849201" y="17698"/>
                </a:lnTo>
                <a:lnTo>
                  <a:pt x="785567" y="23864"/>
                </a:lnTo>
                <a:lnTo>
                  <a:pt x="723615" y="30875"/>
                </a:lnTo>
                <a:lnTo>
                  <a:pt x="663451" y="38705"/>
                </a:lnTo>
                <a:lnTo>
                  <a:pt x="605182" y="47324"/>
                </a:lnTo>
                <a:lnTo>
                  <a:pt x="548915" y="56707"/>
                </a:lnTo>
                <a:lnTo>
                  <a:pt x="494756" y="66824"/>
                </a:lnTo>
                <a:lnTo>
                  <a:pt x="442813" y="77650"/>
                </a:lnTo>
                <a:lnTo>
                  <a:pt x="393191" y="89155"/>
                </a:lnTo>
                <a:lnTo>
                  <a:pt x="345997" y="101313"/>
                </a:lnTo>
                <a:lnTo>
                  <a:pt x="301339" y="114096"/>
                </a:lnTo>
                <a:lnTo>
                  <a:pt x="259322" y="127477"/>
                </a:lnTo>
                <a:lnTo>
                  <a:pt x="220053" y="141427"/>
                </a:lnTo>
                <a:lnTo>
                  <a:pt x="183640" y="155920"/>
                </a:lnTo>
                <a:lnTo>
                  <a:pt x="119805" y="186422"/>
                </a:lnTo>
                <a:lnTo>
                  <a:pt x="68670" y="218762"/>
                </a:lnTo>
                <a:lnTo>
                  <a:pt x="31089" y="252721"/>
                </a:lnTo>
                <a:lnTo>
                  <a:pt x="7914" y="288078"/>
                </a:lnTo>
                <a:lnTo>
                  <a:pt x="0" y="324612"/>
                </a:lnTo>
                <a:lnTo>
                  <a:pt x="1996" y="343012"/>
                </a:lnTo>
                <a:lnTo>
                  <a:pt x="17647" y="378985"/>
                </a:lnTo>
                <a:lnTo>
                  <a:pt x="48132" y="413670"/>
                </a:lnTo>
                <a:lnTo>
                  <a:pt x="92597" y="446847"/>
                </a:lnTo>
                <a:lnTo>
                  <a:pt x="150188" y="478296"/>
                </a:lnTo>
                <a:lnTo>
                  <a:pt x="220053" y="507796"/>
                </a:lnTo>
                <a:lnTo>
                  <a:pt x="259322" y="521746"/>
                </a:lnTo>
                <a:lnTo>
                  <a:pt x="301339" y="535127"/>
                </a:lnTo>
                <a:lnTo>
                  <a:pt x="345997" y="547910"/>
                </a:lnTo>
                <a:lnTo>
                  <a:pt x="393191" y="560068"/>
                </a:lnTo>
                <a:lnTo>
                  <a:pt x="442813" y="571573"/>
                </a:lnTo>
                <a:lnTo>
                  <a:pt x="494756" y="582399"/>
                </a:lnTo>
                <a:lnTo>
                  <a:pt x="548915" y="592516"/>
                </a:lnTo>
                <a:lnTo>
                  <a:pt x="605182" y="601899"/>
                </a:lnTo>
                <a:lnTo>
                  <a:pt x="663451" y="610518"/>
                </a:lnTo>
                <a:lnTo>
                  <a:pt x="723615" y="618348"/>
                </a:lnTo>
                <a:lnTo>
                  <a:pt x="785567" y="625359"/>
                </a:lnTo>
                <a:lnTo>
                  <a:pt x="849201" y="631525"/>
                </a:lnTo>
                <a:lnTo>
                  <a:pt x="914410" y="636818"/>
                </a:lnTo>
                <a:lnTo>
                  <a:pt x="981087" y="641211"/>
                </a:lnTo>
                <a:lnTo>
                  <a:pt x="1049126" y="644675"/>
                </a:lnTo>
                <a:lnTo>
                  <a:pt x="1118421" y="647184"/>
                </a:lnTo>
                <a:lnTo>
                  <a:pt x="1188863" y="648709"/>
                </a:lnTo>
                <a:lnTo>
                  <a:pt x="1260348" y="649224"/>
                </a:lnTo>
                <a:lnTo>
                  <a:pt x="1331908" y="648709"/>
                </a:lnTo>
                <a:lnTo>
                  <a:pt x="1402421" y="647184"/>
                </a:lnTo>
                <a:lnTo>
                  <a:pt x="1471781" y="644675"/>
                </a:lnTo>
                <a:lnTo>
                  <a:pt x="1539881" y="641211"/>
                </a:lnTo>
                <a:lnTo>
                  <a:pt x="1606615" y="636818"/>
                </a:lnTo>
                <a:lnTo>
                  <a:pt x="1671876" y="631525"/>
                </a:lnTo>
                <a:lnTo>
                  <a:pt x="1735557" y="625359"/>
                </a:lnTo>
                <a:lnTo>
                  <a:pt x="1797553" y="618348"/>
                </a:lnTo>
                <a:lnTo>
                  <a:pt x="1857756" y="610518"/>
                </a:lnTo>
                <a:lnTo>
                  <a:pt x="1916061" y="601899"/>
                </a:lnTo>
                <a:lnTo>
                  <a:pt x="1972360" y="592516"/>
                </a:lnTo>
                <a:lnTo>
                  <a:pt x="2026547" y="582399"/>
                </a:lnTo>
                <a:lnTo>
                  <a:pt x="2078516" y="571573"/>
                </a:lnTo>
                <a:lnTo>
                  <a:pt x="2128161" y="560068"/>
                </a:lnTo>
                <a:lnTo>
                  <a:pt x="2175374" y="547910"/>
                </a:lnTo>
                <a:lnTo>
                  <a:pt x="2220050" y="535127"/>
                </a:lnTo>
                <a:lnTo>
                  <a:pt x="2262081" y="521746"/>
                </a:lnTo>
                <a:lnTo>
                  <a:pt x="2301362" y="507796"/>
                </a:lnTo>
                <a:lnTo>
                  <a:pt x="2337786" y="493303"/>
                </a:lnTo>
                <a:lnTo>
                  <a:pt x="2401636" y="462801"/>
                </a:lnTo>
                <a:lnTo>
                  <a:pt x="2452780" y="430461"/>
                </a:lnTo>
                <a:lnTo>
                  <a:pt x="2490366" y="396502"/>
                </a:lnTo>
                <a:lnTo>
                  <a:pt x="2513543" y="361145"/>
                </a:lnTo>
                <a:lnTo>
                  <a:pt x="2521458" y="324611"/>
                </a:lnTo>
                <a:lnTo>
                  <a:pt x="2519461" y="306211"/>
                </a:lnTo>
                <a:lnTo>
                  <a:pt x="2503809" y="270238"/>
                </a:lnTo>
                <a:lnTo>
                  <a:pt x="2473321" y="235553"/>
                </a:lnTo>
                <a:lnTo>
                  <a:pt x="2428850" y="202376"/>
                </a:lnTo>
                <a:lnTo>
                  <a:pt x="2371246" y="170927"/>
                </a:lnTo>
                <a:lnTo>
                  <a:pt x="2301362" y="141427"/>
                </a:lnTo>
                <a:lnTo>
                  <a:pt x="2262081" y="127477"/>
                </a:lnTo>
                <a:lnTo>
                  <a:pt x="2220050" y="114096"/>
                </a:lnTo>
                <a:lnTo>
                  <a:pt x="2175374" y="101313"/>
                </a:lnTo>
                <a:lnTo>
                  <a:pt x="2128161" y="89155"/>
                </a:lnTo>
                <a:lnTo>
                  <a:pt x="2078516" y="77650"/>
                </a:lnTo>
                <a:lnTo>
                  <a:pt x="2026547" y="66824"/>
                </a:lnTo>
                <a:lnTo>
                  <a:pt x="1972360" y="56707"/>
                </a:lnTo>
                <a:lnTo>
                  <a:pt x="1916061" y="47324"/>
                </a:lnTo>
                <a:lnTo>
                  <a:pt x="1857756" y="38705"/>
                </a:lnTo>
                <a:lnTo>
                  <a:pt x="1797553" y="30875"/>
                </a:lnTo>
                <a:lnTo>
                  <a:pt x="1735557" y="23864"/>
                </a:lnTo>
                <a:lnTo>
                  <a:pt x="1671876" y="17698"/>
                </a:lnTo>
                <a:lnTo>
                  <a:pt x="1606615" y="12405"/>
                </a:lnTo>
                <a:lnTo>
                  <a:pt x="1539881" y="8012"/>
                </a:lnTo>
                <a:lnTo>
                  <a:pt x="1471781" y="4548"/>
                </a:lnTo>
                <a:lnTo>
                  <a:pt x="1402421" y="2039"/>
                </a:lnTo>
                <a:lnTo>
                  <a:pt x="1331908" y="514"/>
                </a:lnTo>
                <a:lnTo>
                  <a:pt x="1260348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59337" y="5218176"/>
            <a:ext cx="803275" cy="873760"/>
          </a:xfrm>
          <a:custGeom>
            <a:avLst/>
            <a:gdLst/>
            <a:ahLst/>
            <a:cxnLst/>
            <a:rect l="l" t="t" r="r" b="b"/>
            <a:pathLst>
              <a:path w="803275" h="873760">
                <a:moveTo>
                  <a:pt x="754570" y="72033"/>
                </a:moveTo>
                <a:lnTo>
                  <a:pt x="752222" y="56475"/>
                </a:lnTo>
                <a:lnTo>
                  <a:pt x="751237" y="55569"/>
                </a:lnTo>
                <a:lnTo>
                  <a:pt x="735496" y="54540"/>
                </a:lnTo>
                <a:lnTo>
                  <a:pt x="0" y="856488"/>
                </a:lnTo>
                <a:lnTo>
                  <a:pt x="19050" y="873251"/>
                </a:lnTo>
                <a:lnTo>
                  <a:pt x="754570" y="72033"/>
                </a:lnTo>
                <a:close/>
              </a:path>
              <a:path w="803275" h="873760">
                <a:moveTo>
                  <a:pt x="803147" y="0"/>
                </a:moveTo>
                <a:lnTo>
                  <a:pt x="670559" y="50292"/>
                </a:lnTo>
                <a:lnTo>
                  <a:pt x="735496" y="54540"/>
                </a:lnTo>
                <a:lnTo>
                  <a:pt x="742187" y="47243"/>
                </a:lnTo>
                <a:lnTo>
                  <a:pt x="751237" y="55569"/>
                </a:lnTo>
                <a:lnTo>
                  <a:pt x="752093" y="55625"/>
                </a:lnTo>
                <a:lnTo>
                  <a:pt x="752222" y="56475"/>
                </a:lnTo>
                <a:lnTo>
                  <a:pt x="761237" y="64769"/>
                </a:lnTo>
                <a:lnTo>
                  <a:pt x="761237" y="116204"/>
                </a:lnTo>
                <a:lnTo>
                  <a:pt x="764286" y="136397"/>
                </a:lnTo>
                <a:lnTo>
                  <a:pt x="803147" y="0"/>
                </a:lnTo>
                <a:close/>
              </a:path>
              <a:path w="803275" h="873760">
                <a:moveTo>
                  <a:pt x="751237" y="55569"/>
                </a:moveTo>
                <a:lnTo>
                  <a:pt x="742187" y="47243"/>
                </a:lnTo>
                <a:lnTo>
                  <a:pt x="735496" y="54540"/>
                </a:lnTo>
                <a:lnTo>
                  <a:pt x="751237" y="55569"/>
                </a:lnTo>
                <a:close/>
              </a:path>
              <a:path w="803275" h="873760">
                <a:moveTo>
                  <a:pt x="761237" y="64769"/>
                </a:moveTo>
                <a:lnTo>
                  <a:pt x="752222" y="56475"/>
                </a:lnTo>
                <a:lnTo>
                  <a:pt x="754570" y="72033"/>
                </a:lnTo>
                <a:lnTo>
                  <a:pt x="761237" y="64769"/>
                </a:lnTo>
                <a:close/>
              </a:path>
              <a:path w="803275" h="873760">
                <a:moveTo>
                  <a:pt x="761237" y="116204"/>
                </a:moveTo>
                <a:lnTo>
                  <a:pt x="761237" y="64769"/>
                </a:lnTo>
                <a:lnTo>
                  <a:pt x="754570" y="72033"/>
                </a:lnTo>
                <a:lnTo>
                  <a:pt x="761237" y="116204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45084" rIns="0" bIns="0" rtlCol="0" vert="horz">
            <a:spAutoFit/>
          </a:bodyPr>
          <a:lstStyle/>
          <a:p>
            <a:pPr marL="1700530" indent="-457200">
              <a:lnSpc>
                <a:spcPct val="100000"/>
              </a:lnSpc>
              <a:buClr>
                <a:srgbClr val="EE2B0A"/>
              </a:buClr>
              <a:buSzPct val="70833"/>
              <a:buFont typeface="Wingdings"/>
              <a:buChar char=""/>
              <a:tabLst>
                <a:tab pos="1701164" algn="l"/>
                <a:tab pos="2921000" algn="l"/>
              </a:tabLst>
            </a:pPr>
            <a:r>
              <a:rPr dirty="0" sz="2400">
                <a:latin typeface="NSimSun"/>
                <a:cs typeface="NSimSun"/>
              </a:rPr>
              <a:t>A1=z</a:t>
            </a:r>
            <a:r>
              <a:rPr dirty="0" baseline="-20833" sz="2400">
                <a:latin typeface="NSimSun"/>
                <a:cs typeface="NSimSun"/>
              </a:rPr>
              <a:t>med</a:t>
            </a:r>
            <a:r>
              <a:rPr dirty="0" sz="2400">
                <a:latin typeface="NSimSun"/>
                <a:cs typeface="NSimSun"/>
              </a:rPr>
              <a:t>-	</a:t>
            </a:r>
            <a:r>
              <a:rPr dirty="0" sz="2400" spc="-10">
                <a:latin typeface="NSimSun"/>
                <a:cs typeface="NSimSun"/>
              </a:rPr>
              <a:t>z</a:t>
            </a:r>
            <a:r>
              <a:rPr dirty="0" baseline="-20833" sz="2400">
                <a:latin typeface="NSimSun"/>
                <a:cs typeface="NSimSun"/>
              </a:rPr>
              <a:t>min</a:t>
            </a:r>
            <a:endParaRPr baseline="-20833" sz="2400">
              <a:latin typeface="NSimSun"/>
              <a:cs typeface="NSimSun"/>
            </a:endParaRPr>
          </a:p>
          <a:p>
            <a:pPr marL="1700530" indent="-457200">
              <a:lnSpc>
                <a:spcPct val="100000"/>
              </a:lnSpc>
              <a:spcBef>
                <a:spcPts val="1430"/>
              </a:spcBef>
              <a:buClr>
                <a:srgbClr val="EE2B0A"/>
              </a:buClr>
              <a:buSzPct val="70833"/>
              <a:buFont typeface="Wingdings"/>
              <a:buChar char=""/>
              <a:tabLst>
                <a:tab pos="1701164" algn="l"/>
                <a:tab pos="2921000" algn="l"/>
              </a:tabLst>
            </a:pPr>
            <a:r>
              <a:rPr dirty="0" sz="2400">
                <a:latin typeface="NSimSun"/>
                <a:cs typeface="NSimSun"/>
              </a:rPr>
              <a:t>A2=z</a:t>
            </a:r>
            <a:r>
              <a:rPr dirty="0" baseline="-20833" sz="2400">
                <a:latin typeface="NSimSun"/>
                <a:cs typeface="NSimSun"/>
              </a:rPr>
              <a:t>med</a:t>
            </a:r>
            <a:r>
              <a:rPr dirty="0" sz="2400">
                <a:latin typeface="NSimSun"/>
                <a:cs typeface="NSimSun"/>
              </a:rPr>
              <a:t>-	</a:t>
            </a:r>
            <a:r>
              <a:rPr dirty="0" sz="2400" spc="-10">
                <a:latin typeface="NSimSun"/>
                <a:cs typeface="NSimSun"/>
              </a:rPr>
              <a:t>z</a:t>
            </a:r>
            <a:r>
              <a:rPr dirty="0" baseline="-20833" sz="2400">
                <a:latin typeface="NSimSun"/>
                <a:cs typeface="NSimSun"/>
              </a:rPr>
              <a:t>max</a:t>
            </a:r>
            <a:endParaRPr baseline="-20833" sz="24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425"/>
              </a:spcBef>
              <a:tabLst>
                <a:tab pos="170053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如果A1&gt;0且A2&lt;0，转到B层，否则增大窗口尺寸</a:t>
            </a:r>
            <a:endParaRPr sz="24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430"/>
              </a:spcBef>
              <a:tabLst>
                <a:tab pos="170053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如果窗口尺寸≤S</a:t>
            </a:r>
            <a:r>
              <a:rPr dirty="0" baseline="-20833" sz="2400">
                <a:latin typeface="NSimSun"/>
                <a:cs typeface="NSimSun"/>
              </a:rPr>
              <a:t>ma</a:t>
            </a:r>
            <a:r>
              <a:rPr dirty="0" baseline="-20833" sz="2400" spc="-7">
                <a:latin typeface="NSimSun"/>
                <a:cs typeface="NSimSun"/>
              </a:rPr>
              <a:t>x</a:t>
            </a:r>
            <a:r>
              <a:rPr dirty="0" sz="2400">
                <a:latin typeface="NSimSun"/>
                <a:cs typeface="NSimSun"/>
              </a:rPr>
              <a:t>，重复A层，否则输出z</a:t>
            </a:r>
            <a:r>
              <a:rPr dirty="0" baseline="-20833" sz="2400">
                <a:latin typeface="NSimSun"/>
                <a:cs typeface="NSimSun"/>
              </a:rPr>
              <a:t>xy</a:t>
            </a:r>
            <a:endParaRPr baseline="-20833" sz="2400">
              <a:latin typeface="NSimSun"/>
              <a:cs typeface="NSimSun"/>
            </a:endParaRPr>
          </a:p>
          <a:p>
            <a:pPr marL="786130">
              <a:lnSpc>
                <a:spcPts val="2835"/>
              </a:lnSpc>
              <a:spcBef>
                <a:spcPts val="1435"/>
              </a:spcBef>
              <a:tabLst>
                <a:tab pos="124333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B层：</a:t>
            </a:r>
            <a:endParaRPr sz="2400">
              <a:latin typeface="NSimSun"/>
              <a:cs typeface="NSimSun"/>
            </a:endParaRPr>
          </a:p>
          <a:p>
            <a:pPr marL="3665220">
              <a:lnSpc>
                <a:spcPts val="1875"/>
              </a:lnSpc>
            </a:pP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满足</a:t>
            </a: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z</a:t>
            </a:r>
            <a:r>
              <a:rPr dirty="0" baseline="-20202" sz="1650" spc="-7">
                <a:solidFill>
                  <a:srgbClr val="EE2B0A"/>
                </a:solidFill>
                <a:latin typeface="NSimSun"/>
                <a:cs typeface="NSimSun"/>
              </a:rPr>
              <a:t>mi</a:t>
            </a:r>
            <a:r>
              <a:rPr dirty="0" baseline="-20202" sz="1650" spc="-15">
                <a:solidFill>
                  <a:srgbClr val="EE2B0A"/>
                </a:solidFill>
                <a:latin typeface="NSimSun"/>
                <a:cs typeface="NSimSun"/>
              </a:rPr>
              <a:t>n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&lt;</a:t>
            </a: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z</a:t>
            </a:r>
            <a:r>
              <a:rPr dirty="0" baseline="-20202" sz="1650" spc="-7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baseline="-20202" sz="1650" spc="-15">
                <a:solidFill>
                  <a:srgbClr val="EE2B0A"/>
                </a:solidFill>
                <a:latin typeface="NSimSun"/>
                <a:cs typeface="NSimSun"/>
              </a:rPr>
              <a:t>y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&lt;</a:t>
            </a: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z</a:t>
            </a:r>
            <a:r>
              <a:rPr dirty="0" baseline="-20202" sz="1650" spc="-7">
                <a:solidFill>
                  <a:srgbClr val="EE2B0A"/>
                </a:solidFill>
                <a:latin typeface="NSimSun"/>
                <a:cs typeface="NSimSun"/>
              </a:rPr>
              <a:t>ma</a:t>
            </a:r>
            <a:r>
              <a:rPr dirty="0" baseline="-20202" sz="1650" spc="-15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，说明</a:t>
            </a:r>
            <a:r>
              <a:rPr dirty="0" sz="1600" spc="-10">
                <a:solidFill>
                  <a:srgbClr val="EE2B0A"/>
                </a:solidFill>
                <a:latin typeface="NSimSun"/>
                <a:cs typeface="NSimSun"/>
              </a:rPr>
              <a:t>z</a:t>
            </a:r>
            <a:r>
              <a:rPr dirty="0" baseline="-20202" sz="1650" spc="-7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baseline="-20202" sz="1650" spc="-15">
                <a:solidFill>
                  <a:srgbClr val="EE2B0A"/>
                </a:solidFill>
                <a:latin typeface="NSimSun"/>
                <a:cs typeface="NSimSun"/>
              </a:rPr>
              <a:t>y</a:t>
            </a: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不是脉冲，输出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z</a:t>
            </a:r>
            <a:r>
              <a:rPr dirty="0" baseline="-20202" sz="1650" spc="-15">
                <a:solidFill>
                  <a:srgbClr val="EE2B0A"/>
                </a:solidFill>
                <a:latin typeface="NSimSun"/>
                <a:cs typeface="NSimSun"/>
              </a:rPr>
              <a:t>xy</a:t>
            </a:r>
            <a:endParaRPr baseline="-20202" sz="1650">
              <a:latin typeface="NSimSun"/>
              <a:cs typeface="NSimSu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0172" y="6009894"/>
            <a:ext cx="2016760" cy="649605"/>
          </a:xfrm>
          <a:custGeom>
            <a:avLst/>
            <a:gdLst/>
            <a:ahLst/>
            <a:cxnLst/>
            <a:rect l="l" t="t" r="r" b="b"/>
            <a:pathLst>
              <a:path w="2016759" h="649604">
                <a:moveTo>
                  <a:pt x="1008126" y="0"/>
                </a:moveTo>
                <a:lnTo>
                  <a:pt x="939162" y="749"/>
                </a:lnTo>
                <a:lnTo>
                  <a:pt x="871436" y="2967"/>
                </a:lnTo>
                <a:lnTo>
                  <a:pt x="805100" y="6603"/>
                </a:lnTo>
                <a:lnTo>
                  <a:pt x="740304" y="11609"/>
                </a:lnTo>
                <a:lnTo>
                  <a:pt x="677198" y="17937"/>
                </a:lnTo>
                <a:lnTo>
                  <a:pt x="615934" y="25538"/>
                </a:lnTo>
                <a:lnTo>
                  <a:pt x="556662" y="34364"/>
                </a:lnTo>
                <a:lnTo>
                  <a:pt x="499533" y="44365"/>
                </a:lnTo>
                <a:lnTo>
                  <a:pt x="444698" y="55493"/>
                </a:lnTo>
                <a:lnTo>
                  <a:pt x="392308" y="67700"/>
                </a:lnTo>
                <a:lnTo>
                  <a:pt x="342513" y="80936"/>
                </a:lnTo>
                <a:lnTo>
                  <a:pt x="295465" y="95154"/>
                </a:lnTo>
                <a:lnTo>
                  <a:pt x="251314" y="110305"/>
                </a:lnTo>
                <a:lnTo>
                  <a:pt x="210211" y="126339"/>
                </a:lnTo>
                <a:lnTo>
                  <a:pt x="172307" y="143209"/>
                </a:lnTo>
                <a:lnTo>
                  <a:pt x="137752" y="160866"/>
                </a:lnTo>
                <a:lnTo>
                  <a:pt x="79295" y="198346"/>
                </a:lnTo>
                <a:lnTo>
                  <a:pt x="36046" y="238389"/>
                </a:lnTo>
                <a:lnTo>
                  <a:pt x="9212" y="280607"/>
                </a:lnTo>
                <a:lnTo>
                  <a:pt x="0" y="324612"/>
                </a:lnTo>
                <a:lnTo>
                  <a:pt x="2328" y="346813"/>
                </a:lnTo>
                <a:lnTo>
                  <a:pt x="20502" y="389972"/>
                </a:lnTo>
                <a:lnTo>
                  <a:pt x="55694" y="431152"/>
                </a:lnTo>
                <a:lnTo>
                  <a:pt x="106698" y="469962"/>
                </a:lnTo>
                <a:lnTo>
                  <a:pt x="172307" y="506014"/>
                </a:lnTo>
                <a:lnTo>
                  <a:pt x="210211" y="522884"/>
                </a:lnTo>
                <a:lnTo>
                  <a:pt x="251314" y="538918"/>
                </a:lnTo>
                <a:lnTo>
                  <a:pt x="295465" y="554069"/>
                </a:lnTo>
                <a:lnTo>
                  <a:pt x="342513" y="568287"/>
                </a:lnTo>
                <a:lnTo>
                  <a:pt x="392308" y="581523"/>
                </a:lnTo>
                <a:lnTo>
                  <a:pt x="444698" y="593730"/>
                </a:lnTo>
                <a:lnTo>
                  <a:pt x="499533" y="604858"/>
                </a:lnTo>
                <a:lnTo>
                  <a:pt x="556662" y="614859"/>
                </a:lnTo>
                <a:lnTo>
                  <a:pt x="615934" y="623685"/>
                </a:lnTo>
                <a:lnTo>
                  <a:pt x="677198" y="631286"/>
                </a:lnTo>
                <a:lnTo>
                  <a:pt x="740304" y="637614"/>
                </a:lnTo>
                <a:lnTo>
                  <a:pt x="805100" y="642620"/>
                </a:lnTo>
                <a:lnTo>
                  <a:pt x="871436" y="646256"/>
                </a:lnTo>
                <a:lnTo>
                  <a:pt x="939162" y="648474"/>
                </a:lnTo>
                <a:lnTo>
                  <a:pt x="1008126" y="649224"/>
                </a:lnTo>
                <a:lnTo>
                  <a:pt x="1077177" y="648474"/>
                </a:lnTo>
                <a:lnTo>
                  <a:pt x="1144975" y="646256"/>
                </a:lnTo>
                <a:lnTo>
                  <a:pt x="1211370" y="642620"/>
                </a:lnTo>
                <a:lnTo>
                  <a:pt x="1276212" y="637614"/>
                </a:lnTo>
                <a:lnTo>
                  <a:pt x="1339352" y="631286"/>
                </a:lnTo>
                <a:lnTo>
                  <a:pt x="1400639" y="623685"/>
                </a:lnTo>
                <a:lnTo>
                  <a:pt x="1459924" y="614859"/>
                </a:lnTo>
                <a:lnTo>
                  <a:pt x="1517057" y="604858"/>
                </a:lnTo>
                <a:lnTo>
                  <a:pt x="1571888" y="593730"/>
                </a:lnTo>
                <a:lnTo>
                  <a:pt x="1624267" y="581523"/>
                </a:lnTo>
                <a:lnTo>
                  <a:pt x="1674045" y="568287"/>
                </a:lnTo>
                <a:lnTo>
                  <a:pt x="1721072" y="554069"/>
                </a:lnTo>
                <a:lnTo>
                  <a:pt x="1765197" y="538918"/>
                </a:lnTo>
                <a:lnTo>
                  <a:pt x="1806272" y="522884"/>
                </a:lnTo>
                <a:lnTo>
                  <a:pt x="1844145" y="506014"/>
                </a:lnTo>
                <a:lnTo>
                  <a:pt x="1878668" y="488357"/>
                </a:lnTo>
                <a:lnTo>
                  <a:pt x="1937063" y="450877"/>
                </a:lnTo>
                <a:lnTo>
                  <a:pt x="1980258" y="410834"/>
                </a:lnTo>
                <a:lnTo>
                  <a:pt x="2007053" y="368616"/>
                </a:lnTo>
                <a:lnTo>
                  <a:pt x="2016252" y="324611"/>
                </a:lnTo>
                <a:lnTo>
                  <a:pt x="2013927" y="302410"/>
                </a:lnTo>
                <a:lnTo>
                  <a:pt x="1995780" y="259251"/>
                </a:lnTo>
                <a:lnTo>
                  <a:pt x="1960635" y="218071"/>
                </a:lnTo>
                <a:lnTo>
                  <a:pt x="1909691" y="179261"/>
                </a:lnTo>
                <a:lnTo>
                  <a:pt x="1844145" y="143209"/>
                </a:lnTo>
                <a:lnTo>
                  <a:pt x="1806272" y="126339"/>
                </a:lnTo>
                <a:lnTo>
                  <a:pt x="1765197" y="110305"/>
                </a:lnTo>
                <a:lnTo>
                  <a:pt x="1721072" y="95154"/>
                </a:lnTo>
                <a:lnTo>
                  <a:pt x="1674045" y="80936"/>
                </a:lnTo>
                <a:lnTo>
                  <a:pt x="1624267" y="67700"/>
                </a:lnTo>
                <a:lnTo>
                  <a:pt x="1571888" y="55493"/>
                </a:lnTo>
                <a:lnTo>
                  <a:pt x="1517057" y="44365"/>
                </a:lnTo>
                <a:lnTo>
                  <a:pt x="1459924" y="34364"/>
                </a:lnTo>
                <a:lnTo>
                  <a:pt x="1400639" y="25538"/>
                </a:lnTo>
                <a:lnTo>
                  <a:pt x="1339352" y="17937"/>
                </a:lnTo>
                <a:lnTo>
                  <a:pt x="1276212" y="11609"/>
                </a:lnTo>
                <a:lnTo>
                  <a:pt x="1211370" y="6603"/>
                </a:lnTo>
                <a:lnTo>
                  <a:pt x="1144975" y="2967"/>
                </a:lnTo>
                <a:lnTo>
                  <a:pt x="1077177" y="749"/>
                </a:lnTo>
                <a:lnTo>
                  <a:pt x="1008126" y="0"/>
                </a:lnTo>
                <a:close/>
              </a:path>
            </a:pathLst>
          </a:custGeom>
          <a:ln w="25399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94270" y="5722620"/>
            <a:ext cx="440690" cy="299720"/>
          </a:xfrm>
          <a:custGeom>
            <a:avLst/>
            <a:gdLst/>
            <a:ahLst/>
            <a:cxnLst/>
            <a:rect l="l" t="t" r="r" b="b"/>
            <a:pathLst>
              <a:path w="440690" h="299720">
                <a:moveTo>
                  <a:pt x="376428" y="42672"/>
                </a:moveTo>
                <a:lnTo>
                  <a:pt x="361080" y="37657"/>
                </a:lnTo>
                <a:lnTo>
                  <a:pt x="0" y="278130"/>
                </a:lnTo>
                <a:lnTo>
                  <a:pt x="13716" y="299466"/>
                </a:lnTo>
                <a:lnTo>
                  <a:pt x="375079" y="58557"/>
                </a:lnTo>
                <a:lnTo>
                  <a:pt x="376428" y="42672"/>
                </a:lnTo>
                <a:close/>
              </a:path>
              <a:path w="440690" h="299720">
                <a:moveTo>
                  <a:pt x="440436" y="0"/>
                </a:moveTo>
                <a:lnTo>
                  <a:pt x="299466" y="17526"/>
                </a:lnTo>
                <a:lnTo>
                  <a:pt x="361080" y="37657"/>
                </a:lnTo>
                <a:lnTo>
                  <a:pt x="369570" y="32004"/>
                </a:lnTo>
                <a:lnTo>
                  <a:pt x="384048" y="52578"/>
                </a:lnTo>
                <a:lnTo>
                  <a:pt x="384048" y="98224"/>
                </a:lnTo>
                <a:lnTo>
                  <a:pt x="440436" y="0"/>
                </a:lnTo>
                <a:close/>
              </a:path>
              <a:path w="440690" h="299720">
                <a:moveTo>
                  <a:pt x="384048" y="52578"/>
                </a:moveTo>
                <a:lnTo>
                  <a:pt x="369570" y="32004"/>
                </a:lnTo>
                <a:lnTo>
                  <a:pt x="361080" y="37657"/>
                </a:lnTo>
                <a:lnTo>
                  <a:pt x="376428" y="42672"/>
                </a:lnTo>
                <a:lnTo>
                  <a:pt x="376428" y="57658"/>
                </a:lnTo>
                <a:lnTo>
                  <a:pt x="384048" y="52578"/>
                </a:lnTo>
                <a:close/>
              </a:path>
              <a:path w="440690" h="299720">
                <a:moveTo>
                  <a:pt x="384048" y="98224"/>
                </a:moveTo>
                <a:lnTo>
                  <a:pt x="384048" y="52578"/>
                </a:lnTo>
                <a:lnTo>
                  <a:pt x="375079" y="58557"/>
                </a:lnTo>
                <a:lnTo>
                  <a:pt x="369570" y="123444"/>
                </a:lnTo>
                <a:lnTo>
                  <a:pt x="384048" y="98224"/>
                </a:lnTo>
                <a:close/>
              </a:path>
              <a:path w="440690" h="299720">
                <a:moveTo>
                  <a:pt x="376428" y="57658"/>
                </a:moveTo>
                <a:lnTo>
                  <a:pt x="376428" y="42672"/>
                </a:lnTo>
                <a:lnTo>
                  <a:pt x="375079" y="58557"/>
                </a:lnTo>
                <a:lnTo>
                  <a:pt x="376428" y="57658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830951" y="5438647"/>
            <a:ext cx="296608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说明</a:t>
            </a: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z</a:t>
            </a:r>
            <a:r>
              <a:rPr dirty="0" baseline="-20202" sz="1650" spc="-7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baseline="-20202" sz="1650" spc="-15">
                <a:solidFill>
                  <a:srgbClr val="EE2B0A"/>
                </a:solidFill>
                <a:latin typeface="NSimSun"/>
                <a:cs typeface="NSimSun"/>
              </a:rPr>
              <a:t>y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＝z</a:t>
            </a:r>
            <a:r>
              <a:rPr dirty="0" baseline="-20202" sz="1650" spc="-15">
                <a:solidFill>
                  <a:srgbClr val="EE2B0A"/>
                </a:solidFill>
                <a:latin typeface="NSimSun"/>
                <a:cs typeface="NSimSun"/>
              </a:rPr>
              <a:t>m</a:t>
            </a:r>
            <a:r>
              <a:rPr dirty="0" baseline="-20202" sz="1650" spc="-7">
                <a:solidFill>
                  <a:srgbClr val="EE2B0A"/>
                </a:solidFill>
                <a:latin typeface="NSimSun"/>
                <a:cs typeface="NSimSun"/>
              </a:rPr>
              <a:t>i</a:t>
            </a:r>
            <a:r>
              <a:rPr dirty="0" baseline="-20202" sz="1650" spc="-15">
                <a:solidFill>
                  <a:srgbClr val="EE2B0A"/>
                </a:solidFill>
                <a:latin typeface="NSimSun"/>
                <a:cs typeface="NSimSun"/>
              </a:rPr>
              <a:t>n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或z</a:t>
            </a:r>
            <a:r>
              <a:rPr dirty="0" baseline="-20202" sz="1650" spc="-7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baseline="-20202" sz="1650" spc="-15">
                <a:solidFill>
                  <a:srgbClr val="EE2B0A"/>
                </a:solidFill>
                <a:latin typeface="NSimSun"/>
                <a:cs typeface="NSimSun"/>
              </a:rPr>
              <a:t>y</a:t>
            </a: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=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z</a:t>
            </a:r>
            <a:r>
              <a:rPr dirty="0" baseline="-20202" sz="1650" spc="-7">
                <a:solidFill>
                  <a:srgbClr val="EE2B0A"/>
                </a:solidFill>
                <a:latin typeface="NSimSun"/>
                <a:cs typeface="NSimSun"/>
              </a:rPr>
              <a:t>m</a:t>
            </a:r>
            <a:r>
              <a:rPr dirty="0" baseline="-20202" sz="1650" spc="-15">
                <a:solidFill>
                  <a:srgbClr val="EE2B0A"/>
                </a:solidFill>
                <a:latin typeface="NSimSun"/>
                <a:cs typeface="NSimSun"/>
              </a:rPr>
              <a:t>ax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，输出</a:t>
            </a:r>
            <a:r>
              <a:rPr dirty="0" sz="1600" spc="-10">
                <a:solidFill>
                  <a:srgbClr val="EE2B0A"/>
                </a:solidFill>
                <a:latin typeface="NSimSun"/>
                <a:cs typeface="NSimSun"/>
              </a:rPr>
              <a:t>z</a:t>
            </a:r>
            <a:r>
              <a:rPr dirty="0" baseline="-20202" sz="1650" spc="-7">
                <a:solidFill>
                  <a:srgbClr val="EE2B0A"/>
                </a:solidFill>
                <a:latin typeface="NSimSun"/>
                <a:cs typeface="NSimSun"/>
              </a:rPr>
              <a:t>med</a:t>
            </a:r>
            <a:endParaRPr baseline="-20202" sz="165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自适应中值滤波器举例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322461" y="2769870"/>
            <a:ext cx="6302502" cy="27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53132" y="2170176"/>
            <a:ext cx="2235200" cy="32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P</a:t>
            </a:r>
            <a:r>
              <a:rPr dirty="0" baseline="-23148" sz="1800" spc="-7" b="1">
                <a:solidFill>
                  <a:srgbClr val="EE2B0A"/>
                </a:solidFill>
                <a:latin typeface="NSimSun"/>
                <a:cs typeface="NSimSun"/>
              </a:rPr>
              <a:t>a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=P</a:t>
            </a:r>
            <a:r>
              <a:rPr dirty="0" baseline="-23148" sz="1800" spc="-7" b="1">
                <a:solidFill>
                  <a:srgbClr val="EE2B0A"/>
                </a:solidFill>
                <a:latin typeface="NSimSun"/>
                <a:cs typeface="NSimSun"/>
              </a:rPr>
              <a:t>b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=0.25的椒盐噪声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2871" y="2170176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7×7的中值滤波器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38713" y="2625089"/>
            <a:ext cx="2232025" cy="792480"/>
          </a:xfrm>
          <a:custGeom>
            <a:avLst/>
            <a:gdLst/>
            <a:ahLst/>
            <a:cxnLst/>
            <a:rect l="l" t="t" r="r" b="b"/>
            <a:pathLst>
              <a:path w="2232025" h="792479">
                <a:moveTo>
                  <a:pt x="1116330" y="0"/>
                </a:moveTo>
                <a:lnTo>
                  <a:pt x="1048333" y="723"/>
                </a:lnTo>
                <a:lnTo>
                  <a:pt x="981414" y="2867"/>
                </a:lnTo>
                <a:lnTo>
                  <a:pt x="915687" y="6388"/>
                </a:lnTo>
                <a:lnTo>
                  <a:pt x="851271" y="11246"/>
                </a:lnTo>
                <a:lnTo>
                  <a:pt x="788281" y="17399"/>
                </a:lnTo>
                <a:lnTo>
                  <a:pt x="726836" y="24806"/>
                </a:lnTo>
                <a:lnTo>
                  <a:pt x="667050" y="33424"/>
                </a:lnTo>
                <a:lnTo>
                  <a:pt x="609043" y="43213"/>
                </a:lnTo>
                <a:lnTo>
                  <a:pt x="552929" y="54130"/>
                </a:lnTo>
                <a:lnTo>
                  <a:pt x="498827" y="66134"/>
                </a:lnTo>
                <a:lnTo>
                  <a:pt x="446852" y="79184"/>
                </a:lnTo>
                <a:lnTo>
                  <a:pt x="397123" y="93237"/>
                </a:lnTo>
                <a:lnTo>
                  <a:pt x="349755" y="108253"/>
                </a:lnTo>
                <a:lnTo>
                  <a:pt x="304865" y="124190"/>
                </a:lnTo>
                <a:lnTo>
                  <a:pt x="262571" y="141006"/>
                </a:lnTo>
                <a:lnTo>
                  <a:pt x="222988" y="158660"/>
                </a:lnTo>
                <a:lnTo>
                  <a:pt x="186235" y="177109"/>
                </a:lnTo>
                <a:lnTo>
                  <a:pt x="152428" y="196313"/>
                </a:lnTo>
                <a:lnTo>
                  <a:pt x="94118" y="236818"/>
                </a:lnTo>
                <a:lnTo>
                  <a:pt x="48993" y="279842"/>
                </a:lnTo>
                <a:lnTo>
                  <a:pt x="17988" y="325053"/>
                </a:lnTo>
                <a:lnTo>
                  <a:pt x="2037" y="372116"/>
                </a:lnTo>
                <a:lnTo>
                  <a:pt x="0" y="396240"/>
                </a:lnTo>
                <a:lnTo>
                  <a:pt x="2037" y="420363"/>
                </a:lnTo>
                <a:lnTo>
                  <a:pt x="17988" y="467426"/>
                </a:lnTo>
                <a:lnTo>
                  <a:pt x="48993" y="512637"/>
                </a:lnTo>
                <a:lnTo>
                  <a:pt x="94118" y="555661"/>
                </a:lnTo>
                <a:lnTo>
                  <a:pt x="152428" y="596166"/>
                </a:lnTo>
                <a:lnTo>
                  <a:pt x="186235" y="615370"/>
                </a:lnTo>
                <a:lnTo>
                  <a:pt x="222988" y="633819"/>
                </a:lnTo>
                <a:lnTo>
                  <a:pt x="262571" y="651473"/>
                </a:lnTo>
                <a:lnTo>
                  <a:pt x="304865" y="668289"/>
                </a:lnTo>
                <a:lnTo>
                  <a:pt x="349755" y="684226"/>
                </a:lnTo>
                <a:lnTo>
                  <a:pt x="397123" y="699242"/>
                </a:lnTo>
                <a:lnTo>
                  <a:pt x="446852" y="713295"/>
                </a:lnTo>
                <a:lnTo>
                  <a:pt x="498827" y="726345"/>
                </a:lnTo>
                <a:lnTo>
                  <a:pt x="552929" y="738349"/>
                </a:lnTo>
                <a:lnTo>
                  <a:pt x="609043" y="749266"/>
                </a:lnTo>
                <a:lnTo>
                  <a:pt x="667050" y="759055"/>
                </a:lnTo>
                <a:lnTo>
                  <a:pt x="726836" y="767673"/>
                </a:lnTo>
                <a:lnTo>
                  <a:pt x="788281" y="775080"/>
                </a:lnTo>
                <a:lnTo>
                  <a:pt x="851271" y="781233"/>
                </a:lnTo>
                <a:lnTo>
                  <a:pt x="915687" y="786091"/>
                </a:lnTo>
                <a:lnTo>
                  <a:pt x="981414" y="789612"/>
                </a:lnTo>
                <a:lnTo>
                  <a:pt x="1048333" y="791756"/>
                </a:lnTo>
                <a:lnTo>
                  <a:pt x="1116330" y="792480"/>
                </a:lnTo>
                <a:lnTo>
                  <a:pt x="1184323" y="791756"/>
                </a:lnTo>
                <a:lnTo>
                  <a:pt x="1251233" y="789612"/>
                </a:lnTo>
                <a:lnTo>
                  <a:pt x="1316946" y="786091"/>
                </a:lnTo>
                <a:lnTo>
                  <a:pt x="1381343" y="781233"/>
                </a:lnTo>
                <a:lnTo>
                  <a:pt x="1444309" y="775080"/>
                </a:lnTo>
                <a:lnTo>
                  <a:pt x="1505727" y="767673"/>
                </a:lnTo>
                <a:lnTo>
                  <a:pt x="1565481" y="759055"/>
                </a:lnTo>
                <a:lnTo>
                  <a:pt x="1623455" y="749266"/>
                </a:lnTo>
                <a:lnTo>
                  <a:pt x="1679532" y="738349"/>
                </a:lnTo>
                <a:lnTo>
                  <a:pt x="1733596" y="726345"/>
                </a:lnTo>
                <a:lnTo>
                  <a:pt x="1785530" y="713295"/>
                </a:lnTo>
                <a:lnTo>
                  <a:pt x="1835218" y="699242"/>
                </a:lnTo>
                <a:lnTo>
                  <a:pt x="1882544" y="684226"/>
                </a:lnTo>
                <a:lnTo>
                  <a:pt x="1927392" y="668289"/>
                </a:lnTo>
                <a:lnTo>
                  <a:pt x="1969644" y="651473"/>
                </a:lnTo>
                <a:lnTo>
                  <a:pt x="2009185" y="633819"/>
                </a:lnTo>
                <a:lnTo>
                  <a:pt x="2045898" y="615370"/>
                </a:lnTo>
                <a:lnTo>
                  <a:pt x="2079667" y="596166"/>
                </a:lnTo>
                <a:lnTo>
                  <a:pt x="2137907" y="555661"/>
                </a:lnTo>
                <a:lnTo>
                  <a:pt x="2182973" y="512637"/>
                </a:lnTo>
                <a:lnTo>
                  <a:pt x="2213936" y="467426"/>
                </a:lnTo>
                <a:lnTo>
                  <a:pt x="2229863" y="420363"/>
                </a:lnTo>
                <a:lnTo>
                  <a:pt x="2231898" y="396239"/>
                </a:lnTo>
                <a:lnTo>
                  <a:pt x="2229863" y="372116"/>
                </a:lnTo>
                <a:lnTo>
                  <a:pt x="2213936" y="325053"/>
                </a:lnTo>
                <a:lnTo>
                  <a:pt x="2182973" y="279842"/>
                </a:lnTo>
                <a:lnTo>
                  <a:pt x="2137907" y="236818"/>
                </a:lnTo>
                <a:lnTo>
                  <a:pt x="2079667" y="196313"/>
                </a:lnTo>
                <a:lnTo>
                  <a:pt x="2045898" y="177109"/>
                </a:lnTo>
                <a:lnTo>
                  <a:pt x="2009185" y="158660"/>
                </a:lnTo>
                <a:lnTo>
                  <a:pt x="1969644" y="141006"/>
                </a:lnTo>
                <a:lnTo>
                  <a:pt x="1927392" y="124190"/>
                </a:lnTo>
                <a:lnTo>
                  <a:pt x="1882544" y="108253"/>
                </a:lnTo>
                <a:lnTo>
                  <a:pt x="1835218" y="93237"/>
                </a:lnTo>
                <a:lnTo>
                  <a:pt x="1785530" y="79184"/>
                </a:lnTo>
                <a:lnTo>
                  <a:pt x="1733596" y="66134"/>
                </a:lnTo>
                <a:lnTo>
                  <a:pt x="1679532" y="54130"/>
                </a:lnTo>
                <a:lnTo>
                  <a:pt x="1623455" y="43213"/>
                </a:lnTo>
                <a:lnTo>
                  <a:pt x="1565481" y="33424"/>
                </a:lnTo>
                <a:lnTo>
                  <a:pt x="1505727" y="24806"/>
                </a:lnTo>
                <a:lnTo>
                  <a:pt x="1444309" y="17399"/>
                </a:lnTo>
                <a:lnTo>
                  <a:pt x="1381343" y="11246"/>
                </a:lnTo>
                <a:lnTo>
                  <a:pt x="1316946" y="6388"/>
                </a:lnTo>
                <a:lnTo>
                  <a:pt x="1251233" y="2867"/>
                </a:lnTo>
                <a:lnTo>
                  <a:pt x="1184323" y="723"/>
                </a:lnTo>
                <a:lnTo>
                  <a:pt x="1116330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70611" y="2625089"/>
            <a:ext cx="2232025" cy="792480"/>
          </a:xfrm>
          <a:custGeom>
            <a:avLst/>
            <a:gdLst/>
            <a:ahLst/>
            <a:cxnLst/>
            <a:rect l="l" t="t" r="r" b="b"/>
            <a:pathLst>
              <a:path w="2232025" h="792479">
                <a:moveTo>
                  <a:pt x="1116329" y="0"/>
                </a:moveTo>
                <a:lnTo>
                  <a:pt x="1048333" y="723"/>
                </a:lnTo>
                <a:lnTo>
                  <a:pt x="981414" y="2867"/>
                </a:lnTo>
                <a:lnTo>
                  <a:pt x="915687" y="6388"/>
                </a:lnTo>
                <a:lnTo>
                  <a:pt x="851271" y="11246"/>
                </a:lnTo>
                <a:lnTo>
                  <a:pt x="788281" y="17399"/>
                </a:lnTo>
                <a:lnTo>
                  <a:pt x="726836" y="24806"/>
                </a:lnTo>
                <a:lnTo>
                  <a:pt x="667050" y="33424"/>
                </a:lnTo>
                <a:lnTo>
                  <a:pt x="609043" y="43213"/>
                </a:lnTo>
                <a:lnTo>
                  <a:pt x="552929" y="54130"/>
                </a:lnTo>
                <a:lnTo>
                  <a:pt x="498827" y="66134"/>
                </a:lnTo>
                <a:lnTo>
                  <a:pt x="446852" y="79184"/>
                </a:lnTo>
                <a:lnTo>
                  <a:pt x="397123" y="93237"/>
                </a:lnTo>
                <a:lnTo>
                  <a:pt x="349755" y="108253"/>
                </a:lnTo>
                <a:lnTo>
                  <a:pt x="304865" y="124190"/>
                </a:lnTo>
                <a:lnTo>
                  <a:pt x="262571" y="141006"/>
                </a:lnTo>
                <a:lnTo>
                  <a:pt x="222988" y="158660"/>
                </a:lnTo>
                <a:lnTo>
                  <a:pt x="186235" y="177109"/>
                </a:lnTo>
                <a:lnTo>
                  <a:pt x="152428" y="196313"/>
                </a:lnTo>
                <a:lnTo>
                  <a:pt x="94118" y="236818"/>
                </a:lnTo>
                <a:lnTo>
                  <a:pt x="48993" y="279842"/>
                </a:lnTo>
                <a:lnTo>
                  <a:pt x="17988" y="325053"/>
                </a:lnTo>
                <a:lnTo>
                  <a:pt x="2037" y="372116"/>
                </a:lnTo>
                <a:lnTo>
                  <a:pt x="0" y="396240"/>
                </a:lnTo>
                <a:lnTo>
                  <a:pt x="2037" y="420363"/>
                </a:lnTo>
                <a:lnTo>
                  <a:pt x="17988" y="467426"/>
                </a:lnTo>
                <a:lnTo>
                  <a:pt x="48993" y="512637"/>
                </a:lnTo>
                <a:lnTo>
                  <a:pt x="94118" y="555661"/>
                </a:lnTo>
                <a:lnTo>
                  <a:pt x="152428" y="596166"/>
                </a:lnTo>
                <a:lnTo>
                  <a:pt x="186235" y="615370"/>
                </a:lnTo>
                <a:lnTo>
                  <a:pt x="222988" y="633819"/>
                </a:lnTo>
                <a:lnTo>
                  <a:pt x="262571" y="651473"/>
                </a:lnTo>
                <a:lnTo>
                  <a:pt x="304865" y="668289"/>
                </a:lnTo>
                <a:lnTo>
                  <a:pt x="349755" y="684226"/>
                </a:lnTo>
                <a:lnTo>
                  <a:pt x="397123" y="699242"/>
                </a:lnTo>
                <a:lnTo>
                  <a:pt x="446852" y="713295"/>
                </a:lnTo>
                <a:lnTo>
                  <a:pt x="498827" y="726345"/>
                </a:lnTo>
                <a:lnTo>
                  <a:pt x="552929" y="738349"/>
                </a:lnTo>
                <a:lnTo>
                  <a:pt x="609043" y="749266"/>
                </a:lnTo>
                <a:lnTo>
                  <a:pt x="667050" y="759055"/>
                </a:lnTo>
                <a:lnTo>
                  <a:pt x="726836" y="767673"/>
                </a:lnTo>
                <a:lnTo>
                  <a:pt x="788281" y="775080"/>
                </a:lnTo>
                <a:lnTo>
                  <a:pt x="851271" y="781233"/>
                </a:lnTo>
                <a:lnTo>
                  <a:pt x="915687" y="786091"/>
                </a:lnTo>
                <a:lnTo>
                  <a:pt x="981414" y="789612"/>
                </a:lnTo>
                <a:lnTo>
                  <a:pt x="1048333" y="791756"/>
                </a:lnTo>
                <a:lnTo>
                  <a:pt x="1116329" y="792480"/>
                </a:lnTo>
                <a:lnTo>
                  <a:pt x="1184323" y="791756"/>
                </a:lnTo>
                <a:lnTo>
                  <a:pt x="1251233" y="789612"/>
                </a:lnTo>
                <a:lnTo>
                  <a:pt x="1316946" y="786091"/>
                </a:lnTo>
                <a:lnTo>
                  <a:pt x="1381343" y="781233"/>
                </a:lnTo>
                <a:lnTo>
                  <a:pt x="1444309" y="775080"/>
                </a:lnTo>
                <a:lnTo>
                  <a:pt x="1505727" y="767673"/>
                </a:lnTo>
                <a:lnTo>
                  <a:pt x="1565481" y="759055"/>
                </a:lnTo>
                <a:lnTo>
                  <a:pt x="1623455" y="749266"/>
                </a:lnTo>
                <a:lnTo>
                  <a:pt x="1679532" y="738349"/>
                </a:lnTo>
                <a:lnTo>
                  <a:pt x="1733596" y="726345"/>
                </a:lnTo>
                <a:lnTo>
                  <a:pt x="1785530" y="713295"/>
                </a:lnTo>
                <a:lnTo>
                  <a:pt x="1835218" y="699242"/>
                </a:lnTo>
                <a:lnTo>
                  <a:pt x="1882544" y="684226"/>
                </a:lnTo>
                <a:lnTo>
                  <a:pt x="1927392" y="668289"/>
                </a:lnTo>
                <a:lnTo>
                  <a:pt x="1969644" y="651473"/>
                </a:lnTo>
                <a:lnTo>
                  <a:pt x="2009185" y="633819"/>
                </a:lnTo>
                <a:lnTo>
                  <a:pt x="2045898" y="615370"/>
                </a:lnTo>
                <a:lnTo>
                  <a:pt x="2079667" y="596166"/>
                </a:lnTo>
                <a:lnTo>
                  <a:pt x="2137907" y="555661"/>
                </a:lnTo>
                <a:lnTo>
                  <a:pt x="2182973" y="512637"/>
                </a:lnTo>
                <a:lnTo>
                  <a:pt x="2213936" y="467426"/>
                </a:lnTo>
                <a:lnTo>
                  <a:pt x="2229863" y="420363"/>
                </a:lnTo>
                <a:lnTo>
                  <a:pt x="2231897" y="396239"/>
                </a:lnTo>
                <a:lnTo>
                  <a:pt x="2229863" y="372116"/>
                </a:lnTo>
                <a:lnTo>
                  <a:pt x="2213936" y="325053"/>
                </a:lnTo>
                <a:lnTo>
                  <a:pt x="2182973" y="279842"/>
                </a:lnTo>
                <a:lnTo>
                  <a:pt x="2137907" y="236818"/>
                </a:lnTo>
                <a:lnTo>
                  <a:pt x="2079667" y="196313"/>
                </a:lnTo>
                <a:lnTo>
                  <a:pt x="2045898" y="177109"/>
                </a:lnTo>
                <a:lnTo>
                  <a:pt x="2009185" y="158660"/>
                </a:lnTo>
                <a:lnTo>
                  <a:pt x="1969644" y="141006"/>
                </a:lnTo>
                <a:lnTo>
                  <a:pt x="1927392" y="124190"/>
                </a:lnTo>
                <a:lnTo>
                  <a:pt x="1882544" y="108253"/>
                </a:lnTo>
                <a:lnTo>
                  <a:pt x="1835218" y="93237"/>
                </a:lnTo>
                <a:lnTo>
                  <a:pt x="1785530" y="79184"/>
                </a:lnTo>
                <a:lnTo>
                  <a:pt x="1733596" y="66134"/>
                </a:lnTo>
                <a:lnTo>
                  <a:pt x="1679532" y="54130"/>
                </a:lnTo>
                <a:lnTo>
                  <a:pt x="1623455" y="43213"/>
                </a:lnTo>
                <a:lnTo>
                  <a:pt x="1565481" y="33424"/>
                </a:lnTo>
                <a:lnTo>
                  <a:pt x="1505727" y="24806"/>
                </a:lnTo>
                <a:lnTo>
                  <a:pt x="1444309" y="17399"/>
                </a:lnTo>
                <a:lnTo>
                  <a:pt x="1381343" y="11246"/>
                </a:lnTo>
                <a:lnTo>
                  <a:pt x="1316946" y="6388"/>
                </a:lnTo>
                <a:lnTo>
                  <a:pt x="1251233" y="2867"/>
                </a:lnTo>
                <a:lnTo>
                  <a:pt x="1184323" y="723"/>
                </a:lnTo>
                <a:lnTo>
                  <a:pt x="1116329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582295" y="2176271"/>
            <a:ext cx="2654300" cy="32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S</a:t>
            </a:r>
            <a:r>
              <a:rPr dirty="0" baseline="-23148" sz="1800" spc="-7" b="1">
                <a:solidFill>
                  <a:srgbClr val="EE2B0A"/>
                </a:solidFill>
                <a:latin typeface="NSimSun"/>
                <a:cs typeface="NSimSun"/>
              </a:rPr>
              <a:t>max</a:t>
            </a: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=7的自适应中值滤波器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83493" y="4059173"/>
            <a:ext cx="431800" cy="807720"/>
          </a:xfrm>
          <a:custGeom>
            <a:avLst/>
            <a:gdLst/>
            <a:ahLst/>
            <a:cxnLst/>
            <a:rect l="l" t="t" r="r" b="b"/>
            <a:pathLst>
              <a:path w="431800" h="807720">
                <a:moveTo>
                  <a:pt x="215646" y="0"/>
                </a:moveTo>
                <a:lnTo>
                  <a:pt x="153168" y="17081"/>
                </a:lnTo>
                <a:lnTo>
                  <a:pt x="97987" y="65008"/>
                </a:lnTo>
                <a:lnTo>
                  <a:pt x="73948" y="98985"/>
                </a:lnTo>
                <a:lnTo>
                  <a:pt x="52713" y="138808"/>
                </a:lnTo>
                <a:lnTo>
                  <a:pt x="34606" y="183856"/>
                </a:lnTo>
                <a:lnTo>
                  <a:pt x="19955" y="233507"/>
                </a:lnTo>
                <a:lnTo>
                  <a:pt x="9086" y="287139"/>
                </a:lnTo>
                <a:lnTo>
                  <a:pt x="2326" y="344130"/>
                </a:lnTo>
                <a:lnTo>
                  <a:pt x="0" y="403860"/>
                </a:lnTo>
                <a:lnTo>
                  <a:pt x="2326" y="463589"/>
                </a:lnTo>
                <a:lnTo>
                  <a:pt x="9086" y="520580"/>
                </a:lnTo>
                <a:lnTo>
                  <a:pt x="19955" y="574212"/>
                </a:lnTo>
                <a:lnTo>
                  <a:pt x="34606" y="623863"/>
                </a:lnTo>
                <a:lnTo>
                  <a:pt x="52713" y="668911"/>
                </a:lnTo>
                <a:lnTo>
                  <a:pt x="73948" y="708734"/>
                </a:lnTo>
                <a:lnTo>
                  <a:pt x="97987" y="742711"/>
                </a:lnTo>
                <a:lnTo>
                  <a:pt x="124503" y="770219"/>
                </a:lnTo>
                <a:lnTo>
                  <a:pt x="183658" y="803346"/>
                </a:lnTo>
                <a:lnTo>
                  <a:pt x="215646" y="807720"/>
                </a:lnTo>
                <a:lnTo>
                  <a:pt x="247461" y="803346"/>
                </a:lnTo>
                <a:lnTo>
                  <a:pt x="306459" y="770219"/>
                </a:lnTo>
                <a:lnTo>
                  <a:pt x="332967" y="742711"/>
                </a:lnTo>
                <a:lnTo>
                  <a:pt x="357033" y="708734"/>
                </a:lnTo>
                <a:lnTo>
                  <a:pt x="378321" y="668911"/>
                </a:lnTo>
                <a:lnTo>
                  <a:pt x="396493" y="623863"/>
                </a:lnTo>
                <a:lnTo>
                  <a:pt x="411212" y="574212"/>
                </a:lnTo>
                <a:lnTo>
                  <a:pt x="422143" y="520580"/>
                </a:lnTo>
                <a:lnTo>
                  <a:pt x="428948" y="463589"/>
                </a:lnTo>
                <a:lnTo>
                  <a:pt x="431292" y="403860"/>
                </a:lnTo>
                <a:lnTo>
                  <a:pt x="428948" y="344130"/>
                </a:lnTo>
                <a:lnTo>
                  <a:pt x="422143" y="287139"/>
                </a:lnTo>
                <a:lnTo>
                  <a:pt x="411212" y="233507"/>
                </a:lnTo>
                <a:lnTo>
                  <a:pt x="396493" y="183856"/>
                </a:lnTo>
                <a:lnTo>
                  <a:pt x="378321" y="138808"/>
                </a:lnTo>
                <a:lnTo>
                  <a:pt x="357033" y="98985"/>
                </a:lnTo>
                <a:lnTo>
                  <a:pt x="332967" y="65008"/>
                </a:lnTo>
                <a:lnTo>
                  <a:pt x="306459" y="37500"/>
                </a:lnTo>
                <a:lnTo>
                  <a:pt x="247461" y="4373"/>
                </a:lnTo>
                <a:lnTo>
                  <a:pt x="215646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70611" y="4065270"/>
            <a:ext cx="432434" cy="807720"/>
          </a:xfrm>
          <a:custGeom>
            <a:avLst/>
            <a:gdLst/>
            <a:ahLst/>
            <a:cxnLst/>
            <a:rect l="l" t="t" r="r" b="b"/>
            <a:pathLst>
              <a:path w="432434" h="807720">
                <a:moveTo>
                  <a:pt x="216407" y="0"/>
                </a:moveTo>
                <a:lnTo>
                  <a:pt x="153864" y="17081"/>
                </a:lnTo>
                <a:lnTo>
                  <a:pt x="98520" y="65008"/>
                </a:lnTo>
                <a:lnTo>
                  <a:pt x="74381" y="98985"/>
                </a:lnTo>
                <a:lnTo>
                  <a:pt x="53042" y="138808"/>
                </a:lnTo>
                <a:lnTo>
                  <a:pt x="34835" y="183856"/>
                </a:lnTo>
                <a:lnTo>
                  <a:pt x="20094" y="233507"/>
                </a:lnTo>
                <a:lnTo>
                  <a:pt x="9153" y="287139"/>
                </a:lnTo>
                <a:lnTo>
                  <a:pt x="2343" y="344130"/>
                </a:lnTo>
                <a:lnTo>
                  <a:pt x="0" y="403860"/>
                </a:lnTo>
                <a:lnTo>
                  <a:pt x="2343" y="463589"/>
                </a:lnTo>
                <a:lnTo>
                  <a:pt x="9153" y="520580"/>
                </a:lnTo>
                <a:lnTo>
                  <a:pt x="20094" y="574212"/>
                </a:lnTo>
                <a:lnTo>
                  <a:pt x="34835" y="623863"/>
                </a:lnTo>
                <a:lnTo>
                  <a:pt x="53042" y="668911"/>
                </a:lnTo>
                <a:lnTo>
                  <a:pt x="74381" y="708734"/>
                </a:lnTo>
                <a:lnTo>
                  <a:pt x="98520" y="742711"/>
                </a:lnTo>
                <a:lnTo>
                  <a:pt x="125126" y="770219"/>
                </a:lnTo>
                <a:lnTo>
                  <a:pt x="184402" y="803346"/>
                </a:lnTo>
                <a:lnTo>
                  <a:pt x="216407" y="807720"/>
                </a:lnTo>
                <a:lnTo>
                  <a:pt x="248223" y="803346"/>
                </a:lnTo>
                <a:lnTo>
                  <a:pt x="307221" y="770219"/>
                </a:lnTo>
                <a:lnTo>
                  <a:pt x="333729" y="742711"/>
                </a:lnTo>
                <a:lnTo>
                  <a:pt x="357795" y="708734"/>
                </a:lnTo>
                <a:lnTo>
                  <a:pt x="379083" y="668911"/>
                </a:lnTo>
                <a:lnTo>
                  <a:pt x="397255" y="623863"/>
                </a:lnTo>
                <a:lnTo>
                  <a:pt x="411974" y="574212"/>
                </a:lnTo>
                <a:lnTo>
                  <a:pt x="422905" y="520580"/>
                </a:lnTo>
                <a:lnTo>
                  <a:pt x="429710" y="463589"/>
                </a:lnTo>
                <a:lnTo>
                  <a:pt x="432053" y="403860"/>
                </a:lnTo>
                <a:lnTo>
                  <a:pt x="429710" y="344130"/>
                </a:lnTo>
                <a:lnTo>
                  <a:pt x="422905" y="287139"/>
                </a:lnTo>
                <a:lnTo>
                  <a:pt x="411974" y="233507"/>
                </a:lnTo>
                <a:lnTo>
                  <a:pt x="397255" y="183856"/>
                </a:lnTo>
                <a:lnTo>
                  <a:pt x="379083" y="138808"/>
                </a:lnTo>
                <a:lnTo>
                  <a:pt x="357795" y="98985"/>
                </a:lnTo>
                <a:lnTo>
                  <a:pt x="333729" y="65008"/>
                </a:lnTo>
                <a:lnTo>
                  <a:pt x="307221" y="37500"/>
                </a:lnTo>
                <a:lnTo>
                  <a:pt x="248223" y="4373"/>
                </a:lnTo>
                <a:lnTo>
                  <a:pt x="216407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830195" y="2972988"/>
            <a:ext cx="254000" cy="16503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400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更 锐 化</a:t>
            </a:r>
            <a:endParaRPr sz="1800">
              <a:latin typeface="NSimSun"/>
              <a:cs typeface="NSimSun"/>
            </a:endParaRPr>
          </a:p>
          <a:p>
            <a:pPr algn="just" marL="12700">
              <a:lnSpc>
                <a:spcPts val="2155"/>
              </a:lnSpc>
              <a:spcBef>
                <a:spcPts val="1090"/>
              </a:spcBef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√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904740" cy="438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图像复原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图像复原的频率域滤波器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带阻滤波器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带通滤波器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陷波滤波器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最佳陷波滤波器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7341870" cy="4627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图像复原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 marR="5080" indent="-635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带阻滤波器：阻止一定频率范围内的信 号通过而允许其它频率范围内的信号通 过，消除或衰减傅里叶变换原点处的频段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理想带阻滤波器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巴特沃思带阻滤波器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高斯带阻滤波器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32774" y="6305308"/>
            <a:ext cx="6657340" cy="558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W是频带的宽度，D</a:t>
            </a:r>
            <a:r>
              <a:rPr dirty="0" baseline="-21164" sz="3150" spc="-15">
                <a:latin typeface="NSimSun"/>
                <a:cs typeface="NSimSun"/>
              </a:rPr>
              <a:t>0</a:t>
            </a:r>
            <a:r>
              <a:rPr dirty="0" sz="3200" spc="-5">
                <a:latin typeface="NSimSun"/>
                <a:cs typeface="NSimSun"/>
              </a:rPr>
              <a:t>是频带的中心半径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81740" y="2866661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 h="0">
                <a:moveTo>
                  <a:pt x="0" y="0"/>
                </a:moveTo>
                <a:lnTo>
                  <a:pt x="385566" y="0"/>
                </a:lnTo>
              </a:path>
            </a:pathLst>
          </a:custGeom>
          <a:ln w="113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17008" y="3598948"/>
            <a:ext cx="384810" cy="0"/>
          </a:xfrm>
          <a:custGeom>
            <a:avLst/>
            <a:gdLst/>
            <a:ahLst/>
            <a:cxnLst/>
            <a:rect l="l" t="t" r="r" b="b"/>
            <a:pathLst>
              <a:path w="384810" h="0">
                <a:moveTo>
                  <a:pt x="0" y="0"/>
                </a:moveTo>
                <a:lnTo>
                  <a:pt x="384811" y="0"/>
                </a:lnTo>
              </a:path>
            </a:pathLst>
          </a:custGeom>
          <a:ln w="113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21538" y="3598948"/>
            <a:ext cx="384810" cy="0"/>
          </a:xfrm>
          <a:custGeom>
            <a:avLst/>
            <a:gdLst/>
            <a:ahLst/>
            <a:cxnLst/>
            <a:rect l="l" t="t" r="r" b="b"/>
            <a:pathLst>
              <a:path w="384809" h="0">
                <a:moveTo>
                  <a:pt x="0" y="0"/>
                </a:moveTo>
                <a:lnTo>
                  <a:pt x="384811" y="0"/>
                </a:lnTo>
              </a:path>
            </a:pathLst>
          </a:custGeom>
          <a:ln w="113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93923" y="4330465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 h="0">
                <a:moveTo>
                  <a:pt x="0" y="0"/>
                </a:moveTo>
                <a:lnTo>
                  <a:pt x="385566" y="0"/>
                </a:lnTo>
              </a:path>
            </a:pathLst>
          </a:custGeom>
          <a:ln w="113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601339" y="3964444"/>
            <a:ext cx="16065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Symbol"/>
                <a:cs typeface="Symbol"/>
              </a:rPr>
              <a:t>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1339" y="4372114"/>
            <a:ext cx="16065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Symbol"/>
                <a:cs typeface="Symbol"/>
              </a:rPr>
              <a:t>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01339" y="3034042"/>
            <a:ext cx="16065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Symbol"/>
                <a:cs typeface="Symbol"/>
              </a:rPr>
              <a:t>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01339" y="3440976"/>
            <a:ext cx="160655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20"/>
              </a:lnSpc>
            </a:pPr>
            <a:r>
              <a:rPr dirty="0" sz="2150">
                <a:latin typeface="Symbol"/>
                <a:cs typeface="Symbol"/>
              </a:rPr>
              <a:t></a:t>
            </a:r>
            <a:endParaRPr sz="2150">
              <a:latin typeface="Symbol"/>
              <a:cs typeface="Symbol"/>
            </a:endParaRPr>
          </a:p>
          <a:p>
            <a:pPr marL="12700">
              <a:lnSpc>
                <a:spcPts val="2320"/>
              </a:lnSpc>
            </a:pPr>
            <a:r>
              <a:rPr dirty="0" sz="2150">
                <a:latin typeface="Symbol"/>
                <a:cs typeface="Symbol"/>
              </a:rPr>
              <a:t>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01339" y="2509811"/>
            <a:ext cx="16065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Symbol"/>
                <a:cs typeface="Symbol"/>
              </a:rPr>
              <a:t>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83464" y="4339373"/>
            <a:ext cx="162560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Times New Roman"/>
                <a:cs typeface="Times New Roman"/>
              </a:rPr>
              <a:t>2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10347" y="3607092"/>
            <a:ext cx="162560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Times New Roman"/>
                <a:cs typeface="Times New Roman"/>
              </a:rPr>
              <a:t>2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05794" y="3607092"/>
            <a:ext cx="162560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Times New Roman"/>
                <a:cs typeface="Times New Roman"/>
              </a:rPr>
              <a:t>2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71297" y="2875559"/>
            <a:ext cx="162560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Times New Roman"/>
                <a:cs typeface="Times New Roman"/>
              </a:rPr>
              <a:t>2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01445" y="3576561"/>
            <a:ext cx="10541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02213" y="3576561"/>
            <a:ext cx="10541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1386" y="3953002"/>
            <a:ext cx="253365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i="1">
                <a:latin typeface="Times New Roman"/>
                <a:cs typeface="Times New Roman"/>
              </a:rPr>
              <a:t>W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01339" y="4036352"/>
            <a:ext cx="2565400" cy="525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916430" algn="l"/>
                <a:tab pos="2402205" algn="l"/>
              </a:tabLst>
            </a:pPr>
            <a:r>
              <a:rPr dirty="0" baseline="-20671" sz="3225" spc="195">
                <a:latin typeface="Symbol"/>
                <a:cs typeface="Symbol"/>
              </a:rPr>
              <a:t></a:t>
            </a:r>
            <a:r>
              <a:rPr dirty="0" sz="2150" spc="160">
                <a:latin typeface="Times New Roman"/>
                <a:cs typeface="Times New Roman"/>
              </a:rPr>
              <a:t>1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165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D</a:t>
            </a:r>
            <a:r>
              <a:rPr dirty="0" sz="2150" spc="185" i="1">
                <a:latin typeface="Times New Roman"/>
                <a:cs typeface="Times New Roman"/>
              </a:rPr>
              <a:t> </a:t>
            </a:r>
            <a:r>
              <a:rPr dirty="0" sz="2850" spc="-95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u</a:t>
            </a:r>
            <a:r>
              <a:rPr dirty="0" sz="2150" spc="5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20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v</a:t>
            </a:r>
            <a:r>
              <a:rPr dirty="0" sz="2150" spc="30" i="1">
                <a:latin typeface="Times New Roman"/>
                <a:cs typeface="Times New Roman"/>
              </a:rPr>
              <a:t> </a:t>
            </a:r>
            <a:r>
              <a:rPr dirty="0" sz="2850" spc="50">
                <a:latin typeface="Symbol"/>
                <a:cs typeface="Symbol"/>
              </a:rPr>
              <a:t></a:t>
            </a:r>
            <a:r>
              <a:rPr dirty="0" sz="2850" spc="-250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</a:t>
            </a:r>
            <a:r>
              <a:rPr dirty="0" sz="2150">
                <a:latin typeface="Times New Roman"/>
                <a:cs typeface="Times New Roman"/>
              </a:rPr>
              <a:t>	</a:t>
            </a:r>
            <a:r>
              <a:rPr dirty="0" sz="2150" i="1">
                <a:latin typeface="Times New Roman"/>
                <a:cs typeface="Times New Roman"/>
              </a:rPr>
              <a:t>D</a:t>
            </a:r>
            <a:r>
              <a:rPr dirty="0" sz="2150" spc="20" i="1">
                <a:latin typeface="Times New Roman"/>
                <a:cs typeface="Times New Roman"/>
              </a:rPr>
              <a:t> </a:t>
            </a:r>
            <a:r>
              <a:rPr dirty="0" baseline="-24444" sz="1875">
                <a:latin typeface="Times New Roman"/>
                <a:cs typeface="Times New Roman"/>
              </a:rPr>
              <a:t>0</a:t>
            </a:r>
            <a:r>
              <a:rPr dirty="0" baseline="-24444" sz="1875">
                <a:latin typeface="Times New Roman"/>
                <a:cs typeface="Times New Roman"/>
              </a:rPr>
              <a:t>	</a:t>
            </a:r>
            <a:r>
              <a:rPr dirty="0" sz="2150">
                <a:latin typeface="Symbol"/>
                <a:cs typeface="Symbol"/>
              </a:rPr>
              <a:t>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17866" y="3221482"/>
            <a:ext cx="534035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2735" indent="-280035">
              <a:lnSpc>
                <a:spcPct val="100000"/>
              </a:lnSpc>
              <a:buFont typeface="Symbol"/>
              <a:buChar char=""/>
              <a:tabLst>
                <a:tab pos="293370" algn="l"/>
              </a:tabLst>
            </a:pPr>
            <a:r>
              <a:rPr dirty="0" sz="2150" i="1">
                <a:latin typeface="Times New Roman"/>
                <a:cs typeface="Times New Roman"/>
              </a:rPr>
              <a:t>W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85968" y="3304831"/>
            <a:ext cx="1969770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  <a:tab pos="1758950" algn="l"/>
              </a:tabLst>
            </a:pPr>
            <a:r>
              <a:rPr dirty="0" sz="2150">
                <a:latin typeface="Symbol"/>
                <a:cs typeface="Symbol"/>
              </a:rPr>
              <a:t></a:t>
            </a:r>
            <a:r>
              <a:rPr dirty="0" sz="2150">
                <a:latin typeface="Times New Roman"/>
                <a:cs typeface="Times New Roman"/>
              </a:rPr>
              <a:t>	</a:t>
            </a:r>
            <a:r>
              <a:rPr dirty="0" sz="2150" i="1">
                <a:latin typeface="Times New Roman"/>
                <a:cs typeface="Times New Roman"/>
              </a:rPr>
              <a:t>D</a:t>
            </a:r>
            <a:r>
              <a:rPr dirty="0" sz="2150" spc="185" i="1">
                <a:latin typeface="Times New Roman"/>
                <a:cs typeface="Times New Roman"/>
              </a:rPr>
              <a:t> </a:t>
            </a:r>
            <a:r>
              <a:rPr dirty="0" sz="2850" spc="-95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u</a:t>
            </a:r>
            <a:r>
              <a:rPr dirty="0" sz="2150" spc="5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15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v</a:t>
            </a:r>
            <a:r>
              <a:rPr dirty="0" sz="2150" spc="35" i="1">
                <a:latin typeface="Times New Roman"/>
                <a:cs typeface="Times New Roman"/>
              </a:rPr>
              <a:t> </a:t>
            </a:r>
            <a:r>
              <a:rPr dirty="0" sz="2850" spc="50">
                <a:latin typeface="Symbol"/>
                <a:cs typeface="Symbol"/>
              </a:rPr>
              <a:t></a:t>
            </a:r>
            <a:r>
              <a:rPr dirty="0" sz="2850" spc="-305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</a:t>
            </a:r>
            <a:r>
              <a:rPr dirty="0" sz="2150">
                <a:latin typeface="Times New Roman"/>
                <a:cs typeface="Times New Roman"/>
              </a:rPr>
              <a:t>	</a:t>
            </a:r>
            <a:r>
              <a:rPr dirty="0" sz="2150" i="1">
                <a:latin typeface="Times New Roman"/>
                <a:cs typeface="Times New Roman"/>
              </a:rPr>
              <a:t>D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19409" y="3221482"/>
            <a:ext cx="527685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6385" indent="-273685">
              <a:lnSpc>
                <a:spcPct val="100000"/>
              </a:lnSpc>
              <a:buFont typeface="Symbol"/>
              <a:buChar char=""/>
              <a:tabLst>
                <a:tab pos="287020" algn="l"/>
              </a:tabLst>
            </a:pPr>
            <a:r>
              <a:rPr dirty="0" sz="2150" i="1">
                <a:latin typeface="Times New Roman"/>
                <a:cs typeface="Times New Roman"/>
              </a:rPr>
              <a:t>W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59144" y="2489961"/>
            <a:ext cx="253365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i="1">
                <a:latin typeface="Times New Roman"/>
                <a:cs typeface="Times New Roman"/>
              </a:rPr>
              <a:t>W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25879" y="1913890"/>
            <a:ext cx="4334510" cy="1193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理想带阻滤波器</a:t>
            </a:r>
            <a:endParaRPr sz="3200">
              <a:latin typeface="NSimSun"/>
              <a:cs typeface="NSimSun"/>
            </a:endParaRPr>
          </a:p>
          <a:p>
            <a:pPr marL="1787525">
              <a:lnSpc>
                <a:spcPct val="100000"/>
              </a:lnSpc>
              <a:spcBef>
                <a:spcPts val="1350"/>
              </a:spcBef>
              <a:tabLst>
                <a:tab pos="3686175" algn="l"/>
                <a:tab pos="4171315" algn="l"/>
              </a:tabLst>
            </a:pPr>
            <a:r>
              <a:rPr dirty="0" baseline="-21963" sz="3225" spc="195">
                <a:latin typeface="Symbol"/>
                <a:cs typeface="Symbol"/>
              </a:rPr>
              <a:t></a:t>
            </a:r>
            <a:r>
              <a:rPr dirty="0" sz="2150" spc="160">
                <a:latin typeface="Times New Roman"/>
                <a:cs typeface="Times New Roman"/>
              </a:rPr>
              <a:t>1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165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D</a:t>
            </a:r>
            <a:r>
              <a:rPr dirty="0" sz="2150" spc="185" i="1">
                <a:latin typeface="Times New Roman"/>
                <a:cs typeface="Times New Roman"/>
              </a:rPr>
              <a:t> </a:t>
            </a:r>
            <a:r>
              <a:rPr dirty="0" sz="2850" spc="-95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u</a:t>
            </a:r>
            <a:r>
              <a:rPr dirty="0" sz="2150" spc="5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20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v</a:t>
            </a:r>
            <a:r>
              <a:rPr dirty="0" sz="2150" spc="30" i="1">
                <a:latin typeface="Times New Roman"/>
                <a:cs typeface="Times New Roman"/>
              </a:rPr>
              <a:t> </a:t>
            </a:r>
            <a:r>
              <a:rPr dirty="0" sz="2850" spc="50">
                <a:latin typeface="Symbol"/>
                <a:cs typeface="Symbol"/>
              </a:rPr>
              <a:t></a:t>
            </a:r>
            <a:r>
              <a:rPr dirty="0" sz="2850" spc="-300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</a:t>
            </a:r>
            <a:r>
              <a:rPr dirty="0" sz="2150">
                <a:latin typeface="Times New Roman"/>
                <a:cs typeface="Times New Roman"/>
              </a:rPr>
              <a:t>	</a:t>
            </a:r>
            <a:r>
              <a:rPr dirty="0" sz="2150" i="1">
                <a:latin typeface="Times New Roman"/>
                <a:cs typeface="Times New Roman"/>
              </a:rPr>
              <a:t>D</a:t>
            </a:r>
            <a:r>
              <a:rPr dirty="0" sz="2150" spc="20" i="1">
                <a:latin typeface="Times New Roman"/>
                <a:cs typeface="Times New Roman"/>
              </a:rPr>
              <a:t> </a:t>
            </a:r>
            <a:r>
              <a:rPr dirty="0" baseline="-24444" sz="1875">
                <a:latin typeface="Times New Roman"/>
                <a:cs typeface="Times New Roman"/>
              </a:rPr>
              <a:t>0</a:t>
            </a:r>
            <a:r>
              <a:rPr dirty="0" baseline="-24444" sz="1875">
                <a:latin typeface="Times New Roman"/>
                <a:cs typeface="Times New Roman"/>
              </a:rPr>
              <a:t>	</a:t>
            </a:r>
            <a:r>
              <a:rPr dirty="0" sz="2150">
                <a:latin typeface="Symbol"/>
                <a:cs typeface="Symbol"/>
              </a:rPr>
              <a:t>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33663" y="3304781"/>
            <a:ext cx="222313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4170" algn="l"/>
                <a:tab pos="1480185" algn="l"/>
              </a:tabLst>
            </a:pPr>
            <a:r>
              <a:rPr dirty="0" sz="2150" i="1">
                <a:latin typeface="Times New Roman"/>
                <a:cs typeface="Times New Roman"/>
              </a:rPr>
              <a:t>H</a:t>
            </a:r>
            <a:r>
              <a:rPr dirty="0" sz="2150" i="1">
                <a:latin typeface="Times New Roman"/>
                <a:cs typeface="Times New Roman"/>
              </a:rPr>
              <a:t>	</a:t>
            </a:r>
            <a:r>
              <a:rPr dirty="0" sz="2850" spc="-95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u</a:t>
            </a:r>
            <a:r>
              <a:rPr dirty="0" sz="2150" spc="5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20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v</a:t>
            </a:r>
            <a:r>
              <a:rPr dirty="0" sz="2150" spc="30" i="1">
                <a:latin typeface="Times New Roman"/>
                <a:cs typeface="Times New Roman"/>
              </a:rPr>
              <a:t> </a:t>
            </a:r>
            <a:r>
              <a:rPr dirty="0" sz="2850" spc="50">
                <a:latin typeface="Symbol"/>
                <a:cs typeface="Symbol"/>
              </a:rPr>
              <a:t></a:t>
            </a:r>
            <a:r>
              <a:rPr dirty="0" sz="2850" spc="-250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</a:t>
            </a:r>
            <a:r>
              <a:rPr dirty="0" sz="2150">
                <a:latin typeface="Times New Roman"/>
                <a:cs typeface="Times New Roman"/>
              </a:rPr>
              <a:t>	</a:t>
            </a:r>
            <a:r>
              <a:rPr dirty="0" baseline="32299" sz="3225">
                <a:latin typeface="Symbol"/>
                <a:cs typeface="Symbol"/>
              </a:rPr>
              <a:t></a:t>
            </a:r>
            <a:r>
              <a:rPr dirty="0" baseline="32299" sz="3225" spc="-187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0</a:t>
            </a:r>
            <a:r>
              <a:rPr dirty="0" sz="2150" spc="-135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155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D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86007" y="5497067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30" y="0"/>
                </a:lnTo>
              </a:path>
            </a:pathLst>
          </a:custGeom>
          <a:ln w="10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71679" y="5497067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647" y="0"/>
                </a:lnTo>
              </a:path>
            </a:pathLst>
          </a:custGeom>
          <a:ln w="10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60705" y="5141214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 h="0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5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555625" y="4939538"/>
            <a:ext cx="9906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21831" y="5342394"/>
            <a:ext cx="332740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424" sz="2925" spc="15">
                <a:latin typeface="Symbol"/>
                <a:cs typeface="Symbol"/>
              </a:rPr>
              <a:t></a:t>
            </a:r>
            <a:r>
              <a:rPr dirty="0" baseline="1424" sz="2925" spc="15">
                <a:latin typeface="Times New Roman"/>
                <a:cs typeface="Times New Roman"/>
              </a:rPr>
              <a:t> </a:t>
            </a:r>
            <a:r>
              <a:rPr dirty="0" baseline="1424" sz="2925" spc="-127">
                <a:latin typeface="Times New Roman"/>
                <a:cs typeface="Times New Roman"/>
              </a:rPr>
              <a:t> </a:t>
            </a:r>
            <a:r>
              <a:rPr dirty="0" sz="1950" spc="10">
                <a:latin typeface="Symbol"/>
                <a:cs typeface="Symbol"/>
              </a:rPr>
              <a:t>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16878" y="5509259"/>
            <a:ext cx="537845" cy="40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5">
                <a:latin typeface="Times New Roman"/>
                <a:cs typeface="Times New Roman"/>
              </a:rPr>
              <a:t>2</a:t>
            </a:r>
            <a:r>
              <a:rPr dirty="0" sz="1950" spc="130">
                <a:latin typeface="Times New Roman"/>
                <a:cs typeface="Times New Roman"/>
              </a:rPr>
              <a:t> </a:t>
            </a:r>
            <a:r>
              <a:rPr dirty="0" baseline="-7122" sz="2925" spc="15">
                <a:latin typeface="Symbol"/>
                <a:cs typeface="Symbol"/>
              </a:rPr>
              <a:t></a:t>
            </a:r>
            <a:r>
              <a:rPr dirty="0" baseline="-7122" sz="2925">
                <a:latin typeface="Times New Roman"/>
                <a:cs typeface="Times New Roman"/>
              </a:rPr>
              <a:t> </a:t>
            </a:r>
            <a:r>
              <a:rPr dirty="0" baseline="-7122" sz="2925" spc="-127">
                <a:latin typeface="Times New Roman"/>
                <a:cs typeface="Times New Roman"/>
              </a:rPr>
              <a:t> </a:t>
            </a:r>
            <a:r>
              <a:rPr dirty="0" baseline="-12820" sz="2925" spc="-1132">
                <a:latin typeface="Symbol"/>
                <a:cs typeface="Symbol"/>
              </a:rPr>
              <a:t></a:t>
            </a:r>
            <a:r>
              <a:rPr dirty="0" baseline="-22792" sz="2925" spc="15">
                <a:latin typeface="Symbol"/>
                <a:cs typeface="Symbol"/>
              </a:rPr>
              <a:t></a:t>
            </a:r>
            <a:endParaRPr baseline="-22792" sz="2925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01754" y="5172443"/>
            <a:ext cx="122555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0">
                <a:latin typeface="Symbol"/>
                <a:cs typeface="Symbol"/>
              </a:rPr>
              <a:t>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82679" y="5333212"/>
            <a:ext cx="122555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0">
                <a:latin typeface="Symbol"/>
                <a:cs typeface="Symbol"/>
              </a:rPr>
              <a:t>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54066" y="5509259"/>
            <a:ext cx="351155" cy="336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5">
                <a:latin typeface="Times New Roman"/>
                <a:cs typeface="Times New Roman"/>
              </a:rPr>
              <a:t>2</a:t>
            </a:r>
            <a:r>
              <a:rPr dirty="0" sz="1950" spc="15">
                <a:latin typeface="Times New Roman"/>
                <a:cs typeface="Times New Roman"/>
              </a:rPr>
              <a:t> </a:t>
            </a:r>
            <a:r>
              <a:rPr dirty="0" sz="1950" spc="-170">
                <a:latin typeface="Times New Roman"/>
                <a:cs typeface="Times New Roman"/>
              </a:rPr>
              <a:t> </a:t>
            </a:r>
            <a:r>
              <a:rPr dirty="0" baseline="-7122" sz="2925" spc="15">
                <a:latin typeface="Symbol"/>
                <a:cs typeface="Symbol"/>
              </a:rPr>
              <a:t></a:t>
            </a:r>
            <a:endParaRPr baseline="-7122" sz="2925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07878" y="5100866"/>
            <a:ext cx="21526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20">
                <a:latin typeface="Symbol"/>
                <a:cs typeface="Symbol"/>
              </a:rPr>
              <a:t></a:t>
            </a:r>
            <a:r>
              <a:rPr dirty="0" baseline="-15669" sz="2925" spc="15">
                <a:latin typeface="Symbol"/>
                <a:cs typeface="Symbol"/>
              </a:rPr>
              <a:t></a:t>
            </a:r>
            <a:endParaRPr baseline="-15669" sz="2925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87922" y="5103355"/>
            <a:ext cx="669290" cy="37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09220">
              <a:lnSpc>
                <a:spcPts val="459"/>
              </a:lnSpc>
            </a:pP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ts val="1420"/>
              </a:lnSpc>
            </a:pPr>
            <a:r>
              <a:rPr dirty="0" baseline="-24216" sz="2925" spc="30" i="1">
                <a:latin typeface="Times New Roman"/>
                <a:cs typeface="Times New Roman"/>
              </a:rPr>
              <a:t>N</a:t>
            </a:r>
            <a:r>
              <a:rPr dirty="0" baseline="-24216" sz="2925" spc="44" i="1">
                <a:latin typeface="Times New Roman"/>
                <a:cs typeface="Times New Roman"/>
              </a:rPr>
              <a:t> </a:t>
            </a:r>
            <a:r>
              <a:rPr dirty="0" baseline="-28490" sz="2925" spc="15">
                <a:latin typeface="Symbol"/>
                <a:cs typeface="Symbol"/>
              </a:rPr>
              <a:t></a:t>
            </a:r>
            <a:r>
              <a:rPr dirty="0" baseline="-28490" sz="2925">
                <a:latin typeface="Times New Roman"/>
                <a:cs typeface="Times New Roman"/>
              </a:rPr>
              <a:t> </a:t>
            </a:r>
            <a:r>
              <a:rPr dirty="0" baseline="-28490" sz="2925" spc="-127">
                <a:latin typeface="Times New Roman"/>
                <a:cs typeface="Times New Roman"/>
              </a:rPr>
              <a:t> </a:t>
            </a:r>
            <a:r>
              <a:rPr dirty="0" baseline="-12820" sz="2925" spc="15">
                <a:latin typeface="Symbol"/>
                <a:cs typeface="Symbol"/>
              </a:rPr>
              <a:t></a:t>
            </a:r>
            <a:r>
              <a:rPr dirty="0" baseline="-12820" sz="2925" spc="-3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328030" y="5312651"/>
            <a:ext cx="612775" cy="532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950" spc="15">
                <a:latin typeface="Symbol"/>
                <a:cs typeface="Symbol"/>
              </a:rPr>
              <a:t></a:t>
            </a:r>
            <a:r>
              <a:rPr dirty="0" sz="1950" spc="-210">
                <a:latin typeface="Times New Roman"/>
                <a:cs typeface="Times New Roman"/>
              </a:rPr>
              <a:t> </a:t>
            </a:r>
            <a:r>
              <a:rPr dirty="0" baseline="-4273" sz="2925" spc="15">
                <a:latin typeface="Symbol"/>
                <a:cs typeface="Symbol"/>
              </a:rPr>
              <a:t></a:t>
            </a:r>
            <a:r>
              <a:rPr dirty="0" baseline="-4273" sz="2925" spc="-457">
                <a:latin typeface="Times New Roman"/>
                <a:cs typeface="Times New Roman"/>
              </a:rPr>
              <a:t> </a:t>
            </a:r>
            <a:r>
              <a:rPr dirty="0" sz="1950" spc="15" i="1">
                <a:latin typeface="Times New Roman"/>
                <a:cs typeface="Times New Roman"/>
              </a:rPr>
              <a:t>v</a:t>
            </a:r>
            <a:r>
              <a:rPr dirty="0" sz="1950" spc="-155" i="1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</a:t>
            </a:r>
            <a:endParaRPr sz="1950">
              <a:latin typeface="Symbol"/>
              <a:cs typeface="Symbol"/>
            </a:endParaRPr>
          </a:p>
          <a:p>
            <a:pPr marL="186055">
              <a:lnSpc>
                <a:spcPts val="2065"/>
              </a:lnSpc>
            </a:pPr>
            <a:r>
              <a:rPr dirty="0" sz="1950" spc="10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94656" y="5103355"/>
            <a:ext cx="493395" cy="374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885"/>
              </a:lnSpc>
            </a:pPr>
            <a:r>
              <a:rPr dirty="0" sz="115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845"/>
              </a:lnSpc>
            </a:pPr>
            <a:r>
              <a:rPr dirty="0" sz="1950" spc="25" i="1">
                <a:latin typeface="Times New Roman"/>
                <a:cs typeface="Times New Roman"/>
              </a:rPr>
              <a:t>M</a:t>
            </a:r>
            <a:r>
              <a:rPr dirty="0" sz="1950" spc="125" i="1">
                <a:latin typeface="Times New Roman"/>
                <a:cs typeface="Times New Roman"/>
              </a:rPr>
              <a:t> </a:t>
            </a:r>
            <a:r>
              <a:rPr dirty="0" baseline="-4273" sz="2925" spc="15">
                <a:latin typeface="Symbol"/>
                <a:cs typeface="Symbol"/>
              </a:rPr>
              <a:t></a:t>
            </a:r>
            <a:endParaRPr baseline="-4273" sz="2925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91243" y="5230050"/>
            <a:ext cx="1464310" cy="687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80"/>
              </a:lnSpc>
            </a:pPr>
            <a:r>
              <a:rPr dirty="0" sz="1950" spc="50" i="1">
                <a:latin typeface="Times New Roman"/>
                <a:cs typeface="Times New Roman"/>
              </a:rPr>
              <a:t>D</a:t>
            </a:r>
            <a:r>
              <a:rPr dirty="0" sz="2600" spc="-325">
                <a:latin typeface="Symbol"/>
                <a:cs typeface="Symbol"/>
              </a:rPr>
              <a:t></a:t>
            </a:r>
            <a:r>
              <a:rPr dirty="0" sz="1950" spc="55" i="1">
                <a:latin typeface="Times New Roman"/>
                <a:cs typeface="Times New Roman"/>
              </a:rPr>
              <a:t>u</a:t>
            </a:r>
            <a:r>
              <a:rPr dirty="0" sz="1950" spc="5">
                <a:latin typeface="Times New Roman"/>
                <a:cs typeface="Times New Roman"/>
              </a:rPr>
              <a:t>,</a:t>
            </a:r>
            <a:r>
              <a:rPr dirty="0" sz="1950" spc="-285">
                <a:latin typeface="Times New Roman"/>
                <a:cs typeface="Times New Roman"/>
              </a:rPr>
              <a:t> </a:t>
            </a:r>
            <a:r>
              <a:rPr dirty="0" sz="1950" spc="105" i="1">
                <a:latin typeface="Times New Roman"/>
                <a:cs typeface="Times New Roman"/>
              </a:rPr>
              <a:t>v</a:t>
            </a:r>
            <a:r>
              <a:rPr dirty="0" sz="2600" spc="-229">
                <a:latin typeface="Symbol"/>
                <a:cs typeface="Symbol"/>
              </a:rPr>
              <a:t></a:t>
            </a:r>
            <a:r>
              <a:rPr dirty="0" sz="2600" spc="-355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</a:t>
            </a:r>
            <a:r>
              <a:rPr dirty="0" sz="1950" spc="-25">
                <a:latin typeface="Times New Roman"/>
                <a:cs typeface="Times New Roman"/>
              </a:rPr>
              <a:t> </a:t>
            </a:r>
            <a:r>
              <a:rPr dirty="0" baseline="-7122" sz="2925" spc="-30">
                <a:latin typeface="Symbol"/>
                <a:cs typeface="Symbol"/>
              </a:rPr>
              <a:t></a:t>
            </a:r>
            <a:r>
              <a:rPr dirty="0" baseline="-4273" sz="2925" spc="247">
                <a:latin typeface="Symbol"/>
                <a:cs typeface="Symbol"/>
              </a:rPr>
              <a:t></a:t>
            </a:r>
            <a:r>
              <a:rPr dirty="0" sz="1950" spc="15" i="1">
                <a:latin typeface="Times New Roman"/>
                <a:cs typeface="Times New Roman"/>
              </a:rPr>
              <a:t>u</a:t>
            </a:r>
            <a:r>
              <a:rPr dirty="0" sz="1950" spc="-114" i="1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Symbol"/>
                <a:cs typeface="Symbol"/>
              </a:rPr>
              <a:t></a:t>
            </a:r>
            <a:endParaRPr sz="1950">
              <a:latin typeface="Symbol"/>
              <a:cs typeface="Symbol"/>
            </a:endParaRPr>
          </a:p>
          <a:p>
            <a:pPr marL="929005">
              <a:lnSpc>
                <a:spcPts val="2000"/>
              </a:lnSpc>
            </a:pPr>
            <a:r>
              <a:rPr dirty="0" baseline="-5698" sz="2925" spc="-1132">
                <a:latin typeface="Symbol"/>
                <a:cs typeface="Symbol"/>
              </a:rPr>
              <a:t></a:t>
            </a:r>
            <a:r>
              <a:rPr dirty="0" baseline="-15669" sz="2925" spc="-30">
                <a:latin typeface="Symbol"/>
                <a:cs typeface="Symbol"/>
              </a:rPr>
              <a:t></a:t>
            </a:r>
            <a:r>
              <a:rPr dirty="0" sz="1950" spc="10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913890"/>
            <a:ext cx="510730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10">
                <a:latin typeface="NSimSun"/>
                <a:cs typeface="NSimSun"/>
              </a:rPr>
              <a:t>n阶的巴特沃思带阻滤波器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98943" y="3565414"/>
            <a:ext cx="2075180" cy="0"/>
          </a:xfrm>
          <a:custGeom>
            <a:avLst/>
            <a:gdLst/>
            <a:ahLst/>
            <a:cxnLst/>
            <a:rect l="l" t="t" r="r" b="b"/>
            <a:pathLst>
              <a:path w="2075179" h="0">
                <a:moveTo>
                  <a:pt x="0" y="0"/>
                </a:moveTo>
                <a:lnTo>
                  <a:pt x="2074900" y="0"/>
                </a:lnTo>
              </a:path>
            </a:pathLst>
          </a:custGeom>
          <a:ln w="56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36771" y="3105170"/>
            <a:ext cx="3244215" cy="0"/>
          </a:xfrm>
          <a:custGeom>
            <a:avLst/>
            <a:gdLst/>
            <a:ahLst/>
            <a:cxnLst/>
            <a:rect l="l" t="t" r="r" b="b"/>
            <a:pathLst>
              <a:path w="3244215" h="0">
                <a:moveTo>
                  <a:pt x="0" y="0"/>
                </a:moveTo>
                <a:lnTo>
                  <a:pt x="3243798" y="0"/>
                </a:lnTo>
              </a:path>
            </a:pathLst>
          </a:custGeom>
          <a:ln w="113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91298" y="3561334"/>
            <a:ext cx="10541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1403" y="3103638"/>
            <a:ext cx="126174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i="1">
                <a:latin typeface="Times New Roman"/>
                <a:cs typeface="Times New Roman"/>
              </a:rPr>
              <a:t>D</a:t>
            </a:r>
            <a:r>
              <a:rPr dirty="0" sz="2150" spc="185" i="1">
                <a:latin typeface="Times New Roman"/>
                <a:cs typeface="Times New Roman"/>
              </a:rPr>
              <a:t> </a:t>
            </a:r>
            <a:r>
              <a:rPr dirty="0" sz="2850" spc="-95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u</a:t>
            </a:r>
            <a:r>
              <a:rPr dirty="0" sz="2150" spc="5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20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v</a:t>
            </a:r>
            <a:r>
              <a:rPr dirty="0" sz="2150" spc="30" i="1">
                <a:latin typeface="Times New Roman"/>
                <a:cs typeface="Times New Roman"/>
              </a:rPr>
              <a:t> </a:t>
            </a:r>
            <a:r>
              <a:rPr dirty="0" sz="2850" spc="-395">
                <a:latin typeface="Symbol"/>
                <a:cs typeface="Symbol"/>
              </a:rPr>
              <a:t></a:t>
            </a:r>
            <a:r>
              <a:rPr dirty="0" sz="2150" i="1">
                <a:latin typeface="Times New Roman"/>
                <a:cs typeface="Times New Roman"/>
              </a:rPr>
              <a:t>W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8883" y="2728467"/>
            <a:ext cx="162560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85596" y="3434829"/>
            <a:ext cx="130810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53960" y="3641331"/>
            <a:ext cx="36258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43840" algn="l"/>
              </a:tabLst>
            </a:pPr>
            <a:r>
              <a:rPr dirty="0" sz="1250">
                <a:latin typeface="Times New Roman"/>
                <a:cs typeface="Times New Roman"/>
              </a:rPr>
              <a:t>0</a:t>
            </a:r>
            <a:r>
              <a:rPr dirty="0" sz="1250">
                <a:latin typeface="Times New Roman"/>
                <a:cs typeface="Times New Roman"/>
              </a:rPr>
              <a:t>	</a:t>
            </a:r>
            <a:r>
              <a:rPr dirty="0" sz="2150">
                <a:latin typeface="Symbol"/>
                <a:cs typeface="Symbol"/>
              </a:rPr>
              <a:t>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85596" y="3102609"/>
            <a:ext cx="413384" cy="405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1770">
              <a:lnSpc>
                <a:spcPts val="1030"/>
              </a:lnSpc>
            </a:pPr>
            <a:r>
              <a:rPr dirty="0" sz="1250">
                <a:latin typeface="Times New Roman"/>
                <a:cs typeface="Times New Roman"/>
              </a:rPr>
              <a:t>2</a:t>
            </a:r>
            <a:r>
              <a:rPr dirty="0" sz="1250" spc="7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2110"/>
              </a:lnSpc>
            </a:pPr>
            <a:r>
              <a:rPr dirty="0" sz="2150">
                <a:latin typeface="Symbol"/>
                <a:cs typeface="Symbol"/>
              </a:rPr>
              <a:t>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25879" y="3641331"/>
            <a:ext cx="3327400" cy="9442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2150">
                <a:latin typeface="Symbol"/>
                <a:cs typeface="Symbol"/>
              </a:rPr>
              <a:t></a:t>
            </a:r>
            <a:endParaRPr sz="2150">
              <a:latin typeface="Symbol"/>
              <a:cs typeface="Symbol"/>
            </a:endParaRPr>
          </a:p>
          <a:p>
            <a:pPr algn="r" marR="52069">
              <a:lnSpc>
                <a:spcPts val="3750"/>
              </a:lnSpc>
              <a:spcBef>
                <a:spcPts val="1105"/>
              </a:spcBef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高斯带阻滤波器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22456" y="3173450"/>
            <a:ext cx="130810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Symbol"/>
                <a:cs typeface="Symbol"/>
              </a:rPr>
              <a:t>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29960" y="3480815"/>
            <a:ext cx="1478280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67460" algn="l"/>
              </a:tabLst>
            </a:pPr>
            <a:r>
              <a:rPr dirty="0" baseline="42222" sz="1875">
                <a:latin typeface="Times New Roman"/>
                <a:cs typeface="Times New Roman"/>
              </a:rPr>
              <a:t>2</a:t>
            </a:r>
            <a:r>
              <a:rPr dirty="0" baseline="42222" sz="1875">
                <a:latin typeface="Times New Roman"/>
                <a:cs typeface="Times New Roman"/>
              </a:rPr>
              <a:t> </a:t>
            </a:r>
            <a:r>
              <a:rPr dirty="0" baseline="42222" sz="1875" spc="-44">
                <a:latin typeface="Times New Roman"/>
                <a:cs typeface="Times New Roman"/>
              </a:rPr>
              <a:t> </a:t>
            </a:r>
            <a:r>
              <a:rPr dirty="0" sz="2850" spc="-95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u</a:t>
            </a:r>
            <a:r>
              <a:rPr dirty="0" sz="2150" spc="5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20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v</a:t>
            </a:r>
            <a:r>
              <a:rPr dirty="0" sz="2150" spc="30" i="1">
                <a:latin typeface="Times New Roman"/>
                <a:cs typeface="Times New Roman"/>
              </a:rPr>
              <a:t> </a:t>
            </a:r>
            <a:r>
              <a:rPr dirty="0" sz="2850" spc="320">
                <a:latin typeface="Symbol"/>
                <a:cs typeface="Symbol"/>
              </a:rPr>
              <a:t></a:t>
            </a:r>
            <a:r>
              <a:rPr dirty="0" sz="2150">
                <a:latin typeface="Symbol"/>
                <a:cs typeface="Symbol"/>
              </a:rPr>
              <a:t></a:t>
            </a:r>
            <a:r>
              <a:rPr dirty="0" sz="2150">
                <a:latin typeface="Times New Roman"/>
                <a:cs typeface="Times New Roman"/>
              </a:rPr>
              <a:t>	</a:t>
            </a:r>
            <a:r>
              <a:rPr dirty="0" sz="2150" i="1">
                <a:latin typeface="Times New Roman"/>
                <a:cs typeface="Times New Roman"/>
              </a:rPr>
              <a:t>D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08119" y="3360165"/>
            <a:ext cx="939165" cy="549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6415" algn="l"/>
              </a:tabLst>
            </a:pPr>
            <a:r>
              <a:rPr dirty="0" sz="2150">
                <a:latin typeface="Times New Roman"/>
                <a:cs typeface="Times New Roman"/>
              </a:rPr>
              <a:t>1</a:t>
            </a:r>
            <a:r>
              <a:rPr dirty="0" sz="2150" spc="150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</a:t>
            </a:r>
            <a:r>
              <a:rPr dirty="0" sz="2150">
                <a:latin typeface="Times New Roman"/>
                <a:cs typeface="Times New Roman"/>
              </a:rPr>
              <a:t>	</a:t>
            </a:r>
            <a:r>
              <a:rPr dirty="0" baseline="-15503" sz="3225">
                <a:latin typeface="Symbol"/>
                <a:cs typeface="Symbol"/>
              </a:rPr>
              <a:t></a:t>
            </a:r>
            <a:r>
              <a:rPr dirty="0" baseline="-15503" sz="3225" spc="337">
                <a:latin typeface="Times New Roman"/>
                <a:cs typeface="Times New Roman"/>
              </a:rPr>
              <a:t> </a:t>
            </a:r>
            <a:r>
              <a:rPr dirty="0" baseline="-42635" sz="3225" i="1">
                <a:latin typeface="Times New Roman"/>
                <a:cs typeface="Times New Roman"/>
              </a:rPr>
              <a:t>D</a:t>
            </a:r>
            <a:endParaRPr baseline="-42635" sz="322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50438" y="2811779"/>
            <a:ext cx="1341120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3535" algn="l"/>
              </a:tabLst>
            </a:pPr>
            <a:r>
              <a:rPr dirty="0" sz="2150" i="1">
                <a:latin typeface="Times New Roman"/>
                <a:cs typeface="Times New Roman"/>
              </a:rPr>
              <a:t>H</a:t>
            </a:r>
            <a:r>
              <a:rPr dirty="0" sz="2150" i="1">
                <a:latin typeface="Times New Roman"/>
                <a:cs typeface="Times New Roman"/>
              </a:rPr>
              <a:t>	</a:t>
            </a:r>
            <a:r>
              <a:rPr dirty="0" sz="2850" spc="-95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u</a:t>
            </a:r>
            <a:r>
              <a:rPr dirty="0" sz="2150" spc="5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20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v</a:t>
            </a:r>
            <a:r>
              <a:rPr dirty="0" sz="2150" spc="30" i="1">
                <a:latin typeface="Times New Roman"/>
                <a:cs typeface="Times New Roman"/>
              </a:rPr>
              <a:t> </a:t>
            </a:r>
            <a:r>
              <a:rPr dirty="0" sz="2850" spc="50">
                <a:latin typeface="Symbol"/>
                <a:cs typeface="Symbol"/>
              </a:rPr>
              <a:t></a:t>
            </a:r>
            <a:r>
              <a:rPr dirty="0" sz="2850" spc="-250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60897" y="5415568"/>
            <a:ext cx="1226820" cy="0"/>
          </a:xfrm>
          <a:custGeom>
            <a:avLst/>
            <a:gdLst/>
            <a:ahLst/>
            <a:cxnLst/>
            <a:rect l="l" t="t" r="r" b="b"/>
            <a:pathLst>
              <a:path w="1226820" h="0">
                <a:moveTo>
                  <a:pt x="0" y="0"/>
                </a:moveTo>
                <a:lnTo>
                  <a:pt x="1226813" y="0"/>
                </a:lnTo>
              </a:path>
            </a:pathLst>
          </a:custGeom>
          <a:ln w="56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909181" y="5111495"/>
            <a:ext cx="82550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37921" y="5167121"/>
            <a:ext cx="104775" cy="260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980"/>
              </a:lnSpc>
            </a:pPr>
            <a:r>
              <a:rPr dirty="0" sz="900" spc="-5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80"/>
              </a:lnSpc>
            </a:pPr>
            <a:r>
              <a:rPr dirty="0" sz="900" spc="-5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50191" y="5167121"/>
            <a:ext cx="82550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02501" y="5169903"/>
            <a:ext cx="86995" cy="50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30"/>
              </a:lnSpc>
            </a:pPr>
            <a:r>
              <a:rPr dirty="0" sz="1250">
                <a:latin typeface="Symbol"/>
                <a:cs typeface="Symbol"/>
              </a:rPr>
              <a:t></a:t>
            </a:r>
            <a:endParaRPr sz="1250">
              <a:latin typeface="Symbol"/>
              <a:cs typeface="Symbol"/>
            </a:endParaRPr>
          </a:p>
          <a:p>
            <a:pPr marL="12700">
              <a:lnSpc>
                <a:spcPts val="1105"/>
              </a:lnSpc>
            </a:pPr>
            <a:r>
              <a:rPr dirty="0" sz="1250">
                <a:latin typeface="Symbol"/>
                <a:cs typeface="Symbol"/>
              </a:rPr>
              <a:t></a:t>
            </a:r>
            <a:endParaRPr sz="1250">
              <a:latin typeface="Symbol"/>
              <a:cs typeface="Symbol"/>
            </a:endParaRPr>
          </a:p>
          <a:p>
            <a:pPr marL="12700">
              <a:lnSpc>
                <a:spcPts val="1280"/>
              </a:lnSpc>
            </a:pPr>
            <a:r>
              <a:rPr dirty="0" sz="1250" spc="-484">
                <a:latin typeface="Symbol"/>
                <a:cs typeface="Symbol"/>
              </a:rPr>
              <a:t></a:t>
            </a:r>
            <a:r>
              <a:rPr dirty="0" baseline="-8888" sz="1875">
                <a:latin typeface="Symbol"/>
                <a:cs typeface="Symbol"/>
              </a:rPr>
              <a:t></a:t>
            </a:r>
            <a:endParaRPr baseline="-8888" sz="1875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40057" y="5316982"/>
            <a:ext cx="86995" cy="200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>
                <a:latin typeface="Symbol"/>
                <a:cs typeface="Symbol"/>
              </a:rPr>
              <a:t>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96039" y="5369814"/>
            <a:ext cx="1236345" cy="308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57200" algn="l"/>
              </a:tabLst>
            </a:pPr>
            <a:r>
              <a:rPr dirty="0" sz="1250">
                <a:latin typeface="Times New Roman"/>
                <a:cs typeface="Times New Roman"/>
              </a:rPr>
              <a:t>2</a:t>
            </a:r>
            <a:r>
              <a:rPr dirty="0" sz="1250">
                <a:latin typeface="Times New Roman"/>
                <a:cs typeface="Times New Roman"/>
              </a:rPr>
              <a:t> 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baseline="-11111" sz="1875" spc="-727">
                <a:latin typeface="Symbol"/>
                <a:cs typeface="Symbol"/>
              </a:rPr>
              <a:t></a:t>
            </a:r>
            <a:r>
              <a:rPr dirty="0" baseline="-20000" sz="1875">
                <a:latin typeface="Symbol"/>
                <a:cs typeface="Symbol"/>
              </a:rPr>
              <a:t></a:t>
            </a:r>
            <a:r>
              <a:rPr dirty="0" baseline="-20000" sz="1875">
                <a:latin typeface="Times New Roman"/>
                <a:cs typeface="Times New Roman"/>
              </a:rPr>
              <a:t>	</a:t>
            </a:r>
            <a:r>
              <a:rPr dirty="0" sz="1250" i="1">
                <a:latin typeface="Times New Roman"/>
                <a:cs typeface="Times New Roman"/>
              </a:rPr>
              <a:t>D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114" i="1">
                <a:latin typeface="Times New Roman"/>
                <a:cs typeface="Times New Roman"/>
              </a:rPr>
              <a:t> </a:t>
            </a:r>
            <a:r>
              <a:rPr dirty="0" sz="1650" spc="45">
                <a:latin typeface="Symbol"/>
                <a:cs typeface="Symbol"/>
              </a:rPr>
              <a:t></a:t>
            </a:r>
            <a:r>
              <a:rPr dirty="0" sz="1250" i="1">
                <a:latin typeface="Times New Roman"/>
                <a:cs typeface="Times New Roman"/>
              </a:rPr>
              <a:t>u</a:t>
            </a:r>
            <a:r>
              <a:rPr dirty="0" sz="1250" spc="105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,</a:t>
            </a:r>
            <a:r>
              <a:rPr dirty="0" sz="1250" spc="-13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v</a:t>
            </a:r>
            <a:r>
              <a:rPr dirty="0" sz="1250" spc="114" i="1">
                <a:latin typeface="Times New Roman"/>
                <a:cs typeface="Times New Roman"/>
              </a:rPr>
              <a:t> </a:t>
            </a:r>
            <a:r>
              <a:rPr dirty="0" sz="1650" spc="-130">
                <a:latin typeface="Symbol"/>
                <a:cs typeface="Symbol"/>
              </a:rPr>
              <a:t></a:t>
            </a:r>
            <a:r>
              <a:rPr dirty="0" sz="1250" spc="5" i="1">
                <a:latin typeface="Times New Roman"/>
                <a:cs typeface="Times New Roman"/>
              </a:rPr>
              <a:t>W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36169" y="5193538"/>
            <a:ext cx="2844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5575" indent="-142875">
              <a:lnSpc>
                <a:spcPct val="100000"/>
              </a:lnSpc>
              <a:buFont typeface="Symbol"/>
              <a:buChar char=""/>
              <a:tabLst>
                <a:tab pos="156210" algn="l"/>
              </a:tabLst>
            </a:pPr>
            <a:r>
              <a:rPr dirty="0" sz="1250" i="1">
                <a:latin typeface="Times New Roman"/>
                <a:cs typeface="Times New Roman"/>
              </a:rPr>
              <a:t>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40591" y="5145798"/>
            <a:ext cx="1225550" cy="351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41045" algn="l"/>
              </a:tabLst>
            </a:pPr>
            <a:r>
              <a:rPr dirty="0" baseline="-35555" sz="1875">
                <a:latin typeface="Symbol"/>
                <a:cs typeface="Symbol"/>
              </a:rPr>
              <a:t></a:t>
            </a:r>
            <a:r>
              <a:rPr dirty="0" baseline="-35555" sz="1875">
                <a:latin typeface="Times New Roman"/>
                <a:cs typeface="Times New Roman"/>
              </a:rPr>
              <a:t> </a:t>
            </a:r>
            <a:r>
              <a:rPr dirty="0" baseline="-35555" sz="1875" spc="-187">
                <a:latin typeface="Times New Roman"/>
                <a:cs typeface="Times New Roman"/>
              </a:rPr>
              <a:t> </a:t>
            </a:r>
            <a:r>
              <a:rPr dirty="0" sz="1250" u="sng">
                <a:latin typeface="Times New Roman"/>
                <a:cs typeface="Times New Roman"/>
              </a:rPr>
              <a:t>1</a:t>
            </a:r>
            <a:r>
              <a:rPr dirty="0" sz="1250" spc="35" u="sng">
                <a:latin typeface="Times New Roman"/>
                <a:cs typeface="Times New Roman"/>
              </a:rPr>
              <a:t> </a:t>
            </a:r>
            <a:r>
              <a:rPr dirty="0" sz="1250" spc="-130">
                <a:latin typeface="Times New Roman"/>
                <a:cs typeface="Times New Roman"/>
              </a:rPr>
              <a:t> </a:t>
            </a:r>
            <a:r>
              <a:rPr dirty="0" baseline="8888" sz="1875">
                <a:latin typeface="Symbol"/>
                <a:cs typeface="Symbol"/>
              </a:rPr>
              <a:t></a:t>
            </a:r>
            <a:r>
              <a:rPr dirty="0" baseline="8888" sz="1875">
                <a:latin typeface="Times New Roman"/>
                <a:cs typeface="Times New Roman"/>
              </a:rPr>
              <a:t> </a:t>
            </a:r>
            <a:r>
              <a:rPr dirty="0" baseline="8888" sz="1875" spc="-13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D</a:t>
            </a:r>
            <a:r>
              <a:rPr dirty="0" sz="1250" i="1">
                <a:latin typeface="Times New Roman"/>
                <a:cs typeface="Times New Roman"/>
              </a:rPr>
              <a:t>	</a:t>
            </a:r>
            <a:r>
              <a:rPr dirty="0" sz="1650" spc="50">
                <a:latin typeface="Symbol"/>
                <a:cs typeface="Symbol"/>
              </a:rPr>
              <a:t></a:t>
            </a:r>
            <a:r>
              <a:rPr dirty="0" sz="1250" i="1">
                <a:latin typeface="Times New Roman"/>
                <a:cs typeface="Times New Roman"/>
              </a:rPr>
              <a:t>u</a:t>
            </a:r>
            <a:r>
              <a:rPr dirty="0" sz="1250" spc="100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,</a:t>
            </a:r>
            <a:r>
              <a:rPr dirty="0" sz="1250" spc="-13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v</a:t>
            </a:r>
            <a:r>
              <a:rPr dirty="0" sz="1250" spc="114" i="1">
                <a:latin typeface="Times New Roman"/>
                <a:cs typeface="Times New Roman"/>
              </a:rPr>
              <a:t> </a:t>
            </a:r>
            <a:r>
              <a:rPr dirty="0" sz="1650" spc="30">
                <a:latin typeface="Symbol"/>
                <a:cs typeface="Symbol"/>
              </a:rPr>
              <a:t>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28314" y="5372100"/>
            <a:ext cx="2068830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3535" algn="l"/>
              </a:tabLst>
            </a:pPr>
            <a:r>
              <a:rPr dirty="0" sz="2150" i="1">
                <a:latin typeface="Times New Roman"/>
                <a:cs typeface="Times New Roman"/>
              </a:rPr>
              <a:t>H</a:t>
            </a:r>
            <a:r>
              <a:rPr dirty="0" sz="2150" i="1">
                <a:latin typeface="Times New Roman"/>
                <a:cs typeface="Times New Roman"/>
              </a:rPr>
              <a:t>	</a:t>
            </a:r>
            <a:r>
              <a:rPr dirty="0" sz="2850" spc="-95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u</a:t>
            </a:r>
            <a:r>
              <a:rPr dirty="0" sz="2150" spc="5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20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v</a:t>
            </a:r>
            <a:r>
              <a:rPr dirty="0" sz="2150" spc="30" i="1">
                <a:latin typeface="Times New Roman"/>
                <a:cs typeface="Times New Roman"/>
              </a:rPr>
              <a:t> </a:t>
            </a:r>
            <a:r>
              <a:rPr dirty="0" sz="2850" spc="50">
                <a:latin typeface="Symbol"/>
                <a:cs typeface="Symbol"/>
              </a:rPr>
              <a:t></a:t>
            </a:r>
            <a:r>
              <a:rPr dirty="0" sz="2850" spc="-250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</a:t>
            </a:r>
            <a:r>
              <a:rPr dirty="0" sz="2150">
                <a:latin typeface="Times New Roman"/>
                <a:cs typeface="Times New Roman"/>
              </a:rPr>
              <a:t> </a:t>
            </a:r>
            <a:r>
              <a:rPr dirty="0" sz="2150" spc="-215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1</a:t>
            </a:r>
            <a:r>
              <a:rPr dirty="0" sz="2150" spc="145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</a:t>
            </a:r>
            <a:r>
              <a:rPr dirty="0" sz="2150">
                <a:latin typeface="Times New Roman"/>
                <a:cs typeface="Times New Roman"/>
              </a:rPr>
              <a:t> </a:t>
            </a:r>
            <a:r>
              <a:rPr dirty="0" sz="2150" spc="-110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e</a:t>
            </a:r>
            <a:endParaRPr sz="2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1402" rIns="0" bIns="0" rtlCol="0" vert="horz">
            <a:spAutoFit/>
          </a:bodyPr>
          <a:lstStyle/>
          <a:p>
            <a:pPr marL="157480">
              <a:lnSpc>
                <a:spcPts val="3750"/>
              </a:lnSpc>
            </a:pPr>
            <a:r>
              <a:rPr dirty="0" sz="3200" spc="-15">
                <a:latin typeface="NSimSun"/>
                <a:cs typeface="NSimSun"/>
              </a:rPr>
              <a:t>带阻滤波器的透视图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1595" y="2952750"/>
            <a:ext cx="6362700" cy="190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46375" y="1982978"/>
            <a:ext cx="55365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1256665" algn="l"/>
                <a:tab pos="4812030" algn="l"/>
              </a:tabLst>
            </a:pP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理</a:t>
            </a:r>
            <a:r>
              <a:rPr dirty="0" sz="2800" spc="-10" b="1">
                <a:solidFill>
                  <a:srgbClr val="EE2B0A"/>
                </a:solidFill>
                <a:latin typeface="NSimSun"/>
                <a:cs typeface="NSimSun"/>
              </a:rPr>
              <a:t>想</a:t>
            </a:r>
            <a:r>
              <a:rPr dirty="0" sz="280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巴特沃思(阶数为1</a:t>
            </a:r>
            <a:r>
              <a:rPr dirty="0" sz="2800" spc="-10" b="1">
                <a:solidFill>
                  <a:srgbClr val="EE2B0A"/>
                </a:solidFill>
                <a:latin typeface="NSimSun"/>
                <a:cs typeface="NSimSun"/>
              </a:rPr>
              <a:t>)</a:t>
            </a:r>
            <a:r>
              <a:rPr dirty="0" sz="280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高斯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上课主要内容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40538" rIns="0" bIns="0" rtlCol="0" vert="horz">
            <a:spAutoFit/>
          </a:bodyPr>
          <a:lstStyle/>
          <a:p>
            <a:pPr marL="857885">
              <a:lnSpc>
                <a:spcPct val="100000"/>
              </a:lnSpc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0" b="1">
                <a:latin typeface="NSimSun"/>
                <a:cs typeface="NSimSun"/>
              </a:rPr>
              <a:t>概述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689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2.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空间域图像增强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685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3.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彩色图像处理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689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4.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基于内容的图像检索（补充）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689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5.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傅里叶变换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685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6.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频率域图像增强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689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7.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图像复原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ts val="3295"/>
              </a:lnSpc>
              <a:spcBef>
                <a:spcPts val="1689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8.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图像压缩（1）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97507" y="1922271"/>
            <a:ext cx="4291965" cy="287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78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图像描述信息</a:t>
            </a:r>
            <a:endParaRPr sz="3200">
              <a:latin typeface="NSimSun"/>
              <a:cs typeface="NSimSun"/>
            </a:endParaRPr>
          </a:p>
          <a:p>
            <a:pPr marL="1079500" marR="5080" indent="-609600">
              <a:lnSpc>
                <a:spcPts val="3020"/>
              </a:lnSpc>
              <a:spcBef>
                <a:spcPts val="690"/>
              </a:spcBef>
              <a:tabLst>
                <a:tab pos="10788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如图像高度和宽度等 </a:t>
            </a:r>
            <a:r>
              <a:rPr dirty="0" sz="2800">
                <a:latin typeface="NSimSun"/>
                <a:cs typeface="NSimSun"/>
              </a:rPr>
              <a:t>信息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6978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图像数据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310"/>
              </a:spcBef>
              <a:tabLst>
                <a:tab pos="107886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顺序存放的连续数据</a:t>
            </a:r>
            <a:endParaRPr sz="2800">
              <a:latin typeface="NSimSun"/>
              <a:cs typeface="NSimSun"/>
            </a:endParaRPr>
          </a:p>
          <a:p>
            <a:pPr marL="698500" indent="-685800">
              <a:lnSpc>
                <a:spcPts val="3750"/>
              </a:lnSpc>
              <a:spcBef>
                <a:spcPts val="405"/>
              </a:spcBef>
              <a:buClr>
                <a:srgbClr val="EE2B0A"/>
              </a:buClr>
              <a:buSzPct val="68750"/>
              <a:buFont typeface="Segoe UI Symbol"/>
              <a:buChar char="•"/>
              <a:tabLst>
                <a:tab pos="698500" algn="l"/>
              </a:tabLst>
            </a:pPr>
            <a:r>
              <a:rPr dirty="0" sz="3200" spc="-5">
                <a:latin typeface="NSimSun"/>
                <a:cs typeface="NSimSun"/>
              </a:rPr>
              <a:t>BMP格式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4707" y="4842764"/>
            <a:ext cx="2412365" cy="18281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16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位图文件头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6216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2.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位图信息头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6216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3.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调色板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335"/>
              </a:spcBef>
              <a:tabLst>
                <a:tab pos="621665" algn="l"/>
              </a:tabLst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4.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latin typeface="NSimSun"/>
                <a:cs typeface="NSimSun"/>
              </a:rPr>
              <a:t>图像数据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18427" y="2634995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0" y="1143000"/>
                </a:lnTo>
                <a:lnTo>
                  <a:pt x="1143000" y="1143000"/>
                </a:lnTo>
                <a:lnTo>
                  <a:pt x="1143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18427" y="2634995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0" y="1143000"/>
                </a:lnTo>
                <a:lnTo>
                  <a:pt x="1143000" y="1143000"/>
                </a:lnTo>
                <a:lnTo>
                  <a:pt x="11430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18427" y="3777996"/>
            <a:ext cx="1143000" cy="2895600"/>
          </a:xfrm>
          <a:custGeom>
            <a:avLst/>
            <a:gdLst/>
            <a:ahLst/>
            <a:cxnLst/>
            <a:rect l="l" t="t" r="r" b="b"/>
            <a:pathLst>
              <a:path w="1143000" h="2895600">
                <a:moveTo>
                  <a:pt x="0" y="0"/>
                </a:moveTo>
                <a:lnTo>
                  <a:pt x="0" y="2895600"/>
                </a:lnTo>
                <a:lnTo>
                  <a:pt x="1143000" y="2895600"/>
                </a:lnTo>
                <a:lnTo>
                  <a:pt x="1143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18427" y="3777996"/>
            <a:ext cx="1143000" cy="2895600"/>
          </a:xfrm>
          <a:custGeom>
            <a:avLst/>
            <a:gdLst/>
            <a:ahLst/>
            <a:cxnLst/>
            <a:rect l="l" t="t" r="r" b="b"/>
            <a:pathLst>
              <a:path w="1143000" h="2895600">
                <a:moveTo>
                  <a:pt x="0" y="0"/>
                </a:moveTo>
                <a:lnTo>
                  <a:pt x="0" y="2895600"/>
                </a:lnTo>
                <a:lnTo>
                  <a:pt x="1143000" y="2895600"/>
                </a:lnTo>
                <a:lnTo>
                  <a:pt x="11430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39098" y="2895346"/>
            <a:ext cx="861694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solidFill>
                  <a:srgbClr val="EE2B0A"/>
                </a:solidFill>
                <a:latin typeface="Times New Roman"/>
                <a:cs typeface="Times New Roman"/>
              </a:rPr>
              <a:t>head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26754" y="4952758"/>
            <a:ext cx="85979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 b="1">
                <a:solidFill>
                  <a:srgbClr val="EE2B0A"/>
                </a:solidFill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37627" y="3777996"/>
            <a:ext cx="609600" cy="2895600"/>
          </a:xfrm>
          <a:custGeom>
            <a:avLst/>
            <a:gdLst/>
            <a:ahLst/>
            <a:cxnLst/>
            <a:rect l="l" t="t" r="r" b="b"/>
            <a:pathLst>
              <a:path w="609600" h="2895600">
                <a:moveTo>
                  <a:pt x="0" y="0"/>
                </a:moveTo>
                <a:lnTo>
                  <a:pt x="54808" y="3893"/>
                </a:lnTo>
                <a:lnTo>
                  <a:pt x="106386" y="15118"/>
                </a:lnTo>
                <a:lnTo>
                  <a:pt x="153873" y="32991"/>
                </a:lnTo>
                <a:lnTo>
                  <a:pt x="196410" y="56829"/>
                </a:lnTo>
                <a:lnTo>
                  <a:pt x="233140" y="85947"/>
                </a:lnTo>
                <a:lnTo>
                  <a:pt x="263203" y="119662"/>
                </a:lnTo>
                <a:lnTo>
                  <a:pt x="285739" y="157290"/>
                </a:lnTo>
                <a:lnTo>
                  <a:pt x="299891" y="198149"/>
                </a:lnTo>
                <a:lnTo>
                  <a:pt x="304800" y="241553"/>
                </a:lnTo>
                <a:lnTo>
                  <a:pt x="304800" y="1206245"/>
                </a:lnTo>
                <a:lnTo>
                  <a:pt x="309708" y="1249650"/>
                </a:lnTo>
                <a:lnTo>
                  <a:pt x="323861" y="1290509"/>
                </a:lnTo>
                <a:lnTo>
                  <a:pt x="346399" y="1328137"/>
                </a:lnTo>
                <a:lnTo>
                  <a:pt x="376463" y="1361852"/>
                </a:lnTo>
                <a:lnTo>
                  <a:pt x="413194" y="1390970"/>
                </a:lnTo>
                <a:lnTo>
                  <a:pt x="455732" y="1414808"/>
                </a:lnTo>
                <a:lnTo>
                  <a:pt x="503218" y="1432681"/>
                </a:lnTo>
                <a:lnTo>
                  <a:pt x="554794" y="1443906"/>
                </a:lnTo>
                <a:lnTo>
                  <a:pt x="609600" y="1447800"/>
                </a:lnTo>
                <a:lnTo>
                  <a:pt x="554794" y="1451693"/>
                </a:lnTo>
                <a:lnTo>
                  <a:pt x="503218" y="1462918"/>
                </a:lnTo>
                <a:lnTo>
                  <a:pt x="455732" y="1480791"/>
                </a:lnTo>
                <a:lnTo>
                  <a:pt x="413194" y="1504629"/>
                </a:lnTo>
                <a:lnTo>
                  <a:pt x="376463" y="1533747"/>
                </a:lnTo>
                <a:lnTo>
                  <a:pt x="346399" y="1567462"/>
                </a:lnTo>
                <a:lnTo>
                  <a:pt x="323861" y="1605090"/>
                </a:lnTo>
                <a:lnTo>
                  <a:pt x="309708" y="1645949"/>
                </a:lnTo>
                <a:lnTo>
                  <a:pt x="304800" y="1689353"/>
                </a:lnTo>
                <a:lnTo>
                  <a:pt x="304800" y="2654045"/>
                </a:lnTo>
                <a:lnTo>
                  <a:pt x="299891" y="2697450"/>
                </a:lnTo>
                <a:lnTo>
                  <a:pt x="285739" y="2738309"/>
                </a:lnTo>
                <a:lnTo>
                  <a:pt x="263203" y="2775937"/>
                </a:lnTo>
                <a:lnTo>
                  <a:pt x="233140" y="2809652"/>
                </a:lnTo>
                <a:lnTo>
                  <a:pt x="196410" y="2838770"/>
                </a:lnTo>
                <a:lnTo>
                  <a:pt x="153873" y="2862608"/>
                </a:lnTo>
                <a:lnTo>
                  <a:pt x="106386" y="2880481"/>
                </a:lnTo>
                <a:lnTo>
                  <a:pt x="54808" y="2891706"/>
                </a:lnTo>
                <a:lnTo>
                  <a:pt x="0" y="289560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90027" y="2634995"/>
            <a:ext cx="304800" cy="1143000"/>
          </a:xfrm>
          <a:custGeom>
            <a:avLst/>
            <a:gdLst/>
            <a:ahLst/>
            <a:cxnLst/>
            <a:rect l="l" t="t" r="r" b="b"/>
            <a:pathLst>
              <a:path w="304800" h="1143000">
                <a:moveTo>
                  <a:pt x="0" y="0"/>
                </a:moveTo>
                <a:lnTo>
                  <a:pt x="59174" y="7489"/>
                </a:lnTo>
                <a:lnTo>
                  <a:pt x="107632" y="27908"/>
                </a:lnTo>
                <a:lnTo>
                  <a:pt x="140374" y="58185"/>
                </a:lnTo>
                <a:lnTo>
                  <a:pt x="152400" y="95250"/>
                </a:lnTo>
                <a:lnTo>
                  <a:pt x="152400" y="476250"/>
                </a:lnTo>
                <a:lnTo>
                  <a:pt x="164427" y="513314"/>
                </a:lnTo>
                <a:lnTo>
                  <a:pt x="197172" y="543591"/>
                </a:lnTo>
                <a:lnTo>
                  <a:pt x="245631" y="564010"/>
                </a:lnTo>
                <a:lnTo>
                  <a:pt x="304800" y="571500"/>
                </a:lnTo>
                <a:lnTo>
                  <a:pt x="245631" y="578989"/>
                </a:lnTo>
                <a:lnTo>
                  <a:pt x="197172" y="599408"/>
                </a:lnTo>
                <a:lnTo>
                  <a:pt x="164427" y="629685"/>
                </a:lnTo>
                <a:lnTo>
                  <a:pt x="152400" y="666750"/>
                </a:lnTo>
                <a:lnTo>
                  <a:pt x="152400" y="1047750"/>
                </a:lnTo>
                <a:lnTo>
                  <a:pt x="140374" y="1084814"/>
                </a:lnTo>
                <a:lnTo>
                  <a:pt x="107632" y="1115091"/>
                </a:lnTo>
                <a:lnTo>
                  <a:pt x="59174" y="1135510"/>
                </a:lnTo>
                <a:lnTo>
                  <a:pt x="0" y="114300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947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数字图像的表示</a:t>
            </a:r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带阻滤波器使用举例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754515" y="2289048"/>
            <a:ext cx="6308597" cy="37939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834004" y="1887473"/>
            <a:ext cx="2311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被正弦噪声污染的图像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7204" y="1887473"/>
            <a:ext cx="2082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该图像的傅里叶频谱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9237" y="6201905"/>
            <a:ext cx="2654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4阶的巴特沃思带阻滤波器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9637" y="6201905"/>
            <a:ext cx="13970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滤波后的图像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913890"/>
            <a:ext cx="7518400" cy="285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81610" indent="-635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带通滤波器：允许一定频率范围内的信 号通过而阻止其它频率范围内的信号通过</a:t>
            </a:r>
            <a:endParaRPr sz="3200">
              <a:latin typeface="NSimSun"/>
              <a:cs typeface="NSimSun"/>
            </a:endParaRPr>
          </a:p>
          <a:p>
            <a:pPr marL="1790700">
              <a:lnSpc>
                <a:spcPct val="100000"/>
              </a:lnSpc>
              <a:spcBef>
                <a:spcPts val="1050"/>
              </a:spcBef>
            </a:pPr>
            <a:r>
              <a:rPr dirty="0" sz="2500" spc="210" i="1">
                <a:latin typeface="Times New Roman"/>
                <a:cs typeface="Times New Roman"/>
              </a:rPr>
              <a:t>H</a:t>
            </a:r>
            <a:r>
              <a:rPr dirty="0" baseline="-19047" sz="2625" i="1">
                <a:latin typeface="Times New Roman"/>
                <a:cs typeface="Times New Roman"/>
              </a:rPr>
              <a:t>bp </a:t>
            </a:r>
            <a:r>
              <a:rPr dirty="0" baseline="-19047" sz="2625" spc="-82" i="1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Symbol"/>
                <a:cs typeface="Symbol"/>
              </a:rPr>
              <a:t></a:t>
            </a:r>
            <a:r>
              <a:rPr dirty="0" sz="2500" spc="-290">
                <a:latin typeface="Times New Roman"/>
                <a:cs typeface="Times New Roman"/>
              </a:rPr>
              <a:t> </a:t>
            </a:r>
            <a:r>
              <a:rPr dirty="0" sz="2500" spc="175">
                <a:latin typeface="Times New Roman"/>
                <a:cs typeface="Times New Roman"/>
              </a:rPr>
              <a:t>1</a:t>
            </a:r>
            <a:r>
              <a:rPr dirty="0" sz="2500" spc="-5">
                <a:latin typeface="Symbol"/>
                <a:cs typeface="Symbol"/>
              </a:rPr>
              <a:t></a:t>
            </a:r>
            <a:r>
              <a:rPr dirty="0" sz="2500" spc="-140">
                <a:latin typeface="Times New Roman"/>
                <a:cs typeface="Times New Roman"/>
              </a:rPr>
              <a:t> </a:t>
            </a:r>
            <a:r>
              <a:rPr dirty="0" sz="2500" spc="210" i="1">
                <a:latin typeface="Times New Roman"/>
                <a:cs typeface="Times New Roman"/>
              </a:rPr>
              <a:t>H</a:t>
            </a:r>
            <a:r>
              <a:rPr dirty="0" baseline="-19047" sz="2625" i="1">
                <a:latin typeface="Times New Roman"/>
                <a:cs typeface="Times New Roman"/>
              </a:rPr>
              <a:t>br</a:t>
            </a:r>
            <a:r>
              <a:rPr dirty="0" baseline="-19047" sz="2625" spc="-157" i="1">
                <a:latin typeface="Times New Roman"/>
                <a:cs typeface="Times New Roman"/>
              </a:rPr>
              <a:t> </a:t>
            </a:r>
            <a:r>
              <a:rPr dirty="0" sz="3350" spc="-420">
                <a:latin typeface="Symbol"/>
                <a:cs typeface="Symbol"/>
              </a:rPr>
              <a:t></a:t>
            </a:r>
            <a:r>
              <a:rPr dirty="0" sz="2500" spc="10" i="1">
                <a:latin typeface="Times New Roman"/>
                <a:cs typeface="Times New Roman"/>
              </a:rPr>
              <a:t>u</a:t>
            </a:r>
            <a:r>
              <a:rPr dirty="0" sz="2500" spc="-5">
                <a:latin typeface="Times New Roman"/>
                <a:cs typeface="Times New Roman"/>
              </a:rPr>
              <a:t>,</a:t>
            </a:r>
            <a:r>
              <a:rPr dirty="0" sz="2500" spc="-390">
                <a:latin typeface="Times New Roman"/>
                <a:cs typeface="Times New Roman"/>
              </a:rPr>
              <a:t> </a:t>
            </a:r>
            <a:r>
              <a:rPr dirty="0" sz="2500" spc="150" i="1">
                <a:latin typeface="Times New Roman"/>
                <a:cs typeface="Times New Roman"/>
              </a:rPr>
              <a:t>v</a:t>
            </a:r>
            <a:r>
              <a:rPr dirty="0" sz="3350" spc="-295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  <a:p>
            <a:pPr marL="12700" marR="5080" indent="609600">
              <a:lnSpc>
                <a:spcPct val="102000"/>
              </a:lnSpc>
              <a:spcBef>
                <a:spcPts val="2945"/>
              </a:spcBef>
            </a:pPr>
            <a:r>
              <a:rPr dirty="0" sz="2800">
                <a:latin typeface="NSimSun"/>
                <a:cs typeface="NSimSun"/>
              </a:rPr>
              <a:t>H</a:t>
            </a:r>
            <a:r>
              <a:rPr dirty="0" baseline="-20467" sz="2850" spc="-7">
                <a:latin typeface="NSimSun"/>
                <a:cs typeface="NSimSun"/>
              </a:rPr>
              <a:t>bp</a:t>
            </a:r>
            <a:r>
              <a:rPr dirty="0" sz="2800" spc="-5">
                <a:latin typeface="NSimSun"/>
                <a:cs typeface="NSimSun"/>
              </a:rPr>
              <a:t>(u,v)表示带通滤波器，</a:t>
            </a:r>
            <a:r>
              <a:rPr dirty="0" sz="2800" spc="5">
                <a:latin typeface="NSimSun"/>
                <a:cs typeface="NSimSun"/>
              </a:rPr>
              <a:t>H</a:t>
            </a:r>
            <a:r>
              <a:rPr dirty="0" baseline="-20467" sz="2850" spc="-7">
                <a:latin typeface="NSimSun"/>
                <a:cs typeface="NSimSun"/>
              </a:rPr>
              <a:t>br</a:t>
            </a:r>
            <a:r>
              <a:rPr dirty="0" sz="2800" spc="-5">
                <a:latin typeface="NSimSun"/>
                <a:cs typeface="NSimSun"/>
              </a:rPr>
              <a:t>(u,v)表示相应</a:t>
            </a:r>
            <a:r>
              <a:rPr dirty="0" sz="2800" spc="-5">
                <a:latin typeface="NSimSun"/>
                <a:cs typeface="NSimSun"/>
              </a:rPr>
              <a:t> 的带阻滤波器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913890"/>
            <a:ext cx="7616190" cy="3683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陷波滤波器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阻止或通过事先定义的中心频率邻域内的频 </a:t>
            </a:r>
            <a:r>
              <a:rPr dirty="0" sz="2800">
                <a:latin typeface="NSimSun"/>
                <a:cs typeface="NSimSun"/>
              </a:rPr>
              <a:t>率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由于傅里叶变换是对称的，陷波滤波器必须 以关于原点对称的形式出现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如果陷波滤波器位于原点处，则以它本身形 式出现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6" name="object 6"/>
          <p:cNvSpPr/>
          <p:nvPr/>
        </p:nvSpPr>
        <p:spPr>
          <a:xfrm>
            <a:off x="3143135" y="2277617"/>
            <a:ext cx="5083302" cy="4092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850257" y="1815846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理想的陷波滤波器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111" y="3616464"/>
            <a:ext cx="26543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2阶的巴特沃思陷波滤波器</a:t>
            </a:r>
            <a:endParaRPr sz="1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6103" y="3616464"/>
            <a:ext cx="1625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EE2B0A"/>
                </a:solidFill>
                <a:latin typeface="NSimSun"/>
                <a:cs typeface="NSimSun"/>
              </a:rPr>
              <a:t>高斯陷波滤波器</a:t>
            </a:r>
            <a:endParaRPr sz="1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092575" cy="145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图像复原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理想陷波带阻滤波器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2025" y="6356096"/>
            <a:ext cx="584073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中心在（u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 spc="-5">
                <a:latin typeface="NSimSun"/>
                <a:cs typeface="NSimSun"/>
              </a:rPr>
              <a:t>v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）且在（-</a:t>
            </a:r>
            <a:r>
              <a:rPr dirty="0" sz="2800" spc="-10">
                <a:latin typeface="NSimSun"/>
                <a:cs typeface="NSimSun"/>
              </a:rPr>
              <a:t>u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>
                <a:latin typeface="NSimSun"/>
                <a:cs typeface="NSimSun"/>
              </a:rPr>
              <a:t>,-</a:t>
            </a:r>
            <a:r>
              <a:rPr dirty="0" sz="2800" spc="-5">
                <a:latin typeface="NSimSun"/>
                <a:cs typeface="NSimSun"/>
              </a:rPr>
              <a:t>v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）对称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3363" y="2882912"/>
            <a:ext cx="191770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>
                <a:latin typeface="Symbol"/>
                <a:cs typeface="Symbol"/>
              </a:rPr>
              <a:t>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3363" y="3091675"/>
            <a:ext cx="324485" cy="4959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4675" sz="3975" spc="-427">
                <a:latin typeface="Symbol"/>
                <a:cs typeface="Symbol"/>
              </a:rPr>
              <a:t></a:t>
            </a:r>
            <a:r>
              <a:rPr dirty="0" sz="2650">
                <a:latin typeface="Times New Roman"/>
                <a:cs typeface="Times New Roman"/>
              </a:rPr>
              <a:t>1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93363" y="2588767"/>
            <a:ext cx="346710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110">
                <a:latin typeface="Symbol"/>
                <a:cs typeface="Symbol"/>
              </a:rPr>
              <a:t></a:t>
            </a:r>
            <a:r>
              <a:rPr dirty="0" baseline="1048" sz="3975">
                <a:latin typeface="Times New Roman"/>
                <a:cs typeface="Times New Roman"/>
              </a:rPr>
              <a:t>0</a:t>
            </a:r>
            <a:endParaRPr baseline="1048" sz="397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70596" y="2765805"/>
            <a:ext cx="143510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>
                <a:latin typeface="Times New Roman"/>
                <a:cs typeface="Times New Roman"/>
              </a:rPr>
              <a:t>0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4927" y="2765805"/>
            <a:ext cx="143510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12119" y="2765805"/>
            <a:ext cx="1391920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60475" algn="l"/>
              </a:tabLst>
            </a:pPr>
            <a:r>
              <a:rPr dirty="0" sz="1850">
                <a:latin typeface="Times New Roman"/>
                <a:cs typeface="Times New Roman"/>
              </a:rPr>
              <a:t>1</a:t>
            </a:r>
            <a:r>
              <a:rPr dirty="0" sz="1850">
                <a:latin typeface="Times New Roman"/>
                <a:cs typeface="Times New Roman"/>
              </a:rPr>
              <a:t>	</a:t>
            </a:r>
            <a:r>
              <a:rPr dirty="0" sz="1850">
                <a:latin typeface="Times New Roman"/>
                <a:cs typeface="Times New Roman"/>
              </a:rPr>
              <a:t>0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83922" y="2466085"/>
            <a:ext cx="1512570" cy="542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i="1">
                <a:latin typeface="Times New Roman"/>
                <a:cs typeface="Times New Roman"/>
              </a:rPr>
              <a:t>D</a:t>
            </a:r>
            <a:r>
              <a:rPr dirty="0" sz="2650" spc="305" i="1">
                <a:latin typeface="Times New Roman"/>
                <a:cs typeface="Times New Roman"/>
              </a:rPr>
              <a:t> </a:t>
            </a:r>
            <a:r>
              <a:rPr dirty="0" sz="3550" spc="-500">
                <a:latin typeface="Symbol"/>
                <a:cs typeface="Symbol"/>
              </a:rPr>
              <a:t></a:t>
            </a:r>
            <a:r>
              <a:rPr dirty="0" sz="2650" spc="-70" i="1">
                <a:latin typeface="Times New Roman"/>
                <a:cs typeface="Times New Roman"/>
              </a:rPr>
              <a:t>u</a:t>
            </a:r>
            <a:r>
              <a:rPr dirty="0" sz="2650" spc="195">
                <a:latin typeface="Times New Roman"/>
                <a:cs typeface="Times New Roman"/>
              </a:rPr>
              <a:t>,</a:t>
            </a:r>
            <a:r>
              <a:rPr dirty="0" sz="2650" spc="75" i="1">
                <a:latin typeface="Times New Roman"/>
                <a:cs typeface="Times New Roman"/>
              </a:rPr>
              <a:t>v</a:t>
            </a:r>
            <a:r>
              <a:rPr dirty="0" sz="3550" spc="-65">
                <a:latin typeface="Symbol"/>
                <a:cs typeface="Symbol"/>
              </a:rPr>
              <a:t></a:t>
            </a:r>
            <a:r>
              <a:rPr dirty="0" sz="2650">
                <a:latin typeface="Symbol"/>
                <a:cs typeface="Symbol"/>
              </a:rPr>
              <a:t></a:t>
            </a:r>
            <a:r>
              <a:rPr dirty="0" sz="2650" spc="-190">
                <a:latin typeface="Times New Roman"/>
                <a:cs typeface="Times New Roman"/>
              </a:rPr>
              <a:t> </a:t>
            </a:r>
            <a:r>
              <a:rPr dirty="0" sz="2650" spc="-210" i="1">
                <a:latin typeface="Times New Roman"/>
                <a:cs typeface="Times New Roman"/>
              </a:rPr>
              <a:t>D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14536" y="2710675"/>
            <a:ext cx="1142365" cy="542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210" i="1">
                <a:latin typeface="Times New Roman"/>
                <a:cs typeface="Times New Roman"/>
              </a:rPr>
              <a:t>H</a:t>
            </a:r>
            <a:r>
              <a:rPr dirty="0" sz="3550" spc="-490">
                <a:latin typeface="Symbol"/>
                <a:cs typeface="Symbol"/>
              </a:rPr>
              <a:t></a:t>
            </a:r>
            <a:r>
              <a:rPr dirty="0" sz="2650" spc="-75" i="1">
                <a:latin typeface="Times New Roman"/>
                <a:cs typeface="Times New Roman"/>
              </a:rPr>
              <a:t>u</a:t>
            </a:r>
            <a:r>
              <a:rPr dirty="0" sz="2650" spc="195">
                <a:latin typeface="Times New Roman"/>
                <a:cs typeface="Times New Roman"/>
              </a:rPr>
              <a:t>,</a:t>
            </a:r>
            <a:r>
              <a:rPr dirty="0" sz="2650" spc="80" i="1">
                <a:latin typeface="Times New Roman"/>
                <a:cs typeface="Times New Roman"/>
              </a:rPr>
              <a:t>v</a:t>
            </a:r>
            <a:r>
              <a:rPr dirty="0" sz="3550" spc="-370">
                <a:latin typeface="Symbol"/>
                <a:cs typeface="Symbol"/>
              </a:rPr>
              <a:t></a:t>
            </a:r>
            <a:r>
              <a:rPr dirty="0" sz="3550" spc="-560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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5889" y="2466085"/>
            <a:ext cx="2013585" cy="542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>
                <a:latin typeface="Times New Roman"/>
                <a:cs typeface="Times New Roman"/>
              </a:rPr>
              <a:t>,</a:t>
            </a:r>
            <a:r>
              <a:rPr dirty="0" sz="2650" spc="-420">
                <a:latin typeface="Times New Roman"/>
                <a:cs typeface="Times New Roman"/>
              </a:rPr>
              <a:t> </a:t>
            </a:r>
            <a:r>
              <a:rPr dirty="0" sz="2650" i="1">
                <a:latin typeface="Times New Roman"/>
                <a:cs typeface="Times New Roman"/>
              </a:rPr>
              <a:t>D</a:t>
            </a:r>
            <a:r>
              <a:rPr dirty="0" sz="2650" spc="15" i="1">
                <a:latin typeface="Times New Roman"/>
                <a:cs typeface="Times New Roman"/>
              </a:rPr>
              <a:t> </a:t>
            </a:r>
            <a:r>
              <a:rPr dirty="0" sz="3550" spc="-500">
                <a:latin typeface="Symbol"/>
                <a:cs typeface="Symbol"/>
              </a:rPr>
              <a:t></a:t>
            </a:r>
            <a:r>
              <a:rPr dirty="0" sz="2650" spc="-75" i="1">
                <a:latin typeface="Times New Roman"/>
                <a:cs typeface="Times New Roman"/>
              </a:rPr>
              <a:t>u</a:t>
            </a:r>
            <a:r>
              <a:rPr dirty="0" sz="2650" spc="200">
                <a:latin typeface="Times New Roman"/>
                <a:cs typeface="Times New Roman"/>
              </a:rPr>
              <a:t>,</a:t>
            </a:r>
            <a:r>
              <a:rPr dirty="0" sz="2650" spc="75" i="1">
                <a:latin typeface="Times New Roman"/>
                <a:cs typeface="Times New Roman"/>
              </a:rPr>
              <a:t>v</a:t>
            </a:r>
            <a:r>
              <a:rPr dirty="0" sz="3550" spc="-65">
                <a:latin typeface="Symbol"/>
                <a:cs typeface="Symbol"/>
              </a:rPr>
              <a:t></a:t>
            </a:r>
            <a:r>
              <a:rPr dirty="0" sz="2650">
                <a:latin typeface="Symbol"/>
                <a:cs typeface="Symbol"/>
              </a:rPr>
              <a:t></a:t>
            </a:r>
            <a:r>
              <a:rPr dirty="0" sz="2650" spc="-190">
                <a:latin typeface="Times New Roman"/>
                <a:cs typeface="Times New Roman"/>
              </a:rPr>
              <a:t> </a:t>
            </a:r>
            <a:r>
              <a:rPr dirty="0" sz="2650" i="1">
                <a:latin typeface="Times New Roman"/>
                <a:cs typeface="Times New Roman"/>
              </a:rPr>
              <a:t>D</a:t>
            </a:r>
            <a:r>
              <a:rPr dirty="0" sz="2650" spc="25" i="1">
                <a:latin typeface="Times New Roman"/>
                <a:cs typeface="Times New Roman"/>
              </a:rPr>
              <a:t> </a:t>
            </a:r>
            <a:r>
              <a:rPr dirty="0" sz="2650" spc="-215">
                <a:latin typeface="SimSun"/>
                <a:cs typeface="SimSun"/>
              </a:rPr>
              <a:t>或</a:t>
            </a:r>
            <a:endParaRPr sz="265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30513" y="4258652"/>
            <a:ext cx="300355" cy="0"/>
          </a:xfrm>
          <a:custGeom>
            <a:avLst/>
            <a:gdLst/>
            <a:ahLst/>
            <a:cxnLst/>
            <a:rect l="l" t="t" r="r" b="b"/>
            <a:pathLst>
              <a:path w="300354" h="0">
                <a:moveTo>
                  <a:pt x="0" y="0"/>
                </a:moveTo>
                <a:lnTo>
                  <a:pt x="300225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80073" y="4258652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4" h="0">
                <a:moveTo>
                  <a:pt x="0" y="0"/>
                </a:moveTo>
                <a:lnTo>
                  <a:pt x="252989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84207" y="3802234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298" y="0"/>
                </a:lnTo>
              </a:path>
            </a:pathLst>
          </a:custGeom>
          <a:ln w="76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61756" y="5597447"/>
            <a:ext cx="300355" cy="0"/>
          </a:xfrm>
          <a:custGeom>
            <a:avLst/>
            <a:gdLst/>
            <a:ahLst/>
            <a:cxnLst/>
            <a:rect l="l" t="t" r="r" b="b"/>
            <a:pathLst>
              <a:path w="300354" h="0">
                <a:moveTo>
                  <a:pt x="0" y="0"/>
                </a:moveTo>
                <a:lnTo>
                  <a:pt x="300225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12072" y="5597447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220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5449" y="514101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298" y="0"/>
                </a:lnTo>
              </a:path>
            </a:pathLst>
          </a:custGeom>
          <a:ln w="76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116444" y="4853178"/>
            <a:ext cx="13271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4950" y="5094732"/>
            <a:ext cx="13271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5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18049" y="5541264"/>
            <a:ext cx="13271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5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76067" y="5541264"/>
            <a:ext cx="13271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5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84415" y="3514344"/>
            <a:ext cx="13271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33695" y="3755910"/>
            <a:ext cx="13271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5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86794" y="4202442"/>
            <a:ext cx="13271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5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58541" y="4202442"/>
            <a:ext cx="13271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38205" y="5606795"/>
            <a:ext cx="179070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6201" y="4267974"/>
            <a:ext cx="179070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60413" y="4999482"/>
            <a:ext cx="389890" cy="462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30">
                <a:latin typeface="Times New Roman"/>
                <a:cs typeface="Times New Roman"/>
              </a:rPr>
              <a:t>2</a:t>
            </a:r>
            <a:r>
              <a:rPr dirty="0" baseline="-16203" sz="3600" spc="195">
                <a:latin typeface="Symbol"/>
                <a:cs typeface="Symbol"/>
              </a:rPr>
              <a:t></a:t>
            </a:r>
            <a:r>
              <a:rPr dirty="0" baseline="-15151" sz="2475" spc="22">
                <a:latin typeface="Times New Roman"/>
                <a:cs typeface="Times New Roman"/>
              </a:rPr>
              <a:t>2</a:t>
            </a:r>
            <a:endParaRPr baseline="-15151" sz="2475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02229" y="5382044"/>
            <a:ext cx="696595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65785" algn="l"/>
              </a:tabLst>
            </a:pPr>
            <a:r>
              <a:rPr dirty="0" baseline="2314" sz="3600">
                <a:latin typeface="Times New Roman"/>
                <a:cs typeface="Times New Roman"/>
              </a:rPr>
              <a:t>,</a:t>
            </a:r>
            <a:r>
              <a:rPr dirty="0" baseline="2314" sz="3600">
                <a:latin typeface="Times New Roman"/>
                <a:cs typeface="Times New Roman"/>
              </a:rPr>
              <a:t>	</a:t>
            </a:r>
            <a:r>
              <a:rPr dirty="0" sz="240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55466" y="5089435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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13512" y="5394235"/>
            <a:ext cx="513080" cy="411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468" sz="2475" spc="22">
                <a:latin typeface="Times New Roman"/>
                <a:cs typeface="Times New Roman"/>
              </a:rPr>
              <a:t>0</a:t>
            </a:r>
            <a:r>
              <a:rPr dirty="0" baseline="-13468" sz="2475" spc="-284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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285">
                <a:latin typeface="Times New Roman"/>
                <a:cs typeface="Times New Roman"/>
              </a:rPr>
              <a:t> </a:t>
            </a:r>
            <a:r>
              <a:rPr dirty="0" baseline="2314" sz="3600">
                <a:latin typeface="Symbol"/>
                <a:cs typeface="Symbol"/>
              </a:rPr>
              <a:t></a:t>
            </a:r>
            <a:endParaRPr baseline="2314" sz="36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10949" y="5396534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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54523" y="5648743"/>
            <a:ext cx="59944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8630" algn="l"/>
              </a:tabLst>
            </a:pPr>
            <a:r>
              <a:rPr dirty="0" sz="2400">
                <a:latin typeface="Symbol"/>
                <a:cs typeface="Symbol"/>
              </a:rPr>
              <a:t>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>
                <a:latin typeface="Symbol"/>
                <a:cs typeface="Symbol"/>
              </a:rPr>
              <a:t>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54523" y="5195354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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55466" y="5674652"/>
            <a:ext cx="3470910" cy="4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05785" algn="l"/>
              </a:tabLst>
            </a:pPr>
            <a:r>
              <a:rPr dirty="0" sz="2400" spc="-930">
                <a:latin typeface="Symbol"/>
                <a:cs typeface="Symbol"/>
              </a:rPr>
              <a:t></a:t>
            </a:r>
            <a:r>
              <a:rPr dirty="0" baseline="-15046" sz="3600" spc="-232">
                <a:latin typeface="Symbol"/>
                <a:cs typeface="Symbol"/>
              </a:rPr>
              <a:t></a:t>
            </a:r>
            <a:r>
              <a:rPr dirty="0" baseline="4629" sz="3600">
                <a:latin typeface="Symbol"/>
                <a:cs typeface="Symbol"/>
              </a:rPr>
              <a:t></a:t>
            </a:r>
            <a:r>
              <a:rPr dirty="0" baseline="4629" sz="3600">
                <a:latin typeface="Times New Roman"/>
                <a:cs typeface="Times New Roman"/>
              </a:rPr>
              <a:t>	</a:t>
            </a:r>
            <a:r>
              <a:rPr dirty="0" baseline="4629" sz="3600">
                <a:latin typeface="Symbol"/>
                <a:cs typeface="Symbol"/>
              </a:rPr>
              <a:t></a:t>
            </a:r>
            <a:r>
              <a:rPr dirty="0" baseline="4629" sz="3600">
                <a:latin typeface="Times New Roman"/>
                <a:cs typeface="Times New Roman"/>
              </a:rPr>
              <a:t> </a:t>
            </a:r>
            <a:r>
              <a:rPr dirty="0" baseline="4629" sz="3600" spc="-427">
                <a:latin typeface="Times New Roman"/>
                <a:cs typeface="Times New Roman"/>
              </a:rPr>
              <a:t> </a:t>
            </a:r>
            <a:r>
              <a:rPr dirty="0" sz="2400" spc="-930">
                <a:latin typeface="Symbol"/>
                <a:cs typeface="Symbol"/>
              </a:rPr>
              <a:t></a:t>
            </a:r>
            <a:r>
              <a:rPr dirty="0" baseline="-15046" sz="3600">
                <a:latin typeface="Symbol"/>
                <a:cs typeface="Symbol"/>
              </a:rPr>
              <a:t></a:t>
            </a:r>
            <a:endParaRPr baseline="-15046" sz="36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53789" y="5198414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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29145" y="3660660"/>
            <a:ext cx="389890" cy="462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30">
                <a:latin typeface="Times New Roman"/>
                <a:cs typeface="Times New Roman"/>
              </a:rPr>
              <a:t>2</a:t>
            </a:r>
            <a:r>
              <a:rPr dirty="0" baseline="-16203" sz="3600" spc="187">
                <a:latin typeface="Symbol"/>
                <a:cs typeface="Symbol"/>
              </a:rPr>
              <a:t></a:t>
            </a:r>
            <a:r>
              <a:rPr dirty="0" baseline="-15151" sz="2475" spc="22">
                <a:latin typeface="Times New Roman"/>
                <a:cs typeface="Times New Roman"/>
              </a:rPr>
              <a:t>2</a:t>
            </a:r>
            <a:endParaRPr baseline="-15151" sz="2475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24275" y="4043222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624275" y="4335818"/>
            <a:ext cx="143510" cy="4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930">
                <a:latin typeface="Symbol"/>
                <a:cs typeface="Symbol"/>
              </a:rPr>
              <a:t></a:t>
            </a:r>
            <a:r>
              <a:rPr dirty="0" baseline="-15046" sz="3600">
                <a:latin typeface="Symbol"/>
                <a:cs typeface="Symbol"/>
              </a:rPr>
              <a:t></a:t>
            </a:r>
            <a:endParaRPr baseline="-15046" sz="360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24275" y="3750614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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581495" y="4043222"/>
            <a:ext cx="513715" cy="423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6835" sz="2475" spc="22">
                <a:latin typeface="Times New Roman"/>
                <a:cs typeface="Times New Roman"/>
              </a:rPr>
              <a:t>0</a:t>
            </a:r>
            <a:r>
              <a:rPr dirty="0" baseline="-16835" sz="2475" spc="-277">
                <a:latin typeface="Times New Roman"/>
                <a:cs typeface="Times New Roman"/>
              </a:rPr>
              <a:t> </a:t>
            </a:r>
            <a:r>
              <a:rPr dirty="0" baseline="-2314" sz="3600">
                <a:latin typeface="Symbol"/>
                <a:cs typeface="Symbol"/>
              </a:rPr>
              <a:t></a:t>
            </a:r>
            <a:r>
              <a:rPr dirty="0" baseline="-2314" sz="3600">
                <a:latin typeface="Times New Roman"/>
                <a:cs typeface="Times New Roman"/>
              </a:rPr>
              <a:t> </a:t>
            </a:r>
            <a:r>
              <a:rPr dirty="0" baseline="-2314" sz="3600" spc="-427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17982" y="4310684"/>
            <a:ext cx="377190" cy="478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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285">
                <a:latin typeface="Times New Roman"/>
                <a:cs typeface="Times New Roman"/>
              </a:rPr>
              <a:t> </a:t>
            </a:r>
            <a:r>
              <a:rPr dirty="0" baseline="-4629" sz="3600" spc="-1395">
                <a:latin typeface="Symbol"/>
                <a:cs typeface="Symbol"/>
              </a:rPr>
              <a:t></a:t>
            </a:r>
            <a:r>
              <a:rPr dirty="0" baseline="-19675" sz="3600">
                <a:latin typeface="Symbol"/>
                <a:cs typeface="Symbol"/>
              </a:rPr>
              <a:t></a:t>
            </a:r>
            <a:endParaRPr baseline="-19675" sz="360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78983" y="4057700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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478983" y="4307649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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022557" y="4310684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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22557" y="3856532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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722585" y="4307649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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722585" y="3859593"/>
            <a:ext cx="14351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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53" y="5369864"/>
            <a:ext cx="587375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175">
                <a:latin typeface="Symbol"/>
                <a:cs typeface="Symbol"/>
              </a:rPr>
              <a:t></a:t>
            </a: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sz="2400" i="1">
                <a:latin typeface="Times New Roman"/>
                <a:cs typeface="Times New Roman"/>
              </a:rPr>
              <a:t> </a:t>
            </a:r>
            <a:r>
              <a:rPr dirty="0" sz="2400" spc="-270" i="1">
                <a:latin typeface="Times New Roman"/>
                <a:cs typeface="Times New Roman"/>
              </a:rPr>
              <a:t> </a:t>
            </a:r>
            <a:r>
              <a:rPr dirty="0" baseline="31250" sz="3600">
                <a:latin typeface="Symbol"/>
                <a:cs typeface="Symbol"/>
              </a:rPr>
              <a:t></a:t>
            </a:r>
            <a:endParaRPr baseline="31250" sz="3600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32982" y="5177840"/>
            <a:ext cx="229870" cy="806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815" indent="-31750">
              <a:lnSpc>
                <a:spcPct val="100000"/>
              </a:lnSpc>
            </a:pPr>
            <a:r>
              <a:rPr dirty="0" sz="2400" spc="5" i="1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495"/>
              </a:spcBef>
            </a:pPr>
            <a:r>
              <a:rPr dirty="0" sz="2400" spc="5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2670" y="5369864"/>
            <a:ext cx="1395730" cy="396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35965" algn="l"/>
              </a:tabLst>
            </a:pPr>
            <a:r>
              <a:rPr dirty="0" sz="2400" spc="130">
                <a:latin typeface="Symbol"/>
                <a:cs typeface="Symbol"/>
              </a:rPr>
              <a:t></a:t>
            </a:r>
            <a:r>
              <a:rPr dirty="0" sz="2400" spc="5" i="1">
                <a:latin typeface="Times New Roman"/>
                <a:cs typeface="Times New Roman"/>
              </a:rPr>
              <a:t>u</a:t>
            </a:r>
            <a:r>
              <a:rPr dirty="0" sz="2400" spc="300" i="1">
                <a:latin typeface="Times New Roman"/>
                <a:cs typeface="Times New Roman"/>
              </a:rPr>
              <a:t> </a:t>
            </a:r>
            <a:r>
              <a:rPr dirty="0" baseline="-4629" sz="3600">
                <a:latin typeface="Symbol"/>
                <a:cs typeface="Symbol"/>
              </a:rPr>
              <a:t></a:t>
            </a:r>
            <a:r>
              <a:rPr dirty="0" baseline="-4629" sz="3600">
                <a:latin typeface="Times New Roman"/>
                <a:cs typeface="Times New Roman"/>
              </a:rPr>
              <a:t>	</a:t>
            </a:r>
            <a:r>
              <a:rPr dirty="0" sz="2400" spc="130">
                <a:latin typeface="Symbol"/>
                <a:cs typeface="Symbol"/>
              </a:rPr>
              <a:t></a:t>
            </a:r>
            <a:r>
              <a:rPr dirty="0" baseline="31250" sz="3600" spc="112">
                <a:latin typeface="Symbol"/>
                <a:cs typeface="Symbol"/>
              </a:rPr>
              <a:t></a:t>
            </a: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sz="2400" spc="-365" i="1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280395" y="5177840"/>
            <a:ext cx="280670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 i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591828" y="5261914"/>
            <a:ext cx="1656714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74115" algn="l"/>
              </a:tabLst>
            </a:pPr>
            <a:r>
              <a:rPr dirty="0" sz="2400" spc="5" i="1">
                <a:latin typeface="Times New Roman"/>
                <a:cs typeface="Times New Roman"/>
              </a:rPr>
              <a:t>D</a:t>
            </a:r>
            <a:r>
              <a:rPr dirty="0" sz="2400" spc="55" i="1">
                <a:latin typeface="Times New Roman"/>
                <a:cs typeface="Times New Roman"/>
              </a:rPr>
              <a:t> </a:t>
            </a:r>
            <a:r>
              <a:rPr dirty="0" sz="3250" spc="-509">
                <a:latin typeface="Symbol"/>
                <a:cs typeface="Symbol"/>
              </a:rPr>
              <a:t></a:t>
            </a:r>
            <a:r>
              <a:rPr dirty="0" sz="2400" spc="5" i="1">
                <a:latin typeface="Times New Roman"/>
                <a:cs typeface="Times New Roman"/>
              </a:rPr>
              <a:t>u</a:t>
            </a:r>
            <a:r>
              <a:rPr dirty="0" sz="2400" spc="-45" i="1">
                <a:latin typeface="Times New Roman"/>
                <a:cs typeface="Times New Roman"/>
              </a:rPr>
              <a:t> </a:t>
            </a:r>
            <a:r>
              <a:rPr dirty="0" sz="2400" spc="-30" i="1">
                <a:latin typeface="Times New Roman"/>
                <a:cs typeface="Times New Roman"/>
              </a:rPr>
              <a:t>v</a:t>
            </a:r>
            <a:r>
              <a:rPr dirty="0" sz="3250" spc="-130">
                <a:latin typeface="Symbol"/>
                <a:cs typeface="Symbol"/>
              </a:rPr>
              <a:t></a:t>
            </a:r>
            <a:r>
              <a:rPr dirty="0" sz="2400" spc="5">
                <a:latin typeface="Symbol"/>
                <a:cs typeface="Symbol"/>
              </a:rPr>
              <a:t>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baseline="-4629" sz="3600" spc="44">
                <a:latin typeface="Symbol"/>
                <a:cs typeface="Symbol"/>
              </a:rPr>
              <a:t></a:t>
            </a:r>
            <a:r>
              <a:rPr dirty="0" sz="2400" spc="204" i="1">
                <a:latin typeface="Times New Roman"/>
                <a:cs typeface="Times New Roman"/>
              </a:rPr>
              <a:t>u</a:t>
            </a:r>
            <a:r>
              <a:rPr dirty="0" sz="2400" spc="5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73749" y="4031030"/>
            <a:ext cx="587375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175">
                <a:latin typeface="Symbol"/>
                <a:cs typeface="Symbol"/>
              </a:rPr>
              <a:t></a:t>
            </a: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sz="2400" i="1">
                <a:latin typeface="Times New Roman"/>
                <a:cs typeface="Times New Roman"/>
              </a:rPr>
              <a:t> </a:t>
            </a:r>
            <a:r>
              <a:rPr dirty="0" sz="2400" spc="-270" i="1">
                <a:latin typeface="Times New Roman"/>
                <a:cs typeface="Times New Roman"/>
              </a:rPr>
              <a:t> </a:t>
            </a:r>
            <a:r>
              <a:rPr dirty="0" baseline="31250" sz="3600">
                <a:latin typeface="Symbol"/>
                <a:cs typeface="Symbol"/>
              </a:rPr>
              <a:t></a:t>
            </a:r>
            <a:endParaRPr baseline="31250" sz="3600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01791" y="3839781"/>
            <a:ext cx="229870" cy="805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180" indent="-31115">
              <a:lnSpc>
                <a:spcPct val="100000"/>
              </a:lnSpc>
            </a:pPr>
            <a:r>
              <a:rPr dirty="0" sz="2400" spc="5" i="1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  <a:spcBef>
                <a:spcPts val="490"/>
              </a:spcBef>
            </a:pPr>
            <a:r>
              <a:rPr dirty="0" sz="2400" spc="5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571466" y="4031030"/>
            <a:ext cx="1395730" cy="398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35330" algn="l"/>
              </a:tabLst>
            </a:pPr>
            <a:r>
              <a:rPr dirty="0" sz="2400" spc="130">
                <a:latin typeface="Symbol"/>
                <a:cs typeface="Symbol"/>
              </a:rPr>
              <a:t></a:t>
            </a:r>
            <a:r>
              <a:rPr dirty="0" sz="2400" spc="5" i="1">
                <a:latin typeface="Times New Roman"/>
                <a:cs typeface="Times New Roman"/>
              </a:rPr>
              <a:t>u</a:t>
            </a:r>
            <a:r>
              <a:rPr dirty="0" sz="2400" spc="290" i="1">
                <a:latin typeface="Times New Roman"/>
                <a:cs typeface="Times New Roman"/>
              </a:rPr>
              <a:t> </a:t>
            </a:r>
            <a:r>
              <a:rPr dirty="0" baseline="-4629" sz="3600">
                <a:latin typeface="Symbol"/>
                <a:cs typeface="Symbol"/>
              </a:rPr>
              <a:t></a:t>
            </a:r>
            <a:r>
              <a:rPr dirty="0" baseline="-4629" sz="3600">
                <a:latin typeface="Times New Roman"/>
                <a:cs typeface="Times New Roman"/>
              </a:rPr>
              <a:t>	</a:t>
            </a:r>
            <a:r>
              <a:rPr dirty="0" sz="2400" spc="130">
                <a:latin typeface="Symbol"/>
                <a:cs typeface="Symbol"/>
              </a:rPr>
              <a:t></a:t>
            </a:r>
            <a:r>
              <a:rPr dirty="0" baseline="31250" sz="3600" spc="120">
                <a:latin typeface="Symbol"/>
                <a:cs typeface="Symbol"/>
              </a:rPr>
              <a:t></a:t>
            </a: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sz="2400" spc="-365" i="1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48429" y="3839781"/>
            <a:ext cx="280670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 i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91828" y="3923080"/>
            <a:ext cx="1625600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43000" algn="l"/>
              </a:tabLst>
            </a:pPr>
            <a:r>
              <a:rPr dirty="0" sz="2400" spc="5" i="1">
                <a:latin typeface="Times New Roman"/>
                <a:cs typeface="Times New Roman"/>
              </a:rPr>
              <a:t>D</a:t>
            </a:r>
            <a:r>
              <a:rPr dirty="0" sz="2400" spc="-190" i="1">
                <a:latin typeface="Times New Roman"/>
                <a:cs typeface="Times New Roman"/>
              </a:rPr>
              <a:t> </a:t>
            </a:r>
            <a:r>
              <a:rPr dirty="0" sz="3250" spc="-509">
                <a:latin typeface="Symbol"/>
                <a:cs typeface="Symbol"/>
              </a:rPr>
              <a:t></a:t>
            </a:r>
            <a:r>
              <a:rPr dirty="0" sz="2400" spc="-160" i="1">
                <a:latin typeface="Times New Roman"/>
                <a:cs typeface="Times New Roman"/>
              </a:rPr>
              <a:t>u</a:t>
            </a:r>
            <a:r>
              <a:rPr dirty="0" sz="2400" spc="110">
                <a:latin typeface="Times New Roman"/>
                <a:cs typeface="Times New Roman"/>
              </a:rPr>
              <a:t>,</a:t>
            </a:r>
            <a:r>
              <a:rPr dirty="0" sz="2400" spc="-25" i="1">
                <a:latin typeface="Times New Roman"/>
                <a:cs typeface="Times New Roman"/>
              </a:rPr>
              <a:t>v</a:t>
            </a:r>
            <a:r>
              <a:rPr dirty="0" sz="3250" spc="-130">
                <a:latin typeface="Symbol"/>
                <a:cs typeface="Symbol"/>
              </a:rPr>
              <a:t></a:t>
            </a:r>
            <a:r>
              <a:rPr dirty="0" sz="2400" spc="5">
                <a:latin typeface="Symbol"/>
                <a:cs typeface="Symbol"/>
              </a:rPr>
              <a:t>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baseline="-4629" sz="3600" spc="44">
                <a:latin typeface="Symbol"/>
                <a:cs typeface="Symbol"/>
              </a:rPr>
              <a:t></a:t>
            </a:r>
            <a:r>
              <a:rPr dirty="0" sz="2400" spc="204" i="1">
                <a:latin typeface="Times New Roman"/>
                <a:cs typeface="Times New Roman"/>
              </a:rPr>
              <a:t>u</a:t>
            </a:r>
            <a:r>
              <a:rPr dirty="0" sz="2400" spc="5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229227" y="3112770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NSimSun"/>
                <a:cs typeface="NSimSun"/>
              </a:rPr>
              <a:t>其它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904740" cy="145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图像复原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巴特沃思陷波带阻滤波器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879" y="4244085"/>
            <a:ext cx="409257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高斯陷波带阻滤波器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879" y="6408673"/>
            <a:ext cx="7198995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注：当u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v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=0,上述3个滤波器变为高通滤波器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27902" y="3486990"/>
            <a:ext cx="1948180" cy="0"/>
          </a:xfrm>
          <a:custGeom>
            <a:avLst/>
            <a:gdLst/>
            <a:ahLst/>
            <a:cxnLst/>
            <a:rect l="l" t="t" r="r" b="b"/>
            <a:pathLst>
              <a:path w="1948179" h="0">
                <a:moveTo>
                  <a:pt x="0" y="0"/>
                </a:moveTo>
                <a:lnTo>
                  <a:pt x="1947666" y="0"/>
                </a:lnTo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86879" y="2870527"/>
            <a:ext cx="2811145" cy="0"/>
          </a:xfrm>
          <a:custGeom>
            <a:avLst/>
            <a:gdLst/>
            <a:ahLst/>
            <a:cxnLst/>
            <a:rect l="l" t="t" r="r" b="b"/>
            <a:pathLst>
              <a:path w="2811145" h="0">
                <a:moveTo>
                  <a:pt x="0" y="0"/>
                </a:moveTo>
                <a:lnTo>
                  <a:pt x="2811009" y="0"/>
                </a:lnTo>
              </a:path>
            </a:pathLst>
          </a:custGeom>
          <a:ln w="168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919848" y="2855721"/>
            <a:ext cx="143510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i="1">
                <a:latin typeface="Times New Roman"/>
                <a:cs typeface="Times New Roman"/>
              </a:rPr>
              <a:t>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81266" y="3610635"/>
            <a:ext cx="154940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>
                <a:latin typeface="Symbol"/>
                <a:cs typeface="Symbol"/>
              </a:rPr>
              <a:t>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81266" y="2973603"/>
            <a:ext cx="154940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>
                <a:latin typeface="Symbol"/>
                <a:cs typeface="Symbol"/>
              </a:rPr>
              <a:t>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84229" y="3610635"/>
            <a:ext cx="154940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>
                <a:latin typeface="Symbol"/>
                <a:cs typeface="Symbol"/>
              </a:rPr>
              <a:t>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4229" y="3376676"/>
            <a:ext cx="2251710" cy="542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32494" sz="3975">
                <a:latin typeface="Symbol"/>
                <a:cs typeface="Symbol"/>
              </a:rPr>
              <a:t></a:t>
            </a:r>
            <a:r>
              <a:rPr dirty="0" baseline="32494" sz="3975" spc="-615">
                <a:latin typeface="Times New Roman"/>
                <a:cs typeface="Times New Roman"/>
              </a:rPr>
              <a:t> </a:t>
            </a:r>
            <a:r>
              <a:rPr dirty="0" sz="2650" i="1">
                <a:latin typeface="Times New Roman"/>
                <a:cs typeface="Times New Roman"/>
              </a:rPr>
              <a:t>D</a:t>
            </a:r>
            <a:r>
              <a:rPr dirty="0" sz="2650" spc="15" i="1">
                <a:latin typeface="Times New Roman"/>
                <a:cs typeface="Times New Roman"/>
              </a:rPr>
              <a:t> </a:t>
            </a:r>
            <a:r>
              <a:rPr dirty="0" sz="3550" spc="-500">
                <a:latin typeface="Symbol"/>
                <a:cs typeface="Symbol"/>
              </a:rPr>
              <a:t></a:t>
            </a:r>
            <a:r>
              <a:rPr dirty="0" sz="2650" spc="-70" i="1">
                <a:latin typeface="Times New Roman"/>
                <a:cs typeface="Times New Roman"/>
              </a:rPr>
              <a:t>u</a:t>
            </a:r>
            <a:r>
              <a:rPr dirty="0" sz="2650" spc="190">
                <a:latin typeface="Times New Roman"/>
                <a:cs typeface="Times New Roman"/>
              </a:rPr>
              <a:t>,</a:t>
            </a:r>
            <a:r>
              <a:rPr dirty="0" sz="2650" spc="75" i="1">
                <a:latin typeface="Times New Roman"/>
                <a:cs typeface="Times New Roman"/>
              </a:rPr>
              <a:t>v</a:t>
            </a:r>
            <a:r>
              <a:rPr dirty="0" sz="3550" spc="-470">
                <a:latin typeface="Symbol"/>
                <a:cs typeface="Symbol"/>
              </a:rPr>
              <a:t></a:t>
            </a:r>
            <a:r>
              <a:rPr dirty="0" sz="2650" i="1">
                <a:latin typeface="Times New Roman"/>
                <a:cs typeface="Times New Roman"/>
              </a:rPr>
              <a:t>D</a:t>
            </a:r>
            <a:r>
              <a:rPr dirty="0" sz="2650" spc="305" i="1">
                <a:latin typeface="Times New Roman"/>
                <a:cs typeface="Times New Roman"/>
              </a:rPr>
              <a:t> </a:t>
            </a:r>
            <a:r>
              <a:rPr dirty="0" sz="3550" spc="-500">
                <a:latin typeface="Symbol"/>
                <a:cs typeface="Symbol"/>
              </a:rPr>
              <a:t></a:t>
            </a:r>
            <a:r>
              <a:rPr dirty="0" sz="2650" spc="-65" i="1">
                <a:latin typeface="Times New Roman"/>
                <a:cs typeface="Times New Roman"/>
              </a:rPr>
              <a:t>u</a:t>
            </a:r>
            <a:r>
              <a:rPr dirty="0" sz="2650" spc="190">
                <a:latin typeface="Times New Roman"/>
                <a:cs typeface="Times New Roman"/>
              </a:rPr>
              <a:t>,</a:t>
            </a:r>
            <a:r>
              <a:rPr dirty="0" sz="2650" spc="75" i="1">
                <a:latin typeface="Times New Roman"/>
                <a:cs typeface="Times New Roman"/>
              </a:rPr>
              <a:t>v</a:t>
            </a:r>
            <a:r>
              <a:rPr dirty="0" sz="3550" spc="-270">
                <a:latin typeface="Symbol"/>
                <a:cs typeface="Symbol"/>
              </a:rPr>
              <a:t></a:t>
            </a:r>
            <a:r>
              <a:rPr dirty="0" baseline="32494" sz="3975">
                <a:latin typeface="Symbol"/>
                <a:cs typeface="Symbol"/>
              </a:rPr>
              <a:t></a:t>
            </a:r>
            <a:endParaRPr baseline="32494" sz="3975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70451" y="2973603"/>
            <a:ext cx="568960" cy="675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2615"/>
              </a:lnSpc>
            </a:pPr>
            <a:r>
              <a:rPr dirty="0" sz="2650">
                <a:latin typeface="Symbol"/>
                <a:cs typeface="Symbol"/>
              </a:rPr>
              <a:t></a:t>
            </a:r>
            <a:endParaRPr sz="2650">
              <a:latin typeface="Symbol"/>
              <a:cs typeface="Symbol"/>
            </a:endParaRPr>
          </a:p>
          <a:p>
            <a:pPr marL="12700">
              <a:lnSpc>
                <a:spcPts val="2615"/>
              </a:lnSpc>
            </a:pPr>
            <a:r>
              <a:rPr dirty="0" sz="2650" spc="90">
                <a:latin typeface="Times New Roman"/>
                <a:cs typeface="Times New Roman"/>
              </a:rPr>
              <a:t>1</a:t>
            </a:r>
            <a:r>
              <a:rPr dirty="0" sz="2650">
                <a:latin typeface="Symbol"/>
                <a:cs typeface="Symbol"/>
              </a:rPr>
              <a:t>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03938" y="2407411"/>
            <a:ext cx="194310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>
                <a:latin typeface="Times New Roman"/>
                <a:cs typeface="Times New Roman"/>
              </a:rPr>
              <a:t>1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92411" y="2503423"/>
            <a:ext cx="1143000" cy="542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204" i="1">
                <a:latin typeface="Times New Roman"/>
                <a:cs typeface="Times New Roman"/>
              </a:rPr>
              <a:t>H</a:t>
            </a:r>
            <a:r>
              <a:rPr dirty="0" sz="3550" spc="-490">
                <a:latin typeface="Symbol"/>
                <a:cs typeface="Symbol"/>
              </a:rPr>
              <a:t></a:t>
            </a:r>
            <a:r>
              <a:rPr dirty="0" sz="2650" spc="-75" i="1">
                <a:latin typeface="Times New Roman"/>
                <a:cs typeface="Times New Roman"/>
              </a:rPr>
              <a:t>u</a:t>
            </a:r>
            <a:r>
              <a:rPr dirty="0" sz="2650" spc="200">
                <a:latin typeface="Times New Roman"/>
                <a:cs typeface="Times New Roman"/>
              </a:rPr>
              <a:t>,</a:t>
            </a:r>
            <a:r>
              <a:rPr dirty="0" sz="2650" spc="75" i="1">
                <a:latin typeface="Times New Roman"/>
                <a:cs typeface="Times New Roman"/>
              </a:rPr>
              <a:t>v</a:t>
            </a:r>
            <a:r>
              <a:rPr dirty="0" sz="3550" spc="-370">
                <a:latin typeface="Symbol"/>
                <a:cs typeface="Symbol"/>
              </a:rPr>
              <a:t></a:t>
            </a:r>
            <a:r>
              <a:rPr dirty="0" sz="3550" spc="-555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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46865" y="3676396"/>
            <a:ext cx="1099820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68375" algn="l"/>
              </a:tabLst>
            </a:pPr>
            <a:r>
              <a:rPr dirty="0" sz="1850">
                <a:latin typeface="Times New Roman"/>
                <a:cs typeface="Times New Roman"/>
              </a:rPr>
              <a:t>1</a:t>
            </a:r>
            <a:r>
              <a:rPr dirty="0" sz="1850">
                <a:latin typeface="Times New Roman"/>
                <a:cs typeface="Times New Roman"/>
              </a:rPr>
              <a:t>	</a:t>
            </a:r>
            <a:r>
              <a:rPr dirty="0" sz="185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46965" y="2976105"/>
            <a:ext cx="143510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00865" y="3026155"/>
            <a:ext cx="360680" cy="479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204" i="1">
                <a:latin typeface="Times New Roman"/>
                <a:cs typeface="Times New Roman"/>
              </a:rPr>
              <a:t>D</a:t>
            </a:r>
            <a:r>
              <a:rPr dirty="0" baseline="-19519" sz="2775">
                <a:latin typeface="Times New Roman"/>
                <a:cs typeface="Times New Roman"/>
              </a:rPr>
              <a:t>0</a:t>
            </a:r>
            <a:endParaRPr baseline="-19519" sz="277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93833" y="5529968"/>
            <a:ext cx="137160" cy="0"/>
          </a:xfrm>
          <a:custGeom>
            <a:avLst/>
            <a:gdLst/>
            <a:ahLst/>
            <a:cxnLst/>
            <a:rect l="l" t="t" r="r" b="b"/>
            <a:pathLst>
              <a:path w="137160" h="0">
                <a:moveTo>
                  <a:pt x="0" y="0"/>
                </a:moveTo>
                <a:lnTo>
                  <a:pt x="137163" y="0"/>
                </a:lnTo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52913" y="5529968"/>
            <a:ext cx="1424305" cy="0"/>
          </a:xfrm>
          <a:custGeom>
            <a:avLst/>
            <a:gdLst/>
            <a:ahLst/>
            <a:cxnLst/>
            <a:rect l="l" t="t" r="r" b="b"/>
            <a:pathLst>
              <a:path w="1424304" h="0">
                <a:moveTo>
                  <a:pt x="0" y="0"/>
                </a:moveTo>
                <a:lnTo>
                  <a:pt x="1424177" y="0"/>
                </a:lnTo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784225" y="5387098"/>
            <a:ext cx="116205" cy="523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z="1850">
                <a:latin typeface="Symbol"/>
                <a:cs typeface="Symbol"/>
              </a:rPr>
              <a:t></a:t>
            </a:r>
            <a:endParaRPr sz="1850">
              <a:latin typeface="Symbol"/>
              <a:cs typeface="Symbol"/>
            </a:endParaRPr>
          </a:p>
          <a:p>
            <a:pPr marL="12700">
              <a:lnSpc>
                <a:spcPts val="1870"/>
              </a:lnSpc>
            </a:pPr>
            <a:r>
              <a:rPr dirty="0" sz="1850" spc="-715">
                <a:latin typeface="Symbol"/>
                <a:cs typeface="Symbol"/>
              </a:rPr>
              <a:t></a:t>
            </a:r>
            <a:r>
              <a:rPr dirty="0" baseline="-9009" sz="2775">
                <a:latin typeface="Symbol"/>
                <a:cs typeface="Symbol"/>
              </a:rPr>
              <a:t></a:t>
            </a:r>
            <a:endParaRPr baseline="-9009" sz="2775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41163" y="5387098"/>
            <a:ext cx="116205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>
                <a:latin typeface="Symbol"/>
                <a:cs typeface="Symbol"/>
              </a:rPr>
              <a:t>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42459" y="5353545"/>
            <a:ext cx="15494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>
                <a:latin typeface="Symbol"/>
                <a:cs typeface="Symbol"/>
              </a:rPr>
              <a:t>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1567" y="5521705"/>
            <a:ext cx="10985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98669" y="5534914"/>
            <a:ext cx="258445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>
                <a:latin typeface="Times New Roman"/>
                <a:cs typeface="Times New Roman"/>
              </a:rPr>
              <a:t>2</a:t>
            </a:r>
            <a:r>
              <a:rPr dirty="0" sz="1850" spc="-270">
                <a:latin typeface="Times New Roman"/>
                <a:cs typeface="Times New Roman"/>
              </a:rPr>
              <a:t> </a:t>
            </a:r>
            <a:r>
              <a:rPr dirty="0" baseline="-10510" sz="2775" spc="-1072">
                <a:latin typeface="Symbol"/>
                <a:cs typeface="Symbol"/>
              </a:rPr>
              <a:t></a:t>
            </a:r>
            <a:r>
              <a:rPr dirty="0" baseline="-21021" sz="2775">
                <a:latin typeface="Symbol"/>
                <a:cs typeface="Symbol"/>
              </a:rPr>
              <a:t></a:t>
            </a:r>
            <a:endParaRPr baseline="-21021" sz="2775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18580" y="5557011"/>
            <a:ext cx="263525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30" i="1">
                <a:latin typeface="Times New Roman"/>
                <a:cs typeface="Times New Roman"/>
              </a:rPr>
              <a:t>D</a:t>
            </a:r>
            <a:r>
              <a:rPr dirty="0" baseline="-19230" sz="1950" spc="15">
                <a:latin typeface="Times New Roman"/>
                <a:cs typeface="Times New Roman"/>
              </a:rPr>
              <a:t>0</a:t>
            </a:r>
            <a:endParaRPr baseline="-19230" sz="19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97145" y="5126228"/>
            <a:ext cx="1803400" cy="4197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>
                <a:latin typeface="Times New Roman"/>
                <a:cs typeface="Times New Roman"/>
              </a:rPr>
              <a:t>1</a:t>
            </a:r>
            <a:r>
              <a:rPr dirty="0" sz="1850" spc="-260">
                <a:latin typeface="Times New Roman"/>
                <a:cs typeface="Times New Roman"/>
              </a:rPr>
              <a:t> </a:t>
            </a:r>
            <a:r>
              <a:rPr dirty="0" baseline="9009" sz="2775">
                <a:latin typeface="Symbol"/>
                <a:cs typeface="Symbol"/>
              </a:rPr>
              <a:t></a:t>
            </a:r>
            <a:r>
              <a:rPr dirty="0" baseline="9009" sz="2775" spc="-345">
                <a:latin typeface="Times New Roman"/>
                <a:cs typeface="Times New Roman"/>
              </a:rPr>
              <a:t> </a:t>
            </a:r>
            <a:r>
              <a:rPr dirty="0" baseline="3003" sz="2775" spc="-337" i="1">
                <a:latin typeface="Times New Roman"/>
                <a:cs typeface="Times New Roman"/>
              </a:rPr>
              <a:t>D</a:t>
            </a:r>
            <a:r>
              <a:rPr dirty="0" baseline="-17094" sz="1950" spc="15">
                <a:latin typeface="Times New Roman"/>
                <a:cs typeface="Times New Roman"/>
              </a:rPr>
              <a:t>1</a:t>
            </a:r>
            <a:r>
              <a:rPr dirty="0" baseline="-17094" sz="1950" spc="-307">
                <a:latin typeface="Times New Roman"/>
                <a:cs typeface="Times New Roman"/>
              </a:rPr>
              <a:t> </a:t>
            </a:r>
            <a:r>
              <a:rPr dirty="0" baseline="2222" sz="3750" spc="-450">
                <a:latin typeface="Symbol"/>
                <a:cs typeface="Symbol"/>
              </a:rPr>
              <a:t></a:t>
            </a:r>
            <a:r>
              <a:rPr dirty="0" baseline="3003" sz="2775" spc="7" i="1">
                <a:latin typeface="Times New Roman"/>
                <a:cs typeface="Times New Roman"/>
              </a:rPr>
              <a:t>u</a:t>
            </a:r>
            <a:r>
              <a:rPr dirty="0" baseline="3003" sz="2775" spc="37">
                <a:latin typeface="Times New Roman"/>
                <a:cs typeface="Times New Roman"/>
              </a:rPr>
              <a:t>,</a:t>
            </a:r>
            <a:r>
              <a:rPr dirty="0" baseline="3003" sz="2775" spc="165" i="1">
                <a:latin typeface="Times New Roman"/>
                <a:cs typeface="Times New Roman"/>
              </a:rPr>
              <a:t>v</a:t>
            </a:r>
            <a:r>
              <a:rPr dirty="0" baseline="2222" sz="3750" spc="-419">
                <a:latin typeface="Symbol"/>
                <a:cs typeface="Symbol"/>
              </a:rPr>
              <a:t></a:t>
            </a:r>
            <a:r>
              <a:rPr dirty="0" baseline="3003" sz="2775" spc="30" i="1">
                <a:latin typeface="Times New Roman"/>
                <a:cs typeface="Times New Roman"/>
              </a:rPr>
              <a:t>D</a:t>
            </a:r>
            <a:r>
              <a:rPr dirty="0" baseline="-19230" sz="1950" spc="15">
                <a:latin typeface="Times New Roman"/>
                <a:cs typeface="Times New Roman"/>
              </a:rPr>
              <a:t>2</a:t>
            </a:r>
            <a:r>
              <a:rPr dirty="0" baseline="-19230" sz="1950" spc="-165">
                <a:latin typeface="Times New Roman"/>
                <a:cs typeface="Times New Roman"/>
              </a:rPr>
              <a:t> </a:t>
            </a:r>
            <a:r>
              <a:rPr dirty="0" baseline="2222" sz="3750" spc="-450">
                <a:latin typeface="Symbol"/>
                <a:cs typeface="Symbol"/>
              </a:rPr>
              <a:t></a:t>
            </a:r>
            <a:r>
              <a:rPr dirty="0" baseline="3003" sz="2775" spc="7" i="1">
                <a:latin typeface="Times New Roman"/>
                <a:cs typeface="Times New Roman"/>
              </a:rPr>
              <a:t>u</a:t>
            </a:r>
            <a:r>
              <a:rPr dirty="0" baseline="3003" sz="2775" spc="37">
                <a:latin typeface="Times New Roman"/>
                <a:cs typeface="Times New Roman"/>
              </a:rPr>
              <a:t>,</a:t>
            </a:r>
            <a:r>
              <a:rPr dirty="0" baseline="3003" sz="2775" spc="165" i="1">
                <a:latin typeface="Times New Roman"/>
                <a:cs typeface="Times New Roman"/>
              </a:rPr>
              <a:t>v</a:t>
            </a:r>
            <a:r>
              <a:rPr dirty="0" baseline="2222" sz="3750" spc="-225">
                <a:latin typeface="Symbol"/>
                <a:cs typeface="Symbol"/>
              </a:rPr>
              <a:t></a:t>
            </a:r>
            <a:r>
              <a:rPr dirty="0" baseline="9009" sz="2775">
                <a:latin typeface="Symbol"/>
                <a:cs typeface="Symbol"/>
              </a:rPr>
              <a:t></a:t>
            </a:r>
            <a:endParaRPr baseline="9009" sz="2775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34067" y="5519420"/>
            <a:ext cx="1731010" cy="542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210" i="1">
                <a:latin typeface="Times New Roman"/>
                <a:cs typeface="Times New Roman"/>
              </a:rPr>
              <a:t>H</a:t>
            </a:r>
            <a:r>
              <a:rPr dirty="0" sz="3550" spc="-490">
                <a:latin typeface="Symbol"/>
                <a:cs typeface="Symbol"/>
              </a:rPr>
              <a:t></a:t>
            </a:r>
            <a:r>
              <a:rPr dirty="0" sz="2650" spc="-75" i="1">
                <a:latin typeface="Times New Roman"/>
                <a:cs typeface="Times New Roman"/>
              </a:rPr>
              <a:t>u</a:t>
            </a:r>
            <a:r>
              <a:rPr dirty="0" sz="2650" spc="200">
                <a:latin typeface="Times New Roman"/>
                <a:cs typeface="Times New Roman"/>
              </a:rPr>
              <a:t>,</a:t>
            </a:r>
            <a:r>
              <a:rPr dirty="0" sz="2650" spc="75" i="1">
                <a:latin typeface="Times New Roman"/>
                <a:cs typeface="Times New Roman"/>
              </a:rPr>
              <a:t>v</a:t>
            </a:r>
            <a:r>
              <a:rPr dirty="0" sz="3550" spc="-370">
                <a:latin typeface="Symbol"/>
                <a:cs typeface="Symbol"/>
              </a:rPr>
              <a:t></a:t>
            </a:r>
            <a:r>
              <a:rPr dirty="0" sz="3550" spc="-555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</a:t>
            </a:r>
            <a:r>
              <a:rPr dirty="0" sz="2650" spc="-430">
                <a:latin typeface="Times New Roman"/>
                <a:cs typeface="Times New Roman"/>
              </a:rPr>
              <a:t> </a:t>
            </a:r>
            <a:r>
              <a:rPr dirty="0" sz="2650" spc="90">
                <a:latin typeface="Times New Roman"/>
                <a:cs typeface="Times New Roman"/>
              </a:rPr>
              <a:t>1</a:t>
            </a:r>
            <a:r>
              <a:rPr dirty="0" sz="2650">
                <a:latin typeface="Symbol"/>
                <a:cs typeface="Symbol"/>
              </a:rPr>
              <a:t></a:t>
            </a:r>
            <a:r>
              <a:rPr dirty="0" sz="2650" spc="-320">
                <a:latin typeface="Times New Roman"/>
                <a:cs typeface="Times New Roman"/>
              </a:rPr>
              <a:t> </a:t>
            </a:r>
            <a:r>
              <a:rPr dirty="0" sz="2650" i="1">
                <a:latin typeface="Times New Roman"/>
                <a:cs typeface="Times New Roman"/>
              </a:rPr>
              <a:t>e</a:t>
            </a:r>
            <a:endParaRPr sz="2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图像复原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913890"/>
            <a:ext cx="7686675" cy="426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349885" indent="-635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陷波带通滤波器：通过包含在陷波区的 频率</a:t>
            </a:r>
            <a:endParaRPr sz="3200">
              <a:latin typeface="NSimSun"/>
              <a:cs typeface="NSimSun"/>
            </a:endParaRPr>
          </a:p>
          <a:p>
            <a:pPr marL="1791970">
              <a:lnSpc>
                <a:spcPct val="100000"/>
              </a:lnSpc>
              <a:spcBef>
                <a:spcPts val="10"/>
              </a:spcBef>
            </a:pPr>
            <a:r>
              <a:rPr dirty="0" sz="2650" spc="110" i="1">
                <a:latin typeface="Times New Roman"/>
                <a:cs typeface="Times New Roman"/>
              </a:rPr>
              <a:t>H</a:t>
            </a:r>
            <a:r>
              <a:rPr dirty="0" baseline="-19519" sz="2775" i="1">
                <a:latin typeface="Times New Roman"/>
                <a:cs typeface="Times New Roman"/>
              </a:rPr>
              <a:t>np</a:t>
            </a:r>
            <a:r>
              <a:rPr dirty="0" baseline="-19519" sz="2775" spc="-412" i="1">
                <a:latin typeface="Times New Roman"/>
                <a:cs typeface="Times New Roman"/>
              </a:rPr>
              <a:t> </a:t>
            </a:r>
            <a:r>
              <a:rPr dirty="0" sz="3550" spc="-490">
                <a:latin typeface="Symbol"/>
                <a:cs typeface="Symbol"/>
              </a:rPr>
              <a:t></a:t>
            </a:r>
            <a:r>
              <a:rPr dirty="0" sz="2650" spc="-75" i="1">
                <a:latin typeface="Times New Roman"/>
                <a:cs typeface="Times New Roman"/>
              </a:rPr>
              <a:t>u</a:t>
            </a:r>
            <a:r>
              <a:rPr dirty="0" sz="2650" spc="200">
                <a:latin typeface="Times New Roman"/>
                <a:cs typeface="Times New Roman"/>
              </a:rPr>
              <a:t>,</a:t>
            </a:r>
            <a:r>
              <a:rPr dirty="0" sz="2650" spc="75" i="1">
                <a:latin typeface="Times New Roman"/>
                <a:cs typeface="Times New Roman"/>
              </a:rPr>
              <a:t>v</a:t>
            </a:r>
            <a:r>
              <a:rPr dirty="0" sz="3550" spc="-370">
                <a:latin typeface="Symbol"/>
                <a:cs typeface="Symbol"/>
              </a:rPr>
              <a:t></a:t>
            </a:r>
            <a:r>
              <a:rPr dirty="0" sz="3550" spc="-555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</a:t>
            </a:r>
            <a:r>
              <a:rPr dirty="0" sz="2650" spc="-430">
                <a:latin typeface="Times New Roman"/>
                <a:cs typeface="Times New Roman"/>
              </a:rPr>
              <a:t> </a:t>
            </a:r>
            <a:r>
              <a:rPr dirty="0" sz="2650" spc="85">
                <a:latin typeface="Times New Roman"/>
                <a:cs typeface="Times New Roman"/>
              </a:rPr>
              <a:t>1</a:t>
            </a:r>
            <a:r>
              <a:rPr dirty="0" sz="2650">
                <a:latin typeface="Symbol"/>
                <a:cs typeface="Symbol"/>
              </a:rPr>
              <a:t></a:t>
            </a:r>
            <a:r>
              <a:rPr dirty="0" sz="2650" spc="-280">
                <a:latin typeface="Times New Roman"/>
                <a:cs typeface="Times New Roman"/>
              </a:rPr>
              <a:t> </a:t>
            </a:r>
            <a:r>
              <a:rPr dirty="0" sz="2650" spc="110" i="1">
                <a:latin typeface="Times New Roman"/>
                <a:cs typeface="Times New Roman"/>
              </a:rPr>
              <a:t>H</a:t>
            </a:r>
            <a:r>
              <a:rPr dirty="0" baseline="-19519" sz="2775" i="1">
                <a:latin typeface="Times New Roman"/>
                <a:cs typeface="Times New Roman"/>
              </a:rPr>
              <a:t>nr</a:t>
            </a:r>
            <a:r>
              <a:rPr dirty="0" baseline="-19519" sz="2775" spc="-367" i="1">
                <a:latin typeface="Times New Roman"/>
                <a:cs typeface="Times New Roman"/>
              </a:rPr>
              <a:t> </a:t>
            </a:r>
            <a:r>
              <a:rPr dirty="0" sz="3550" spc="-490">
                <a:latin typeface="Symbol"/>
                <a:cs typeface="Symbol"/>
              </a:rPr>
              <a:t></a:t>
            </a:r>
            <a:r>
              <a:rPr dirty="0" sz="2650" spc="-75" i="1">
                <a:latin typeface="Times New Roman"/>
                <a:cs typeface="Times New Roman"/>
              </a:rPr>
              <a:t>u</a:t>
            </a:r>
            <a:r>
              <a:rPr dirty="0" sz="2650" spc="200">
                <a:latin typeface="Times New Roman"/>
                <a:cs typeface="Times New Roman"/>
              </a:rPr>
              <a:t>,</a:t>
            </a:r>
            <a:r>
              <a:rPr dirty="0" sz="2650" spc="75" i="1">
                <a:latin typeface="Times New Roman"/>
                <a:cs typeface="Times New Roman"/>
              </a:rPr>
              <a:t>v</a:t>
            </a:r>
            <a:r>
              <a:rPr dirty="0" sz="3550" spc="-370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57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000" spc="-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H</a:t>
            </a:r>
            <a:r>
              <a:rPr dirty="0" baseline="-20467" sz="2850" spc="-7">
                <a:latin typeface="NSimSun"/>
                <a:cs typeface="NSimSun"/>
              </a:rPr>
              <a:t>n</a:t>
            </a:r>
            <a:r>
              <a:rPr dirty="0" baseline="-20467" sz="2850">
                <a:latin typeface="NSimSun"/>
                <a:cs typeface="NSimSun"/>
              </a:rPr>
              <a:t>p</a:t>
            </a:r>
            <a:r>
              <a:rPr dirty="0" sz="2800" spc="-5">
                <a:latin typeface="NSimSun"/>
                <a:cs typeface="NSimSun"/>
              </a:rPr>
              <a:t>(u,v)是陷波带通滤波器，H</a:t>
            </a:r>
            <a:r>
              <a:rPr dirty="0" baseline="-20467" sz="2850">
                <a:latin typeface="NSimSun"/>
                <a:cs typeface="NSimSun"/>
              </a:rPr>
              <a:t>n</a:t>
            </a:r>
            <a:r>
              <a:rPr dirty="0" baseline="-20467" sz="2850" spc="-7">
                <a:latin typeface="NSimSun"/>
                <a:cs typeface="NSimSun"/>
              </a:rPr>
              <a:t>r</a:t>
            </a:r>
            <a:r>
              <a:rPr dirty="0" sz="2800" spc="-5">
                <a:latin typeface="NSimSun"/>
                <a:cs typeface="NSimSun"/>
              </a:rPr>
              <a:t>(u,v)是对应</a:t>
            </a:r>
            <a:r>
              <a:rPr dirty="0" sz="2800" spc="-5">
                <a:latin typeface="NSimSun"/>
                <a:cs typeface="NSimSun"/>
              </a:rPr>
              <a:t> 的陷波带阻滤波器</a:t>
            </a:r>
            <a:endParaRPr sz="2800">
              <a:latin typeface="NSimSun"/>
              <a:cs typeface="NSimSun"/>
            </a:endParaRPr>
          </a:p>
          <a:p>
            <a:pPr marL="469900" marR="127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当</a:t>
            </a:r>
            <a:r>
              <a:rPr dirty="0" sz="2800" spc="-5">
                <a:latin typeface="NSimSun"/>
                <a:cs typeface="NSimSun"/>
              </a:rPr>
              <a:t>u</a:t>
            </a:r>
            <a:r>
              <a:rPr dirty="0" baseline="-20467" sz="2850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=v</a:t>
            </a:r>
            <a:r>
              <a:rPr dirty="0" baseline="-20467" sz="2850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=0时，陷波带通滤波器变为低通滤波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器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ts val="4665"/>
              </a:lnSpc>
            </a:pPr>
            <a:r>
              <a:rPr dirty="0" spc="-20">
                <a:latin typeface="NSimSun"/>
                <a:cs typeface="NSimSun"/>
              </a:rPr>
              <a:t>数字图像处理（7）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447" y="2095246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0719" y="4168160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5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2874010" cy="5825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图像压缩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基本概念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图像压缩模型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信息论基础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无损压缩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有损压缩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图像压缩标准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视频压缩标准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60525" y="2824479"/>
            <a:ext cx="4471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latin typeface="NSimSun"/>
                <a:cs typeface="NSimSun"/>
              </a:rPr>
              <a:t>typedef</a:t>
            </a:r>
            <a:r>
              <a:rPr dirty="0" sz="2000" spc="5">
                <a:latin typeface="NSimSun"/>
                <a:cs typeface="NSimSun"/>
              </a:rPr>
              <a:t> </a:t>
            </a:r>
            <a:r>
              <a:rPr dirty="0" sz="2000" spc="-5">
                <a:latin typeface="NSimSun"/>
                <a:cs typeface="NSimSun"/>
              </a:rPr>
              <a:t>struct</a:t>
            </a:r>
            <a:r>
              <a:rPr dirty="0" sz="2000" spc="5">
                <a:latin typeface="NSimSun"/>
                <a:cs typeface="NSimSun"/>
              </a:rPr>
              <a:t> </a:t>
            </a:r>
            <a:r>
              <a:rPr dirty="0" sz="2000" spc="-10">
                <a:latin typeface="NSimSun"/>
                <a:cs typeface="NSimSun"/>
              </a:rPr>
              <a:t>t</a:t>
            </a:r>
            <a:r>
              <a:rPr dirty="0" sz="2000" spc="-5">
                <a:latin typeface="NSimSun"/>
                <a:cs typeface="NSimSun"/>
              </a:rPr>
              <a:t>agBITMAPFILEHEADER{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2261" y="3107474"/>
            <a:ext cx="661035" cy="154368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2000" spc="-5">
                <a:latin typeface="NSimSun"/>
                <a:cs typeface="NSimSun"/>
              </a:rPr>
              <a:t>WORD</a:t>
            </a:r>
            <a:endParaRPr sz="20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dirty="0" sz="2000" spc="-5">
                <a:latin typeface="NSimSun"/>
                <a:cs typeface="NSimSun"/>
              </a:rPr>
              <a:t>DWORD WORD WORD DWORD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1260" y="3107474"/>
            <a:ext cx="1549400" cy="154368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2000" spc="-5">
                <a:latin typeface="NSimSun"/>
                <a:cs typeface="NSimSun"/>
              </a:rPr>
              <a:t>bfType;</a:t>
            </a:r>
            <a:endParaRPr sz="20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dirty="0" sz="2000" spc="-5">
                <a:latin typeface="NSimSun"/>
                <a:cs typeface="NSimSun"/>
              </a:rPr>
              <a:t>bfSize; bfReserved1; bfReserved2; bfOffBits;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66686" y="3111741"/>
            <a:ext cx="4139565" cy="1539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//文件类型，必须是字符</a:t>
            </a:r>
            <a:r>
              <a:rPr dirty="0" sz="2000" spc="-10">
                <a:latin typeface="NSimSun"/>
                <a:cs typeface="NSimSun"/>
              </a:rPr>
              <a:t>串</a:t>
            </a:r>
            <a:r>
              <a:rPr dirty="0" sz="2000" spc="-5">
                <a:latin typeface="Times New Roman"/>
                <a:cs typeface="Times New Roman"/>
              </a:rPr>
              <a:t>”</a:t>
            </a:r>
            <a:r>
              <a:rPr dirty="0" sz="2000" spc="-5">
                <a:latin typeface="NSimSun"/>
                <a:cs typeface="NSimSun"/>
              </a:rPr>
              <a:t>BM</a:t>
            </a:r>
            <a:r>
              <a:rPr dirty="0" sz="2000" spc="-5">
                <a:latin typeface="Times New Roman"/>
                <a:cs typeface="Times New Roman"/>
              </a:rPr>
              <a:t>”</a:t>
            </a:r>
            <a:endParaRPr sz="20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135"/>
              </a:spcBef>
            </a:pPr>
            <a:r>
              <a:rPr dirty="0" sz="2000" spc="-5">
                <a:latin typeface="NSimSun"/>
                <a:cs typeface="NSimSun"/>
              </a:rPr>
              <a:t>//指定文件大小</a:t>
            </a:r>
            <a:endParaRPr sz="2000">
              <a:latin typeface="NSimSun"/>
              <a:cs typeface="NSimSun"/>
            </a:endParaRPr>
          </a:p>
          <a:p>
            <a:pPr marL="62865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//保留字，不考虑</a:t>
            </a:r>
            <a:endParaRPr sz="2000">
              <a:latin typeface="NSimSun"/>
              <a:cs typeface="NSimSun"/>
            </a:endParaRPr>
          </a:p>
          <a:p>
            <a:pPr marL="62865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//保留字，不考虑</a:t>
            </a:r>
            <a:endParaRPr sz="2000">
              <a:latin typeface="NSimSun"/>
              <a:cs typeface="NSimSun"/>
            </a:endParaRPr>
          </a:p>
          <a:p>
            <a:pPr marL="63500">
              <a:lnSpc>
                <a:spcPts val="2380"/>
              </a:lnSpc>
            </a:pPr>
            <a:r>
              <a:rPr dirty="0" sz="2000" spc="-5">
                <a:latin typeface="NSimSun"/>
                <a:cs typeface="NSimSun"/>
              </a:rPr>
              <a:t>//从文件头到位图数据的偏移字节数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0512" y="4653279"/>
            <a:ext cx="2438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latin typeface="NSimSun"/>
                <a:cs typeface="NSimSun"/>
              </a:rPr>
              <a:t>}</a:t>
            </a:r>
            <a:r>
              <a:rPr dirty="0" sz="2000" spc="-5">
                <a:latin typeface="NSimSun"/>
                <a:cs typeface="NSimSun"/>
              </a:rPr>
              <a:t> </a:t>
            </a:r>
            <a:r>
              <a:rPr dirty="0" sz="2000" spc="-5">
                <a:latin typeface="NSimSun"/>
                <a:cs typeface="NSimSun"/>
              </a:rPr>
              <a:t>BITMAPFILEHEADER;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947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BMP格式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1、位图文件头</a:t>
            </a:r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154804" cy="5755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图像压缩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基本概念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数据冗余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920"/>
              </a:spcBef>
              <a:tabLst>
                <a:tab pos="135255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编码冗余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925"/>
              </a:spcBef>
              <a:tabLst>
                <a:tab pos="135255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像素间冗余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920"/>
              </a:spcBef>
              <a:tabLst>
                <a:tab pos="135255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心理视觉冗余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图像保真度和质量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图像压缩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820164"/>
            <a:ext cx="7660005" cy="5014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为什么需要图像压缩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2000"/>
              </a:lnSpc>
              <a:spcBef>
                <a:spcPts val="225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图像的数据量通常很大，对存储、处理和传 输带来许多问题（对比视频）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不断扩大的图像应用</a:t>
            </a:r>
            <a:endParaRPr sz="2800">
              <a:latin typeface="NSimSun"/>
              <a:cs typeface="NSimSun"/>
            </a:endParaRPr>
          </a:p>
          <a:p>
            <a:pPr marL="1250950" indent="-323850">
              <a:lnSpc>
                <a:spcPct val="100000"/>
              </a:lnSpc>
              <a:spcBef>
                <a:spcPts val="1420"/>
              </a:spcBef>
              <a:buClr>
                <a:srgbClr val="EE2B0A"/>
              </a:buClr>
              <a:buSzPct val="70833"/>
              <a:buFont typeface="Wingdings"/>
              <a:buChar char=""/>
              <a:tabLst>
                <a:tab pos="1250950" algn="l"/>
              </a:tabLst>
            </a:pPr>
            <a:r>
              <a:rPr dirty="0" sz="2400">
                <a:latin typeface="NSimSun"/>
                <a:cs typeface="NSimSun"/>
              </a:rPr>
              <a:t>Internet上的大量图像</a:t>
            </a:r>
            <a:endParaRPr sz="24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数字图书馆</a:t>
            </a:r>
            <a:endParaRPr sz="24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遥感图像</a:t>
            </a:r>
            <a:endParaRPr sz="24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435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视频，如电视会议、数字电视、IPTV</a:t>
            </a:r>
            <a:endParaRPr sz="24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265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……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676146"/>
            <a:ext cx="7664450" cy="5117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图像压缩的方法</a:t>
            </a:r>
            <a:endParaRPr sz="3200">
              <a:latin typeface="NSimSun"/>
              <a:cs typeface="NSimSun"/>
            </a:endParaRPr>
          </a:p>
          <a:p>
            <a:pPr marL="469900" marR="9525">
              <a:lnSpc>
                <a:spcPct val="102000"/>
              </a:lnSpc>
              <a:spcBef>
                <a:spcPts val="2250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消除冗余数据，从数学角度看，将原始图像 转化为从统计角度看尽可能不相关的数据集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一般分为两类：</a:t>
            </a:r>
            <a:endParaRPr sz="2800">
              <a:latin typeface="NSimSun"/>
              <a:cs typeface="NSimSun"/>
            </a:endParaRPr>
          </a:p>
          <a:p>
            <a:pPr marL="927100" marR="254000">
              <a:lnSpc>
                <a:spcPct val="102299"/>
              </a:lnSpc>
              <a:spcBef>
                <a:spcPts val="2025"/>
              </a:spcBef>
              <a:tabLst>
                <a:tab pos="13068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无损压缩：在压缩和解压缩过程中没有信息损 </a:t>
            </a:r>
            <a:r>
              <a:rPr dirty="0" sz="2400">
                <a:latin typeface="NSimSun"/>
                <a:cs typeface="NSimSun"/>
              </a:rPr>
              <a:t>失</a:t>
            </a:r>
            <a:endParaRPr sz="2400">
              <a:latin typeface="NSimSun"/>
              <a:cs typeface="NSimSun"/>
            </a:endParaRPr>
          </a:p>
          <a:p>
            <a:pPr marL="927100" marR="5080">
              <a:lnSpc>
                <a:spcPct val="100000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有损压缩：能取得较高的压缩率，但压缩后不能 通过解压缩恢复原状</a:t>
            </a:r>
            <a:endParaRPr sz="2400">
              <a:latin typeface="NSimSun"/>
              <a:cs typeface="NSimSun"/>
            </a:endParaRPr>
          </a:p>
          <a:p>
            <a:pPr marL="927100" marR="5080">
              <a:lnSpc>
                <a:spcPct val="100000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其它：如根据需要，即可进行无损，也可进行有 损压缩的技术；准无损技术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图像压缩</a:t>
            </a:r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6210" rIns="0" bIns="0" rtlCol="0" vert="horz">
            <a:spAutoFit/>
          </a:bodyPr>
          <a:lstStyle/>
          <a:p>
            <a:pPr marL="786130">
              <a:lnSpc>
                <a:spcPct val="100000"/>
              </a:lnSpc>
              <a:tabLst>
                <a:tab pos="11976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图像压缩的理论基础</a:t>
            </a:r>
            <a:endParaRPr sz="32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670"/>
              </a:spcBef>
              <a:tabLst>
                <a:tab pos="162179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信息论</a:t>
            </a:r>
            <a:endParaRPr sz="28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689"/>
              </a:spcBef>
              <a:tabLst>
                <a:tab pos="162179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图像处理的概念和技术</a:t>
            </a:r>
            <a:endParaRPr sz="2800">
              <a:latin typeface="NSimSun"/>
              <a:cs typeface="NSimSun"/>
            </a:endParaRPr>
          </a:p>
          <a:p>
            <a:pPr marL="786130">
              <a:lnSpc>
                <a:spcPct val="100000"/>
              </a:lnSpc>
              <a:spcBef>
                <a:spcPts val="1935"/>
              </a:spcBef>
              <a:tabLst>
                <a:tab pos="11976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压缩方法</a:t>
            </a:r>
            <a:endParaRPr sz="3200">
              <a:latin typeface="NSimSun"/>
              <a:cs typeface="NSimSun"/>
            </a:endParaRPr>
          </a:p>
          <a:p>
            <a:pPr marL="1243330">
              <a:lnSpc>
                <a:spcPct val="100000"/>
              </a:lnSpc>
              <a:spcBef>
                <a:spcPts val="1675"/>
              </a:spcBef>
              <a:tabLst>
                <a:tab pos="162179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预测编码方法（对应空域方法）</a:t>
            </a:r>
            <a:endParaRPr sz="2800">
              <a:latin typeface="NSimSun"/>
              <a:cs typeface="NSimSun"/>
            </a:endParaRPr>
          </a:p>
          <a:p>
            <a:pPr marL="1243330">
              <a:lnSpc>
                <a:spcPts val="3295"/>
              </a:lnSpc>
              <a:spcBef>
                <a:spcPts val="1689"/>
              </a:spcBef>
              <a:tabLst>
                <a:tab pos="162179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变换编码方法（对应频域方法）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图像压缩</a:t>
            </a:r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964944"/>
            <a:ext cx="7669530" cy="282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数据冗余的概念</a:t>
            </a:r>
            <a:endParaRPr sz="3200">
              <a:latin typeface="NSimSun"/>
              <a:cs typeface="NSimSun"/>
            </a:endParaRPr>
          </a:p>
          <a:p>
            <a:pPr marL="12700" marR="5080" indent="532765">
              <a:lnSpc>
                <a:spcPct val="100000"/>
              </a:lnSpc>
              <a:spcBef>
                <a:spcPts val="1670"/>
              </a:spcBef>
            </a:pPr>
            <a:r>
              <a:rPr dirty="0" sz="2800" spc="-5">
                <a:latin typeface="NSimSun"/>
                <a:cs typeface="NSimSun"/>
              </a:rPr>
              <a:t>数据是用来表示信息的。如果不同的方法为表 示给定量的信息使用了不同的数据量，那么使用 较多数据量的方法中，有些数据必然是代表了无 用的信息，或者是重复地表示了其它数据已表示 的信息，这就是数据冗余的概念。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图像压缩</a:t>
            </a:r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676146"/>
            <a:ext cx="7433309" cy="1981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相对数据冗余的定义（续）</a:t>
            </a:r>
            <a:endParaRPr sz="3200">
              <a:latin typeface="NSimSun"/>
              <a:cs typeface="NSimSun"/>
            </a:endParaRPr>
          </a:p>
          <a:p>
            <a:pPr algn="just" marL="12700" marR="5080" indent="355600">
              <a:lnSpc>
                <a:spcPct val="100000"/>
              </a:lnSpc>
              <a:spcBef>
                <a:spcPts val="1670"/>
              </a:spcBef>
            </a:pPr>
            <a:r>
              <a:rPr dirty="0" sz="2800" spc="-5">
                <a:latin typeface="NSimSun"/>
                <a:cs typeface="NSimSun"/>
              </a:rPr>
              <a:t>如果n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>
                <a:latin typeface="NSimSun"/>
                <a:cs typeface="NSimSun"/>
              </a:rPr>
              <a:t>和</a:t>
            </a:r>
            <a:r>
              <a:rPr dirty="0" sz="2800" spc="-5">
                <a:latin typeface="NSimSun"/>
                <a:cs typeface="NSimSun"/>
              </a:rPr>
              <a:t>n</a:t>
            </a:r>
            <a:r>
              <a:rPr dirty="0" baseline="-20467" sz="2850" spc="-7">
                <a:latin typeface="NSimSun"/>
                <a:cs typeface="NSimSun"/>
              </a:rPr>
              <a:t>2</a:t>
            </a:r>
            <a:r>
              <a:rPr dirty="0" sz="2800" spc="-5">
                <a:latin typeface="NSimSun"/>
                <a:cs typeface="NSimSun"/>
              </a:rPr>
              <a:t>代表两个表示相同信息的数据集合</a:t>
            </a:r>
            <a:r>
              <a:rPr dirty="0" sz="2800" spc="-5">
                <a:latin typeface="NSimSun"/>
                <a:cs typeface="NSimSun"/>
              </a:rPr>
              <a:t> 中所携载信息单元的数量，则</a:t>
            </a:r>
            <a:r>
              <a:rPr dirty="0" sz="2800" spc="-10">
                <a:latin typeface="NSimSun"/>
                <a:cs typeface="NSimSun"/>
              </a:rPr>
              <a:t>n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表示的数据集合</a:t>
            </a:r>
            <a:r>
              <a:rPr dirty="0" sz="2800" spc="-5">
                <a:latin typeface="NSimSun"/>
                <a:cs typeface="NSimSun"/>
              </a:rPr>
              <a:t> 的相对数据冗余</a:t>
            </a:r>
            <a:r>
              <a:rPr dirty="0" sz="2800" spc="-10">
                <a:latin typeface="NSimSun"/>
                <a:cs typeface="NSimSun"/>
              </a:rPr>
              <a:t>R</a:t>
            </a:r>
            <a:r>
              <a:rPr dirty="0" baseline="-20467" sz="2850" spc="-7">
                <a:latin typeface="NSimSun"/>
                <a:cs typeface="NSimSun"/>
              </a:rPr>
              <a:t>D</a:t>
            </a:r>
            <a:r>
              <a:rPr dirty="0" sz="2800" spc="-5">
                <a:latin typeface="NSimSun"/>
                <a:cs typeface="NSimSun"/>
              </a:rPr>
              <a:t>定义为：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2045" y="5154434"/>
            <a:ext cx="3523615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NSimSun"/>
                <a:cs typeface="NSimSun"/>
              </a:rPr>
              <a:t>C</a:t>
            </a:r>
            <a:r>
              <a:rPr dirty="0" baseline="-20467" sz="2850" spc="-7">
                <a:latin typeface="NSimSun"/>
                <a:cs typeface="NSimSun"/>
              </a:rPr>
              <a:t>R</a:t>
            </a:r>
            <a:r>
              <a:rPr dirty="0" sz="2800" spc="-5">
                <a:latin typeface="NSimSun"/>
                <a:cs typeface="NSimSun"/>
              </a:rPr>
              <a:t>称为压缩率，定义为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4719" y="4232906"/>
            <a:ext cx="359410" cy="0"/>
          </a:xfrm>
          <a:custGeom>
            <a:avLst/>
            <a:gdLst/>
            <a:ahLst/>
            <a:cxnLst/>
            <a:rect l="l" t="t" r="r" b="b"/>
            <a:pathLst>
              <a:path w="359410" h="0">
                <a:moveTo>
                  <a:pt x="0" y="0"/>
                </a:moveTo>
                <a:lnTo>
                  <a:pt x="358892" y="0"/>
                </a:lnTo>
              </a:path>
            </a:pathLst>
          </a:custGeom>
          <a:ln w="116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18886" y="3914394"/>
            <a:ext cx="14224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5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00677" y="4218432"/>
            <a:ext cx="123189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 i="1">
                <a:latin typeface="Times New Roman"/>
                <a:cs typeface="Times New Roman"/>
              </a:rPr>
              <a:t>D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1351" y="4245864"/>
            <a:ext cx="304800" cy="328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0" i="1">
                <a:latin typeface="Times New Roman"/>
                <a:cs typeface="Times New Roman"/>
              </a:rPr>
              <a:t>C</a:t>
            </a:r>
            <a:r>
              <a:rPr dirty="0" sz="1800" spc="-130" i="1">
                <a:latin typeface="Times New Roman"/>
                <a:cs typeface="Times New Roman"/>
              </a:rPr>
              <a:t> </a:t>
            </a:r>
            <a:r>
              <a:rPr dirty="0" baseline="-26455" sz="1575" spc="7" i="1">
                <a:latin typeface="Times New Roman"/>
                <a:cs typeface="Times New Roman"/>
              </a:rPr>
              <a:t>R</a:t>
            </a:r>
            <a:endParaRPr baseline="-26455" sz="157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9989" y="4062984"/>
            <a:ext cx="92265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14020" algn="l"/>
              </a:tabLst>
            </a:pPr>
            <a:r>
              <a:rPr dirty="0" sz="1800" spc="20" i="1">
                <a:latin typeface="Times New Roman"/>
                <a:cs typeface="Times New Roman"/>
              </a:rPr>
              <a:t>R</a:t>
            </a:r>
            <a:r>
              <a:rPr dirty="0" sz="1800" spc="20" i="1">
                <a:latin typeface="Times New Roman"/>
                <a:cs typeface="Times New Roman"/>
              </a:rPr>
              <a:t>	</a:t>
            </a:r>
            <a:r>
              <a:rPr dirty="0" sz="1800" spc="15">
                <a:latin typeface="Symbol"/>
                <a:cs typeface="Symbol"/>
              </a:rPr>
              <a:t></a:t>
            </a:r>
            <a:r>
              <a:rPr dirty="0" sz="1800" spc="105">
                <a:latin typeface="Times New Roman"/>
                <a:cs typeface="Times New Roman"/>
              </a:rPr>
              <a:t> </a:t>
            </a:r>
            <a:r>
              <a:rPr dirty="0" sz="1800" spc="15">
                <a:latin typeface="Times New Roman"/>
                <a:cs typeface="Times New Roman"/>
              </a:rPr>
              <a:t>1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15">
                <a:latin typeface="Symbol"/>
                <a:cs typeface="Symbol"/>
              </a:rPr>
              <a:t>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5858" y="6166856"/>
            <a:ext cx="348615" cy="0"/>
          </a:xfrm>
          <a:custGeom>
            <a:avLst/>
            <a:gdLst/>
            <a:ahLst/>
            <a:cxnLst/>
            <a:rect l="l" t="t" r="r" b="b"/>
            <a:pathLst>
              <a:path w="348614" h="0">
                <a:moveTo>
                  <a:pt x="0" y="0"/>
                </a:moveTo>
                <a:lnTo>
                  <a:pt x="348223" y="0"/>
                </a:lnTo>
              </a:path>
            </a:pathLst>
          </a:custGeom>
          <a:ln w="116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196966" y="6176264"/>
            <a:ext cx="279400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i="1">
                <a:latin typeface="Times New Roman"/>
                <a:cs typeface="Times New Roman"/>
              </a:rPr>
              <a:t>n</a:t>
            </a:r>
            <a:r>
              <a:rPr dirty="0" sz="2200" spc="-300" i="1">
                <a:latin typeface="Times New Roman"/>
                <a:cs typeface="Times New Roman"/>
              </a:rPr>
              <a:t> </a:t>
            </a:r>
            <a:r>
              <a:rPr dirty="0" baseline="-24444" sz="1875" spc="22">
                <a:latin typeface="Times New Roman"/>
                <a:cs typeface="Times New Roman"/>
              </a:rPr>
              <a:t>2</a:t>
            </a:r>
            <a:endParaRPr baseline="-24444" sz="187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16016" y="5781547"/>
            <a:ext cx="256540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70" i="1">
                <a:latin typeface="Times New Roman"/>
                <a:cs typeface="Times New Roman"/>
              </a:rPr>
              <a:t>n</a:t>
            </a:r>
            <a:r>
              <a:rPr dirty="0" baseline="-24444" sz="1875" spc="22">
                <a:latin typeface="Times New Roman"/>
                <a:cs typeface="Times New Roman"/>
              </a:rPr>
              <a:t>1</a:t>
            </a:r>
            <a:endParaRPr baseline="-24444" sz="187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53660" y="6148323"/>
            <a:ext cx="12509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20" i="1"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09821" y="5957570"/>
            <a:ext cx="666750" cy="347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99745" algn="l"/>
              </a:tabLst>
            </a:pPr>
            <a:r>
              <a:rPr dirty="0" sz="2200" i="1">
                <a:latin typeface="Times New Roman"/>
                <a:cs typeface="Times New Roman"/>
              </a:rPr>
              <a:t>C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220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图像压缩</a:t>
            </a:r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81098" y="959865"/>
            <a:ext cx="6529070" cy="1405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图像压缩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相对数据冗余和压缩率的一些特例</a:t>
            </a:r>
            <a:endParaRPr sz="3200">
              <a:latin typeface="NSimSun"/>
              <a:cs typeface="NSimSu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32102" y="2723578"/>
          <a:ext cx="7531100" cy="4093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5721"/>
                <a:gridCol w="687324"/>
                <a:gridCol w="668274"/>
                <a:gridCol w="4546841"/>
              </a:tblGrid>
              <a:tr h="10165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>
                          <a:latin typeface="NSimSun"/>
                          <a:cs typeface="NSimSun"/>
                        </a:rPr>
                        <a:t>n1相对于n2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C</a:t>
                      </a:r>
                      <a:r>
                        <a:rPr dirty="0" baseline="-20833" sz="2400">
                          <a:latin typeface="NSimSun"/>
                          <a:cs typeface="NSimSun"/>
                        </a:rPr>
                        <a:t>R</a:t>
                      </a:r>
                      <a:endParaRPr baseline="-20833"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R</a:t>
                      </a:r>
                      <a:r>
                        <a:rPr dirty="0" baseline="-20833" sz="2400">
                          <a:latin typeface="NSimSun"/>
                          <a:cs typeface="NSimSun"/>
                        </a:rPr>
                        <a:t>D</a:t>
                      </a:r>
                      <a:endParaRPr baseline="-20833"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3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对应的情况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157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  <a:tabLst>
                          <a:tab pos="456565" algn="l"/>
                          <a:tab pos="761365" algn="l"/>
                        </a:tabLst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n1	=	n2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1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0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16510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第1种表达相对第2种表达不含冗 余数据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157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  <a:tabLst>
                          <a:tab pos="456565" algn="l"/>
                          <a:tab pos="913765" algn="l"/>
                        </a:tabLst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n1	&gt;&gt;	n2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88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2450" spc="-30">
                          <a:latin typeface="Symbol"/>
                          <a:cs typeface="Symbol"/>
                        </a:rPr>
                        <a:t></a:t>
                      </a:r>
                      <a:r>
                        <a:rPr dirty="0" sz="2450">
                          <a:latin typeface="Symbol"/>
                          <a:cs typeface="Symbol"/>
                        </a:rPr>
                        <a:t></a:t>
                      </a:r>
                      <a:endParaRPr sz="245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2450" spc="-60">
                          <a:latin typeface="Symbol"/>
                          <a:cs typeface="Symbol"/>
                        </a:rPr>
                        <a:t></a:t>
                      </a:r>
                      <a:r>
                        <a:rPr dirty="0" sz="2450">
                          <a:latin typeface="Times New Roman"/>
                          <a:cs typeface="Times New Roman"/>
                        </a:rPr>
                        <a:t>1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175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第1种数据集合包含相当多的冗 余数据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165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  <a:tabLst>
                          <a:tab pos="456565" algn="l"/>
                          <a:tab pos="913765" algn="l"/>
                        </a:tabLst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n1	&lt;&lt;	n2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79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2450">
                          <a:latin typeface="Symbol"/>
                          <a:cs typeface="Symbol"/>
                        </a:rPr>
                        <a:t></a:t>
                      </a:r>
                      <a:r>
                        <a:rPr dirty="0" sz="2450" spc="-3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50">
                          <a:latin typeface="Times New Roman"/>
                          <a:cs typeface="Times New Roman"/>
                        </a:rPr>
                        <a:t>0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2450" spc="-35">
                          <a:latin typeface="Symbol"/>
                          <a:cs typeface="Symbol"/>
                        </a:rPr>
                        <a:t></a:t>
                      </a:r>
                      <a:r>
                        <a:rPr dirty="0" sz="2450">
                          <a:latin typeface="Symbol"/>
                          <a:cs typeface="Symbol"/>
                        </a:rPr>
                        <a:t></a:t>
                      </a:r>
                      <a:endParaRPr sz="245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175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第2种数据集合包含相当多的冗 余数据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676146"/>
            <a:ext cx="7545705" cy="3631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三种基本的数据冗余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000" spc="-4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编码冗余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像素间冗余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心理视觉冗余</a:t>
            </a:r>
            <a:endParaRPr sz="2800">
              <a:latin typeface="NSimSun"/>
              <a:cs typeface="NSimSun"/>
            </a:endParaRPr>
          </a:p>
          <a:p>
            <a:pPr marL="12700" marR="5080" indent="-635">
              <a:lnSpc>
                <a:spcPct val="100000"/>
              </a:lnSpc>
              <a:spcBef>
                <a:spcPts val="193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如果能减少或消除上述三种冗余的1种或 多种冗余，就能取得数据压缩的效果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924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图像压缩</a:t>
            </a:r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86" y="1676146"/>
            <a:ext cx="7593330" cy="2367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什么是编码冗余？</a:t>
            </a:r>
            <a:endParaRPr sz="3200">
              <a:latin typeface="NSimSun"/>
              <a:cs typeface="NSimSun"/>
            </a:endParaRPr>
          </a:p>
          <a:p>
            <a:pPr marL="12700" marR="5080" indent="812165">
              <a:lnSpc>
                <a:spcPct val="102000"/>
              </a:lnSpc>
              <a:spcBef>
                <a:spcPts val="2250"/>
              </a:spcBef>
            </a:pPr>
            <a:r>
              <a:rPr dirty="0" sz="2800" spc="-5">
                <a:latin typeface="NSimSun"/>
                <a:cs typeface="NSimSun"/>
              </a:rPr>
              <a:t>如果一个图像的灰度级编码，使用了多于实 际需要的编码符号，就称该图像包含了编码冗余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40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黑白二值图像编码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图像压缩</a:t>
            </a:r>
          </a:p>
        </p:txBody>
      </p:sp>
      <p:sp>
        <p:nvSpPr>
          <p:cNvPr id="7" name="object 7"/>
          <p:cNvSpPr/>
          <p:nvPr/>
        </p:nvSpPr>
        <p:spPr>
          <a:xfrm>
            <a:off x="1819541" y="4714494"/>
            <a:ext cx="2590800" cy="1676400"/>
          </a:xfrm>
          <a:custGeom>
            <a:avLst/>
            <a:gdLst/>
            <a:ahLst/>
            <a:cxnLst/>
            <a:rect l="l" t="t" r="r" b="b"/>
            <a:pathLst>
              <a:path w="2590800" h="1676400">
                <a:moveTo>
                  <a:pt x="0" y="0"/>
                </a:moveTo>
                <a:lnTo>
                  <a:pt x="0" y="1676400"/>
                </a:lnTo>
                <a:lnTo>
                  <a:pt x="2590800" y="1676400"/>
                </a:lnTo>
                <a:lnTo>
                  <a:pt x="2590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9541" y="4714494"/>
            <a:ext cx="2590800" cy="1676400"/>
          </a:xfrm>
          <a:custGeom>
            <a:avLst/>
            <a:gdLst/>
            <a:ahLst/>
            <a:cxnLst/>
            <a:rect l="l" t="t" r="r" b="b"/>
            <a:pathLst>
              <a:path w="2590800" h="1676400">
                <a:moveTo>
                  <a:pt x="0" y="0"/>
                </a:moveTo>
                <a:lnTo>
                  <a:pt x="0" y="1676400"/>
                </a:lnTo>
                <a:lnTo>
                  <a:pt x="2590800" y="1676400"/>
                </a:lnTo>
                <a:lnTo>
                  <a:pt x="25907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05341" y="5171694"/>
            <a:ext cx="1295400" cy="838200"/>
          </a:xfrm>
          <a:custGeom>
            <a:avLst/>
            <a:gdLst/>
            <a:ahLst/>
            <a:cxnLst/>
            <a:rect l="l" t="t" r="r" b="b"/>
            <a:pathLst>
              <a:path w="1295400" h="838200">
                <a:moveTo>
                  <a:pt x="0" y="0"/>
                </a:moveTo>
                <a:lnTo>
                  <a:pt x="0" y="838200"/>
                </a:lnTo>
                <a:lnTo>
                  <a:pt x="1295400" y="838200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05341" y="5171694"/>
            <a:ext cx="1295400" cy="838200"/>
          </a:xfrm>
          <a:custGeom>
            <a:avLst/>
            <a:gdLst/>
            <a:ahLst/>
            <a:cxnLst/>
            <a:rect l="l" t="t" r="r" b="b"/>
            <a:pathLst>
              <a:path w="1295400" h="838200">
                <a:moveTo>
                  <a:pt x="0" y="0"/>
                </a:moveTo>
                <a:lnTo>
                  <a:pt x="0" y="838200"/>
                </a:lnTo>
                <a:lnTo>
                  <a:pt x="1295400" y="838200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643767" y="4869942"/>
            <a:ext cx="4902200" cy="145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400">
                <a:latin typeface="SimSun"/>
                <a:cs typeface="SimSun"/>
              </a:rPr>
              <a:t>如果用8位表示该图像的像素，我们 就说该图像存在编码冗余，因为该图 像的像素只有两个灰度，用一位即可 表示。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3184652"/>
            <a:ext cx="7967980" cy="2063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5334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n</a:t>
            </a:r>
            <a:r>
              <a:rPr dirty="0" baseline="-20467" sz="2850" spc="-7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是第k个灰度级在图像中出现的次数，n是图像</a:t>
            </a:r>
            <a:r>
              <a:rPr dirty="0" sz="2800" spc="-5">
                <a:latin typeface="NSimSun"/>
                <a:cs typeface="NSimSun"/>
              </a:rPr>
              <a:t> 中的像素总数，L是灰度级数。</a:t>
            </a:r>
            <a:endParaRPr sz="2800">
              <a:latin typeface="NSimSun"/>
              <a:cs typeface="NSimSun"/>
            </a:endParaRPr>
          </a:p>
          <a:p>
            <a:pPr marL="12700" marR="205104" indent="-635">
              <a:lnSpc>
                <a:spcPct val="100000"/>
              </a:lnSpc>
              <a:spcBef>
                <a:spcPts val="1939"/>
              </a:spcBef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如果用于表示每个r</a:t>
            </a:r>
            <a:r>
              <a:rPr dirty="0" baseline="-21164" sz="3150" spc="-15">
                <a:latin typeface="NSimSun"/>
                <a:cs typeface="NSimSun"/>
              </a:rPr>
              <a:t>k</a:t>
            </a:r>
            <a:r>
              <a:rPr dirty="0" sz="3200" spc="-5">
                <a:latin typeface="NSimSun"/>
                <a:cs typeface="NSimSun"/>
              </a:rPr>
              <a:t>值的比特数为l(r</a:t>
            </a:r>
            <a:r>
              <a:rPr dirty="0" baseline="-21164" sz="3150">
                <a:latin typeface="NSimSun"/>
                <a:cs typeface="NSimSun"/>
              </a:rPr>
              <a:t>k</a:t>
            </a:r>
            <a:r>
              <a:rPr dirty="0" sz="3200" spc="-10">
                <a:latin typeface="NSimSun"/>
                <a:cs typeface="NSimSun"/>
              </a:rPr>
              <a:t>)，</a:t>
            </a:r>
            <a:r>
              <a:rPr dirty="0" sz="3200" spc="-1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则表达每个像素所需的平均比特数为：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098" y="959865"/>
            <a:ext cx="3686175" cy="1268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编码冗余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240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图像直方图的定义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91419" y="2881883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4" h="0">
                <a:moveTo>
                  <a:pt x="0" y="0"/>
                </a:moveTo>
                <a:lnTo>
                  <a:pt x="310134" y="0"/>
                </a:lnTo>
              </a:path>
            </a:pathLst>
          </a:custGeom>
          <a:ln w="125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60240" y="2892044"/>
            <a:ext cx="175260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i="1">
                <a:latin typeface="Times New Roman"/>
                <a:cs typeface="Times New Roman"/>
              </a:rPr>
              <a:t>n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99293" y="2468371"/>
            <a:ext cx="175260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i="1">
                <a:latin typeface="Times New Roman"/>
                <a:cs typeface="Times New Roman"/>
              </a:rPr>
              <a:t>n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50157" y="2670809"/>
            <a:ext cx="10350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 i="1">
                <a:latin typeface="Times New Roman"/>
                <a:cs typeface="Times New Roman"/>
              </a:rPr>
              <a:t>k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51936" y="2859785"/>
            <a:ext cx="40576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4960" algn="l"/>
              </a:tabLst>
            </a:pPr>
            <a:r>
              <a:rPr dirty="0" sz="1350" spc="5" i="1">
                <a:latin typeface="Times New Roman"/>
                <a:cs typeface="Times New Roman"/>
              </a:rPr>
              <a:t>r</a:t>
            </a:r>
            <a:r>
              <a:rPr dirty="0" sz="1350" spc="5" i="1">
                <a:latin typeface="Times New Roman"/>
                <a:cs typeface="Times New Roman"/>
              </a:rPr>
              <a:t>	</a:t>
            </a:r>
            <a:r>
              <a:rPr dirty="0" sz="1350" spc="10" i="1">
                <a:latin typeface="Times New Roman"/>
                <a:cs typeface="Times New Roman"/>
              </a:rPr>
              <a:t>k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96514" y="2562847"/>
            <a:ext cx="9309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i="1">
                <a:latin typeface="Times New Roman"/>
                <a:cs typeface="Times New Roman"/>
              </a:rPr>
              <a:t>p</a:t>
            </a:r>
            <a:r>
              <a:rPr dirty="0" sz="2350" i="1">
                <a:latin typeface="Times New Roman"/>
                <a:cs typeface="Times New Roman"/>
              </a:rPr>
              <a:t> </a:t>
            </a:r>
            <a:r>
              <a:rPr dirty="0" sz="2350" spc="-240" i="1">
                <a:latin typeface="Times New Roman"/>
                <a:cs typeface="Times New Roman"/>
              </a:rPr>
              <a:t> </a:t>
            </a:r>
            <a:r>
              <a:rPr dirty="0" sz="3100" spc="-285">
                <a:latin typeface="Symbol"/>
                <a:cs typeface="Symbol"/>
              </a:rPr>
              <a:t></a:t>
            </a:r>
            <a:r>
              <a:rPr dirty="0" sz="2350" i="1">
                <a:latin typeface="Times New Roman"/>
                <a:cs typeface="Times New Roman"/>
              </a:rPr>
              <a:t>r</a:t>
            </a:r>
            <a:r>
              <a:rPr dirty="0" sz="2350" i="1">
                <a:latin typeface="Times New Roman"/>
                <a:cs typeface="Times New Roman"/>
              </a:rPr>
              <a:t> </a:t>
            </a:r>
            <a:r>
              <a:rPr dirty="0" sz="2350" spc="-275" i="1">
                <a:latin typeface="Times New Roman"/>
                <a:cs typeface="Times New Roman"/>
              </a:rPr>
              <a:t> </a:t>
            </a:r>
            <a:r>
              <a:rPr dirty="0" sz="3100" spc="-250">
                <a:latin typeface="Symbol"/>
                <a:cs typeface="Symbol"/>
              </a:rPr>
              <a:t></a:t>
            </a:r>
            <a:r>
              <a:rPr dirty="0" sz="3100" spc="-415">
                <a:latin typeface="Times New Roman"/>
                <a:cs typeface="Times New Roman"/>
              </a:rPr>
              <a:t> </a:t>
            </a:r>
            <a:r>
              <a:rPr dirty="0" sz="2350"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2133" y="2673096"/>
            <a:ext cx="2129790" cy="423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10" i="1">
                <a:latin typeface="Times New Roman"/>
                <a:cs typeface="Times New Roman"/>
              </a:rPr>
              <a:t>k</a:t>
            </a:r>
            <a:r>
              <a:rPr dirty="0" sz="2700" spc="-5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</a:t>
            </a:r>
            <a:r>
              <a:rPr dirty="0" sz="2700" spc="-254">
                <a:latin typeface="Times New Roman"/>
                <a:cs typeface="Times New Roman"/>
              </a:rPr>
              <a:t> </a:t>
            </a:r>
            <a:r>
              <a:rPr dirty="0" sz="2700" spc="-145">
                <a:latin typeface="Times New Roman"/>
                <a:cs typeface="Times New Roman"/>
              </a:rPr>
              <a:t>0</a:t>
            </a:r>
            <a:r>
              <a:rPr dirty="0" sz="2700" spc="-290">
                <a:latin typeface="Times New Roman"/>
                <a:cs typeface="Times New Roman"/>
              </a:rPr>
              <a:t>,</a:t>
            </a:r>
            <a:r>
              <a:rPr dirty="0" sz="2700" spc="-335">
                <a:latin typeface="Times New Roman"/>
                <a:cs typeface="Times New Roman"/>
              </a:rPr>
              <a:t>1</a:t>
            </a:r>
            <a:r>
              <a:rPr dirty="0" sz="2700" spc="-15">
                <a:latin typeface="Times New Roman"/>
                <a:cs typeface="Times New Roman"/>
              </a:rPr>
              <a:t>,</a:t>
            </a:r>
            <a:r>
              <a:rPr dirty="0" sz="2700" spc="-140">
                <a:latin typeface="Times New Roman"/>
                <a:cs typeface="Times New Roman"/>
              </a:rPr>
              <a:t>2</a:t>
            </a:r>
            <a:r>
              <a:rPr dirty="0" sz="2700" spc="5">
                <a:latin typeface="Times New Roman"/>
                <a:cs typeface="Times New Roman"/>
              </a:rPr>
              <a:t>,...</a:t>
            </a:r>
            <a:r>
              <a:rPr dirty="0" sz="2700" spc="114">
                <a:latin typeface="Times New Roman"/>
                <a:cs typeface="Times New Roman"/>
              </a:rPr>
              <a:t>,</a:t>
            </a:r>
            <a:r>
              <a:rPr dirty="0" sz="2700" spc="15" i="1">
                <a:latin typeface="Times New Roman"/>
                <a:cs typeface="Times New Roman"/>
              </a:rPr>
              <a:t>L</a:t>
            </a:r>
            <a:r>
              <a:rPr dirty="0" sz="2700" spc="-350" i="1">
                <a:latin typeface="Times New Roman"/>
                <a:cs typeface="Times New Roman"/>
              </a:rPr>
              <a:t> </a:t>
            </a:r>
            <a:r>
              <a:rPr dirty="0" sz="2700" spc="40">
                <a:latin typeface="Symbol"/>
                <a:cs typeface="Symbol"/>
              </a:rPr>
              <a:t></a:t>
            </a:r>
            <a:r>
              <a:rPr dirty="0" sz="2700" spc="10">
                <a:latin typeface="Times New Roman"/>
                <a:cs typeface="Times New Roman"/>
              </a:rPr>
              <a:t>1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7973" y="5311647"/>
            <a:ext cx="335280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i="1">
                <a:latin typeface="Times New Roman"/>
                <a:cs typeface="Times New Roman"/>
              </a:rPr>
              <a:t>L</a:t>
            </a:r>
            <a:r>
              <a:rPr dirty="0" sz="1400" spc="-160" i="1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Symbol"/>
                <a:cs typeface="Symbol"/>
              </a:rPr>
              <a:t></a:t>
            </a:r>
            <a:r>
              <a:rPr dirty="0" sz="140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81098" y="5912866"/>
            <a:ext cx="7846059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348740">
              <a:lnSpc>
                <a:spcPct val="100000"/>
              </a:lnSpc>
            </a:pPr>
            <a:r>
              <a:rPr dirty="0" sz="1400" i="1">
                <a:latin typeface="Times New Roman"/>
                <a:cs typeface="Times New Roman"/>
              </a:rPr>
              <a:t>k</a:t>
            </a:r>
            <a:r>
              <a:rPr dirty="0" sz="1400" spc="-75" i="1">
                <a:latin typeface="Times New Roman"/>
                <a:cs typeface="Times New Roman"/>
              </a:rPr>
              <a:t> </a:t>
            </a:r>
            <a:r>
              <a:rPr dirty="0" sz="1400">
                <a:latin typeface="Symbol"/>
                <a:cs typeface="Symbol"/>
              </a:rPr>
              <a:t></a:t>
            </a:r>
            <a:r>
              <a:rPr dirty="0" sz="1400" spc="-2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  <a:p>
            <a:pPr marL="12700" marR="5080" indent="355600">
              <a:lnSpc>
                <a:spcPct val="100000"/>
              </a:lnSpc>
              <a:spcBef>
                <a:spcPts val="610"/>
              </a:spcBef>
            </a:pPr>
            <a:r>
              <a:rPr dirty="0" sz="2800" spc="-5">
                <a:latin typeface="NSimSun"/>
                <a:cs typeface="NSimSun"/>
              </a:rPr>
              <a:t>表示灰度级所用的比特数和灰度级出现的概率相 </a:t>
            </a:r>
            <a:r>
              <a:rPr dirty="0" sz="2800">
                <a:latin typeface="NSimSun"/>
                <a:cs typeface="NSimSun"/>
              </a:rPr>
              <a:t>乘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74590" y="5342382"/>
            <a:ext cx="2075180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ymbol"/>
                <a:cs typeface="Symbol"/>
              </a:rPr>
              <a:t></a:t>
            </a:r>
            <a:r>
              <a:rPr dirty="0" sz="2400" spc="140">
                <a:latin typeface="Times New Roman"/>
                <a:cs typeface="Times New Roman"/>
              </a:rPr>
              <a:t> </a:t>
            </a:r>
            <a:r>
              <a:rPr dirty="0" baseline="-8487" sz="5400" spc="-7">
                <a:latin typeface="Symbol"/>
                <a:cs typeface="Symbol"/>
              </a:rPr>
              <a:t></a:t>
            </a:r>
            <a:r>
              <a:rPr dirty="0" baseline="-8487" sz="5400" spc="-509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</a:t>
            </a:r>
            <a:r>
              <a:rPr dirty="0" sz="2400" spc="-355" i="1">
                <a:latin typeface="Times New Roman"/>
                <a:cs typeface="Times New Roman"/>
              </a:rPr>
              <a:t> </a:t>
            </a:r>
            <a:r>
              <a:rPr dirty="0" sz="3150" spc="-225">
                <a:latin typeface="Symbol"/>
                <a:cs typeface="Symbol"/>
              </a:rPr>
              <a:t></a:t>
            </a:r>
            <a:r>
              <a:rPr dirty="0" sz="2400" spc="-110" i="1">
                <a:latin typeface="Times New Roman"/>
                <a:cs typeface="Times New Roman"/>
              </a:rPr>
              <a:t>r</a:t>
            </a:r>
            <a:r>
              <a:rPr dirty="0" baseline="-23809" sz="2100" i="1">
                <a:latin typeface="Times New Roman"/>
                <a:cs typeface="Times New Roman"/>
              </a:rPr>
              <a:t>k </a:t>
            </a:r>
            <a:r>
              <a:rPr dirty="0" baseline="-23809" sz="2100" spc="-172" i="1">
                <a:latin typeface="Times New Roman"/>
                <a:cs typeface="Times New Roman"/>
              </a:rPr>
              <a:t> </a:t>
            </a:r>
            <a:r>
              <a:rPr dirty="0" sz="3150" spc="20">
                <a:latin typeface="Symbol"/>
                <a:cs typeface="Symbol"/>
              </a:rPr>
              <a:t></a:t>
            </a:r>
            <a:r>
              <a:rPr dirty="0" sz="2400" spc="165" i="1">
                <a:latin typeface="Times New Roman"/>
                <a:cs typeface="Times New Roman"/>
              </a:rPr>
              <a:t>p</a:t>
            </a:r>
            <a:r>
              <a:rPr dirty="0" baseline="-23809" sz="2100" i="1">
                <a:latin typeface="Times New Roman"/>
                <a:cs typeface="Times New Roman"/>
              </a:rPr>
              <a:t>r</a:t>
            </a:r>
            <a:r>
              <a:rPr dirty="0" baseline="-23809" sz="2100" spc="150" i="1">
                <a:latin typeface="Times New Roman"/>
                <a:cs typeface="Times New Roman"/>
              </a:rPr>
              <a:t> </a:t>
            </a:r>
            <a:r>
              <a:rPr dirty="0" sz="3150" spc="-220">
                <a:latin typeface="Symbol"/>
                <a:cs typeface="Symbol"/>
              </a:rPr>
              <a:t></a:t>
            </a:r>
            <a:r>
              <a:rPr dirty="0" sz="2400" spc="-110" i="1">
                <a:latin typeface="Times New Roman"/>
                <a:cs typeface="Times New Roman"/>
              </a:rPr>
              <a:t>r</a:t>
            </a:r>
            <a:r>
              <a:rPr dirty="0" baseline="-23809" sz="2100" i="1">
                <a:latin typeface="Times New Roman"/>
                <a:cs typeface="Times New Roman"/>
              </a:rPr>
              <a:t>k </a:t>
            </a:r>
            <a:r>
              <a:rPr dirty="0" baseline="-23809" sz="2100" spc="-172" i="1">
                <a:latin typeface="Times New Roman"/>
                <a:cs typeface="Times New Roman"/>
              </a:rPr>
              <a:t> </a:t>
            </a:r>
            <a:r>
              <a:rPr dirty="0" sz="3150" spc="-175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82542" y="5570232"/>
            <a:ext cx="462280" cy="352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75"/>
              </a:lnSpc>
            </a:pPr>
            <a:r>
              <a:rPr dirty="0" baseline="13888" sz="3600" spc="120" i="1">
                <a:latin typeface="Times New Roman"/>
                <a:cs typeface="Times New Roman"/>
              </a:rPr>
              <a:t>L</a:t>
            </a:r>
            <a:r>
              <a:rPr dirty="0" sz="1400" i="1">
                <a:latin typeface="Times New Roman"/>
                <a:cs typeface="Times New Roman"/>
              </a:rPr>
              <a:t>avg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74647" y="2247646"/>
            <a:ext cx="4471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latin typeface="NSimSun"/>
                <a:cs typeface="NSimSun"/>
              </a:rPr>
              <a:t>typedef</a:t>
            </a:r>
            <a:r>
              <a:rPr dirty="0" sz="2000" spc="5">
                <a:latin typeface="NSimSun"/>
                <a:cs typeface="NSimSun"/>
              </a:rPr>
              <a:t> </a:t>
            </a:r>
            <a:r>
              <a:rPr dirty="0" sz="2000" spc="-5">
                <a:latin typeface="NSimSun"/>
                <a:cs typeface="NSimSun"/>
              </a:rPr>
              <a:t>struct</a:t>
            </a:r>
            <a:r>
              <a:rPr dirty="0" sz="2000" spc="5">
                <a:latin typeface="NSimSun"/>
                <a:cs typeface="NSimSun"/>
              </a:rPr>
              <a:t> </a:t>
            </a:r>
            <a:r>
              <a:rPr dirty="0" sz="2000" spc="-10">
                <a:latin typeface="NSimSun"/>
                <a:cs typeface="NSimSun"/>
              </a:rPr>
              <a:t>t</a:t>
            </a:r>
            <a:r>
              <a:rPr dirty="0" sz="2000" spc="-5">
                <a:latin typeface="NSimSun"/>
                <a:cs typeface="NSimSun"/>
              </a:rPr>
              <a:t>agBITMAPINFOHEADER{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6408" y="2552446"/>
            <a:ext cx="661035" cy="335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DWORD LONG LONG WORD WORD DWORD DWORD LONG LONG DWORD DWORD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5230" y="2552446"/>
            <a:ext cx="2058035" cy="335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715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biSize; biWidth; biHeight; biPlanes; biBitCount biCompression; biSizeImage;</a:t>
            </a:r>
            <a:endParaRPr sz="20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biXPelsPerMeter; biYPelsPerMeter; biClrUsed; biClrImportant;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0808" y="2552446"/>
            <a:ext cx="3632200" cy="335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//该结构的长度，40个字节</a:t>
            </a:r>
            <a:endParaRPr sz="2000">
              <a:latin typeface="NSimSun"/>
              <a:cs typeface="NSimSun"/>
            </a:endParaRPr>
          </a:p>
          <a:p>
            <a:pPr marL="64135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//图像的宽度，单位是像素</a:t>
            </a:r>
            <a:endParaRPr sz="2000">
              <a:latin typeface="NSimSun"/>
              <a:cs typeface="NSimSun"/>
            </a:endParaRPr>
          </a:p>
          <a:p>
            <a:pPr marL="64135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//图像的高度，单位是像素</a:t>
            </a:r>
            <a:endParaRPr sz="2000">
              <a:latin typeface="NSimSun"/>
              <a:cs typeface="NSimSun"/>
            </a:endParaRPr>
          </a:p>
          <a:p>
            <a:pPr marL="6223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//必须是1</a:t>
            </a:r>
            <a:endParaRPr sz="2000">
              <a:latin typeface="NSimSun"/>
              <a:cs typeface="NSimSun"/>
            </a:endParaRPr>
          </a:p>
          <a:p>
            <a:pPr marL="6350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//颜色位数，如1，4，8，24</a:t>
            </a:r>
            <a:endParaRPr sz="2000">
              <a:latin typeface="NSimSun"/>
              <a:cs typeface="NSimSun"/>
            </a:endParaRPr>
          </a:p>
          <a:p>
            <a:pPr marL="6223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//压缩类型，如BI_RGB,BI_RLE4</a:t>
            </a:r>
            <a:endParaRPr sz="2000">
              <a:latin typeface="NSimSun"/>
              <a:cs typeface="NSimSun"/>
            </a:endParaRPr>
          </a:p>
          <a:p>
            <a:pPr marL="64135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//实际位图数据占用的字节数</a:t>
            </a:r>
            <a:endParaRPr sz="2000">
              <a:latin typeface="NSimSun"/>
              <a:cs typeface="NSimSun"/>
            </a:endParaRPr>
          </a:p>
          <a:p>
            <a:pPr marL="62865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//水平分辨率</a:t>
            </a:r>
            <a:endParaRPr sz="2000">
              <a:latin typeface="NSimSun"/>
              <a:cs typeface="NSimSun"/>
            </a:endParaRPr>
          </a:p>
          <a:p>
            <a:pPr marL="62865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//垂直分辨率</a:t>
            </a:r>
            <a:endParaRPr sz="2000">
              <a:latin typeface="NSimSun"/>
              <a:cs typeface="NSimSun"/>
            </a:endParaRPr>
          </a:p>
          <a:p>
            <a:pPr marL="6350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//实际使用的颜色数</a:t>
            </a:r>
            <a:endParaRPr sz="2000">
              <a:latin typeface="NSimSun"/>
              <a:cs typeface="NSimSun"/>
            </a:endParaRPr>
          </a:p>
          <a:p>
            <a:pPr marL="62865">
              <a:lnSpc>
                <a:spcPts val="2380"/>
              </a:lnSpc>
            </a:pPr>
            <a:r>
              <a:rPr dirty="0" sz="2000" spc="-5">
                <a:latin typeface="NSimSun"/>
                <a:cs typeface="NSimSun"/>
              </a:rPr>
              <a:t>//重要的颜色数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4647" y="5905246"/>
            <a:ext cx="2438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latin typeface="NSimSun"/>
                <a:cs typeface="NSimSun"/>
              </a:rPr>
              <a:t>}</a:t>
            </a:r>
            <a:r>
              <a:rPr dirty="0" sz="2000" spc="-5">
                <a:latin typeface="NSimSun"/>
                <a:cs typeface="NSimSun"/>
              </a:rPr>
              <a:t> </a:t>
            </a:r>
            <a:r>
              <a:rPr dirty="0" sz="2000" spc="-5">
                <a:latin typeface="NSimSun"/>
                <a:cs typeface="NSimSun"/>
              </a:rPr>
              <a:t>BITMAPINFOHEADER;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947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BMP格式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2、位图信息头</a:t>
            </a:r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88744"/>
            <a:ext cx="7342505" cy="1940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对M×N的图像进行编码所需的比特数为</a:t>
            </a:r>
            <a:endParaRPr sz="3200">
              <a:latin typeface="NSimSun"/>
              <a:cs typeface="NSimSun"/>
            </a:endParaRPr>
          </a:p>
          <a:p>
            <a:pPr marL="553085">
              <a:lnSpc>
                <a:spcPct val="100000"/>
              </a:lnSpc>
              <a:spcBef>
                <a:spcPts val="1965"/>
              </a:spcBef>
            </a:pPr>
            <a:r>
              <a:rPr dirty="0" sz="2400" spc="-5" i="1">
                <a:latin typeface="Times New Roman"/>
                <a:cs typeface="Times New Roman"/>
              </a:rPr>
              <a:t>MNL</a:t>
            </a:r>
            <a:r>
              <a:rPr dirty="0" sz="2400" spc="-114" i="1">
                <a:latin typeface="Times New Roman"/>
                <a:cs typeface="Times New Roman"/>
              </a:rPr>
              <a:t> </a:t>
            </a:r>
            <a:r>
              <a:rPr dirty="0" baseline="-23809" sz="2100" i="1">
                <a:latin typeface="Times New Roman"/>
                <a:cs typeface="Times New Roman"/>
              </a:rPr>
              <a:t>avg</a:t>
            </a:r>
            <a:endParaRPr baseline="-23809"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参考page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328的例8.1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编码冗余</a:t>
            </a:r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676146"/>
            <a:ext cx="7616190" cy="520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什么是像素间冗余？</a:t>
            </a:r>
            <a:endParaRPr sz="3200">
              <a:latin typeface="NSimSun"/>
              <a:cs typeface="NSimSun"/>
            </a:endParaRPr>
          </a:p>
          <a:p>
            <a:pPr algn="just" marL="469900">
              <a:lnSpc>
                <a:spcPct val="100000"/>
              </a:lnSpc>
              <a:spcBef>
                <a:spcPts val="167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反映图像中像素之间的相互关系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因为任何给定像素的值可以根据与这个像素 相邻的像素进行预测，所以单个像素携带的信 息相对较少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对于一幅图像，很多单个像素对视觉的贡献 是冗余的。它的值可以通过与它相邻的像素值 为基础进行预测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425"/>
              </a:spcBef>
              <a:tabLst>
                <a:tab pos="3974465" algn="l"/>
                <a:tab pos="4584065" algn="l"/>
                <a:tab pos="5193665" algn="l"/>
                <a:tab pos="5803265" algn="l"/>
              </a:tabLst>
            </a:pPr>
            <a:r>
              <a:rPr dirty="0" sz="2400">
                <a:latin typeface="NSimSun"/>
                <a:cs typeface="NSimSun"/>
              </a:rPr>
              <a:t>例：原图像数据：234	223	231	238	235</a:t>
            </a:r>
            <a:endParaRPr sz="2400">
              <a:latin typeface="NSimSun"/>
              <a:cs typeface="NSimSun"/>
            </a:endParaRPr>
          </a:p>
          <a:p>
            <a:pPr marL="1536700">
              <a:lnSpc>
                <a:spcPts val="2840"/>
              </a:lnSpc>
              <a:spcBef>
                <a:spcPts val="1430"/>
              </a:spcBef>
              <a:tabLst>
                <a:tab pos="3974465" algn="l"/>
                <a:tab pos="4888865" algn="l"/>
                <a:tab pos="5498465" algn="l"/>
                <a:tab pos="5955665" algn="l"/>
              </a:tabLst>
            </a:pPr>
            <a:r>
              <a:rPr dirty="0" sz="2400">
                <a:latin typeface="NSimSun"/>
                <a:cs typeface="NSimSun"/>
              </a:rPr>
              <a:t>压缩后数据：234	-11	8	7	-3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像素间冗余</a:t>
            </a:r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676146"/>
            <a:ext cx="7616190" cy="5399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什么是心理视觉冗余？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7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人眼感觉到的图像区域亮度不仅取决于该区 域的反射光，例如根据马赫带效应，在灰度值 为常数的区域也能感觉到灰度值的变化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这是由于眼睛对所有视觉信息感受的灵敏度 不同。在正常视觉处理过程中各种信息的相对 重要程度不同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有些信息在通常的视觉过程中与另外一些信 息相比并不那么重要，这些信息被认为是心理 视觉冗余的，去除这些信息并不会明显降低图 像质量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心理视觉冗余</a:t>
            </a:r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604517"/>
            <a:ext cx="7566659" cy="2404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什么是心理视觉冗余？（续）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2299"/>
              </a:lnSpc>
              <a:spcBef>
                <a:spcPts val="2010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由于消除心理视觉冗余数据会导致一定量信息的丢 </a:t>
            </a:r>
            <a:r>
              <a:rPr dirty="0" sz="2400">
                <a:latin typeface="NSimSun"/>
                <a:cs typeface="NSimSun"/>
              </a:rPr>
              <a:t>失，所以这一过程通常称为量化</a:t>
            </a:r>
            <a:endParaRPr sz="2400">
              <a:latin typeface="NSimSun"/>
              <a:cs typeface="NSimSun"/>
            </a:endParaRPr>
          </a:p>
          <a:p>
            <a:pPr marL="469900" marR="60325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心理视觉冗余压缩是不可恢复的，量化的结果导致 了数据有损压缩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心理视觉冗余</a:t>
            </a:r>
          </a:p>
        </p:txBody>
      </p:sp>
      <p:sp>
        <p:nvSpPr>
          <p:cNvPr id="7" name="object 7"/>
          <p:cNvSpPr/>
          <p:nvPr/>
        </p:nvSpPr>
        <p:spPr>
          <a:xfrm>
            <a:off x="1601609" y="4016502"/>
            <a:ext cx="3810000" cy="2857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40209" y="4016502"/>
            <a:ext cx="3810000" cy="285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91169" y="5433821"/>
            <a:ext cx="864869" cy="579120"/>
          </a:xfrm>
          <a:custGeom>
            <a:avLst/>
            <a:gdLst/>
            <a:ahLst/>
            <a:cxnLst/>
            <a:rect l="l" t="t" r="r" b="b"/>
            <a:pathLst>
              <a:path w="864869" h="579120">
                <a:moveTo>
                  <a:pt x="0" y="0"/>
                </a:moveTo>
                <a:lnTo>
                  <a:pt x="0" y="579120"/>
                </a:lnTo>
                <a:lnTo>
                  <a:pt x="864869" y="579120"/>
                </a:lnTo>
                <a:lnTo>
                  <a:pt x="86486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004961" y="5492242"/>
            <a:ext cx="63627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33K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94539" y="5433821"/>
            <a:ext cx="864869" cy="579120"/>
          </a:xfrm>
          <a:custGeom>
            <a:avLst/>
            <a:gdLst/>
            <a:ahLst/>
            <a:cxnLst/>
            <a:rect l="l" t="t" r="r" b="b"/>
            <a:pathLst>
              <a:path w="864870" h="579120">
                <a:moveTo>
                  <a:pt x="0" y="0"/>
                </a:moveTo>
                <a:lnTo>
                  <a:pt x="0" y="579120"/>
                </a:lnTo>
                <a:lnTo>
                  <a:pt x="864869" y="579120"/>
                </a:lnTo>
                <a:lnTo>
                  <a:pt x="86486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109080" y="5492242"/>
            <a:ext cx="63627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15K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94840"/>
            <a:ext cx="7616190" cy="4965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保真度准则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7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图像压缩可能会导致信息损失，如去除心理 视觉冗余数据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需要评价信息损失的测度以描述解码图像相 对于原始图像的偏离程度，这些测度称为保真 度准则</a:t>
            </a:r>
            <a:endParaRPr sz="2800">
              <a:latin typeface="NSimSun"/>
              <a:cs typeface="NSimSun"/>
            </a:endParaRPr>
          </a:p>
          <a:p>
            <a:pPr algn="just" marL="469900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常用保真度准则分为两大类：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客观保真度准则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3295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主观保真度准则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保真度准则</a:t>
            </a:r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94840"/>
            <a:ext cx="7616190" cy="38976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客观保真度准则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7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当所损失的信息量可以用编码输入图像与编 码输出图像的函数表示时，它就是基于客观保 真度准则的</a:t>
            </a:r>
            <a:endParaRPr sz="2800">
              <a:latin typeface="NSimSun"/>
              <a:cs typeface="NSimSun"/>
            </a:endParaRPr>
          </a:p>
          <a:p>
            <a:pPr algn="just" marL="469900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常用的两种客观保真度准则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均方根误差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3295"/>
              </a:lnSpc>
              <a:spcBef>
                <a:spcPts val="1689"/>
              </a:spcBef>
              <a:tabLst>
                <a:tab pos="13061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均方信噪比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保真度准则</a:t>
            </a:r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38298" y="4946395"/>
            <a:ext cx="713549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如两幅图像尺寸均为M×N，则它们的总误差为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客观保真度准则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86577" y="2436621"/>
            <a:ext cx="109220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^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098" y="1894840"/>
            <a:ext cx="7615555" cy="1119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输入图和输出图之间的均方根误差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645"/>
              </a:lnSpc>
              <a:spcBef>
                <a:spcPts val="1325"/>
              </a:spcBef>
              <a:tabLst>
                <a:tab pos="847725" algn="l"/>
                <a:tab pos="689102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令</a:t>
            </a:r>
            <a:r>
              <a:rPr dirty="0" sz="2800" spc="-365">
                <a:latin typeface="NSimSun"/>
                <a:cs typeface="NSimSun"/>
              </a:rPr>
              <a:t> </a:t>
            </a:r>
            <a:r>
              <a:rPr dirty="0" baseline="3472" sz="3600" i="1">
                <a:latin typeface="Times New Roman"/>
                <a:cs typeface="Times New Roman"/>
              </a:rPr>
              <a:t>f</a:t>
            </a:r>
            <a:r>
              <a:rPr dirty="0" baseline="3472" sz="3600" spc="-412" i="1">
                <a:latin typeface="Times New Roman"/>
                <a:cs typeface="Times New Roman"/>
              </a:rPr>
              <a:t> </a:t>
            </a:r>
            <a:r>
              <a:rPr dirty="0" baseline="3527" sz="4725" spc="-540">
                <a:latin typeface="Symbol"/>
                <a:cs typeface="Symbol"/>
              </a:rPr>
              <a:t></a:t>
            </a:r>
            <a:r>
              <a:rPr dirty="0" baseline="3472" sz="3600" spc="-292" i="1">
                <a:latin typeface="Times New Roman"/>
                <a:cs typeface="Times New Roman"/>
              </a:rPr>
              <a:t>x</a:t>
            </a:r>
            <a:r>
              <a:rPr dirty="0" baseline="3472" sz="3600">
                <a:latin typeface="Times New Roman"/>
                <a:cs typeface="Times New Roman"/>
              </a:rPr>
              <a:t>,</a:t>
            </a:r>
            <a:r>
              <a:rPr dirty="0" baseline="3472" sz="3600" spc="-434">
                <a:latin typeface="Times New Roman"/>
                <a:cs typeface="Times New Roman"/>
              </a:rPr>
              <a:t> </a:t>
            </a:r>
            <a:r>
              <a:rPr dirty="0" baseline="3472" sz="3600" spc="-112" i="1">
                <a:latin typeface="Times New Roman"/>
                <a:cs typeface="Times New Roman"/>
              </a:rPr>
              <a:t>y</a:t>
            </a:r>
            <a:r>
              <a:rPr dirty="0" baseline="3527" sz="4725" spc="-622">
                <a:latin typeface="Symbol"/>
                <a:cs typeface="Symbol"/>
              </a:rPr>
              <a:t></a:t>
            </a:r>
            <a:r>
              <a:rPr dirty="0" baseline="3527" sz="4725" spc="97">
                <a:latin typeface="Times New Roman"/>
                <a:cs typeface="Times New Roman"/>
              </a:rPr>
              <a:t> </a:t>
            </a:r>
            <a:r>
              <a:rPr dirty="0" sz="2800">
                <a:latin typeface="NSimSun"/>
                <a:cs typeface="NSimSun"/>
              </a:rPr>
              <a:t>代</a:t>
            </a:r>
            <a:r>
              <a:rPr dirty="0" sz="2800" spc="-5">
                <a:latin typeface="NSimSun"/>
                <a:cs typeface="NSimSun"/>
              </a:rPr>
              <a:t>表输入图</a:t>
            </a:r>
            <a:r>
              <a:rPr dirty="0" sz="2800" spc="-85">
                <a:latin typeface="NSimSun"/>
                <a:cs typeface="NSimSun"/>
              </a:rPr>
              <a:t>，</a:t>
            </a:r>
            <a:r>
              <a:rPr dirty="0" baseline="10416" sz="3600" i="1">
                <a:latin typeface="Times New Roman"/>
                <a:cs typeface="Times New Roman"/>
              </a:rPr>
              <a:t>f</a:t>
            </a:r>
            <a:r>
              <a:rPr dirty="0" baseline="10416" sz="3600" spc="-412" i="1">
                <a:latin typeface="Times New Roman"/>
                <a:cs typeface="Times New Roman"/>
              </a:rPr>
              <a:t> </a:t>
            </a:r>
            <a:r>
              <a:rPr dirty="0" baseline="8818" sz="4725" spc="-540">
                <a:latin typeface="Symbol"/>
                <a:cs typeface="Symbol"/>
              </a:rPr>
              <a:t></a:t>
            </a:r>
            <a:r>
              <a:rPr dirty="0" baseline="10416" sz="3600" spc="-284" i="1">
                <a:latin typeface="Times New Roman"/>
                <a:cs typeface="Times New Roman"/>
              </a:rPr>
              <a:t>x</a:t>
            </a:r>
            <a:r>
              <a:rPr dirty="0" baseline="10416" sz="3600">
                <a:latin typeface="Times New Roman"/>
                <a:cs typeface="Times New Roman"/>
              </a:rPr>
              <a:t>,</a:t>
            </a:r>
            <a:r>
              <a:rPr dirty="0" baseline="10416" sz="3600" spc="-434">
                <a:latin typeface="Times New Roman"/>
                <a:cs typeface="Times New Roman"/>
              </a:rPr>
              <a:t> </a:t>
            </a:r>
            <a:r>
              <a:rPr dirty="0" baseline="10416" sz="3600" spc="-104" i="1">
                <a:latin typeface="Times New Roman"/>
                <a:cs typeface="Times New Roman"/>
              </a:rPr>
              <a:t>y</a:t>
            </a:r>
            <a:r>
              <a:rPr dirty="0" baseline="8818" sz="4725" spc="-622">
                <a:latin typeface="Symbol"/>
                <a:cs typeface="Symbol"/>
              </a:rPr>
              <a:t></a:t>
            </a:r>
            <a:r>
              <a:rPr dirty="0" baseline="8818" sz="4725" spc="-330">
                <a:latin typeface="Times New Roman"/>
                <a:cs typeface="Times New Roman"/>
              </a:rPr>
              <a:t> </a:t>
            </a:r>
            <a:r>
              <a:rPr dirty="0" sz="2800">
                <a:latin typeface="NSimSun"/>
                <a:cs typeface="NSimSun"/>
              </a:rPr>
              <a:t>代</a:t>
            </a:r>
            <a:r>
              <a:rPr dirty="0" sz="2800" spc="-5">
                <a:latin typeface="NSimSun"/>
                <a:cs typeface="NSimSun"/>
              </a:rPr>
              <a:t>表</a:t>
            </a:r>
            <a:r>
              <a:rPr dirty="0" sz="2800">
                <a:latin typeface="NSimSun"/>
                <a:cs typeface="NSimSun"/>
              </a:rPr>
              <a:t>对</a:t>
            </a:r>
            <a:r>
              <a:rPr dirty="0" sz="2800" spc="-740">
                <a:latin typeface="NSimSun"/>
                <a:cs typeface="NSimSun"/>
              </a:rPr>
              <a:t> </a:t>
            </a:r>
            <a:r>
              <a:rPr dirty="0" baseline="3472" sz="3600" i="1">
                <a:latin typeface="Times New Roman"/>
                <a:cs typeface="Times New Roman"/>
              </a:rPr>
              <a:t>f</a:t>
            </a:r>
            <a:r>
              <a:rPr dirty="0" baseline="3472" sz="3600" spc="-412" i="1">
                <a:latin typeface="Times New Roman"/>
                <a:cs typeface="Times New Roman"/>
              </a:rPr>
              <a:t> </a:t>
            </a:r>
            <a:r>
              <a:rPr dirty="0" baseline="3527" sz="4725" spc="-540">
                <a:latin typeface="Symbol"/>
                <a:cs typeface="Symbol"/>
              </a:rPr>
              <a:t></a:t>
            </a:r>
            <a:r>
              <a:rPr dirty="0" baseline="3472" sz="3600" spc="-284" i="1">
                <a:latin typeface="Times New Roman"/>
                <a:cs typeface="Times New Roman"/>
              </a:rPr>
              <a:t>x</a:t>
            </a:r>
            <a:r>
              <a:rPr dirty="0" baseline="3472" sz="3600">
                <a:latin typeface="Times New Roman"/>
                <a:cs typeface="Times New Roman"/>
              </a:rPr>
              <a:t>,</a:t>
            </a:r>
            <a:r>
              <a:rPr dirty="0" baseline="3472" sz="3600" spc="-434">
                <a:latin typeface="Times New Roman"/>
                <a:cs typeface="Times New Roman"/>
              </a:rPr>
              <a:t> </a:t>
            </a:r>
            <a:r>
              <a:rPr dirty="0" baseline="3472" sz="3600" spc="-104" i="1">
                <a:latin typeface="Times New Roman"/>
                <a:cs typeface="Times New Roman"/>
              </a:rPr>
              <a:t>y</a:t>
            </a:r>
            <a:r>
              <a:rPr dirty="0" baseline="3527" sz="4725" spc="-622">
                <a:latin typeface="Symbol"/>
                <a:cs typeface="Symbol"/>
              </a:rPr>
              <a:t></a:t>
            </a:r>
            <a:r>
              <a:rPr dirty="0" baseline="3527" sz="4725"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先压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8579" y="2963417"/>
            <a:ext cx="1085215" cy="483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275" i="1">
                <a:latin typeface="Times New Roman"/>
                <a:cs typeface="Times New Roman"/>
              </a:rPr>
              <a:t> </a:t>
            </a:r>
            <a:r>
              <a:rPr dirty="0" sz="3150" spc="-360">
                <a:latin typeface="Symbol"/>
                <a:cs typeface="Symbol"/>
              </a:rPr>
              <a:t></a:t>
            </a:r>
            <a:r>
              <a:rPr dirty="0" sz="2400" spc="-190" i="1">
                <a:latin typeface="Times New Roman"/>
                <a:cs typeface="Times New Roman"/>
              </a:rPr>
              <a:t>x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290">
                <a:latin typeface="Times New Roman"/>
                <a:cs typeface="Times New Roman"/>
              </a:rPr>
              <a:t> </a:t>
            </a:r>
            <a:r>
              <a:rPr dirty="0" sz="2400" spc="-70" i="1">
                <a:latin typeface="Times New Roman"/>
                <a:cs typeface="Times New Roman"/>
              </a:rPr>
              <a:t>y</a:t>
            </a:r>
            <a:r>
              <a:rPr dirty="0" sz="3150" spc="-415">
                <a:latin typeface="Symbol"/>
                <a:cs typeface="Symbol"/>
              </a:rPr>
              <a:t></a:t>
            </a:r>
            <a:r>
              <a:rPr dirty="0" sz="3150" spc="-350">
                <a:latin typeface="Times New Roman"/>
                <a:cs typeface="Times New Roman"/>
              </a:rPr>
              <a:t> </a:t>
            </a:r>
            <a:r>
              <a:rPr dirty="0" baseline="-1984" sz="4200">
                <a:latin typeface="NSimSun"/>
                <a:cs typeface="NSimSun"/>
              </a:rPr>
              <a:t>和</a:t>
            </a:r>
            <a:endParaRPr baseline="-1984" sz="42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51836" y="3556000"/>
            <a:ext cx="109220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^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28792" y="4311395"/>
            <a:ext cx="106680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">
                <a:latin typeface="Times New Roman"/>
                <a:cs typeface="Times New Roman"/>
              </a:rPr>
              <a:t>^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29347" rIns="0" bIns="0" rtlCol="0" vert="horz">
            <a:spAutoFit/>
          </a:bodyPr>
          <a:lstStyle/>
          <a:p>
            <a:pPr marL="109855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缩后解压缩后得到</a:t>
            </a:r>
            <a:r>
              <a:rPr dirty="0" sz="2800">
                <a:latin typeface="NSimSun"/>
                <a:cs typeface="NSimSun"/>
              </a:rPr>
              <a:t>的</a:t>
            </a:r>
            <a:r>
              <a:rPr dirty="0" sz="2800" spc="-210">
                <a:latin typeface="NSimSun"/>
                <a:cs typeface="NSimSun"/>
              </a:rPr>
              <a:t> </a:t>
            </a:r>
            <a:r>
              <a:rPr dirty="0" baseline="2314" sz="3600" i="1">
                <a:latin typeface="Times New Roman"/>
                <a:cs typeface="Times New Roman"/>
              </a:rPr>
              <a:t>f</a:t>
            </a:r>
            <a:r>
              <a:rPr dirty="0" baseline="2314" sz="3600" spc="-412" i="1">
                <a:latin typeface="Times New Roman"/>
                <a:cs typeface="Times New Roman"/>
              </a:rPr>
              <a:t> </a:t>
            </a:r>
            <a:r>
              <a:rPr dirty="0" baseline="2645" sz="4725" spc="-540">
                <a:latin typeface="Symbol"/>
                <a:cs typeface="Symbol"/>
              </a:rPr>
              <a:t></a:t>
            </a:r>
            <a:r>
              <a:rPr dirty="0" baseline="2314" sz="3600" spc="-284" i="1">
                <a:latin typeface="Times New Roman"/>
                <a:cs typeface="Times New Roman"/>
              </a:rPr>
              <a:t>x</a:t>
            </a:r>
            <a:r>
              <a:rPr dirty="0" baseline="2314" sz="3600">
                <a:latin typeface="Times New Roman"/>
                <a:cs typeface="Times New Roman"/>
              </a:rPr>
              <a:t>,</a:t>
            </a:r>
            <a:r>
              <a:rPr dirty="0" baseline="2314" sz="3600" spc="-434">
                <a:latin typeface="Times New Roman"/>
                <a:cs typeface="Times New Roman"/>
              </a:rPr>
              <a:t> </a:t>
            </a:r>
            <a:r>
              <a:rPr dirty="0" baseline="2314" sz="3600" spc="-104" i="1">
                <a:latin typeface="Times New Roman"/>
                <a:cs typeface="Times New Roman"/>
              </a:rPr>
              <a:t>y</a:t>
            </a:r>
            <a:r>
              <a:rPr dirty="0" baseline="2645" sz="4725" spc="-622">
                <a:latin typeface="Symbol"/>
                <a:cs typeface="Symbol"/>
              </a:rPr>
              <a:t></a:t>
            </a:r>
            <a:r>
              <a:rPr dirty="0" baseline="2645" sz="4725" spc="-135">
                <a:latin typeface="Times New Roman"/>
                <a:cs typeface="Times New Roman"/>
              </a:rPr>
              <a:t> </a:t>
            </a:r>
            <a:r>
              <a:rPr dirty="0" sz="2800">
                <a:latin typeface="NSimSun"/>
                <a:cs typeface="NSimSun"/>
              </a:rPr>
              <a:t>的</a:t>
            </a:r>
            <a:r>
              <a:rPr dirty="0" sz="2800" spc="-5">
                <a:latin typeface="NSimSun"/>
                <a:cs typeface="NSimSun"/>
              </a:rPr>
              <a:t>近似，则</a:t>
            </a:r>
            <a:endParaRPr sz="2800">
              <a:latin typeface="NSimSun"/>
              <a:cs typeface="NSimSun"/>
            </a:endParaRPr>
          </a:p>
          <a:p>
            <a:pPr marL="1208405">
              <a:lnSpc>
                <a:spcPct val="100000"/>
              </a:lnSpc>
              <a:spcBef>
                <a:spcPts val="1270"/>
              </a:spcBef>
            </a:pPr>
            <a:r>
              <a:rPr dirty="0" baseline="1157" sz="3600" i="1">
                <a:latin typeface="Times New Roman"/>
                <a:cs typeface="Times New Roman"/>
              </a:rPr>
              <a:t>f</a:t>
            </a:r>
            <a:r>
              <a:rPr dirty="0" baseline="1157" sz="3600" spc="-412" i="1">
                <a:latin typeface="Times New Roman"/>
                <a:cs typeface="Times New Roman"/>
              </a:rPr>
              <a:t> </a:t>
            </a:r>
            <a:r>
              <a:rPr dirty="0" baseline="1763" sz="4725" spc="-540">
                <a:latin typeface="Symbol"/>
                <a:cs typeface="Symbol"/>
              </a:rPr>
              <a:t></a:t>
            </a:r>
            <a:r>
              <a:rPr dirty="0" baseline="1157" sz="3600" spc="-284" i="1">
                <a:latin typeface="Times New Roman"/>
                <a:cs typeface="Times New Roman"/>
              </a:rPr>
              <a:t>x</a:t>
            </a:r>
            <a:r>
              <a:rPr dirty="0" baseline="1157" sz="3600">
                <a:latin typeface="Times New Roman"/>
                <a:cs typeface="Times New Roman"/>
              </a:rPr>
              <a:t>,</a:t>
            </a:r>
            <a:r>
              <a:rPr dirty="0" baseline="1157" sz="3600" spc="-434">
                <a:latin typeface="Times New Roman"/>
                <a:cs typeface="Times New Roman"/>
              </a:rPr>
              <a:t> </a:t>
            </a:r>
            <a:r>
              <a:rPr dirty="0" baseline="1157" sz="3600" spc="-104" i="1">
                <a:latin typeface="Times New Roman"/>
                <a:cs typeface="Times New Roman"/>
              </a:rPr>
              <a:t>y</a:t>
            </a:r>
            <a:r>
              <a:rPr dirty="0" baseline="1763" sz="4725" spc="-622">
                <a:latin typeface="Symbol"/>
                <a:cs typeface="Symbol"/>
              </a:rPr>
              <a:t></a:t>
            </a:r>
            <a:r>
              <a:rPr dirty="0" baseline="1763" sz="4725" spc="34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之间的误差定义为</a:t>
            </a:r>
            <a:endParaRPr sz="2800">
              <a:latin typeface="NSimSun"/>
              <a:cs typeface="NSimSun"/>
            </a:endParaRPr>
          </a:p>
          <a:p>
            <a:pPr marL="3112770">
              <a:lnSpc>
                <a:spcPct val="100000"/>
              </a:lnSpc>
              <a:spcBef>
                <a:spcPts val="2095"/>
              </a:spcBef>
              <a:tabLst>
                <a:tab pos="4284980" algn="l"/>
              </a:tabLst>
            </a:pPr>
            <a:r>
              <a:rPr dirty="0" sz="2300" spc="100" i="1">
                <a:latin typeface="Times New Roman"/>
                <a:cs typeface="Times New Roman"/>
              </a:rPr>
              <a:t>e</a:t>
            </a:r>
            <a:r>
              <a:rPr dirty="0" sz="3050" spc="-125">
                <a:latin typeface="Symbol"/>
                <a:cs typeface="Symbol"/>
              </a:rPr>
              <a:t></a:t>
            </a:r>
            <a:r>
              <a:rPr dirty="0" sz="2300" spc="105" i="1">
                <a:latin typeface="Times New Roman"/>
                <a:cs typeface="Times New Roman"/>
              </a:rPr>
              <a:t>x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10">
                <a:latin typeface="Times New Roman"/>
                <a:cs typeface="Times New Roman"/>
              </a:rPr>
              <a:t> </a:t>
            </a:r>
            <a:r>
              <a:rPr dirty="0" sz="2300" spc="15" i="1">
                <a:latin typeface="Times New Roman"/>
                <a:cs typeface="Times New Roman"/>
              </a:rPr>
              <a:t>y</a:t>
            </a:r>
            <a:r>
              <a:rPr dirty="0" sz="2300" spc="-330" i="1">
                <a:latin typeface="Times New Roman"/>
                <a:cs typeface="Times New Roman"/>
              </a:rPr>
              <a:t> </a:t>
            </a:r>
            <a:r>
              <a:rPr dirty="0" sz="3050" spc="-200">
                <a:latin typeface="Symbol"/>
                <a:cs typeface="Symbol"/>
              </a:rPr>
              <a:t></a:t>
            </a:r>
            <a:r>
              <a:rPr dirty="0" sz="3050" spc="-385">
                <a:latin typeface="Times New Roman"/>
                <a:cs typeface="Times New Roman"/>
              </a:rPr>
              <a:t> </a:t>
            </a:r>
            <a:r>
              <a:rPr dirty="0" sz="2300" spc="20">
                <a:latin typeface="Symbol"/>
                <a:cs typeface="Symbol"/>
              </a:rPr>
              <a:t></a:t>
            </a:r>
            <a:r>
              <a:rPr dirty="0" sz="2300">
                <a:latin typeface="Times New Roman"/>
                <a:cs typeface="Times New Roman"/>
              </a:rPr>
              <a:t>	</a:t>
            </a:r>
            <a:r>
              <a:rPr dirty="0" sz="2300" spc="10" i="1">
                <a:latin typeface="Times New Roman"/>
                <a:cs typeface="Times New Roman"/>
              </a:rPr>
              <a:t>f</a:t>
            </a:r>
            <a:r>
              <a:rPr dirty="0" sz="2300" spc="55" i="1">
                <a:latin typeface="Times New Roman"/>
                <a:cs typeface="Times New Roman"/>
              </a:rPr>
              <a:t> </a:t>
            </a:r>
            <a:r>
              <a:rPr dirty="0" sz="3050" spc="-125">
                <a:latin typeface="Symbol"/>
                <a:cs typeface="Symbol"/>
              </a:rPr>
              <a:t></a:t>
            </a:r>
            <a:r>
              <a:rPr dirty="0" sz="2300" spc="105" i="1">
                <a:latin typeface="Times New Roman"/>
                <a:cs typeface="Times New Roman"/>
              </a:rPr>
              <a:t>x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10">
                <a:latin typeface="Times New Roman"/>
                <a:cs typeface="Times New Roman"/>
              </a:rPr>
              <a:t> </a:t>
            </a:r>
            <a:r>
              <a:rPr dirty="0" sz="2300" spc="15" i="1">
                <a:latin typeface="Times New Roman"/>
                <a:cs typeface="Times New Roman"/>
              </a:rPr>
              <a:t>y</a:t>
            </a:r>
            <a:r>
              <a:rPr dirty="0" sz="2300" spc="-330" i="1">
                <a:latin typeface="Times New Roman"/>
                <a:cs typeface="Times New Roman"/>
              </a:rPr>
              <a:t> </a:t>
            </a:r>
            <a:r>
              <a:rPr dirty="0" sz="3050" spc="25">
                <a:latin typeface="Symbol"/>
                <a:cs typeface="Symbol"/>
              </a:rPr>
              <a:t></a:t>
            </a:r>
            <a:r>
              <a:rPr dirty="0" sz="2300" spc="20">
                <a:latin typeface="Symbol"/>
                <a:cs typeface="Symbol"/>
              </a:rPr>
              <a:t></a:t>
            </a:r>
            <a:r>
              <a:rPr dirty="0" sz="2300">
                <a:latin typeface="Times New Roman"/>
                <a:cs typeface="Times New Roman"/>
              </a:rPr>
              <a:t> </a:t>
            </a:r>
            <a:r>
              <a:rPr dirty="0" sz="2300" spc="-175">
                <a:latin typeface="Times New Roman"/>
                <a:cs typeface="Times New Roman"/>
              </a:rPr>
              <a:t> </a:t>
            </a:r>
            <a:r>
              <a:rPr dirty="0" sz="2300" spc="10" i="1">
                <a:latin typeface="Times New Roman"/>
                <a:cs typeface="Times New Roman"/>
              </a:rPr>
              <a:t>f</a:t>
            </a:r>
            <a:r>
              <a:rPr dirty="0" sz="2300" spc="50" i="1">
                <a:latin typeface="Times New Roman"/>
                <a:cs typeface="Times New Roman"/>
              </a:rPr>
              <a:t> </a:t>
            </a:r>
            <a:r>
              <a:rPr dirty="0" sz="3050" spc="-120">
                <a:latin typeface="Symbol"/>
                <a:cs typeface="Symbol"/>
              </a:rPr>
              <a:t></a:t>
            </a:r>
            <a:r>
              <a:rPr dirty="0" sz="2300" spc="100" i="1">
                <a:latin typeface="Times New Roman"/>
                <a:cs typeface="Times New Roman"/>
              </a:rPr>
              <a:t>x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10">
                <a:latin typeface="Times New Roman"/>
                <a:cs typeface="Times New Roman"/>
              </a:rPr>
              <a:t> </a:t>
            </a:r>
            <a:r>
              <a:rPr dirty="0" sz="2300" spc="15" i="1">
                <a:latin typeface="Times New Roman"/>
                <a:cs typeface="Times New Roman"/>
              </a:rPr>
              <a:t>y</a:t>
            </a:r>
            <a:r>
              <a:rPr dirty="0" sz="2300" spc="-330" i="1">
                <a:latin typeface="Times New Roman"/>
                <a:cs typeface="Times New Roman"/>
              </a:rPr>
              <a:t> </a:t>
            </a:r>
            <a:r>
              <a:rPr dirty="0" sz="3050" spc="-200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93999" y="5562599"/>
            <a:ext cx="0" cy="708025"/>
          </a:xfrm>
          <a:custGeom>
            <a:avLst/>
            <a:gdLst/>
            <a:ahLst/>
            <a:cxnLst/>
            <a:rect l="l" t="t" r="r" b="b"/>
            <a:pathLst>
              <a:path w="0" h="708025">
                <a:moveTo>
                  <a:pt x="0" y="0"/>
                </a:moveTo>
                <a:lnTo>
                  <a:pt x="0" y="707897"/>
                </a:lnTo>
              </a:path>
            </a:pathLst>
          </a:custGeom>
          <a:ln w="1319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68991" y="5562599"/>
            <a:ext cx="0" cy="708025"/>
          </a:xfrm>
          <a:custGeom>
            <a:avLst/>
            <a:gdLst/>
            <a:ahLst/>
            <a:cxnLst/>
            <a:rect l="l" t="t" r="r" b="b"/>
            <a:pathLst>
              <a:path w="0" h="708025">
                <a:moveTo>
                  <a:pt x="0" y="0"/>
                </a:moveTo>
                <a:lnTo>
                  <a:pt x="0" y="707897"/>
                </a:lnTo>
              </a:path>
            </a:pathLst>
          </a:custGeom>
          <a:ln w="1319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177929" y="5548896"/>
            <a:ext cx="107314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">
                <a:latin typeface="Times New Roman"/>
                <a:cs typeface="Times New Roman"/>
              </a:rPr>
              <a:t>^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99330" y="5517642"/>
            <a:ext cx="759460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 i="1">
                <a:latin typeface="Times New Roman"/>
                <a:cs typeface="Times New Roman"/>
              </a:rPr>
              <a:t>M</a:t>
            </a:r>
            <a:r>
              <a:rPr dirty="0" sz="1350" spc="45" i="1">
                <a:latin typeface="Times New Roman"/>
                <a:cs typeface="Times New Roman"/>
              </a:rPr>
              <a:t> </a:t>
            </a:r>
            <a:r>
              <a:rPr dirty="0" sz="1350" spc="-25">
                <a:latin typeface="Symbol"/>
                <a:cs typeface="Symbol"/>
              </a:rPr>
              <a:t></a:t>
            </a:r>
            <a:r>
              <a:rPr dirty="0" sz="1350" spc="5">
                <a:latin typeface="Times New Roman"/>
                <a:cs typeface="Times New Roman"/>
              </a:rPr>
              <a:t>1</a:t>
            </a:r>
            <a:r>
              <a:rPr dirty="0" sz="1350" spc="-100">
                <a:latin typeface="Times New Roman"/>
                <a:cs typeface="Times New Roman"/>
              </a:rPr>
              <a:t> </a:t>
            </a:r>
            <a:r>
              <a:rPr dirty="0" sz="1350" spc="10" i="1">
                <a:latin typeface="Times New Roman"/>
                <a:cs typeface="Times New Roman"/>
              </a:rPr>
              <a:t>N</a:t>
            </a:r>
            <a:r>
              <a:rPr dirty="0" sz="1350" spc="-50" i="1">
                <a:latin typeface="Times New Roman"/>
                <a:cs typeface="Times New Roman"/>
              </a:rPr>
              <a:t> </a:t>
            </a:r>
            <a:r>
              <a:rPr dirty="0" sz="1350" spc="-20">
                <a:latin typeface="Symbol"/>
                <a:cs typeface="Symbol"/>
              </a:rPr>
              <a:t></a:t>
            </a:r>
            <a:r>
              <a:rPr dirty="0" sz="1350" spc="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35919" y="6103632"/>
            <a:ext cx="70040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" i="1">
                <a:latin typeface="Times New Roman"/>
                <a:cs typeface="Times New Roman"/>
              </a:rPr>
              <a:t>x</a:t>
            </a:r>
            <a:r>
              <a:rPr dirty="0" sz="1350" spc="-195" i="1">
                <a:latin typeface="Times New Roman"/>
                <a:cs typeface="Times New Roman"/>
              </a:rPr>
              <a:t> </a:t>
            </a:r>
            <a:r>
              <a:rPr dirty="0" sz="1350" spc="110">
                <a:latin typeface="Symbol"/>
                <a:cs typeface="Symbol"/>
              </a:rPr>
              <a:t></a:t>
            </a:r>
            <a:r>
              <a:rPr dirty="0" sz="1350" spc="5">
                <a:latin typeface="Times New Roman"/>
                <a:cs typeface="Times New Roman"/>
              </a:rPr>
              <a:t>0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30">
                <a:latin typeface="Times New Roman"/>
                <a:cs typeface="Times New Roman"/>
              </a:rPr>
              <a:t> </a:t>
            </a:r>
            <a:r>
              <a:rPr dirty="0" sz="1350" spc="5" i="1">
                <a:latin typeface="Times New Roman"/>
                <a:cs typeface="Times New Roman"/>
              </a:rPr>
              <a:t>y</a:t>
            </a:r>
            <a:r>
              <a:rPr dirty="0" sz="1350" spc="-170" i="1">
                <a:latin typeface="Times New Roman"/>
                <a:cs typeface="Times New Roman"/>
              </a:rPr>
              <a:t> </a:t>
            </a:r>
            <a:r>
              <a:rPr dirty="0" sz="1350" spc="110">
                <a:latin typeface="Symbol"/>
                <a:cs typeface="Symbol"/>
              </a:rPr>
              <a:t></a:t>
            </a:r>
            <a:r>
              <a:rPr dirty="0" sz="1350" spc="5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9236" y="5546344"/>
            <a:ext cx="2877185" cy="607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76935" algn="l"/>
              </a:tabLst>
            </a:pPr>
            <a:r>
              <a:rPr dirty="0" baseline="-8730" sz="5250" spc="727">
                <a:latin typeface="Symbol"/>
                <a:cs typeface="Symbol"/>
              </a:rPr>
              <a:t></a:t>
            </a:r>
            <a:r>
              <a:rPr dirty="0" baseline="-8730" sz="5250" spc="7">
                <a:latin typeface="Symbol"/>
                <a:cs typeface="Symbol"/>
              </a:rPr>
              <a:t></a:t>
            </a:r>
            <a:r>
              <a:rPr dirty="0" baseline="-8730" sz="5250">
                <a:latin typeface="Times New Roman"/>
                <a:cs typeface="Times New Roman"/>
              </a:rPr>
              <a:t>	</a:t>
            </a:r>
            <a:r>
              <a:rPr dirty="0" sz="2350" spc="-5" i="1">
                <a:latin typeface="Times New Roman"/>
                <a:cs typeface="Times New Roman"/>
              </a:rPr>
              <a:t>f</a:t>
            </a:r>
            <a:r>
              <a:rPr dirty="0" sz="2350" spc="35" i="1">
                <a:latin typeface="Times New Roman"/>
                <a:cs typeface="Times New Roman"/>
              </a:rPr>
              <a:t> </a:t>
            </a:r>
            <a:r>
              <a:rPr dirty="0" sz="3100" spc="-140">
                <a:latin typeface="Symbol"/>
                <a:cs typeface="Symbol"/>
              </a:rPr>
              <a:t></a:t>
            </a:r>
            <a:r>
              <a:rPr dirty="0" sz="2350" spc="80" i="1">
                <a:latin typeface="Times New Roman"/>
                <a:cs typeface="Times New Roman"/>
              </a:rPr>
              <a:t>x</a:t>
            </a:r>
            <a:r>
              <a:rPr dirty="0" sz="2350" spc="-5">
                <a:latin typeface="Times New Roman"/>
                <a:cs typeface="Times New Roman"/>
              </a:rPr>
              <a:t>,</a:t>
            </a:r>
            <a:r>
              <a:rPr dirty="0" sz="2350" spc="-5">
                <a:latin typeface="Times New Roman"/>
                <a:cs typeface="Times New Roman"/>
              </a:rPr>
              <a:t> </a:t>
            </a:r>
            <a:r>
              <a:rPr dirty="0" sz="2350" spc="-5" i="1">
                <a:latin typeface="Times New Roman"/>
                <a:cs typeface="Times New Roman"/>
              </a:rPr>
              <a:t>y</a:t>
            </a:r>
            <a:r>
              <a:rPr dirty="0" sz="2350" spc="-345" i="1">
                <a:latin typeface="Times New Roman"/>
                <a:cs typeface="Times New Roman"/>
              </a:rPr>
              <a:t> </a:t>
            </a:r>
            <a:r>
              <a:rPr dirty="0" sz="3100" spc="10">
                <a:latin typeface="Symbol"/>
                <a:cs typeface="Symbol"/>
              </a:rPr>
              <a:t></a:t>
            </a:r>
            <a:r>
              <a:rPr dirty="0" sz="2350" spc="-5">
                <a:latin typeface="Symbol"/>
                <a:cs typeface="Symbol"/>
              </a:rPr>
              <a:t></a:t>
            </a:r>
            <a:r>
              <a:rPr dirty="0" sz="2350">
                <a:latin typeface="Times New Roman"/>
                <a:cs typeface="Times New Roman"/>
              </a:rPr>
              <a:t> </a:t>
            </a:r>
            <a:r>
              <a:rPr dirty="0" sz="2350" spc="-200">
                <a:latin typeface="Times New Roman"/>
                <a:cs typeface="Times New Roman"/>
              </a:rPr>
              <a:t> </a:t>
            </a:r>
            <a:r>
              <a:rPr dirty="0" sz="2350" spc="-5" i="1">
                <a:latin typeface="Times New Roman"/>
                <a:cs typeface="Times New Roman"/>
              </a:rPr>
              <a:t>f</a:t>
            </a:r>
            <a:r>
              <a:rPr dirty="0" sz="2350" spc="35" i="1">
                <a:latin typeface="Times New Roman"/>
                <a:cs typeface="Times New Roman"/>
              </a:rPr>
              <a:t> </a:t>
            </a:r>
            <a:r>
              <a:rPr dirty="0" sz="3100" spc="-135">
                <a:latin typeface="Symbol"/>
                <a:cs typeface="Symbol"/>
              </a:rPr>
              <a:t></a:t>
            </a:r>
            <a:r>
              <a:rPr dirty="0" sz="2350" spc="75" i="1">
                <a:latin typeface="Times New Roman"/>
                <a:cs typeface="Times New Roman"/>
              </a:rPr>
              <a:t>x</a:t>
            </a:r>
            <a:r>
              <a:rPr dirty="0" sz="2350" spc="-5">
                <a:latin typeface="Times New Roman"/>
                <a:cs typeface="Times New Roman"/>
              </a:rPr>
              <a:t>,</a:t>
            </a:r>
            <a:r>
              <a:rPr dirty="0" sz="2350" spc="-5">
                <a:latin typeface="Times New Roman"/>
                <a:cs typeface="Times New Roman"/>
              </a:rPr>
              <a:t> </a:t>
            </a:r>
            <a:r>
              <a:rPr dirty="0" sz="2350" spc="-5" i="1">
                <a:latin typeface="Times New Roman"/>
                <a:cs typeface="Times New Roman"/>
              </a:rPr>
              <a:t>y</a:t>
            </a:r>
            <a:r>
              <a:rPr dirty="0" sz="2350" spc="-345" i="1">
                <a:latin typeface="Times New Roman"/>
                <a:cs typeface="Times New Roman"/>
              </a:rPr>
              <a:t> </a:t>
            </a:r>
            <a:r>
              <a:rPr dirty="0" sz="3100" spc="-215">
                <a:latin typeface="Symbol"/>
                <a:cs typeface="Symbol"/>
              </a:rPr>
              <a:t></a:t>
            </a:r>
            <a:endParaRPr sz="31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2053335"/>
            <a:ext cx="6727825" cy="1119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输入图和输出图之间的均方根误差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645"/>
              </a:lnSpc>
              <a:spcBef>
                <a:spcPts val="132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这</a:t>
            </a:r>
            <a:r>
              <a:rPr dirty="0" sz="2800">
                <a:latin typeface="NSimSun"/>
                <a:cs typeface="NSimSun"/>
              </a:rPr>
              <a:t>样</a:t>
            </a:r>
            <a:r>
              <a:rPr dirty="0" sz="2800" spc="-905">
                <a:latin typeface="NSimSun"/>
                <a:cs typeface="NSimSun"/>
              </a:rPr>
              <a:t> </a:t>
            </a:r>
            <a:r>
              <a:rPr dirty="0" baseline="6944" sz="3600" i="1">
                <a:latin typeface="Times New Roman"/>
                <a:cs typeface="Times New Roman"/>
              </a:rPr>
              <a:t>f</a:t>
            </a:r>
            <a:r>
              <a:rPr dirty="0" baseline="6944" sz="3600" spc="-412" i="1">
                <a:latin typeface="Times New Roman"/>
                <a:cs typeface="Times New Roman"/>
              </a:rPr>
              <a:t> </a:t>
            </a:r>
            <a:r>
              <a:rPr dirty="0" baseline="5291" sz="4725" spc="-540">
                <a:latin typeface="Symbol"/>
                <a:cs typeface="Symbol"/>
              </a:rPr>
              <a:t></a:t>
            </a:r>
            <a:r>
              <a:rPr dirty="0" baseline="6944" sz="3600" spc="-284" i="1">
                <a:latin typeface="Times New Roman"/>
                <a:cs typeface="Times New Roman"/>
              </a:rPr>
              <a:t>x</a:t>
            </a:r>
            <a:r>
              <a:rPr dirty="0" baseline="6944" sz="3600">
                <a:latin typeface="Times New Roman"/>
                <a:cs typeface="Times New Roman"/>
              </a:rPr>
              <a:t>,</a:t>
            </a:r>
            <a:r>
              <a:rPr dirty="0" baseline="6944" sz="3600" spc="-434">
                <a:latin typeface="Times New Roman"/>
                <a:cs typeface="Times New Roman"/>
              </a:rPr>
              <a:t> </a:t>
            </a:r>
            <a:r>
              <a:rPr dirty="0" baseline="6944" sz="3600" spc="-104" i="1">
                <a:latin typeface="Times New Roman"/>
                <a:cs typeface="Times New Roman"/>
              </a:rPr>
              <a:t>y</a:t>
            </a:r>
            <a:r>
              <a:rPr dirty="0" baseline="5291" sz="4725" spc="-637">
                <a:latin typeface="Symbol"/>
                <a:cs typeface="Symbol"/>
              </a:rPr>
              <a:t></a:t>
            </a:r>
            <a:r>
              <a:rPr dirty="0" sz="2800">
                <a:latin typeface="NSimSun"/>
                <a:cs typeface="NSimSun"/>
              </a:rPr>
              <a:t>和</a:t>
            </a:r>
            <a:r>
              <a:rPr dirty="0" sz="2800" spc="-225">
                <a:latin typeface="NSimSun"/>
                <a:cs typeface="NSimSun"/>
              </a:rPr>
              <a:t> </a:t>
            </a:r>
            <a:r>
              <a:rPr dirty="0" baseline="6944" sz="3600" i="1">
                <a:latin typeface="Times New Roman"/>
                <a:cs typeface="Times New Roman"/>
              </a:rPr>
              <a:t>f</a:t>
            </a:r>
            <a:r>
              <a:rPr dirty="0" baseline="6944" sz="3600" spc="-412" i="1">
                <a:latin typeface="Times New Roman"/>
                <a:cs typeface="Times New Roman"/>
              </a:rPr>
              <a:t> </a:t>
            </a:r>
            <a:r>
              <a:rPr dirty="0" baseline="5291" sz="4725" spc="-540">
                <a:latin typeface="Symbol"/>
                <a:cs typeface="Symbol"/>
              </a:rPr>
              <a:t></a:t>
            </a:r>
            <a:r>
              <a:rPr dirty="0" baseline="6944" sz="3600" spc="-284" i="1">
                <a:latin typeface="Times New Roman"/>
                <a:cs typeface="Times New Roman"/>
              </a:rPr>
              <a:t>x</a:t>
            </a:r>
            <a:r>
              <a:rPr dirty="0" baseline="6944" sz="3600">
                <a:latin typeface="Times New Roman"/>
                <a:cs typeface="Times New Roman"/>
              </a:rPr>
              <a:t>,</a:t>
            </a:r>
            <a:r>
              <a:rPr dirty="0" baseline="6944" sz="3600" spc="-434">
                <a:latin typeface="Times New Roman"/>
                <a:cs typeface="Times New Roman"/>
              </a:rPr>
              <a:t> </a:t>
            </a:r>
            <a:r>
              <a:rPr dirty="0" baseline="6944" sz="3600" spc="-104" i="1">
                <a:latin typeface="Times New Roman"/>
                <a:cs typeface="Times New Roman"/>
              </a:rPr>
              <a:t>y</a:t>
            </a:r>
            <a:r>
              <a:rPr dirty="0" baseline="5291" sz="4725" spc="-622">
                <a:latin typeface="Symbol"/>
                <a:cs typeface="Symbol"/>
              </a:rPr>
              <a:t></a:t>
            </a:r>
            <a:r>
              <a:rPr dirty="0" baseline="5291" sz="4725" spc="-12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之间的均方根误差为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7159" y="2619502"/>
            <a:ext cx="109220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^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94904" y="3822189"/>
            <a:ext cx="110489" cy="0"/>
          </a:xfrm>
          <a:custGeom>
            <a:avLst/>
            <a:gdLst/>
            <a:ahLst/>
            <a:cxnLst/>
            <a:rect l="l" t="t" r="r" b="b"/>
            <a:pathLst>
              <a:path w="110490" h="0">
                <a:moveTo>
                  <a:pt x="0" y="0"/>
                </a:moveTo>
                <a:lnTo>
                  <a:pt x="110490" y="0"/>
                </a:lnTo>
              </a:path>
            </a:pathLst>
          </a:custGeom>
          <a:ln w="61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890636" y="3585971"/>
            <a:ext cx="11239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87314" y="3862578"/>
            <a:ext cx="106680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">
                <a:latin typeface="Times New Roman"/>
                <a:cs typeface="Times New Roman"/>
              </a:rPr>
              <a:t>^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00340" y="3658108"/>
            <a:ext cx="406400" cy="474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">
                <a:latin typeface="Times New Roman"/>
                <a:cs typeface="Times New Roman"/>
              </a:rPr>
              <a:t>2</a:t>
            </a:r>
            <a:r>
              <a:rPr dirty="0" sz="1350" spc="30">
                <a:latin typeface="Times New Roman"/>
                <a:cs typeface="Times New Roman"/>
              </a:rPr>
              <a:t> </a:t>
            </a:r>
            <a:r>
              <a:rPr dirty="0" baseline="-21739" sz="3450" spc="22">
                <a:latin typeface="Symbol"/>
                <a:cs typeface="Symbol"/>
              </a:rPr>
              <a:t></a:t>
            </a:r>
            <a:r>
              <a:rPr dirty="0" baseline="-21739" sz="3450" spc="-315">
                <a:latin typeface="Times New Roman"/>
                <a:cs typeface="Times New Roman"/>
              </a:rPr>
              <a:t> </a:t>
            </a:r>
            <a:r>
              <a:rPr dirty="0" baseline="-16460" sz="2025" spc="7">
                <a:latin typeface="Times New Roman"/>
                <a:cs typeface="Times New Roman"/>
              </a:rPr>
              <a:t>2</a:t>
            </a:r>
            <a:endParaRPr baseline="-16460" sz="202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78897" y="3774643"/>
            <a:ext cx="139700" cy="358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spc="15">
                <a:latin typeface="Symbol"/>
                <a:cs typeface="Symbol"/>
              </a:rPr>
              <a:t>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54036" y="4143438"/>
            <a:ext cx="419734" cy="567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2100" algn="l"/>
              </a:tabLst>
            </a:pPr>
            <a:r>
              <a:rPr dirty="0" sz="2300" spc="-885">
                <a:latin typeface="Symbol"/>
                <a:cs typeface="Symbol"/>
              </a:rPr>
              <a:t></a:t>
            </a:r>
            <a:r>
              <a:rPr dirty="0" baseline="-24154" sz="3450" spc="22">
                <a:latin typeface="Symbol"/>
                <a:cs typeface="Symbol"/>
              </a:rPr>
              <a:t></a:t>
            </a:r>
            <a:r>
              <a:rPr dirty="0" baseline="-24154" sz="3450">
                <a:latin typeface="Times New Roman"/>
                <a:cs typeface="Times New Roman"/>
              </a:rPr>
              <a:t>	</a:t>
            </a:r>
            <a:r>
              <a:rPr dirty="0" baseline="-30193" sz="3450" spc="-1327">
                <a:latin typeface="Symbol"/>
                <a:cs typeface="Symbol"/>
              </a:rPr>
              <a:t></a:t>
            </a:r>
            <a:r>
              <a:rPr dirty="0" baseline="-39855" sz="3450" spc="22">
                <a:latin typeface="Symbol"/>
                <a:cs typeface="Symbol"/>
              </a:rPr>
              <a:t></a:t>
            </a:r>
            <a:endParaRPr baseline="-39855" sz="34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20310" y="3832097"/>
            <a:ext cx="75882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 i="1">
                <a:latin typeface="Times New Roman"/>
                <a:cs typeface="Times New Roman"/>
              </a:rPr>
              <a:t>M</a:t>
            </a:r>
            <a:r>
              <a:rPr dirty="0" sz="1350" spc="40" i="1">
                <a:latin typeface="Times New Roman"/>
                <a:cs typeface="Times New Roman"/>
              </a:rPr>
              <a:t> </a:t>
            </a:r>
            <a:r>
              <a:rPr dirty="0" sz="1350" spc="-25">
                <a:latin typeface="Symbol"/>
                <a:cs typeface="Symbol"/>
              </a:rPr>
              <a:t></a:t>
            </a:r>
            <a:r>
              <a:rPr dirty="0" sz="1350" spc="5">
                <a:latin typeface="Times New Roman"/>
                <a:cs typeface="Times New Roman"/>
              </a:rPr>
              <a:t>1</a:t>
            </a:r>
            <a:r>
              <a:rPr dirty="0" sz="1350" spc="-100">
                <a:latin typeface="Times New Roman"/>
                <a:cs typeface="Times New Roman"/>
              </a:rPr>
              <a:t> </a:t>
            </a:r>
            <a:r>
              <a:rPr dirty="0" sz="1350" spc="5" i="1">
                <a:latin typeface="Times New Roman"/>
                <a:cs typeface="Times New Roman"/>
              </a:rPr>
              <a:t>N</a:t>
            </a:r>
            <a:r>
              <a:rPr dirty="0" sz="1350" spc="-45" i="1">
                <a:latin typeface="Times New Roman"/>
                <a:cs typeface="Times New Roman"/>
              </a:rPr>
              <a:t> </a:t>
            </a:r>
            <a:r>
              <a:rPr dirty="0" sz="1350" spc="-25">
                <a:latin typeface="Symbol"/>
                <a:cs typeface="Symbol"/>
              </a:rPr>
              <a:t></a:t>
            </a:r>
            <a:r>
              <a:rPr dirty="0" sz="1350" spc="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6137" y="4143438"/>
            <a:ext cx="878840" cy="492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18745">
              <a:lnSpc>
                <a:spcPts val="1985"/>
              </a:lnSpc>
            </a:pPr>
            <a:r>
              <a:rPr dirty="0" sz="2300" spc="-885">
                <a:latin typeface="Symbol"/>
                <a:cs typeface="Symbol"/>
              </a:rPr>
              <a:t></a:t>
            </a:r>
            <a:endParaRPr sz="2300">
              <a:latin typeface="Symbol"/>
              <a:cs typeface="Symbol"/>
            </a:endParaRPr>
          </a:p>
          <a:p>
            <a:pPr marL="12700">
              <a:lnSpc>
                <a:spcPts val="1889"/>
              </a:lnSpc>
            </a:pPr>
            <a:r>
              <a:rPr dirty="0" sz="1350" spc="5" i="1">
                <a:latin typeface="Times New Roman"/>
                <a:cs typeface="Times New Roman"/>
              </a:rPr>
              <a:t>x</a:t>
            </a:r>
            <a:r>
              <a:rPr dirty="0" sz="1350" spc="-195" i="1">
                <a:latin typeface="Times New Roman"/>
                <a:cs typeface="Times New Roman"/>
              </a:rPr>
              <a:t> </a:t>
            </a:r>
            <a:r>
              <a:rPr dirty="0" sz="1350" spc="110">
                <a:latin typeface="Symbol"/>
                <a:cs typeface="Symbol"/>
              </a:rPr>
              <a:t></a:t>
            </a:r>
            <a:r>
              <a:rPr dirty="0" sz="1350" spc="5">
                <a:latin typeface="Times New Roman"/>
                <a:cs typeface="Times New Roman"/>
              </a:rPr>
              <a:t>0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40">
                <a:latin typeface="Times New Roman"/>
                <a:cs typeface="Times New Roman"/>
              </a:rPr>
              <a:t> </a:t>
            </a:r>
            <a:r>
              <a:rPr dirty="0" sz="1350" spc="5" i="1">
                <a:latin typeface="Times New Roman"/>
                <a:cs typeface="Times New Roman"/>
              </a:rPr>
              <a:t>y</a:t>
            </a:r>
            <a:r>
              <a:rPr dirty="0" sz="1350" spc="-170" i="1">
                <a:latin typeface="Times New Roman"/>
                <a:cs typeface="Times New Roman"/>
              </a:rPr>
              <a:t> </a:t>
            </a:r>
            <a:r>
              <a:rPr dirty="0" sz="1350" spc="110">
                <a:latin typeface="Symbol"/>
                <a:cs typeface="Symbol"/>
              </a:rPr>
              <a:t></a:t>
            </a:r>
            <a:r>
              <a:rPr dirty="0" sz="1350" spc="5">
                <a:latin typeface="Times New Roman"/>
                <a:cs typeface="Times New Roman"/>
              </a:rPr>
              <a:t>0</a:t>
            </a:r>
            <a:r>
              <a:rPr dirty="0" sz="1350" spc="160">
                <a:latin typeface="Times New Roman"/>
                <a:cs typeface="Times New Roman"/>
              </a:rPr>
              <a:t> </a:t>
            </a:r>
            <a:r>
              <a:rPr dirty="0" baseline="4830" sz="3450" spc="22">
                <a:latin typeface="Symbol"/>
                <a:cs typeface="Symbol"/>
              </a:rPr>
              <a:t></a:t>
            </a:r>
            <a:endParaRPr baseline="4830" sz="34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8042" y="4207764"/>
            <a:ext cx="285750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" i="1">
                <a:latin typeface="Times New Roman"/>
                <a:cs typeface="Times New Roman"/>
              </a:rPr>
              <a:t>rms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78897" y="4244835"/>
            <a:ext cx="631190" cy="466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0869" sz="3450" spc="-1327">
                <a:latin typeface="Symbol"/>
                <a:cs typeface="Symbol"/>
              </a:rPr>
              <a:t></a:t>
            </a:r>
            <a:r>
              <a:rPr dirty="0" baseline="-20531" sz="3450" spc="22">
                <a:latin typeface="Symbol"/>
                <a:cs typeface="Symbol"/>
              </a:rPr>
              <a:t></a:t>
            </a:r>
            <a:r>
              <a:rPr dirty="0" baseline="-20531" sz="3450" spc="-322">
                <a:latin typeface="Times New Roman"/>
                <a:cs typeface="Times New Roman"/>
              </a:rPr>
              <a:t> </a:t>
            </a:r>
            <a:r>
              <a:rPr dirty="0" sz="2300" spc="25" i="1">
                <a:latin typeface="Times New Roman"/>
                <a:cs typeface="Times New Roman"/>
              </a:rPr>
              <a:t>MN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0082" y="3860800"/>
            <a:ext cx="4873625" cy="605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38480" algn="l"/>
                <a:tab pos="1473200" algn="l"/>
                <a:tab pos="4745990" algn="l"/>
              </a:tabLst>
            </a:pPr>
            <a:r>
              <a:rPr dirty="0" sz="2300" spc="15" i="1">
                <a:latin typeface="Times New Roman"/>
                <a:cs typeface="Times New Roman"/>
              </a:rPr>
              <a:t>e</a:t>
            </a:r>
            <a:r>
              <a:rPr dirty="0" sz="2300" spc="15" i="1">
                <a:latin typeface="Times New Roman"/>
                <a:cs typeface="Times New Roman"/>
              </a:rPr>
              <a:t>	</a:t>
            </a:r>
            <a:r>
              <a:rPr dirty="0" sz="2300" spc="20">
                <a:latin typeface="Symbol"/>
                <a:cs typeface="Symbol"/>
              </a:rPr>
              <a:t></a:t>
            </a:r>
            <a:r>
              <a:rPr dirty="0" sz="2300" spc="130">
                <a:latin typeface="Times New Roman"/>
                <a:cs typeface="Times New Roman"/>
              </a:rPr>
              <a:t> </a:t>
            </a:r>
            <a:r>
              <a:rPr dirty="0" baseline="-8454" sz="3450" spc="247">
                <a:latin typeface="Symbol"/>
                <a:cs typeface="Symbol"/>
              </a:rPr>
              <a:t></a:t>
            </a:r>
            <a:r>
              <a:rPr dirty="0" baseline="36231" sz="3450" spc="7" u="sng">
                <a:latin typeface="Times New Roman"/>
                <a:cs typeface="Times New Roman"/>
              </a:rPr>
              <a:t> </a:t>
            </a:r>
            <a:r>
              <a:rPr dirty="0" baseline="36231" sz="3450" u="sng">
                <a:latin typeface="Times New Roman"/>
                <a:cs typeface="Times New Roman"/>
              </a:rPr>
              <a:t> </a:t>
            </a:r>
            <a:r>
              <a:rPr dirty="0" baseline="36231" sz="3450" spc="-300" u="sng">
                <a:latin typeface="Times New Roman"/>
                <a:cs typeface="Times New Roman"/>
              </a:rPr>
              <a:t> </a:t>
            </a:r>
            <a:r>
              <a:rPr dirty="0" baseline="36231" sz="3450" spc="22" u="sng">
                <a:latin typeface="Times New Roman"/>
                <a:cs typeface="Times New Roman"/>
              </a:rPr>
              <a:t>1</a:t>
            </a:r>
            <a:r>
              <a:rPr dirty="0" baseline="36231" sz="3450" u="sng">
                <a:latin typeface="Times New Roman"/>
                <a:cs typeface="Times New Roman"/>
              </a:rPr>
              <a:t>	</a:t>
            </a:r>
            <a:r>
              <a:rPr dirty="0" baseline="36231" sz="3450" spc="-44">
                <a:latin typeface="Times New Roman"/>
                <a:cs typeface="Times New Roman"/>
              </a:rPr>
              <a:t> </a:t>
            </a:r>
            <a:r>
              <a:rPr dirty="0" baseline="-8730" sz="5250" spc="727">
                <a:latin typeface="Symbol"/>
                <a:cs typeface="Symbol"/>
              </a:rPr>
              <a:t></a:t>
            </a:r>
            <a:r>
              <a:rPr dirty="0" baseline="-8730" sz="5250" spc="7">
                <a:latin typeface="Symbol"/>
                <a:cs typeface="Symbol"/>
              </a:rPr>
              <a:t></a:t>
            </a:r>
            <a:r>
              <a:rPr dirty="0" baseline="-8730" sz="5250" spc="-509">
                <a:latin typeface="Times New Roman"/>
                <a:cs typeface="Times New Roman"/>
              </a:rPr>
              <a:t> </a:t>
            </a:r>
            <a:r>
              <a:rPr dirty="0" baseline="28985" sz="3450" spc="22">
                <a:latin typeface="Symbol"/>
                <a:cs typeface="Symbol"/>
              </a:rPr>
              <a:t></a:t>
            </a:r>
            <a:r>
              <a:rPr dirty="0" baseline="28985" sz="3450" spc="7">
                <a:latin typeface="Times New Roman"/>
                <a:cs typeface="Times New Roman"/>
              </a:rPr>
              <a:t> </a:t>
            </a:r>
            <a:r>
              <a:rPr dirty="0" sz="2300" spc="10" i="1">
                <a:latin typeface="Times New Roman"/>
                <a:cs typeface="Times New Roman"/>
              </a:rPr>
              <a:t>f</a:t>
            </a:r>
            <a:r>
              <a:rPr dirty="0" sz="2300" spc="50" i="1">
                <a:latin typeface="Times New Roman"/>
                <a:cs typeface="Times New Roman"/>
              </a:rPr>
              <a:t> </a:t>
            </a:r>
            <a:r>
              <a:rPr dirty="0" sz="3050" spc="-120">
                <a:latin typeface="Symbol"/>
                <a:cs typeface="Symbol"/>
              </a:rPr>
              <a:t></a:t>
            </a:r>
            <a:r>
              <a:rPr dirty="0" sz="2300" spc="100" i="1">
                <a:latin typeface="Times New Roman"/>
                <a:cs typeface="Times New Roman"/>
              </a:rPr>
              <a:t>x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10">
                <a:latin typeface="Times New Roman"/>
                <a:cs typeface="Times New Roman"/>
              </a:rPr>
              <a:t> </a:t>
            </a:r>
            <a:r>
              <a:rPr dirty="0" sz="2300" spc="15" i="1">
                <a:latin typeface="Times New Roman"/>
                <a:cs typeface="Times New Roman"/>
              </a:rPr>
              <a:t>y</a:t>
            </a:r>
            <a:r>
              <a:rPr dirty="0" sz="2300" spc="-325" i="1">
                <a:latin typeface="Times New Roman"/>
                <a:cs typeface="Times New Roman"/>
              </a:rPr>
              <a:t> </a:t>
            </a:r>
            <a:r>
              <a:rPr dirty="0" sz="3050" spc="15">
                <a:latin typeface="Symbol"/>
                <a:cs typeface="Symbol"/>
              </a:rPr>
              <a:t></a:t>
            </a:r>
            <a:r>
              <a:rPr dirty="0" sz="2300" spc="20">
                <a:latin typeface="Symbol"/>
                <a:cs typeface="Symbol"/>
              </a:rPr>
              <a:t></a:t>
            </a:r>
            <a:r>
              <a:rPr dirty="0" sz="2300">
                <a:latin typeface="Times New Roman"/>
                <a:cs typeface="Times New Roman"/>
              </a:rPr>
              <a:t> </a:t>
            </a:r>
            <a:r>
              <a:rPr dirty="0" sz="2300" spc="-175">
                <a:latin typeface="Times New Roman"/>
                <a:cs typeface="Times New Roman"/>
              </a:rPr>
              <a:t> </a:t>
            </a:r>
            <a:r>
              <a:rPr dirty="0" sz="2300" spc="10" i="1">
                <a:latin typeface="Times New Roman"/>
                <a:cs typeface="Times New Roman"/>
              </a:rPr>
              <a:t>f</a:t>
            </a:r>
            <a:r>
              <a:rPr dirty="0" sz="2300" spc="50" i="1">
                <a:latin typeface="Times New Roman"/>
                <a:cs typeface="Times New Roman"/>
              </a:rPr>
              <a:t> </a:t>
            </a:r>
            <a:r>
              <a:rPr dirty="0" sz="3050" spc="-120">
                <a:latin typeface="Symbol"/>
                <a:cs typeface="Symbol"/>
              </a:rPr>
              <a:t></a:t>
            </a:r>
            <a:r>
              <a:rPr dirty="0" sz="2300" spc="100" i="1">
                <a:latin typeface="Times New Roman"/>
                <a:cs typeface="Times New Roman"/>
              </a:rPr>
              <a:t>x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10">
                <a:latin typeface="Times New Roman"/>
                <a:cs typeface="Times New Roman"/>
              </a:rPr>
              <a:t> </a:t>
            </a:r>
            <a:r>
              <a:rPr dirty="0" sz="2300" spc="15" i="1">
                <a:latin typeface="Times New Roman"/>
                <a:cs typeface="Times New Roman"/>
              </a:rPr>
              <a:t>y</a:t>
            </a:r>
            <a:r>
              <a:rPr dirty="0" sz="2300" spc="-325" i="1">
                <a:latin typeface="Times New Roman"/>
                <a:cs typeface="Times New Roman"/>
              </a:rPr>
              <a:t> </a:t>
            </a:r>
            <a:r>
              <a:rPr dirty="0" sz="3050" spc="-335">
                <a:latin typeface="Symbol"/>
                <a:cs typeface="Symbol"/>
              </a:rPr>
              <a:t></a:t>
            </a:r>
            <a:r>
              <a:rPr dirty="0" baseline="28985" sz="3450" spc="22">
                <a:latin typeface="Symbol"/>
                <a:cs typeface="Symbol"/>
              </a:rPr>
              <a:t></a:t>
            </a:r>
            <a:r>
              <a:rPr dirty="0" baseline="28985" sz="3450">
                <a:latin typeface="Times New Roman"/>
                <a:cs typeface="Times New Roman"/>
              </a:rPr>
              <a:t>	</a:t>
            </a:r>
            <a:r>
              <a:rPr dirty="0" baseline="-8454" sz="3450" spc="22">
                <a:latin typeface="Symbol"/>
                <a:cs typeface="Symbol"/>
              </a:rPr>
              <a:t></a:t>
            </a:r>
            <a:endParaRPr baseline="-8454" sz="3450">
              <a:latin typeface="Symbol"/>
              <a:cs typeface="Symbo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客观保真度准则</a:t>
            </a:r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心理视觉冗余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8760" y="2509773"/>
            <a:ext cx="109220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^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6068" y="4295394"/>
            <a:ext cx="75565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15"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5530" y="4347209"/>
            <a:ext cx="72390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10">
                <a:latin typeface="Times New Roman"/>
                <a:cs typeface="Times New Roman"/>
              </a:rPr>
              <a:t>^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3512" y="4401311"/>
            <a:ext cx="620395" cy="238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4830" sz="1725" spc="7" i="1">
                <a:latin typeface="Times New Roman"/>
                <a:cs typeface="Times New Roman"/>
              </a:rPr>
              <a:t>f</a:t>
            </a:r>
            <a:r>
              <a:rPr dirty="0" baseline="4830" sz="1725" spc="7" i="1">
                <a:latin typeface="Times New Roman"/>
                <a:cs typeface="Times New Roman"/>
              </a:rPr>
              <a:t> </a:t>
            </a:r>
            <a:r>
              <a:rPr dirty="0" baseline="4830" sz="1725" spc="-209" i="1">
                <a:latin typeface="Times New Roman"/>
                <a:cs typeface="Times New Roman"/>
              </a:rPr>
              <a:t> </a:t>
            </a:r>
            <a:r>
              <a:rPr dirty="0" sz="1500" spc="-95">
                <a:latin typeface="Symbol"/>
                <a:cs typeface="Symbol"/>
              </a:rPr>
              <a:t></a:t>
            </a:r>
            <a:r>
              <a:rPr dirty="0" sz="1500" spc="-215">
                <a:latin typeface="Times New Roman"/>
                <a:cs typeface="Times New Roman"/>
              </a:rPr>
              <a:t> </a:t>
            </a:r>
            <a:r>
              <a:rPr dirty="0" baseline="4830" sz="1725" spc="67" i="1">
                <a:latin typeface="Times New Roman"/>
                <a:cs typeface="Times New Roman"/>
              </a:rPr>
              <a:t>x</a:t>
            </a:r>
            <a:r>
              <a:rPr dirty="0" baseline="4830" sz="1725" spc="7">
                <a:latin typeface="Times New Roman"/>
                <a:cs typeface="Times New Roman"/>
              </a:rPr>
              <a:t>,</a:t>
            </a:r>
            <a:r>
              <a:rPr dirty="0" baseline="4830" sz="1725" spc="7">
                <a:latin typeface="Times New Roman"/>
                <a:cs typeface="Times New Roman"/>
              </a:rPr>
              <a:t> </a:t>
            </a:r>
            <a:r>
              <a:rPr dirty="0" baseline="4830" sz="1725" spc="7" i="1">
                <a:latin typeface="Times New Roman"/>
                <a:cs typeface="Times New Roman"/>
              </a:rPr>
              <a:t>y</a:t>
            </a:r>
            <a:r>
              <a:rPr dirty="0" baseline="4830" sz="1725" spc="-209" i="1">
                <a:latin typeface="Times New Roman"/>
                <a:cs typeface="Times New Roman"/>
              </a:rPr>
              <a:t> </a:t>
            </a:r>
            <a:r>
              <a:rPr dirty="0" sz="1500" spc="-70">
                <a:latin typeface="Symbol"/>
                <a:cs typeface="Symbol"/>
              </a:rPr>
              <a:t></a:t>
            </a:r>
            <a:r>
              <a:rPr dirty="0" baseline="55555" sz="1125" spc="22">
                <a:latin typeface="Times New Roman"/>
                <a:cs typeface="Times New Roman"/>
              </a:rPr>
              <a:t>2</a:t>
            </a:r>
            <a:r>
              <a:rPr dirty="0" baseline="55555" sz="1125">
                <a:latin typeface="Times New Roman"/>
                <a:cs typeface="Times New Roman"/>
              </a:rPr>
              <a:t>  </a:t>
            </a:r>
            <a:r>
              <a:rPr dirty="0" baseline="4830" sz="1725" spc="7">
                <a:latin typeface="Times New Roman"/>
                <a:cs typeface="Times New Roman"/>
              </a:rPr>
              <a:t>/</a:t>
            </a:r>
            <a:endParaRPr baseline="4830" sz="172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67148" y="4331970"/>
            <a:ext cx="537210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25" i="1">
                <a:latin typeface="Times New Roman"/>
                <a:cs typeface="Times New Roman"/>
              </a:rPr>
              <a:t>M</a:t>
            </a:r>
            <a:r>
              <a:rPr dirty="0" sz="750" spc="20" i="1">
                <a:latin typeface="Times New Roman"/>
                <a:cs typeface="Times New Roman"/>
              </a:rPr>
              <a:t> </a:t>
            </a:r>
            <a:r>
              <a:rPr dirty="0" sz="750" spc="-15">
                <a:latin typeface="Symbol"/>
                <a:cs typeface="Symbol"/>
              </a:rPr>
              <a:t></a:t>
            </a:r>
            <a:r>
              <a:rPr dirty="0" sz="750" spc="15">
                <a:latin typeface="Times New Roman"/>
                <a:cs typeface="Times New Roman"/>
              </a:rPr>
              <a:t>1</a:t>
            </a:r>
            <a:r>
              <a:rPr dirty="0" sz="750" spc="-10">
                <a:latin typeface="Times New Roman"/>
                <a:cs typeface="Times New Roman"/>
              </a:rPr>
              <a:t> </a:t>
            </a:r>
            <a:r>
              <a:rPr dirty="0" sz="750" spc="20" i="1">
                <a:latin typeface="Times New Roman"/>
                <a:cs typeface="Times New Roman"/>
              </a:rPr>
              <a:t>N</a:t>
            </a:r>
            <a:r>
              <a:rPr dirty="0" sz="750" spc="-30" i="1">
                <a:latin typeface="Times New Roman"/>
                <a:cs typeface="Times New Roman"/>
              </a:rPr>
              <a:t> </a:t>
            </a:r>
            <a:r>
              <a:rPr dirty="0" sz="750" spc="-15">
                <a:latin typeface="Symbol"/>
                <a:cs typeface="Symbol"/>
              </a:rPr>
              <a:t></a:t>
            </a:r>
            <a:r>
              <a:rPr dirty="0" sz="750" spc="15">
                <a:latin typeface="Times New Roman"/>
                <a:cs typeface="Times New Roman"/>
              </a:rPr>
              <a:t>1</a:t>
            </a:r>
            <a:r>
              <a:rPr dirty="0" sz="750">
                <a:latin typeface="Times New Roman"/>
                <a:cs typeface="Times New Roman"/>
              </a:rPr>
              <a:t> </a:t>
            </a:r>
            <a:r>
              <a:rPr dirty="0" sz="750" spc="-20">
                <a:latin typeface="Times New Roman"/>
                <a:cs typeface="Times New Roman"/>
              </a:rPr>
              <a:t> </a:t>
            </a:r>
            <a:r>
              <a:rPr dirty="0" baseline="-7407" sz="1125" spc="15">
                <a:latin typeface="Times New Roman"/>
                <a:cs typeface="Times New Roman"/>
              </a:rPr>
              <a:t>^</a:t>
            </a:r>
            <a:endParaRPr baseline="-7407" sz="112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0628" y="4331970"/>
            <a:ext cx="445134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25" i="1">
                <a:latin typeface="Times New Roman"/>
                <a:cs typeface="Times New Roman"/>
              </a:rPr>
              <a:t>M</a:t>
            </a:r>
            <a:r>
              <a:rPr dirty="0" sz="750" spc="20" i="1">
                <a:latin typeface="Times New Roman"/>
                <a:cs typeface="Times New Roman"/>
              </a:rPr>
              <a:t> </a:t>
            </a:r>
            <a:r>
              <a:rPr dirty="0" sz="750" spc="-15">
                <a:latin typeface="Symbol"/>
                <a:cs typeface="Symbol"/>
              </a:rPr>
              <a:t></a:t>
            </a:r>
            <a:r>
              <a:rPr dirty="0" sz="750" spc="15">
                <a:latin typeface="Times New Roman"/>
                <a:cs typeface="Times New Roman"/>
              </a:rPr>
              <a:t>1</a:t>
            </a:r>
            <a:r>
              <a:rPr dirty="0" sz="750" spc="-10">
                <a:latin typeface="Times New Roman"/>
                <a:cs typeface="Times New Roman"/>
              </a:rPr>
              <a:t> </a:t>
            </a:r>
            <a:r>
              <a:rPr dirty="0" sz="750" spc="20" i="1">
                <a:latin typeface="Times New Roman"/>
                <a:cs typeface="Times New Roman"/>
              </a:rPr>
              <a:t>N</a:t>
            </a:r>
            <a:r>
              <a:rPr dirty="0" sz="750" spc="-30" i="1">
                <a:latin typeface="Times New Roman"/>
                <a:cs typeface="Times New Roman"/>
              </a:rPr>
              <a:t> </a:t>
            </a:r>
            <a:r>
              <a:rPr dirty="0" sz="750" spc="-15">
                <a:latin typeface="Symbol"/>
                <a:cs typeface="Symbol"/>
              </a:rPr>
              <a:t></a:t>
            </a:r>
            <a:r>
              <a:rPr dirty="0" sz="750" spc="15">
                <a:latin typeface="Times New Roman"/>
                <a:cs typeface="Times New Roman"/>
              </a:rPr>
              <a:t>1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75836" y="4435094"/>
            <a:ext cx="56769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72440" algn="l"/>
              </a:tabLst>
            </a:pPr>
            <a:r>
              <a:rPr dirty="0" sz="1150" spc="45" i="1">
                <a:latin typeface="Times New Roman"/>
                <a:cs typeface="Times New Roman"/>
              </a:rPr>
              <a:t>S</a:t>
            </a:r>
            <a:r>
              <a:rPr dirty="0" sz="1150" spc="65" i="1">
                <a:latin typeface="Times New Roman"/>
                <a:cs typeface="Times New Roman"/>
              </a:rPr>
              <a:t>N</a:t>
            </a:r>
            <a:r>
              <a:rPr dirty="0" sz="1150" spc="10" i="1">
                <a:latin typeface="Times New Roman"/>
                <a:cs typeface="Times New Roman"/>
              </a:rPr>
              <a:t>R</a:t>
            </a:r>
            <a:r>
              <a:rPr dirty="0" sz="1150" i="1">
                <a:latin typeface="Times New Roman"/>
                <a:cs typeface="Times New Roman"/>
              </a:rPr>
              <a:t>	</a:t>
            </a:r>
            <a:r>
              <a:rPr dirty="0" sz="1150" spc="10">
                <a:latin typeface="Symbol"/>
                <a:cs typeface="Symbol"/>
              </a:rPr>
              <a:t>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9530" y="4401311"/>
            <a:ext cx="1269365" cy="238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38647" sz="1725" spc="7">
                <a:latin typeface="Symbol"/>
                <a:cs typeface="Symbol"/>
              </a:rPr>
              <a:t></a:t>
            </a:r>
            <a:r>
              <a:rPr dirty="0" baseline="38647" sz="1725" spc="44">
                <a:latin typeface="Times New Roman"/>
                <a:cs typeface="Times New Roman"/>
              </a:rPr>
              <a:t> </a:t>
            </a:r>
            <a:r>
              <a:rPr dirty="0" baseline="4830" sz="1725" spc="7" i="1">
                <a:latin typeface="Times New Roman"/>
                <a:cs typeface="Times New Roman"/>
              </a:rPr>
              <a:t>f</a:t>
            </a:r>
            <a:r>
              <a:rPr dirty="0" baseline="4830" sz="1725" i="1">
                <a:latin typeface="Times New Roman"/>
                <a:cs typeface="Times New Roman"/>
              </a:rPr>
              <a:t> </a:t>
            </a:r>
            <a:r>
              <a:rPr dirty="0" baseline="4830" sz="1725" spc="-209" i="1">
                <a:latin typeface="Times New Roman"/>
                <a:cs typeface="Times New Roman"/>
              </a:rPr>
              <a:t> </a:t>
            </a:r>
            <a:r>
              <a:rPr dirty="0" sz="1500" spc="-95">
                <a:latin typeface="Symbol"/>
                <a:cs typeface="Symbol"/>
              </a:rPr>
              <a:t></a:t>
            </a:r>
            <a:r>
              <a:rPr dirty="0" sz="1500" spc="-215">
                <a:latin typeface="Times New Roman"/>
                <a:cs typeface="Times New Roman"/>
              </a:rPr>
              <a:t> </a:t>
            </a:r>
            <a:r>
              <a:rPr dirty="0" baseline="4830" sz="1725" spc="67" i="1">
                <a:latin typeface="Times New Roman"/>
                <a:cs typeface="Times New Roman"/>
              </a:rPr>
              <a:t>x</a:t>
            </a:r>
            <a:r>
              <a:rPr dirty="0" baseline="4830" sz="1725" spc="7">
                <a:latin typeface="Times New Roman"/>
                <a:cs typeface="Times New Roman"/>
              </a:rPr>
              <a:t>,</a:t>
            </a:r>
            <a:r>
              <a:rPr dirty="0" baseline="4830" sz="1725" spc="7">
                <a:latin typeface="Times New Roman"/>
                <a:cs typeface="Times New Roman"/>
              </a:rPr>
              <a:t> </a:t>
            </a:r>
            <a:r>
              <a:rPr dirty="0" baseline="4830" sz="1725" spc="7" i="1">
                <a:latin typeface="Times New Roman"/>
                <a:cs typeface="Times New Roman"/>
              </a:rPr>
              <a:t>y</a:t>
            </a:r>
            <a:r>
              <a:rPr dirty="0" baseline="4830" sz="1725" spc="-209" i="1">
                <a:latin typeface="Times New Roman"/>
                <a:cs typeface="Times New Roman"/>
              </a:rPr>
              <a:t> </a:t>
            </a:r>
            <a:r>
              <a:rPr dirty="0" sz="1500" spc="-95">
                <a:latin typeface="Symbol"/>
                <a:cs typeface="Symbol"/>
              </a:rPr>
              <a:t></a:t>
            </a:r>
            <a:r>
              <a:rPr dirty="0" sz="1500" spc="-140">
                <a:latin typeface="Times New Roman"/>
                <a:cs typeface="Times New Roman"/>
              </a:rPr>
              <a:t> </a:t>
            </a:r>
            <a:r>
              <a:rPr dirty="0" baseline="4830" sz="1725" spc="15">
                <a:latin typeface="Symbol"/>
                <a:cs typeface="Symbol"/>
              </a:rPr>
              <a:t></a:t>
            </a:r>
            <a:r>
              <a:rPr dirty="0" baseline="4830" sz="1725">
                <a:latin typeface="Times New Roman"/>
                <a:cs typeface="Times New Roman"/>
              </a:rPr>
              <a:t> </a:t>
            </a:r>
            <a:r>
              <a:rPr dirty="0" baseline="4830" sz="1725" spc="-82">
                <a:latin typeface="Times New Roman"/>
                <a:cs typeface="Times New Roman"/>
              </a:rPr>
              <a:t> </a:t>
            </a:r>
            <a:r>
              <a:rPr dirty="0" baseline="4830" sz="1725" spc="7" i="1">
                <a:latin typeface="Times New Roman"/>
                <a:cs typeface="Times New Roman"/>
              </a:rPr>
              <a:t>f</a:t>
            </a:r>
            <a:r>
              <a:rPr dirty="0" baseline="4830" sz="1725" i="1">
                <a:latin typeface="Times New Roman"/>
                <a:cs typeface="Times New Roman"/>
              </a:rPr>
              <a:t> </a:t>
            </a:r>
            <a:r>
              <a:rPr dirty="0" baseline="4830" sz="1725" spc="-209" i="1">
                <a:latin typeface="Times New Roman"/>
                <a:cs typeface="Times New Roman"/>
              </a:rPr>
              <a:t> </a:t>
            </a:r>
            <a:r>
              <a:rPr dirty="0" sz="1500" spc="-95">
                <a:latin typeface="Symbol"/>
                <a:cs typeface="Symbol"/>
              </a:rPr>
              <a:t></a:t>
            </a:r>
            <a:r>
              <a:rPr dirty="0" sz="1500" spc="-215">
                <a:latin typeface="Times New Roman"/>
                <a:cs typeface="Times New Roman"/>
              </a:rPr>
              <a:t> </a:t>
            </a:r>
            <a:r>
              <a:rPr dirty="0" baseline="4830" sz="1725" spc="75" i="1">
                <a:latin typeface="Times New Roman"/>
                <a:cs typeface="Times New Roman"/>
              </a:rPr>
              <a:t>x</a:t>
            </a:r>
            <a:r>
              <a:rPr dirty="0" baseline="4830" sz="1725" spc="7">
                <a:latin typeface="Times New Roman"/>
                <a:cs typeface="Times New Roman"/>
              </a:rPr>
              <a:t>,</a:t>
            </a:r>
            <a:r>
              <a:rPr dirty="0" baseline="4830" sz="1725">
                <a:latin typeface="Times New Roman"/>
                <a:cs typeface="Times New Roman"/>
              </a:rPr>
              <a:t> </a:t>
            </a:r>
            <a:r>
              <a:rPr dirty="0" baseline="4830" sz="1725" spc="7" i="1">
                <a:latin typeface="Times New Roman"/>
                <a:cs typeface="Times New Roman"/>
              </a:rPr>
              <a:t>y</a:t>
            </a:r>
            <a:r>
              <a:rPr dirty="0" baseline="4830" sz="1725" spc="-209" i="1">
                <a:latin typeface="Times New Roman"/>
                <a:cs typeface="Times New Roman"/>
              </a:rPr>
              <a:t> </a:t>
            </a:r>
            <a:r>
              <a:rPr dirty="0" sz="1500" spc="-50">
                <a:latin typeface="Symbol"/>
                <a:cs typeface="Symbol"/>
              </a:rPr>
              <a:t></a:t>
            </a:r>
            <a:r>
              <a:rPr dirty="0" baseline="38647" sz="1725" spc="7">
                <a:latin typeface="Symbol"/>
                <a:cs typeface="Symbol"/>
              </a:rPr>
              <a:t></a:t>
            </a:r>
            <a:endParaRPr baseline="38647" sz="1725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86000" y="4482325"/>
            <a:ext cx="82550" cy="185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5">
                <a:latin typeface="Symbol"/>
                <a:cs typeface="Symbol"/>
              </a:rPr>
              <a:t>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1244" y="4589030"/>
            <a:ext cx="50101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10" i="1">
                <a:latin typeface="Times New Roman"/>
                <a:cs typeface="Times New Roman"/>
              </a:rPr>
              <a:t>x</a:t>
            </a:r>
            <a:r>
              <a:rPr dirty="0" sz="750" spc="-125" i="1">
                <a:latin typeface="Times New Roman"/>
                <a:cs typeface="Times New Roman"/>
              </a:rPr>
              <a:t> </a:t>
            </a:r>
            <a:r>
              <a:rPr dirty="0" sz="750" spc="70">
                <a:latin typeface="Symbol"/>
                <a:cs typeface="Symbol"/>
              </a:rPr>
              <a:t></a:t>
            </a:r>
            <a:r>
              <a:rPr dirty="0" sz="750" spc="15">
                <a:latin typeface="Times New Roman"/>
                <a:cs typeface="Times New Roman"/>
              </a:rPr>
              <a:t>0</a:t>
            </a:r>
            <a:r>
              <a:rPr dirty="0" sz="750">
                <a:latin typeface="Times New Roman"/>
                <a:cs typeface="Times New Roman"/>
              </a:rPr>
              <a:t> </a:t>
            </a:r>
            <a:r>
              <a:rPr dirty="0" sz="750" spc="75">
                <a:latin typeface="Times New Roman"/>
                <a:cs typeface="Times New Roman"/>
              </a:rPr>
              <a:t> </a:t>
            </a:r>
            <a:r>
              <a:rPr dirty="0" sz="750" spc="10" i="1">
                <a:latin typeface="Times New Roman"/>
                <a:cs typeface="Times New Roman"/>
              </a:rPr>
              <a:t>y</a:t>
            </a:r>
            <a:r>
              <a:rPr dirty="0" sz="750" spc="-105" i="1">
                <a:latin typeface="Times New Roman"/>
                <a:cs typeface="Times New Roman"/>
              </a:rPr>
              <a:t> </a:t>
            </a:r>
            <a:r>
              <a:rPr dirty="0" sz="750" spc="65">
                <a:latin typeface="Symbol"/>
                <a:cs typeface="Symbol"/>
              </a:rPr>
              <a:t></a:t>
            </a:r>
            <a:r>
              <a:rPr dirty="0" sz="750" spc="15">
                <a:latin typeface="Times New Roman"/>
                <a:cs typeface="Times New Roman"/>
              </a:rPr>
              <a:t>0</a:t>
            </a:r>
            <a:r>
              <a:rPr dirty="0" sz="750" spc="60">
                <a:latin typeface="Times New Roman"/>
                <a:cs typeface="Times New Roman"/>
              </a:rPr>
              <a:t> </a:t>
            </a:r>
            <a:r>
              <a:rPr dirty="0" baseline="4830" sz="1725" spc="7">
                <a:latin typeface="Symbol"/>
                <a:cs typeface="Symbol"/>
              </a:rPr>
              <a:t></a:t>
            </a:r>
            <a:endParaRPr baseline="4830" sz="1725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6000" y="4575289"/>
            <a:ext cx="82550" cy="185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5">
                <a:latin typeface="Symbol"/>
                <a:cs typeface="Symbol"/>
              </a:rPr>
              <a:t>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53217" y="4397755"/>
            <a:ext cx="795655" cy="36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05"/>
              </a:lnSpc>
              <a:tabLst>
                <a:tab pos="342900" algn="l"/>
              </a:tabLst>
            </a:pPr>
            <a:r>
              <a:rPr dirty="0" sz="750" spc="50" i="1">
                <a:latin typeface="Times New Roman"/>
                <a:cs typeface="Times New Roman"/>
              </a:rPr>
              <a:t>m</a:t>
            </a:r>
            <a:r>
              <a:rPr dirty="0" sz="750" spc="10" i="1">
                <a:latin typeface="Times New Roman"/>
                <a:cs typeface="Times New Roman"/>
              </a:rPr>
              <a:t>s</a:t>
            </a:r>
            <a:r>
              <a:rPr dirty="0" sz="750" i="1">
                <a:latin typeface="Times New Roman"/>
                <a:cs typeface="Times New Roman"/>
              </a:rPr>
              <a:t>	</a:t>
            </a:r>
            <a:r>
              <a:rPr dirty="0" baseline="1587" sz="2625" spc="52">
                <a:latin typeface="Symbol"/>
                <a:cs typeface="Symbol"/>
              </a:rPr>
              <a:t></a:t>
            </a:r>
            <a:r>
              <a:rPr dirty="0" baseline="1587" sz="2625">
                <a:latin typeface="Times New Roman"/>
                <a:cs typeface="Times New Roman"/>
              </a:rPr>
              <a:t> </a:t>
            </a:r>
            <a:r>
              <a:rPr dirty="0" baseline="1587" sz="2625">
                <a:latin typeface="Symbol"/>
                <a:cs typeface="Symbol"/>
              </a:rPr>
              <a:t></a:t>
            </a:r>
            <a:r>
              <a:rPr dirty="0" baseline="1587" sz="2625" spc="52">
                <a:latin typeface="Times New Roman"/>
                <a:cs typeface="Times New Roman"/>
              </a:rPr>
              <a:t> </a:t>
            </a:r>
            <a:endParaRPr baseline="1587" sz="2625">
              <a:latin typeface="Times New Roman"/>
              <a:cs typeface="Times New Roman"/>
            </a:endParaRPr>
          </a:p>
          <a:p>
            <a:pPr marL="346710">
              <a:lnSpc>
                <a:spcPts val="805"/>
              </a:lnSpc>
            </a:pPr>
            <a:r>
              <a:rPr dirty="0" sz="750" spc="10" i="1">
                <a:latin typeface="Times New Roman"/>
                <a:cs typeface="Times New Roman"/>
              </a:rPr>
              <a:t>x</a:t>
            </a:r>
            <a:r>
              <a:rPr dirty="0" sz="750" spc="-125" i="1">
                <a:latin typeface="Times New Roman"/>
                <a:cs typeface="Times New Roman"/>
              </a:rPr>
              <a:t> </a:t>
            </a:r>
            <a:r>
              <a:rPr dirty="0" sz="750" spc="65">
                <a:latin typeface="Symbol"/>
                <a:cs typeface="Symbol"/>
              </a:rPr>
              <a:t></a:t>
            </a:r>
            <a:r>
              <a:rPr dirty="0" sz="750" spc="15">
                <a:latin typeface="Times New Roman"/>
                <a:cs typeface="Times New Roman"/>
              </a:rPr>
              <a:t>0</a:t>
            </a:r>
            <a:r>
              <a:rPr dirty="0" sz="750">
                <a:latin typeface="Times New Roman"/>
                <a:cs typeface="Times New Roman"/>
              </a:rPr>
              <a:t> </a:t>
            </a:r>
            <a:r>
              <a:rPr dirty="0" sz="750" spc="80">
                <a:latin typeface="Times New Roman"/>
                <a:cs typeface="Times New Roman"/>
              </a:rPr>
              <a:t> </a:t>
            </a:r>
            <a:r>
              <a:rPr dirty="0" sz="750" spc="10" i="1">
                <a:latin typeface="Times New Roman"/>
                <a:cs typeface="Times New Roman"/>
              </a:rPr>
              <a:t>y</a:t>
            </a:r>
            <a:r>
              <a:rPr dirty="0" sz="750" spc="-105" i="1">
                <a:latin typeface="Times New Roman"/>
                <a:cs typeface="Times New Roman"/>
              </a:rPr>
              <a:t> </a:t>
            </a:r>
            <a:r>
              <a:rPr dirty="0" sz="750" spc="65">
                <a:latin typeface="Symbol"/>
                <a:cs typeface="Symbol"/>
              </a:rPr>
              <a:t></a:t>
            </a:r>
            <a:r>
              <a:rPr dirty="0" sz="750" spc="15">
                <a:latin typeface="Times New Roman"/>
                <a:cs typeface="Times New Roman"/>
              </a:rPr>
              <a:t>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77446" y="4393183"/>
            <a:ext cx="504825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>
                <a:latin typeface="Symbol"/>
                <a:cs typeface="Symbol"/>
              </a:rPr>
              <a:t></a:t>
            </a:r>
            <a:r>
              <a:rPr dirty="0" sz="1750" spc="35">
                <a:latin typeface="Times New Roman"/>
                <a:cs typeface="Times New Roman"/>
              </a:rPr>
              <a:t> </a:t>
            </a:r>
            <a:r>
              <a:rPr dirty="0" sz="1750">
                <a:latin typeface="Symbol"/>
                <a:cs typeface="Symbol"/>
              </a:rPr>
              <a:t></a:t>
            </a:r>
            <a:r>
              <a:rPr dirty="0" sz="1750" spc="-95">
                <a:latin typeface="Times New Roman"/>
                <a:cs typeface="Times New Roman"/>
              </a:rPr>
              <a:t> </a:t>
            </a:r>
            <a:r>
              <a:rPr dirty="0" baseline="-4830" sz="1725" spc="7">
                <a:latin typeface="Symbol"/>
                <a:cs typeface="Symbol"/>
              </a:rPr>
              <a:t></a:t>
            </a:r>
            <a:endParaRPr baseline="-4830" sz="1725">
              <a:latin typeface="Symbol"/>
              <a:cs typeface="Symbo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16408" rIns="0" bIns="0" rtlCol="0" vert="horz">
            <a:spAutoFit/>
          </a:bodyPr>
          <a:lstStyle/>
          <a:p>
            <a:pPr marL="499109">
              <a:lnSpc>
                <a:spcPct val="100000"/>
              </a:lnSpc>
              <a:tabLst>
                <a:tab pos="909955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输出图的均方信噪比</a:t>
            </a:r>
            <a:endParaRPr sz="3200">
              <a:latin typeface="NSimSun"/>
              <a:cs typeface="NSimSun"/>
            </a:endParaRPr>
          </a:p>
          <a:p>
            <a:pPr marL="956310">
              <a:lnSpc>
                <a:spcPct val="100000"/>
              </a:lnSpc>
              <a:spcBef>
                <a:spcPts val="770"/>
              </a:spcBef>
              <a:tabLst>
                <a:tab pos="133413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</a:t>
            </a:r>
            <a:r>
              <a:rPr dirty="0" sz="2800">
                <a:latin typeface="NSimSun"/>
                <a:cs typeface="NSimSun"/>
              </a:rPr>
              <a:t>将</a:t>
            </a:r>
            <a:r>
              <a:rPr dirty="0" sz="2800" spc="-580">
                <a:latin typeface="NSimSun"/>
                <a:cs typeface="NSimSun"/>
              </a:rPr>
              <a:t> </a:t>
            </a:r>
            <a:r>
              <a:rPr dirty="0" baseline="10416" sz="3600" i="1">
                <a:latin typeface="Times New Roman"/>
                <a:cs typeface="Times New Roman"/>
              </a:rPr>
              <a:t>f</a:t>
            </a:r>
            <a:r>
              <a:rPr dirty="0" baseline="10416" sz="3600" spc="-412" i="1">
                <a:latin typeface="Times New Roman"/>
                <a:cs typeface="Times New Roman"/>
              </a:rPr>
              <a:t> </a:t>
            </a:r>
            <a:r>
              <a:rPr dirty="0" baseline="7936" sz="4725" spc="-540">
                <a:latin typeface="Symbol"/>
                <a:cs typeface="Symbol"/>
              </a:rPr>
              <a:t></a:t>
            </a:r>
            <a:r>
              <a:rPr dirty="0" baseline="10416" sz="3600" spc="-284" i="1">
                <a:latin typeface="Times New Roman"/>
                <a:cs typeface="Times New Roman"/>
              </a:rPr>
              <a:t>x</a:t>
            </a:r>
            <a:r>
              <a:rPr dirty="0" baseline="10416" sz="3600">
                <a:latin typeface="Times New Roman"/>
                <a:cs typeface="Times New Roman"/>
              </a:rPr>
              <a:t>,</a:t>
            </a:r>
            <a:r>
              <a:rPr dirty="0" baseline="10416" sz="3600" spc="-434">
                <a:latin typeface="Times New Roman"/>
                <a:cs typeface="Times New Roman"/>
              </a:rPr>
              <a:t> </a:t>
            </a:r>
            <a:r>
              <a:rPr dirty="0" baseline="10416" sz="3600" spc="-104" i="1">
                <a:latin typeface="Times New Roman"/>
                <a:cs typeface="Times New Roman"/>
              </a:rPr>
              <a:t>y</a:t>
            </a:r>
            <a:r>
              <a:rPr dirty="0" baseline="7936" sz="4725" spc="-622">
                <a:latin typeface="Symbol"/>
                <a:cs typeface="Symbol"/>
              </a:rPr>
              <a:t></a:t>
            </a:r>
            <a:r>
              <a:rPr dirty="0" baseline="7936" sz="4725" spc="40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看作原始</a:t>
            </a:r>
            <a:r>
              <a:rPr dirty="0" sz="2800">
                <a:latin typeface="NSimSun"/>
                <a:cs typeface="NSimSun"/>
              </a:rPr>
              <a:t>图</a:t>
            </a:r>
            <a:r>
              <a:rPr dirty="0" sz="2800" spc="-605">
                <a:latin typeface="NSimSun"/>
                <a:cs typeface="NSimSun"/>
              </a:rPr>
              <a:t> </a:t>
            </a:r>
            <a:r>
              <a:rPr dirty="0" baseline="3472" sz="3600" i="1">
                <a:latin typeface="Times New Roman"/>
                <a:cs typeface="Times New Roman"/>
              </a:rPr>
              <a:t>f</a:t>
            </a:r>
            <a:r>
              <a:rPr dirty="0" baseline="3472" sz="3600" spc="-412" i="1">
                <a:latin typeface="Times New Roman"/>
                <a:cs typeface="Times New Roman"/>
              </a:rPr>
              <a:t> </a:t>
            </a:r>
            <a:r>
              <a:rPr dirty="0" baseline="2645" sz="4725" spc="-540">
                <a:latin typeface="Symbol"/>
                <a:cs typeface="Symbol"/>
              </a:rPr>
              <a:t></a:t>
            </a:r>
            <a:r>
              <a:rPr dirty="0" baseline="3472" sz="3600" spc="-284" i="1">
                <a:latin typeface="Times New Roman"/>
                <a:cs typeface="Times New Roman"/>
              </a:rPr>
              <a:t>x</a:t>
            </a:r>
            <a:r>
              <a:rPr dirty="0" baseline="3472" sz="3600">
                <a:latin typeface="Times New Roman"/>
                <a:cs typeface="Times New Roman"/>
              </a:rPr>
              <a:t>,</a:t>
            </a:r>
            <a:r>
              <a:rPr dirty="0" baseline="3472" sz="3600" spc="-434">
                <a:latin typeface="Times New Roman"/>
                <a:cs typeface="Times New Roman"/>
              </a:rPr>
              <a:t> </a:t>
            </a:r>
            <a:r>
              <a:rPr dirty="0" baseline="3472" sz="3600" spc="-104" i="1">
                <a:latin typeface="Times New Roman"/>
                <a:cs typeface="Times New Roman"/>
              </a:rPr>
              <a:t>y</a:t>
            </a:r>
            <a:r>
              <a:rPr dirty="0" baseline="2645" sz="4725" spc="-622">
                <a:latin typeface="Symbol"/>
                <a:cs typeface="Symbol"/>
              </a:rPr>
              <a:t></a:t>
            </a:r>
            <a:r>
              <a:rPr dirty="0" baseline="2645" sz="4725" spc="45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和噪声信</a:t>
            </a:r>
            <a:r>
              <a:rPr dirty="0" sz="2800">
                <a:latin typeface="NSimSun"/>
                <a:cs typeface="NSimSun"/>
              </a:rPr>
              <a:t>号</a:t>
            </a:r>
            <a:r>
              <a:rPr dirty="0" sz="2800" spc="-980">
                <a:latin typeface="NSimSun"/>
                <a:cs typeface="NSimSun"/>
              </a:rPr>
              <a:t> </a:t>
            </a:r>
            <a:r>
              <a:rPr dirty="0" baseline="5952" sz="4200" spc="-390" i="1">
                <a:latin typeface="Times New Roman"/>
                <a:cs typeface="Times New Roman"/>
              </a:rPr>
              <a:t>e</a:t>
            </a:r>
            <a:r>
              <a:rPr dirty="0" baseline="5255" sz="5550" spc="-667">
                <a:latin typeface="Symbol"/>
                <a:cs typeface="Symbol"/>
              </a:rPr>
              <a:t></a:t>
            </a:r>
            <a:r>
              <a:rPr dirty="0" baseline="5952" sz="4200" spc="-382" i="1">
                <a:latin typeface="Times New Roman"/>
                <a:cs typeface="Times New Roman"/>
              </a:rPr>
              <a:t>x</a:t>
            </a:r>
            <a:r>
              <a:rPr dirty="0" baseline="5952" sz="4200" spc="-7">
                <a:latin typeface="Times New Roman"/>
                <a:cs typeface="Times New Roman"/>
              </a:rPr>
              <a:t>,</a:t>
            </a:r>
            <a:r>
              <a:rPr dirty="0" baseline="5952" sz="4200" spc="-555">
                <a:latin typeface="Times New Roman"/>
                <a:cs typeface="Times New Roman"/>
              </a:rPr>
              <a:t> </a:t>
            </a:r>
            <a:r>
              <a:rPr dirty="0" baseline="5952" sz="4200" spc="-165" i="1">
                <a:latin typeface="Times New Roman"/>
                <a:cs typeface="Times New Roman"/>
              </a:rPr>
              <a:t>y</a:t>
            </a:r>
            <a:r>
              <a:rPr dirty="0" baseline="5255" sz="5550" spc="-765">
                <a:latin typeface="Symbol"/>
                <a:cs typeface="Symbol"/>
              </a:rPr>
              <a:t></a:t>
            </a:r>
            <a:endParaRPr baseline="5255" sz="5550">
              <a:latin typeface="Symbol"/>
              <a:cs typeface="Symbol"/>
            </a:endParaRPr>
          </a:p>
          <a:p>
            <a:pPr marL="956310">
              <a:lnSpc>
                <a:spcPct val="100000"/>
              </a:lnSpc>
              <a:spcBef>
                <a:spcPts val="1510"/>
              </a:spcBef>
            </a:pPr>
            <a:r>
              <a:rPr dirty="0" sz="2800" spc="-5">
                <a:latin typeface="NSimSun"/>
                <a:cs typeface="NSimSun"/>
              </a:rPr>
              <a:t>的和，那么输出图的均方信噪</a:t>
            </a:r>
            <a:r>
              <a:rPr dirty="0" sz="2800">
                <a:latin typeface="NSimSun"/>
                <a:cs typeface="NSimSun"/>
              </a:rPr>
              <a:t>比</a:t>
            </a:r>
            <a:r>
              <a:rPr dirty="0" sz="2800" spc="-285">
                <a:latin typeface="NSimSun"/>
                <a:cs typeface="NSimSun"/>
              </a:rPr>
              <a:t> </a:t>
            </a:r>
            <a:r>
              <a:rPr dirty="0" baseline="6038" sz="3450" spc="22" i="1">
                <a:latin typeface="Times New Roman"/>
                <a:cs typeface="Times New Roman"/>
              </a:rPr>
              <a:t>SN</a:t>
            </a:r>
            <a:r>
              <a:rPr dirty="0" baseline="6038" sz="3450" spc="359" i="1">
                <a:latin typeface="Times New Roman"/>
                <a:cs typeface="Times New Roman"/>
              </a:rPr>
              <a:t>R</a:t>
            </a:r>
            <a:r>
              <a:rPr dirty="0" baseline="-14403" sz="2025" spc="7" i="1">
                <a:latin typeface="Times New Roman"/>
                <a:cs typeface="Times New Roman"/>
              </a:rPr>
              <a:t>m</a:t>
            </a:r>
            <a:r>
              <a:rPr dirty="0" baseline="-14403" sz="2025" spc="-22" i="1">
                <a:latin typeface="Times New Roman"/>
                <a:cs typeface="Times New Roman"/>
              </a:rPr>
              <a:t>s</a:t>
            </a:r>
            <a:r>
              <a:rPr dirty="0" sz="2800">
                <a:latin typeface="NSimSun"/>
                <a:cs typeface="NSimSun"/>
              </a:rPr>
              <a:t>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5804" y="5230634"/>
            <a:ext cx="3402965" cy="464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均方根信噪</a:t>
            </a:r>
            <a:r>
              <a:rPr dirty="0" sz="2800">
                <a:latin typeface="NSimSun"/>
                <a:cs typeface="NSimSun"/>
              </a:rPr>
              <a:t>比</a:t>
            </a:r>
            <a:r>
              <a:rPr dirty="0" sz="2800" spc="-1105">
                <a:latin typeface="NSimSun"/>
                <a:cs typeface="NSimSun"/>
              </a:rPr>
              <a:t> </a:t>
            </a:r>
            <a:r>
              <a:rPr dirty="0" baseline="2415" sz="3450" spc="22" i="1">
                <a:latin typeface="Times New Roman"/>
                <a:cs typeface="Times New Roman"/>
              </a:rPr>
              <a:t>SNR</a:t>
            </a:r>
            <a:r>
              <a:rPr dirty="0" baseline="2415" sz="3450" spc="52" i="1">
                <a:latin typeface="Times New Roman"/>
                <a:cs typeface="Times New Roman"/>
              </a:rPr>
              <a:t> </a:t>
            </a:r>
            <a:r>
              <a:rPr dirty="0" baseline="-20576" sz="2025" spc="7" i="1">
                <a:latin typeface="Times New Roman"/>
                <a:cs typeface="Times New Roman"/>
              </a:rPr>
              <a:t>rm</a:t>
            </a:r>
            <a:r>
              <a:rPr dirty="0" baseline="-20576" sz="2025" spc="-165" i="1">
                <a:latin typeface="Times New Roman"/>
                <a:cs typeface="Times New Roman"/>
              </a:rPr>
              <a:t>s</a:t>
            </a:r>
            <a:r>
              <a:rPr dirty="0" sz="2800">
                <a:latin typeface="NSimSun"/>
                <a:cs typeface="NSimSun"/>
              </a:rPr>
              <a:t>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41405" y="6134100"/>
            <a:ext cx="3214370" cy="481330"/>
          </a:xfrm>
          <a:custGeom>
            <a:avLst/>
            <a:gdLst/>
            <a:ahLst/>
            <a:cxnLst/>
            <a:rect l="l" t="t" r="r" b="b"/>
            <a:pathLst>
              <a:path w="3214370" h="481329">
                <a:moveTo>
                  <a:pt x="0" y="322325"/>
                </a:moveTo>
                <a:lnTo>
                  <a:pt x="16001" y="298703"/>
                </a:lnTo>
                <a:lnTo>
                  <a:pt x="57912" y="480822"/>
                </a:lnTo>
                <a:lnTo>
                  <a:pt x="104393" y="0"/>
                </a:lnTo>
                <a:lnTo>
                  <a:pt x="32141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39119" y="6131052"/>
            <a:ext cx="3216910" cy="483870"/>
          </a:xfrm>
          <a:custGeom>
            <a:avLst/>
            <a:gdLst/>
            <a:ahLst/>
            <a:cxnLst/>
            <a:rect l="l" t="t" r="r" b="b"/>
            <a:pathLst>
              <a:path w="3216909" h="483870">
                <a:moveTo>
                  <a:pt x="3216402" y="6857"/>
                </a:moveTo>
                <a:lnTo>
                  <a:pt x="3216402" y="0"/>
                </a:lnTo>
                <a:lnTo>
                  <a:pt x="102869" y="0"/>
                </a:lnTo>
                <a:lnTo>
                  <a:pt x="60198" y="445770"/>
                </a:lnTo>
                <a:lnTo>
                  <a:pt x="22859" y="291084"/>
                </a:lnTo>
                <a:lnTo>
                  <a:pt x="0" y="324612"/>
                </a:lnTo>
                <a:lnTo>
                  <a:pt x="4572" y="327660"/>
                </a:lnTo>
                <a:lnTo>
                  <a:pt x="13716" y="312420"/>
                </a:lnTo>
                <a:lnTo>
                  <a:pt x="56388" y="483870"/>
                </a:lnTo>
                <a:lnTo>
                  <a:pt x="64770" y="483870"/>
                </a:lnTo>
                <a:lnTo>
                  <a:pt x="109727" y="6858"/>
                </a:lnTo>
                <a:lnTo>
                  <a:pt x="3216402" y="6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656703" y="6143244"/>
            <a:ext cx="74930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10"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02426" y="6195059"/>
            <a:ext cx="71755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10">
                <a:latin typeface="Times New Roman"/>
                <a:cs typeface="Times New Roman"/>
              </a:rPr>
              <a:t>^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43121" y="6371844"/>
            <a:ext cx="190500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60" i="1">
                <a:latin typeface="Times New Roman"/>
                <a:cs typeface="Times New Roman"/>
              </a:rPr>
              <a:t>r</a:t>
            </a:r>
            <a:r>
              <a:rPr dirty="0" sz="750" spc="100" i="1">
                <a:latin typeface="Times New Roman"/>
                <a:cs typeface="Times New Roman"/>
              </a:rPr>
              <a:t>m</a:t>
            </a:r>
            <a:r>
              <a:rPr dirty="0" sz="750" spc="10" i="1">
                <a:latin typeface="Times New Roman"/>
                <a:cs typeface="Times New Roman"/>
              </a:rPr>
              <a:t>s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46708" y="6248400"/>
            <a:ext cx="664210" cy="238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4830" sz="1725" i="1">
                <a:latin typeface="Times New Roman"/>
                <a:cs typeface="Times New Roman"/>
              </a:rPr>
              <a:t>f</a:t>
            </a:r>
            <a:r>
              <a:rPr dirty="0" baseline="4830" sz="1725" i="1">
                <a:latin typeface="Times New Roman"/>
                <a:cs typeface="Times New Roman"/>
              </a:rPr>
              <a:t> </a:t>
            </a:r>
            <a:r>
              <a:rPr dirty="0" baseline="4830" sz="1725" spc="-120" i="1">
                <a:latin typeface="Times New Roman"/>
                <a:cs typeface="Times New Roman"/>
              </a:rPr>
              <a:t> </a:t>
            </a:r>
            <a:r>
              <a:rPr dirty="0" sz="1500" spc="-60">
                <a:latin typeface="Symbol"/>
                <a:cs typeface="Symbol"/>
              </a:rPr>
              <a:t></a:t>
            </a:r>
            <a:r>
              <a:rPr dirty="0" sz="1500" spc="-200">
                <a:latin typeface="Times New Roman"/>
                <a:cs typeface="Times New Roman"/>
              </a:rPr>
              <a:t> </a:t>
            </a:r>
            <a:r>
              <a:rPr dirty="0" baseline="4830" sz="1725" spc="142" i="1">
                <a:latin typeface="Times New Roman"/>
                <a:cs typeface="Times New Roman"/>
              </a:rPr>
              <a:t>x</a:t>
            </a:r>
            <a:r>
              <a:rPr dirty="0" baseline="4830" sz="1725">
                <a:latin typeface="Times New Roman"/>
                <a:cs typeface="Times New Roman"/>
              </a:rPr>
              <a:t>,</a:t>
            </a:r>
            <a:r>
              <a:rPr dirty="0" baseline="4830" sz="1725" spc="75">
                <a:latin typeface="Times New Roman"/>
                <a:cs typeface="Times New Roman"/>
              </a:rPr>
              <a:t> </a:t>
            </a:r>
            <a:r>
              <a:rPr dirty="0" baseline="4830" sz="1725" spc="7" i="1">
                <a:latin typeface="Times New Roman"/>
                <a:cs typeface="Times New Roman"/>
              </a:rPr>
              <a:t>y</a:t>
            </a:r>
            <a:r>
              <a:rPr dirty="0" baseline="4830" sz="1725" spc="-120" i="1">
                <a:latin typeface="Times New Roman"/>
                <a:cs typeface="Times New Roman"/>
              </a:rPr>
              <a:t> </a:t>
            </a:r>
            <a:r>
              <a:rPr dirty="0" sz="1500" spc="-35">
                <a:latin typeface="Symbol"/>
                <a:cs typeface="Symbol"/>
              </a:rPr>
              <a:t></a:t>
            </a:r>
            <a:r>
              <a:rPr dirty="0" baseline="55555" sz="1125" spc="15">
                <a:latin typeface="Times New Roman"/>
                <a:cs typeface="Times New Roman"/>
              </a:rPr>
              <a:t>2</a:t>
            </a:r>
            <a:r>
              <a:rPr dirty="0" baseline="55555" sz="1125">
                <a:latin typeface="Times New Roman"/>
                <a:cs typeface="Times New Roman"/>
              </a:rPr>
              <a:t> </a:t>
            </a:r>
            <a:r>
              <a:rPr dirty="0" baseline="55555" sz="1125" spc="89">
                <a:latin typeface="Times New Roman"/>
                <a:cs typeface="Times New Roman"/>
              </a:rPr>
              <a:t> </a:t>
            </a:r>
            <a:r>
              <a:rPr dirty="0" baseline="4830" sz="1725">
                <a:latin typeface="Times New Roman"/>
                <a:cs typeface="Times New Roman"/>
              </a:rPr>
              <a:t>/</a:t>
            </a:r>
            <a:endParaRPr baseline="4830" sz="172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42992" y="6179820"/>
            <a:ext cx="574040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20" i="1">
                <a:latin typeface="Times New Roman"/>
                <a:cs typeface="Times New Roman"/>
              </a:rPr>
              <a:t>M</a:t>
            </a:r>
            <a:r>
              <a:rPr dirty="0" sz="750" spc="85" i="1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Symbol"/>
                <a:cs typeface="Symbol"/>
              </a:rPr>
              <a:t></a:t>
            </a:r>
            <a:r>
              <a:rPr dirty="0" sz="750" spc="10">
                <a:latin typeface="Times New Roman"/>
                <a:cs typeface="Times New Roman"/>
              </a:rPr>
              <a:t>1</a:t>
            </a:r>
            <a:r>
              <a:rPr dirty="0" sz="750" spc="40">
                <a:latin typeface="Times New Roman"/>
                <a:cs typeface="Times New Roman"/>
              </a:rPr>
              <a:t> </a:t>
            </a:r>
            <a:r>
              <a:rPr dirty="0" sz="750" spc="15" i="1">
                <a:latin typeface="Times New Roman"/>
                <a:cs typeface="Times New Roman"/>
              </a:rPr>
              <a:t>N</a:t>
            </a:r>
            <a:r>
              <a:rPr dirty="0" sz="750" spc="20" i="1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Symbol"/>
                <a:cs typeface="Symbol"/>
              </a:rPr>
              <a:t></a:t>
            </a:r>
            <a:r>
              <a:rPr dirty="0" sz="750" spc="10">
                <a:latin typeface="Times New Roman"/>
                <a:cs typeface="Times New Roman"/>
              </a:rPr>
              <a:t>1</a:t>
            </a:r>
            <a:r>
              <a:rPr dirty="0" sz="750">
                <a:latin typeface="Times New Roman"/>
                <a:cs typeface="Times New Roman"/>
              </a:rPr>
              <a:t> </a:t>
            </a:r>
            <a:r>
              <a:rPr dirty="0" sz="750" spc="45">
                <a:latin typeface="Times New Roman"/>
                <a:cs typeface="Times New Roman"/>
              </a:rPr>
              <a:t> </a:t>
            </a:r>
            <a:r>
              <a:rPr dirty="0" baseline="-7407" sz="1125" spc="15">
                <a:latin typeface="Times New Roman"/>
                <a:cs typeface="Times New Roman"/>
              </a:rPr>
              <a:t>^</a:t>
            </a:r>
            <a:endParaRPr baseline="-7407" sz="1125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24089" y="6179820"/>
            <a:ext cx="474980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20" i="1">
                <a:latin typeface="Times New Roman"/>
                <a:cs typeface="Times New Roman"/>
              </a:rPr>
              <a:t>M</a:t>
            </a:r>
            <a:r>
              <a:rPr dirty="0" sz="750" spc="20" i="1">
                <a:latin typeface="Times New Roman"/>
                <a:cs typeface="Times New Roman"/>
              </a:rPr>
              <a:t> </a:t>
            </a:r>
            <a:r>
              <a:rPr dirty="0" sz="750" spc="-95" i="1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Symbol"/>
                <a:cs typeface="Symbol"/>
              </a:rPr>
              <a:t></a:t>
            </a:r>
            <a:r>
              <a:rPr dirty="0" sz="750" spc="10">
                <a:latin typeface="Times New Roman"/>
                <a:cs typeface="Times New Roman"/>
              </a:rPr>
              <a:t>1</a:t>
            </a:r>
            <a:r>
              <a:rPr dirty="0" sz="750" spc="40">
                <a:latin typeface="Times New Roman"/>
                <a:cs typeface="Times New Roman"/>
              </a:rPr>
              <a:t> </a:t>
            </a:r>
            <a:r>
              <a:rPr dirty="0" sz="750" spc="15" i="1">
                <a:latin typeface="Times New Roman"/>
                <a:cs typeface="Times New Roman"/>
              </a:rPr>
              <a:t>N</a:t>
            </a:r>
            <a:r>
              <a:rPr dirty="0" sz="750" spc="20" i="1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Symbol"/>
                <a:cs typeface="Symbol"/>
              </a:rPr>
              <a:t></a:t>
            </a:r>
            <a:r>
              <a:rPr dirty="0" sz="750" spc="10">
                <a:latin typeface="Times New Roman"/>
                <a:cs typeface="Times New Roman"/>
              </a:rPr>
              <a:t>1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43654" y="6282182"/>
            <a:ext cx="648335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3085" algn="l"/>
              </a:tabLst>
            </a:pPr>
            <a:r>
              <a:rPr dirty="0" sz="1150" spc="90" i="1">
                <a:latin typeface="Times New Roman"/>
                <a:cs typeface="Times New Roman"/>
              </a:rPr>
              <a:t>S</a:t>
            </a:r>
            <a:r>
              <a:rPr dirty="0" sz="1150" spc="135" i="1">
                <a:latin typeface="Times New Roman"/>
                <a:cs typeface="Times New Roman"/>
              </a:rPr>
              <a:t>N</a:t>
            </a:r>
            <a:r>
              <a:rPr dirty="0" sz="1150" spc="10" i="1">
                <a:latin typeface="Times New Roman"/>
                <a:cs typeface="Times New Roman"/>
              </a:rPr>
              <a:t>R</a:t>
            </a:r>
            <a:r>
              <a:rPr dirty="0" sz="1150" i="1">
                <a:latin typeface="Times New Roman"/>
                <a:cs typeface="Times New Roman"/>
              </a:rPr>
              <a:t>	</a:t>
            </a:r>
            <a:r>
              <a:rPr dirty="0" sz="1150" spc="5">
                <a:latin typeface="Symbol"/>
                <a:cs typeface="Symbol"/>
              </a:rPr>
              <a:t>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98819" y="6248400"/>
            <a:ext cx="1363980" cy="238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38647" sz="1725" spc="7">
                <a:latin typeface="Symbol"/>
                <a:cs typeface="Symbol"/>
              </a:rPr>
              <a:t></a:t>
            </a:r>
            <a:r>
              <a:rPr dirty="0" baseline="38647" sz="1725" spc="135">
                <a:latin typeface="Times New Roman"/>
                <a:cs typeface="Times New Roman"/>
              </a:rPr>
              <a:t> </a:t>
            </a:r>
            <a:r>
              <a:rPr dirty="0" baseline="4830" sz="1725" i="1">
                <a:latin typeface="Times New Roman"/>
                <a:cs typeface="Times New Roman"/>
              </a:rPr>
              <a:t>f</a:t>
            </a:r>
            <a:r>
              <a:rPr dirty="0" baseline="4830" sz="1725" i="1">
                <a:latin typeface="Times New Roman"/>
                <a:cs typeface="Times New Roman"/>
              </a:rPr>
              <a:t> </a:t>
            </a:r>
            <a:r>
              <a:rPr dirty="0" baseline="4830" sz="1725" spc="-120" i="1">
                <a:latin typeface="Times New Roman"/>
                <a:cs typeface="Times New Roman"/>
              </a:rPr>
              <a:t> </a:t>
            </a:r>
            <a:r>
              <a:rPr dirty="0" sz="1500" spc="-60">
                <a:latin typeface="Symbol"/>
                <a:cs typeface="Symbol"/>
              </a:rPr>
              <a:t></a:t>
            </a:r>
            <a:r>
              <a:rPr dirty="0" sz="1500" spc="-200">
                <a:latin typeface="Times New Roman"/>
                <a:cs typeface="Times New Roman"/>
              </a:rPr>
              <a:t> </a:t>
            </a:r>
            <a:r>
              <a:rPr dirty="0" baseline="4830" sz="1725" spc="142" i="1">
                <a:latin typeface="Times New Roman"/>
                <a:cs typeface="Times New Roman"/>
              </a:rPr>
              <a:t>x</a:t>
            </a:r>
            <a:r>
              <a:rPr dirty="0" baseline="4830" sz="1725">
                <a:latin typeface="Times New Roman"/>
                <a:cs typeface="Times New Roman"/>
              </a:rPr>
              <a:t>,</a:t>
            </a:r>
            <a:r>
              <a:rPr dirty="0" baseline="4830" sz="1725" spc="75">
                <a:latin typeface="Times New Roman"/>
                <a:cs typeface="Times New Roman"/>
              </a:rPr>
              <a:t> </a:t>
            </a:r>
            <a:r>
              <a:rPr dirty="0" baseline="4830" sz="1725" spc="7" i="1">
                <a:latin typeface="Times New Roman"/>
                <a:cs typeface="Times New Roman"/>
              </a:rPr>
              <a:t>y</a:t>
            </a:r>
            <a:r>
              <a:rPr dirty="0" baseline="4830" sz="1725" spc="-127" i="1">
                <a:latin typeface="Times New Roman"/>
                <a:cs typeface="Times New Roman"/>
              </a:rPr>
              <a:t> </a:t>
            </a:r>
            <a:r>
              <a:rPr dirty="0" sz="1500" spc="-60">
                <a:latin typeface="Symbol"/>
                <a:cs typeface="Symbol"/>
              </a:rPr>
              <a:t></a:t>
            </a:r>
            <a:r>
              <a:rPr dirty="0" sz="1500" spc="-120">
                <a:latin typeface="Times New Roman"/>
                <a:cs typeface="Times New Roman"/>
              </a:rPr>
              <a:t> </a:t>
            </a:r>
            <a:r>
              <a:rPr dirty="0" baseline="4830" sz="1725" spc="7">
                <a:latin typeface="Symbol"/>
                <a:cs typeface="Symbol"/>
              </a:rPr>
              <a:t></a:t>
            </a:r>
            <a:r>
              <a:rPr dirty="0" baseline="4830" sz="1725">
                <a:latin typeface="Times New Roman"/>
                <a:cs typeface="Times New Roman"/>
              </a:rPr>
              <a:t> </a:t>
            </a:r>
            <a:r>
              <a:rPr dirty="0" baseline="4830" sz="1725" spc="67">
                <a:latin typeface="Times New Roman"/>
                <a:cs typeface="Times New Roman"/>
              </a:rPr>
              <a:t> </a:t>
            </a:r>
            <a:r>
              <a:rPr dirty="0" baseline="4830" sz="1725" i="1">
                <a:latin typeface="Times New Roman"/>
                <a:cs typeface="Times New Roman"/>
              </a:rPr>
              <a:t>f</a:t>
            </a:r>
            <a:r>
              <a:rPr dirty="0" baseline="4830" sz="1725" i="1">
                <a:latin typeface="Times New Roman"/>
                <a:cs typeface="Times New Roman"/>
              </a:rPr>
              <a:t> </a:t>
            </a:r>
            <a:r>
              <a:rPr dirty="0" baseline="4830" sz="1725" spc="-120" i="1">
                <a:latin typeface="Times New Roman"/>
                <a:cs typeface="Times New Roman"/>
              </a:rPr>
              <a:t> </a:t>
            </a:r>
            <a:r>
              <a:rPr dirty="0" sz="1500" spc="-60">
                <a:latin typeface="Symbol"/>
                <a:cs typeface="Symbol"/>
              </a:rPr>
              <a:t></a:t>
            </a:r>
            <a:r>
              <a:rPr dirty="0" sz="1500" spc="-200">
                <a:latin typeface="Times New Roman"/>
                <a:cs typeface="Times New Roman"/>
              </a:rPr>
              <a:t> </a:t>
            </a:r>
            <a:r>
              <a:rPr dirty="0" baseline="4830" sz="1725" spc="142" i="1">
                <a:latin typeface="Times New Roman"/>
                <a:cs typeface="Times New Roman"/>
              </a:rPr>
              <a:t>x</a:t>
            </a:r>
            <a:r>
              <a:rPr dirty="0" baseline="4830" sz="1725">
                <a:latin typeface="Times New Roman"/>
                <a:cs typeface="Times New Roman"/>
              </a:rPr>
              <a:t>,</a:t>
            </a:r>
            <a:r>
              <a:rPr dirty="0" baseline="4830" sz="1725" spc="82">
                <a:latin typeface="Times New Roman"/>
                <a:cs typeface="Times New Roman"/>
              </a:rPr>
              <a:t> </a:t>
            </a:r>
            <a:r>
              <a:rPr dirty="0" baseline="4830" sz="1725" spc="7" i="1">
                <a:latin typeface="Times New Roman"/>
                <a:cs typeface="Times New Roman"/>
              </a:rPr>
              <a:t>y</a:t>
            </a:r>
            <a:r>
              <a:rPr dirty="0" baseline="4830" sz="1725" spc="-135" i="1"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Symbol"/>
                <a:cs typeface="Symbol"/>
              </a:rPr>
              <a:t></a:t>
            </a:r>
            <a:r>
              <a:rPr dirty="0" baseline="38647" sz="1725" spc="7">
                <a:latin typeface="Symbol"/>
                <a:cs typeface="Symbol"/>
              </a:rPr>
              <a:t></a:t>
            </a:r>
            <a:endParaRPr baseline="38647" sz="1725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80503" y="6329426"/>
            <a:ext cx="82550" cy="185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5">
                <a:latin typeface="Symbol"/>
                <a:cs typeface="Symbol"/>
              </a:rPr>
              <a:t>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47000" y="6436105"/>
            <a:ext cx="53467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10" i="1">
                <a:latin typeface="Times New Roman"/>
                <a:cs typeface="Times New Roman"/>
              </a:rPr>
              <a:t>x</a:t>
            </a:r>
            <a:r>
              <a:rPr dirty="0" sz="750" spc="-85" i="1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Symbol"/>
                <a:cs typeface="Symbol"/>
              </a:rPr>
              <a:t></a:t>
            </a:r>
            <a:r>
              <a:rPr dirty="0" sz="750" spc="-100">
                <a:latin typeface="Times New Roman"/>
                <a:cs typeface="Times New Roman"/>
              </a:rPr>
              <a:t> </a:t>
            </a:r>
            <a:r>
              <a:rPr dirty="0" sz="750" spc="10">
                <a:latin typeface="Times New Roman"/>
                <a:cs typeface="Times New Roman"/>
              </a:rPr>
              <a:t>0</a:t>
            </a:r>
            <a:r>
              <a:rPr dirty="0" sz="750">
                <a:latin typeface="Times New Roman"/>
                <a:cs typeface="Times New Roman"/>
              </a:rPr>
              <a:t>  </a:t>
            </a:r>
            <a:r>
              <a:rPr dirty="0" sz="750" spc="-40">
                <a:latin typeface="Times New Roman"/>
                <a:cs typeface="Times New Roman"/>
              </a:rPr>
              <a:t> </a:t>
            </a:r>
            <a:r>
              <a:rPr dirty="0" sz="750" spc="10" i="1">
                <a:latin typeface="Times New Roman"/>
                <a:cs typeface="Times New Roman"/>
              </a:rPr>
              <a:t>y</a:t>
            </a:r>
            <a:r>
              <a:rPr dirty="0" sz="750" spc="-65" i="1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Symbol"/>
                <a:cs typeface="Symbol"/>
              </a:rPr>
              <a:t></a:t>
            </a:r>
            <a:r>
              <a:rPr dirty="0" sz="750" spc="-100">
                <a:latin typeface="Times New Roman"/>
                <a:cs typeface="Times New Roman"/>
              </a:rPr>
              <a:t> </a:t>
            </a:r>
            <a:r>
              <a:rPr dirty="0" sz="750" spc="10">
                <a:latin typeface="Times New Roman"/>
                <a:cs typeface="Times New Roman"/>
              </a:rPr>
              <a:t>0</a:t>
            </a:r>
            <a:r>
              <a:rPr dirty="0" sz="750">
                <a:latin typeface="Times New Roman"/>
                <a:cs typeface="Times New Roman"/>
              </a:rPr>
              <a:t> </a:t>
            </a:r>
            <a:r>
              <a:rPr dirty="0" sz="750" spc="-70">
                <a:latin typeface="Times New Roman"/>
                <a:cs typeface="Times New Roman"/>
              </a:rPr>
              <a:t> </a:t>
            </a:r>
            <a:r>
              <a:rPr dirty="0" baseline="4830" sz="1725" spc="7">
                <a:latin typeface="Symbol"/>
                <a:cs typeface="Symbol"/>
              </a:rPr>
              <a:t></a:t>
            </a:r>
            <a:endParaRPr baseline="4830" sz="1725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80503" y="6421628"/>
            <a:ext cx="82550" cy="185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5">
                <a:latin typeface="Symbol"/>
                <a:cs typeface="Symbol"/>
              </a:rPr>
              <a:t>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60519" y="6240271"/>
            <a:ext cx="443230" cy="374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20"/>
              </a:lnSpc>
            </a:pPr>
            <a:r>
              <a:rPr dirty="0" sz="1750">
                <a:latin typeface="Symbol"/>
                <a:cs typeface="Symbol"/>
              </a:rPr>
              <a:t></a:t>
            </a:r>
            <a:r>
              <a:rPr dirty="0" sz="1750" spc="180">
                <a:latin typeface="Times New Roman"/>
                <a:cs typeface="Times New Roman"/>
              </a:rPr>
              <a:t> </a:t>
            </a:r>
            <a:r>
              <a:rPr dirty="0" sz="1750">
                <a:latin typeface="Symbol"/>
                <a:cs typeface="Symbol"/>
              </a:rPr>
              <a:t></a:t>
            </a:r>
            <a:endParaRPr sz="1750">
              <a:latin typeface="Symbol"/>
              <a:cs typeface="Symbol"/>
            </a:endParaRPr>
          </a:p>
          <a:p>
            <a:pPr marL="17145">
              <a:lnSpc>
                <a:spcPts val="819"/>
              </a:lnSpc>
            </a:pPr>
            <a:r>
              <a:rPr dirty="0" sz="750" spc="10" i="1">
                <a:latin typeface="Times New Roman"/>
                <a:cs typeface="Times New Roman"/>
              </a:rPr>
              <a:t>x</a:t>
            </a:r>
            <a:r>
              <a:rPr dirty="0" sz="750" spc="-85" i="1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Symbol"/>
                <a:cs typeface="Symbol"/>
              </a:rPr>
              <a:t></a:t>
            </a:r>
            <a:r>
              <a:rPr dirty="0" sz="750" spc="-100">
                <a:latin typeface="Times New Roman"/>
                <a:cs typeface="Times New Roman"/>
              </a:rPr>
              <a:t> </a:t>
            </a:r>
            <a:r>
              <a:rPr dirty="0" sz="750" spc="10">
                <a:latin typeface="Times New Roman"/>
                <a:cs typeface="Times New Roman"/>
              </a:rPr>
              <a:t>0</a:t>
            </a:r>
            <a:r>
              <a:rPr dirty="0" sz="750">
                <a:latin typeface="Times New Roman"/>
                <a:cs typeface="Times New Roman"/>
              </a:rPr>
              <a:t>  </a:t>
            </a:r>
            <a:r>
              <a:rPr dirty="0" sz="750" spc="-35">
                <a:latin typeface="Times New Roman"/>
                <a:cs typeface="Times New Roman"/>
              </a:rPr>
              <a:t> </a:t>
            </a:r>
            <a:r>
              <a:rPr dirty="0" sz="750" spc="10" i="1">
                <a:latin typeface="Times New Roman"/>
                <a:cs typeface="Times New Roman"/>
              </a:rPr>
              <a:t>y</a:t>
            </a:r>
            <a:r>
              <a:rPr dirty="0" sz="750" spc="-75" i="1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Symbol"/>
                <a:cs typeface="Symbol"/>
              </a:rPr>
              <a:t></a:t>
            </a:r>
            <a:r>
              <a:rPr dirty="0" sz="750" spc="-100">
                <a:latin typeface="Times New Roman"/>
                <a:cs typeface="Times New Roman"/>
              </a:rPr>
              <a:t> </a:t>
            </a:r>
            <a:r>
              <a:rPr dirty="0" sz="750" spc="10">
                <a:latin typeface="Times New Roman"/>
                <a:cs typeface="Times New Roman"/>
              </a:rPr>
              <a:t>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42411" y="6240271"/>
            <a:ext cx="539115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>
                <a:latin typeface="Symbol"/>
                <a:cs typeface="Symbol"/>
              </a:rPr>
              <a:t></a:t>
            </a:r>
            <a:r>
              <a:rPr dirty="0" sz="1750" spc="180">
                <a:latin typeface="Times New Roman"/>
                <a:cs typeface="Times New Roman"/>
              </a:rPr>
              <a:t> </a:t>
            </a:r>
            <a:r>
              <a:rPr dirty="0" sz="1750">
                <a:latin typeface="Symbol"/>
                <a:cs typeface="Symbol"/>
              </a:rPr>
              <a:t></a:t>
            </a:r>
            <a:r>
              <a:rPr dirty="0" sz="1750" spc="40">
                <a:latin typeface="Times New Roman"/>
                <a:cs typeface="Times New Roman"/>
              </a:rPr>
              <a:t> </a:t>
            </a:r>
            <a:r>
              <a:rPr dirty="0" baseline="-4830" sz="1725" spc="7">
                <a:latin typeface="Symbol"/>
                <a:cs typeface="Symbol"/>
              </a:rPr>
              <a:t></a:t>
            </a:r>
            <a:endParaRPr baseline="-4830" sz="1725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主观保真度准则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32102" y="1675828"/>
          <a:ext cx="7891780" cy="5295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4003"/>
                <a:gridCol w="1402841"/>
                <a:gridCol w="5651741"/>
              </a:tblGrid>
              <a:tr h="581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评分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评价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说明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06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1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优秀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556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图像质量非常好，如同人想象出的最好 质量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06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2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良好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556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图像质量高，观看舒服，有干扰但不影 响观看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06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3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可用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556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图像质量可接受，有干扰但不太影响观 看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06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4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刚可看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556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图像质量差，干扰有些妨碍观看，希望 改进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06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5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差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556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图像质量很差，妨碍观看的干扰始终存 在，几乎无法观看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81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6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不能用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图像质量极差，不能使用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9478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BMP格式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3、调色板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95498" y="2048002"/>
            <a:ext cx="332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latin typeface="NSimSun"/>
                <a:cs typeface="NSimSun"/>
              </a:rPr>
              <a:t>typedef</a:t>
            </a:r>
            <a:r>
              <a:rPr dirty="0" sz="2000" spc="5">
                <a:latin typeface="NSimSun"/>
                <a:cs typeface="NSimSun"/>
              </a:rPr>
              <a:t> </a:t>
            </a:r>
            <a:r>
              <a:rPr dirty="0" sz="2000" spc="-5">
                <a:latin typeface="NSimSun"/>
                <a:cs typeface="NSimSun"/>
              </a:rPr>
              <a:t>struct</a:t>
            </a:r>
            <a:r>
              <a:rPr dirty="0" sz="2000" spc="5">
                <a:latin typeface="NSimSun"/>
                <a:cs typeface="NSimSun"/>
              </a:rPr>
              <a:t> </a:t>
            </a:r>
            <a:r>
              <a:rPr dirty="0" sz="2000" spc="-10">
                <a:latin typeface="NSimSun"/>
                <a:cs typeface="NSimSun"/>
              </a:rPr>
              <a:t>t</a:t>
            </a:r>
            <a:r>
              <a:rPr dirty="0" sz="2000" spc="-5">
                <a:latin typeface="NSimSun"/>
                <a:cs typeface="NSimSun"/>
              </a:rPr>
              <a:t>agRGBQUAD{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7260" y="2352802"/>
            <a:ext cx="534035" cy="1217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BYTE BYTE BYTE BYTE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66082" y="2352802"/>
            <a:ext cx="1550670" cy="1217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rgbBlue; rgbGreen; rgbRed; rgbReserved;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6257" y="2352802"/>
            <a:ext cx="2386965" cy="1217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890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//该颜色的蓝色分量</a:t>
            </a:r>
            <a:endParaRPr sz="20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//该颜色的绿色分量</a:t>
            </a:r>
            <a:endParaRPr sz="20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//该颜色的红色分量</a:t>
            </a:r>
            <a:endParaRPr sz="2000">
              <a:latin typeface="NSimSun"/>
              <a:cs typeface="NSimSun"/>
            </a:endParaRPr>
          </a:p>
          <a:p>
            <a:pPr marL="13335">
              <a:lnSpc>
                <a:spcPts val="2380"/>
              </a:lnSpc>
            </a:pPr>
            <a:r>
              <a:rPr dirty="0" sz="2000" spc="-5">
                <a:latin typeface="NSimSun"/>
                <a:cs typeface="NSimSun"/>
              </a:rPr>
              <a:t>//保留值，不考虑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111" y="3572002"/>
            <a:ext cx="7541259" cy="1458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6465">
              <a:lnSpc>
                <a:spcPct val="100000"/>
              </a:lnSpc>
            </a:pPr>
            <a:r>
              <a:rPr dirty="0" sz="2000" spc="-5">
                <a:latin typeface="NSimSun"/>
                <a:cs typeface="NSimSun"/>
              </a:rPr>
              <a:t>}</a:t>
            </a:r>
            <a:r>
              <a:rPr dirty="0" sz="2000" spc="-5">
                <a:latin typeface="NSimSun"/>
                <a:cs typeface="NSimSun"/>
              </a:rPr>
              <a:t> </a:t>
            </a:r>
            <a:r>
              <a:rPr dirty="0" sz="2000" spc="-5">
                <a:latin typeface="NSimSun"/>
                <a:cs typeface="NSimSun"/>
              </a:rPr>
              <a:t>RGBQUAD;</a:t>
            </a:r>
            <a:endParaRPr sz="20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 marR="5080" indent="761365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注：有些位图不需要调色板，如真彩色图， 它们的BITMAPINFOHEADER后面直接是位图数据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94840"/>
            <a:ext cx="28740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图像压缩模型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86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图像压缩模型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2322461" y="3857244"/>
            <a:ext cx="287655" cy="127635"/>
          </a:xfrm>
          <a:custGeom>
            <a:avLst/>
            <a:gdLst/>
            <a:ahLst/>
            <a:cxnLst/>
            <a:rect l="l" t="t" r="r" b="b"/>
            <a:pathLst>
              <a:path w="287655" h="127635">
                <a:moveTo>
                  <a:pt x="211074" y="63245"/>
                </a:moveTo>
                <a:lnTo>
                  <a:pt x="203802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290" y="73151"/>
                </a:lnTo>
                <a:lnTo>
                  <a:pt x="211074" y="63245"/>
                </a:lnTo>
                <a:close/>
              </a:path>
              <a:path w="287655" h="127635">
                <a:moveTo>
                  <a:pt x="287274" y="63245"/>
                </a:moveTo>
                <a:lnTo>
                  <a:pt x="160781" y="0"/>
                </a:lnTo>
                <a:lnTo>
                  <a:pt x="203802" y="54101"/>
                </a:lnTo>
                <a:lnTo>
                  <a:pt x="211074" y="54101"/>
                </a:lnTo>
                <a:lnTo>
                  <a:pt x="211074" y="101805"/>
                </a:lnTo>
                <a:lnTo>
                  <a:pt x="287274" y="63245"/>
                </a:lnTo>
                <a:close/>
              </a:path>
              <a:path w="287655" h="127635">
                <a:moveTo>
                  <a:pt x="211074" y="101805"/>
                </a:moveTo>
                <a:lnTo>
                  <a:pt x="211074" y="73151"/>
                </a:lnTo>
                <a:lnTo>
                  <a:pt x="203290" y="73151"/>
                </a:lnTo>
                <a:lnTo>
                  <a:pt x="160781" y="127253"/>
                </a:lnTo>
                <a:lnTo>
                  <a:pt x="211074" y="101805"/>
                </a:lnTo>
                <a:close/>
              </a:path>
              <a:path w="287655" h="127635">
                <a:moveTo>
                  <a:pt x="211074" y="73151"/>
                </a:moveTo>
                <a:lnTo>
                  <a:pt x="211074" y="63245"/>
                </a:lnTo>
                <a:lnTo>
                  <a:pt x="203290" y="73151"/>
                </a:lnTo>
                <a:lnTo>
                  <a:pt x="211074" y="73151"/>
                </a:lnTo>
                <a:close/>
              </a:path>
              <a:path w="287655" h="127635">
                <a:moveTo>
                  <a:pt x="211074" y="63245"/>
                </a:moveTo>
                <a:lnTo>
                  <a:pt x="211074" y="54101"/>
                </a:lnTo>
                <a:lnTo>
                  <a:pt x="203802" y="54101"/>
                </a:lnTo>
                <a:lnTo>
                  <a:pt x="211074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35379" y="3611117"/>
            <a:ext cx="673735" cy="483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275" i="1">
                <a:latin typeface="Times New Roman"/>
                <a:cs typeface="Times New Roman"/>
              </a:rPr>
              <a:t> </a:t>
            </a:r>
            <a:r>
              <a:rPr dirty="0" sz="3150" spc="-360">
                <a:latin typeface="Symbol"/>
                <a:cs typeface="Symbol"/>
              </a:rPr>
              <a:t></a:t>
            </a:r>
            <a:r>
              <a:rPr dirty="0" sz="2400" spc="-190" i="1">
                <a:latin typeface="Times New Roman"/>
                <a:cs typeface="Times New Roman"/>
              </a:rPr>
              <a:t>x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290">
                <a:latin typeface="Times New Roman"/>
                <a:cs typeface="Times New Roman"/>
              </a:rPr>
              <a:t> </a:t>
            </a:r>
            <a:r>
              <a:rPr dirty="0" sz="2400" spc="-70" i="1">
                <a:latin typeface="Times New Roman"/>
                <a:cs typeface="Times New Roman"/>
              </a:rPr>
              <a:t>y</a:t>
            </a:r>
            <a:r>
              <a:rPr dirty="0" sz="3150" spc="-415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09735" y="3562350"/>
            <a:ext cx="935355" cy="79184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55575">
              <a:lnSpc>
                <a:spcPts val="2175"/>
              </a:lnSpc>
            </a:pPr>
            <a:r>
              <a:rPr dirty="0" sz="2000">
                <a:latin typeface="NSimSun"/>
                <a:cs typeface="NSimSun"/>
              </a:rPr>
              <a:t>信源</a:t>
            </a:r>
            <a:endParaRPr sz="2000">
              <a:latin typeface="NSimSun"/>
              <a:cs typeface="NSimSun"/>
            </a:endParaRPr>
          </a:p>
          <a:p>
            <a:pPr marL="155575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latin typeface="NSimSun"/>
                <a:cs typeface="NSimSun"/>
              </a:rPr>
              <a:t>编码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46233" y="3857244"/>
            <a:ext cx="288290" cy="127635"/>
          </a:xfrm>
          <a:custGeom>
            <a:avLst/>
            <a:gdLst/>
            <a:ahLst/>
            <a:cxnLst/>
            <a:rect l="l" t="t" r="r" b="b"/>
            <a:pathLst>
              <a:path w="288289" h="127635">
                <a:moveTo>
                  <a:pt x="211836" y="63245"/>
                </a:moveTo>
                <a:lnTo>
                  <a:pt x="204454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934" y="73151"/>
                </a:lnTo>
                <a:lnTo>
                  <a:pt x="211836" y="63245"/>
                </a:lnTo>
                <a:close/>
              </a:path>
              <a:path w="288289" h="127635">
                <a:moveTo>
                  <a:pt x="288036" y="63245"/>
                </a:moveTo>
                <a:lnTo>
                  <a:pt x="160782" y="0"/>
                </a:lnTo>
                <a:lnTo>
                  <a:pt x="204454" y="54101"/>
                </a:lnTo>
                <a:lnTo>
                  <a:pt x="211836" y="54101"/>
                </a:lnTo>
                <a:lnTo>
                  <a:pt x="211836" y="101574"/>
                </a:lnTo>
                <a:lnTo>
                  <a:pt x="288036" y="63245"/>
                </a:lnTo>
                <a:close/>
              </a:path>
              <a:path w="288289" h="127635">
                <a:moveTo>
                  <a:pt x="211836" y="101574"/>
                </a:moveTo>
                <a:lnTo>
                  <a:pt x="211836" y="73151"/>
                </a:lnTo>
                <a:lnTo>
                  <a:pt x="203934" y="73151"/>
                </a:lnTo>
                <a:lnTo>
                  <a:pt x="160782" y="127253"/>
                </a:lnTo>
                <a:lnTo>
                  <a:pt x="211836" y="101574"/>
                </a:lnTo>
                <a:close/>
              </a:path>
              <a:path w="288289" h="127635">
                <a:moveTo>
                  <a:pt x="211836" y="73151"/>
                </a:moveTo>
                <a:lnTo>
                  <a:pt x="211836" y="63245"/>
                </a:lnTo>
                <a:lnTo>
                  <a:pt x="203934" y="73151"/>
                </a:lnTo>
                <a:lnTo>
                  <a:pt x="211836" y="73151"/>
                </a:lnTo>
                <a:close/>
              </a:path>
              <a:path w="288289" h="127635">
                <a:moveTo>
                  <a:pt x="211836" y="63245"/>
                </a:moveTo>
                <a:lnTo>
                  <a:pt x="211836" y="54101"/>
                </a:lnTo>
                <a:lnTo>
                  <a:pt x="204454" y="54101"/>
                </a:lnTo>
                <a:lnTo>
                  <a:pt x="211836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34269" y="3562350"/>
            <a:ext cx="935355" cy="79184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54940">
              <a:lnSpc>
                <a:spcPts val="2175"/>
              </a:lnSpc>
            </a:pPr>
            <a:r>
              <a:rPr dirty="0" sz="2000">
                <a:latin typeface="NSimSun"/>
                <a:cs typeface="NSimSun"/>
              </a:rPr>
              <a:t>信道</a:t>
            </a:r>
            <a:endParaRPr sz="2000">
              <a:latin typeface="NSimSun"/>
              <a:cs typeface="NSimSun"/>
            </a:endParaRPr>
          </a:p>
          <a:p>
            <a:pPr marL="154940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latin typeface="NSimSun"/>
                <a:cs typeface="NSimSun"/>
              </a:rPr>
              <a:t>编码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32717" y="3562350"/>
            <a:ext cx="935355" cy="79184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lIns="0" tIns="221615" rIns="0" bIns="0" rtlCol="0" vert="horz">
            <a:spAutoFit/>
          </a:bodyPr>
          <a:lstStyle/>
          <a:p>
            <a:pPr marL="180975">
              <a:lnSpc>
                <a:spcPct val="100000"/>
              </a:lnSpc>
              <a:spcBef>
                <a:spcPts val="1745"/>
              </a:spcBef>
            </a:pPr>
            <a:r>
              <a:rPr dirty="0" sz="2000">
                <a:latin typeface="NSimSun"/>
                <a:cs typeface="NSimSun"/>
              </a:rPr>
              <a:t>信道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72291" y="3857244"/>
            <a:ext cx="287655" cy="127635"/>
          </a:xfrm>
          <a:custGeom>
            <a:avLst/>
            <a:gdLst/>
            <a:ahLst/>
            <a:cxnLst/>
            <a:rect l="l" t="t" r="r" b="b"/>
            <a:pathLst>
              <a:path w="287654" h="127635">
                <a:moveTo>
                  <a:pt x="211074" y="63245"/>
                </a:moveTo>
                <a:lnTo>
                  <a:pt x="203692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172" y="73151"/>
                </a:lnTo>
                <a:lnTo>
                  <a:pt x="211074" y="63245"/>
                </a:lnTo>
                <a:close/>
              </a:path>
              <a:path w="287654" h="127635">
                <a:moveTo>
                  <a:pt x="287274" y="63245"/>
                </a:moveTo>
                <a:lnTo>
                  <a:pt x="160019" y="0"/>
                </a:lnTo>
                <a:lnTo>
                  <a:pt x="203692" y="54101"/>
                </a:lnTo>
                <a:lnTo>
                  <a:pt x="211074" y="54101"/>
                </a:lnTo>
                <a:lnTo>
                  <a:pt x="211074" y="101574"/>
                </a:lnTo>
                <a:lnTo>
                  <a:pt x="287274" y="63245"/>
                </a:lnTo>
                <a:close/>
              </a:path>
              <a:path w="287654" h="127635">
                <a:moveTo>
                  <a:pt x="211074" y="101574"/>
                </a:moveTo>
                <a:lnTo>
                  <a:pt x="211074" y="73151"/>
                </a:lnTo>
                <a:lnTo>
                  <a:pt x="203172" y="73151"/>
                </a:lnTo>
                <a:lnTo>
                  <a:pt x="160019" y="127253"/>
                </a:lnTo>
                <a:lnTo>
                  <a:pt x="211074" y="101574"/>
                </a:lnTo>
                <a:close/>
              </a:path>
              <a:path w="287654" h="127635">
                <a:moveTo>
                  <a:pt x="211074" y="73151"/>
                </a:moveTo>
                <a:lnTo>
                  <a:pt x="211074" y="63245"/>
                </a:lnTo>
                <a:lnTo>
                  <a:pt x="203172" y="73151"/>
                </a:lnTo>
                <a:lnTo>
                  <a:pt x="211074" y="73151"/>
                </a:lnTo>
                <a:close/>
              </a:path>
              <a:path w="287654" h="127635">
                <a:moveTo>
                  <a:pt x="211074" y="63245"/>
                </a:moveTo>
                <a:lnTo>
                  <a:pt x="211074" y="54101"/>
                </a:lnTo>
                <a:lnTo>
                  <a:pt x="203692" y="54101"/>
                </a:lnTo>
                <a:lnTo>
                  <a:pt x="211074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79883" y="3892296"/>
            <a:ext cx="288290" cy="127635"/>
          </a:xfrm>
          <a:custGeom>
            <a:avLst/>
            <a:gdLst/>
            <a:ahLst/>
            <a:cxnLst/>
            <a:rect l="l" t="t" r="r" b="b"/>
            <a:pathLst>
              <a:path w="288289" h="127635">
                <a:moveTo>
                  <a:pt x="211823" y="63245"/>
                </a:moveTo>
                <a:lnTo>
                  <a:pt x="204443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924" y="73151"/>
                </a:lnTo>
                <a:lnTo>
                  <a:pt x="211823" y="63245"/>
                </a:lnTo>
                <a:close/>
              </a:path>
              <a:path w="288289" h="127635">
                <a:moveTo>
                  <a:pt x="288023" y="63245"/>
                </a:moveTo>
                <a:lnTo>
                  <a:pt x="160782" y="0"/>
                </a:lnTo>
                <a:lnTo>
                  <a:pt x="204443" y="54101"/>
                </a:lnTo>
                <a:lnTo>
                  <a:pt x="211836" y="54101"/>
                </a:lnTo>
                <a:lnTo>
                  <a:pt x="211836" y="101571"/>
                </a:lnTo>
                <a:lnTo>
                  <a:pt x="288023" y="63245"/>
                </a:lnTo>
                <a:close/>
              </a:path>
              <a:path w="288289" h="127635">
                <a:moveTo>
                  <a:pt x="211836" y="101571"/>
                </a:moveTo>
                <a:lnTo>
                  <a:pt x="211836" y="73151"/>
                </a:lnTo>
                <a:lnTo>
                  <a:pt x="203924" y="73151"/>
                </a:lnTo>
                <a:lnTo>
                  <a:pt x="160782" y="127253"/>
                </a:lnTo>
                <a:lnTo>
                  <a:pt x="211836" y="101571"/>
                </a:lnTo>
                <a:close/>
              </a:path>
              <a:path w="288289" h="127635">
                <a:moveTo>
                  <a:pt x="211823" y="73151"/>
                </a:moveTo>
                <a:lnTo>
                  <a:pt x="211823" y="63245"/>
                </a:lnTo>
                <a:lnTo>
                  <a:pt x="203924" y="73151"/>
                </a:lnTo>
                <a:lnTo>
                  <a:pt x="211823" y="73151"/>
                </a:lnTo>
                <a:close/>
              </a:path>
              <a:path w="288289" h="127635">
                <a:moveTo>
                  <a:pt x="211836" y="73151"/>
                </a:moveTo>
                <a:lnTo>
                  <a:pt x="211836" y="54101"/>
                </a:lnTo>
                <a:lnTo>
                  <a:pt x="204443" y="54101"/>
                </a:lnTo>
                <a:lnTo>
                  <a:pt x="211823" y="63245"/>
                </a:lnTo>
                <a:lnTo>
                  <a:pt x="211823" y="73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428117" y="3562350"/>
            <a:ext cx="935355" cy="79184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54940">
              <a:lnSpc>
                <a:spcPts val="2175"/>
              </a:lnSpc>
            </a:pPr>
            <a:r>
              <a:rPr dirty="0" sz="2000">
                <a:latin typeface="NSimSun"/>
                <a:cs typeface="NSimSun"/>
              </a:rPr>
              <a:t>信道</a:t>
            </a:r>
            <a:endParaRPr sz="2000">
              <a:latin typeface="NSimSun"/>
              <a:cs typeface="NSimSun"/>
            </a:endParaRPr>
          </a:p>
          <a:p>
            <a:pPr marL="154940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latin typeface="NSimSun"/>
                <a:cs typeface="NSimSun"/>
              </a:rPr>
              <a:t>解码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63091" y="3930396"/>
            <a:ext cx="287655" cy="127635"/>
          </a:xfrm>
          <a:custGeom>
            <a:avLst/>
            <a:gdLst/>
            <a:ahLst/>
            <a:cxnLst/>
            <a:rect l="l" t="t" r="r" b="b"/>
            <a:pathLst>
              <a:path w="287654" h="127635">
                <a:moveTo>
                  <a:pt x="211074" y="63245"/>
                </a:moveTo>
                <a:lnTo>
                  <a:pt x="203690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170" y="73151"/>
                </a:lnTo>
                <a:lnTo>
                  <a:pt x="211074" y="63245"/>
                </a:lnTo>
                <a:close/>
              </a:path>
              <a:path w="287654" h="127635">
                <a:moveTo>
                  <a:pt x="287274" y="63245"/>
                </a:moveTo>
                <a:lnTo>
                  <a:pt x="160007" y="0"/>
                </a:lnTo>
                <a:lnTo>
                  <a:pt x="203690" y="54101"/>
                </a:lnTo>
                <a:lnTo>
                  <a:pt x="211074" y="54101"/>
                </a:lnTo>
                <a:lnTo>
                  <a:pt x="211074" y="101570"/>
                </a:lnTo>
                <a:lnTo>
                  <a:pt x="287274" y="63245"/>
                </a:lnTo>
                <a:close/>
              </a:path>
              <a:path w="287654" h="127635">
                <a:moveTo>
                  <a:pt x="211074" y="101570"/>
                </a:moveTo>
                <a:lnTo>
                  <a:pt x="211074" y="73151"/>
                </a:lnTo>
                <a:lnTo>
                  <a:pt x="203170" y="73151"/>
                </a:lnTo>
                <a:lnTo>
                  <a:pt x="160007" y="127253"/>
                </a:lnTo>
                <a:lnTo>
                  <a:pt x="211074" y="101570"/>
                </a:lnTo>
                <a:close/>
              </a:path>
              <a:path w="287654" h="127635">
                <a:moveTo>
                  <a:pt x="211074" y="73151"/>
                </a:moveTo>
                <a:lnTo>
                  <a:pt x="211074" y="63245"/>
                </a:lnTo>
                <a:lnTo>
                  <a:pt x="203170" y="73151"/>
                </a:lnTo>
                <a:lnTo>
                  <a:pt x="211074" y="73151"/>
                </a:lnTo>
                <a:close/>
              </a:path>
              <a:path w="287654" h="127635">
                <a:moveTo>
                  <a:pt x="211074" y="63245"/>
                </a:moveTo>
                <a:lnTo>
                  <a:pt x="211074" y="54101"/>
                </a:lnTo>
                <a:lnTo>
                  <a:pt x="203690" y="54101"/>
                </a:lnTo>
                <a:lnTo>
                  <a:pt x="211074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651877" y="3562350"/>
            <a:ext cx="935355" cy="79184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55575">
              <a:lnSpc>
                <a:spcPts val="2175"/>
              </a:lnSpc>
            </a:pPr>
            <a:r>
              <a:rPr dirty="0" sz="2000">
                <a:latin typeface="NSimSun"/>
                <a:cs typeface="NSimSun"/>
              </a:rPr>
              <a:t>信源</a:t>
            </a:r>
            <a:endParaRPr sz="2000">
              <a:latin typeface="NSimSun"/>
              <a:cs typeface="NSimSun"/>
            </a:endParaRPr>
          </a:p>
          <a:p>
            <a:pPr marL="155575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latin typeface="NSimSun"/>
                <a:cs typeface="NSimSun"/>
              </a:rPr>
              <a:t>解码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86851" y="3930396"/>
            <a:ext cx="287655" cy="127635"/>
          </a:xfrm>
          <a:custGeom>
            <a:avLst/>
            <a:gdLst/>
            <a:ahLst/>
            <a:cxnLst/>
            <a:rect l="l" t="t" r="r" b="b"/>
            <a:pathLst>
              <a:path w="287654" h="127635">
                <a:moveTo>
                  <a:pt x="211074" y="63245"/>
                </a:moveTo>
                <a:lnTo>
                  <a:pt x="203692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172" y="73151"/>
                </a:lnTo>
                <a:lnTo>
                  <a:pt x="211074" y="63245"/>
                </a:lnTo>
                <a:close/>
              </a:path>
              <a:path w="287654" h="127635">
                <a:moveTo>
                  <a:pt x="287274" y="63245"/>
                </a:moveTo>
                <a:lnTo>
                  <a:pt x="160020" y="0"/>
                </a:lnTo>
                <a:lnTo>
                  <a:pt x="203692" y="54101"/>
                </a:lnTo>
                <a:lnTo>
                  <a:pt x="211074" y="54101"/>
                </a:lnTo>
                <a:lnTo>
                  <a:pt x="211074" y="101574"/>
                </a:lnTo>
                <a:lnTo>
                  <a:pt x="287274" y="63245"/>
                </a:lnTo>
                <a:close/>
              </a:path>
              <a:path w="287654" h="127635">
                <a:moveTo>
                  <a:pt x="211074" y="101574"/>
                </a:moveTo>
                <a:lnTo>
                  <a:pt x="211074" y="73151"/>
                </a:lnTo>
                <a:lnTo>
                  <a:pt x="203172" y="73151"/>
                </a:lnTo>
                <a:lnTo>
                  <a:pt x="160020" y="127253"/>
                </a:lnTo>
                <a:lnTo>
                  <a:pt x="211074" y="101574"/>
                </a:lnTo>
                <a:close/>
              </a:path>
              <a:path w="287654" h="127635">
                <a:moveTo>
                  <a:pt x="211074" y="73151"/>
                </a:moveTo>
                <a:lnTo>
                  <a:pt x="211074" y="63245"/>
                </a:lnTo>
                <a:lnTo>
                  <a:pt x="203172" y="73151"/>
                </a:lnTo>
                <a:lnTo>
                  <a:pt x="211074" y="73151"/>
                </a:lnTo>
                <a:close/>
              </a:path>
              <a:path w="287654" h="127635">
                <a:moveTo>
                  <a:pt x="211074" y="63245"/>
                </a:moveTo>
                <a:lnTo>
                  <a:pt x="211074" y="54101"/>
                </a:lnTo>
                <a:lnTo>
                  <a:pt x="203692" y="54101"/>
                </a:lnTo>
                <a:lnTo>
                  <a:pt x="211074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052686" y="3715511"/>
            <a:ext cx="673735" cy="483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275" i="1">
                <a:latin typeface="Times New Roman"/>
                <a:cs typeface="Times New Roman"/>
              </a:rPr>
              <a:t> </a:t>
            </a:r>
            <a:r>
              <a:rPr dirty="0" sz="3150" spc="-360">
                <a:latin typeface="Symbol"/>
                <a:cs typeface="Symbol"/>
              </a:rPr>
              <a:t></a:t>
            </a:r>
            <a:r>
              <a:rPr dirty="0" sz="2400" spc="-190" i="1">
                <a:latin typeface="Times New Roman"/>
                <a:cs typeface="Times New Roman"/>
              </a:rPr>
              <a:t>x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290">
                <a:latin typeface="Times New Roman"/>
                <a:cs typeface="Times New Roman"/>
              </a:rPr>
              <a:t> </a:t>
            </a:r>
            <a:r>
              <a:rPr dirty="0" sz="2400" spc="-70" i="1">
                <a:latin typeface="Times New Roman"/>
                <a:cs typeface="Times New Roman"/>
              </a:rPr>
              <a:t>y</a:t>
            </a:r>
            <a:r>
              <a:rPr dirty="0" sz="3150" spc="-415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55734" y="3660394"/>
            <a:ext cx="109220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^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67241" y="3345941"/>
            <a:ext cx="2447925" cy="1224915"/>
          </a:xfrm>
          <a:custGeom>
            <a:avLst/>
            <a:gdLst/>
            <a:ahLst/>
            <a:cxnLst/>
            <a:rect l="l" t="t" r="r" b="b"/>
            <a:pathLst>
              <a:path w="2447925" h="1224914">
                <a:moveTo>
                  <a:pt x="0" y="0"/>
                </a:moveTo>
                <a:lnTo>
                  <a:pt x="0" y="1224534"/>
                </a:lnTo>
                <a:lnTo>
                  <a:pt x="2447543" y="1224534"/>
                </a:lnTo>
                <a:lnTo>
                  <a:pt x="2447543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10185" y="3345941"/>
            <a:ext cx="2448560" cy="1224915"/>
          </a:xfrm>
          <a:custGeom>
            <a:avLst/>
            <a:gdLst/>
            <a:ahLst/>
            <a:cxnLst/>
            <a:rect l="l" t="t" r="r" b="b"/>
            <a:pathLst>
              <a:path w="2448559" h="1224914">
                <a:moveTo>
                  <a:pt x="0" y="0"/>
                </a:moveTo>
                <a:lnTo>
                  <a:pt x="0" y="1224534"/>
                </a:lnTo>
                <a:lnTo>
                  <a:pt x="2448305" y="1224534"/>
                </a:lnTo>
                <a:lnTo>
                  <a:pt x="2448305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096132" y="4611878"/>
            <a:ext cx="10922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编码器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83882" y="4627105"/>
            <a:ext cx="10922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解码器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708911"/>
            <a:ext cx="24676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信源编码器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2461" y="2539745"/>
            <a:ext cx="647700" cy="127000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213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520" y="73130"/>
                </a:lnTo>
                <a:lnTo>
                  <a:pt x="571500" y="63245"/>
                </a:lnTo>
                <a:close/>
              </a:path>
              <a:path w="647700" h="127000">
                <a:moveTo>
                  <a:pt x="571500" y="101117"/>
                </a:moveTo>
                <a:lnTo>
                  <a:pt x="571500" y="73151"/>
                </a:lnTo>
                <a:lnTo>
                  <a:pt x="563520" y="73130"/>
                </a:lnTo>
                <a:lnTo>
                  <a:pt x="520445" y="126491"/>
                </a:lnTo>
                <a:lnTo>
                  <a:pt x="571500" y="101117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1208" y="0"/>
                </a:lnTo>
                <a:lnTo>
                  <a:pt x="564213" y="54082"/>
                </a:lnTo>
                <a:lnTo>
                  <a:pt x="571500" y="54101"/>
                </a:lnTo>
                <a:lnTo>
                  <a:pt x="571500" y="101117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520" y="73130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213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35379" y="2292096"/>
            <a:ext cx="673735" cy="483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275" i="1">
                <a:latin typeface="Times New Roman"/>
                <a:cs typeface="Times New Roman"/>
              </a:rPr>
              <a:t> </a:t>
            </a:r>
            <a:r>
              <a:rPr dirty="0" sz="3150" spc="-360">
                <a:latin typeface="Symbol"/>
                <a:cs typeface="Symbol"/>
              </a:rPr>
              <a:t></a:t>
            </a:r>
            <a:r>
              <a:rPr dirty="0" sz="2400" spc="-190" i="1">
                <a:latin typeface="Times New Roman"/>
                <a:cs typeface="Times New Roman"/>
              </a:rPr>
              <a:t>x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290">
                <a:latin typeface="Times New Roman"/>
                <a:cs typeface="Times New Roman"/>
              </a:rPr>
              <a:t> </a:t>
            </a:r>
            <a:r>
              <a:rPr dirty="0" sz="2400" spc="-70" i="1">
                <a:latin typeface="Times New Roman"/>
                <a:cs typeface="Times New Roman"/>
              </a:rPr>
              <a:t>y</a:t>
            </a:r>
            <a:r>
              <a:rPr dirty="0" sz="3150" spc="-415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1685" y="2315717"/>
            <a:ext cx="1295400" cy="59944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lIns="0" tIns="105410" rIns="0" bIns="0" rtlCol="0" vert="horz">
            <a:spAutoFit/>
          </a:bodyPr>
          <a:lstStyle/>
          <a:p>
            <a:pPr marL="296545">
              <a:lnSpc>
                <a:spcPct val="100000"/>
              </a:lnSpc>
              <a:spcBef>
                <a:spcPts val="830"/>
              </a:spcBef>
            </a:pPr>
            <a:r>
              <a:rPr dirty="0" sz="2000" spc="-5">
                <a:latin typeface="NSimSun"/>
                <a:cs typeface="NSimSun"/>
              </a:rPr>
              <a:t>转换器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098" y="3114547"/>
            <a:ext cx="7663180" cy="400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765810">
              <a:lnSpc>
                <a:spcPct val="100000"/>
              </a:lnSpc>
            </a:pP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信源编码器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235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信源编码器：减少或消除输入图像中的编码冗余、像素 间冗余及心理视觉冗余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转换器：减少像素间冗余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量化器：减少心理视觉冗余，该步操作是不可逆的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符号编码器：减少编码冗余</a:t>
            </a:r>
            <a:endParaRPr sz="2400">
              <a:latin typeface="NSimSun"/>
              <a:cs typeface="NSimSun"/>
            </a:endParaRPr>
          </a:p>
          <a:p>
            <a:pPr marL="12700" marR="157480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并不是每个图像压缩系统都必须包含这3种操作，如进 行无误差压缩时，必须去掉量化器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67085" y="2541270"/>
            <a:ext cx="647700" cy="127000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213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520" y="73130"/>
                </a:lnTo>
                <a:lnTo>
                  <a:pt x="571500" y="63245"/>
                </a:lnTo>
                <a:close/>
              </a:path>
              <a:path w="647700" h="127000">
                <a:moveTo>
                  <a:pt x="571500" y="101117"/>
                </a:moveTo>
                <a:lnTo>
                  <a:pt x="571500" y="73151"/>
                </a:lnTo>
                <a:lnTo>
                  <a:pt x="563520" y="73130"/>
                </a:lnTo>
                <a:lnTo>
                  <a:pt x="520445" y="126491"/>
                </a:lnTo>
                <a:lnTo>
                  <a:pt x="571500" y="101117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1208" y="0"/>
                </a:lnTo>
                <a:lnTo>
                  <a:pt x="564213" y="54082"/>
                </a:lnTo>
                <a:lnTo>
                  <a:pt x="571500" y="54101"/>
                </a:lnTo>
                <a:lnTo>
                  <a:pt x="571500" y="101117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520" y="73130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213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914785" y="2314194"/>
            <a:ext cx="1295400" cy="59944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lIns="0" tIns="10541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830"/>
              </a:spcBef>
            </a:pPr>
            <a:r>
              <a:rPr dirty="0" sz="2000" spc="-5">
                <a:latin typeface="NSimSun"/>
                <a:cs typeface="NSimSun"/>
              </a:rPr>
              <a:t>量化器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10185" y="2541270"/>
            <a:ext cx="647700" cy="127000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213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520" y="73130"/>
                </a:lnTo>
                <a:lnTo>
                  <a:pt x="571500" y="63245"/>
                </a:lnTo>
                <a:close/>
              </a:path>
              <a:path w="647700" h="127000">
                <a:moveTo>
                  <a:pt x="571500" y="101117"/>
                </a:moveTo>
                <a:lnTo>
                  <a:pt x="571500" y="73151"/>
                </a:lnTo>
                <a:lnTo>
                  <a:pt x="563520" y="73130"/>
                </a:lnTo>
                <a:lnTo>
                  <a:pt x="520445" y="126491"/>
                </a:lnTo>
                <a:lnTo>
                  <a:pt x="571500" y="101117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1208" y="0"/>
                </a:lnTo>
                <a:lnTo>
                  <a:pt x="564213" y="54082"/>
                </a:lnTo>
                <a:lnTo>
                  <a:pt x="571500" y="54101"/>
                </a:lnTo>
                <a:lnTo>
                  <a:pt x="571500" y="101117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520" y="73130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213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42083" y="2541270"/>
            <a:ext cx="647700" cy="127000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213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639" y="73131"/>
                </a:lnTo>
                <a:lnTo>
                  <a:pt x="571500" y="63245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1208" y="0"/>
                </a:lnTo>
                <a:lnTo>
                  <a:pt x="564213" y="54082"/>
                </a:lnTo>
                <a:lnTo>
                  <a:pt x="571500" y="54101"/>
                </a:lnTo>
                <a:lnTo>
                  <a:pt x="571500" y="101345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101345"/>
                </a:moveTo>
                <a:lnTo>
                  <a:pt x="571500" y="73151"/>
                </a:lnTo>
                <a:lnTo>
                  <a:pt x="563639" y="73131"/>
                </a:lnTo>
                <a:lnTo>
                  <a:pt x="521208" y="126491"/>
                </a:lnTo>
                <a:lnTo>
                  <a:pt x="571500" y="101345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639" y="73131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213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59396" y="2292095"/>
            <a:ext cx="2801620" cy="5981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lIns="0" tIns="115570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910"/>
              </a:spcBef>
              <a:tabLst>
                <a:tab pos="2270125" algn="l"/>
              </a:tabLst>
            </a:pPr>
            <a:r>
              <a:rPr dirty="0" baseline="2777" sz="3000" spc="-7">
                <a:latin typeface="NSimSun"/>
                <a:cs typeface="NSimSun"/>
              </a:rPr>
              <a:t>符号编码器</a:t>
            </a:r>
            <a:r>
              <a:rPr dirty="0" baseline="2777" sz="3000" spc="-7">
                <a:latin typeface="NSimSun"/>
                <a:cs typeface="NSimSun"/>
              </a:rPr>
              <a:t>	</a:t>
            </a:r>
            <a:r>
              <a:rPr dirty="0" sz="2000">
                <a:latin typeface="NSimSun"/>
                <a:cs typeface="NSimSun"/>
              </a:rPr>
              <a:t>信道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图像压缩模型</a:t>
            </a:r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94840"/>
            <a:ext cx="24676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信源解码器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098" y="3619753"/>
            <a:ext cx="6091555" cy="2782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10230">
              <a:lnSpc>
                <a:spcPct val="100000"/>
              </a:lnSpc>
            </a:pP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信源解码器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符号解码器：进行符号编码的逆操作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反向转换器：进行转换器的逆操作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为什么没有反向量化器？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26143" y="2884170"/>
            <a:ext cx="647700" cy="127000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102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520" y="73130"/>
                </a:lnTo>
                <a:lnTo>
                  <a:pt x="571500" y="63245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0445" y="0"/>
                </a:lnTo>
                <a:lnTo>
                  <a:pt x="564102" y="54082"/>
                </a:lnTo>
                <a:lnTo>
                  <a:pt x="571500" y="54101"/>
                </a:lnTo>
                <a:lnTo>
                  <a:pt x="571500" y="101117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101117"/>
                </a:moveTo>
                <a:lnTo>
                  <a:pt x="571500" y="73151"/>
                </a:lnTo>
                <a:lnTo>
                  <a:pt x="563520" y="73130"/>
                </a:lnTo>
                <a:lnTo>
                  <a:pt x="520445" y="126491"/>
                </a:lnTo>
                <a:lnTo>
                  <a:pt x="571500" y="101117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520" y="73130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102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46233" y="2658617"/>
            <a:ext cx="1656080" cy="59944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wrap="square" lIns="0" tIns="105410" rIns="0" bIns="0" rtlCol="0" vert="horz">
            <a:spAutoFit/>
          </a:bodyPr>
          <a:lstStyle/>
          <a:p>
            <a:pPr marL="153670">
              <a:lnSpc>
                <a:spcPct val="100000"/>
              </a:lnSpc>
              <a:spcBef>
                <a:spcPts val="830"/>
              </a:spcBef>
            </a:pPr>
            <a:r>
              <a:rPr dirty="0" sz="2000" spc="-5">
                <a:latin typeface="NSimSun"/>
                <a:cs typeface="NSimSun"/>
              </a:rPr>
              <a:t>符号解码器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02059" y="2885694"/>
            <a:ext cx="647700" cy="127000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213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639" y="73131"/>
                </a:lnTo>
                <a:lnTo>
                  <a:pt x="571500" y="63245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1208" y="0"/>
                </a:lnTo>
                <a:lnTo>
                  <a:pt x="564213" y="54082"/>
                </a:lnTo>
                <a:lnTo>
                  <a:pt x="571500" y="54101"/>
                </a:lnTo>
                <a:lnTo>
                  <a:pt x="571500" y="101345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101345"/>
                </a:moveTo>
                <a:lnTo>
                  <a:pt x="571500" y="73151"/>
                </a:lnTo>
                <a:lnTo>
                  <a:pt x="563639" y="73131"/>
                </a:lnTo>
                <a:lnTo>
                  <a:pt x="521208" y="126491"/>
                </a:lnTo>
                <a:lnTo>
                  <a:pt x="571500" y="101345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639" y="73131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213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922911" y="2636520"/>
            <a:ext cx="1800860" cy="59817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wrap="square" lIns="0" tIns="105410" rIns="0" bIns="0" rtlCol="0" vert="horz">
            <a:spAutoFit/>
          </a:bodyPr>
          <a:lstStyle/>
          <a:p>
            <a:pPr marL="212725">
              <a:lnSpc>
                <a:spcPct val="100000"/>
              </a:lnSpc>
              <a:spcBef>
                <a:spcPts val="830"/>
              </a:spcBef>
            </a:pPr>
            <a:r>
              <a:rPr dirty="0" sz="2000" spc="-5">
                <a:latin typeface="NSimSun"/>
                <a:cs typeface="NSimSun"/>
              </a:rPr>
              <a:t>反向转换器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3165" y="2784081"/>
            <a:ext cx="53467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>
                <a:latin typeface="NSimSun"/>
                <a:cs typeface="NSimSun"/>
              </a:rPr>
              <a:t>信道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23517" y="2884170"/>
            <a:ext cx="647700" cy="127000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102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520" y="73130"/>
                </a:lnTo>
                <a:lnTo>
                  <a:pt x="571500" y="63245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0445" y="0"/>
                </a:lnTo>
                <a:lnTo>
                  <a:pt x="564102" y="54082"/>
                </a:lnTo>
                <a:lnTo>
                  <a:pt x="571500" y="54101"/>
                </a:lnTo>
                <a:lnTo>
                  <a:pt x="571500" y="101117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101117"/>
                </a:moveTo>
                <a:lnTo>
                  <a:pt x="571500" y="73151"/>
                </a:lnTo>
                <a:lnTo>
                  <a:pt x="563520" y="73130"/>
                </a:lnTo>
                <a:lnTo>
                  <a:pt x="520445" y="126491"/>
                </a:lnTo>
                <a:lnTo>
                  <a:pt x="571500" y="101117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520" y="73130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102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585593" y="2636520"/>
            <a:ext cx="673735" cy="483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275" i="1">
                <a:latin typeface="Times New Roman"/>
                <a:cs typeface="Times New Roman"/>
              </a:rPr>
              <a:t> </a:t>
            </a:r>
            <a:r>
              <a:rPr dirty="0" sz="3150" spc="-360">
                <a:latin typeface="Symbol"/>
                <a:cs typeface="Symbol"/>
              </a:rPr>
              <a:t></a:t>
            </a:r>
            <a:r>
              <a:rPr dirty="0" sz="2400" spc="-190" i="1">
                <a:latin typeface="Times New Roman"/>
                <a:cs typeface="Times New Roman"/>
              </a:rPr>
              <a:t>x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290">
                <a:latin typeface="Times New Roman"/>
                <a:cs typeface="Times New Roman"/>
              </a:rPr>
              <a:t> </a:t>
            </a:r>
            <a:r>
              <a:rPr dirty="0" sz="2400" spc="-70" i="1">
                <a:latin typeface="Times New Roman"/>
                <a:cs typeface="Times New Roman"/>
              </a:rPr>
              <a:t>y</a:t>
            </a:r>
            <a:r>
              <a:rPr dirty="0" sz="3150" spc="-415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8641" y="2581402"/>
            <a:ext cx="109220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^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图像压缩模型</a:t>
            </a:r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94840"/>
            <a:ext cx="7513320" cy="4110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信道编码器和信道解码器</a:t>
            </a:r>
            <a:endParaRPr sz="32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675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信道是有噪声的或易产生误差时，信道编码器 和信道解码器对整个编解码过程非常重要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由于信源编码器的输出数据一般只有很少的冗 余，所以它们对输出噪声很敏感</a:t>
            </a:r>
            <a:endParaRPr sz="2800">
              <a:latin typeface="NSimSun"/>
              <a:cs typeface="NSimSun"/>
            </a:endParaRPr>
          </a:p>
          <a:p>
            <a:pPr marL="12700" marR="2794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汉明(Hamming)编码：在编了码的码字后面增 加足够的比特位以保证各个正确的码字之间至少 有一定数量的比特位不相同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图像压缩模型</a:t>
            </a:r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67432" y="5985002"/>
            <a:ext cx="7135495" cy="845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I(E)称为E的自信息。如果P(E)=1(即事件总发 生)，那么I(E)=0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图像压缩模型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5144157" y="5486294"/>
            <a:ext cx="624840" cy="0"/>
          </a:xfrm>
          <a:custGeom>
            <a:avLst/>
            <a:gdLst/>
            <a:ahLst/>
            <a:cxnLst/>
            <a:rect l="l" t="t" r="r" b="b"/>
            <a:pathLst>
              <a:path w="624839" h="0">
                <a:moveTo>
                  <a:pt x="0" y="0"/>
                </a:moveTo>
                <a:lnTo>
                  <a:pt x="624846" y="0"/>
                </a:lnTo>
              </a:path>
            </a:pathLst>
          </a:custGeom>
          <a:ln w="128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68416" y="5063477"/>
            <a:ext cx="18034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15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0245" y="1683765"/>
            <a:ext cx="7616190" cy="420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信息论基础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显示一幅图像需要多大的数据量？有没有描 述一幅图像且没有信息丢失的最小数据量？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信息测量</a:t>
            </a:r>
            <a:endParaRPr sz="3200">
              <a:latin typeface="NSimSun"/>
              <a:cs typeface="NSimSun"/>
            </a:endParaRPr>
          </a:p>
          <a:p>
            <a:pPr marL="469265" marR="494030">
              <a:lnSpc>
                <a:spcPct val="102000"/>
              </a:lnSpc>
              <a:spcBef>
                <a:spcPts val="2250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对一个随机事件E，如果它的出现概率是 P(E),那么它包含的信息：</a:t>
            </a:r>
            <a:endParaRPr sz="2800">
              <a:latin typeface="NSimSun"/>
              <a:cs typeface="NSimSun"/>
            </a:endParaRPr>
          </a:p>
          <a:p>
            <a:pPr marL="3562985" marR="1892300" indent="-1285240">
              <a:lnSpc>
                <a:spcPct val="49500"/>
              </a:lnSpc>
              <a:spcBef>
                <a:spcPts val="2160"/>
              </a:spcBef>
              <a:tabLst>
                <a:tab pos="4238625" algn="l"/>
              </a:tabLst>
            </a:pPr>
            <a:r>
              <a:rPr dirty="0" sz="2400" spc="10" i="1">
                <a:latin typeface="Times New Roman"/>
                <a:cs typeface="Times New Roman"/>
              </a:rPr>
              <a:t>I</a:t>
            </a:r>
            <a:r>
              <a:rPr dirty="0" sz="2400" spc="-350" i="1">
                <a:latin typeface="Times New Roman"/>
                <a:cs typeface="Times New Roman"/>
              </a:rPr>
              <a:t> </a:t>
            </a:r>
            <a:r>
              <a:rPr dirty="0" sz="3200" spc="-250">
                <a:latin typeface="Symbol"/>
                <a:cs typeface="Symbol"/>
              </a:rPr>
              <a:t></a:t>
            </a:r>
            <a:r>
              <a:rPr dirty="0" sz="2400" spc="185" i="1">
                <a:latin typeface="Times New Roman"/>
                <a:cs typeface="Times New Roman"/>
              </a:rPr>
              <a:t>E</a:t>
            </a:r>
            <a:r>
              <a:rPr dirty="0" sz="3200" spc="-290">
                <a:latin typeface="Symbol"/>
                <a:cs typeface="Symbol"/>
              </a:rPr>
              <a:t></a:t>
            </a:r>
            <a:r>
              <a:rPr dirty="0" sz="3200" spc="-445">
                <a:latin typeface="Times New Roman"/>
                <a:cs typeface="Times New Roman"/>
              </a:rPr>
              <a:t> </a:t>
            </a:r>
            <a:r>
              <a:rPr dirty="0" sz="2400" spc="20">
                <a:latin typeface="Symbol"/>
                <a:cs typeface="Symbol"/>
              </a:rPr>
              <a:t>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 spc="15">
                <a:latin typeface="Times New Roman"/>
                <a:cs typeface="Times New Roman"/>
              </a:rPr>
              <a:t>log</a:t>
            </a:r>
            <a:r>
              <a:rPr dirty="0" sz="2400">
                <a:latin typeface="Times New Roman"/>
                <a:cs typeface="Times New Roman"/>
              </a:rPr>
              <a:t>		</a:t>
            </a:r>
            <a:r>
              <a:rPr dirty="0" sz="2400" spc="20">
                <a:latin typeface="Symbol"/>
                <a:cs typeface="Symbol"/>
              </a:rPr>
              <a:t>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 spc="270">
                <a:latin typeface="Symbol"/>
                <a:cs typeface="Symbol"/>
              </a:rPr>
              <a:t></a:t>
            </a:r>
            <a:r>
              <a:rPr dirty="0" sz="2400" spc="15">
                <a:latin typeface="Times New Roman"/>
                <a:cs typeface="Times New Roman"/>
              </a:rPr>
              <a:t>log</a:t>
            </a:r>
            <a:r>
              <a:rPr dirty="0" sz="2400" spc="-285">
                <a:latin typeface="Times New Roman"/>
                <a:cs typeface="Times New Roman"/>
              </a:rPr>
              <a:t> </a:t>
            </a:r>
            <a:r>
              <a:rPr dirty="0" sz="2400" spc="35" i="1">
                <a:latin typeface="Times New Roman"/>
                <a:cs typeface="Times New Roman"/>
              </a:rPr>
              <a:t>P</a:t>
            </a:r>
            <a:r>
              <a:rPr dirty="0" sz="3200" spc="-260">
                <a:latin typeface="Symbol"/>
                <a:cs typeface="Symbol"/>
              </a:rPr>
              <a:t></a:t>
            </a:r>
            <a:r>
              <a:rPr dirty="0" sz="2400" spc="185" i="1">
                <a:latin typeface="Times New Roman"/>
                <a:cs typeface="Times New Roman"/>
              </a:rPr>
              <a:t>E</a:t>
            </a:r>
            <a:r>
              <a:rPr dirty="0" sz="3200" spc="-290">
                <a:latin typeface="Symbol"/>
                <a:cs typeface="Symbol"/>
              </a:rPr>
              <a:t></a:t>
            </a:r>
            <a:r>
              <a:rPr dirty="0" sz="3200" spc="-220">
                <a:latin typeface="Times New Roman"/>
                <a:cs typeface="Times New Roman"/>
              </a:rPr>
              <a:t> </a:t>
            </a:r>
            <a:r>
              <a:rPr dirty="0" sz="2400" spc="35" i="1">
                <a:latin typeface="Times New Roman"/>
                <a:cs typeface="Times New Roman"/>
              </a:rPr>
              <a:t>P</a:t>
            </a:r>
            <a:r>
              <a:rPr dirty="0" sz="3200" spc="-260">
                <a:latin typeface="Symbol"/>
                <a:cs typeface="Symbol"/>
              </a:rPr>
              <a:t></a:t>
            </a:r>
            <a:r>
              <a:rPr dirty="0" sz="2400" spc="185" i="1">
                <a:latin typeface="Times New Roman"/>
                <a:cs typeface="Times New Roman"/>
              </a:rPr>
              <a:t>E</a:t>
            </a:r>
            <a:r>
              <a:rPr dirty="0" sz="3200" spc="-290">
                <a:latin typeface="Symbol"/>
                <a:cs typeface="Symbol"/>
              </a:rPr>
              <a:t></a:t>
            </a:r>
            <a:endParaRPr sz="3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94840"/>
            <a:ext cx="206184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信息信道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86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图像压缩模型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46389" y="2696717"/>
            <a:ext cx="1800225" cy="1081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71145" rIns="0" bIns="0" rtlCol="0" vert="horz">
            <a:spAutoFit/>
          </a:bodyPr>
          <a:lstStyle/>
          <a:p>
            <a:pPr marL="398145">
              <a:lnSpc>
                <a:spcPct val="100000"/>
              </a:lnSpc>
              <a:spcBef>
                <a:spcPts val="2135"/>
              </a:spcBef>
            </a:pPr>
            <a:r>
              <a:rPr dirty="0" sz="3200" spc="-5">
                <a:latin typeface="NSimSun"/>
                <a:cs typeface="NSimSun"/>
              </a:rPr>
              <a:t>信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源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41661" y="3137916"/>
            <a:ext cx="1084580" cy="127635"/>
          </a:xfrm>
          <a:custGeom>
            <a:avLst/>
            <a:gdLst/>
            <a:ahLst/>
            <a:cxnLst/>
            <a:rect l="l" t="t" r="r" b="b"/>
            <a:pathLst>
              <a:path w="1084579" h="127635">
                <a:moveTo>
                  <a:pt x="1008126" y="64008"/>
                </a:moveTo>
                <a:lnTo>
                  <a:pt x="1003871" y="58674"/>
                </a:lnTo>
                <a:lnTo>
                  <a:pt x="4572" y="58674"/>
                </a:lnTo>
                <a:lnTo>
                  <a:pt x="1524" y="60198"/>
                </a:lnTo>
                <a:lnTo>
                  <a:pt x="0" y="64008"/>
                </a:lnTo>
                <a:lnTo>
                  <a:pt x="1524" y="67056"/>
                </a:lnTo>
                <a:lnTo>
                  <a:pt x="4572" y="68580"/>
                </a:lnTo>
                <a:lnTo>
                  <a:pt x="1004435" y="68580"/>
                </a:lnTo>
                <a:lnTo>
                  <a:pt x="1008126" y="64008"/>
                </a:lnTo>
                <a:close/>
              </a:path>
              <a:path w="1084579" h="127635">
                <a:moveTo>
                  <a:pt x="1084326" y="64007"/>
                </a:moveTo>
                <a:lnTo>
                  <a:pt x="957072" y="0"/>
                </a:lnTo>
                <a:lnTo>
                  <a:pt x="1003871" y="58674"/>
                </a:lnTo>
                <a:lnTo>
                  <a:pt x="1008126" y="58674"/>
                </a:lnTo>
                <a:lnTo>
                  <a:pt x="1011936" y="60197"/>
                </a:lnTo>
                <a:lnTo>
                  <a:pt x="1012698" y="64008"/>
                </a:lnTo>
                <a:lnTo>
                  <a:pt x="1012698" y="99607"/>
                </a:lnTo>
                <a:lnTo>
                  <a:pt x="1084326" y="64007"/>
                </a:lnTo>
                <a:close/>
              </a:path>
              <a:path w="1084579" h="127635">
                <a:moveTo>
                  <a:pt x="1012698" y="99607"/>
                </a:moveTo>
                <a:lnTo>
                  <a:pt x="1012698" y="64008"/>
                </a:lnTo>
                <a:lnTo>
                  <a:pt x="1011936" y="67055"/>
                </a:lnTo>
                <a:lnTo>
                  <a:pt x="1008126" y="68580"/>
                </a:lnTo>
                <a:lnTo>
                  <a:pt x="1004435" y="68580"/>
                </a:lnTo>
                <a:lnTo>
                  <a:pt x="957072" y="127254"/>
                </a:lnTo>
                <a:lnTo>
                  <a:pt x="1012698" y="99607"/>
                </a:lnTo>
                <a:close/>
              </a:path>
              <a:path w="1084579" h="127635">
                <a:moveTo>
                  <a:pt x="1012698" y="64008"/>
                </a:moveTo>
                <a:lnTo>
                  <a:pt x="1011936" y="60197"/>
                </a:lnTo>
                <a:lnTo>
                  <a:pt x="1008126" y="58674"/>
                </a:lnTo>
                <a:lnTo>
                  <a:pt x="1003871" y="58674"/>
                </a:lnTo>
                <a:lnTo>
                  <a:pt x="1008126" y="64008"/>
                </a:lnTo>
                <a:lnTo>
                  <a:pt x="1008126" y="68580"/>
                </a:lnTo>
                <a:lnTo>
                  <a:pt x="1011936" y="67055"/>
                </a:lnTo>
                <a:lnTo>
                  <a:pt x="1012698" y="64008"/>
                </a:lnTo>
                <a:close/>
              </a:path>
              <a:path w="1084579" h="127635">
                <a:moveTo>
                  <a:pt x="1008126" y="68580"/>
                </a:moveTo>
                <a:lnTo>
                  <a:pt x="1008126" y="64008"/>
                </a:lnTo>
                <a:lnTo>
                  <a:pt x="1004435" y="68580"/>
                </a:lnTo>
                <a:lnTo>
                  <a:pt x="1008126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25987" y="2698242"/>
            <a:ext cx="1800860" cy="1081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71145" rIns="0" bIns="0" rtlCol="0" vert="horz">
            <a:spAutoFit/>
          </a:bodyPr>
          <a:lstStyle/>
          <a:p>
            <a:pPr marL="398145">
              <a:lnSpc>
                <a:spcPct val="100000"/>
              </a:lnSpc>
              <a:spcBef>
                <a:spcPts val="2135"/>
              </a:spcBef>
            </a:pPr>
            <a:r>
              <a:rPr dirty="0" sz="3200" spc="-5">
                <a:latin typeface="NSimSun"/>
                <a:cs typeface="NSimSun"/>
              </a:rPr>
              <a:t>信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道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78725" y="2696717"/>
            <a:ext cx="1800860" cy="1081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71145" rIns="0" bIns="0" rtlCol="0" vert="horz">
            <a:spAutoFit/>
          </a:bodyPr>
          <a:lstStyle/>
          <a:p>
            <a:pPr marL="398145">
              <a:lnSpc>
                <a:spcPct val="100000"/>
              </a:lnSpc>
              <a:spcBef>
                <a:spcPts val="2135"/>
              </a:spcBef>
            </a:pPr>
            <a:r>
              <a:rPr dirty="0" sz="3200" spc="-5">
                <a:latin typeface="NSimSun"/>
                <a:cs typeface="NSimSun"/>
              </a:rPr>
              <a:t>信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宿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1259" y="3137916"/>
            <a:ext cx="1084580" cy="127635"/>
          </a:xfrm>
          <a:custGeom>
            <a:avLst/>
            <a:gdLst/>
            <a:ahLst/>
            <a:cxnLst/>
            <a:rect l="l" t="t" r="r" b="b"/>
            <a:pathLst>
              <a:path w="1084579" h="127635">
                <a:moveTo>
                  <a:pt x="1008126" y="64008"/>
                </a:moveTo>
                <a:lnTo>
                  <a:pt x="1003935" y="58674"/>
                </a:lnTo>
                <a:lnTo>
                  <a:pt x="5334" y="58674"/>
                </a:lnTo>
                <a:lnTo>
                  <a:pt x="1524" y="60198"/>
                </a:lnTo>
                <a:lnTo>
                  <a:pt x="0" y="64008"/>
                </a:lnTo>
                <a:lnTo>
                  <a:pt x="1524" y="67056"/>
                </a:lnTo>
                <a:lnTo>
                  <a:pt x="5334" y="68580"/>
                </a:lnTo>
                <a:lnTo>
                  <a:pt x="1004490" y="68580"/>
                </a:lnTo>
                <a:lnTo>
                  <a:pt x="1008126" y="64008"/>
                </a:lnTo>
                <a:close/>
              </a:path>
              <a:path w="1084579" h="127635">
                <a:moveTo>
                  <a:pt x="1084326" y="64007"/>
                </a:moveTo>
                <a:lnTo>
                  <a:pt x="957834" y="0"/>
                </a:lnTo>
                <a:lnTo>
                  <a:pt x="1003935" y="58674"/>
                </a:lnTo>
                <a:lnTo>
                  <a:pt x="1008126" y="58674"/>
                </a:lnTo>
                <a:lnTo>
                  <a:pt x="1011936" y="60197"/>
                </a:lnTo>
                <a:lnTo>
                  <a:pt x="1013460" y="64008"/>
                </a:lnTo>
                <a:lnTo>
                  <a:pt x="1013460" y="99441"/>
                </a:lnTo>
                <a:lnTo>
                  <a:pt x="1084326" y="64007"/>
                </a:lnTo>
                <a:close/>
              </a:path>
              <a:path w="1084579" h="127635">
                <a:moveTo>
                  <a:pt x="1013460" y="99441"/>
                </a:moveTo>
                <a:lnTo>
                  <a:pt x="1013460" y="64008"/>
                </a:lnTo>
                <a:lnTo>
                  <a:pt x="1011936" y="67055"/>
                </a:lnTo>
                <a:lnTo>
                  <a:pt x="1008126" y="68580"/>
                </a:lnTo>
                <a:lnTo>
                  <a:pt x="1004490" y="68580"/>
                </a:lnTo>
                <a:lnTo>
                  <a:pt x="957834" y="127254"/>
                </a:lnTo>
                <a:lnTo>
                  <a:pt x="1013460" y="99441"/>
                </a:lnTo>
                <a:close/>
              </a:path>
              <a:path w="1084579" h="127635">
                <a:moveTo>
                  <a:pt x="1013460" y="64008"/>
                </a:moveTo>
                <a:lnTo>
                  <a:pt x="1011936" y="60197"/>
                </a:lnTo>
                <a:lnTo>
                  <a:pt x="1008126" y="58674"/>
                </a:lnTo>
                <a:lnTo>
                  <a:pt x="1003935" y="58674"/>
                </a:lnTo>
                <a:lnTo>
                  <a:pt x="1008126" y="64008"/>
                </a:lnTo>
                <a:lnTo>
                  <a:pt x="1008126" y="68580"/>
                </a:lnTo>
                <a:lnTo>
                  <a:pt x="1011936" y="67055"/>
                </a:lnTo>
                <a:lnTo>
                  <a:pt x="1013460" y="64008"/>
                </a:lnTo>
                <a:close/>
              </a:path>
              <a:path w="1084579" h="127635">
                <a:moveTo>
                  <a:pt x="1008126" y="68580"/>
                </a:moveTo>
                <a:lnTo>
                  <a:pt x="1008126" y="64008"/>
                </a:lnTo>
                <a:lnTo>
                  <a:pt x="1004490" y="68580"/>
                </a:lnTo>
                <a:lnTo>
                  <a:pt x="1008126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62797" y="4283202"/>
            <a:ext cx="7416545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54251" y="5369214"/>
            <a:ext cx="7846695" cy="1273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200"/>
              </a:lnSpc>
            </a:pPr>
            <a:r>
              <a:rPr dirty="0" sz="2800" spc="-5">
                <a:latin typeface="NSimSun"/>
                <a:cs typeface="NSimSun"/>
              </a:rPr>
              <a:t>信道是连接信源和用户的物理媒介。它可以是电话 线、无线传播、导线或internet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38311" y="4519676"/>
            <a:ext cx="253682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一个J×1向量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298" y="4946383"/>
            <a:ext cx="6269990" cy="1060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信源符号的概率集合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有限总体集合(A,z)完全描述了信息源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信息论基础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47615" y="3724402"/>
            <a:ext cx="95885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5" i="1">
                <a:latin typeface="Times New Roman"/>
                <a:cs typeface="Times New Roman"/>
              </a:rPr>
              <a:t>J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098" y="1894840"/>
            <a:ext cx="6790690" cy="2567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信源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50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A={</a:t>
            </a:r>
            <a:r>
              <a:rPr dirty="0" sz="2800">
                <a:latin typeface="NSimSun"/>
                <a:cs typeface="NSimSun"/>
              </a:rPr>
              <a:t>a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a</a:t>
            </a:r>
            <a:r>
              <a:rPr dirty="0" baseline="-20467" sz="2850" spc="-7">
                <a:latin typeface="NSimSun"/>
                <a:cs typeface="NSimSun"/>
              </a:rPr>
              <a:t>2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 spc="-1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a</a:t>
            </a:r>
            <a:r>
              <a:rPr dirty="0" baseline="-20467" sz="2850" spc="-7">
                <a:latin typeface="NSimSun"/>
                <a:cs typeface="NSimSun"/>
              </a:rPr>
              <a:t>j</a:t>
            </a:r>
            <a:r>
              <a:rPr dirty="0" sz="2800" spc="-5">
                <a:latin typeface="NSimSun"/>
                <a:cs typeface="NSimSun"/>
              </a:rPr>
              <a:t>}称为信源字母表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86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信源产生符号a</a:t>
            </a:r>
            <a:r>
              <a:rPr dirty="0" baseline="-20467" sz="2850" spc="-7">
                <a:latin typeface="NSimSun"/>
                <a:cs typeface="NSimSun"/>
              </a:rPr>
              <a:t>j</a:t>
            </a:r>
            <a:r>
              <a:rPr dirty="0" sz="2800" spc="-5">
                <a:latin typeface="NSimSun"/>
                <a:cs typeface="NSimSun"/>
              </a:rPr>
              <a:t>的事件概率是P(a</a:t>
            </a:r>
            <a:r>
              <a:rPr dirty="0" baseline="-20467" sz="2850" spc="-7">
                <a:latin typeface="NSimSun"/>
                <a:cs typeface="NSimSun"/>
              </a:rPr>
              <a:t>j</a:t>
            </a:r>
            <a:r>
              <a:rPr dirty="0" sz="2800">
                <a:latin typeface="NSimSun"/>
                <a:cs typeface="NSimSun"/>
              </a:rPr>
              <a:t>),且</a:t>
            </a:r>
            <a:endParaRPr sz="2800">
              <a:latin typeface="NSimSun"/>
              <a:cs typeface="NSimSun"/>
            </a:endParaRPr>
          </a:p>
          <a:p>
            <a:pPr marL="3272790">
              <a:lnSpc>
                <a:spcPct val="100000"/>
              </a:lnSpc>
              <a:spcBef>
                <a:spcPts val="555"/>
              </a:spcBef>
            </a:pPr>
            <a:r>
              <a:rPr dirty="0" baseline="-8680" sz="4800" spc="7">
                <a:latin typeface="Symbol"/>
                <a:cs typeface="Symbol"/>
              </a:rPr>
              <a:t></a:t>
            </a:r>
            <a:r>
              <a:rPr dirty="0" baseline="-8680" sz="4800" spc="-577">
                <a:latin typeface="Times New Roman"/>
                <a:cs typeface="Times New Roman"/>
              </a:rPr>
              <a:t> </a:t>
            </a:r>
            <a:r>
              <a:rPr dirty="0" sz="2100" spc="120" i="1">
                <a:latin typeface="Times New Roman"/>
                <a:cs typeface="Times New Roman"/>
              </a:rPr>
              <a:t>P</a:t>
            </a:r>
            <a:r>
              <a:rPr dirty="0" sz="3350" spc="-525">
                <a:latin typeface="Symbol"/>
                <a:cs typeface="Symbol"/>
              </a:rPr>
              <a:t></a:t>
            </a:r>
            <a:r>
              <a:rPr dirty="0" sz="2100" spc="15" i="1">
                <a:latin typeface="Times New Roman"/>
                <a:cs typeface="Times New Roman"/>
              </a:rPr>
              <a:t>a</a:t>
            </a:r>
            <a:r>
              <a:rPr dirty="0" sz="2100" spc="-235" i="1">
                <a:latin typeface="Times New Roman"/>
                <a:cs typeface="Times New Roman"/>
              </a:rPr>
              <a:t> </a:t>
            </a:r>
            <a:r>
              <a:rPr dirty="0" baseline="-24444" sz="1875" spc="-7" i="1">
                <a:latin typeface="Times New Roman"/>
                <a:cs typeface="Times New Roman"/>
              </a:rPr>
              <a:t>j</a:t>
            </a:r>
            <a:r>
              <a:rPr dirty="0" baseline="-24444" sz="1875" spc="104" i="1">
                <a:latin typeface="Times New Roman"/>
                <a:cs typeface="Times New Roman"/>
              </a:rPr>
              <a:t> </a:t>
            </a:r>
            <a:r>
              <a:rPr dirty="0" sz="3350" spc="-145">
                <a:latin typeface="Symbol"/>
                <a:cs typeface="Symbol"/>
              </a:rPr>
              <a:t></a:t>
            </a:r>
            <a:r>
              <a:rPr dirty="0" sz="2100" spc="20">
                <a:latin typeface="Symbol"/>
                <a:cs typeface="Symbol"/>
              </a:rPr>
              <a:t></a:t>
            </a:r>
            <a:r>
              <a:rPr dirty="0" sz="2100" spc="-229">
                <a:latin typeface="Times New Roman"/>
                <a:cs typeface="Times New Roman"/>
              </a:rPr>
              <a:t> </a:t>
            </a:r>
            <a:r>
              <a:rPr dirty="0" sz="2100" spc="15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  <a:p>
            <a:pPr algn="ctr" marL="95885">
              <a:lnSpc>
                <a:spcPct val="100000"/>
              </a:lnSpc>
              <a:spcBef>
                <a:spcPts val="125"/>
              </a:spcBef>
            </a:pPr>
            <a:r>
              <a:rPr dirty="0" sz="1250" spc="-5" i="1">
                <a:latin typeface="Times New Roman"/>
                <a:cs typeface="Times New Roman"/>
              </a:rPr>
              <a:t>j</a:t>
            </a:r>
            <a:r>
              <a:rPr dirty="0" sz="1250" spc="-180" i="1">
                <a:latin typeface="Times New Roman"/>
                <a:cs typeface="Times New Roman"/>
              </a:rPr>
              <a:t> </a:t>
            </a:r>
            <a:r>
              <a:rPr dirty="0" sz="1250" spc="-55">
                <a:latin typeface="Symbol"/>
                <a:cs typeface="Symbol"/>
              </a:rPr>
              <a:t></a:t>
            </a:r>
            <a:r>
              <a:rPr dirty="0" sz="1250" spc="-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4765" y="4445000"/>
            <a:ext cx="1607185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19075" algn="l"/>
                <a:tab pos="469265" algn="l"/>
                <a:tab pos="749935" algn="l"/>
                <a:tab pos="1024255" algn="l"/>
                <a:tab pos="1522730" algn="l"/>
              </a:tabLst>
            </a:pPr>
            <a:r>
              <a:rPr dirty="0" sz="2800" spc="-370">
                <a:latin typeface="Symbol"/>
                <a:cs typeface="Symbol"/>
              </a:rPr>
              <a:t></a:t>
            </a:r>
            <a:r>
              <a:rPr dirty="0" sz="2800" spc="-370">
                <a:latin typeface="Times New Roman"/>
                <a:cs typeface="Times New Roman"/>
              </a:rPr>
              <a:t>	</a:t>
            </a:r>
            <a:r>
              <a:rPr dirty="0" sz="2700" spc="-340">
                <a:latin typeface="Symbol"/>
                <a:cs typeface="Symbol"/>
              </a:rPr>
              <a:t></a:t>
            </a:r>
            <a:r>
              <a:rPr dirty="0" sz="2700" spc="-340">
                <a:latin typeface="Times New Roman"/>
                <a:cs typeface="Times New Roman"/>
              </a:rPr>
              <a:t>	</a:t>
            </a:r>
            <a:r>
              <a:rPr dirty="0" sz="2700" spc="-340">
                <a:latin typeface="Symbol"/>
                <a:cs typeface="Symbol"/>
              </a:rPr>
              <a:t></a:t>
            </a:r>
            <a:r>
              <a:rPr dirty="0" sz="2700" spc="-340">
                <a:latin typeface="Times New Roman"/>
                <a:cs typeface="Times New Roman"/>
              </a:rPr>
              <a:t>	</a:t>
            </a:r>
            <a:r>
              <a:rPr dirty="0" sz="2700" spc="-340">
                <a:latin typeface="Symbol"/>
                <a:cs typeface="Symbol"/>
              </a:rPr>
              <a:t></a:t>
            </a:r>
            <a:r>
              <a:rPr dirty="0" sz="2700" spc="-340">
                <a:latin typeface="Times New Roman"/>
                <a:cs typeface="Times New Roman"/>
              </a:rPr>
              <a:t>	</a:t>
            </a:r>
            <a:r>
              <a:rPr dirty="0" sz="2700" spc="-340">
                <a:latin typeface="Symbol"/>
                <a:cs typeface="Symbol"/>
              </a:rPr>
              <a:t></a:t>
            </a:r>
            <a:r>
              <a:rPr dirty="0" sz="2700" spc="-340">
                <a:latin typeface="Times New Roman"/>
                <a:cs typeface="Times New Roman"/>
              </a:rPr>
              <a:t>	</a:t>
            </a:r>
            <a:r>
              <a:rPr dirty="0" sz="2700" spc="-340">
                <a:latin typeface="Symbol"/>
                <a:cs typeface="Symbol"/>
              </a:rPr>
              <a:t>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05370" y="4519676"/>
            <a:ext cx="239141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baseline="12345" sz="4050" spc="-652">
                <a:latin typeface="Symbol"/>
                <a:cs typeface="Symbol"/>
              </a:rPr>
              <a:t></a:t>
            </a:r>
            <a:r>
              <a:rPr dirty="0" baseline="11904" sz="4200" spc="-810">
                <a:latin typeface="Symbol"/>
                <a:cs typeface="Symbol"/>
              </a:rPr>
              <a:t></a:t>
            </a:r>
            <a:r>
              <a:rPr dirty="0" baseline="76388" sz="1800" spc="-15" i="1">
                <a:latin typeface="Times New Roman"/>
                <a:cs typeface="Times New Roman"/>
              </a:rPr>
              <a:t>T</a:t>
            </a:r>
            <a:r>
              <a:rPr dirty="0" baseline="76388" sz="1800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用于表示所有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15343" y="4541011"/>
            <a:ext cx="1223645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67055" algn="l"/>
              </a:tabLst>
            </a:pPr>
            <a:r>
              <a:rPr dirty="0" sz="2050" spc="-5">
                <a:latin typeface="Times New Roman"/>
                <a:cs typeface="Times New Roman"/>
              </a:rPr>
              <a:t>,</a:t>
            </a:r>
            <a:r>
              <a:rPr dirty="0" sz="2050" spc="-330">
                <a:latin typeface="Times New Roman"/>
                <a:cs typeface="Times New Roman"/>
              </a:rPr>
              <a:t> </a:t>
            </a:r>
            <a:r>
              <a:rPr dirty="0" sz="2050" spc="-10" i="1">
                <a:latin typeface="Times New Roman"/>
                <a:cs typeface="Times New Roman"/>
              </a:rPr>
              <a:t>P</a:t>
            </a:r>
            <a:r>
              <a:rPr dirty="0" sz="2050" spc="-130" i="1">
                <a:latin typeface="Times New Roman"/>
                <a:cs typeface="Times New Roman"/>
              </a:rPr>
              <a:t> </a:t>
            </a:r>
            <a:r>
              <a:rPr dirty="0" sz="2050" spc="-5" i="1">
                <a:latin typeface="Times New Roman"/>
                <a:cs typeface="Times New Roman"/>
              </a:rPr>
              <a:t>a</a:t>
            </a:r>
            <a:r>
              <a:rPr dirty="0" sz="2050" i="1">
                <a:latin typeface="Times New Roman"/>
                <a:cs typeface="Times New Roman"/>
              </a:rPr>
              <a:t>	</a:t>
            </a:r>
            <a:r>
              <a:rPr dirty="0" sz="2050" spc="-5">
                <a:latin typeface="Times New Roman"/>
                <a:cs typeface="Times New Roman"/>
              </a:rPr>
              <a:t>,...</a:t>
            </a:r>
            <a:r>
              <a:rPr dirty="0" sz="2050" spc="-145">
                <a:latin typeface="Times New Roman"/>
                <a:cs typeface="Times New Roman"/>
              </a:rPr>
              <a:t>,</a:t>
            </a:r>
            <a:r>
              <a:rPr dirty="0" sz="2050" spc="-10" i="1">
                <a:latin typeface="Times New Roman"/>
                <a:cs typeface="Times New Roman"/>
              </a:rPr>
              <a:t>P</a:t>
            </a:r>
            <a:r>
              <a:rPr dirty="0" sz="2050" spc="-130" i="1">
                <a:latin typeface="Times New Roman"/>
                <a:cs typeface="Times New Roman"/>
              </a:rPr>
              <a:t> </a:t>
            </a:r>
            <a:r>
              <a:rPr dirty="0" sz="2050" spc="-5" i="1">
                <a:latin typeface="Times New Roman"/>
                <a:cs typeface="Times New Roman"/>
              </a:rPr>
              <a:t>a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6621" y="4713732"/>
            <a:ext cx="1417320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8165" algn="l"/>
                <a:tab pos="1336675" algn="l"/>
              </a:tabLst>
            </a:pPr>
            <a:r>
              <a:rPr dirty="0" sz="1200" spc="-5">
                <a:latin typeface="Times New Roman"/>
                <a:cs typeface="Times New Roman"/>
              </a:rPr>
              <a:t>1</a:t>
            </a:r>
            <a:r>
              <a:rPr dirty="0" sz="1200" spc="-5">
                <a:latin typeface="Times New Roman"/>
                <a:cs typeface="Times New Roman"/>
              </a:rPr>
              <a:t>	</a:t>
            </a:r>
            <a:r>
              <a:rPr dirty="0" sz="1200" spc="-5">
                <a:latin typeface="Times New Roman"/>
                <a:cs typeface="Times New Roman"/>
              </a:rPr>
              <a:t>2</a:t>
            </a:r>
            <a:r>
              <a:rPr dirty="0" sz="1200" spc="-5">
                <a:latin typeface="Times New Roman"/>
                <a:cs typeface="Times New Roman"/>
              </a:rPr>
              <a:t>	</a:t>
            </a:r>
            <a:r>
              <a:rPr dirty="0" sz="1200" spc="-5" i="1">
                <a:latin typeface="Times New Roman"/>
                <a:cs typeface="Times New Roman"/>
              </a:rPr>
              <a:t>J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01514" y="4541011"/>
            <a:ext cx="701040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-5" i="1">
                <a:latin typeface="Times New Roman"/>
                <a:cs typeface="Times New Roman"/>
              </a:rPr>
              <a:t>z</a:t>
            </a:r>
            <a:r>
              <a:rPr dirty="0" sz="2050" spc="-185" i="1">
                <a:latin typeface="Times New Roman"/>
                <a:cs typeface="Times New Roman"/>
              </a:rPr>
              <a:t> </a:t>
            </a:r>
            <a:r>
              <a:rPr dirty="0" sz="2050" spc="-5">
                <a:latin typeface="Symbol"/>
                <a:cs typeface="Symbol"/>
              </a:rPr>
              <a:t></a:t>
            </a:r>
            <a:r>
              <a:rPr dirty="0" sz="2050" spc="165">
                <a:latin typeface="Times New Roman"/>
                <a:cs typeface="Times New Roman"/>
              </a:rPr>
              <a:t> </a:t>
            </a:r>
            <a:r>
              <a:rPr dirty="0" sz="2050" spc="-10" i="1">
                <a:latin typeface="Times New Roman"/>
                <a:cs typeface="Times New Roman"/>
              </a:rPr>
              <a:t>P</a:t>
            </a:r>
            <a:r>
              <a:rPr dirty="0" sz="2050" spc="-135" i="1">
                <a:latin typeface="Times New Roman"/>
                <a:cs typeface="Times New Roman"/>
              </a:rPr>
              <a:t> </a:t>
            </a:r>
            <a:r>
              <a:rPr dirty="0" sz="2050" spc="-260" i="1">
                <a:latin typeface="Times New Roman"/>
                <a:cs typeface="Times New Roman"/>
              </a:rPr>
              <a:t>a</a:t>
            </a:r>
            <a:endParaRPr sz="2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38311" y="5904738"/>
            <a:ext cx="7053580" cy="726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如果信源符号的出现是等可能性的，则上述熵被最 大化，此时信源提供最大信息量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3898" y="3508755"/>
            <a:ext cx="95885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5" i="1">
                <a:latin typeface="Times New Roman"/>
                <a:cs typeface="Times New Roman"/>
              </a:rPr>
              <a:t>J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01766" y="4796028"/>
            <a:ext cx="103505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 i="1">
                <a:latin typeface="Times New Roman"/>
                <a:cs typeface="Times New Roman"/>
              </a:rPr>
              <a:t>J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098" y="959865"/>
            <a:ext cx="7414259" cy="4648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506031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信息论基础</a:t>
            </a:r>
            <a:endParaRPr sz="3200">
              <a:latin typeface="NSimSun"/>
              <a:cs typeface="NSimSun"/>
            </a:endParaRPr>
          </a:p>
          <a:p>
            <a:pPr algn="ctr" marR="4938395">
              <a:lnSpc>
                <a:spcPct val="100000"/>
              </a:lnSpc>
              <a:spcBef>
                <a:spcPts val="1800"/>
              </a:spcBef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信源（续）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1099"/>
              </a:lnSpc>
              <a:spcBef>
                <a:spcPts val="203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NSimSun"/>
                <a:cs typeface="NSimSun"/>
              </a:rPr>
              <a:t>如果产生k个信源符号，则大数定律保证对于一个 </a:t>
            </a:r>
            <a:r>
              <a:rPr dirty="0" sz="2400">
                <a:latin typeface="NSimSun"/>
                <a:cs typeface="NSimSun"/>
              </a:rPr>
              <a:t>充分大的k，符号</a:t>
            </a:r>
            <a:r>
              <a:rPr dirty="0" sz="2400" spc="-5">
                <a:latin typeface="NSimSun"/>
                <a:cs typeface="NSimSun"/>
              </a:rPr>
              <a:t>a</a:t>
            </a:r>
            <a:r>
              <a:rPr dirty="0" baseline="-20833" sz="2400" spc="-7">
                <a:latin typeface="NSimSun"/>
                <a:cs typeface="NSimSun"/>
              </a:rPr>
              <a:t>j</a:t>
            </a:r>
            <a:r>
              <a:rPr dirty="0" sz="2400">
                <a:latin typeface="NSimSun"/>
                <a:cs typeface="NSimSun"/>
              </a:rPr>
              <a:t>将被输出kP(a</a:t>
            </a:r>
            <a:r>
              <a:rPr dirty="0" baseline="-20833" sz="2400">
                <a:latin typeface="NSimSun"/>
                <a:cs typeface="NSimSun"/>
              </a:rPr>
              <a:t>j</a:t>
            </a:r>
            <a:r>
              <a:rPr dirty="0" sz="2400" spc="-5">
                <a:latin typeface="NSimSun"/>
                <a:cs typeface="NSimSun"/>
              </a:rPr>
              <a:t>)次。因此，根据k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输出得到的平均自信息是</a:t>
            </a:r>
            <a:endParaRPr sz="2400">
              <a:latin typeface="NSimSun"/>
              <a:cs typeface="NSimSun"/>
            </a:endParaRPr>
          </a:p>
          <a:p>
            <a:pPr marL="2980690">
              <a:lnSpc>
                <a:spcPts val="3904"/>
              </a:lnSpc>
            </a:pPr>
            <a:r>
              <a:rPr dirty="0" sz="2100" spc="170">
                <a:latin typeface="Symbol"/>
                <a:cs typeface="Symbol"/>
              </a:rPr>
              <a:t></a:t>
            </a:r>
            <a:r>
              <a:rPr dirty="0" sz="2100" spc="55" i="1">
                <a:latin typeface="Times New Roman"/>
                <a:cs typeface="Times New Roman"/>
              </a:rPr>
              <a:t>k</a:t>
            </a:r>
            <a:r>
              <a:rPr dirty="0" baseline="-8680" sz="4800">
                <a:latin typeface="Symbol"/>
                <a:cs typeface="Symbol"/>
              </a:rPr>
              <a:t></a:t>
            </a:r>
            <a:r>
              <a:rPr dirty="0" sz="2100" spc="-100" i="1">
                <a:latin typeface="Times New Roman"/>
                <a:cs typeface="Times New Roman"/>
              </a:rPr>
              <a:t>P</a:t>
            </a:r>
            <a:r>
              <a:rPr dirty="0" sz="3350" spc="-615">
                <a:latin typeface="Symbol"/>
                <a:cs typeface="Symbol"/>
              </a:rPr>
              <a:t></a:t>
            </a:r>
            <a:r>
              <a:rPr dirty="0" sz="2100" spc="90" i="1">
                <a:latin typeface="Times New Roman"/>
                <a:cs typeface="Times New Roman"/>
              </a:rPr>
              <a:t>a</a:t>
            </a:r>
            <a:r>
              <a:rPr dirty="0" baseline="-24444" sz="1875" spc="-7" i="1">
                <a:latin typeface="Times New Roman"/>
                <a:cs typeface="Times New Roman"/>
              </a:rPr>
              <a:t>j</a:t>
            </a:r>
            <a:r>
              <a:rPr dirty="0" baseline="-24444" sz="1875" spc="-67" i="1">
                <a:latin typeface="Times New Roman"/>
                <a:cs typeface="Times New Roman"/>
              </a:rPr>
              <a:t> </a:t>
            </a:r>
            <a:r>
              <a:rPr dirty="0" sz="3350" spc="-495">
                <a:latin typeface="Symbol"/>
                <a:cs typeface="Symbol"/>
              </a:rPr>
              <a:t></a:t>
            </a:r>
            <a:r>
              <a:rPr dirty="0" sz="2100" spc="15">
                <a:latin typeface="Times New Roman"/>
                <a:cs typeface="Times New Roman"/>
              </a:rPr>
              <a:t>lo</a:t>
            </a:r>
            <a:r>
              <a:rPr dirty="0" sz="2100" spc="-35">
                <a:latin typeface="Times New Roman"/>
                <a:cs typeface="Times New Roman"/>
              </a:rPr>
              <a:t>g</a:t>
            </a:r>
            <a:r>
              <a:rPr dirty="0" sz="2100" spc="-100" i="1">
                <a:latin typeface="Times New Roman"/>
                <a:cs typeface="Times New Roman"/>
              </a:rPr>
              <a:t>P</a:t>
            </a:r>
            <a:r>
              <a:rPr dirty="0" sz="3350" spc="-615">
                <a:latin typeface="Symbol"/>
                <a:cs typeface="Symbol"/>
              </a:rPr>
              <a:t></a:t>
            </a:r>
            <a:r>
              <a:rPr dirty="0" sz="2100" spc="90" i="1">
                <a:latin typeface="Times New Roman"/>
                <a:cs typeface="Times New Roman"/>
              </a:rPr>
              <a:t>a</a:t>
            </a:r>
            <a:r>
              <a:rPr dirty="0" baseline="-24444" sz="1875" spc="-7" i="1">
                <a:latin typeface="Times New Roman"/>
                <a:cs typeface="Times New Roman"/>
              </a:rPr>
              <a:t>j</a:t>
            </a:r>
            <a:r>
              <a:rPr dirty="0" baseline="-24444" sz="1875" spc="-67" i="1">
                <a:latin typeface="Times New Roman"/>
                <a:cs typeface="Times New Roman"/>
              </a:rPr>
              <a:t> </a:t>
            </a:r>
            <a:r>
              <a:rPr dirty="0" sz="3350" spc="-509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  <a:p>
            <a:pPr algn="ctr" marR="554990">
              <a:lnSpc>
                <a:spcPct val="100000"/>
              </a:lnSpc>
              <a:spcBef>
                <a:spcPts val="125"/>
              </a:spcBef>
            </a:pPr>
            <a:r>
              <a:rPr dirty="0" sz="1250" spc="50" i="1">
                <a:latin typeface="Times New Roman"/>
                <a:cs typeface="Times New Roman"/>
              </a:rPr>
              <a:t>j</a:t>
            </a:r>
            <a:r>
              <a:rPr dirty="0" sz="1250" spc="-160">
                <a:latin typeface="Symbol"/>
                <a:cs typeface="Symbol"/>
              </a:rPr>
              <a:t></a:t>
            </a:r>
            <a:r>
              <a:rPr dirty="0" sz="1250" spc="-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  <a:p>
            <a:pPr algn="just" marL="469900">
              <a:lnSpc>
                <a:spcPct val="100000"/>
              </a:lnSpc>
              <a:spcBef>
                <a:spcPts val="21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每个信源输出的平均信息，也称为信源的熵为</a:t>
            </a:r>
            <a:endParaRPr sz="2400">
              <a:latin typeface="NSimSun"/>
              <a:cs typeface="NSimSun"/>
            </a:endParaRPr>
          </a:p>
          <a:p>
            <a:pPr marL="2641600">
              <a:lnSpc>
                <a:spcPct val="100000"/>
              </a:lnSpc>
              <a:spcBef>
                <a:spcPts val="1380"/>
              </a:spcBef>
            </a:pPr>
            <a:r>
              <a:rPr dirty="0" sz="2350" spc="10" i="1">
                <a:latin typeface="Times New Roman"/>
                <a:cs typeface="Times New Roman"/>
              </a:rPr>
              <a:t>H</a:t>
            </a:r>
            <a:r>
              <a:rPr dirty="0" sz="2350" spc="-235" i="1">
                <a:latin typeface="Times New Roman"/>
                <a:cs typeface="Times New Roman"/>
              </a:rPr>
              <a:t> </a:t>
            </a:r>
            <a:r>
              <a:rPr dirty="0" sz="3100" spc="-175">
                <a:latin typeface="Symbol"/>
                <a:cs typeface="Symbol"/>
              </a:rPr>
              <a:t></a:t>
            </a:r>
            <a:r>
              <a:rPr dirty="0" sz="2350" spc="5" i="1">
                <a:latin typeface="Times New Roman"/>
                <a:cs typeface="Times New Roman"/>
              </a:rPr>
              <a:t>z</a:t>
            </a:r>
            <a:r>
              <a:rPr dirty="0" sz="2350" spc="-385" i="1">
                <a:latin typeface="Times New Roman"/>
                <a:cs typeface="Times New Roman"/>
              </a:rPr>
              <a:t> </a:t>
            </a:r>
            <a:r>
              <a:rPr dirty="0" sz="3100" spc="-245">
                <a:latin typeface="Symbol"/>
                <a:cs typeface="Symbol"/>
              </a:rPr>
              <a:t></a:t>
            </a:r>
            <a:r>
              <a:rPr dirty="0" sz="3100" spc="-409">
                <a:latin typeface="Times New Roman"/>
                <a:cs typeface="Times New Roman"/>
              </a:rPr>
              <a:t> </a:t>
            </a:r>
            <a:r>
              <a:rPr dirty="0" sz="2350" spc="10">
                <a:latin typeface="Symbol"/>
                <a:cs typeface="Symbol"/>
              </a:rPr>
              <a:t></a:t>
            </a:r>
            <a:r>
              <a:rPr dirty="0" sz="2350" spc="-15">
                <a:latin typeface="Times New Roman"/>
                <a:cs typeface="Times New Roman"/>
              </a:rPr>
              <a:t> </a:t>
            </a:r>
            <a:r>
              <a:rPr dirty="0" sz="2350" spc="75">
                <a:latin typeface="Symbol"/>
                <a:cs typeface="Symbol"/>
              </a:rPr>
              <a:t></a:t>
            </a:r>
            <a:r>
              <a:rPr dirty="0" baseline="-8607" sz="5325">
                <a:latin typeface="Symbol"/>
                <a:cs typeface="Symbol"/>
              </a:rPr>
              <a:t></a:t>
            </a:r>
            <a:r>
              <a:rPr dirty="0" baseline="-8607" sz="5325" spc="-337">
                <a:latin typeface="Times New Roman"/>
                <a:cs typeface="Times New Roman"/>
              </a:rPr>
              <a:t> </a:t>
            </a:r>
            <a:r>
              <a:rPr dirty="0" sz="2350" spc="114" i="1">
                <a:latin typeface="Times New Roman"/>
                <a:cs typeface="Times New Roman"/>
              </a:rPr>
              <a:t>p</a:t>
            </a:r>
            <a:r>
              <a:rPr dirty="0" sz="3700" spc="-590">
                <a:latin typeface="Symbol"/>
                <a:cs typeface="Symbol"/>
              </a:rPr>
              <a:t></a:t>
            </a:r>
            <a:r>
              <a:rPr dirty="0" sz="2350" spc="10" i="1">
                <a:latin typeface="Times New Roman"/>
                <a:cs typeface="Times New Roman"/>
              </a:rPr>
              <a:t>a</a:t>
            </a:r>
            <a:r>
              <a:rPr dirty="0" sz="2350" spc="-280" i="1">
                <a:latin typeface="Times New Roman"/>
                <a:cs typeface="Times New Roman"/>
              </a:rPr>
              <a:t> </a:t>
            </a:r>
            <a:r>
              <a:rPr dirty="0" baseline="-24691" sz="2025" spc="7" i="1">
                <a:latin typeface="Times New Roman"/>
                <a:cs typeface="Times New Roman"/>
              </a:rPr>
              <a:t>j</a:t>
            </a:r>
            <a:r>
              <a:rPr dirty="0" baseline="-24691" sz="2025" spc="127" i="1">
                <a:latin typeface="Times New Roman"/>
                <a:cs typeface="Times New Roman"/>
              </a:rPr>
              <a:t> </a:t>
            </a:r>
            <a:r>
              <a:rPr dirty="0" sz="3700" spc="-425">
                <a:latin typeface="Symbol"/>
                <a:cs typeface="Symbol"/>
              </a:rPr>
              <a:t></a:t>
            </a:r>
            <a:r>
              <a:rPr dirty="0" sz="2350" spc="5">
                <a:latin typeface="Times New Roman"/>
                <a:cs typeface="Times New Roman"/>
              </a:rPr>
              <a:t>log</a:t>
            </a:r>
            <a:r>
              <a:rPr dirty="0" sz="2350" spc="-120">
                <a:latin typeface="Times New Roman"/>
                <a:cs typeface="Times New Roman"/>
              </a:rPr>
              <a:t> </a:t>
            </a:r>
            <a:r>
              <a:rPr dirty="0" sz="2350" spc="110" i="1">
                <a:latin typeface="Times New Roman"/>
                <a:cs typeface="Times New Roman"/>
              </a:rPr>
              <a:t>P</a:t>
            </a:r>
            <a:r>
              <a:rPr dirty="0" sz="3700" spc="-585">
                <a:latin typeface="Symbol"/>
                <a:cs typeface="Symbol"/>
              </a:rPr>
              <a:t></a:t>
            </a:r>
            <a:r>
              <a:rPr dirty="0" sz="2350" spc="10" i="1">
                <a:latin typeface="Times New Roman"/>
                <a:cs typeface="Times New Roman"/>
              </a:rPr>
              <a:t>a</a:t>
            </a:r>
            <a:r>
              <a:rPr dirty="0" sz="2350" spc="-285" i="1">
                <a:latin typeface="Times New Roman"/>
                <a:cs typeface="Times New Roman"/>
              </a:rPr>
              <a:t> </a:t>
            </a:r>
            <a:r>
              <a:rPr dirty="0" baseline="-24691" sz="2025" spc="7" i="1">
                <a:latin typeface="Times New Roman"/>
                <a:cs typeface="Times New Roman"/>
              </a:rPr>
              <a:t>j</a:t>
            </a:r>
            <a:r>
              <a:rPr dirty="0" baseline="-24691" sz="2025" spc="127" i="1">
                <a:latin typeface="Times New Roman"/>
                <a:cs typeface="Times New Roman"/>
              </a:rPr>
              <a:t> </a:t>
            </a:r>
            <a:r>
              <a:rPr dirty="0" sz="3700" spc="-445">
                <a:latin typeface="Symbol"/>
                <a:cs typeface="Symbol"/>
              </a:rPr>
              <a:t></a:t>
            </a:r>
            <a:endParaRPr sz="3700">
              <a:latin typeface="Symbol"/>
              <a:cs typeface="Symbol"/>
            </a:endParaRPr>
          </a:p>
          <a:p>
            <a:pPr algn="ctr" marL="393700">
              <a:lnSpc>
                <a:spcPct val="100000"/>
              </a:lnSpc>
              <a:spcBef>
                <a:spcPts val="175"/>
              </a:spcBef>
            </a:pPr>
            <a:r>
              <a:rPr dirty="0" sz="1350" spc="5" i="1">
                <a:latin typeface="Times New Roman"/>
                <a:cs typeface="Times New Roman"/>
              </a:rPr>
              <a:t>j</a:t>
            </a:r>
            <a:r>
              <a:rPr dirty="0" sz="1350" spc="-195" i="1">
                <a:latin typeface="Times New Roman"/>
                <a:cs typeface="Times New Roman"/>
              </a:rPr>
              <a:t> </a:t>
            </a:r>
            <a:r>
              <a:rPr dirty="0" sz="1350" spc="-50">
                <a:latin typeface="Symbol"/>
                <a:cs typeface="Symbol"/>
              </a:rPr>
              <a:t></a:t>
            </a:r>
            <a:r>
              <a:rPr dirty="0" sz="1350" spc="1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38298" y="4305554"/>
            <a:ext cx="21069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收到的信息</a:t>
            </a:r>
            <a:r>
              <a:rPr dirty="0" sz="2800" spc="-420">
                <a:latin typeface="NSimSun"/>
                <a:cs typeface="NSimSun"/>
              </a:rPr>
              <a:t>，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098" y="959865"/>
            <a:ext cx="7438390" cy="3336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信息论基础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信道输出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50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B={</a:t>
            </a:r>
            <a:r>
              <a:rPr dirty="0" sz="2800">
                <a:latin typeface="NSimSun"/>
                <a:cs typeface="NSimSun"/>
              </a:rPr>
              <a:t>b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b</a:t>
            </a:r>
            <a:r>
              <a:rPr dirty="0" baseline="-20467" sz="2850" spc="-7">
                <a:latin typeface="NSimSun"/>
                <a:cs typeface="NSimSun"/>
              </a:rPr>
              <a:t>2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 spc="-1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b</a:t>
            </a:r>
            <a:r>
              <a:rPr dirty="0" baseline="-20467" sz="2850" spc="-7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}称为信道字母表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86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提交给用户的字符</a:t>
            </a:r>
            <a:r>
              <a:rPr dirty="0" sz="2800" spc="-10">
                <a:latin typeface="NSimSun"/>
                <a:cs typeface="NSimSun"/>
              </a:rPr>
              <a:t>b</a:t>
            </a:r>
            <a:r>
              <a:rPr dirty="0" baseline="-20467" sz="2850" spc="-7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的概率是P(b</a:t>
            </a:r>
            <a:r>
              <a:rPr dirty="0" baseline="-20467" sz="2850" spc="-7">
                <a:latin typeface="NSimSun"/>
                <a:cs typeface="NSimSun"/>
              </a:rPr>
              <a:t>k</a:t>
            </a:r>
            <a:r>
              <a:rPr dirty="0" sz="2800">
                <a:latin typeface="NSimSun"/>
                <a:cs typeface="NSimSun"/>
              </a:rPr>
              <a:t>)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有限集合(B,v)完整描述了信道输出和用户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9391" y="4377435"/>
            <a:ext cx="126364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5" i="1"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3284" y="4310379"/>
            <a:ext cx="1882139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31215" algn="l"/>
                <a:tab pos="1779270" algn="l"/>
              </a:tabLst>
            </a:pPr>
            <a:r>
              <a:rPr dirty="0" sz="2450" spc="-130" i="1">
                <a:latin typeface="Times New Roman"/>
                <a:cs typeface="Times New Roman"/>
              </a:rPr>
              <a:t>P</a:t>
            </a:r>
            <a:r>
              <a:rPr dirty="0" sz="3200" spc="-475">
                <a:latin typeface="Symbol"/>
                <a:cs typeface="Symbol"/>
              </a:rPr>
              <a:t></a:t>
            </a:r>
            <a:r>
              <a:rPr dirty="0" sz="2450" spc="-5" i="1">
                <a:latin typeface="Times New Roman"/>
                <a:cs typeface="Times New Roman"/>
              </a:rPr>
              <a:t>b</a:t>
            </a:r>
            <a:r>
              <a:rPr dirty="0" sz="2450" spc="-135" i="1">
                <a:latin typeface="Times New Roman"/>
                <a:cs typeface="Times New Roman"/>
              </a:rPr>
              <a:t> </a:t>
            </a:r>
            <a:r>
              <a:rPr dirty="0" sz="3200" spc="-365">
                <a:latin typeface="Symbol"/>
                <a:cs typeface="Symbol"/>
              </a:rPr>
              <a:t></a:t>
            </a:r>
            <a:r>
              <a:rPr dirty="0" sz="3200">
                <a:latin typeface="Times New Roman"/>
                <a:cs typeface="Times New Roman"/>
              </a:rPr>
              <a:t>	</a:t>
            </a:r>
            <a:r>
              <a:rPr dirty="0" sz="3200" spc="-465">
                <a:latin typeface="Symbol"/>
                <a:cs typeface="Symbol"/>
              </a:rPr>
              <a:t></a:t>
            </a:r>
            <a:r>
              <a:rPr dirty="0" sz="2450" spc="-5" i="1">
                <a:latin typeface="Times New Roman"/>
                <a:cs typeface="Times New Roman"/>
              </a:rPr>
              <a:t>b</a:t>
            </a:r>
            <a:r>
              <a:rPr dirty="0" sz="2450" spc="100" i="1">
                <a:latin typeface="Times New Roman"/>
                <a:cs typeface="Times New Roman"/>
              </a:rPr>
              <a:t> </a:t>
            </a:r>
            <a:r>
              <a:rPr dirty="0" sz="3200" spc="-365">
                <a:latin typeface="Symbol"/>
                <a:cs typeface="Symbol"/>
              </a:rPr>
              <a:t></a:t>
            </a:r>
            <a:r>
              <a:rPr dirty="0" sz="3200">
                <a:latin typeface="Times New Roman"/>
                <a:cs typeface="Times New Roman"/>
              </a:rPr>
              <a:t>	</a:t>
            </a:r>
            <a:r>
              <a:rPr dirty="0" sz="3200" spc="-365">
                <a:latin typeface="Symbol"/>
                <a:cs typeface="Symbol"/>
              </a:rPr>
              <a:t>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459" y="4405629"/>
            <a:ext cx="1258570" cy="384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6435" algn="l"/>
              </a:tabLst>
            </a:pPr>
            <a:r>
              <a:rPr dirty="0" sz="2450" spc="-5">
                <a:latin typeface="Times New Roman"/>
                <a:cs typeface="Times New Roman"/>
              </a:rPr>
              <a:t>,</a:t>
            </a:r>
            <a:r>
              <a:rPr dirty="0" sz="2450" spc="-355">
                <a:latin typeface="Times New Roman"/>
                <a:cs typeface="Times New Roman"/>
              </a:rPr>
              <a:t> </a:t>
            </a:r>
            <a:r>
              <a:rPr dirty="0" sz="2450" spc="-5" i="1">
                <a:latin typeface="Times New Roman"/>
                <a:cs typeface="Times New Roman"/>
              </a:rPr>
              <a:t>P</a:t>
            </a:r>
            <a:r>
              <a:rPr dirty="0" sz="2450" i="1">
                <a:latin typeface="Times New Roman"/>
                <a:cs typeface="Times New Roman"/>
              </a:rPr>
              <a:t>	</a:t>
            </a:r>
            <a:r>
              <a:rPr dirty="0" sz="2450" spc="-5">
                <a:latin typeface="Times New Roman"/>
                <a:cs typeface="Times New Roman"/>
              </a:rPr>
              <a:t>,...</a:t>
            </a:r>
            <a:r>
              <a:rPr dirty="0" sz="2450" spc="-45">
                <a:latin typeface="Times New Roman"/>
                <a:cs typeface="Times New Roman"/>
              </a:rPr>
              <a:t>,</a:t>
            </a:r>
            <a:r>
              <a:rPr dirty="0" sz="2450" spc="-130" i="1">
                <a:latin typeface="Times New Roman"/>
                <a:cs typeface="Times New Roman"/>
              </a:rPr>
              <a:t>P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3710" y="4616704"/>
            <a:ext cx="1761489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75005" algn="l"/>
                <a:tab pos="1626870" algn="l"/>
              </a:tabLst>
            </a:pPr>
            <a:r>
              <a:rPr dirty="0" sz="1400" spc="10">
                <a:latin typeface="Times New Roman"/>
                <a:cs typeface="Times New Roman"/>
              </a:rPr>
              <a:t>1</a:t>
            </a:r>
            <a:r>
              <a:rPr dirty="0" sz="1400" spc="10">
                <a:latin typeface="Times New Roman"/>
                <a:cs typeface="Times New Roman"/>
              </a:rPr>
              <a:t>	</a:t>
            </a:r>
            <a:r>
              <a:rPr dirty="0" sz="1400" spc="10">
                <a:latin typeface="Times New Roman"/>
                <a:cs typeface="Times New Roman"/>
              </a:rPr>
              <a:t>2</a:t>
            </a:r>
            <a:r>
              <a:rPr dirty="0" sz="1400" spc="10">
                <a:latin typeface="Times New Roman"/>
                <a:cs typeface="Times New Roman"/>
              </a:rPr>
              <a:t>	</a:t>
            </a:r>
            <a:r>
              <a:rPr dirty="0" sz="1400" spc="15" i="1">
                <a:latin typeface="Times New Roman"/>
                <a:cs typeface="Times New Roman"/>
              </a:rPr>
              <a:t>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19321" y="4291329"/>
            <a:ext cx="2775585" cy="513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330450" algn="l"/>
                <a:tab pos="2625090" algn="l"/>
              </a:tabLst>
            </a:pPr>
            <a:r>
              <a:rPr dirty="0" sz="2450" spc="-5" i="1">
                <a:latin typeface="Times New Roman"/>
                <a:cs typeface="Times New Roman"/>
              </a:rPr>
              <a:t>v</a:t>
            </a:r>
            <a:r>
              <a:rPr dirty="0" sz="2450" spc="-225" i="1">
                <a:latin typeface="Times New Roman"/>
                <a:cs typeface="Times New Roman"/>
              </a:rPr>
              <a:t> </a:t>
            </a:r>
            <a:r>
              <a:rPr dirty="0" sz="2450" spc="235">
                <a:latin typeface="Symbol"/>
                <a:cs typeface="Symbol"/>
              </a:rPr>
              <a:t></a:t>
            </a:r>
            <a:r>
              <a:rPr dirty="0" sz="3350" spc="-415">
                <a:latin typeface="Symbol"/>
                <a:cs typeface="Symbol"/>
              </a:rPr>
              <a:t></a:t>
            </a:r>
            <a:r>
              <a:rPr dirty="0" sz="3350">
                <a:latin typeface="Times New Roman"/>
                <a:cs typeface="Times New Roman"/>
              </a:rPr>
              <a:t>	</a:t>
            </a:r>
            <a:r>
              <a:rPr dirty="0" sz="2450" spc="-5" i="1">
                <a:latin typeface="Times New Roman"/>
                <a:cs typeface="Times New Roman"/>
              </a:rPr>
              <a:t>b</a:t>
            </a:r>
            <a:r>
              <a:rPr dirty="0" sz="2450" i="1">
                <a:latin typeface="Times New Roman"/>
                <a:cs typeface="Times New Roman"/>
              </a:rPr>
              <a:t>	</a:t>
            </a:r>
            <a:r>
              <a:rPr dirty="0" sz="3200" spc="-490">
                <a:latin typeface="Symbol"/>
                <a:cs typeface="Symbol"/>
              </a:rPr>
              <a:t></a:t>
            </a:r>
            <a:r>
              <a:rPr dirty="0" sz="3350" spc="-625">
                <a:latin typeface="Symbol"/>
                <a:cs typeface="Symbol"/>
              </a:rPr>
              <a:t>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5640" y="5960109"/>
            <a:ext cx="9715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5" i="1">
                <a:latin typeface="Times New Roman"/>
                <a:cs typeface="Times New Roman"/>
              </a:rPr>
              <a:t>J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8311" y="4946395"/>
            <a:ext cx="6567170" cy="176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给定信道输出概率P(</a:t>
            </a:r>
            <a:r>
              <a:rPr dirty="0" sz="2800">
                <a:latin typeface="NSimSun"/>
                <a:cs typeface="NSimSun"/>
              </a:rPr>
              <a:t>b</a:t>
            </a:r>
            <a:r>
              <a:rPr dirty="0" baseline="-20467" sz="2850" spc="-7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)和信源符号概率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P(</a:t>
            </a:r>
            <a:r>
              <a:rPr dirty="0" sz="2800" spc="-5">
                <a:latin typeface="NSimSun"/>
                <a:cs typeface="NSimSun"/>
              </a:rPr>
              <a:t>a</a:t>
            </a:r>
            <a:r>
              <a:rPr dirty="0" baseline="-20467" sz="2850" spc="-7">
                <a:latin typeface="NSimSun"/>
                <a:cs typeface="NSimSun"/>
              </a:rPr>
              <a:t>J</a:t>
            </a:r>
            <a:r>
              <a:rPr dirty="0" sz="2800" spc="-5">
                <a:latin typeface="NSimSun"/>
                <a:cs typeface="NSimSun"/>
              </a:rPr>
              <a:t>),它们由下式相联系</a:t>
            </a:r>
            <a:endParaRPr sz="2800">
              <a:latin typeface="NSimSun"/>
              <a:cs typeface="NSimSun"/>
            </a:endParaRPr>
          </a:p>
          <a:p>
            <a:pPr marL="2041525">
              <a:lnSpc>
                <a:spcPct val="100000"/>
              </a:lnSpc>
              <a:spcBef>
                <a:spcPts val="1305"/>
              </a:spcBef>
            </a:pPr>
            <a:r>
              <a:rPr dirty="0" sz="2150" spc="10" i="1">
                <a:latin typeface="Times New Roman"/>
                <a:cs typeface="Times New Roman"/>
              </a:rPr>
              <a:t>P</a:t>
            </a:r>
            <a:r>
              <a:rPr dirty="0" sz="2150" spc="-290" i="1">
                <a:latin typeface="Times New Roman"/>
                <a:cs typeface="Times New Roman"/>
              </a:rPr>
              <a:t> </a:t>
            </a:r>
            <a:r>
              <a:rPr dirty="0" sz="2850" spc="-260">
                <a:latin typeface="Symbol"/>
                <a:cs typeface="Symbol"/>
              </a:rPr>
              <a:t></a:t>
            </a:r>
            <a:r>
              <a:rPr dirty="0" sz="2150" spc="75" i="1">
                <a:latin typeface="Times New Roman"/>
                <a:cs typeface="Times New Roman"/>
              </a:rPr>
              <a:t>b</a:t>
            </a:r>
            <a:r>
              <a:rPr dirty="0" baseline="-24444" sz="1875" spc="7" i="1">
                <a:latin typeface="Times New Roman"/>
                <a:cs typeface="Times New Roman"/>
              </a:rPr>
              <a:t>k</a:t>
            </a:r>
            <a:r>
              <a:rPr dirty="0" baseline="-24444" sz="1875" i="1">
                <a:latin typeface="Times New Roman"/>
                <a:cs typeface="Times New Roman"/>
              </a:rPr>
              <a:t> </a:t>
            </a:r>
            <a:r>
              <a:rPr dirty="0" baseline="-24444" sz="1875" spc="-104" i="1">
                <a:latin typeface="Times New Roman"/>
                <a:cs typeface="Times New Roman"/>
              </a:rPr>
              <a:t> </a:t>
            </a:r>
            <a:r>
              <a:rPr dirty="0" sz="2850" spc="-140">
                <a:latin typeface="Symbol"/>
                <a:cs typeface="Symbol"/>
              </a:rPr>
              <a:t></a:t>
            </a:r>
            <a:r>
              <a:rPr dirty="0" sz="2850" spc="-345">
                <a:latin typeface="Times New Roman"/>
                <a:cs typeface="Times New Roman"/>
              </a:rPr>
              <a:t> </a:t>
            </a:r>
            <a:r>
              <a:rPr dirty="0" sz="2150" spc="10">
                <a:latin typeface="Symbol"/>
                <a:cs typeface="Symbol"/>
              </a:rPr>
              <a:t></a:t>
            </a:r>
            <a:r>
              <a:rPr dirty="0" sz="2150" spc="175">
                <a:latin typeface="Times New Roman"/>
                <a:cs typeface="Times New Roman"/>
              </a:rPr>
              <a:t> </a:t>
            </a:r>
            <a:r>
              <a:rPr dirty="0" baseline="-8547" sz="4875" spc="7">
                <a:latin typeface="Symbol"/>
                <a:cs typeface="Symbol"/>
              </a:rPr>
              <a:t></a:t>
            </a:r>
            <a:r>
              <a:rPr dirty="0" baseline="-8547" sz="4875" spc="-135">
                <a:latin typeface="Times New Roman"/>
                <a:cs typeface="Times New Roman"/>
              </a:rPr>
              <a:t> </a:t>
            </a:r>
            <a:r>
              <a:rPr dirty="0" sz="2150" spc="10" i="1">
                <a:latin typeface="Times New Roman"/>
                <a:cs typeface="Times New Roman"/>
              </a:rPr>
              <a:t>P</a:t>
            </a:r>
            <a:r>
              <a:rPr dirty="0" sz="2150" spc="-275" i="1">
                <a:latin typeface="Times New Roman"/>
                <a:cs typeface="Times New Roman"/>
              </a:rPr>
              <a:t> </a:t>
            </a:r>
            <a:r>
              <a:rPr dirty="0" sz="3400" spc="-550">
                <a:latin typeface="Symbol"/>
                <a:cs typeface="Symbol"/>
              </a:rPr>
              <a:t></a:t>
            </a:r>
            <a:r>
              <a:rPr dirty="0" sz="2150" spc="75" i="1">
                <a:latin typeface="Times New Roman"/>
                <a:cs typeface="Times New Roman"/>
              </a:rPr>
              <a:t>b</a:t>
            </a:r>
            <a:r>
              <a:rPr dirty="0" baseline="-24444" sz="1875" spc="7" i="1">
                <a:latin typeface="Times New Roman"/>
                <a:cs typeface="Times New Roman"/>
              </a:rPr>
              <a:t>k</a:t>
            </a:r>
            <a:r>
              <a:rPr dirty="0" baseline="-24444" sz="1875" i="1">
                <a:latin typeface="Times New Roman"/>
                <a:cs typeface="Times New Roman"/>
              </a:rPr>
              <a:t>  </a:t>
            </a:r>
            <a:r>
              <a:rPr dirty="0" baseline="-24444" sz="1875" spc="-112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|</a:t>
            </a:r>
            <a:r>
              <a:rPr dirty="0" sz="2150" spc="-10">
                <a:latin typeface="Times New Roman"/>
                <a:cs typeface="Times New Roman"/>
              </a:rPr>
              <a:t> </a:t>
            </a:r>
            <a:r>
              <a:rPr dirty="0" sz="2150" spc="10" i="1">
                <a:latin typeface="Times New Roman"/>
                <a:cs typeface="Times New Roman"/>
              </a:rPr>
              <a:t>a</a:t>
            </a:r>
            <a:r>
              <a:rPr dirty="0" sz="2150" spc="-95" i="1">
                <a:latin typeface="Times New Roman"/>
                <a:cs typeface="Times New Roman"/>
              </a:rPr>
              <a:t> </a:t>
            </a:r>
            <a:r>
              <a:rPr dirty="0" baseline="-24444" sz="1875" i="1">
                <a:latin typeface="Times New Roman"/>
                <a:cs typeface="Times New Roman"/>
              </a:rPr>
              <a:t>j</a:t>
            </a:r>
            <a:r>
              <a:rPr dirty="0" baseline="-24444" sz="1875" i="1">
                <a:latin typeface="Times New Roman"/>
                <a:cs typeface="Times New Roman"/>
              </a:rPr>
              <a:t> </a:t>
            </a:r>
            <a:r>
              <a:rPr dirty="0" baseline="-24444" sz="1875" spc="-225" i="1">
                <a:latin typeface="Times New Roman"/>
                <a:cs typeface="Times New Roman"/>
              </a:rPr>
              <a:t> </a:t>
            </a:r>
            <a:r>
              <a:rPr dirty="0" sz="3400" spc="-465">
                <a:latin typeface="Symbol"/>
                <a:cs typeface="Symbol"/>
              </a:rPr>
              <a:t></a:t>
            </a:r>
            <a:r>
              <a:rPr dirty="0" sz="2150" spc="10" i="1">
                <a:latin typeface="Times New Roman"/>
                <a:cs typeface="Times New Roman"/>
              </a:rPr>
              <a:t>P</a:t>
            </a:r>
            <a:r>
              <a:rPr dirty="0" sz="2150" spc="-275" i="1">
                <a:latin typeface="Times New Roman"/>
                <a:cs typeface="Times New Roman"/>
              </a:rPr>
              <a:t> </a:t>
            </a:r>
            <a:r>
              <a:rPr dirty="0" sz="3400" spc="-465">
                <a:latin typeface="Symbol"/>
                <a:cs typeface="Symbol"/>
              </a:rPr>
              <a:t></a:t>
            </a:r>
            <a:r>
              <a:rPr dirty="0" sz="2150" spc="10" i="1">
                <a:latin typeface="Times New Roman"/>
                <a:cs typeface="Times New Roman"/>
              </a:rPr>
              <a:t>a</a:t>
            </a:r>
            <a:r>
              <a:rPr dirty="0" sz="2150" spc="40" i="1">
                <a:latin typeface="Times New Roman"/>
                <a:cs typeface="Times New Roman"/>
              </a:rPr>
              <a:t> </a:t>
            </a:r>
            <a:r>
              <a:rPr dirty="0" baseline="-24444" sz="1875" i="1">
                <a:latin typeface="Times New Roman"/>
                <a:cs typeface="Times New Roman"/>
              </a:rPr>
              <a:t>j</a:t>
            </a:r>
            <a:r>
              <a:rPr dirty="0" baseline="-24444" sz="1875" i="1">
                <a:latin typeface="Times New Roman"/>
                <a:cs typeface="Times New Roman"/>
              </a:rPr>
              <a:t> </a:t>
            </a:r>
            <a:r>
              <a:rPr dirty="0" baseline="-24444" sz="1875" spc="-225" i="1">
                <a:latin typeface="Times New Roman"/>
                <a:cs typeface="Times New Roman"/>
              </a:rPr>
              <a:t> </a:t>
            </a:r>
            <a:r>
              <a:rPr dirty="0" sz="3400" spc="-325">
                <a:latin typeface="Symbol"/>
                <a:cs typeface="Symbol"/>
              </a:rPr>
              <a:t></a:t>
            </a:r>
            <a:endParaRPr sz="3400">
              <a:latin typeface="Symbol"/>
              <a:cs typeface="Symbol"/>
            </a:endParaRPr>
          </a:p>
          <a:p>
            <a:pPr algn="ctr" marR="163195">
              <a:lnSpc>
                <a:spcPct val="100000"/>
              </a:lnSpc>
              <a:spcBef>
                <a:spcPts val="145"/>
              </a:spcBef>
            </a:pPr>
            <a:r>
              <a:rPr dirty="0" sz="1250" i="1">
                <a:latin typeface="Times New Roman"/>
                <a:cs typeface="Times New Roman"/>
              </a:rPr>
              <a:t>j</a:t>
            </a:r>
            <a:r>
              <a:rPr dirty="0" sz="1250" spc="-125" i="1">
                <a:latin typeface="Times New Roman"/>
                <a:cs typeface="Times New Roman"/>
              </a:rPr>
              <a:t> </a:t>
            </a:r>
            <a:r>
              <a:rPr dirty="0" sz="1250" spc="20">
                <a:latin typeface="Symbol"/>
                <a:cs typeface="Symbol"/>
              </a:rPr>
              <a:t></a:t>
            </a:r>
            <a:r>
              <a:rPr dirty="0" sz="1250" spc="5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94840"/>
            <a:ext cx="7615555" cy="161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信道输出（续）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将上式中的条件概率放入一个K×J的正向信 道传递矩阵Q，其元素</a:t>
            </a:r>
            <a:r>
              <a:rPr dirty="0" sz="2800">
                <a:latin typeface="NSimSun"/>
                <a:cs typeface="NSimSun"/>
              </a:rPr>
              <a:t>q</a:t>
            </a:r>
            <a:r>
              <a:rPr dirty="0" baseline="-20467" sz="2850" spc="-7">
                <a:latin typeface="NSimSun"/>
                <a:cs typeface="NSimSun"/>
              </a:rPr>
              <a:t>kj</a:t>
            </a:r>
            <a:r>
              <a:rPr dirty="0" sz="2800">
                <a:latin typeface="NSimSun"/>
                <a:cs typeface="NSimSun"/>
              </a:rPr>
              <a:t>=P(</a:t>
            </a:r>
            <a:r>
              <a:rPr dirty="0" sz="2800" spc="-5">
                <a:latin typeface="NSimSun"/>
                <a:cs typeface="NSimSun"/>
              </a:rPr>
              <a:t>b</a:t>
            </a:r>
            <a:r>
              <a:rPr dirty="0" baseline="-20467" sz="2850" spc="-7">
                <a:latin typeface="NSimSun"/>
                <a:cs typeface="NSimSun"/>
              </a:rPr>
              <a:t>k</a:t>
            </a:r>
            <a:r>
              <a:rPr dirty="0" sz="2800" spc="-5">
                <a:latin typeface="NSimSun"/>
                <a:cs typeface="NSimSun"/>
              </a:rPr>
              <a:t>|</a:t>
            </a:r>
            <a:r>
              <a:rPr dirty="0" sz="2800">
                <a:latin typeface="NSimSun"/>
                <a:cs typeface="NSimSun"/>
              </a:rPr>
              <a:t>a</a:t>
            </a:r>
            <a:r>
              <a:rPr dirty="0" baseline="-20467" sz="2850" spc="-7">
                <a:latin typeface="NSimSun"/>
                <a:cs typeface="NSimSun"/>
              </a:rPr>
              <a:t>j</a:t>
            </a:r>
            <a:r>
              <a:rPr dirty="0" sz="2800" spc="-5">
                <a:latin typeface="NSimSun"/>
                <a:cs typeface="NSimSun"/>
              </a:rPr>
              <a:t>)为条件概率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信息论基础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02906" y="5071605"/>
            <a:ext cx="10985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1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02906" y="3596411"/>
            <a:ext cx="109855" cy="1533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50"/>
              </a:lnSpc>
            </a:pPr>
            <a:r>
              <a:rPr dirty="0" sz="1700" spc="1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660"/>
              </a:lnSpc>
            </a:pPr>
            <a:r>
              <a:rPr dirty="0" sz="1700" spc="1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660"/>
              </a:lnSpc>
            </a:pPr>
            <a:r>
              <a:rPr dirty="0" sz="1700" spc="1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660"/>
              </a:lnSpc>
            </a:pPr>
            <a:r>
              <a:rPr dirty="0" sz="1700" spc="1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660"/>
              </a:lnSpc>
            </a:pPr>
            <a:r>
              <a:rPr dirty="0" sz="1700" spc="1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660"/>
              </a:lnSpc>
            </a:pPr>
            <a:r>
              <a:rPr dirty="0" sz="1700" spc="1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850"/>
              </a:lnSpc>
            </a:pPr>
            <a:r>
              <a:rPr dirty="0" sz="1700" spc="1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3060" y="5071630"/>
            <a:ext cx="10985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1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72916" y="4017797"/>
            <a:ext cx="500380" cy="1111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850"/>
              </a:lnSpc>
            </a:pPr>
            <a:r>
              <a:rPr dirty="0" sz="1700" spc="1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algn="r" marR="5080">
              <a:lnSpc>
                <a:spcPts val="1540"/>
              </a:lnSpc>
            </a:pPr>
            <a:r>
              <a:rPr dirty="0" sz="1700" spc="1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algn="r" marR="5080">
              <a:lnSpc>
                <a:spcPts val="1660"/>
              </a:lnSpc>
            </a:pPr>
            <a:r>
              <a:rPr dirty="0" sz="1700" spc="20" i="1">
                <a:latin typeface="Times New Roman"/>
                <a:cs typeface="Times New Roman"/>
              </a:rPr>
              <a:t>Q</a:t>
            </a:r>
            <a:r>
              <a:rPr dirty="0" sz="1700" spc="10" i="1">
                <a:latin typeface="Times New Roman"/>
                <a:cs typeface="Times New Roman"/>
              </a:rPr>
              <a:t> </a:t>
            </a:r>
            <a:r>
              <a:rPr dirty="0" sz="1700" spc="15">
                <a:latin typeface="Symbol"/>
                <a:cs typeface="Symbol"/>
              </a:rPr>
              <a:t>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baseline="-8169" sz="2550" spc="15">
                <a:latin typeface="Symbol"/>
                <a:cs typeface="Symbol"/>
              </a:rPr>
              <a:t></a:t>
            </a:r>
            <a:endParaRPr baseline="-8169" sz="2550">
              <a:latin typeface="Symbol"/>
              <a:cs typeface="Symbol"/>
            </a:endParaRPr>
          </a:p>
          <a:p>
            <a:pPr algn="r" marR="5080">
              <a:lnSpc>
                <a:spcPts val="1780"/>
              </a:lnSpc>
            </a:pPr>
            <a:r>
              <a:rPr dirty="0" sz="1700" spc="1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algn="r" marR="5080">
              <a:lnSpc>
                <a:spcPts val="1850"/>
              </a:lnSpc>
            </a:pPr>
            <a:r>
              <a:rPr dirty="0" sz="1700" spc="1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80125" y="3845801"/>
            <a:ext cx="840740" cy="349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65" i="1">
                <a:latin typeface="Times New Roman"/>
                <a:cs typeface="Times New Roman"/>
              </a:rPr>
              <a:t>P</a:t>
            </a:r>
            <a:r>
              <a:rPr dirty="0" sz="2250" spc="-260">
                <a:latin typeface="Symbol"/>
                <a:cs typeface="Symbol"/>
              </a:rPr>
              <a:t></a:t>
            </a:r>
            <a:r>
              <a:rPr dirty="0" sz="1700" spc="15" i="1">
                <a:latin typeface="Times New Roman"/>
                <a:cs typeface="Times New Roman"/>
              </a:rPr>
              <a:t>b</a:t>
            </a:r>
            <a:r>
              <a:rPr dirty="0" sz="1700" i="1">
                <a:latin typeface="Times New Roman"/>
                <a:cs typeface="Times New Roman"/>
              </a:rPr>
              <a:t> </a:t>
            </a:r>
            <a:r>
              <a:rPr dirty="0" sz="1700" spc="70" i="1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|</a:t>
            </a:r>
            <a:r>
              <a:rPr dirty="0" sz="1700" spc="-95">
                <a:latin typeface="Times New Roman"/>
                <a:cs typeface="Times New Roman"/>
              </a:rPr>
              <a:t> </a:t>
            </a:r>
            <a:r>
              <a:rPr dirty="0" sz="1700" spc="15" i="1">
                <a:latin typeface="Times New Roman"/>
                <a:cs typeface="Times New Roman"/>
              </a:rPr>
              <a:t>a</a:t>
            </a:r>
            <a:r>
              <a:rPr dirty="0" sz="1700" i="1">
                <a:latin typeface="Times New Roman"/>
                <a:cs typeface="Times New Roman"/>
              </a:rPr>
              <a:t> </a:t>
            </a:r>
            <a:r>
              <a:rPr dirty="0" sz="1700" spc="60" i="1">
                <a:latin typeface="Times New Roman"/>
                <a:cs typeface="Times New Roman"/>
              </a:rPr>
              <a:t> </a:t>
            </a:r>
            <a:r>
              <a:rPr dirty="0" sz="2250" spc="-180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9834" y="3845801"/>
            <a:ext cx="800100" cy="349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65" i="1">
                <a:latin typeface="Times New Roman"/>
                <a:cs typeface="Times New Roman"/>
              </a:rPr>
              <a:t>P</a:t>
            </a:r>
            <a:r>
              <a:rPr dirty="0" sz="2250" spc="-260">
                <a:latin typeface="Symbol"/>
                <a:cs typeface="Symbol"/>
              </a:rPr>
              <a:t></a:t>
            </a:r>
            <a:r>
              <a:rPr dirty="0" sz="1700" spc="15" i="1">
                <a:latin typeface="Times New Roman"/>
                <a:cs typeface="Times New Roman"/>
              </a:rPr>
              <a:t>b</a:t>
            </a:r>
            <a:r>
              <a:rPr dirty="0" sz="1700" i="1">
                <a:latin typeface="Times New Roman"/>
                <a:cs typeface="Times New Roman"/>
              </a:rPr>
              <a:t> </a:t>
            </a:r>
            <a:r>
              <a:rPr dirty="0" sz="1700" spc="70" i="1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|</a:t>
            </a:r>
            <a:r>
              <a:rPr dirty="0" sz="1700" spc="-95">
                <a:latin typeface="Times New Roman"/>
                <a:cs typeface="Times New Roman"/>
              </a:rPr>
              <a:t> </a:t>
            </a:r>
            <a:r>
              <a:rPr dirty="0" sz="1700" spc="15" i="1">
                <a:latin typeface="Times New Roman"/>
                <a:cs typeface="Times New Roman"/>
              </a:rPr>
              <a:t>a</a:t>
            </a:r>
            <a:r>
              <a:rPr dirty="0" sz="1700" spc="165" i="1">
                <a:latin typeface="Times New Roman"/>
                <a:cs typeface="Times New Roman"/>
              </a:rPr>
              <a:t> </a:t>
            </a:r>
            <a:r>
              <a:rPr dirty="0" sz="2250" spc="-180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63060" y="5170932"/>
            <a:ext cx="3449954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09520" algn="l"/>
              </a:tabLst>
            </a:pPr>
            <a:r>
              <a:rPr dirty="0" baseline="-4901" sz="2550" spc="-982">
                <a:latin typeface="Symbol"/>
                <a:cs typeface="Symbol"/>
              </a:rPr>
              <a:t></a:t>
            </a:r>
            <a:r>
              <a:rPr dirty="0" baseline="-14705" sz="2550" spc="150">
                <a:latin typeface="Symbol"/>
                <a:cs typeface="Symbol"/>
              </a:rPr>
              <a:t></a:t>
            </a:r>
            <a:r>
              <a:rPr dirty="0" sz="1700" spc="65" i="1">
                <a:latin typeface="Times New Roman"/>
                <a:cs typeface="Times New Roman"/>
              </a:rPr>
              <a:t>P</a:t>
            </a:r>
            <a:r>
              <a:rPr dirty="0" sz="2250" spc="-260">
                <a:latin typeface="Symbol"/>
                <a:cs typeface="Symbol"/>
              </a:rPr>
              <a:t></a:t>
            </a:r>
            <a:r>
              <a:rPr dirty="0" sz="1700" spc="-15" i="1">
                <a:latin typeface="Times New Roman"/>
                <a:cs typeface="Times New Roman"/>
              </a:rPr>
              <a:t>b</a:t>
            </a:r>
            <a:r>
              <a:rPr dirty="0" baseline="-25000" sz="1500" spc="7" i="1">
                <a:latin typeface="Times New Roman"/>
                <a:cs typeface="Times New Roman"/>
              </a:rPr>
              <a:t>K</a:t>
            </a:r>
            <a:r>
              <a:rPr dirty="0" baseline="-25000" sz="1500" i="1">
                <a:latin typeface="Times New Roman"/>
                <a:cs typeface="Times New Roman"/>
              </a:rPr>
              <a:t> </a:t>
            </a:r>
            <a:r>
              <a:rPr dirty="0" baseline="-25000" sz="1500" spc="127" i="1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|</a:t>
            </a:r>
            <a:r>
              <a:rPr dirty="0" sz="1700" spc="-95">
                <a:latin typeface="Times New Roman"/>
                <a:cs typeface="Times New Roman"/>
              </a:rPr>
              <a:t> </a:t>
            </a:r>
            <a:r>
              <a:rPr dirty="0" sz="1700" spc="-75" i="1">
                <a:latin typeface="Times New Roman"/>
                <a:cs typeface="Times New Roman"/>
              </a:rPr>
              <a:t>a</a:t>
            </a:r>
            <a:r>
              <a:rPr dirty="0" baseline="-25000" sz="1500" spc="7">
                <a:latin typeface="Times New Roman"/>
                <a:cs typeface="Times New Roman"/>
              </a:rPr>
              <a:t>1</a:t>
            </a:r>
            <a:r>
              <a:rPr dirty="0" baseline="-25000" sz="1500" spc="-120">
                <a:latin typeface="Times New Roman"/>
                <a:cs typeface="Times New Roman"/>
              </a:rPr>
              <a:t> </a:t>
            </a:r>
            <a:r>
              <a:rPr dirty="0" sz="2250" spc="-180">
                <a:latin typeface="Symbol"/>
                <a:cs typeface="Symbol"/>
              </a:rPr>
              <a:t>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1700" spc="65" i="1">
                <a:latin typeface="Times New Roman"/>
                <a:cs typeface="Times New Roman"/>
              </a:rPr>
              <a:t>P</a:t>
            </a:r>
            <a:r>
              <a:rPr dirty="0" sz="2250" spc="-270">
                <a:latin typeface="Symbol"/>
                <a:cs typeface="Symbol"/>
              </a:rPr>
              <a:t></a:t>
            </a:r>
            <a:r>
              <a:rPr dirty="0" sz="1700" spc="-15" i="1">
                <a:latin typeface="Times New Roman"/>
                <a:cs typeface="Times New Roman"/>
              </a:rPr>
              <a:t>b</a:t>
            </a:r>
            <a:r>
              <a:rPr dirty="0" baseline="-25000" sz="1500" spc="7" i="1">
                <a:latin typeface="Times New Roman"/>
                <a:cs typeface="Times New Roman"/>
              </a:rPr>
              <a:t>K</a:t>
            </a:r>
            <a:r>
              <a:rPr dirty="0" baseline="-25000" sz="1500" i="1">
                <a:latin typeface="Times New Roman"/>
                <a:cs typeface="Times New Roman"/>
              </a:rPr>
              <a:t> </a:t>
            </a:r>
            <a:r>
              <a:rPr dirty="0" baseline="-25000" sz="1500" spc="127" i="1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|</a:t>
            </a:r>
            <a:r>
              <a:rPr dirty="0" sz="1700" spc="-95">
                <a:latin typeface="Times New Roman"/>
                <a:cs typeface="Times New Roman"/>
              </a:rPr>
              <a:t> </a:t>
            </a:r>
            <a:r>
              <a:rPr dirty="0" sz="1700" spc="90" i="1">
                <a:latin typeface="Times New Roman"/>
                <a:cs typeface="Times New Roman"/>
              </a:rPr>
              <a:t>a</a:t>
            </a:r>
            <a:r>
              <a:rPr dirty="0" baseline="-25000" sz="1500" i="1">
                <a:latin typeface="Times New Roman"/>
                <a:cs typeface="Times New Roman"/>
              </a:rPr>
              <a:t>J</a:t>
            </a:r>
            <a:r>
              <a:rPr dirty="0" baseline="-25000" sz="1500" i="1">
                <a:latin typeface="Times New Roman"/>
                <a:cs typeface="Times New Roman"/>
              </a:rPr>
              <a:t> </a:t>
            </a:r>
            <a:r>
              <a:rPr dirty="0" baseline="-25000" sz="1500" spc="-165" i="1">
                <a:latin typeface="Times New Roman"/>
                <a:cs typeface="Times New Roman"/>
              </a:rPr>
              <a:t> </a:t>
            </a:r>
            <a:r>
              <a:rPr dirty="0" sz="2250" spc="-275">
                <a:latin typeface="Symbol"/>
                <a:cs typeface="Symbol"/>
              </a:rPr>
              <a:t></a:t>
            </a:r>
            <a:r>
              <a:rPr dirty="0" baseline="-14705" sz="2550" spc="-982">
                <a:latin typeface="Symbol"/>
                <a:cs typeface="Symbol"/>
              </a:rPr>
              <a:t></a:t>
            </a:r>
            <a:r>
              <a:rPr dirty="0" baseline="-4901" sz="2550" spc="-982">
                <a:latin typeface="Symbol"/>
                <a:cs typeface="Symbol"/>
              </a:rPr>
              <a:t></a:t>
            </a:r>
            <a:endParaRPr baseline="-4901" sz="25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86448" y="4059428"/>
            <a:ext cx="412115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1630" algn="l"/>
              </a:tabLst>
            </a:pPr>
            <a:r>
              <a:rPr dirty="0" sz="1000" spc="5">
                <a:latin typeface="Times New Roman"/>
                <a:cs typeface="Times New Roman"/>
              </a:rPr>
              <a:t>2</a:t>
            </a:r>
            <a:r>
              <a:rPr dirty="0" sz="1000" spc="5">
                <a:latin typeface="Times New Roman"/>
                <a:cs typeface="Times New Roman"/>
              </a:rPr>
              <a:t>	</a:t>
            </a:r>
            <a:r>
              <a:rPr dirty="0" sz="1000" i="1">
                <a:latin typeface="Times New Roman"/>
                <a:cs typeface="Times New Roman"/>
              </a:rPr>
              <a:t>J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66159" y="4059428"/>
            <a:ext cx="399415" cy="1123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  <a:tabLst>
                <a:tab pos="309245" algn="l"/>
              </a:tabLst>
            </a:pPr>
            <a:r>
              <a:rPr dirty="0" sz="1000" spc="5">
                <a:latin typeface="Times New Roman"/>
                <a:cs typeface="Times New Roman"/>
              </a:rPr>
              <a:t>2</a:t>
            </a:r>
            <a:r>
              <a:rPr dirty="0" sz="1000" spc="5">
                <a:latin typeface="Times New Roman"/>
                <a:cs typeface="Times New Roman"/>
              </a:rPr>
              <a:t>	</a:t>
            </a:r>
            <a:r>
              <a:rPr dirty="0" sz="1000" spc="5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  <a:p>
            <a:pPr algn="ctr" marR="80645">
              <a:lnSpc>
                <a:spcPct val="100000"/>
              </a:lnSpc>
              <a:spcBef>
                <a:spcPts val="305"/>
              </a:spcBef>
            </a:pPr>
            <a:r>
              <a:rPr dirty="0" sz="1700" spc="5"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  <a:p>
            <a:pPr algn="ctr" marR="80645">
              <a:lnSpc>
                <a:spcPct val="100000"/>
              </a:lnSpc>
              <a:spcBef>
                <a:spcPts val="555"/>
              </a:spcBef>
            </a:pPr>
            <a:r>
              <a:rPr dirty="0" sz="1700" spc="5"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  <a:p>
            <a:pPr algn="ctr" marR="80645">
              <a:lnSpc>
                <a:spcPct val="100000"/>
              </a:lnSpc>
              <a:spcBef>
                <a:spcPts val="555"/>
              </a:spcBef>
            </a:pPr>
            <a:r>
              <a:rPr dirty="0" sz="1700" spc="5"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09274" y="3510534"/>
            <a:ext cx="2138680" cy="203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70"/>
              </a:lnSpc>
              <a:tabLst>
                <a:tab pos="965835" algn="l"/>
                <a:tab pos="1335405" algn="l"/>
              </a:tabLst>
            </a:pPr>
            <a:r>
              <a:rPr dirty="0" sz="1700" spc="65" i="1">
                <a:latin typeface="Times New Roman"/>
                <a:cs typeface="Times New Roman"/>
              </a:rPr>
              <a:t>P</a:t>
            </a:r>
            <a:r>
              <a:rPr dirty="0" sz="2250" spc="-260">
                <a:latin typeface="Symbol"/>
                <a:cs typeface="Symbol"/>
              </a:rPr>
              <a:t></a:t>
            </a:r>
            <a:r>
              <a:rPr dirty="0" sz="1700" spc="-155" i="1">
                <a:latin typeface="Times New Roman"/>
                <a:cs typeface="Times New Roman"/>
              </a:rPr>
              <a:t>b</a:t>
            </a:r>
            <a:r>
              <a:rPr dirty="0" baseline="-25000" sz="1500" spc="7">
                <a:latin typeface="Times New Roman"/>
                <a:cs typeface="Times New Roman"/>
              </a:rPr>
              <a:t>1</a:t>
            </a:r>
            <a:r>
              <a:rPr dirty="0" baseline="-25000" sz="1500">
                <a:latin typeface="Times New Roman"/>
                <a:cs typeface="Times New Roman"/>
              </a:rPr>
              <a:t> </a:t>
            </a:r>
            <a:r>
              <a:rPr dirty="0" baseline="-25000" sz="1500" spc="-165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|</a:t>
            </a:r>
            <a:r>
              <a:rPr dirty="0" sz="1700" spc="-95">
                <a:latin typeface="Times New Roman"/>
                <a:cs typeface="Times New Roman"/>
              </a:rPr>
              <a:t> </a:t>
            </a:r>
            <a:r>
              <a:rPr dirty="0" sz="1700" spc="40" i="1">
                <a:latin typeface="Times New Roman"/>
                <a:cs typeface="Times New Roman"/>
              </a:rPr>
              <a:t>a</a:t>
            </a:r>
            <a:r>
              <a:rPr dirty="0" baseline="-25000" sz="1500" spc="7">
                <a:latin typeface="Times New Roman"/>
                <a:cs typeface="Times New Roman"/>
              </a:rPr>
              <a:t>2</a:t>
            </a:r>
            <a:r>
              <a:rPr dirty="0" baseline="-25000" sz="1500">
                <a:latin typeface="Times New Roman"/>
                <a:cs typeface="Times New Roman"/>
              </a:rPr>
              <a:t> </a:t>
            </a:r>
            <a:r>
              <a:rPr dirty="0" sz="2250" spc="-180">
                <a:latin typeface="Symbol"/>
                <a:cs typeface="Symbol"/>
              </a:rPr>
              <a:t>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1700" spc="5">
                <a:latin typeface="Times New Roman"/>
                <a:cs typeface="Times New Roman"/>
              </a:rPr>
              <a:t>...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65" i="1">
                <a:latin typeface="Times New Roman"/>
                <a:cs typeface="Times New Roman"/>
              </a:rPr>
              <a:t>P</a:t>
            </a:r>
            <a:r>
              <a:rPr dirty="0" sz="2250" spc="-270">
                <a:latin typeface="Symbol"/>
                <a:cs typeface="Symbol"/>
              </a:rPr>
              <a:t></a:t>
            </a:r>
            <a:r>
              <a:rPr dirty="0" sz="1700" spc="-150" i="1">
                <a:latin typeface="Times New Roman"/>
                <a:cs typeface="Times New Roman"/>
              </a:rPr>
              <a:t>b</a:t>
            </a:r>
            <a:r>
              <a:rPr dirty="0" baseline="-25000" sz="1500" spc="7">
                <a:latin typeface="Times New Roman"/>
                <a:cs typeface="Times New Roman"/>
              </a:rPr>
              <a:t>1</a:t>
            </a:r>
            <a:r>
              <a:rPr dirty="0" baseline="-25000" sz="1500">
                <a:latin typeface="Times New Roman"/>
                <a:cs typeface="Times New Roman"/>
              </a:rPr>
              <a:t> </a:t>
            </a:r>
            <a:r>
              <a:rPr dirty="0" baseline="-25000" sz="1500" spc="-172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|</a:t>
            </a:r>
            <a:r>
              <a:rPr dirty="0" sz="1700" spc="-90">
                <a:latin typeface="Times New Roman"/>
                <a:cs typeface="Times New Roman"/>
              </a:rPr>
              <a:t> </a:t>
            </a:r>
            <a:r>
              <a:rPr dirty="0" sz="1700" spc="80" i="1">
                <a:latin typeface="Times New Roman"/>
                <a:cs typeface="Times New Roman"/>
              </a:rPr>
              <a:t>a</a:t>
            </a:r>
            <a:r>
              <a:rPr dirty="0" baseline="-25000" sz="1500" i="1">
                <a:latin typeface="Times New Roman"/>
                <a:cs typeface="Times New Roman"/>
              </a:rPr>
              <a:t>J</a:t>
            </a:r>
            <a:r>
              <a:rPr dirty="0" baseline="-25000" sz="1500" i="1">
                <a:latin typeface="Times New Roman"/>
                <a:cs typeface="Times New Roman"/>
              </a:rPr>
              <a:t> </a:t>
            </a:r>
            <a:r>
              <a:rPr dirty="0" baseline="-25000" sz="1500" spc="-165" i="1">
                <a:latin typeface="Times New Roman"/>
                <a:cs typeface="Times New Roman"/>
              </a:rPr>
              <a:t> </a:t>
            </a:r>
            <a:r>
              <a:rPr dirty="0" sz="2250" spc="-180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  <a:p>
            <a:pPr marL="36830">
              <a:lnSpc>
                <a:spcPts val="2670"/>
              </a:lnSpc>
              <a:tabLst>
                <a:tab pos="1013460" algn="l"/>
              </a:tabLst>
            </a:pPr>
            <a:r>
              <a:rPr dirty="0" sz="1700" spc="65" i="1">
                <a:latin typeface="Times New Roman"/>
                <a:cs typeface="Times New Roman"/>
              </a:rPr>
              <a:t>P</a:t>
            </a:r>
            <a:r>
              <a:rPr dirty="0" sz="2250" spc="-260">
                <a:latin typeface="Symbol"/>
                <a:cs typeface="Symbol"/>
              </a:rPr>
              <a:t></a:t>
            </a:r>
            <a:r>
              <a:rPr dirty="0" sz="1700" spc="-45" i="1">
                <a:latin typeface="Times New Roman"/>
                <a:cs typeface="Times New Roman"/>
              </a:rPr>
              <a:t>b</a:t>
            </a:r>
            <a:r>
              <a:rPr dirty="0" baseline="-25000" sz="1500" spc="7">
                <a:latin typeface="Times New Roman"/>
                <a:cs typeface="Times New Roman"/>
              </a:rPr>
              <a:t>2</a:t>
            </a:r>
            <a:r>
              <a:rPr dirty="0" baseline="-25000" sz="1500">
                <a:latin typeface="Times New Roman"/>
                <a:cs typeface="Times New Roman"/>
              </a:rPr>
              <a:t> </a:t>
            </a:r>
            <a:r>
              <a:rPr dirty="0" baseline="-25000" sz="1500" spc="-52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|</a:t>
            </a:r>
            <a:r>
              <a:rPr dirty="0" sz="1700" spc="-90">
                <a:latin typeface="Times New Roman"/>
                <a:cs typeface="Times New Roman"/>
              </a:rPr>
              <a:t> </a:t>
            </a:r>
            <a:r>
              <a:rPr dirty="0" sz="1700" spc="30" i="1">
                <a:latin typeface="Times New Roman"/>
                <a:cs typeface="Times New Roman"/>
              </a:rPr>
              <a:t>a</a:t>
            </a:r>
            <a:r>
              <a:rPr dirty="0" baseline="-25000" sz="1500" spc="7">
                <a:latin typeface="Times New Roman"/>
                <a:cs typeface="Times New Roman"/>
              </a:rPr>
              <a:t>2</a:t>
            </a:r>
            <a:r>
              <a:rPr dirty="0" baseline="-25000" sz="1500" spc="7">
                <a:latin typeface="Times New Roman"/>
                <a:cs typeface="Times New Roman"/>
              </a:rPr>
              <a:t> </a:t>
            </a:r>
            <a:r>
              <a:rPr dirty="0" sz="2250" spc="-180">
                <a:latin typeface="Symbol"/>
                <a:cs typeface="Symbol"/>
              </a:rPr>
              <a:t>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1700" spc="5">
                <a:latin typeface="Times New Roman"/>
                <a:cs typeface="Times New Roman"/>
              </a:rPr>
              <a:t>...</a:t>
            </a:r>
            <a:endParaRPr sz="1700">
              <a:latin typeface="Times New Roman"/>
              <a:cs typeface="Times New Roman"/>
            </a:endParaRPr>
          </a:p>
          <a:p>
            <a:pPr marL="497205">
              <a:lnSpc>
                <a:spcPct val="100000"/>
              </a:lnSpc>
              <a:spcBef>
                <a:spcPts val="489"/>
              </a:spcBef>
              <a:tabLst>
                <a:tab pos="1122045" algn="l"/>
              </a:tabLst>
            </a:pPr>
            <a:r>
              <a:rPr dirty="0" sz="1700" spc="5">
                <a:latin typeface="Times New Roman"/>
                <a:cs typeface="Times New Roman"/>
              </a:rPr>
              <a:t>.</a:t>
            </a:r>
            <a:r>
              <a:rPr dirty="0" sz="1700" spc="5">
                <a:latin typeface="Times New Roman"/>
                <a:cs typeface="Times New Roman"/>
              </a:rPr>
              <a:t>	</a:t>
            </a:r>
            <a:r>
              <a:rPr dirty="0" sz="1700" spc="5"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  <a:p>
            <a:pPr marL="497205">
              <a:lnSpc>
                <a:spcPct val="100000"/>
              </a:lnSpc>
              <a:spcBef>
                <a:spcPts val="555"/>
              </a:spcBef>
              <a:tabLst>
                <a:tab pos="1122045" algn="l"/>
              </a:tabLst>
            </a:pPr>
            <a:r>
              <a:rPr dirty="0" sz="1700" spc="5">
                <a:latin typeface="Times New Roman"/>
                <a:cs typeface="Times New Roman"/>
              </a:rPr>
              <a:t>.</a:t>
            </a:r>
            <a:r>
              <a:rPr dirty="0" sz="1700" spc="5">
                <a:latin typeface="Times New Roman"/>
                <a:cs typeface="Times New Roman"/>
              </a:rPr>
              <a:t>	</a:t>
            </a:r>
            <a:r>
              <a:rPr dirty="0" sz="1700" spc="5"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  <a:p>
            <a:pPr marL="497205">
              <a:lnSpc>
                <a:spcPct val="100000"/>
              </a:lnSpc>
              <a:spcBef>
                <a:spcPts val="555"/>
              </a:spcBef>
              <a:tabLst>
                <a:tab pos="1122045" algn="l"/>
              </a:tabLst>
            </a:pPr>
            <a:r>
              <a:rPr dirty="0" sz="1700" spc="5">
                <a:latin typeface="Times New Roman"/>
                <a:cs typeface="Times New Roman"/>
              </a:rPr>
              <a:t>.</a:t>
            </a:r>
            <a:r>
              <a:rPr dirty="0" sz="1700" spc="5">
                <a:latin typeface="Times New Roman"/>
                <a:cs typeface="Times New Roman"/>
              </a:rPr>
              <a:t>	</a:t>
            </a:r>
            <a:r>
              <a:rPr dirty="0" sz="1700" spc="5"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  <a:tabLst>
                <a:tab pos="1092835" algn="l"/>
              </a:tabLst>
            </a:pPr>
            <a:r>
              <a:rPr dirty="0" sz="1700" spc="65" i="1">
                <a:latin typeface="Times New Roman"/>
                <a:cs typeface="Times New Roman"/>
              </a:rPr>
              <a:t>P</a:t>
            </a:r>
            <a:r>
              <a:rPr dirty="0" sz="2250" spc="-260">
                <a:latin typeface="Symbol"/>
                <a:cs typeface="Symbol"/>
              </a:rPr>
              <a:t></a:t>
            </a:r>
            <a:r>
              <a:rPr dirty="0" sz="1700" spc="-20" i="1">
                <a:latin typeface="Times New Roman"/>
                <a:cs typeface="Times New Roman"/>
              </a:rPr>
              <a:t>b</a:t>
            </a:r>
            <a:r>
              <a:rPr dirty="0" baseline="-25000" sz="1500" spc="7" i="1">
                <a:latin typeface="Times New Roman"/>
                <a:cs typeface="Times New Roman"/>
              </a:rPr>
              <a:t>K</a:t>
            </a:r>
            <a:r>
              <a:rPr dirty="0" baseline="-25000" sz="1500" i="1">
                <a:latin typeface="Times New Roman"/>
                <a:cs typeface="Times New Roman"/>
              </a:rPr>
              <a:t> </a:t>
            </a:r>
            <a:r>
              <a:rPr dirty="0" baseline="-25000" sz="1500" spc="135" i="1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|</a:t>
            </a:r>
            <a:r>
              <a:rPr dirty="0" sz="1700" spc="-95">
                <a:latin typeface="Times New Roman"/>
                <a:cs typeface="Times New Roman"/>
              </a:rPr>
              <a:t> </a:t>
            </a:r>
            <a:r>
              <a:rPr dirty="0" sz="1700" spc="40" i="1">
                <a:latin typeface="Times New Roman"/>
                <a:cs typeface="Times New Roman"/>
              </a:rPr>
              <a:t>a</a:t>
            </a:r>
            <a:r>
              <a:rPr dirty="0" baseline="-25000" sz="1500" spc="7">
                <a:latin typeface="Times New Roman"/>
                <a:cs typeface="Times New Roman"/>
              </a:rPr>
              <a:t>2</a:t>
            </a:r>
            <a:r>
              <a:rPr dirty="0" baseline="-25000" sz="1500">
                <a:latin typeface="Times New Roman"/>
                <a:cs typeface="Times New Roman"/>
              </a:rPr>
              <a:t> </a:t>
            </a:r>
            <a:r>
              <a:rPr dirty="0" sz="2250" spc="-180">
                <a:latin typeface="Symbol"/>
                <a:cs typeface="Symbol"/>
              </a:rPr>
              <a:t>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1700" spc="5">
                <a:latin typeface="Times New Roman"/>
                <a:cs typeface="Times New Roman"/>
              </a:rPr>
              <a:t>...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63060" y="3510534"/>
            <a:ext cx="872490" cy="564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15"/>
              </a:lnSpc>
            </a:pPr>
            <a:r>
              <a:rPr dirty="0" baseline="-4901" sz="2550" spc="150">
                <a:latin typeface="Symbol"/>
                <a:cs typeface="Symbol"/>
              </a:rPr>
              <a:t></a:t>
            </a:r>
            <a:r>
              <a:rPr dirty="0" sz="1700" spc="65" i="1">
                <a:latin typeface="Times New Roman"/>
                <a:cs typeface="Times New Roman"/>
              </a:rPr>
              <a:t>P</a:t>
            </a:r>
            <a:r>
              <a:rPr dirty="0" sz="2250" spc="-260">
                <a:latin typeface="Symbol"/>
                <a:cs typeface="Symbol"/>
              </a:rPr>
              <a:t></a:t>
            </a:r>
            <a:r>
              <a:rPr dirty="0" sz="1700" spc="-155" i="1">
                <a:latin typeface="Times New Roman"/>
                <a:cs typeface="Times New Roman"/>
              </a:rPr>
              <a:t>b</a:t>
            </a:r>
            <a:r>
              <a:rPr dirty="0" baseline="-25000" sz="1500" spc="7">
                <a:latin typeface="Times New Roman"/>
                <a:cs typeface="Times New Roman"/>
              </a:rPr>
              <a:t>1</a:t>
            </a:r>
            <a:r>
              <a:rPr dirty="0" baseline="-25000" sz="1500">
                <a:latin typeface="Times New Roman"/>
                <a:cs typeface="Times New Roman"/>
              </a:rPr>
              <a:t> </a:t>
            </a:r>
            <a:r>
              <a:rPr dirty="0" baseline="-25000" sz="1500" spc="-165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|</a:t>
            </a:r>
            <a:r>
              <a:rPr dirty="0" sz="1700" spc="-95">
                <a:latin typeface="Times New Roman"/>
                <a:cs typeface="Times New Roman"/>
              </a:rPr>
              <a:t> </a:t>
            </a:r>
            <a:r>
              <a:rPr dirty="0" sz="1700" spc="-75" i="1">
                <a:latin typeface="Times New Roman"/>
                <a:cs typeface="Times New Roman"/>
              </a:rPr>
              <a:t>a</a:t>
            </a:r>
            <a:r>
              <a:rPr dirty="0" baseline="-25000" sz="1500" spc="7">
                <a:latin typeface="Times New Roman"/>
                <a:cs typeface="Times New Roman"/>
              </a:rPr>
              <a:t>1</a:t>
            </a:r>
            <a:r>
              <a:rPr dirty="0" baseline="-25000" sz="1500" spc="-120">
                <a:latin typeface="Times New Roman"/>
                <a:cs typeface="Times New Roman"/>
              </a:rPr>
              <a:t> </a:t>
            </a:r>
            <a:r>
              <a:rPr dirty="0" sz="2250" spc="-180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  <a:p>
            <a:pPr marL="12700">
              <a:lnSpc>
                <a:spcPts val="1855"/>
              </a:lnSpc>
            </a:pPr>
            <a:r>
              <a:rPr dirty="0" sz="1700" spc="1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38311" y="5588000"/>
            <a:ext cx="6091555" cy="1071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则输出符号集的概率分布由下式计算</a:t>
            </a:r>
            <a:endParaRPr sz="2800">
              <a:latin typeface="NSimSun"/>
              <a:cs typeface="NSimSun"/>
            </a:endParaRPr>
          </a:p>
          <a:p>
            <a:pPr algn="ctr" marL="932180">
              <a:lnSpc>
                <a:spcPct val="100000"/>
              </a:lnSpc>
              <a:spcBef>
                <a:spcPts val="1440"/>
              </a:spcBef>
            </a:pPr>
            <a:r>
              <a:rPr dirty="0" sz="2950" spc="5" i="1">
                <a:latin typeface="Times New Roman"/>
                <a:cs typeface="Times New Roman"/>
              </a:rPr>
              <a:t>v</a:t>
            </a:r>
            <a:r>
              <a:rPr dirty="0" sz="2950" spc="360" i="1">
                <a:latin typeface="Times New Roman"/>
                <a:cs typeface="Times New Roman"/>
              </a:rPr>
              <a:t> </a:t>
            </a:r>
            <a:r>
              <a:rPr dirty="0" sz="2950" spc="10">
                <a:latin typeface="Symbol"/>
                <a:cs typeface="Symbol"/>
              </a:rPr>
              <a:t></a:t>
            </a:r>
            <a:r>
              <a:rPr dirty="0" sz="2950" spc="265">
                <a:latin typeface="Times New Roman"/>
                <a:cs typeface="Times New Roman"/>
              </a:rPr>
              <a:t> </a:t>
            </a:r>
            <a:r>
              <a:rPr dirty="0" sz="2950" spc="10" i="1">
                <a:latin typeface="Times New Roman"/>
                <a:cs typeface="Times New Roman"/>
              </a:rPr>
              <a:t>Qz</a:t>
            </a:r>
            <a:endParaRPr sz="2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81098" y="1028446"/>
            <a:ext cx="7691120" cy="465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BMP格式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4、实际的图像数据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3500">
              <a:latin typeface="Times New Roman"/>
              <a:cs typeface="Times New Roman"/>
            </a:endParaRPr>
          </a:p>
          <a:p>
            <a:pPr marL="157480" marR="252729">
              <a:lnSpc>
                <a:spcPct val="100000"/>
              </a:lnSpc>
              <a:tabLst>
                <a:tab pos="524510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对于2色位图，1位表示一个像素颜色， 所以一个字节表示8个像素</a:t>
            </a:r>
            <a:endParaRPr sz="3200">
              <a:latin typeface="NSimSun"/>
              <a:cs typeface="NSimSun"/>
            </a:endParaRPr>
          </a:p>
          <a:p>
            <a:pPr marL="157480" marR="5080" indent="-635">
              <a:lnSpc>
                <a:spcPct val="100000"/>
              </a:lnSpc>
              <a:spcBef>
                <a:spcPts val="1920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对于16色位图，4位表示一个像素颜色， </a:t>
            </a:r>
            <a:r>
              <a:rPr dirty="0" sz="3200" spc="-15" b="1">
                <a:latin typeface="NSimSun"/>
                <a:cs typeface="NSimSun"/>
              </a:rPr>
              <a:t>所以一个字节表示2个像素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ct val="100000"/>
              </a:lnSpc>
              <a:spcBef>
                <a:spcPts val="1920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对于256色位图，1个字节表示1个像素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ts val="3750"/>
              </a:lnSpc>
              <a:spcBef>
                <a:spcPts val="1925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对于真彩色图，3个字节表示一个像素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605654" y="2216658"/>
            <a:ext cx="110489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i="1">
                <a:latin typeface="Times New Roman"/>
                <a:cs typeface="Times New Roman"/>
              </a:rPr>
              <a:t>J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12257" y="2225802"/>
            <a:ext cx="2381885" cy="646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5">
                <a:latin typeface="Times New Roman"/>
                <a:cs typeface="Times New Roman"/>
              </a:rPr>
              <a:t>|</a:t>
            </a:r>
            <a:r>
              <a:rPr dirty="0" sz="2550" spc="-155">
                <a:latin typeface="Times New Roman"/>
                <a:cs typeface="Times New Roma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r>
              <a:rPr dirty="0" baseline="-24074" sz="2250" i="1">
                <a:latin typeface="Times New Roman"/>
                <a:cs typeface="Times New Roman"/>
              </a:rPr>
              <a:t>k</a:t>
            </a:r>
            <a:r>
              <a:rPr dirty="0" baseline="-24074" sz="2250" i="1">
                <a:latin typeface="Times New Roman"/>
                <a:cs typeface="Times New Roman"/>
              </a:rPr>
              <a:t> </a:t>
            </a:r>
            <a:r>
              <a:rPr dirty="0" baseline="-24074" sz="2250" spc="-247" i="1">
                <a:latin typeface="Times New Roman"/>
                <a:cs typeface="Times New Roman"/>
              </a:rPr>
              <a:t> </a:t>
            </a:r>
            <a:r>
              <a:rPr dirty="0" sz="4050" spc="-415">
                <a:latin typeface="Symbol"/>
                <a:cs typeface="Symbol"/>
              </a:rPr>
              <a:t></a:t>
            </a:r>
            <a:r>
              <a:rPr dirty="0" sz="2550" spc="10">
                <a:latin typeface="Times New Roman"/>
                <a:cs typeface="Times New Roman"/>
              </a:rPr>
              <a:t>log</a:t>
            </a:r>
            <a:r>
              <a:rPr dirty="0" sz="2550" spc="100">
                <a:latin typeface="Times New Roman"/>
                <a:cs typeface="Times New Roman"/>
              </a:rPr>
              <a:t> </a:t>
            </a:r>
            <a:r>
              <a:rPr dirty="0" sz="2550" spc="225" i="1">
                <a:latin typeface="Times New Roman"/>
                <a:cs typeface="Times New Roman"/>
              </a:rPr>
              <a:t>P</a:t>
            </a:r>
            <a:r>
              <a:rPr dirty="0" sz="4050" spc="-600">
                <a:latin typeface="Symbol"/>
                <a:cs typeface="Symbol"/>
              </a:rPr>
              <a:t></a:t>
            </a:r>
            <a:r>
              <a:rPr dirty="0" sz="2550" spc="10" i="1">
                <a:latin typeface="Times New Roman"/>
                <a:cs typeface="Times New Roman"/>
              </a:rPr>
              <a:t>a</a:t>
            </a:r>
            <a:r>
              <a:rPr dirty="0" sz="2550" spc="-200" i="1">
                <a:latin typeface="Times New Roman"/>
                <a:cs typeface="Times New Roman"/>
              </a:rPr>
              <a:t> </a:t>
            </a:r>
            <a:r>
              <a:rPr dirty="0" baseline="-24074" sz="2250" i="1">
                <a:latin typeface="Times New Roman"/>
                <a:cs typeface="Times New Roman"/>
              </a:rPr>
              <a:t>j</a:t>
            </a:r>
            <a:r>
              <a:rPr dirty="0" baseline="-24074" sz="2250" i="1">
                <a:latin typeface="Times New Roman"/>
                <a:cs typeface="Times New Roman"/>
              </a:rPr>
              <a:t> </a:t>
            </a:r>
            <a:r>
              <a:rPr dirty="0" baseline="-24074" sz="2250" spc="157" i="1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|</a:t>
            </a:r>
            <a:r>
              <a:rPr dirty="0" sz="2550" spc="-155">
                <a:latin typeface="Times New Roman"/>
                <a:cs typeface="Times New Roma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r>
              <a:rPr dirty="0" baseline="-24074" sz="2250" i="1">
                <a:latin typeface="Times New Roman"/>
                <a:cs typeface="Times New Roman"/>
              </a:rPr>
              <a:t>k</a:t>
            </a:r>
            <a:r>
              <a:rPr dirty="0" baseline="-24074" sz="2250" i="1">
                <a:latin typeface="Times New Roman"/>
                <a:cs typeface="Times New Roman"/>
              </a:rPr>
              <a:t> </a:t>
            </a:r>
            <a:r>
              <a:rPr dirty="0" baseline="-24074" sz="2250" spc="-240" i="1">
                <a:latin typeface="Times New Roman"/>
                <a:cs typeface="Times New Roman"/>
              </a:rPr>
              <a:t> </a:t>
            </a:r>
            <a:r>
              <a:rPr dirty="0" sz="4050" spc="-440">
                <a:latin typeface="Symbol"/>
                <a:cs typeface="Symbol"/>
              </a:rPr>
              <a:t></a:t>
            </a:r>
            <a:endParaRPr sz="40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1098" y="959853"/>
            <a:ext cx="3846829" cy="2585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684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信息论基础</a:t>
            </a:r>
            <a:endParaRPr sz="3200">
              <a:latin typeface="NSimSun"/>
              <a:cs typeface="NSimSun"/>
            </a:endParaRPr>
          </a:p>
          <a:p>
            <a:pPr marL="1064895" indent="-1052830">
              <a:lnSpc>
                <a:spcPct val="100000"/>
              </a:lnSpc>
              <a:spcBef>
                <a:spcPts val="123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条件熵函数H(z|b</a:t>
            </a:r>
            <a:r>
              <a:rPr dirty="0" baseline="-21164" sz="3150" spc="-7">
                <a:latin typeface="NSimSun"/>
                <a:cs typeface="NSimSun"/>
              </a:rPr>
              <a:t>k</a:t>
            </a:r>
            <a:r>
              <a:rPr dirty="0" sz="3200" spc="-5">
                <a:latin typeface="NSimSun"/>
                <a:cs typeface="NSimSun"/>
              </a:rPr>
              <a:t>)</a:t>
            </a:r>
            <a:endParaRPr sz="3200">
              <a:latin typeface="NSimSun"/>
              <a:cs typeface="NSimSun"/>
            </a:endParaRPr>
          </a:p>
          <a:p>
            <a:pPr marL="1064895">
              <a:lnSpc>
                <a:spcPct val="100000"/>
              </a:lnSpc>
              <a:spcBef>
                <a:spcPts val="1050"/>
              </a:spcBef>
            </a:pPr>
            <a:r>
              <a:rPr dirty="0" sz="2550" spc="20" i="1">
                <a:latin typeface="Times New Roman"/>
                <a:cs typeface="Times New Roman"/>
              </a:rPr>
              <a:t>H</a:t>
            </a:r>
            <a:r>
              <a:rPr dirty="0" sz="2550" spc="-120" i="1">
                <a:latin typeface="Times New Roman"/>
                <a:cs typeface="Times New Roman"/>
              </a:rPr>
              <a:t> </a:t>
            </a:r>
            <a:r>
              <a:rPr dirty="0" sz="3400" spc="-140">
                <a:latin typeface="Symbol"/>
                <a:cs typeface="Symbol"/>
              </a:rPr>
              <a:t></a:t>
            </a:r>
            <a:r>
              <a:rPr dirty="0" sz="2550" spc="10" i="1">
                <a:latin typeface="Times New Roman"/>
                <a:cs typeface="Times New Roman"/>
              </a:rPr>
              <a:t>z</a:t>
            </a:r>
            <a:r>
              <a:rPr dirty="0" sz="2550" spc="15" i="1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|</a:t>
            </a:r>
            <a:r>
              <a:rPr dirty="0" sz="2550" spc="-160">
                <a:latin typeface="Times New Roman"/>
                <a:cs typeface="Times New Roman"/>
              </a:rPr>
              <a:t> </a:t>
            </a:r>
            <a:r>
              <a:rPr dirty="0" sz="2550" spc="20" i="1">
                <a:latin typeface="Times New Roman"/>
                <a:cs typeface="Times New Roman"/>
              </a:rPr>
              <a:t>b</a:t>
            </a:r>
            <a:r>
              <a:rPr dirty="0" baseline="-24074" sz="2250" i="1">
                <a:latin typeface="Times New Roman"/>
                <a:cs typeface="Times New Roman"/>
              </a:rPr>
              <a:t>k</a:t>
            </a:r>
            <a:r>
              <a:rPr dirty="0" baseline="-24074" sz="2250" i="1">
                <a:latin typeface="Times New Roman"/>
                <a:cs typeface="Times New Roman"/>
              </a:rPr>
              <a:t> </a:t>
            </a:r>
            <a:r>
              <a:rPr dirty="0" baseline="-24074" sz="2250" spc="-240" i="1">
                <a:latin typeface="Times New Roman"/>
                <a:cs typeface="Times New Roman"/>
              </a:rPr>
              <a:t> </a:t>
            </a:r>
            <a:r>
              <a:rPr dirty="0" sz="3400" spc="-220">
                <a:latin typeface="Symbol"/>
                <a:cs typeface="Symbol"/>
              </a:rPr>
              <a:t></a:t>
            </a:r>
            <a:r>
              <a:rPr dirty="0" sz="3400" spc="-434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</a:t>
            </a:r>
            <a:r>
              <a:rPr dirty="0" sz="2550" spc="114">
                <a:latin typeface="Times New Roman"/>
                <a:cs typeface="Times New Roman"/>
              </a:rPr>
              <a:t> </a:t>
            </a:r>
            <a:r>
              <a:rPr dirty="0" sz="2550" spc="180">
                <a:latin typeface="Symbol"/>
                <a:cs typeface="Symbol"/>
              </a:rPr>
              <a:t></a:t>
            </a:r>
            <a:r>
              <a:rPr dirty="0" baseline="-8658" sz="5775" spc="15">
                <a:latin typeface="Symbol"/>
                <a:cs typeface="Symbol"/>
              </a:rPr>
              <a:t></a:t>
            </a:r>
            <a:r>
              <a:rPr dirty="0" baseline="-8658" sz="5775" spc="-434">
                <a:latin typeface="Times New Roman"/>
                <a:cs typeface="Times New Roman"/>
              </a:rPr>
              <a:t> </a:t>
            </a:r>
            <a:r>
              <a:rPr dirty="0" sz="2550" spc="225" i="1">
                <a:latin typeface="Times New Roman"/>
                <a:cs typeface="Times New Roman"/>
              </a:rPr>
              <a:t>P</a:t>
            </a:r>
            <a:r>
              <a:rPr dirty="0" sz="4050" spc="-600">
                <a:latin typeface="Symbol"/>
                <a:cs typeface="Symbol"/>
              </a:rPr>
              <a:t></a:t>
            </a:r>
            <a:r>
              <a:rPr dirty="0" sz="2550" spc="10" i="1">
                <a:latin typeface="Times New Roman"/>
                <a:cs typeface="Times New Roman"/>
              </a:rPr>
              <a:t>a</a:t>
            </a:r>
            <a:r>
              <a:rPr dirty="0" sz="2550" spc="-210" i="1">
                <a:latin typeface="Times New Roman"/>
                <a:cs typeface="Times New Roman"/>
              </a:rPr>
              <a:t> </a:t>
            </a:r>
            <a:r>
              <a:rPr dirty="0" baseline="-24074" sz="2250" i="1">
                <a:latin typeface="Times New Roman"/>
                <a:cs typeface="Times New Roman"/>
              </a:rPr>
              <a:t>j</a:t>
            </a:r>
            <a:endParaRPr baseline="-24074" sz="2250">
              <a:latin typeface="Times New Roman"/>
              <a:cs typeface="Times New Roman"/>
            </a:endParaRPr>
          </a:p>
          <a:p>
            <a:pPr algn="r" marR="685800">
              <a:lnSpc>
                <a:spcPts val="1710"/>
              </a:lnSpc>
              <a:spcBef>
                <a:spcPts val="155"/>
              </a:spcBef>
            </a:pPr>
            <a:r>
              <a:rPr dirty="0" sz="1500" i="1">
                <a:latin typeface="Times New Roman"/>
                <a:cs typeface="Times New Roman"/>
              </a:rPr>
              <a:t>j</a:t>
            </a:r>
            <a:r>
              <a:rPr dirty="0" sz="1500" spc="-190" i="1">
                <a:latin typeface="Times New Roman"/>
                <a:cs typeface="Times New Roman"/>
              </a:rPr>
              <a:t> </a:t>
            </a:r>
            <a:r>
              <a:rPr dirty="0" sz="1500" spc="-25">
                <a:latin typeface="Symbol"/>
                <a:cs typeface="Symbol"/>
              </a:rPr>
              <a:t></a:t>
            </a:r>
            <a:r>
              <a:rPr dirty="0" sz="150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366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条件概率H(z|v)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7043" y="4448035"/>
            <a:ext cx="526415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03860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J</a:t>
            </a:r>
            <a:r>
              <a:rPr dirty="0" sz="1300" spc="-5" i="1">
                <a:latin typeface="Times New Roman"/>
                <a:cs typeface="Times New Roman"/>
              </a:rPr>
              <a:t>	</a:t>
            </a:r>
            <a:r>
              <a:rPr dirty="0" sz="1300" spc="-10" i="1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3703" y="5060683"/>
            <a:ext cx="680085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88620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j</a:t>
            </a:r>
            <a:r>
              <a:rPr dirty="0" sz="1300" spc="-140" i="1">
                <a:latin typeface="Times New Roman"/>
                <a:cs typeface="Times New Roman"/>
              </a:rPr>
              <a:t> </a:t>
            </a:r>
            <a:r>
              <a:rPr dirty="0" sz="1300">
                <a:latin typeface="Symbol"/>
                <a:cs typeface="Symbol"/>
              </a:rPr>
              <a:t></a:t>
            </a:r>
            <a:r>
              <a:rPr dirty="0" sz="1300" spc="-5">
                <a:latin typeface="Times New Roman"/>
                <a:cs typeface="Times New Roman"/>
              </a:rPr>
              <a:t>1</a:t>
            </a:r>
            <a:r>
              <a:rPr dirty="0" sz="1300">
                <a:latin typeface="Times New Roman"/>
                <a:cs typeface="Times New Roman"/>
              </a:rPr>
              <a:t>	</a:t>
            </a:r>
            <a:r>
              <a:rPr dirty="0" sz="1300" spc="-5" i="1">
                <a:latin typeface="Times New Roman"/>
                <a:cs typeface="Times New Roman"/>
              </a:rPr>
              <a:t>k</a:t>
            </a:r>
            <a:r>
              <a:rPr dirty="0" sz="1300" spc="-80" i="1">
                <a:latin typeface="Times New Roman"/>
                <a:cs typeface="Times New Roman"/>
              </a:rPr>
              <a:t> </a:t>
            </a:r>
            <a:r>
              <a:rPr dirty="0" sz="1300" spc="0">
                <a:latin typeface="Symbol"/>
                <a:cs typeface="Symbol"/>
              </a:rPr>
              <a:t></a:t>
            </a:r>
            <a:r>
              <a:rPr dirty="0" sz="1300" spc="-5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33698" y="5358625"/>
            <a:ext cx="4525645" cy="17329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55625">
              <a:lnSpc>
                <a:spcPts val="735"/>
              </a:lnSpc>
              <a:tabLst>
                <a:tab pos="947419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J</a:t>
            </a:r>
            <a:r>
              <a:rPr dirty="0" sz="1300" spc="-5" i="1">
                <a:latin typeface="Times New Roman"/>
                <a:cs typeface="Times New Roman"/>
              </a:rPr>
              <a:t>	</a:t>
            </a:r>
            <a:r>
              <a:rPr dirty="0" sz="1300" spc="-10" i="1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3795"/>
              </a:lnSpc>
            </a:pPr>
            <a:r>
              <a:rPr dirty="0" sz="2150">
                <a:latin typeface="Symbol"/>
                <a:cs typeface="Symbol"/>
              </a:rPr>
              <a:t></a:t>
            </a:r>
            <a:r>
              <a:rPr dirty="0" sz="2150" spc="135">
                <a:latin typeface="Times New Roman"/>
                <a:cs typeface="Times New Roman"/>
              </a:rPr>
              <a:t> </a:t>
            </a:r>
            <a:r>
              <a:rPr dirty="0" sz="2150" spc="125">
                <a:latin typeface="Symbol"/>
                <a:cs typeface="Symbol"/>
              </a:rPr>
              <a:t></a:t>
            </a:r>
            <a:r>
              <a:rPr dirty="0" baseline="-10101" sz="5775" spc="735">
                <a:latin typeface="Symbol"/>
                <a:cs typeface="Symbol"/>
              </a:rPr>
              <a:t></a:t>
            </a:r>
            <a:r>
              <a:rPr dirty="0" baseline="-10101" sz="5775" spc="22">
                <a:latin typeface="Symbol"/>
                <a:cs typeface="Symbol"/>
              </a:rPr>
              <a:t></a:t>
            </a:r>
            <a:r>
              <a:rPr dirty="0" baseline="-10101" sz="5775" spc="-585">
                <a:latin typeface="Times New Roman"/>
                <a:cs typeface="Times New Roman"/>
              </a:rPr>
              <a:t> </a:t>
            </a:r>
            <a:r>
              <a:rPr dirty="0" sz="2150" spc="175" i="1">
                <a:latin typeface="Times New Roman"/>
                <a:cs typeface="Times New Roman"/>
              </a:rPr>
              <a:t>P</a:t>
            </a:r>
            <a:r>
              <a:rPr dirty="0" sz="3450" spc="-540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a</a:t>
            </a:r>
            <a:r>
              <a:rPr dirty="0" sz="2150" spc="-120" i="1">
                <a:latin typeface="Times New Roman"/>
                <a:cs typeface="Times New Roman"/>
              </a:rPr>
              <a:t> </a:t>
            </a:r>
            <a:r>
              <a:rPr dirty="0" baseline="-23504" sz="1950" spc="-7" i="1">
                <a:latin typeface="Times New Roman"/>
                <a:cs typeface="Times New Roman"/>
              </a:rPr>
              <a:t>j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240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|</a:t>
            </a:r>
            <a:r>
              <a:rPr dirty="0" sz="2150" spc="-95">
                <a:latin typeface="Times New Roman"/>
                <a:cs typeface="Times New Roman"/>
              </a:rPr>
              <a:t> </a:t>
            </a:r>
            <a:r>
              <a:rPr dirty="0" sz="2150" spc="45" i="1">
                <a:latin typeface="Times New Roman"/>
                <a:cs typeface="Times New Roman"/>
              </a:rPr>
              <a:t>b</a:t>
            </a:r>
            <a:r>
              <a:rPr dirty="0" baseline="-23504" sz="1950" spc="-7" i="1">
                <a:latin typeface="Times New Roman"/>
                <a:cs typeface="Times New Roman"/>
              </a:rPr>
              <a:t>k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-165" i="1">
                <a:latin typeface="Times New Roman"/>
                <a:cs typeface="Times New Roman"/>
              </a:rPr>
              <a:t> </a:t>
            </a:r>
            <a:r>
              <a:rPr dirty="0" sz="3450" spc="-540">
                <a:latin typeface="Symbol"/>
                <a:cs typeface="Symbol"/>
              </a:rPr>
              <a:t></a:t>
            </a:r>
            <a:r>
              <a:rPr dirty="0" sz="2150" spc="160" i="1">
                <a:latin typeface="Times New Roman"/>
                <a:cs typeface="Times New Roman"/>
              </a:rPr>
              <a:t>P</a:t>
            </a:r>
            <a:r>
              <a:rPr dirty="0" sz="2900" spc="-330">
                <a:latin typeface="Symbol"/>
                <a:cs typeface="Symbol"/>
              </a:rPr>
              <a:t></a:t>
            </a:r>
            <a:r>
              <a:rPr dirty="0" sz="2150" spc="45" i="1">
                <a:latin typeface="Times New Roman"/>
                <a:cs typeface="Times New Roman"/>
              </a:rPr>
              <a:t>b</a:t>
            </a:r>
            <a:r>
              <a:rPr dirty="0" baseline="-23504" sz="1950" spc="-7" i="1">
                <a:latin typeface="Times New Roman"/>
                <a:cs typeface="Times New Roman"/>
              </a:rPr>
              <a:t>k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-165" i="1">
                <a:latin typeface="Times New Roman"/>
                <a:cs typeface="Times New Roman"/>
              </a:rPr>
              <a:t> </a:t>
            </a:r>
            <a:r>
              <a:rPr dirty="0" sz="2900" spc="-130">
                <a:latin typeface="Symbol"/>
                <a:cs typeface="Symbol"/>
              </a:rPr>
              <a:t></a:t>
            </a:r>
            <a:r>
              <a:rPr dirty="0" sz="2150">
                <a:latin typeface="Times New Roman"/>
                <a:cs typeface="Times New Roman"/>
              </a:rPr>
              <a:t>log</a:t>
            </a:r>
            <a:r>
              <a:rPr dirty="0" sz="2150" spc="75">
                <a:latin typeface="Times New Roman"/>
                <a:cs typeface="Times New Roman"/>
              </a:rPr>
              <a:t> </a:t>
            </a:r>
            <a:r>
              <a:rPr dirty="0" sz="2150" spc="175" i="1">
                <a:latin typeface="Times New Roman"/>
                <a:cs typeface="Times New Roman"/>
              </a:rPr>
              <a:t>P</a:t>
            </a:r>
            <a:r>
              <a:rPr dirty="0" sz="3450" spc="-540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a</a:t>
            </a:r>
            <a:r>
              <a:rPr dirty="0" sz="2150" spc="-120" i="1">
                <a:latin typeface="Times New Roman"/>
                <a:cs typeface="Times New Roman"/>
              </a:rPr>
              <a:t> </a:t>
            </a:r>
            <a:r>
              <a:rPr dirty="0" baseline="-23504" sz="1950" spc="-7" i="1">
                <a:latin typeface="Times New Roman"/>
                <a:cs typeface="Times New Roman"/>
              </a:rPr>
              <a:t>j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232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|</a:t>
            </a:r>
            <a:r>
              <a:rPr dirty="0" sz="2150" spc="-95">
                <a:latin typeface="Times New Roman"/>
                <a:cs typeface="Times New Roman"/>
              </a:rPr>
              <a:t> </a:t>
            </a:r>
            <a:r>
              <a:rPr dirty="0" sz="2150" spc="45" i="1">
                <a:latin typeface="Times New Roman"/>
                <a:cs typeface="Times New Roman"/>
              </a:rPr>
              <a:t>b</a:t>
            </a:r>
            <a:r>
              <a:rPr dirty="0" baseline="-23504" sz="1950" spc="-7" i="1">
                <a:latin typeface="Times New Roman"/>
                <a:cs typeface="Times New Roman"/>
              </a:rPr>
              <a:t>k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-165" i="1">
                <a:latin typeface="Times New Roman"/>
                <a:cs typeface="Times New Roman"/>
              </a:rPr>
              <a:t> </a:t>
            </a:r>
            <a:r>
              <a:rPr dirty="0" sz="3450" spc="-390">
                <a:latin typeface="Symbol"/>
                <a:cs typeface="Symbol"/>
              </a:rPr>
              <a:t></a:t>
            </a:r>
            <a:endParaRPr sz="3450">
              <a:latin typeface="Symbol"/>
              <a:cs typeface="Symbol"/>
            </a:endParaRPr>
          </a:p>
          <a:p>
            <a:pPr marL="502284">
              <a:lnSpc>
                <a:spcPct val="100000"/>
              </a:lnSpc>
              <a:spcBef>
                <a:spcPts val="285"/>
              </a:spcBef>
              <a:tabLst>
                <a:tab pos="878840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j</a:t>
            </a:r>
            <a:r>
              <a:rPr dirty="0" sz="1300" spc="-140" i="1">
                <a:latin typeface="Times New Roman"/>
                <a:cs typeface="Times New Roman"/>
              </a:rPr>
              <a:t> </a:t>
            </a:r>
            <a:r>
              <a:rPr dirty="0" sz="1300">
                <a:latin typeface="Symbol"/>
                <a:cs typeface="Symbol"/>
              </a:rPr>
              <a:t></a:t>
            </a:r>
            <a:r>
              <a:rPr dirty="0" sz="1300" spc="-5">
                <a:latin typeface="Times New Roman"/>
                <a:cs typeface="Times New Roman"/>
              </a:rPr>
              <a:t>1</a:t>
            </a:r>
            <a:r>
              <a:rPr dirty="0" sz="1300">
                <a:latin typeface="Times New Roman"/>
                <a:cs typeface="Times New Roman"/>
              </a:rPr>
              <a:t>	</a:t>
            </a:r>
            <a:r>
              <a:rPr dirty="0" sz="1300" spc="-5" i="1">
                <a:latin typeface="Times New Roman"/>
                <a:cs typeface="Times New Roman"/>
              </a:rPr>
              <a:t>k</a:t>
            </a:r>
            <a:r>
              <a:rPr dirty="0" sz="1300" spc="-80" i="1">
                <a:latin typeface="Times New Roman"/>
                <a:cs typeface="Times New Roman"/>
              </a:rPr>
              <a:t> </a:t>
            </a:r>
            <a:r>
              <a:rPr dirty="0" sz="1300" spc="0">
                <a:latin typeface="Symbol"/>
                <a:cs typeface="Symbol"/>
              </a:rPr>
              <a:t></a:t>
            </a:r>
            <a:r>
              <a:rPr dirty="0" sz="1300" spc="-5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  <a:p>
            <a:pPr marL="555625">
              <a:lnSpc>
                <a:spcPts val="735"/>
              </a:lnSpc>
              <a:spcBef>
                <a:spcPts val="785"/>
              </a:spcBef>
              <a:tabLst>
                <a:tab pos="947419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J</a:t>
            </a:r>
            <a:r>
              <a:rPr dirty="0" sz="1300" spc="-5" i="1">
                <a:latin typeface="Times New Roman"/>
                <a:cs typeface="Times New Roman"/>
              </a:rPr>
              <a:t>	</a:t>
            </a:r>
            <a:r>
              <a:rPr dirty="0" sz="1300" spc="-10" i="1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3795"/>
              </a:lnSpc>
            </a:pPr>
            <a:r>
              <a:rPr dirty="0" sz="2150">
                <a:latin typeface="Symbol"/>
                <a:cs typeface="Symbol"/>
              </a:rPr>
              <a:t></a:t>
            </a:r>
            <a:r>
              <a:rPr dirty="0" sz="2150" spc="135">
                <a:latin typeface="Times New Roman"/>
                <a:cs typeface="Times New Roman"/>
              </a:rPr>
              <a:t> </a:t>
            </a:r>
            <a:r>
              <a:rPr dirty="0" sz="2150" spc="125">
                <a:latin typeface="Symbol"/>
                <a:cs typeface="Symbol"/>
              </a:rPr>
              <a:t></a:t>
            </a:r>
            <a:r>
              <a:rPr dirty="0" baseline="-10101" sz="5775" spc="735">
                <a:latin typeface="Symbol"/>
                <a:cs typeface="Symbol"/>
              </a:rPr>
              <a:t></a:t>
            </a:r>
            <a:r>
              <a:rPr dirty="0" baseline="-10101" sz="5775" spc="22">
                <a:latin typeface="Symbol"/>
                <a:cs typeface="Symbol"/>
              </a:rPr>
              <a:t></a:t>
            </a:r>
            <a:r>
              <a:rPr dirty="0" baseline="-10101" sz="5775" spc="-585">
                <a:latin typeface="Times New Roman"/>
                <a:cs typeface="Times New Roman"/>
              </a:rPr>
              <a:t> </a:t>
            </a:r>
            <a:r>
              <a:rPr dirty="0" sz="2150" spc="175" i="1">
                <a:latin typeface="Times New Roman"/>
                <a:cs typeface="Times New Roman"/>
              </a:rPr>
              <a:t>P</a:t>
            </a:r>
            <a:r>
              <a:rPr dirty="0" sz="3450" spc="-540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a</a:t>
            </a:r>
            <a:r>
              <a:rPr dirty="0" sz="2150" spc="-120" i="1">
                <a:latin typeface="Times New Roman"/>
                <a:cs typeface="Times New Roman"/>
              </a:rPr>
              <a:t> </a:t>
            </a:r>
            <a:r>
              <a:rPr dirty="0" baseline="-23504" sz="1950" spc="-7" i="1">
                <a:latin typeface="Times New Roman"/>
                <a:cs typeface="Times New Roman"/>
              </a:rPr>
              <a:t>j</a:t>
            </a:r>
            <a:r>
              <a:rPr dirty="0" baseline="-23504" sz="1950" spc="60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-280">
                <a:latin typeface="Times New Roman"/>
                <a:cs typeface="Times New Roman"/>
              </a:rPr>
              <a:t> </a:t>
            </a:r>
            <a:r>
              <a:rPr dirty="0" sz="2150" spc="45" i="1">
                <a:latin typeface="Times New Roman"/>
                <a:cs typeface="Times New Roman"/>
              </a:rPr>
              <a:t>b</a:t>
            </a:r>
            <a:r>
              <a:rPr dirty="0" baseline="-23504" sz="1950" spc="-7" i="1">
                <a:latin typeface="Times New Roman"/>
                <a:cs typeface="Times New Roman"/>
              </a:rPr>
              <a:t>k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-165" i="1">
                <a:latin typeface="Times New Roman"/>
                <a:cs typeface="Times New Roman"/>
              </a:rPr>
              <a:t> </a:t>
            </a:r>
            <a:r>
              <a:rPr dirty="0" sz="3450" spc="-395">
                <a:latin typeface="Symbol"/>
                <a:cs typeface="Symbol"/>
              </a:rPr>
              <a:t></a:t>
            </a:r>
            <a:r>
              <a:rPr dirty="0" sz="2150">
                <a:latin typeface="Times New Roman"/>
                <a:cs typeface="Times New Roman"/>
              </a:rPr>
              <a:t>log</a:t>
            </a:r>
            <a:r>
              <a:rPr dirty="0" sz="2150" spc="85">
                <a:latin typeface="Times New Roman"/>
                <a:cs typeface="Times New Roman"/>
              </a:rPr>
              <a:t> </a:t>
            </a:r>
            <a:r>
              <a:rPr dirty="0" sz="2150" spc="170" i="1">
                <a:latin typeface="Times New Roman"/>
                <a:cs typeface="Times New Roman"/>
              </a:rPr>
              <a:t>P</a:t>
            </a:r>
            <a:r>
              <a:rPr dirty="0" sz="3450" spc="-535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a</a:t>
            </a:r>
            <a:r>
              <a:rPr dirty="0" sz="2150" spc="-120" i="1">
                <a:latin typeface="Times New Roman"/>
                <a:cs typeface="Times New Roman"/>
              </a:rPr>
              <a:t> </a:t>
            </a:r>
            <a:r>
              <a:rPr dirty="0" baseline="-23504" sz="1950" spc="-7" i="1">
                <a:latin typeface="Times New Roman"/>
                <a:cs typeface="Times New Roman"/>
              </a:rPr>
              <a:t>j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232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|</a:t>
            </a:r>
            <a:r>
              <a:rPr dirty="0" sz="2150" spc="-95">
                <a:latin typeface="Times New Roman"/>
                <a:cs typeface="Times New Roman"/>
              </a:rPr>
              <a:t> </a:t>
            </a:r>
            <a:r>
              <a:rPr dirty="0" sz="2150" spc="45" i="1">
                <a:latin typeface="Times New Roman"/>
                <a:cs typeface="Times New Roman"/>
              </a:rPr>
              <a:t>b</a:t>
            </a:r>
            <a:r>
              <a:rPr dirty="0" baseline="-23504" sz="1950" spc="-7" i="1">
                <a:latin typeface="Times New Roman"/>
                <a:cs typeface="Times New Roman"/>
              </a:rPr>
              <a:t>k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-165" i="1">
                <a:latin typeface="Times New Roman"/>
                <a:cs typeface="Times New Roman"/>
              </a:rPr>
              <a:t> </a:t>
            </a:r>
            <a:r>
              <a:rPr dirty="0" sz="3450" spc="-390">
                <a:latin typeface="Symbol"/>
                <a:cs typeface="Symbol"/>
              </a:rPr>
              <a:t></a:t>
            </a:r>
            <a:endParaRPr sz="3450">
              <a:latin typeface="Symbol"/>
              <a:cs typeface="Symbol"/>
            </a:endParaRPr>
          </a:p>
          <a:p>
            <a:pPr marL="502284">
              <a:lnSpc>
                <a:spcPct val="100000"/>
              </a:lnSpc>
              <a:spcBef>
                <a:spcPts val="290"/>
              </a:spcBef>
              <a:tabLst>
                <a:tab pos="878840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j</a:t>
            </a:r>
            <a:r>
              <a:rPr dirty="0" sz="1300" spc="-140" i="1">
                <a:latin typeface="Times New Roman"/>
                <a:cs typeface="Times New Roman"/>
              </a:rPr>
              <a:t> </a:t>
            </a:r>
            <a:r>
              <a:rPr dirty="0" sz="1300">
                <a:latin typeface="Symbol"/>
                <a:cs typeface="Symbol"/>
              </a:rPr>
              <a:t></a:t>
            </a:r>
            <a:r>
              <a:rPr dirty="0" sz="1300" spc="-5">
                <a:latin typeface="Times New Roman"/>
                <a:cs typeface="Times New Roman"/>
              </a:rPr>
              <a:t>1</a:t>
            </a:r>
            <a:r>
              <a:rPr dirty="0" sz="1300">
                <a:latin typeface="Times New Roman"/>
                <a:cs typeface="Times New Roman"/>
              </a:rPr>
              <a:t>	</a:t>
            </a:r>
            <a:r>
              <a:rPr dirty="0" sz="1300" spc="-5" i="1">
                <a:latin typeface="Times New Roman"/>
                <a:cs typeface="Times New Roman"/>
              </a:rPr>
              <a:t>k</a:t>
            </a:r>
            <a:r>
              <a:rPr dirty="0" sz="1300" spc="-80" i="1">
                <a:latin typeface="Times New Roman"/>
                <a:cs typeface="Times New Roman"/>
              </a:rPr>
              <a:t> </a:t>
            </a:r>
            <a:r>
              <a:rPr dirty="0" sz="1300" spc="0">
                <a:latin typeface="Symbol"/>
                <a:cs typeface="Symbol"/>
              </a:rPr>
              <a:t></a:t>
            </a:r>
            <a:r>
              <a:rPr dirty="0" sz="1300" spc="-5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1002" y="4487417"/>
            <a:ext cx="1148715" cy="551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Times New Roman"/>
                <a:cs typeface="Times New Roman"/>
              </a:rPr>
              <a:t>|</a:t>
            </a:r>
            <a:r>
              <a:rPr dirty="0" sz="2150" spc="-95">
                <a:latin typeface="Times New Roman"/>
                <a:cs typeface="Times New Roman"/>
              </a:rPr>
              <a:t> </a:t>
            </a:r>
            <a:r>
              <a:rPr dirty="0" sz="2150" spc="45" i="1">
                <a:latin typeface="Times New Roman"/>
                <a:cs typeface="Times New Roman"/>
              </a:rPr>
              <a:t>b</a:t>
            </a:r>
            <a:r>
              <a:rPr dirty="0" baseline="-23504" sz="1950" spc="-7" i="1">
                <a:latin typeface="Times New Roman"/>
                <a:cs typeface="Times New Roman"/>
              </a:rPr>
              <a:t>k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-165" i="1">
                <a:latin typeface="Times New Roman"/>
                <a:cs typeface="Times New Roman"/>
              </a:rPr>
              <a:t> </a:t>
            </a:r>
            <a:r>
              <a:rPr dirty="0" sz="3450" spc="-535">
                <a:latin typeface="Symbol"/>
                <a:cs typeface="Symbol"/>
              </a:rPr>
              <a:t></a:t>
            </a:r>
            <a:r>
              <a:rPr dirty="0" sz="2150" spc="160" i="1">
                <a:latin typeface="Times New Roman"/>
                <a:cs typeface="Times New Roman"/>
              </a:rPr>
              <a:t>P</a:t>
            </a:r>
            <a:r>
              <a:rPr dirty="0" sz="2900" spc="-335">
                <a:latin typeface="Symbol"/>
                <a:cs typeface="Symbol"/>
              </a:rPr>
              <a:t></a:t>
            </a:r>
            <a:r>
              <a:rPr dirty="0" sz="2150" spc="45" i="1">
                <a:latin typeface="Times New Roman"/>
                <a:cs typeface="Times New Roman"/>
              </a:rPr>
              <a:t>b</a:t>
            </a:r>
            <a:r>
              <a:rPr dirty="0" baseline="-23504" sz="1950" spc="-7" i="1">
                <a:latin typeface="Times New Roman"/>
                <a:cs typeface="Times New Roman"/>
              </a:rPr>
              <a:t>k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-165" i="1">
                <a:latin typeface="Times New Roman"/>
                <a:cs typeface="Times New Roman"/>
              </a:rPr>
              <a:t> </a:t>
            </a:r>
            <a:r>
              <a:rPr dirty="0" sz="2900" spc="-21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3698" y="4436617"/>
            <a:ext cx="3290570" cy="680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>
                <a:latin typeface="Symbol"/>
                <a:cs typeface="Symbol"/>
              </a:rPr>
              <a:t></a:t>
            </a:r>
            <a:r>
              <a:rPr dirty="0" sz="2150" spc="135">
                <a:latin typeface="Times New Roman"/>
                <a:cs typeface="Times New Roman"/>
              </a:rPr>
              <a:t> </a:t>
            </a:r>
            <a:r>
              <a:rPr dirty="0" sz="2150" spc="125">
                <a:latin typeface="Symbol"/>
                <a:cs typeface="Symbol"/>
              </a:rPr>
              <a:t></a:t>
            </a:r>
            <a:r>
              <a:rPr dirty="0" baseline="-10101" sz="5775" spc="735">
                <a:latin typeface="Symbol"/>
                <a:cs typeface="Symbol"/>
              </a:rPr>
              <a:t></a:t>
            </a:r>
            <a:r>
              <a:rPr dirty="0" baseline="-10101" sz="5775" spc="22">
                <a:latin typeface="Symbol"/>
                <a:cs typeface="Symbol"/>
              </a:rPr>
              <a:t></a:t>
            </a:r>
            <a:r>
              <a:rPr dirty="0" baseline="-10101" sz="5775" spc="-585">
                <a:latin typeface="Times New Roman"/>
                <a:cs typeface="Times New Roman"/>
              </a:rPr>
              <a:t> </a:t>
            </a:r>
            <a:r>
              <a:rPr dirty="0" sz="2150" spc="175" i="1">
                <a:latin typeface="Times New Roman"/>
                <a:cs typeface="Times New Roman"/>
              </a:rPr>
              <a:t>P</a:t>
            </a:r>
            <a:r>
              <a:rPr dirty="0" sz="3450" spc="-540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a</a:t>
            </a:r>
            <a:r>
              <a:rPr dirty="0" sz="2150" spc="-120" i="1">
                <a:latin typeface="Times New Roman"/>
                <a:cs typeface="Times New Roman"/>
              </a:rPr>
              <a:t> </a:t>
            </a:r>
            <a:r>
              <a:rPr dirty="0" baseline="-23504" sz="1950" spc="-7" i="1">
                <a:latin typeface="Times New Roman"/>
                <a:cs typeface="Times New Roman"/>
              </a:rPr>
              <a:t>j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240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|</a:t>
            </a:r>
            <a:r>
              <a:rPr dirty="0" sz="2150" spc="-95">
                <a:latin typeface="Times New Roman"/>
                <a:cs typeface="Times New Roman"/>
              </a:rPr>
              <a:t> </a:t>
            </a:r>
            <a:r>
              <a:rPr dirty="0" sz="2150" spc="45" i="1">
                <a:latin typeface="Times New Roman"/>
                <a:cs typeface="Times New Roman"/>
              </a:rPr>
              <a:t>b</a:t>
            </a:r>
            <a:r>
              <a:rPr dirty="0" baseline="-23504" sz="1950" spc="-7" i="1">
                <a:latin typeface="Times New Roman"/>
                <a:cs typeface="Times New Roman"/>
              </a:rPr>
              <a:t>k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-165" i="1">
                <a:latin typeface="Times New Roman"/>
                <a:cs typeface="Times New Roman"/>
              </a:rPr>
              <a:t> </a:t>
            </a:r>
            <a:r>
              <a:rPr dirty="0" sz="3450" spc="-395">
                <a:latin typeface="Symbol"/>
                <a:cs typeface="Symbol"/>
              </a:rPr>
              <a:t></a:t>
            </a:r>
            <a:r>
              <a:rPr dirty="0" sz="2150">
                <a:latin typeface="Times New Roman"/>
                <a:cs typeface="Times New Roman"/>
              </a:rPr>
              <a:t>log</a:t>
            </a:r>
            <a:r>
              <a:rPr dirty="0" sz="2150" spc="85">
                <a:latin typeface="Times New Roman"/>
                <a:cs typeface="Times New Roman"/>
              </a:rPr>
              <a:t> </a:t>
            </a:r>
            <a:r>
              <a:rPr dirty="0" sz="2150" spc="170" i="1">
                <a:latin typeface="Times New Roman"/>
                <a:cs typeface="Times New Roman"/>
              </a:rPr>
              <a:t>P</a:t>
            </a:r>
            <a:r>
              <a:rPr dirty="0" sz="3450" spc="-535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a</a:t>
            </a:r>
            <a:r>
              <a:rPr dirty="0" sz="2150" spc="-120" i="1">
                <a:latin typeface="Times New Roman"/>
                <a:cs typeface="Times New Roman"/>
              </a:rPr>
              <a:t> </a:t>
            </a:r>
            <a:r>
              <a:rPr dirty="0" baseline="-23504" sz="1950" spc="-7" i="1">
                <a:latin typeface="Times New Roman"/>
                <a:cs typeface="Times New Roman"/>
              </a:rPr>
              <a:t>j</a:t>
            </a:r>
            <a:endParaRPr baseline="-23504" sz="1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5821" y="3570973"/>
            <a:ext cx="3295015" cy="822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554990">
              <a:lnSpc>
                <a:spcPts val="740"/>
              </a:lnSpc>
            </a:pPr>
            <a:r>
              <a:rPr dirty="0" sz="1300" spc="-10" i="1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3800"/>
              </a:lnSpc>
            </a:pPr>
            <a:r>
              <a:rPr dirty="0" sz="2150" i="1">
                <a:latin typeface="Times New Roman"/>
                <a:cs typeface="Times New Roman"/>
              </a:rPr>
              <a:t>H</a:t>
            </a:r>
            <a:r>
              <a:rPr dirty="0" sz="2150" spc="-110" i="1">
                <a:latin typeface="Times New Roman"/>
                <a:cs typeface="Times New Roman"/>
              </a:rPr>
              <a:t> </a:t>
            </a:r>
            <a:r>
              <a:rPr dirty="0" sz="2900" spc="-155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z</a:t>
            </a:r>
            <a:r>
              <a:rPr dirty="0" sz="2150" spc="45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|</a:t>
            </a:r>
            <a:r>
              <a:rPr dirty="0" sz="2150" spc="-60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v</a:t>
            </a:r>
            <a:r>
              <a:rPr dirty="0" sz="2150" spc="-335" i="1">
                <a:latin typeface="Times New Roman"/>
                <a:cs typeface="Times New Roman"/>
              </a:rPr>
              <a:t> </a:t>
            </a:r>
            <a:r>
              <a:rPr dirty="0" sz="2900" spc="-210">
                <a:latin typeface="Symbol"/>
                <a:cs typeface="Symbol"/>
              </a:rPr>
              <a:t></a:t>
            </a:r>
            <a:r>
              <a:rPr dirty="0" sz="2900" spc="-345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</a:t>
            </a:r>
            <a:r>
              <a:rPr dirty="0" sz="2150" spc="105">
                <a:latin typeface="Times New Roman"/>
                <a:cs typeface="Times New Roman"/>
              </a:rPr>
              <a:t> </a:t>
            </a:r>
            <a:r>
              <a:rPr dirty="0" baseline="-10101" sz="5775" spc="22">
                <a:latin typeface="Symbol"/>
                <a:cs typeface="Symbol"/>
              </a:rPr>
              <a:t></a:t>
            </a:r>
            <a:r>
              <a:rPr dirty="0" baseline="-10101" sz="5775" spc="-585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H</a:t>
            </a:r>
            <a:r>
              <a:rPr dirty="0" sz="2150" spc="-110" i="1">
                <a:latin typeface="Times New Roman"/>
                <a:cs typeface="Times New Roman"/>
              </a:rPr>
              <a:t> </a:t>
            </a:r>
            <a:r>
              <a:rPr dirty="0" sz="2900" spc="-150">
                <a:latin typeface="Symbol"/>
                <a:cs typeface="Symbol"/>
              </a:rPr>
              <a:t></a:t>
            </a:r>
            <a:r>
              <a:rPr dirty="0" sz="2150" i="1">
                <a:latin typeface="Times New Roman"/>
                <a:cs typeface="Times New Roman"/>
              </a:rPr>
              <a:t>z</a:t>
            </a:r>
            <a:r>
              <a:rPr dirty="0" sz="2150" spc="40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|</a:t>
            </a:r>
            <a:r>
              <a:rPr dirty="0" sz="2150" spc="-95">
                <a:latin typeface="Times New Roman"/>
                <a:cs typeface="Times New Roman"/>
              </a:rPr>
              <a:t> </a:t>
            </a:r>
            <a:r>
              <a:rPr dirty="0" sz="2150" spc="45" i="1">
                <a:latin typeface="Times New Roman"/>
                <a:cs typeface="Times New Roman"/>
              </a:rPr>
              <a:t>b</a:t>
            </a:r>
            <a:r>
              <a:rPr dirty="0" baseline="-23504" sz="1950" spc="-7" i="1">
                <a:latin typeface="Times New Roman"/>
                <a:cs typeface="Times New Roman"/>
              </a:rPr>
              <a:t>k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-165" i="1">
                <a:latin typeface="Times New Roman"/>
                <a:cs typeface="Times New Roman"/>
              </a:rPr>
              <a:t> </a:t>
            </a:r>
            <a:r>
              <a:rPr dirty="0" sz="2900" spc="-275">
                <a:latin typeface="Symbol"/>
                <a:cs typeface="Symbol"/>
              </a:rPr>
              <a:t></a:t>
            </a:r>
            <a:r>
              <a:rPr dirty="0" sz="2150" spc="160" i="1">
                <a:latin typeface="Times New Roman"/>
                <a:cs typeface="Times New Roman"/>
              </a:rPr>
              <a:t>P</a:t>
            </a:r>
            <a:r>
              <a:rPr dirty="0" sz="2900" spc="-330">
                <a:latin typeface="Symbol"/>
                <a:cs typeface="Symbol"/>
              </a:rPr>
              <a:t></a:t>
            </a:r>
            <a:r>
              <a:rPr dirty="0" sz="2150" spc="45" i="1">
                <a:latin typeface="Times New Roman"/>
                <a:cs typeface="Times New Roman"/>
              </a:rPr>
              <a:t>b</a:t>
            </a:r>
            <a:r>
              <a:rPr dirty="0" baseline="-23504" sz="1950" spc="-7" i="1">
                <a:latin typeface="Times New Roman"/>
                <a:cs typeface="Times New Roman"/>
              </a:rPr>
              <a:t>k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-165" i="1">
                <a:latin typeface="Times New Roman"/>
                <a:cs typeface="Times New Roman"/>
              </a:rPr>
              <a:t> </a:t>
            </a:r>
            <a:r>
              <a:rPr dirty="0" sz="2900" spc="-21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  <a:p>
            <a:pPr algn="ctr" marR="525780">
              <a:lnSpc>
                <a:spcPct val="100000"/>
              </a:lnSpc>
              <a:spcBef>
                <a:spcPts val="285"/>
              </a:spcBef>
            </a:pPr>
            <a:r>
              <a:rPr dirty="0" sz="1300" spc="-5" i="1">
                <a:latin typeface="Times New Roman"/>
                <a:cs typeface="Times New Roman"/>
              </a:rPr>
              <a:t>k</a:t>
            </a:r>
            <a:r>
              <a:rPr dirty="0" sz="1300" spc="-75" i="1">
                <a:latin typeface="Times New Roman"/>
                <a:cs typeface="Times New Roman"/>
              </a:rPr>
              <a:t> </a:t>
            </a:r>
            <a:r>
              <a:rPr dirty="0" sz="1300">
                <a:latin typeface="Symbol"/>
                <a:cs typeface="Symbol"/>
              </a:rPr>
              <a:t></a:t>
            </a:r>
            <a:r>
              <a:rPr dirty="0" sz="1300" spc="-5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78287" y="3633215"/>
            <a:ext cx="1151890" cy="577215"/>
          </a:xfrm>
          <a:custGeom>
            <a:avLst/>
            <a:gdLst/>
            <a:ahLst/>
            <a:cxnLst/>
            <a:rect l="l" t="t" r="r" b="b"/>
            <a:pathLst>
              <a:path w="1151889" h="577214">
                <a:moveTo>
                  <a:pt x="575310" y="0"/>
                </a:moveTo>
                <a:lnTo>
                  <a:pt x="512620" y="1697"/>
                </a:lnTo>
                <a:lnTo>
                  <a:pt x="451886" y="6672"/>
                </a:lnTo>
                <a:lnTo>
                  <a:pt x="393460" y="14746"/>
                </a:lnTo>
                <a:lnTo>
                  <a:pt x="337691" y="25742"/>
                </a:lnTo>
                <a:lnTo>
                  <a:pt x="284931" y="39482"/>
                </a:lnTo>
                <a:lnTo>
                  <a:pt x="235531" y="55790"/>
                </a:lnTo>
                <a:lnTo>
                  <a:pt x="189841" y="74487"/>
                </a:lnTo>
                <a:lnTo>
                  <a:pt x="148212" y="95397"/>
                </a:lnTo>
                <a:lnTo>
                  <a:pt x="110995" y="118341"/>
                </a:lnTo>
                <a:lnTo>
                  <a:pt x="78542" y="143143"/>
                </a:lnTo>
                <a:lnTo>
                  <a:pt x="29327" y="197607"/>
                </a:lnTo>
                <a:lnTo>
                  <a:pt x="3375" y="257372"/>
                </a:lnTo>
                <a:lnTo>
                  <a:pt x="0" y="288798"/>
                </a:lnTo>
                <a:lnTo>
                  <a:pt x="3375" y="320081"/>
                </a:lnTo>
                <a:lnTo>
                  <a:pt x="29327" y="379616"/>
                </a:lnTo>
                <a:lnTo>
                  <a:pt x="78542" y="433916"/>
                </a:lnTo>
                <a:lnTo>
                  <a:pt x="110995" y="458656"/>
                </a:lnTo>
                <a:lnTo>
                  <a:pt x="148212" y="481552"/>
                </a:lnTo>
                <a:lnTo>
                  <a:pt x="189841" y="502423"/>
                </a:lnTo>
                <a:lnTo>
                  <a:pt x="235531" y="521092"/>
                </a:lnTo>
                <a:lnTo>
                  <a:pt x="284931" y="537379"/>
                </a:lnTo>
                <a:lnTo>
                  <a:pt x="337691" y="551106"/>
                </a:lnTo>
                <a:lnTo>
                  <a:pt x="393460" y="562093"/>
                </a:lnTo>
                <a:lnTo>
                  <a:pt x="451886" y="570163"/>
                </a:lnTo>
                <a:lnTo>
                  <a:pt x="512620" y="575136"/>
                </a:lnTo>
                <a:lnTo>
                  <a:pt x="575310" y="576834"/>
                </a:lnTo>
                <a:lnTo>
                  <a:pt x="638009" y="575136"/>
                </a:lnTo>
                <a:lnTo>
                  <a:pt x="698770" y="570163"/>
                </a:lnTo>
                <a:lnTo>
                  <a:pt x="757239" y="562093"/>
                </a:lnTo>
                <a:lnTo>
                  <a:pt x="813062" y="551106"/>
                </a:lnTo>
                <a:lnTo>
                  <a:pt x="865886" y="537379"/>
                </a:lnTo>
                <a:lnTo>
                  <a:pt x="915357" y="521092"/>
                </a:lnTo>
                <a:lnTo>
                  <a:pt x="961121" y="502423"/>
                </a:lnTo>
                <a:lnTo>
                  <a:pt x="1002826" y="481552"/>
                </a:lnTo>
                <a:lnTo>
                  <a:pt x="1040117" y="458656"/>
                </a:lnTo>
                <a:lnTo>
                  <a:pt x="1072642" y="433916"/>
                </a:lnTo>
                <a:lnTo>
                  <a:pt x="1121974" y="379616"/>
                </a:lnTo>
                <a:lnTo>
                  <a:pt x="1147996" y="320081"/>
                </a:lnTo>
                <a:lnTo>
                  <a:pt x="1151382" y="288797"/>
                </a:lnTo>
                <a:lnTo>
                  <a:pt x="1147996" y="257372"/>
                </a:lnTo>
                <a:lnTo>
                  <a:pt x="1121974" y="197607"/>
                </a:lnTo>
                <a:lnTo>
                  <a:pt x="1072642" y="143143"/>
                </a:lnTo>
                <a:lnTo>
                  <a:pt x="1040117" y="118341"/>
                </a:lnTo>
                <a:lnTo>
                  <a:pt x="1002826" y="95397"/>
                </a:lnTo>
                <a:lnTo>
                  <a:pt x="961121" y="74487"/>
                </a:lnTo>
                <a:lnTo>
                  <a:pt x="915357" y="55790"/>
                </a:lnTo>
                <a:lnTo>
                  <a:pt x="865886" y="39482"/>
                </a:lnTo>
                <a:lnTo>
                  <a:pt x="813062" y="25742"/>
                </a:lnTo>
                <a:lnTo>
                  <a:pt x="757239" y="14746"/>
                </a:lnTo>
                <a:lnTo>
                  <a:pt x="698770" y="6672"/>
                </a:lnTo>
                <a:lnTo>
                  <a:pt x="638009" y="1697"/>
                </a:lnTo>
                <a:lnTo>
                  <a:pt x="57531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93933" y="4282440"/>
            <a:ext cx="3241040" cy="864235"/>
          </a:xfrm>
          <a:custGeom>
            <a:avLst/>
            <a:gdLst/>
            <a:ahLst/>
            <a:cxnLst/>
            <a:rect l="l" t="t" r="r" b="b"/>
            <a:pathLst>
              <a:path w="3241040" h="864235">
                <a:moveTo>
                  <a:pt x="1620774" y="0"/>
                </a:moveTo>
                <a:lnTo>
                  <a:pt x="1548561" y="421"/>
                </a:lnTo>
                <a:lnTo>
                  <a:pt x="1477159" y="1673"/>
                </a:lnTo>
                <a:lnTo>
                  <a:pt x="1406633" y="3738"/>
                </a:lnTo>
                <a:lnTo>
                  <a:pt x="1337050" y="6598"/>
                </a:lnTo>
                <a:lnTo>
                  <a:pt x="1268474" y="10236"/>
                </a:lnTo>
                <a:lnTo>
                  <a:pt x="1200972" y="14635"/>
                </a:lnTo>
                <a:lnTo>
                  <a:pt x="1134610" y="19776"/>
                </a:lnTo>
                <a:lnTo>
                  <a:pt x="1069453" y="25642"/>
                </a:lnTo>
                <a:lnTo>
                  <a:pt x="1005567" y="32216"/>
                </a:lnTo>
                <a:lnTo>
                  <a:pt x="943018" y="39480"/>
                </a:lnTo>
                <a:lnTo>
                  <a:pt x="881872" y="47416"/>
                </a:lnTo>
                <a:lnTo>
                  <a:pt x="822194" y="56006"/>
                </a:lnTo>
                <a:lnTo>
                  <a:pt x="764051" y="65234"/>
                </a:lnTo>
                <a:lnTo>
                  <a:pt x="707508" y="75081"/>
                </a:lnTo>
                <a:lnTo>
                  <a:pt x="652631" y="85530"/>
                </a:lnTo>
                <a:lnTo>
                  <a:pt x="599485" y="96563"/>
                </a:lnTo>
                <a:lnTo>
                  <a:pt x="548138" y="108163"/>
                </a:lnTo>
                <a:lnTo>
                  <a:pt x="498653" y="120312"/>
                </a:lnTo>
                <a:lnTo>
                  <a:pt x="451098" y="132992"/>
                </a:lnTo>
                <a:lnTo>
                  <a:pt x="405537" y="146187"/>
                </a:lnTo>
                <a:lnTo>
                  <a:pt x="362038" y="159877"/>
                </a:lnTo>
                <a:lnTo>
                  <a:pt x="320665" y="174046"/>
                </a:lnTo>
                <a:lnTo>
                  <a:pt x="281484" y="188676"/>
                </a:lnTo>
                <a:lnTo>
                  <a:pt x="244562" y="203750"/>
                </a:lnTo>
                <a:lnTo>
                  <a:pt x="177754" y="235157"/>
                </a:lnTo>
                <a:lnTo>
                  <a:pt x="120769" y="268127"/>
                </a:lnTo>
                <a:lnTo>
                  <a:pt x="74132" y="302519"/>
                </a:lnTo>
                <a:lnTo>
                  <a:pt x="38371" y="338192"/>
                </a:lnTo>
                <a:lnTo>
                  <a:pt x="14011" y="375004"/>
                </a:lnTo>
                <a:lnTo>
                  <a:pt x="1578" y="412817"/>
                </a:lnTo>
                <a:lnTo>
                  <a:pt x="0" y="432054"/>
                </a:lnTo>
                <a:lnTo>
                  <a:pt x="1578" y="451290"/>
                </a:lnTo>
                <a:lnTo>
                  <a:pt x="14011" y="489103"/>
                </a:lnTo>
                <a:lnTo>
                  <a:pt x="38371" y="525915"/>
                </a:lnTo>
                <a:lnTo>
                  <a:pt x="74132" y="561588"/>
                </a:lnTo>
                <a:lnTo>
                  <a:pt x="120769" y="595980"/>
                </a:lnTo>
                <a:lnTo>
                  <a:pt x="177754" y="628950"/>
                </a:lnTo>
                <a:lnTo>
                  <a:pt x="244562" y="660357"/>
                </a:lnTo>
                <a:lnTo>
                  <a:pt x="281484" y="675431"/>
                </a:lnTo>
                <a:lnTo>
                  <a:pt x="320665" y="690061"/>
                </a:lnTo>
                <a:lnTo>
                  <a:pt x="362038" y="704230"/>
                </a:lnTo>
                <a:lnTo>
                  <a:pt x="405537" y="717920"/>
                </a:lnTo>
                <a:lnTo>
                  <a:pt x="451098" y="731115"/>
                </a:lnTo>
                <a:lnTo>
                  <a:pt x="498653" y="743795"/>
                </a:lnTo>
                <a:lnTo>
                  <a:pt x="548138" y="755944"/>
                </a:lnTo>
                <a:lnTo>
                  <a:pt x="599485" y="767544"/>
                </a:lnTo>
                <a:lnTo>
                  <a:pt x="652631" y="778577"/>
                </a:lnTo>
                <a:lnTo>
                  <a:pt x="707508" y="789026"/>
                </a:lnTo>
                <a:lnTo>
                  <a:pt x="764051" y="798873"/>
                </a:lnTo>
                <a:lnTo>
                  <a:pt x="822194" y="808101"/>
                </a:lnTo>
                <a:lnTo>
                  <a:pt x="881872" y="816691"/>
                </a:lnTo>
                <a:lnTo>
                  <a:pt x="943018" y="824627"/>
                </a:lnTo>
                <a:lnTo>
                  <a:pt x="1005567" y="831891"/>
                </a:lnTo>
                <a:lnTo>
                  <a:pt x="1069453" y="838465"/>
                </a:lnTo>
                <a:lnTo>
                  <a:pt x="1134610" y="844331"/>
                </a:lnTo>
                <a:lnTo>
                  <a:pt x="1200972" y="849472"/>
                </a:lnTo>
                <a:lnTo>
                  <a:pt x="1268474" y="853871"/>
                </a:lnTo>
                <a:lnTo>
                  <a:pt x="1337050" y="857509"/>
                </a:lnTo>
                <a:lnTo>
                  <a:pt x="1406633" y="860369"/>
                </a:lnTo>
                <a:lnTo>
                  <a:pt x="1477159" y="862434"/>
                </a:lnTo>
                <a:lnTo>
                  <a:pt x="1548561" y="863686"/>
                </a:lnTo>
                <a:lnTo>
                  <a:pt x="1620774" y="864108"/>
                </a:lnTo>
                <a:lnTo>
                  <a:pt x="1692926" y="863686"/>
                </a:lnTo>
                <a:lnTo>
                  <a:pt x="1764271" y="862434"/>
                </a:lnTo>
                <a:lnTo>
                  <a:pt x="1834743" y="860369"/>
                </a:lnTo>
                <a:lnTo>
                  <a:pt x="1904276" y="857509"/>
                </a:lnTo>
                <a:lnTo>
                  <a:pt x="1972804" y="853871"/>
                </a:lnTo>
                <a:lnTo>
                  <a:pt x="2040261" y="849472"/>
                </a:lnTo>
                <a:lnTo>
                  <a:pt x="2106581" y="844331"/>
                </a:lnTo>
                <a:lnTo>
                  <a:pt x="2171699" y="838465"/>
                </a:lnTo>
                <a:lnTo>
                  <a:pt x="2235548" y="831891"/>
                </a:lnTo>
                <a:lnTo>
                  <a:pt x="2298063" y="824627"/>
                </a:lnTo>
                <a:lnTo>
                  <a:pt x="2359178" y="816691"/>
                </a:lnTo>
                <a:lnTo>
                  <a:pt x="2418826" y="808101"/>
                </a:lnTo>
                <a:lnTo>
                  <a:pt x="2476942" y="798873"/>
                </a:lnTo>
                <a:lnTo>
                  <a:pt x="2533460" y="789026"/>
                </a:lnTo>
                <a:lnTo>
                  <a:pt x="2588314" y="778577"/>
                </a:lnTo>
                <a:lnTo>
                  <a:pt x="2641439" y="767544"/>
                </a:lnTo>
                <a:lnTo>
                  <a:pt x="2692768" y="755944"/>
                </a:lnTo>
                <a:lnTo>
                  <a:pt x="2742235" y="743795"/>
                </a:lnTo>
                <a:lnTo>
                  <a:pt x="2789775" y="731115"/>
                </a:lnTo>
                <a:lnTo>
                  <a:pt x="2835321" y="717920"/>
                </a:lnTo>
                <a:lnTo>
                  <a:pt x="2878809" y="704230"/>
                </a:lnTo>
                <a:lnTo>
                  <a:pt x="2920171" y="690061"/>
                </a:lnTo>
                <a:lnTo>
                  <a:pt x="2959342" y="675431"/>
                </a:lnTo>
                <a:lnTo>
                  <a:pt x="2996257" y="660357"/>
                </a:lnTo>
                <a:lnTo>
                  <a:pt x="3063051" y="628950"/>
                </a:lnTo>
                <a:lnTo>
                  <a:pt x="3120027" y="595980"/>
                </a:lnTo>
                <a:lnTo>
                  <a:pt x="3166658" y="561588"/>
                </a:lnTo>
                <a:lnTo>
                  <a:pt x="3202416" y="525915"/>
                </a:lnTo>
                <a:lnTo>
                  <a:pt x="3226775" y="489103"/>
                </a:lnTo>
                <a:lnTo>
                  <a:pt x="3239207" y="451290"/>
                </a:lnTo>
                <a:lnTo>
                  <a:pt x="3240786" y="432053"/>
                </a:lnTo>
                <a:lnTo>
                  <a:pt x="3239207" y="412817"/>
                </a:lnTo>
                <a:lnTo>
                  <a:pt x="3226775" y="375004"/>
                </a:lnTo>
                <a:lnTo>
                  <a:pt x="3202416" y="338192"/>
                </a:lnTo>
                <a:lnTo>
                  <a:pt x="3166658" y="302519"/>
                </a:lnTo>
                <a:lnTo>
                  <a:pt x="3120027" y="268127"/>
                </a:lnTo>
                <a:lnTo>
                  <a:pt x="3063051" y="235157"/>
                </a:lnTo>
                <a:lnTo>
                  <a:pt x="2996257" y="203750"/>
                </a:lnTo>
                <a:lnTo>
                  <a:pt x="2959342" y="188676"/>
                </a:lnTo>
                <a:lnTo>
                  <a:pt x="2920171" y="174046"/>
                </a:lnTo>
                <a:lnTo>
                  <a:pt x="2878809" y="159877"/>
                </a:lnTo>
                <a:lnTo>
                  <a:pt x="2835321" y="146187"/>
                </a:lnTo>
                <a:lnTo>
                  <a:pt x="2789775" y="132992"/>
                </a:lnTo>
                <a:lnTo>
                  <a:pt x="2742235" y="120312"/>
                </a:lnTo>
                <a:lnTo>
                  <a:pt x="2692768" y="108163"/>
                </a:lnTo>
                <a:lnTo>
                  <a:pt x="2641439" y="96563"/>
                </a:lnTo>
                <a:lnTo>
                  <a:pt x="2588314" y="85530"/>
                </a:lnTo>
                <a:lnTo>
                  <a:pt x="2533460" y="75081"/>
                </a:lnTo>
                <a:lnTo>
                  <a:pt x="2476942" y="65234"/>
                </a:lnTo>
                <a:lnTo>
                  <a:pt x="2418826" y="56006"/>
                </a:lnTo>
                <a:lnTo>
                  <a:pt x="2359178" y="47416"/>
                </a:lnTo>
                <a:lnTo>
                  <a:pt x="2298063" y="39480"/>
                </a:lnTo>
                <a:lnTo>
                  <a:pt x="2235548" y="32216"/>
                </a:lnTo>
                <a:lnTo>
                  <a:pt x="2171699" y="25642"/>
                </a:lnTo>
                <a:lnTo>
                  <a:pt x="2106581" y="19776"/>
                </a:lnTo>
                <a:lnTo>
                  <a:pt x="2040261" y="14635"/>
                </a:lnTo>
                <a:lnTo>
                  <a:pt x="1972804" y="10236"/>
                </a:lnTo>
                <a:lnTo>
                  <a:pt x="1904276" y="6598"/>
                </a:lnTo>
                <a:lnTo>
                  <a:pt x="1834743" y="3738"/>
                </a:lnTo>
                <a:lnTo>
                  <a:pt x="1764271" y="1673"/>
                </a:lnTo>
                <a:lnTo>
                  <a:pt x="1692926" y="421"/>
                </a:lnTo>
                <a:lnTo>
                  <a:pt x="1620774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66195" y="4204715"/>
            <a:ext cx="148590" cy="149860"/>
          </a:xfrm>
          <a:custGeom>
            <a:avLst/>
            <a:gdLst/>
            <a:ahLst/>
            <a:cxnLst/>
            <a:rect l="l" t="t" r="r" b="b"/>
            <a:pathLst>
              <a:path w="148589" h="149860">
                <a:moveTo>
                  <a:pt x="98298" y="92202"/>
                </a:moveTo>
                <a:lnTo>
                  <a:pt x="7620" y="1524"/>
                </a:lnTo>
                <a:lnTo>
                  <a:pt x="4572" y="0"/>
                </a:lnTo>
                <a:lnTo>
                  <a:pt x="762" y="1524"/>
                </a:lnTo>
                <a:lnTo>
                  <a:pt x="0" y="5334"/>
                </a:lnTo>
                <a:lnTo>
                  <a:pt x="762" y="8382"/>
                </a:lnTo>
                <a:lnTo>
                  <a:pt x="91440" y="99060"/>
                </a:lnTo>
                <a:lnTo>
                  <a:pt x="98298" y="92202"/>
                </a:lnTo>
                <a:close/>
              </a:path>
              <a:path w="148589" h="149860">
                <a:moveTo>
                  <a:pt x="108966" y="136268"/>
                </a:moveTo>
                <a:lnTo>
                  <a:pt x="108966" y="104394"/>
                </a:lnTo>
                <a:lnTo>
                  <a:pt x="107442" y="108204"/>
                </a:lnTo>
                <a:lnTo>
                  <a:pt x="103632" y="109728"/>
                </a:lnTo>
                <a:lnTo>
                  <a:pt x="100584" y="108204"/>
                </a:lnTo>
                <a:lnTo>
                  <a:pt x="91440" y="99060"/>
                </a:lnTo>
                <a:lnTo>
                  <a:pt x="67818" y="122682"/>
                </a:lnTo>
                <a:lnTo>
                  <a:pt x="108966" y="136268"/>
                </a:lnTo>
                <a:close/>
              </a:path>
              <a:path w="148589" h="149860">
                <a:moveTo>
                  <a:pt x="108966" y="104394"/>
                </a:moveTo>
                <a:lnTo>
                  <a:pt x="107442" y="101346"/>
                </a:lnTo>
                <a:lnTo>
                  <a:pt x="98298" y="92202"/>
                </a:lnTo>
                <a:lnTo>
                  <a:pt x="91440" y="99060"/>
                </a:lnTo>
                <a:lnTo>
                  <a:pt x="100584" y="108204"/>
                </a:lnTo>
                <a:lnTo>
                  <a:pt x="103632" y="109728"/>
                </a:lnTo>
                <a:lnTo>
                  <a:pt x="107442" y="108204"/>
                </a:lnTo>
                <a:lnTo>
                  <a:pt x="108966" y="104394"/>
                </a:lnTo>
                <a:close/>
              </a:path>
              <a:path w="148589" h="149860">
                <a:moveTo>
                  <a:pt x="148590" y="149352"/>
                </a:moveTo>
                <a:lnTo>
                  <a:pt x="121920" y="68580"/>
                </a:lnTo>
                <a:lnTo>
                  <a:pt x="98298" y="92202"/>
                </a:lnTo>
                <a:lnTo>
                  <a:pt x="107442" y="101346"/>
                </a:lnTo>
                <a:lnTo>
                  <a:pt x="108966" y="104394"/>
                </a:lnTo>
                <a:lnTo>
                  <a:pt x="108966" y="136268"/>
                </a:lnTo>
                <a:lnTo>
                  <a:pt x="14859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93933" y="5433821"/>
            <a:ext cx="2232660" cy="647700"/>
          </a:xfrm>
          <a:custGeom>
            <a:avLst/>
            <a:gdLst/>
            <a:ahLst/>
            <a:cxnLst/>
            <a:rect l="l" t="t" r="r" b="b"/>
            <a:pathLst>
              <a:path w="2232660" h="647700">
                <a:moveTo>
                  <a:pt x="1116329" y="0"/>
                </a:moveTo>
                <a:lnTo>
                  <a:pt x="1045739" y="636"/>
                </a:lnTo>
                <a:lnTo>
                  <a:pt x="976314" y="2519"/>
                </a:lnTo>
                <a:lnTo>
                  <a:pt x="908186" y="5612"/>
                </a:lnTo>
                <a:lnTo>
                  <a:pt x="841484" y="9877"/>
                </a:lnTo>
                <a:lnTo>
                  <a:pt x="776341" y="15277"/>
                </a:lnTo>
                <a:lnTo>
                  <a:pt x="712887" y="21772"/>
                </a:lnTo>
                <a:lnTo>
                  <a:pt x="651253" y="29326"/>
                </a:lnTo>
                <a:lnTo>
                  <a:pt x="591570" y="37902"/>
                </a:lnTo>
                <a:lnTo>
                  <a:pt x="533968" y="47460"/>
                </a:lnTo>
                <a:lnTo>
                  <a:pt x="478579" y="57965"/>
                </a:lnTo>
                <a:lnTo>
                  <a:pt x="425532" y="69377"/>
                </a:lnTo>
                <a:lnTo>
                  <a:pt x="374960" y="81659"/>
                </a:lnTo>
                <a:lnTo>
                  <a:pt x="326993" y="94773"/>
                </a:lnTo>
                <a:lnTo>
                  <a:pt x="281761" y="108682"/>
                </a:lnTo>
                <a:lnTo>
                  <a:pt x="239396" y="123349"/>
                </a:lnTo>
                <a:lnTo>
                  <a:pt x="200029" y="138734"/>
                </a:lnTo>
                <a:lnTo>
                  <a:pt x="163790" y="154801"/>
                </a:lnTo>
                <a:lnTo>
                  <a:pt x="101220" y="188829"/>
                </a:lnTo>
                <a:lnTo>
                  <a:pt x="52733" y="225130"/>
                </a:lnTo>
                <a:lnTo>
                  <a:pt x="19376" y="263403"/>
                </a:lnTo>
                <a:lnTo>
                  <a:pt x="2196" y="303346"/>
                </a:lnTo>
                <a:lnTo>
                  <a:pt x="0" y="323850"/>
                </a:lnTo>
                <a:lnTo>
                  <a:pt x="2196" y="344353"/>
                </a:lnTo>
                <a:lnTo>
                  <a:pt x="19376" y="384296"/>
                </a:lnTo>
                <a:lnTo>
                  <a:pt x="52733" y="422569"/>
                </a:lnTo>
                <a:lnTo>
                  <a:pt x="101220" y="458870"/>
                </a:lnTo>
                <a:lnTo>
                  <a:pt x="163790" y="492898"/>
                </a:lnTo>
                <a:lnTo>
                  <a:pt x="200029" y="508965"/>
                </a:lnTo>
                <a:lnTo>
                  <a:pt x="239396" y="524350"/>
                </a:lnTo>
                <a:lnTo>
                  <a:pt x="281761" y="539017"/>
                </a:lnTo>
                <a:lnTo>
                  <a:pt x="326993" y="552926"/>
                </a:lnTo>
                <a:lnTo>
                  <a:pt x="374960" y="566040"/>
                </a:lnTo>
                <a:lnTo>
                  <a:pt x="425532" y="578322"/>
                </a:lnTo>
                <a:lnTo>
                  <a:pt x="478579" y="589734"/>
                </a:lnTo>
                <a:lnTo>
                  <a:pt x="533968" y="600239"/>
                </a:lnTo>
                <a:lnTo>
                  <a:pt x="591570" y="609797"/>
                </a:lnTo>
                <a:lnTo>
                  <a:pt x="651253" y="618373"/>
                </a:lnTo>
                <a:lnTo>
                  <a:pt x="712887" y="625927"/>
                </a:lnTo>
                <a:lnTo>
                  <a:pt x="776341" y="632422"/>
                </a:lnTo>
                <a:lnTo>
                  <a:pt x="841484" y="637822"/>
                </a:lnTo>
                <a:lnTo>
                  <a:pt x="908186" y="642087"/>
                </a:lnTo>
                <a:lnTo>
                  <a:pt x="976314" y="645180"/>
                </a:lnTo>
                <a:lnTo>
                  <a:pt x="1045739" y="647063"/>
                </a:lnTo>
                <a:lnTo>
                  <a:pt x="1116329" y="647700"/>
                </a:lnTo>
                <a:lnTo>
                  <a:pt x="1186920" y="647063"/>
                </a:lnTo>
                <a:lnTo>
                  <a:pt x="1256345" y="645180"/>
                </a:lnTo>
                <a:lnTo>
                  <a:pt x="1324473" y="642087"/>
                </a:lnTo>
                <a:lnTo>
                  <a:pt x="1391175" y="637822"/>
                </a:lnTo>
                <a:lnTo>
                  <a:pt x="1456318" y="632422"/>
                </a:lnTo>
                <a:lnTo>
                  <a:pt x="1519772" y="625927"/>
                </a:lnTo>
                <a:lnTo>
                  <a:pt x="1581406" y="618373"/>
                </a:lnTo>
                <a:lnTo>
                  <a:pt x="1641089" y="609797"/>
                </a:lnTo>
                <a:lnTo>
                  <a:pt x="1698691" y="600239"/>
                </a:lnTo>
                <a:lnTo>
                  <a:pt x="1754080" y="589734"/>
                </a:lnTo>
                <a:lnTo>
                  <a:pt x="1807127" y="578322"/>
                </a:lnTo>
                <a:lnTo>
                  <a:pt x="1857699" y="566040"/>
                </a:lnTo>
                <a:lnTo>
                  <a:pt x="1905666" y="552926"/>
                </a:lnTo>
                <a:lnTo>
                  <a:pt x="1950898" y="539017"/>
                </a:lnTo>
                <a:lnTo>
                  <a:pt x="1993263" y="524350"/>
                </a:lnTo>
                <a:lnTo>
                  <a:pt x="2032630" y="508965"/>
                </a:lnTo>
                <a:lnTo>
                  <a:pt x="2068869" y="492898"/>
                </a:lnTo>
                <a:lnTo>
                  <a:pt x="2131439" y="458870"/>
                </a:lnTo>
                <a:lnTo>
                  <a:pt x="2179926" y="422569"/>
                </a:lnTo>
                <a:lnTo>
                  <a:pt x="2213283" y="384296"/>
                </a:lnTo>
                <a:lnTo>
                  <a:pt x="2230463" y="344353"/>
                </a:lnTo>
                <a:lnTo>
                  <a:pt x="2232660" y="323849"/>
                </a:lnTo>
                <a:lnTo>
                  <a:pt x="2230463" y="303346"/>
                </a:lnTo>
                <a:lnTo>
                  <a:pt x="2213283" y="263403"/>
                </a:lnTo>
                <a:lnTo>
                  <a:pt x="2179926" y="225130"/>
                </a:lnTo>
                <a:lnTo>
                  <a:pt x="2131439" y="188829"/>
                </a:lnTo>
                <a:lnTo>
                  <a:pt x="2068869" y="154801"/>
                </a:lnTo>
                <a:lnTo>
                  <a:pt x="2032630" y="138734"/>
                </a:lnTo>
                <a:lnTo>
                  <a:pt x="1993263" y="123349"/>
                </a:lnTo>
                <a:lnTo>
                  <a:pt x="1950898" y="108682"/>
                </a:lnTo>
                <a:lnTo>
                  <a:pt x="1905666" y="94773"/>
                </a:lnTo>
                <a:lnTo>
                  <a:pt x="1857699" y="81659"/>
                </a:lnTo>
                <a:lnTo>
                  <a:pt x="1807127" y="69377"/>
                </a:lnTo>
                <a:lnTo>
                  <a:pt x="1754080" y="57965"/>
                </a:lnTo>
                <a:lnTo>
                  <a:pt x="1698691" y="47460"/>
                </a:lnTo>
                <a:lnTo>
                  <a:pt x="1641089" y="37902"/>
                </a:lnTo>
                <a:lnTo>
                  <a:pt x="1581406" y="29326"/>
                </a:lnTo>
                <a:lnTo>
                  <a:pt x="1519772" y="21772"/>
                </a:lnTo>
                <a:lnTo>
                  <a:pt x="1456318" y="15277"/>
                </a:lnTo>
                <a:lnTo>
                  <a:pt x="1391175" y="9877"/>
                </a:lnTo>
                <a:lnTo>
                  <a:pt x="1324473" y="5612"/>
                </a:lnTo>
                <a:lnTo>
                  <a:pt x="1256345" y="2519"/>
                </a:lnTo>
                <a:lnTo>
                  <a:pt x="1186920" y="636"/>
                </a:lnTo>
                <a:lnTo>
                  <a:pt x="1116329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86819" y="6078473"/>
            <a:ext cx="165100" cy="508000"/>
          </a:xfrm>
          <a:custGeom>
            <a:avLst/>
            <a:gdLst/>
            <a:ahLst/>
            <a:cxnLst/>
            <a:rect l="l" t="t" r="r" b="b"/>
            <a:pathLst>
              <a:path w="165100" h="508000">
                <a:moveTo>
                  <a:pt x="31873" y="432968"/>
                </a:moveTo>
                <a:lnTo>
                  <a:pt x="0" y="423672"/>
                </a:lnTo>
                <a:lnTo>
                  <a:pt x="15239" y="507492"/>
                </a:lnTo>
                <a:lnTo>
                  <a:pt x="28193" y="493515"/>
                </a:lnTo>
                <a:lnTo>
                  <a:pt x="28193" y="445770"/>
                </a:lnTo>
                <a:lnTo>
                  <a:pt x="31873" y="432968"/>
                </a:lnTo>
                <a:close/>
              </a:path>
              <a:path w="165100" h="508000">
                <a:moveTo>
                  <a:pt x="40922" y="435607"/>
                </a:moveTo>
                <a:lnTo>
                  <a:pt x="31873" y="432968"/>
                </a:lnTo>
                <a:lnTo>
                  <a:pt x="28193" y="445770"/>
                </a:lnTo>
                <a:lnTo>
                  <a:pt x="28955" y="448818"/>
                </a:lnTo>
                <a:lnTo>
                  <a:pt x="31873" y="451006"/>
                </a:lnTo>
                <a:lnTo>
                  <a:pt x="35051" y="451104"/>
                </a:lnTo>
                <a:lnTo>
                  <a:pt x="37337" y="448056"/>
                </a:lnTo>
                <a:lnTo>
                  <a:pt x="40922" y="435607"/>
                </a:lnTo>
                <a:close/>
              </a:path>
              <a:path w="165100" h="508000">
                <a:moveTo>
                  <a:pt x="73151" y="445008"/>
                </a:moveTo>
                <a:lnTo>
                  <a:pt x="40922" y="435607"/>
                </a:lnTo>
                <a:lnTo>
                  <a:pt x="37337" y="448056"/>
                </a:lnTo>
                <a:lnTo>
                  <a:pt x="35051" y="451104"/>
                </a:lnTo>
                <a:lnTo>
                  <a:pt x="31873" y="451006"/>
                </a:lnTo>
                <a:lnTo>
                  <a:pt x="28955" y="448818"/>
                </a:lnTo>
                <a:lnTo>
                  <a:pt x="28193" y="445770"/>
                </a:lnTo>
                <a:lnTo>
                  <a:pt x="28193" y="493515"/>
                </a:lnTo>
                <a:lnTo>
                  <a:pt x="73151" y="445008"/>
                </a:lnTo>
                <a:close/>
              </a:path>
              <a:path w="165100" h="508000">
                <a:moveTo>
                  <a:pt x="164591" y="6096"/>
                </a:moveTo>
                <a:lnTo>
                  <a:pt x="163829" y="2286"/>
                </a:lnTo>
                <a:lnTo>
                  <a:pt x="161543" y="0"/>
                </a:lnTo>
                <a:lnTo>
                  <a:pt x="157733" y="762"/>
                </a:lnTo>
                <a:lnTo>
                  <a:pt x="155447" y="3048"/>
                </a:lnTo>
                <a:lnTo>
                  <a:pt x="31873" y="432968"/>
                </a:lnTo>
                <a:lnTo>
                  <a:pt x="40922" y="435607"/>
                </a:lnTo>
                <a:lnTo>
                  <a:pt x="164591" y="60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53"/>
            <a:ext cx="6123940" cy="1336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684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信息论基础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因为两个事件C和D的联合概率是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098" y="2632202"/>
            <a:ext cx="7068820" cy="1210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76835">
              <a:lnSpc>
                <a:spcPct val="100000"/>
              </a:lnSpc>
            </a:pPr>
            <a:r>
              <a:rPr dirty="0" sz="2600" spc="-270" i="1">
                <a:latin typeface="Times New Roman"/>
                <a:cs typeface="Times New Roman"/>
              </a:rPr>
              <a:t>P</a:t>
            </a:r>
            <a:r>
              <a:rPr dirty="0" sz="3400" spc="-545">
                <a:latin typeface="Symbol"/>
                <a:cs typeface="Symbol"/>
              </a:rPr>
              <a:t></a:t>
            </a:r>
            <a:r>
              <a:rPr dirty="0" sz="2600" spc="-245" i="1">
                <a:latin typeface="Times New Roman"/>
                <a:cs typeface="Times New Roman"/>
              </a:rPr>
              <a:t>C</a:t>
            </a:r>
            <a:r>
              <a:rPr dirty="0" sz="2600" spc="190">
                <a:latin typeface="Times New Roman"/>
                <a:cs typeface="Times New Roman"/>
              </a:rPr>
              <a:t>,</a:t>
            </a:r>
            <a:r>
              <a:rPr dirty="0" sz="2600" spc="-254" i="1">
                <a:latin typeface="Times New Roman"/>
                <a:cs typeface="Times New Roman"/>
              </a:rPr>
              <a:t>D</a:t>
            </a:r>
            <a:r>
              <a:rPr dirty="0" sz="3400" spc="-450">
                <a:latin typeface="Symbol"/>
                <a:cs typeface="Symbol"/>
              </a:rPr>
              <a:t></a:t>
            </a:r>
            <a:r>
              <a:rPr dirty="0" sz="3400" spc="-540">
                <a:latin typeface="Times New Roman"/>
                <a:cs typeface="Times New Roman"/>
              </a:rPr>
              <a:t> </a:t>
            </a:r>
            <a:r>
              <a:rPr dirty="0" sz="2600">
                <a:latin typeface="Symbol"/>
                <a:cs typeface="Symbol"/>
              </a:rPr>
              <a:t></a:t>
            </a:r>
            <a:r>
              <a:rPr dirty="0" sz="2600" spc="-390">
                <a:latin typeface="Times New Roman"/>
                <a:cs typeface="Times New Roman"/>
              </a:rPr>
              <a:t> </a:t>
            </a:r>
            <a:r>
              <a:rPr dirty="0" sz="2600" spc="-270" i="1">
                <a:latin typeface="Times New Roman"/>
                <a:cs typeface="Times New Roman"/>
              </a:rPr>
              <a:t>P</a:t>
            </a:r>
            <a:r>
              <a:rPr dirty="0" sz="3400" spc="-545">
                <a:latin typeface="Symbol"/>
                <a:cs typeface="Symbol"/>
              </a:rPr>
              <a:t></a:t>
            </a:r>
            <a:r>
              <a:rPr dirty="0" sz="2600" spc="110" i="1">
                <a:latin typeface="Times New Roman"/>
                <a:cs typeface="Times New Roman"/>
              </a:rPr>
              <a:t>C</a:t>
            </a:r>
            <a:r>
              <a:rPr dirty="0" sz="2600">
                <a:latin typeface="Times New Roman"/>
                <a:cs typeface="Times New Roman"/>
              </a:rPr>
              <a:t>|</a:t>
            </a:r>
            <a:r>
              <a:rPr dirty="0" sz="2600" spc="-290">
                <a:latin typeface="Times New Roman"/>
                <a:cs typeface="Times New Roman"/>
              </a:rPr>
              <a:t> </a:t>
            </a:r>
            <a:r>
              <a:rPr dirty="0" sz="2600" spc="-254" i="1">
                <a:latin typeface="Times New Roman"/>
                <a:cs typeface="Times New Roman"/>
              </a:rPr>
              <a:t>D</a:t>
            </a:r>
            <a:r>
              <a:rPr dirty="0" sz="3400" spc="-500">
                <a:latin typeface="Symbol"/>
                <a:cs typeface="Symbol"/>
              </a:rPr>
              <a:t></a:t>
            </a:r>
            <a:r>
              <a:rPr dirty="0" sz="2600" spc="-270" i="1">
                <a:latin typeface="Times New Roman"/>
                <a:cs typeface="Times New Roman"/>
              </a:rPr>
              <a:t>P</a:t>
            </a:r>
            <a:r>
              <a:rPr dirty="0" sz="3400" spc="-415">
                <a:latin typeface="Symbol"/>
                <a:cs typeface="Symbol"/>
              </a:rPr>
              <a:t></a:t>
            </a:r>
            <a:r>
              <a:rPr dirty="0" sz="2600" spc="-254" i="1">
                <a:latin typeface="Times New Roman"/>
                <a:cs typeface="Times New Roman"/>
              </a:rPr>
              <a:t>D</a:t>
            </a:r>
            <a:r>
              <a:rPr dirty="0" sz="3400" spc="-450">
                <a:latin typeface="Symbol"/>
                <a:cs typeface="Symbol"/>
              </a:rPr>
              <a:t></a:t>
            </a:r>
            <a:r>
              <a:rPr dirty="0" sz="3400" spc="-540">
                <a:latin typeface="Times New Roman"/>
                <a:cs typeface="Times New Roman"/>
              </a:rPr>
              <a:t> </a:t>
            </a:r>
            <a:r>
              <a:rPr dirty="0" sz="2600">
                <a:latin typeface="Symbol"/>
                <a:cs typeface="Symbol"/>
              </a:rPr>
              <a:t></a:t>
            </a:r>
            <a:r>
              <a:rPr dirty="0" sz="2600" spc="-395">
                <a:latin typeface="Times New Roman"/>
                <a:cs typeface="Times New Roman"/>
              </a:rPr>
              <a:t> </a:t>
            </a:r>
            <a:r>
              <a:rPr dirty="0" sz="2600" spc="-260" i="1">
                <a:latin typeface="Times New Roman"/>
                <a:cs typeface="Times New Roman"/>
              </a:rPr>
              <a:t>P</a:t>
            </a:r>
            <a:r>
              <a:rPr dirty="0" sz="3400" spc="-420">
                <a:latin typeface="Symbol"/>
                <a:cs typeface="Symbol"/>
              </a:rPr>
              <a:t></a:t>
            </a:r>
            <a:r>
              <a:rPr dirty="0" sz="2600" i="1">
                <a:latin typeface="Times New Roman"/>
                <a:cs typeface="Times New Roman"/>
              </a:rPr>
              <a:t>D</a:t>
            </a:r>
            <a:r>
              <a:rPr dirty="0" sz="2600">
                <a:latin typeface="Times New Roman"/>
                <a:cs typeface="Times New Roman"/>
              </a:rPr>
              <a:t>|</a:t>
            </a:r>
            <a:r>
              <a:rPr dirty="0" sz="2600" spc="-425">
                <a:latin typeface="Times New Roman"/>
                <a:cs typeface="Times New Roman"/>
              </a:rPr>
              <a:t> </a:t>
            </a:r>
            <a:r>
              <a:rPr dirty="0" sz="2600" spc="-150" i="1">
                <a:latin typeface="Times New Roman"/>
                <a:cs typeface="Times New Roman"/>
              </a:rPr>
              <a:t>C</a:t>
            </a:r>
            <a:r>
              <a:rPr dirty="0" sz="3400" spc="-495">
                <a:latin typeface="Symbol"/>
                <a:cs typeface="Symbol"/>
              </a:rPr>
              <a:t></a:t>
            </a:r>
            <a:r>
              <a:rPr dirty="0" sz="2600" spc="-270" i="1">
                <a:latin typeface="Times New Roman"/>
                <a:cs typeface="Times New Roman"/>
              </a:rPr>
              <a:t>P</a:t>
            </a:r>
            <a:r>
              <a:rPr dirty="0" sz="3400" spc="-545">
                <a:latin typeface="Symbol"/>
                <a:cs typeface="Symbol"/>
              </a:rPr>
              <a:t></a:t>
            </a:r>
            <a:r>
              <a:rPr dirty="0" sz="2600" spc="-150" i="1">
                <a:latin typeface="Times New Roman"/>
                <a:cs typeface="Times New Roman"/>
              </a:rPr>
              <a:t>C</a:t>
            </a:r>
            <a:r>
              <a:rPr dirty="0" sz="3400" spc="-450">
                <a:latin typeface="Symbol"/>
                <a:cs typeface="Symbol"/>
              </a:rPr>
              <a:t></a:t>
            </a:r>
            <a:endParaRPr sz="340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1050"/>
              </a:spcBef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P(a</a:t>
            </a:r>
            <a:r>
              <a:rPr dirty="0" baseline="-21164" sz="3150" spc="-7">
                <a:latin typeface="NSimSun"/>
                <a:cs typeface="NSimSun"/>
              </a:rPr>
              <a:t>j</a:t>
            </a:r>
            <a:r>
              <a:rPr dirty="0" sz="3200" spc="-10">
                <a:latin typeface="NSimSun"/>
                <a:cs typeface="NSimSun"/>
              </a:rPr>
              <a:t>)的变换（下面推导互信息使用）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8539" y="4421123"/>
            <a:ext cx="15430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 i="1">
                <a:latin typeface="Times New Roman"/>
                <a:cs typeface="Times New Roman"/>
              </a:rPr>
              <a:t>K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56584" y="4066044"/>
            <a:ext cx="389064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38835" algn="l"/>
                <a:tab pos="1111885" algn="l"/>
                <a:tab pos="1939289" algn="l"/>
                <a:tab pos="2225675" algn="l"/>
                <a:tab pos="3454400" algn="l"/>
                <a:tab pos="3748404" algn="l"/>
              </a:tabLst>
            </a:pPr>
            <a:r>
              <a:rPr dirty="0" sz="1500" spc="5" i="1">
                <a:latin typeface="Times New Roman"/>
                <a:cs typeface="Times New Roman"/>
              </a:rPr>
              <a:t>j</a:t>
            </a:r>
            <a:r>
              <a:rPr dirty="0" sz="1500" spc="5" i="1">
                <a:latin typeface="Times New Roman"/>
                <a:cs typeface="Times New Roman"/>
              </a:rPr>
              <a:t>	</a:t>
            </a:r>
            <a:r>
              <a:rPr dirty="0" sz="1500" spc="5" i="1">
                <a:latin typeface="Times New Roman"/>
                <a:cs typeface="Times New Roman"/>
              </a:rPr>
              <a:t>j</a:t>
            </a:r>
            <a:r>
              <a:rPr dirty="0" sz="1500" spc="5" i="1">
                <a:latin typeface="Times New Roman"/>
                <a:cs typeface="Times New Roman"/>
              </a:rPr>
              <a:t>	</a:t>
            </a:r>
            <a:r>
              <a:rPr dirty="0" sz="1500" spc="5">
                <a:latin typeface="Times New Roman"/>
                <a:cs typeface="Times New Roman"/>
              </a:rPr>
              <a:t>1</a:t>
            </a:r>
            <a:r>
              <a:rPr dirty="0" sz="1500" spc="5">
                <a:latin typeface="Times New Roman"/>
                <a:cs typeface="Times New Roman"/>
              </a:rPr>
              <a:t>	</a:t>
            </a:r>
            <a:r>
              <a:rPr dirty="0" sz="1500" spc="5" i="1">
                <a:latin typeface="Times New Roman"/>
                <a:cs typeface="Times New Roman"/>
              </a:rPr>
              <a:t>j</a:t>
            </a:r>
            <a:r>
              <a:rPr dirty="0" sz="1500" spc="5" i="1">
                <a:latin typeface="Times New Roman"/>
                <a:cs typeface="Times New Roman"/>
              </a:rPr>
              <a:t>	</a:t>
            </a:r>
            <a:r>
              <a:rPr dirty="0" sz="1500" spc="5">
                <a:latin typeface="Times New Roman"/>
                <a:cs typeface="Times New Roman"/>
              </a:rPr>
              <a:t>2</a:t>
            </a:r>
            <a:r>
              <a:rPr dirty="0" sz="1500" spc="5">
                <a:latin typeface="Times New Roman"/>
                <a:cs typeface="Times New Roman"/>
              </a:rPr>
              <a:t>	</a:t>
            </a:r>
            <a:r>
              <a:rPr dirty="0" sz="1500" spc="5" i="1">
                <a:latin typeface="Times New Roman"/>
                <a:cs typeface="Times New Roman"/>
              </a:rPr>
              <a:t>j</a:t>
            </a:r>
            <a:r>
              <a:rPr dirty="0" sz="1500" spc="5" i="1">
                <a:latin typeface="Times New Roman"/>
                <a:cs typeface="Times New Roman"/>
              </a:rPr>
              <a:t>	</a:t>
            </a:r>
            <a:r>
              <a:rPr dirty="0" sz="1500" spc="10" i="1">
                <a:latin typeface="Times New Roman"/>
                <a:cs typeface="Times New Roman"/>
              </a:rPr>
              <a:t>K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69740" y="4432554"/>
            <a:ext cx="1501775" cy="881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175">
                <a:latin typeface="Symbol"/>
                <a:cs typeface="Symbol"/>
              </a:rPr>
              <a:t></a:t>
            </a:r>
            <a:r>
              <a:rPr dirty="0" baseline="-8547" sz="5850" spc="-330">
                <a:latin typeface="Symbol"/>
                <a:cs typeface="Symbol"/>
              </a:rPr>
              <a:t></a:t>
            </a:r>
            <a:r>
              <a:rPr dirty="0" sz="2600" spc="-250" i="1">
                <a:latin typeface="Times New Roman"/>
                <a:cs typeface="Times New Roman"/>
              </a:rPr>
              <a:t>P</a:t>
            </a:r>
            <a:r>
              <a:rPr dirty="0" sz="4050" spc="-795">
                <a:latin typeface="Symbol"/>
                <a:cs typeface="Symbol"/>
              </a:rPr>
              <a:t></a:t>
            </a:r>
            <a:r>
              <a:rPr dirty="0" sz="2600" spc="-15" i="1">
                <a:latin typeface="Times New Roman"/>
                <a:cs typeface="Times New Roman"/>
              </a:rPr>
              <a:t>a</a:t>
            </a:r>
            <a:r>
              <a:rPr dirty="0" baseline="-24074" sz="2250" spc="7" i="1">
                <a:latin typeface="Times New Roman"/>
                <a:cs typeface="Times New Roman"/>
              </a:rPr>
              <a:t>j</a:t>
            </a:r>
            <a:r>
              <a:rPr dirty="0" baseline="-24074" sz="2250" spc="-292" i="1">
                <a:latin typeface="Times New Roman"/>
                <a:cs typeface="Times New Roman"/>
              </a:rPr>
              <a:t> </a:t>
            </a:r>
            <a:r>
              <a:rPr dirty="0" sz="2600" spc="60">
                <a:latin typeface="Times New Roman"/>
                <a:cs typeface="Times New Roman"/>
              </a:rPr>
              <a:t>,</a:t>
            </a:r>
            <a:r>
              <a:rPr dirty="0" sz="2600" spc="-300" i="1">
                <a:latin typeface="Times New Roman"/>
                <a:cs typeface="Times New Roman"/>
              </a:rPr>
              <a:t>b</a:t>
            </a:r>
            <a:r>
              <a:rPr dirty="0" baseline="-24074" sz="2250" spc="15" i="1">
                <a:latin typeface="Times New Roman"/>
                <a:cs typeface="Times New Roman"/>
              </a:rPr>
              <a:t>K</a:t>
            </a:r>
            <a:r>
              <a:rPr dirty="0" baseline="-24074" sz="2250" spc="-209" i="1">
                <a:latin typeface="Times New Roman"/>
                <a:cs typeface="Times New Roman"/>
              </a:rPr>
              <a:t> </a:t>
            </a:r>
            <a:r>
              <a:rPr dirty="0" sz="4050" spc="-670">
                <a:latin typeface="Symbol"/>
                <a:cs typeface="Symbol"/>
              </a:rPr>
              <a:t></a:t>
            </a:r>
            <a:endParaRPr sz="4050">
              <a:latin typeface="Symbol"/>
              <a:cs typeface="Symbol"/>
            </a:endParaRPr>
          </a:p>
          <a:p>
            <a:pPr marL="243840">
              <a:lnSpc>
                <a:spcPct val="100000"/>
              </a:lnSpc>
              <a:spcBef>
                <a:spcPts val="180"/>
              </a:spcBef>
            </a:pPr>
            <a:r>
              <a:rPr dirty="0" sz="1500" spc="25" i="1">
                <a:latin typeface="Times New Roman"/>
                <a:cs typeface="Times New Roman"/>
              </a:rPr>
              <a:t>k</a:t>
            </a:r>
            <a:r>
              <a:rPr dirty="0" sz="1500" spc="-225">
                <a:latin typeface="Symbol"/>
                <a:cs typeface="Symbol"/>
              </a:rPr>
              <a:t></a:t>
            </a:r>
            <a:r>
              <a:rPr dirty="0" sz="1500" spc="5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51162" y="3659885"/>
            <a:ext cx="4412615" cy="614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840"/>
              </a:lnSpc>
            </a:pPr>
            <a:r>
              <a:rPr dirty="0" sz="2600" spc="-254" i="1">
                <a:latin typeface="Times New Roman"/>
                <a:cs typeface="Times New Roman"/>
              </a:rPr>
              <a:t>P</a:t>
            </a:r>
            <a:r>
              <a:rPr dirty="0" sz="4050" spc="-790">
                <a:latin typeface="Symbol"/>
                <a:cs typeface="Symbol"/>
              </a:rPr>
              <a:t></a:t>
            </a:r>
            <a:r>
              <a:rPr dirty="0" sz="2600" i="1">
                <a:latin typeface="Times New Roman"/>
                <a:cs typeface="Times New Roman"/>
              </a:rPr>
              <a:t>a</a:t>
            </a:r>
            <a:r>
              <a:rPr dirty="0" sz="2600" spc="40" i="1">
                <a:latin typeface="Times New Roman"/>
                <a:cs typeface="Times New Roman"/>
              </a:rPr>
              <a:t> </a:t>
            </a:r>
            <a:r>
              <a:rPr dirty="0" sz="4050" spc="-430">
                <a:latin typeface="Symbol"/>
                <a:cs typeface="Symbol"/>
              </a:rPr>
              <a:t></a:t>
            </a:r>
            <a:r>
              <a:rPr dirty="0" sz="2600">
                <a:latin typeface="Symbol"/>
                <a:cs typeface="Symbol"/>
              </a:rPr>
              <a:t></a:t>
            </a:r>
            <a:r>
              <a:rPr dirty="0" sz="2600" spc="-390">
                <a:latin typeface="Times New Roman"/>
                <a:cs typeface="Times New Roman"/>
              </a:rPr>
              <a:t> </a:t>
            </a:r>
            <a:r>
              <a:rPr dirty="0" sz="2600" spc="-254" i="1">
                <a:latin typeface="Times New Roman"/>
                <a:cs typeface="Times New Roman"/>
              </a:rPr>
              <a:t>P</a:t>
            </a:r>
            <a:r>
              <a:rPr dirty="0" sz="4050" spc="-790">
                <a:latin typeface="Symbol"/>
                <a:cs typeface="Symbol"/>
              </a:rPr>
              <a:t></a:t>
            </a:r>
            <a:r>
              <a:rPr dirty="0" sz="2600" i="1">
                <a:latin typeface="Times New Roman"/>
                <a:cs typeface="Times New Roman"/>
              </a:rPr>
              <a:t>a</a:t>
            </a:r>
            <a:r>
              <a:rPr dirty="0" sz="2600" spc="-65" i="1">
                <a:latin typeface="Times New Roman"/>
                <a:cs typeface="Times New Roman"/>
              </a:rPr>
              <a:t> </a:t>
            </a:r>
            <a:r>
              <a:rPr dirty="0" sz="2600" spc="60">
                <a:latin typeface="Times New Roman"/>
                <a:cs typeface="Times New Roman"/>
              </a:rPr>
              <a:t>,</a:t>
            </a:r>
            <a:r>
              <a:rPr dirty="0" sz="2600" i="1">
                <a:latin typeface="Times New Roman"/>
                <a:cs typeface="Times New Roman"/>
              </a:rPr>
              <a:t>b</a:t>
            </a:r>
            <a:r>
              <a:rPr dirty="0" sz="2600" spc="-305" i="1">
                <a:latin typeface="Times New Roman"/>
                <a:cs typeface="Times New Roman"/>
              </a:rPr>
              <a:t> </a:t>
            </a:r>
            <a:r>
              <a:rPr dirty="0" sz="4050" spc="-555">
                <a:latin typeface="Symbol"/>
                <a:cs typeface="Symbol"/>
              </a:rPr>
              <a:t></a:t>
            </a:r>
            <a:r>
              <a:rPr dirty="0" sz="2600" spc="160">
                <a:latin typeface="Symbol"/>
                <a:cs typeface="Symbol"/>
              </a:rPr>
              <a:t></a:t>
            </a:r>
            <a:r>
              <a:rPr dirty="0" sz="2600" spc="-254" i="1">
                <a:latin typeface="Times New Roman"/>
                <a:cs typeface="Times New Roman"/>
              </a:rPr>
              <a:t>P</a:t>
            </a:r>
            <a:r>
              <a:rPr dirty="0" sz="4050" spc="-790">
                <a:latin typeface="Symbol"/>
                <a:cs typeface="Symbol"/>
              </a:rPr>
              <a:t></a:t>
            </a:r>
            <a:r>
              <a:rPr dirty="0" sz="2600" i="1">
                <a:latin typeface="Times New Roman"/>
                <a:cs typeface="Times New Roman"/>
              </a:rPr>
              <a:t>a</a:t>
            </a:r>
            <a:r>
              <a:rPr dirty="0" sz="2600" spc="25" i="1">
                <a:latin typeface="Times New Roman"/>
                <a:cs typeface="Times New Roman"/>
              </a:rPr>
              <a:t> </a:t>
            </a:r>
            <a:r>
              <a:rPr dirty="0" sz="2600" spc="60">
                <a:latin typeface="Times New Roman"/>
                <a:cs typeface="Times New Roman"/>
              </a:rPr>
              <a:t>,</a:t>
            </a:r>
            <a:r>
              <a:rPr dirty="0" sz="2600" i="1">
                <a:latin typeface="Times New Roman"/>
                <a:cs typeface="Times New Roman"/>
              </a:rPr>
              <a:t>b</a:t>
            </a:r>
            <a:r>
              <a:rPr dirty="0" sz="2600" spc="-75" i="1">
                <a:latin typeface="Times New Roman"/>
                <a:cs typeface="Times New Roman"/>
              </a:rPr>
              <a:t> </a:t>
            </a:r>
            <a:r>
              <a:rPr dirty="0" sz="4050" spc="-565">
                <a:latin typeface="Symbol"/>
                <a:cs typeface="Symbol"/>
              </a:rPr>
              <a:t></a:t>
            </a:r>
            <a:r>
              <a:rPr dirty="0" sz="2600" spc="-35">
                <a:latin typeface="Symbol"/>
                <a:cs typeface="Symbol"/>
              </a:rPr>
              <a:t></a:t>
            </a:r>
            <a:r>
              <a:rPr dirty="0" sz="2600">
                <a:latin typeface="Times New Roman"/>
                <a:cs typeface="Times New Roman"/>
              </a:rPr>
              <a:t>..</a:t>
            </a:r>
            <a:r>
              <a:rPr dirty="0" sz="2600" spc="-165">
                <a:latin typeface="Times New Roman"/>
                <a:cs typeface="Times New Roman"/>
              </a:rPr>
              <a:t>.</a:t>
            </a:r>
            <a:r>
              <a:rPr dirty="0" sz="2600" spc="165">
                <a:latin typeface="Symbol"/>
                <a:cs typeface="Symbol"/>
              </a:rPr>
              <a:t></a:t>
            </a:r>
            <a:r>
              <a:rPr dirty="0" sz="2600" spc="-254" i="1">
                <a:latin typeface="Times New Roman"/>
                <a:cs typeface="Times New Roman"/>
              </a:rPr>
              <a:t>P</a:t>
            </a:r>
            <a:r>
              <a:rPr dirty="0" sz="4050" spc="-790">
                <a:latin typeface="Symbol"/>
                <a:cs typeface="Symbol"/>
              </a:rPr>
              <a:t></a:t>
            </a:r>
            <a:r>
              <a:rPr dirty="0" sz="2600" i="1">
                <a:latin typeface="Times New Roman"/>
                <a:cs typeface="Times New Roman"/>
              </a:rPr>
              <a:t>a</a:t>
            </a:r>
            <a:r>
              <a:rPr dirty="0" sz="2600" spc="-65" i="1">
                <a:latin typeface="Times New Roman"/>
                <a:cs typeface="Times New Roman"/>
              </a:rPr>
              <a:t> </a:t>
            </a:r>
            <a:r>
              <a:rPr dirty="0" sz="2600" spc="60">
                <a:latin typeface="Times New Roman"/>
                <a:cs typeface="Times New Roman"/>
              </a:rPr>
              <a:t>,</a:t>
            </a:r>
            <a:r>
              <a:rPr dirty="0" sz="2600" i="1">
                <a:latin typeface="Times New Roman"/>
                <a:cs typeface="Times New Roman"/>
              </a:rPr>
              <a:t>b</a:t>
            </a:r>
            <a:r>
              <a:rPr dirty="0" sz="2600" spc="295" i="1">
                <a:latin typeface="Times New Roman"/>
                <a:cs typeface="Times New Roman"/>
              </a:rPr>
              <a:t> </a:t>
            </a:r>
            <a:r>
              <a:rPr dirty="0" sz="4050" spc="-670">
                <a:latin typeface="Symbol"/>
                <a:cs typeface="Symbol"/>
              </a:rPr>
              <a:t></a:t>
            </a:r>
            <a:endParaRPr sz="40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1098" y="5479288"/>
            <a:ext cx="4594225" cy="1263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定义信道传输元素</a:t>
            </a:r>
            <a:endParaRPr sz="3200">
              <a:latin typeface="NSimSun"/>
              <a:cs typeface="NSimSun"/>
            </a:endParaRPr>
          </a:p>
          <a:p>
            <a:pPr algn="ctr" marL="2573020">
              <a:lnSpc>
                <a:spcPts val="4029"/>
              </a:lnSpc>
              <a:spcBef>
                <a:spcPts val="1010"/>
              </a:spcBef>
              <a:tabLst>
                <a:tab pos="3024505" algn="l"/>
                <a:tab pos="3982720" algn="l"/>
                <a:tab pos="4453255" algn="l"/>
              </a:tabLst>
            </a:pPr>
            <a:r>
              <a:rPr dirty="0" sz="2600" i="1">
                <a:latin typeface="Times New Roman"/>
                <a:cs typeface="Times New Roman"/>
              </a:rPr>
              <a:t>q</a:t>
            </a:r>
            <a:r>
              <a:rPr dirty="0" sz="2600" i="1">
                <a:latin typeface="Times New Roman"/>
                <a:cs typeface="Times New Roman"/>
              </a:rPr>
              <a:t>	</a:t>
            </a:r>
            <a:r>
              <a:rPr dirty="0" sz="2600">
                <a:latin typeface="Symbol"/>
                <a:cs typeface="Symbol"/>
              </a:rPr>
              <a:t></a:t>
            </a:r>
            <a:r>
              <a:rPr dirty="0" sz="2600" spc="155">
                <a:latin typeface="Times New Roman"/>
                <a:cs typeface="Times New Roman"/>
              </a:rPr>
              <a:t> </a:t>
            </a:r>
            <a:r>
              <a:rPr dirty="0" sz="2600" spc="175" i="1">
                <a:latin typeface="Times New Roman"/>
                <a:cs typeface="Times New Roman"/>
              </a:rPr>
              <a:t>P</a:t>
            </a:r>
            <a:r>
              <a:rPr dirty="0" sz="4050" spc="-695">
                <a:latin typeface="Symbol"/>
                <a:cs typeface="Symbol"/>
              </a:rPr>
              <a:t></a:t>
            </a:r>
            <a:r>
              <a:rPr dirty="0" sz="2600" i="1">
                <a:latin typeface="Times New Roman"/>
                <a:cs typeface="Times New Roman"/>
              </a:rPr>
              <a:t>b</a:t>
            </a:r>
            <a:r>
              <a:rPr dirty="0" sz="2600" i="1">
                <a:latin typeface="Times New Roman"/>
                <a:cs typeface="Times New Roman"/>
              </a:rPr>
              <a:t>	</a:t>
            </a:r>
            <a:r>
              <a:rPr dirty="0" sz="2600">
                <a:latin typeface="Times New Roman"/>
                <a:cs typeface="Times New Roman"/>
              </a:rPr>
              <a:t>|</a:t>
            </a:r>
            <a:r>
              <a:rPr dirty="0" sz="2600" spc="-100">
                <a:latin typeface="Times New Roman"/>
                <a:cs typeface="Times New Roman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a</a:t>
            </a:r>
            <a:r>
              <a:rPr dirty="0" sz="2600" i="1">
                <a:latin typeface="Times New Roman"/>
                <a:cs typeface="Times New Roman"/>
              </a:rPr>
              <a:t>	</a:t>
            </a:r>
            <a:r>
              <a:rPr dirty="0" sz="4050" spc="-450">
                <a:latin typeface="Symbol"/>
                <a:cs typeface="Symbol"/>
              </a:rPr>
              <a:t></a:t>
            </a:r>
            <a:endParaRPr sz="4050">
              <a:latin typeface="Symbol"/>
              <a:cs typeface="Symbol"/>
            </a:endParaRPr>
          </a:p>
          <a:p>
            <a:pPr algn="ctr" marL="2574290">
              <a:lnSpc>
                <a:spcPts val="969"/>
              </a:lnSpc>
              <a:tabLst>
                <a:tab pos="3602354" algn="l"/>
                <a:tab pos="4157979" algn="l"/>
              </a:tabLst>
            </a:pPr>
            <a:r>
              <a:rPr dirty="0" sz="1500" spc="5" i="1">
                <a:latin typeface="Times New Roman"/>
                <a:cs typeface="Times New Roman"/>
              </a:rPr>
              <a:t>kj</a:t>
            </a:r>
            <a:r>
              <a:rPr dirty="0" sz="1500" spc="5" i="1">
                <a:latin typeface="Times New Roman"/>
                <a:cs typeface="Times New Roman"/>
              </a:rPr>
              <a:t>	</a:t>
            </a:r>
            <a:r>
              <a:rPr dirty="0" sz="1500" spc="5" i="1">
                <a:latin typeface="Times New Roman"/>
                <a:cs typeface="Times New Roman"/>
              </a:rPr>
              <a:t>k</a:t>
            </a:r>
            <a:r>
              <a:rPr dirty="0" sz="1500" spc="5" i="1">
                <a:latin typeface="Times New Roman"/>
                <a:cs typeface="Times New Roman"/>
              </a:rPr>
              <a:t>	</a:t>
            </a:r>
            <a:r>
              <a:rPr dirty="0" sz="1500" spc="5" i="1">
                <a:latin typeface="Times New Roman"/>
                <a:cs typeface="Times New Roman"/>
              </a:rPr>
              <a:t>j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信息论基础</a:t>
            </a:r>
          </a:p>
        </p:txBody>
      </p:sp>
      <p:sp>
        <p:nvSpPr>
          <p:cNvPr id="6" name="object 6"/>
          <p:cNvSpPr/>
          <p:nvPr/>
        </p:nvSpPr>
        <p:spPr>
          <a:xfrm>
            <a:off x="4675517" y="4958334"/>
            <a:ext cx="921385" cy="0"/>
          </a:xfrm>
          <a:custGeom>
            <a:avLst/>
            <a:gdLst/>
            <a:ahLst/>
            <a:cxnLst/>
            <a:rect l="l" t="t" r="r" b="b"/>
            <a:pathLst>
              <a:path w="921385" h="0">
                <a:moveTo>
                  <a:pt x="0" y="0"/>
                </a:moveTo>
                <a:lnTo>
                  <a:pt x="921258" y="0"/>
                </a:lnTo>
              </a:path>
            </a:pathLst>
          </a:custGeom>
          <a:ln w="1045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12271" y="5750814"/>
            <a:ext cx="1464945" cy="0"/>
          </a:xfrm>
          <a:custGeom>
            <a:avLst/>
            <a:gdLst/>
            <a:ahLst/>
            <a:cxnLst/>
            <a:rect l="l" t="t" r="r" b="b"/>
            <a:pathLst>
              <a:path w="1464945" h="0">
                <a:moveTo>
                  <a:pt x="0" y="0"/>
                </a:moveTo>
                <a:lnTo>
                  <a:pt x="1464564" y="0"/>
                </a:lnTo>
              </a:path>
            </a:pathLst>
          </a:custGeom>
          <a:ln w="1045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12271" y="6542531"/>
            <a:ext cx="1108710" cy="0"/>
          </a:xfrm>
          <a:custGeom>
            <a:avLst/>
            <a:gdLst/>
            <a:ahLst/>
            <a:cxnLst/>
            <a:rect l="l" t="t" r="r" b="b"/>
            <a:pathLst>
              <a:path w="1108710" h="0">
                <a:moveTo>
                  <a:pt x="0" y="0"/>
                </a:moveTo>
                <a:lnTo>
                  <a:pt x="1108710" y="0"/>
                </a:lnTo>
              </a:path>
            </a:pathLst>
          </a:custGeom>
          <a:ln w="1045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526925" y="3151149"/>
            <a:ext cx="632460" cy="454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275">
                <a:latin typeface="Symbol"/>
                <a:cs typeface="Symbol"/>
              </a:rPr>
              <a:t></a:t>
            </a:r>
            <a:r>
              <a:rPr dirty="0" sz="2950" spc="-5">
                <a:latin typeface="Symbol"/>
                <a:cs typeface="Symbol"/>
              </a:rPr>
              <a:t></a:t>
            </a:r>
            <a:r>
              <a:rPr dirty="0" sz="2950" spc="-450">
                <a:latin typeface="Times New Roman"/>
                <a:cs typeface="Times New Roman"/>
              </a:rPr>
              <a:t> 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7398" y="5483085"/>
            <a:ext cx="1083310" cy="467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86790" algn="l"/>
              </a:tabLst>
            </a:pPr>
            <a:r>
              <a:rPr dirty="0" baseline="12820" sz="2925" spc="7">
                <a:latin typeface="Symbol"/>
                <a:cs typeface="Symbol"/>
              </a:rPr>
              <a:t></a:t>
            </a:r>
            <a:r>
              <a:rPr dirty="0" baseline="12820" sz="2925" spc="-37">
                <a:latin typeface="Times New Roman"/>
                <a:cs typeface="Times New Roman"/>
              </a:rPr>
              <a:t> </a:t>
            </a:r>
            <a:r>
              <a:rPr dirty="0" sz="2950" spc="275">
                <a:latin typeface="Symbol"/>
                <a:cs typeface="Symbol"/>
              </a:rPr>
              <a:t></a:t>
            </a:r>
            <a:r>
              <a:rPr dirty="0" sz="2950" spc="-5">
                <a:latin typeface="Symbol"/>
                <a:cs typeface="Symbol"/>
              </a:rPr>
              <a:t></a:t>
            </a:r>
            <a:r>
              <a:rPr dirty="0" sz="2950">
                <a:latin typeface="Times New Roman"/>
                <a:cs typeface="Times New Roman"/>
              </a:rPr>
              <a:t>	</a:t>
            </a:r>
            <a:r>
              <a:rPr dirty="0" baseline="9107" sz="4575" spc="-547">
                <a:latin typeface="Symbol"/>
                <a:cs typeface="Symbol"/>
              </a:rPr>
              <a:t></a:t>
            </a:r>
            <a:endParaRPr baseline="9107" sz="4575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83841" y="3331476"/>
            <a:ext cx="121285" cy="305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>
                <a:latin typeface="Symbol"/>
                <a:cs typeface="Symbol"/>
              </a:rPr>
              <a:t>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83841" y="3194316"/>
            <a:ext cx="121285" cy="305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>
                <a:latin typeface="Symbol"/>
                <a:cs typeface="Symbol"/>
              </a:rPr>
              <a:t>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83841" y="3491484"/>
            <a:ext cx="121285" cy="305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>
                <a:latin typeface="Symbol"/>
                <a:cs typeface="Symbol"/>
              </a:rPr>
              <a:t>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83841" y="3034284"/>
            <a:ext cx="121285" cy="305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>
                <a:latin typeface="Symbol"/>
                <a:cs typeface="Symbol"/>
              </a:rPr>
              <a:t>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07432" y="3331425"/>
            <a:ext cx="434340" cy="305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5755" algn="l"/>
              </a:tabLst>
            </a:pPr>
            <a:r>
              <a:rPr dirty="0" sz="1950" spc="5">
                <a:latin typeface="Symbol"/>
                <a:cs typeface="Symbol"/>
              </a:rPr>
              <a:t></a:t>
            </a:r>
            <a:r>
              <a:rPr dirty="0" sz="1950" spc="5">
                <a:latin typeface="Times New Roman"/>
                <a:cs typeface="Times New Roman"/>
              </a:rPr>
              <a:t>	</a:t>
            </a:r>
            <a:r>
              <a:rPr dirty="0" sz="1950" spc="5">
                <a:latin typeface="Symbol"/>
                <a:cs typeface="Symbol"/>
              </a:rPr>
              <a:t>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07432" y="3194265"/>
            <a:ext cx="434340" cy="305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5755" algn="l"/>
              </a:tabLst>
            </a:pPr>
            <a:r>
              <a:rPr dirty="0" sz="1950" spc="5">
                <a:latin typeface="Symbol"/>
                <a:cs typeface="Symbol"/>
              </a:rPr>
              <a:t></a:t>
            </a:r>
            <a:r>
              <a:rPr dirty="0" sz="1950" spc="5">
                <a:latin typeface="Times New Roman"/>
                <a:cs typeface="Times New Roman"/>
              </a:rPr>
              <a:t>	</a:t>
            </a:r>
            <a:r>
              <a:rPr dirty="0" sz="1950" spc="5">
                <a:latin typeface="Symbol"/>
                <a:cs typeface="Symbol"/>
              </a:rPr>
              <a:t>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1170" y="3331400"/>
            <a:ext cx="121285" cy="305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>
                <a:latin typeface="Symbol"/>
                <a:cs typeface="Symbol"/>
              </a:rPr>
              <a:t>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11170" y="3194240"/>
            <a:ext cx="121285" cy="305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>
                <a:latin typeface="Symbol"/>
                <a:cs typeface="Symbol"/>
              </a:rPr>
              <a:t>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11170" y="3491407"/>
            <a:ext cx="2531110" cy="305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108835" algn="l"/>
                <a:tab pos="2421890" algn="l"/>
              </a:tabLst>
            </a:pPr>
            <a:r>
              <a:rPr dirty="0" sz="1950" spc="5">
                <a:latin typeface="Symbol"/>
                <a:cs typeface="Symbol"/>
              </a:rPr>
              <a:t></a:t>
            </a:r>
            <a:r>
              <a:rPr dirty="0" sz="1950" spc="5">
                <a:latin typeface="Times New Roman"/>
                <a:cs typeface="Times New Roman"/>
              </a:rPr>
              <a:t>	</a:t>
            </a:r>
            <a:r>
              <a:rPr dirty="0" sz="1950" spc="5">
                <a:latin typeface="Symbol"/>
                <a:cs typeface="Symbol"/>
              </a:rPr>
              <a:t></a:t>
            </a:r>
            <a:r>
              <a:rPr dirty="0" sz="1950" spc="5">
                <a:latin typeface="Times New Roman"/>
                <a:cs typeface="Times New Roman"/>
              </a:rPr>
              <a:t>	</a:t>
            </a:r>
            <a:r>
              <a:rPr dirty="0" sz="1950" spc="5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11170" y="3034207"/>
            <a:ext cx="2531110" cy="305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108835" algn="l"/>
                <a:tab pos="2421890" algn="l"/>
              </a:tabLst>
            </a:pPr>
            <a:r>
              <a:rPr dirty="0" sz="1950" spc="5">
                <a:latin typeface="Symbol"/>
                <a:cs typeface="Symbol"/>
              </a:rPr>
              <a:t></a:t>
            </a:r>
            <a:r>
              <a:rPr dirty="0" sz="1950" spc="5">
                <a:latin typeface="Times New Roman"/>
                <a:cs typeface="Times New Roman"/>
              </a:rPr>
              <a:t>	</a:t>
            </a:r>
            <a:r>
              <a:rPr dirty="0" sz="1950" spc="5">
                <a:latin typeface="Symbol"/>
                <a:cs typeface="Symbol"/>
              </a:rPr>
              <a:t></a:t>
            </a:r>
            <a:r>
              <a:rPr dirty="0" sz="1950" spc="5">
                <a:latin typeface="Times New Roman"/>
                <a:cs typeface="Times New Roman"/>
              </a:rPr>
              <a:t>	</a:t>
            </a:r>
            <a:r>
              <a:rPr dirty="0" sz="1950" spc="5">
                <a:latin typeface="Symbol"/>
                <a:cs typeface="Symbol"/>
              </a:rPr>
              <a:t>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20683" y="3220135"/>
            <a:ext cx="479425" cy="305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9565" algn="l"/>
              </a:tabLst>
            </a:pPr>
            <a:r>
              <a:rPr dirty="0" sz="1950" spc="5">
                <a:latin typeface="Symbol"/>
                <a:cs typeface="Symbol"/>
              </a:rPr>
              <a:t></a:t>
            </a:r>
            <a:r>
              <a:rPr dirty="0" sz="1950" spc="5">
                <a:latin typeface="Times New Roman"/>
                <a:cs typeface="Times New Roman"/>
              </a:rPr>
              <a:t>	</a:t>
            </a:r>
            <a:r>
              <a:rPr dirty="0" sz="1950" spc="5">
                <a:latin typeface="Symbol"/>
                <a:cs typeface="Symbol"/>
              </a:rPr>
              <a:t>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50007" y="6205982"/>
            <a:ext cx="40894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87772" y="6026416"/>
            <a:ext cx="845185" cy="8521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16839">
              <a:lnSpc>
                <a:spcPts val="3040"/>
              </a:lnSpc>
              <a:tabLst>
                <a:tab pos="735965" algn="l"/>
              </a:tabLst>
            </a:pPr>
            <a:r>
              <a:rPr dirty="0" sz="3050" spc="-365">
                <a:latin typeface="Symbol"/>
                <a:cs typeface="Symbol"/>
              </a:rPr>
              <a:t></a:t>
            </a:r>
            <a:r>
              <a:rPr dirty="0" sz="3050" spc="-365">
                <a:latin typeface="Times New Roman"/>
                <a:cs typeface="Times New Roman"/>
              </a:rPr>
              <a:t>	</a:t>
            </a:r>
            <a:r>
              <a:rPr dirty="0" sz="3050" spc="-365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  <a:p>
            <a:pPr algn="ctr" marL="208915">
              <a:lnSpc>
                <a:spcPts val="365"/>
              </a:lnSpc>
              <a:tabLst>
                <a:tab pos="48704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3265"/>
              </a:lnSpc>
              <a:tabLst>
                <a:tab pos="323215" algn="l"/>
              </a:tabLst>
            </a:pPr>
            <a:r>
              <a:rPr dirty="0" sz="3050" spc="-365">
                <a:latin typeface="Symbol"/>
                <a:cs typeface="Symbol"/>
              </a:rPr>
              <a:t></a:t>
            </a:r>
            <a:r>
              <a:rPr dirty="0" sz="3050" spc="-365">
                <a:latin typeface="Times New Roman"/>
                <a:cs typeface="Times New Roman"/>
              </a:rPr>
              <a:t>	</a:t>
            </a:r>
            <a:r>
              <a:rPr dirty="0" sz="3050" spc="-365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57548" y="6521450"/>
            <a:ext cx="36830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019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49994" y="5413514"/>
            <a:ext cx="40894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96839" y="5924054"/>
            <a:ext cx="9017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91620" y="5924054"/>
            <a:ext cx="6604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13240" y="4621796"/>
            <a:ext cx="40894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54866" y="5131587"/>
            <a:ext cx="6604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76571" y="4749825"/>
            <a:ext cx="416559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845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20795" y="4937277"/>
            <a:ext cx="36830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019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13240" y="3848392"/>
            <a:ext cx="336550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  <a:tab pos="2968625" algn="l"/>
                <a:tab pos="325564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23686" y="3068853"/>
            <a:ext cx="40894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65668" y="3384334"/>
            <a:ext cx="416559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845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31241" y="3384334"/>
            <a:ext cx="36830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019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17469" y="3068853"/>
            <a:ext cx="292100" cy="537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905">
              <a:lnSpc>
                <a:spcPts val="1015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ts val="3175"/>
              </a:lnSpc>
            </a:pPr>
            <a:r>
              <a:rPr dirty="0" sz="2950" spc="-5">
                <a:latin typeface="Symbol"/>
                <a:cs typeface="Symbol"/>
              </a:rPr>
              <a:t>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18496" y="3384334"/>
            <a:ext cx="99250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3916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24717" y="6469126"/>
            <a:ext cx="1117600" cy="434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135" i="1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spc="-235" i="1">
                <a:latin typeface="Times New Roman"/>
                <a:cs typeface="Times New Roman"/>
              </a:rPr>
              <a:t> </a:t>
            </a:r>
            <a:r>
              <a:rPr dirty="0" baseline="-24154" sz="1725" spc="-7" i="1">
                <a:latin typeface="Times New Roman"/>
                <a:cs typeface="Times New Roman"/>
              </a:rPr>
              <a:t>j</a:t>
            </a:r>
            <a:r>
              <a:rPr dirty="0" baseline="-24154" sz="1725" i="1">
                <a:latin typeface="Times New Roman"/>
                <a:cs typeface="Times New Roman"/>
              </a:rPr>
              <a:t>  </a:t>
            </a:r>
            <a:r>
              <a:rPr dirty="0" baseline="-24154" sz="1725" spc="44" i="1">
                <a:latin typeface="Times New Roman"/>
                <a:cs typeface="Times New Roman"/>
              </a:rPr>
              <a:t> </a:t>
            </a:r>
            <a:r>
              <a:rPr dirty="0" sz="1950" spc="80" i="1">
                <a:latin typeface="Times New Roman"/>
                <a:cs typeface="Times New Roman"/>
              </a:rPr>
              <a:t>P</a:t>
            </a:r>
            <a:r>
              <a:rPr dirty="0" sz="2600" spc="-315">
                <a:latin typeface="Symbol"/>
                <a:cs typeface="Symbol"/>
              </a:rPr>
              <a:t></a:t>
            </a:r>
            <a:r>
              <a:rPr dirty="0" sz="1950" spc="-50" i="1">
                <a:latin typeface="Times New Roman"/>
                <a:cs typeface="Times New Roman"/>
              </a:rPr>
              <a:t>b</a:t>
            </a:r>
            <a:r>
              <a:rPr dirty="0" baseline="-24154" sz="1725" spc="-7" i="1">
                <a:latin typeface="Times New Roman"/>
                <a:cs typeface="Times New Roman"/>
              </a:rPr>
              <a:t>k</a:t>
            </a:r>
            <a:r>
              <a:rPr dirty="0" baseline="-24154" sz="1725" spc="165" i="1">
                <a:latin typeface="Times New Roman"/>
                <a:cs typeface="Times New Roman"/>
              </a:rPr>
              <a:t> </a:t>
            </a:r>
            <a:r>
              <a:rPr dirty="0" sz="2600" spc="-215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03013" y="5620258"/>
            <a:ext cx="1116965" cy="466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85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55" i="1">
                <a:latin typeface="Times New Roman"/>
                <a:cs typeface="Times New Roman"/>
              </a:rPr>
              <a:t> </a:t>
            </a:r>
            <a:r>
              <a:rPr dirty="0" sz="3050" spc="-475">
                <a:latin typeface="Symbol"/>
                <a:cs typeface="Symbol"/>
              </a:rPr>
              <a:t></a:t>
            </a:r>
            <a:r>
              <a:rPr dirty="0" sz="1950" spc="75" i="1">
                <a:latin typeface="Times New Roman"/>
                <a:cs typeface="Times New Roman"/>
              </a:rPr>
              <a:t>P</a:t>
            </a:r>
            <a:r>
              <a:rPr dirty="0" sz="2600" spc="-31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30" i="1">
                <a:latin typeface="Times New Roman"/>
                <a:cs typeface="Times New Roman"/>
              </a:rPr>
              <a:t> </a:t>
            </a:r>
            <a:r>
              <a:rPr dirty="0" sz="2600" spc="-215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07347" y="6697484"/>
            <a:ext cx="53149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70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5">
                <a:latin typeface="Times New Roman"/>
                <a:cs typeface="Times New Roman"/>
              </a:rPr>
              <a:t> 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125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07335" y="5905004"/>
            <a:ext cx="53149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70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5">
                <a:latin typeface="Times New Roman"/>
                <a:cs typeface="Times New Roman"/>
              </a:rPr>
              <a:t> 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125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70580" y="5113286"/>
            <a:ext cx="53149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70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5">
                <a:latin typeface="Times New Roman"/>
                <a:cs typeface="Times New Roman"/>
              </a:rPr>
              <a:t> 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125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70580" y="4339882"/>
            <a:ext cx="3488054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6862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70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5">
                <a:latin typeface="Times New Roman"/>
                <a:cs typeface="Times New Roman"/>
              </a:rPr>
              <a:t> 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125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70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5">
                <a:latin typeface="Times New Roman"/>
                <a:cs typeface="Times New Roman"/>
              </a:rPr>
              <a:t> 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125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81015" y="3560355"/>
            <a:ext cx="53149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70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5">
                <a:latin typeface="Times New Roman"/>
                <a:cs typeface="Times New Roman"/>
              </a:rPr>
              <a:t> 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125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71570" y="3560355"/>
            <a:ext cx="227329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70" i="1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42065" y="6169914"/>
            <a:ext cx="69913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135" i="1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45" i="1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,</a:t>
            </a:r>
            <a:r>
              <a:rPr dirty="0" sz="1950" spc="-295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57398" y="6217666"/>
            <a:ext cx="2022475" cy="525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>
                <a:latin typeface="Symbol"/>
                <a:cs typeface="Symbol"/>
              </a:rPr>
              <a:t></a:t>
            </a:r>
            <a:r>
              <a:rPr dirty="0" sz="1950" spc="-25">
                <a:latin typeface="Times New Roman"/>
                <a:cs typeface="Times New Roman"/>
              </a:rPr>
              <a:t> </a:t>
            </a:r>
            <a:r>
              <a:rPr dirty="0" baseline="-8474" sz="4425" spc="412">
                <a:latin typeface="Symbol"/>
                <a:cs typeface="Symbol"/>
              </a:rPr>
              <a:t>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569">
                <a:latin typeface="Times New Roman"/>
                <a:cs typeface="Times New Roman"/>
              </a:rPr>
              <a:t> </a:t>
            </a:r>
            <a:r>
              <a:rPr dirty="0" sz="1950" spc="85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45" i="1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,</a:t>
            </a:r>
            <a:r>
              <a:rPr dirty="0" sz="1950" spc="-295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25" i="1">
                <a:latin typeface="Times New Roman"/>
                <a:cs typeface="Times New Roman"/>
              </a:rPr>
              <a:t> </a:t>
            </a:r>
            <a:r>
              <a:rPr dirty="0" sz="3050" spc="-355">
                <a:latin typeface="Symbol"/>
                <a:cs typeface="Symbol"/>
              </a:rPr>
              <a:t></a:t>
            </a:r>
            <a:r>
              <a:rPr dirty="0" sz="1950" spc="5">
                <a:latin typeface="Times New Roman"/>
                <a:cs typeface="Times New Roman"/>
              </a:rPr>
              <a:t>log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150739" y="5237721"/>
            <a:ext cx="1946910" cy="654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6411" sz="4575" spc="-532">
                <a:latin typeface="Symbol"/>
                <a:cs typeface="Symbol"/>
              </a:rPr>
              <a:t></a:t>
            </a:r>
            <a:r>
              <a:rPr dirty="0" baseline="-42735" sz="2925" spc="7">
                <a:latin typeface="Times New Roman"/>
                <a:cs typeface="Times New Roman"/>
              </a:rPr>
              <a:t>log</a:t>
            </a:r>
            <a:r>
              <a:rPr dirty="0" baseline="-42735" sz="2925" spc="97">
                <a:latin typeface="Times New Roman"/>
                <a:cs typeface="Times New Roman"/>
              </a:rPr>
              <a:t> </a:t>
            </a:r>
            <a:r>
              <a:rPr dirty="0" sz="1950" spc="85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spc="-235" i="1">
                <a:latin typeface="Times New Roman"/>
                <a:cs typeface="Times New Roman"/>
              </a:rPr>
              <a:t> </a:t>
            </a:r>
            <a:r>
              <a:rPr dirty="0" baseline="-24154" sz="1725" spc="-7" i="1">
                <a:latin typeface="Times New Roman"/>
                <a:cs typeface="Times New Roman"/>
              </a:rPr>
              <a:t>j</a:t>
            </a:r>
            <a:r>
              <a:rPr dirty="0" baseline="-24154" sz="1725" i="1">
                <a:latin typeface="Times New Roman"/>
                <a:cs typeface="Times New Roman"/>
              </a:rPr>
              <a:t> </a:t>
            </a:r>
            <a:r>
              <a:rPr dirty="0" baseline="-24154" sz="1725" spc="30" i="1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|</a:t>
            </a:r>
            <a:r>
              <a:rPr dirty="0" sz="1950" spc="-165">
                <a:latin typeface="Times New Roman"/>
                <a:cs typeface="Times New Roman"/>
              </a:rPr>
              <a:t> </a:t>
            </a:r>
            <a:r>
              <a:rPr dirty="0" sz="1950" spc="-50" i="1">
                <a:latin typeface="Times New Roman"/>
                <a:cs typeface="Times New Roman"/>
              </a:rPr>
              <a:t>b</a:t>
            </a:r>
            <a:r>
              <a:rPr dirty="0" baseline="-24154" sz="1725" spc="-7" i="1">
                <a:latin typeface="Times New Roman"/>
                <a:cs typeface="Times New Roman"/>
              </a:rPr>
              <a:t>k</a:t>
            </a:r>
            <a:r>
              <a:rPr dirty="0" baseline="-24154" sz="1725" spc="150" i="1">
                <a:latin typeface="Times New Roman"/>
                <a:cs typeface="Times New Roman"/>
              </a:rPr>
              <a:t> </a:t>
            </a:r>
            <a:r>
              <a:rPr dirty="0" sz="3050" spc="-475">
                <a:latin typeface="Symbol"/>
                <a:cs typeface="Symbol"/>
              </a:rPr>
              <a:t></a:t>
            </a:r>
            <a:r>
              <a:rPr dirty="0" sz="1950" spc="75" i="1">
                <a:latin typeface="Times New Roman"/>
                <a:cs typeface="Times New Roman"/>
              </a:rPr>
              <a:t>P</a:t>
            </a:r>
            <a:r>
              <a:rPr dirty="0" sz="2600" spc="-310">
                <a:latin typeface="Symbol"/>
                <a:cs typeface="Symbol"/>
              </a:rPr>
              <a:t></a:t>
            </a:r>
            <a:r>
              <a:rPr dirty="0" sz="1950" spc="-50" i="1">
                <a:latin typeface="Times New Roman"/>
                <a:cs typeface="Times New Roman"/>
              </a:rPr>
              <a:t>b</a:t>
            </a:r>
            <a:r>
              <a:rPr dirty="0" baseline="-24154" sz="1725" spc="-7" i="1">
                <a:latin typeface="Times New Roman"/>
                <a:cs typeface="Times New Roman"/>
              </a:rPr>
              <a:t>k</a:t>
            </a:r>
            <a:r>
              <a:rPr dirty="0" baseline="-24154" sz="1725" spc="150" i="1">
                <a:latin typeface="Times New Roman"/>
                <a:cs typeface="Times New Roman"/>
              </a:rPr>
              <a:t> </a:t>
            </a:r>
            <a:r>
              <a:rPr dirty="0" sz="2600" spc="-215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68916" y="5564873"/>
            <a:ext cx="756920" cy="351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135" i="1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spc="-235" i="1">
                <a:latin typeface="Times New Roman"/>
                <a:cs typeface="Times New Roman"/>
              </a:rPr>
              <a:t> </a:t>
            </a:r>
            <a:r>
              <a:rPr dirty="0" baseline="-24154" sz="1725" spc="-7" i="1">
                <a:latin typeface="Times New Roman"/>
                <a:cs typeface="Times New Roman"/>
              </a:rPr>
              <a:t>j</a:t>
            </a:r>
            <a:r>
              <a:rPr dirty="0" baseline="-24154" sz="1725" spc="-44" i="1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,</a:t>
            </a:r>
            <a:r>
              <a:rPr dirty="0" sz="1950" spc="-295">
                <a:latin typeface="Times New Roman"/>
                <a:cs typeface="Times New Roman"/>
              </a:rPr>
              <a:t> </a:t>
            </a:r>
            <a:r>
              <a:rPr dirty="0" sz="1950" spc="-50" i="1">
                <a:latin typeface="Times New Roman"/>
                <a:cs typeface="Times New Roman"/>
              </a:rPr>
              <a:t>b</a:t>
            </a:r>
            <a:r>
              <a:rPr dirty="0" baseline="-24154" sz="1725" spc="-7" i="1">
                <a:latin typeface="Times New Roman"/>
                <a:cs typeface="Times New Roman"/>
              </a:rPr>
              <a:t>k</a:t>
            </a:r>
            <a:endParaRPr baseline="-24154" sz="1725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687913" y="4446003"/>
            <a:ext cx="937894" cy="848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3335"/>
              </a:lnSpc>
              <a:tabLst>
                <a:tab pos="504825" algn="l"/>
              </a:tabLst>
            </a:pPr>
            <a:r>
              <a:rPr dirty="0" sz="1950" spc="90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1950">
                <a:latin typeface="Times New Roman"/>
                <a:cs typeface="Times New Roman"/>
              </a:rPr>
              <a:t>|</a:t>
            </a:r>
            <a:r>
              <a:rPr dirty="0" sz="1950" spc="-165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30" i="1">
                <a:latin typeface="Times New Roman"/>
                <a:cs typeface="Times New Roman"/>
              </a:rPr>
              <a:t> </a:t>
            </a:r>
            <a:r>
              <a:rPr dirty="0" sz="3050" spc="-365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  <a:p>
            <a:pPr algn="ctr" marL="635">
              <a:lnSpc>
                <a:spcPts val="3335"/>
              </a:lnSpc>
            </a:pPr>
            <a:r>
              <a:rPr dirty="0" sz="1950" spc="85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55" i="1">
                <a:latin typeface="Times New Roman"/>
                <a:cs typeface="Times New Roman"/>
              </a:rPr>
              <a:t> </a:t>
            </a:r>
            <a:r>
              <a:rPr dirty="0" sz="3050" spc="-365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620657" y="4633455"/>
            <a:ext cx="2022475" cy="525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>
                <a:latin typeface="Symbol"/>
                <a:cs typeface="Symbol"/>
              </a:rPr>
              <a:t></a:t>
            </a:r>
            <a:r>
              <a:rPr dirty="0" sz="1950" spc="-25">
                <a:latin typeface="Times New Roman"/>
                <a:cs typeface="Times New Roman"/>
              </a:rPr>
              <a:t> </a:t>
            </a:r>
            <a:r>
              <a:rPr dirty="0" baseline="-8474" sz="4425" spc="412">
                <a:latin typeface="Symbol"/>
                <a:cs typeface="Symbol"/>
              </a:rPr>
              <a:t>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569">
                <a:latin typeface="Times New Roman"/>
                <a:cs typeface="Times New Roman"/>
              </a:rPr>
              <a:t> </a:t>
            </a:r>
            <a:r>
              <a:rPr dirty="0" sz="1950" spc="90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45" i="1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,</a:t>
            </a:r>
            <a:r>
              <a:rPr dirty="0" sz="1950" spc="-295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25" i="1">
                <a:latin typeface="Times New Roman"/>
                <a:cs typeface="Times New Roman"/>
              </a:rPr>
              <a:t> </a:t>
            </a:r>
            <a:r>
              <a:rPr dirty="0" sz="3050" spc="-355">
                <a:latin typeface="Symbol"/>
                <a:cs typeface="Symbol"/>
              </a:rPr>
              <a:t></a:t>
            </a:r>
            <a:r>
              <a:rPr dirty="0" sz="1950" spc="5">
                <a:latin typeface="Times New Roman"/>
                <a:cs typeface="Times New Roman"/>
              </a:rPr>
              <a:t>log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20657" y="3860038"/>
            <a:ext cx="5585460" cy="525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>
                <a:latin typeface="Symbol"/>
                <a:cs typeface="Symbol"/>
              </a:rPr>
              <a:t></a:t>
            </a:r>
            <a:r>
              <a:rPr dirty="0" sz="1950" spc="-25">
                <a:latin typeface="Times New Roman"/>
                <a:cs typeface="Times New Roman"/>
              </a:rPr>
              <a:t> </a:t>
            </a:r>
            <a:r>
              <a:rPr dirty="0" baseline="-8474" sz="4425" spc="412">
                <a:latin typeface="Symbol"/>
                <a:cs typeface="Symbol"/>
              </a:rPr>
              <a:t>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562">
                <a:latin typeface="Times New Roman"/>
                <a:cs typeface="Times New Roman"/>
              </a:rPr>
              <a:t> </a:t>
            </a:r>
            <a:r>
              <a:rPr dirty="0" sz="1950" spc="90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spc="-235" i="1">
                <a:latin typeface="Times New Roman"/>
                <a:cs typeface="Times New Roman"/>
              </a:rPr>
              <a:t> </a:t>
            </a:r>
            <a:r>
              <a:rPr dirty="0" baseline="-24154" sz="1725" spc="-7" i="1">
                <a:latin typeface="Times New Roman"/>
                <a:cs typeface="Times New Roman"/>
              </a:rPr>
              <a:t>j</a:t>
            </a:r>
            <a:r>
              <a:rPr dirty="0" baseline="-24154" sz="1725" spc="-44" i="1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,</a:t>
            </a:r>
            <a:r>
              <a:rPr dirty="0" sz="1950" spc="-295">
                <a:latin typeface="Times New Roman"/>
                <a:cs typeface="Times New Roman"/>
              </a:rPr>
              <a:t> </a:t>
            </a:r>
            <a:r>
              <a:rPr dirty="0" sz="1950" spc="-50" i="1">
                <a:latin typeface="Times New Roman"/>
                <a:cs typeface="Times New Roman"/>
              </a:rPr>
              <a:t>b</a:t>
            </a:r>
            <a:r>
              <a:rPr dirty="0" baseline="-24154" sz="1725" spc="-7" i="1">
                <a:latin typeface="Times New Roman"/>
                <a:cs typeface="Times New Roman"/>
              </a:rPr>
              <a:t>k</a:t>
            </a:r>
            <a:r>
              <a:rPr dirty="0" baseline="-24154" sz="1725" spc="165" i="1">
                <a:latin typeface="Times New Roman"/>
                <a:cs typeface="Times New Roman"/>
              </a:rPr>
              <a:t> </a:t>
            </a:r>
            <a:r>
              <a:rPr dirty="0" sz="3050" spc="-355">
                <a:latin typeface="Symbol"/>
                <a:cs typeface="Symbol"/>
              </a:rPr>
              <a:t></a:t>
            </a:r>
            <a:r>
              <a:rPr dirty="0" sz="1950" spc="5">
                <a:latin typeface="Times New Roman"/>
                <a:cs typeface="Times New Roman"/>
              </a:rPr>
              <a:t>log</a:t>
            </a:r>
            <a:r>
              <a:rPr dirty="0" sz="1950" spc="-100">
                <a:latin typeface="Times New Roman"/>
                <a:cs typeface="Times New Roman"/>
              </a:rPr>
              <a:t> </a:t>
            </a:r>
            <a:r>
              <a:rPr dirty="0" sz="1950" spc="90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spc="-235" i="1">
                <a:latin typeface="Times New Roman"/>
                <a:cs typeface="Times New Roman"/>
              </a:rPr>
              <a:t> </a:t>
            </a:r>
            <a:r>
              <a:rPr dirty="0" baseline="-24154" sz="1725" spc="-7" i="1">
                <a:latin typeface="Times New Roman"/>
                <a:cs typeface="Times New Roman"/>
              </a:rPr>
              <a:t>j</a:t>
            </a:r>
            <a:r>
              <a:rPr dirty="0" baseline="-24154" sz="1725" i="1">
                <a:latin typeface="Times New Roman"/>
                <a:cs typeface="Times New Roman"/>
              </a:rPr>
              <a:t> </a:t>
            </a:r>
            <a:r>
              <a:rPr dirty="0" baseline="-24154" sz="1725" spc="44" i="1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|</a:t>
            </a:r>
            <a:r>
              <a:rPr dirty="0" sz="1950" spc="-170">
                <a:latin typeface="Times New Roman"/>
                <a:cs typeface="Times New Roman"/>
              </a:rPr>
              <a:t> </a:t>
            </a:r>
            <a:r>
              <a:rPr dirty="0" sz="1950" spc="-50" i="1">
                <a:latin typeface="Times New Roman"/>
                <a:cs typeface="Times New Roman"/>
              </a:rPr>
              <a:t>b</a:t>
            </a:r>
            <a:r>
              <a:rPr dirty="0" baseline="-24154" sz="1725" spc="-7" i="1">
                <a:latin typeface="Times New Roman"/>
                <a:cs typeface="Times New Roman"/>
              </a:rPr>
              <a:t>k</a:t>
            </a:r>
            <a:r>
              <a:rPr dirty="0" baseline="-24154" sz="1725" spc="165" i="1">
                <a:latin typeface="Times New Roman"/>
                <a:cs typeface="Times New Roman"/>
              </a:rPr>
              <a:t> </a:t>
            </a:r>
            <a:r>
              <a:rPr dirty="0" sz="3050" spc="-260">
                <a:latin typeface="Symbol"/>
                <a:cs typeface="Symbol"/>
              </a:rPr>
              <a:t></a:t>
            </a:r>
            <a:r>
              <a:rPr dirty="0" sz="1950" spc="5">
                <a:latin typeface="Symbol"/>
                <a:cs typeface="Symbol"/>
              </a:rPr>
              <a:t></a:t>
            </a:r>
            <a:r>
              <a:rPr dirty="0" sz="1950" spc="-155">
                <a:latin typeface="Times New Roman"/>
                <a:cs typeface="Times New Roman"/>
              </a:rPr>
              <a:t> </a:t>
            </a:r>
            <a:r>
              <a:rPr dirty="0" baseline="-8474" sz="4425" spc="412">
                <a:latin typeface="Symbol"/>
                <a:cs typeface="Symbol"/>
              </a:rPr>
              <a:t>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562">
                <a:latin typeface="Times New Roman"/>
                <a:cs typeface="Times New Roman"/>
              </a:rPr>
              <a:t> </a:t>
            </a:r>
            <a:r>
              <a:rPr dirty="0" sz="1950" spc="90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spc="-235" i="1">
                <a:latin typeface="Times New Roman"/>
                <a:cs typeface="Times New Roman"/>
              </a:rPr>
              <a:t> </a:t>
            </a:r>
            <a:r>
              <a:rPr dirty="0" baseline="-24154" sz="1725" spc="-7" i="1">
                <a:latin typeface="Times New Roman"/>
                <a:cs typeface="Times New Roman"/>
              </a:rPr>
              <a:t>j</a:t>
            </a:r>
            <a:r>
              <a:rPr dirty="0" baseline="-24154" sz="1725" spc="-44" i="1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,</a:t>
            </a:r>
            <a:r>
              <a:rPr dirty="0" sz="1950" spc="-295">
                <a:latin typeface="Times New Roman"/>
                <a:cs typeface="Times New Roman"/>
              </a:rPr>
              <a:t> </a:t>
            </a:r>
            <a:r>
              <a:rPr dirty="0" sz="1950" spc="-50" i="1">
                <a:latin typeface="Times New Roman"/>
                <a:cs typeface="Times New Roman"/>
              </a:rPr>
              <a:t>b</a:t>
            </a:r>
            <a:r>
              <a:rPr dirty="0" baseline="-24154" sz="1725" spc="-7" i="1">
                <a:latin typeface="Times New Roman"/>
                <a:cs typeface="Times New Roman"/>
              </a:rPr>
              <a:t>k</a:t>
            </a:r>
            <a:r>
              <a:rPr dirty="0" baseline="-24154" sz="1725" spc="165" i="1">
                <a:latin typeface="Times New Roman"/>
                <a:cs typeface="Times New Roman"/>
              </a:rPr>
              <a:t> </a:t>
            </a:r>
            <a:r>
              <a:rPr dirty="0" sz="3050" spc="-355">
                <a:latin typeface="Symbol"/>
                <a:cs typeface="Symbol"/>
              </a:rPr>
              <a:t></a:t>
            </a:r>
            <a:r>
              <a:rPr dirty="0" sz="1950" spc="5">
                <a:latin typeface="Times New Roman"/>
                <a:cs typeface="Times New Roman"/>
              </a:rPr>
              <a:t>log</a:t>
            </a:r>
            <a:r>
              <a:rPr dirty="0" sz="1950" spc="-100">
                <a:latin typeface="Times New Roman"/>
                <a:cs typeface="Times New Roman"/>
              </a:rPr>
              <a:t> </a:t>
            </a:r>
            <a:r>
              <a:rPr dirty="0" sz="1950" spc="90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spc="-235" i="1">
                <a:latin typeface="Times New Roman"/>
                <a:cs typeface="Times New Roman"/>
              </a:rPr>
              <a:t> </a:t>
            </a:r>
            <a:r>
              <a:rPr dirty="0" baseline="-24154" sz="1725" spc="-7" i="1">
                <a:latin typeface="Times New Roman"/>
                <a:cs typeface="Times New Roman"/>
              </a:rPr>
              <a:t>j</a:t>
            </a:r>
            <a:r>
              <a:rPr dirty="0" baseline="-24154" sz="1725" spc="97" i="1">
                <a:latin typeface="Times New Roman"/>
                <a:cs typeface="Times New Roman"/>
              </a:rPr>
              <a:t> </a:t>
            </a:r>
            <a:r>
              <a:rPr dirty="0" sz="3050" spc="-365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608646" y="3080511"/>
            <a:ext cx="706120" cy="466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5750" algn="l"/>
              </a:tabLst>
            </a:pP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spc="5" i="1">
                <a:latin typeface="Times New Roman"/>
                <a:cs typeface="Times New Roman"/>
              </a:rPr>
              <a:t>	</a:t>
            </a:r>
            <a:r>
              <a:rPr dirty="0" sz="1950">
                <a:latin typeface="Times New Roman"/>
                <a:cs typeface="Times New Roman"/>
              </a:rPr>
              <a:t>|</a:t>
            </a:r>
            <a:r>
              <a:rPr dirty="0" sz="1950" spc="-165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30" i="1">
                <a:latin typeface="Times New Roman"/>
                <a:cs typeface="Times New Roman"/>
              </a:rPr>
              <a:t> </a:t>
            </a:r>
            <a:r>
              <a:rPr dirty="0" sz="3050" spc="-365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142558" y="3080511"/>
            <a:ext cx="1491615" cy="466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85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45" i="1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,</a:t>
            </a:r>
            <a:r>
              <a:rPr dirty="0" sz="1950" spc="-295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25" i="1">
                <a:latin typeface="Times New Roman"/>
                <a:cs typeface="Times New Roman"/>
              </a:rPr>
              <a:t> </a:t>
            </a:r>
            <a:r>
              <a:rPr dirty="0" sz="3050" spc="-355">
                <a:latin typeface="Symbol"/>
                <a:cs typeface="Symbol"/>
              </a:rPr>
              <a:t></a:t>
            </a:r>
            <a:r>
              <a:rPr dirty="0" sz="1950" spc="5">
                <a:latin typeface="Times New Roman"/>
                <a:cs typeface="Times New Roman"/>
              </a:rPr>
              <a:t>log</a:t>
            </a:r>
            <a:r>
              <a:rPr dirty="0" sz="1950" spc="-100">
                <a:latin typeface="Times New Roman"/>
                <a:cs typeface="Times New Roman"/>
              </a:rPr>
              <a:t> </a:t>
            </a:r>
            <a:r>
              <a:rPr dirty="0" sz="1950" spc="90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429825" y="3080511"/>
            <a:ext cx="2079625" cy="466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929764" algn="l"/>
              </a:tabLst>
            </a:pPr>
            <a:r>
              <a:rPr dirty="0" sz="1950" spc="90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50" i="1">
                <a:latin typeface="Times New Roman"/>
                <a:cs typeface="Times New Roman"/>
              </a:rPr>
              <a:t> </a:t>
            </a:r>
            <a:r>
              <a:rPr dirty="0" sz="3050" spc="-350">
                <a:latin typeface="Symbol"/>
                <a:cs typeface="Symbol"/>
              </a:rPr>
              <a:t></a:t>
            </a:r>
            <a:r>
              <a:rPr dirty="0" sz="1950" spc="5">
                <a:latin typeface="Times New Roman"/>
                <a:cs typeface="Times New Roman"/>
              </a:rPr>
              <a:t>log</a:t>
            </a:r>
            <a:r>
              <a:rPr dirty="0" sz="1950" spc="-100">
                <a:latin typeface="Times New Roman"/>
                <a:cs typeface="Times New Roman"/>
              </a:rPr>
              <a:t> </a:t>
            </a:r>
            <a:r>
              <a:rPr dirty="0" sz="1950" spc="80" i="1">
                <a:latin typeface="Times New Roman"/>
                <a:cs typeface="Times New Roman"/>
              </a:rPr>
              <a:t>P</a:t>
            </a:r>
            <a:r>
              <a:rPr dirty="0" sz="3050" spc="-48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50" i="1">
                <a:latin typeface="Times New Roman"/>
                <a:cs typeface="Times New Roman"/>
              </a:rPr>
              <a:t> </a:t>
            </a:r>
            <a:r>
              <a:rPr dirty="0" sz="3050" spc="-365">
                <a:latin typeface="Symbol"/>
                <a:cs typeface="Symbol"/>
              </a:rPr>
              <a:t></a:t>
            </a:r>
            <a:r>
              <a:rPr dirty="0" sz="3050" spc="280">
                <a:latin typeface="Times New Roman"/>
                <a:cs typeface="Times New Roman"/>
              </a:rPr>
              <a:t> </a:t>
            </a:r>
            <a:r>
              <a:rPr dirty="0" sz="1950" spc="5">
                <a:latin typeface="Symbol"/>
                <a:cs typeface="Symbol"/>
              </a:rPr>
              <a:t></a:t>
            </a:r>
            <a:r>
              <a:rPr dirty="0" sz="1950">
                <a:latin typeface="Times New Roman"/>
                <a:cs typeface="Times New Roman"/>
              </a:rPr>
              <a:t>	</a:t>
            </a:r>
            <a:r>
              <a:rPr dirty="0" sz="1950" spc="5">
                <a:latin typeface="Symbol"/>
                <a:cs typeface="Symbol"/>
              </a:rPr>
              <a:t>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81098" y="1820164"/>
            <a:ext cx="4092575" cy="1120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z和v的互信息定义为</a:t>
            </a:r>
            <a:endParaRPr sz="3200">
              <a:latin typeface="NSimSun"/>
              <a:cs typeface="NSimSun"/>
            </a:endParaRPr>
          </a:p>
          <a:p>
            <a:pPr marL="327025">
              <a:lnSpc>
                <a:spcPct val="100000"/>
              </a:lnSpc>
              <a:spcBef>
                <a:spcPts val="1814"/>
              </a:spcBef>
            </a:pPr>
            <a:r>
              <a:rPr dirty="0" sz="1950" i="1">
                <a:latin typeface="Times New Roman"/>
                <a:cs typeface="Times New Roman"/>
              </a:rPr>
              <a:t>I</a:t>
            </a:r>
            <a:r>
              <a:rPr dirty="0" sz="1950" spc="-250" i="1">
                <a:latin typeface="Times New Roman"/>
                <a:cs typeface="Times New Roman"/>
              </a:rPr>
              <a:t> </a:t>
            </a:r>
            <a:r>
              <a:rPr dirty="0" sz="2600" spc="-150">
                <a:latin typeface="Symbol"/>
                <a:cs typeface="Symbol"/>
              </a:rPr>
              <a:t></a:t>
            </a:r>
            <a:r>
              <a:rPr dirty="0" sz="1950" spc="80" i="1">
                <a:latin typeface="Times New Roman"/>
                <a:cs typeface="Times New Roman"/>
              </a:rPr>
              <a:t>z</a:t>
            </a:r>
            <a:r>
              <a:rPr dirty="0" sz="1950">
                <a:latin typeface="Times New Roman"/>
                <a:cs typeface="Times New Roman"/>
              </a:rPr>
              <a:t>,</a:t>
            </a:r>
            <a:r>
              <a:rPr dirty="0" sz="1950" spc="-260">
                <a:latin typeface="Times New Roman"/>
                <a:cs typeface="Times New Roman"/>
              </a:rPr>
              <a:t> </a:t>
            </a:r>
            <a:r>
              <a:rPr dirty="0" sz="1950" spc="125" i="1">
                <a:latin typeface="Times New Roman"/>
                <a:cs typeface="Times New Roman"/>
              </a:rPr>
              <a:t>v</a:t>
            </a:r>
            <a:r>
              <a:rPr dirty="0" sz="2600" spc="-215">
                <a:latin typeface="Symbol"/>
                <a:cs typeface="Symbol"/>
              </a:rPr>
              <a:t></a:t>
            </a:r>
            <a:r>
              <a:rPr dirty="0" sz="2600" spc="-355">
                <a:latin typeface="Times New Roman"/>
                <a:cs typeface="Times New Roman"/>
              </a:rPr>
              <a:t> </a:t>
            </a:r>
            <a:r>
              <a:rPr dirty="0" sz="1950" spc="5">
                <a:latin typeface="Symbol"/>
                <a:cs typeface="Symbol"/>
              </a:rPr>
              <a:t></a:t>
            </a:r>
            <a:r>
              <a:rPr dirty="0" sz="1950" spc="50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H</a:t>
            </a:r>
            <a:r>
              <a:rPr dirty="0" sz="1950" spc="-195" i="1">
                <a:latin typeface="Times New Roman"/>
                <a:cs typeface="Times New Roman"/>
              </a:rPr>
              <a:t> </a:t>
            </a:r>
            <a:r>
              <a:rPr dirty="0" sz="2600" spc="-16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z</a:t>
            </a:r>
            <a:r>
              <a:rPr dirty="0" sz="1950" spc="-315" i="1">
                <a:latin typeface="Times New Roman"/>
                <a:cs typeface="Times New Roman"/>
              </a:rPr>
              <a:t> </a:t>
            </a:r>
            <a:r>
              <a:rPr dirty="0" sz="2600" spc="-40">
                <a:latin typeface="Symbol"/>
                <a:cs typeface="Symbol"/>
              </a:rPr>
              <a:t></a:t>
            </a:r>
            <a:r>
              <a:rPr dirty="0" sz="1950" spc="5">
                <a:latin typeface="Symbol"/>
                <a:cs typeface="Symbol"/>
              </a:rPr>
              <a:t></a:t>
            </a:r>
            <a:r>
              <a:rPr dirty="0" sz="1950" spc="-75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H</a:t>
            </a:r>
            <a:r>
              <a:rPr dirty="0" sz="1950" spc="-195" i="1">
                <a:latin typeface="Times New Roman"/>
                <a:cs typeface="Times New Roman"/>
              </a:rPr>
              <a:t> </a:t>
            </a:r>
            <a:r>
              <a:rPr dirty="0" sz="2600" spc="-16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z</a:t>
            </a:r>
            <a:r>
              <a:rPr dirty="0" sz="1950" spc="-65" i="1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|</a:t>
            </a:r>
            <a:r>
              <a:rPr dirty="0" sz="1950" spc="-140">
                <a:latin typeface="Times New Roman"/>
                <a:cs typeface="Times New Roman"/>
              </a:rPr>
              <a:t> </a:t>
            </a:r>
            <a:r>
              <a:rPr dirty="0" sz="1950" spc="125" i="1">
                <a:latin typeface="Times New Roman"/>
                <a:cs typeface="Times New Roman"/>
              </a:rPr>
              <a:t>v</a:t>
            </a:r>
            <a:r>
              <a:rPr dirty="0" sz="2600" spc="-215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554359" y="4498847"/>
            <a:ext cx="1297305" cy="863600"/>
          </a:xfrm>
          <a:custGeom>
            <a:avLst/>
            <a:gdLst/>
            <a:ahLst/>
            <a:cxnLst/>
            <a:rect l="l" t="t" r="r" b="b"/>
            <a:pathLst>
              <a:path w="1297304" h="863600">
                <a:moveTo>
                  <a:pt x="648462" y="0"/>
                </a:moveTo>
                <a:lnTo>
                  <a:pt x="592509" y="1580"/>
                </a:lnTo>
                <a:lnTo>
                  <a:pt x="537879" y="6236"/>
                </a:lnTo>
                <a:lnTo>
                  <a:pt x="484764" y="13839"/>
                </a:lnTo>
                <a:lnTo>
                  <a:pt x="433361" y="24261"/>
                </a:lnTo>
                <a:lnTo>
                  <a:pt x="383864" y="37372"/>
                </a:lnTo>
                <a:lnTo>
                  <a:pt x="336467" y="53044"/>
                </a:lnTo>
                <a:lnTo>
                  <a:pt x="291365" y="71148"/>
                </a:lnTo>
                <a:lnTo>
                  <a:pt x="248753" y="91556"/>
                </a:lnTo>
                <a:lnTo>
                  <a:pt x="208825" y="114139"/>
                </a:lnTo>
                <a:lnTo>
                  <a:pt x="171775" y="138768"/>
                </a:lnTo>
                <a:lnTo>
                  <a:pt x="137800" y="165315"/>
                </a:lnTo>
                <a:lnTo>
                  <a:pt x="107092" y="193651"/>
                </a:lnTo>
                <a:lnTo>
                  <a:pt x="79848" y="223648"/>
                </a:lnTo>
                <a:lnTo>
                  <a:pt x="56261" y="255176"/>
                </a:lnTo>
                <a:lnTo>
                  <a:pt x="36526" y="288107"/>
                </a:lnTo>
                <a:lnTo>
                  <a:pt x="9391" y="357665"/>
                </a:lnTo>
                <a:lnTo>
                  <a:pt x="0" y="431292"/>
                </a:lnTo>
                <a:lnTo>
                  <a:pt x="2380" y="468555"/>
                </a:lnTo>
                <a:lnTo>
                  <a:pt x="20837" y="540321"/>
                </a:lnTo>
                <a:lnTo>
                  <a:pt x="56261" y="607537"/>
                </a:lnTo>
                <a:lnTo>
                  <a:pt x="79848" y="639115"/>
                </a:lnTo>
                <a:lnTo>
                  <a:pt x="107092" y="669166"/>
                </a:lnTo>
                <a:lnTo>
                  <a:pt x="137800" y="697559"/>
                </a:lnTo>
                <a:lnTo>
                  <a:pt x="171775" y="724166"/>
                </a:lnTo>
                <a:lnTo>
                  <a:pt x="208825" y="748855"/>
                </a:lnTo>
                <a:lnTo>
                  <a:pt x="248753" y="771498"/>
                </a:lnTo>
                <a:lnTo>
                  <a:pt x="291365" y="791963"/>
                </a:lnTo>
                <a:lnTo>
                  <a:pt x="336467" y="810121"/>
                </a:lnTo>
                <a:lnTo>
                  <a:pt x="383864" y="825843"/>
                </a:lnTo>
                <a:lnTo>
                  <a:pt x="433361" y="838997"/>
                </a:lnTo>
                <a:lnTo>
                  <a:pt x="484764" y="849455"/>
                </a:lnTo>
                <a:lnTo>
                  <a:pt x="537879" y="857085"/>
                </a:lnTo>
                <a:lnTo>
                  <a:pt x="592509" y="861759"/>
                </a:lnTo>
                <a:lnTo>
                  <a:pt x="648462" y="863346"/>
                </a:lnTo>
                <a:lnTo>
                  <a:pt x="704414" y="861759"/>
                </a:lnTo>
                <a:lnTo>
                  <a:pt x="759044" y="857085"/>
                </a:lnTo>
                <a:lnTo>
                  <a:pt x="812159" y="849455"/>
                </a:lnTo>
                <a:lnTo>
                  <a:pt x="863562" y="838997"/>
                </a:lnTo>
                <a:lnTo>
                  <a:pt x="913059" y="825843"/>
                </a:lnTo>
                <a:lnTo>
                  <a:pt x="960456" y="810121"/>
                </a:lnTo>
                <a:lnTo>
                  <a:pt x="1005558" y="791963"/>
                </a:lnTo>
                <a:lnTo>
                  <a:pt x="1048170" y="771498"/>
                </a:lnTo>
                <a:lnTo>
                  <a:pt x="1088098" y="748855"/>
                </a:lnTo>
                <a:lnTo>
                  <a:pt x="1125148" y="724166"/>
                </a:lnTo>
                <a:lnTo>
                  <a:pt x="1159123" y="697559"/>
                </a:lnTo>
                <a:lnTo>
                  <a:pt x="1189831" y="669166"/>
                </a:lnTo>
                <a:lnTo>
                  <a:pt x="1217075" y="639115"/>
                </a:lnTo>
                <a:lnTo>
                  <a:pt x="1240662" y="607537"/>
                </a:lnTo>
                <a:lnTo>
                  <a:pt x="1260397" y="574563"/>
                </a:lnTo>
                <a:lnTo>
                  <a:pt x="1287532" y="504941"/>
                </a:lnTo>
                <a:lnTo>
                  <a:pt x="1296924" y="431292"/>
                </a:lnTo>
                <a:lnTo>
                  <a:pt x="1294543" y="394034"/>
                </a:lnTo>
                <a:lnTo>
                  <a:pt x="1276086" y="322313"/>
                </a:lnTo>
                <a:lnTo>
                  <a:pt x="1240662" y="255176"/>
                </a:lnTo>
                <a:lnTo>
                  <a:pt x="1217075" y="223648"/>
                </a:lnTo>
                <a:lnTo>
                  <a:pt x="1189831" y="193651"/>
                </a:lnTo>
                <a:lnTo>
                  <a:pt x="1159123" y="165315"/>
                </a:lnTo>
                <a:lnTo>
                  <a:pt x="1125148" y="138768"/>
                </a:lnTo>
                <a:lnTo>
                  <a:pt x="1088098" y="114139"/>
                </a:lnTo>
                <a:lnTo>
                  <a:pt x="1048170" y="91556"/>
                </a:lnTo>
                <a:lnTo>
                  <a:pt x="1005558" y="71148"/>
                </a:lnTo>
                <a:lnTo>
                  <a:pt x="960456" y="53044"/>
                </a:lnTo>
                <a:lnTo>
                  <a:pt x="913059" y="37372"/>
                </a:lnTo>
                <a:lnTo>
                  <a:pt x="863562" y="24261"/>
                </a:lnTo>
                <a:lnTo>
                  <a:pt x="812159" y="13839"/>
                </a:lnTo>
                <a:lnTo>
                  <a:pt x="759044" y="6236"/>
                </a:lnTo>
                <a:lnTo>
                  <a:pt x="704414" y="1580"/>
                </a:lnTo>
                <a:lnTo>
                  <a:pt x="648462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625987" y="5219700"/>
            <a:ext cx="1873250" cy="1005840"/>
          </a:xfrm>
          <a:custGeom>
            <a:avLst/>
            <a:gdLst/>
            <a:ahLst/>
            <a:cxnLst/>
            <a:rect l="l" t="t" r="r" b="b"/>
            <a:pathLst>
              <a:path w="1873250" h="1005839">
                <a:moveTo>
                  <a:pt x="936498" y="0"/>
                </a:moveTo>
                <a:lnTo>
                  <a:pt x="874902" y="1068"/>
                </a:lnTo>
                <a:lnTo>
                  <a:pt x="814374" y="4228"/>
                </a:lnTo>
                <a:lnTo>
                  <a:pt x="755035" y="9414"/>
                </a:lnTo>
                <a:lnTo>
                  <a:pt x="697010" y="16561"/>
                </a:lnTo>
                <a:lnTo>
                  <a:pt x="640421" y="25603"/>
                </a:lnTo>
                <a:lnTo>
                  <a:pt x="585392" y="36473"/>
                </a:lnTo>
                <a:lnTo>
                  <a:pt x="532045" y="49106"/>
                </a:lnTo>
                <a:lnTo>
                  <a:pt x="480505" y="63437"/>
                </a:lnTo>
                <a:lnTo>
                  <a:pt x="430893" y="79399"/>
                </a:lnTo>
                <a:lnTo>
                  <a:pt x="383334" y="96926"/>
                </a:lnTo>
                <a:lnTo>
                  <a:pt x="337951" y="115953"/>
                </a:lnTo>
                <a:lnTo>
                  <a:pt x="294866" y="136413"/>
                </a:lnTo>
                <a:lnTo>
                  <a:pt x="254203" y="158242"/>
                </a:lnTo>
                <a:lnTo>
                  <a:pt x="216086" y="181373"/>
                </a:lnTo>
                <a:lnTo>
                  <a:pt x="180636" y="205740"/>
                </a:lnTo>
                <a:lnTo>
                  <a:pt x="147978" y="231277"/>
                </a:lnTo>
                <a:lnTo>
                  <a:pt x="118235" y="257919"/>
                </a:lnTo>
                <a:lnTo>
                  <a:pt x="91530" y="285600"/>
                </a:lnTo>
                <a:lnTo>
                  <a:pt x="47725" y="343814"/>
                </a:lnTo>
                <a:lnTo>
                  <a:pt x="17550" y="405393"/>
                </a:lnTo>
                <a:lnTo>
                  <a:pt x="1991" y="469811"/>
                </a:lnTo>
                <a:lnTo>
                  <a:pt x="0" y="502920"/>
                </a:lnTo>
                <a:lnTo>
                  <a:pt x="1991" y="536028"/>
                </a:lnTo>
                <a:lnTo>
                  <a:pt x="17550" y="600446"/>
                </a:lnTo>
                <a:lnTo>
                  <a:pt x="47725" y="662025"/>
                </a:lnTo>
                <a:lnTo>
                  <a:pt x="91530" y="720239"/>
                </a:lnTo>
                <a:lnTo>
                  <a:pt x="118235" y="747920"/>
                </a:lnTo>
                <a:lnTo>
                  <a:pt x="147978" y="774562"/>
                </a:lnTo>
                <a:lnTo>
                  <a:pt x="180636" y="800100"/>
                </a:lnTo>
                <a:lnTo>
                  <a:pt x="216086" y="824466"/>
                </a:lnTo>
                <a:lnTo>
                  <a:pt x="254203" y="847597"/>
                </a:lnTo>
                <a:lnTo>
                  <a:pt x="294866" y="869426"/>
                </a:lnTo>
                <a:lnTo>
                  <a:pt x="337951" y="889886"/>
                </a:lnTo>
                <a:lnTo>
                  <a:pt x="383334" y="908913"/>
                </a:lnTo>
                <a:lnTo>
                  <a:pt x="430893" y="926440"/>
                </a:lnTo>
                <a:lnTo>
                  <a:pt x="480505" y="942402"/>
                </a:lnTo>
                <a:lnTo>
                  <a:pt x="532045" y="956733"/>
                </a:lnTo>
                <a:lnTo>
                  <a:pt x="585392" y="969366"/>
                </a:lnTo>
                <a:lnTo>
                  <a:pt x="640421" y="980236"/>
                </a:lnTo>
                <a:lnTo>
                  <a:pt x="697010" y="989278"/>
                </a:lnTo>
                <a:lnTo>
                  <a:pt x="755035" y="996425"/>
                </a:lnTo>
                <a:lnTo>
                  <a:pt x="814374" y="1001611"/>
                </a:lnTo>
                <a:lnTo>
                  <a:pt x="874902" y="1004771"/>
                </a:lnTo>
                <a:lnTo>
                  <a:pt x="936498" y="1005840"/>
                </a:lnTo>
                <a:lnTo>
                  <a:pt x="998093" y="1004771"/>
                </a:lnTo>
                <a:lnTo>
                  <a:pt x="1058621" y="1001611"/>
                </a:lnTo>
                <a:lnTo>
                  <a:pt x="1117960" y="996425"/>
                </a:lnTo>
                <a:lnTo>
                  <a:pt x="1175985" y="989278"/>
                </a:lnTo>
                <a:lnTo>
                  <a:pt x="1232574" y="980236"/>
                </a:lnTo>
                <a:lnTo>
                  <a:pt x="1287603" y="969366"/>
                </a:lnTo>
                <a:lnTo>
                  <a:pt x="1340950" y="956733"/>
                </a:lnTo>
                <a:lnTo>
                  <a:pt x="1392490" y="942402"/>
                </a:lnTo>
                <a:lnTo>
                  <a:pt x="1442102" y="926440"/>
                </a:lnTo>
                <a:lnTo>
                  <a:pt x="1489661" y="908913"/>
                </a:lnTo>
                <a:lnTo>
                  <a:pt x="1535044" y="889886"/>
                </a:lnTo>
                <a:lnTo>
                  <a:pt x="1578129" y="869426"/>
                </a:lnTo>
                <a:lnTo>
                  <a:pt x="1618792" y="847597"/>
                </a:lnTo>
                <a:lnTo>
                  <a:pt x="1656909" y="824466"/>
                </a:lnTo>
                <a:lnTo>
                  <a:pt x="1692359" y="800099"/>
                </a:lnTo>
                <a:lnTo>
                  <a:pt x="1725017" y="774562"/>
                </a:lnTo>
                <a:lnTo>
                  <a:pt x="1754760" y="747920"/>
                </a:lnTo>
                <a:lnTo>
                  <a:pt x="1781465" y="720239"/>
                </a:lnTo>
                <a:lnTo>
                  <a:pt x="1825270" y="662025"/>
                </a:lnTo>
                <a:lnTo>
                  <a:pt x="1855445" y="600446"/>
                </a:lnTo>
                <a:lnTo>
                  <a:pt x="1871004" y="536028"/>
                </a:lnTo>
                <a:lnTo>
                  <a:pt x="1872996" y="502919"/>
                </a:lnTo>
                <a:lnTo>
                  <a:pt x="1871004" y="469811"/>
                </a:lnTo>
                <a:lnTo>
                  <a:pt x="1855445" y="405393"/>
                </a:lnTo>
                <a:lnTo>
                  <a:pt x="1825270" y="343814"/>
                </a:lnTo>
                <a:lnTo>
                  <a:pt x="1781465" y="285600"/>
                </a:lnTo>
                <a:lnTo>
                  <a:pt x="1754760" y="257919"/>
                </a:lnTo>
                <a:lnTo>
                  <a:pt x="1725017" y="231277"/>
                </a:lnTo>
                <a:lnTo>
                  <a:pt x="1692359" y="205740"/>
                </a:lnTo>
                <a:lnTo>
                  <a:pt x="1656909" y="181373"/>
                </a:lnTo>
                <a:lnTo>
                  <a:pt x="1618792" y="158242"/>
                </a:lnTo>
                <a:lnTo>
                  <a:pt x="1578129" y="136413"/>
                </a:lnTo>
                <a:lnTo>
                  <a:pt x="1535044" y="115953"/>
                </a:lnTo>
                <a:lnTo>
                  <a:pt x="1489661" y="96926"/>
                </a:lnTo>
                <a:lnTo>
                  <a:pt x="1442102" y="79399"/>
                </a:lnTo>
                <a:lnTo>
                  <a:pt x="1392490" y="63437"/>
                </a:lnTo>
                <a:lnTo>
                  <a:pt x="1340950" y="49106"/>
                </a:lnTo>
                <a:lnTo>
                  <a:pt x="1287603" y="36473"/>
                </a:lnTo>
                <a:lnTo>
                  <a:pt x="1232574" y="25603"/>
                </a:lnTo>
                <a:lnTo>
                  <a:pt x="1175985" y="16561"/>
                </a:lnTo>
                <a:lnTo>
                  <a:pt x="1117960" y="9414"/>
                </a:lnTo>
                <a:lnTo>
                  <a:pt x="1058621" y="4228"/>
                </a:lnTo>
                <a:lnTo>
                  <a:pt x="998093" y="1068"/>
                </a:lnTo>
                <a:lnTo>
                  <a:pt x="936498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625987" y="6009894"/>
            <a:ext cx="1945005" cy="1008380"/>
          </a:xfrm>
          <a:custGeom>
            <a:avLst/>
            <a:gdLst/>
            <a:ahLst/>
            <a:cxnLst/>
            <a:rect l="l" t="t" r="r" b="b"/>
            <a:pathLst>
              <a:path w="1945004" h="1008379">
                <a:moveTo>
                  <a:pt x="972312" y="0"/>
                </a:moveTo>
                <a:lnTo>
                  <a:pt x="910798" y="991"/>
                </a:lnTo>
                <a:lnTo>
                  <a:pt x="850304" y="3925"/>
                </a:lnTo>
                <a:lnTo>
                  <a:pt x="790944" y="8744"/>
                </a:lnTo>
                <a:lnTo>
                  <a:pt x="732831" y="15388"/>
                </a:lnTo>
                <a:lnTo>
                  <a:pt x="676079" y="23799"/>
                </a:lnTo>
                <a:lnTo>
                  <a:pt x="620802" y="33918"/>
                </a:lnTo>
                <a:lnTo>
                  <a:pt x="567114" y="45686"/>
                </a:lnTo>
                <a:lnTo>
                  <a:pt x="515127" y="59045"/>
                </a:lnTo>
                <a:lnTo>
                  <a:pt x="464956" y="73935"/>
                </a:lnTo>
                <a:lnTo>
                  <a:pt x="416714" y="90298"/>
                </a:lnTo>
                <a:lnTo>
                  <a:pt x="370515" y="108076"/>
                </a:lnTo>
                <a:lnTo>
                  <a:pt x="326473" y="127208"/>
                </a:lnTo>
                <a:lnTo>
                  <a:pt x="284702" y="147637"/>
                </a:lnTo>
                <a:lnTo>
                  <a:pt x="245314" y="169304"/>
                </a:lnTo>
                <a:lnTo>
                  <a:pt x="208424" y="192149"/>
                </a:lnTo>
                <a:lnTo>
                  <a:pt x="174146" y="216115"/>
                </a:lnTo>
                <a:lnTo>
                  <a:pt x="142593" y="241142"/>
                </a:lnTo>
                <a:lnTo>
                  <a:pt x="113878" y="267171"/>
                </a:lnTo>
                <a:lnTo>
                  <a:pt x="65421" y="322003"/>
                </a:lnTo>
                <a:lnTo>
                  <a:pt x="29682" y="380139"/>
                </a:lnTo>
                <a:lnTo>
                  <a:pt x="7572" y="441109"/>
                </a:lnTo>
                <a:lnTo>
                  <a:pt x="0" y="504443"/>
                </a:lnTo>
                <a:lnTo>
                  <a:pt x="1911" y="536292"/>
                </a:lnTo>
                <a:lnTo>
                  <a:pt x="16866" y="598354"/>
                </a:lnTo>
                <a:lnTo>
                  <a:pt x="45904" y="657840"/>
                </a:lnTo>
                <a:lnTo>
                  <a:pt x="88116" y="714278"/>
                </a:lnTo>
                <a:lnTo>
                  <a:pt x="142593" y="767196"/>
                </a:lnTo>
                <a:lnTo>
                  <a:pt x="174146" y="792188"/>
                </a:lnTo>
                <a:lnTo>
                  <a:pt x="208424" y="816122"/>
                </a:lnTo>
                <a:lnTo>
                  <a:pt x="245314" y="838940"/>
                </a:lnTo>
                <a:lnTo>
                  <a:pt x="284702" y="860583"/>
                </a:lnTo>
                <a:lnTo>
                  <a:pt x="326473" y="880992"/>
                </a:lnTo>
                <a:lnTo>
                  <a:pt x="370515" y="900107"/>
                </a:lnTo>
                <a:lnTo>
                  <a:pt x="416714" y="917870"/>
                </a:lnTo>
                <a:lnTo>
                  <a:pt x="464956" y="934221"/>
                </a:lnTo>
                <a:lnTo>
                  <a:pt x="515127" y="949102"/>
                </a:lnTo>
                <a:lnTo>
                  <a:pt x="567114" y="962454"/>
                </a:lnTo>
                <a:lnTo>
                  <a:pt x="620802" y="974216"/>
                </a:lnTo>
                <a:lnTo>
                  <a:pt x="676079" y="984331"/>
                </a:lnTo>
                <a:lnTo>
                  <a:pt x="732831" y="992740"/>
                </a:lnTo>
                <a:lnTo>
                  <a:pt x="790944" y="999382"/>
                </a:lnTo>
                <a:lnTo>
                  <a:pt x="850304" y="1004200"/>
                </a:lnTo>
                <a:lnTo>
                  <a:pt x="910798" y="1007134"/>
                </a:lnTo>
                <a:lnTo>
                  <a:pt x="972312" y="1008125"/>
                </a:lnTo>
                <a:lnTo>
                  <a:pt x="1033825" y="1007134"/>
                </a:lnTo>
                <a:lnTo>
                  <a:pt x="1094319" y="1004200"/>
                </a:lnTo>
                <a:lnTo>
                  <a:pt x="1153679" y="999382"/>
                </a:lnTo>
                <a:lnTo>
                  <a:pt x="1211792" y="992740"/>
                </a:lnTo>
                <a:lnTo>
                  <a:pt x="1268544" y="984331"/>
                </a:lnTo>
                <a:lnTo>
                  <a:pt x="1323821" y="974216"/>
                </a:lnTo>
                <a:lnTo>
                  <a:pt x="1377509" y="962454"/>
                </a:lnTo>
                <a:lnTo>
                  <a:pt x="1429496" y="949102"/>
                </a:lnTo>
                <a:lnTo>
                  <a:pt x="1479667" y="934221"/>
                </a:lnTo>
                <a:lnTo>
                  <a:pt x="1527909" y="917870"/>
                </a:lnTo>
                <a:lnTo>
                  <a:pt x="1574108" y="900107"/>
                </a:lnTo>
                <a:lnTo>
                  <a:pt x="1618150" y="880992"/>
                </a:lnTo>
                <a:lnTo>
                  <a:pt x="1659921" y="860583"/>
                </a:lnTo>
                <a:lnTo>
                  <a:pt x="1699309" y="838940"/>
                </a:lnTo>
                <a:lnTo>
                  <a:pt x="1736199" y="816122"/>
                </a:lnTo>
                <a:lnTo>
                  <a:pt x="1770477" y="792188"/>
                </a:lnTo>
                <a:lnTo>
                  <a:pt x="1802030" y="767196"/>
                </a:lnTo>
                <a:lnTo>
                  <a:pt x="1830745" y="741207"/>
                </a:lnTo>
                <a:lnTo>
                  <a:pt x="1879202" y="686469"/>
                </a:lnTo>
                <a:lnTo>
                  <a:pt x="1914941" y="628448"/>
                </a:lnTo>
                <a:lnTo>
                  <a:pt x="1937051" y="567615"/>
                </a:lnTo>
                <a:lnTo>
                  <a:pt x="1944624" y="504443"/>
                </a:lnTo>
                <a:lnTo>
                  <a:pt x="1942712" y="472510"/>
                </a:lnTo>
                <a:lnTo>
                  <a:pt x="1927757" y="410299"/>
                </a:lnTo>
                <a:lnTo>
                  <a:pt x="1898719" y="350687"/>
                </a:lnTo>
                <a:lnTo>
                  <a:pt x="1856507" y="294144"/>
                </a:lnTo>
                <a:lnTo>
                  <a:pt x="1802030" y="241142"/>
                </a:lnTo>
                <a:lnTo>
                  <a:pt x="1770477" y="216115"/>
                </a:lnTo>
                <a:lnTo>
                  <a:pt x="1736199" y="192149"/>
                </a:lnTo>
                <a:lnTo>
                  <a:pt x="1699309" y="169304"/>
                </a:lnTo>
                <a:lnTo>
                  <a:pt x="1659921" y="147637"/>
                </a:lnTo>
                <a:lnTo>
                  <a:pt x="1618150" y="127208"/>
                </a:lnTo>
                <a:lnTo>
                  <a:pt x="1574108" y="108076"/>
                </a:lnTo>
                <a:lnTo>
                  <a:pt x="1527909" y="90298"/>
                </a:lnTo>
                <a:lnTo>
                  <a:pt x="1479667" y="73935"/>
                </a:lnTo>
                <a:lnTo>
                  <a:pt x="1429496" y="59045"/>
                </a:lnTo>
                <a:lnTo>
                  <a:pt x="1377509" y="45686"/>
                </a:lnTo>
                <a:lnTo>
                  <a:pt x="1323821" y="33918"/>
                </a:lnTo>
                <a:lnTo>
                  <a:pt x="1268544" y="23799"/>
                </a:lnTo>
                <a:lnTo>
                  <a:pt x="1211792" y="15388"/>
                </a:lnTo>
                <a:lnTo>
                  <a:pt x="1153679" y="8744"/>
                </a:lnTo>
                <a:lnTo>
                  <a:pt x="1094319" y="3925"/>
                </a:lnTo>
                <a:lnTo>
                  <a:pt x="1033825" y="991"/>
                </a:lnTo>
                <a:lnTo>
                  <a:pt x="972312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123054" y="3701796"/>
            <a:ext cx="2165350" cy="320040"/>
          </a:xfrm>
          <a:custGeom>
            <a:avLst/>
            <a:gdLst/>
            <a:ahLst/>
            <a:cxnLst/>
            <a:rect l="l" t="t" r="r" b="b"/>
            <a:pathLst>
              <a:path w="2165350" h="320039">
                <a:moveTo>
                  <a:pt x="74398" y="277307"/>
                </a:moveTo>
                <a:lnTo>
                  <a:pt x="70104" y="244602"/>
                </a:lnTo>
                <a:lnTo>
                  <a:pt x="0" y="291846"/>
                </a:lnTo>
                <a:lnTo>
                  <a:pt x="57912" y="312253"/>
                </a:lnTo>
                <a:lnTo>
                  <a:pt x="57912" y="284226"/>
                </a:lnTo>
                <a:lnTo>
                  <a:pt x="58674" y="281178"/>
                </a:lnTo>
                <a:lnTo>
                  <a:pt x="62484" y="278892"/>
                </a:lnTo>
                <a:lnTo>
                  <a:pt x="74398" y="277307"/>
                </a:lnTo>
                <a:close/>
              </a:path>
              <a:path w="2165350" h="320039">
                <a:moveTo>
                  <a:pt x="75689" y="287139"/>
                </a:moveTo>
                <a:lnTo>
                  <a:pt x="74398" y="277307"/>
                </a:lnTo>
                <a:lnTo>
                  <a:pt x="62484" y="278892"/>
                </a:lnTo>
                <a:lnTo>
                  <a:pt x="58674" y="281178"/>
                </a:lnTo>
                <a:lnTo>
                  <a:pt x="57912" y="284226"/>
                </a:lnTo>
                <a:lnTo>
                  <a:pt x="60198" y="287274"/>
                </a:lnTo>
                <a:lnTo>
                  <a:pt x="63246" y="288798"/>
                </a:lnTo>
                <a:lnTo>
                  <a:pt x="75689" y="287139"/>
                </a:lnTo>
                <a:close/>
              </a:path>
              <a:path w="2165350" h="320039">
                <a:moveTo>
                  <a:pt x="80010" y="320040"/>
                </a:moveTo>
                <a:lnTo>
                  <a:pt x="75689" y="287139"/>
                </a:lnTo>
                <a:lnTo>
                  <a:pt x="63246" y="288798"/>
                </a:lnTo>
                <a:lnTo>
                  <a:pt x="60198" y="287274"/>
                </a:lnTo>
                <a:lnTo>
                  <a:pt x="57912" y="284226"/>
                </a:lnTo>
                <a:lnTo>
                  <a:pt x="57912" y="312253"/>
                </a:lnTo>
                <a:lnTo>
                  <a:pt x="80010" y="320040"/>
                </a:lnTo>
                <a:close/>
              </a:path>
              <a:path w="2165350" h="320039">
                <a:moveTo>
                  <a:pt x="2164842" y="3810"/>
                </a:moveTo>
                <a:lnTo>
                  <a:pt x="2163318" y="762"/>
                </a:lnTo>
                <a:lnTo>
                  <a:pt x="2159508" y="0"/>
                </a:lnTo>
                <a:lnTo>
                  <a:pt x="74398" y="277307"/>
                </a:lnTo>
                <a:lnTo>
                  <a:pt x="75689" y="287139"/>
                </a:lnTo>
                <a:lnTo>
                  <a:pt x="2161032" y="9144"/>
                </a:lnTo>
                <a:lnTo>
                  <a:pt x="2164080" y="7620"/>
                </a:lnTo>
                <a:lnTo>
                  <a:pt x="2164842" y="38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549787" y="3628644"/>
            <a:ext cx="2021205" cy="250825"/>
          </a:xfrm>
          <a:custGeom>
            <a:avLst/>
            <a:gdLst/>
            <a:ahLst/>
            <a:cxnLst/>
            <a:rect l="l" t="t" r="r" b="b"/>
            <a:pathLst>
              <a:path w="2021204" h="250825">
                <a:moveTo>
                  <a:pt x="1945491" y="208171"/>
                </a:moveTo>
                <a:lnTo>
                  <a:pt x="5334" y="0"/>
                </a:lnTo>
                <a:lnTo>
                  <a:pt x="2286" y="1524"/>
                </a:lnTo>
                <a:lnTo>
                  <a:pt x="0" y="4572"/>
                </a:lnTo>
                <a:lnTo>
                  <a:pt x="1524" y="7620"/>
                </a:lnTo>
                <a:lnTo>
                  <a:pt x="4572" y="9906"/>
                </a:lnTo>
                <a:lnTo>
                  <a:pt x="1944488" y="217294"/>
                </a:lnTo>
                <a:lnTo>
                  <a:pt x="1945491" y="208171"/>
                </a:lnTo>
                <a:close/>
              </a:path>
              <a:path w="2021204" h="250825">
                <a:moveTo>
                  <a:pt x="1962912" y="242490"/>
                </a:moveTo>
                <a:lnTo>
                  <a:pt x="1962912" y="214883"/>
                </a:lnTo>
                <a:lnTo>
                  <a:pt x="1960626" y="217931"/>
                </a:lnTo>
                <a:lnTo>
                  <a:pt x="1957578" y="218693"/>
                </a:lnTo>
                <a:lnTo>
                  <a:pt x="1944488" y="217294"/>
                </a:lnTo>
                <a:lnTo>
                  <a:pt x="1940814" y="250697"/>
                </a:lnTo>
                <a:lnTo>
                  <a:pt x="1962912" y="242490"/>
                </a:lnTo>
                <a:close/>
              </a:path>
              <a:path w="2021204" h="250825">
                <a:moveTo>
                  <a:pt x="1962912" y="214883"/>
                </a:moveTo>
                <a:lnTo>
                  <a:pt x="1961388" y="211073"/>
                </a:lnTo>
                <a:lnTo>
                  <a:pt x="1958340" y="209549"/>
                </a:lnTo>
                <a:lnTo>
                  <a:pt x="1945491" y="208171"/>
                </a:lnTo>
                <a:lnTo>
                  <a:pt x="1944488" y="217294"/>
                </a:lnTo>
                <a:lnTo>
                  <a:pt x="1957578" y="218693"/>
                </a:lnTo>
                <a:lnTo>
                  <a:pt x="1960626" y="217931"/>
                </a:lnTo>
                <a:lnTo>
                  <a:pt x="1962912" y="214883"/>
                </a:lnTo>
                <a:close/>
              </a:path>
              <a:path w="2021204" h="250825">
                <a:moveTo>
                  <a:pt x="2020824" y="220979"/>
                </a:moveTo>
                <a:lnTo>
                  <a:pt x="1949196" y="174497"/>
                </a:lnTo>
                <a:lnTo>
                  <a:pt x="1945491" y="208171"/>
                </a:lnTo>
                <a:lnTo>
                  <a:pt x="1958340" y="209549"/>
                </a:lnTo>
                <a:lnTo>
                  <a:pt x="1961388" y="211073"/>
                </a:lnTo>
                <a:lnTo>
                  <a:pt x="1962912" y="214883"/>
                </a:lnTo>
                <a:lnTo>
                  <a:pt x="1962912" y="242490"/>
                </a:lnTo>
                <a:lnTo>
                  <a:pt x="2020824" y="2209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571690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z和v的互信息的另外一种表达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信息论基础</a:t>
            </a:r>
          </a:p>
        </p:txBody>
      </p:sp>
      <p:sp>
        <p:nvSpPr>
          <p:cNvPr id="7" name="object 7"/>
          <p:cNvSpPr/>
          <p:nvPr/>
        </p:nvSpPr>
        <p:spPr>
          <a:xfrm>
            <a:off x="5845709" y="2851400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 h="0">
                <a:moveTo>
                  <a:pt x="0" y="0"/>
                </a:moveTo>
                <a:lnTo>
                  <a:pt x="1235149" y="0"/>
                </a:lnTo>
              </a:path>
            </a:pathLst>
          </a:custGeom>
          <a:ln w="10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4329" y="3643873"/>
            <a:ext cx="1630045" cy="0"/>
          </a:xfrm>
          <a:custGeom>
            <a:avLst/>
            <a:gdLst/>
            <a:ahLst/>
            <a:cxnLst/>
            <a:rect l="l" t="t" r="r" b="b"/>
            <a:pathLst>
              <a:path w="1630045" h="0">
                <a:moveTo>
                  <a:pt x="0" y="0"/>
                </a:moveTo>
                <a:lnTo>
                  <a:pt x="1629857" y="0"/>
                </a:lnTo>
              </a:path>
            </a:pathLst>
          </a:custGeom>
          <a:ln w="10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80942" y="4436358"/>
            <a:ext cx="631190" cy="0"/>
          </a:xfrm>
          <a:custGeom>
            <a:avLst/>
            <a:gdLst/>
            <a:ahLst/>
            <a:cxnLst/>
            <a:rect l="l" t="t" r="r" b="b"/>
            <a:pathLst>
              <a:path w="631189" h="0">
                <a:moveTo>
                  <a:pt x="0" y="0"/>
                </a:moveTo>
                <a:lnTo>
                  <a:pt x="630913" y="0"/>
                </a:lnTo>
              </a:path>
            </a:pathLst>
          </a:custGeom>
          <a:ln w="10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10834" y="5209782"/>
            <a:ext cx="1930400" cy="0"/>
          </a:xfrm>
          <a:custGeom>
            <a:avLst/>
            <a:gdLst/>
            <a:ahLst/>
            <a:cxnLst/>
            <a:rect l="l" t="t" r="r" b="b"/>
            <a:pathLst>
              <a:path w="1930400" h="0">
                <a:moveTo>
                  <a:pt x="0" y="0"/>
                </a:moveTo>
                <a:lnTo>
                  <a:pt x="1930073" y="0"/>
                </a:lnTo>
              </a:path>
            </a:pathLst>
          </a:custGeom>
          <a:ln w="10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10834" y="6287252"/>
            <a:ext cx="1230630" cy="0"/>
          </a:xfrm>
          <a:custGeom>
            <a:avLst/>
            <a:gdLst/>
            <a:ahLst/>
            <a:cxnLst/>
            <a:rect l="l" t="t" r="r" b="b"/>
            <a:pathLst>
              <a:path w="1230629" h="0">
                <a:moveTo>
                  <a:pt x="0" y="0"/>
                </a:moveTo>
                <a:lnTo>
                  <a:pt x="1230576" y="0"/>
                </a:lnTo>
              </a:path>
            </a:pathLst>
          </a:custGeom>
          <a:ln w="10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785742" y="5949950"/>
            <a:ext cx="441959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1470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22569" y="6282944"/>
            <a:ext cx="9017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1043" y="6599173"/>
            <a:ext cx="4235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4800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i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1023" y="6077953"/>
            <a:ext cx="13081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kj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4003" y="6265417"/>
            <a:ext cx="13081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kj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5730" y="4873244"/>
            <a:ext cx="441959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1470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22569" y="5206238"/>
            <a:ext cx="9017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54266" y="5521705"/>
            <a:ext cx="9017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61518" y="5001259"/>
            <a:ext cx="13081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kj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96142" y="5188724"/>
            <a:ext cx="438784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0040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55834" y="4099814"/>
            <a:ext cx="44259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210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87554" y="4610354"/>
            <a:ext cx="9017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81623" y="4227067"/>
            <a:ext cx="13081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kj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6995" y="4415282"/>
            <a:ext cx="438784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0040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55821" y="3307334"/>
            <a:ext cx="44259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210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20229" y="3817873"/>
            <a:ext cx="6604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70280" y="3434588"/>
            <a:ext cx="51435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037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14392" y="3622802"/>
            <a:ext cx="9017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84752" y="2514853"/>
            <a:ext cx="441959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1470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24498" y="2642857"/>
            <a:ext cx="6604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95151" y="2830321"/>
            <a:ext cx="40068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2580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15139" y="6308090"/>
            <a:ext cx="1054100" cy="512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150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75" i="1">
                <a:latin typeface="Times New Roman"/>
                <a:cs typeface="Times New Roman"/>
              </a:rPr>
              <a:t> </a:t>
            </a:r>
            <a:r>
              <a:rPr dirty="0" sz="2600" spc="-175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35" i="1">
                <a:latin typeface="Times New Roman"/>
                <a:cs typeface="Times New Roman"/>
              </a:rPr>
              <a:t> </a:t>
            </a:r>
            <a:r>
              <a:rPr dirty="0" sz="2600" spc="-434">
                <a:latin typeface="Symbol"/>
                <a:cs typeface="Symbol"/>
              </a:rPr>
              <a:t></a:t>
            </a:r>
            <a:r>
              <a:rPr dirty="0" sz="1950" spc="5" i="1">
                <a:latin typeface="Times New Roman"/>
                <a:cs typeface="Times New Roman"/>
              </a:rPr>
              <a:t>q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66230" y="5913882"/>
            <a:ext cx="15049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 i="1">
                <a:latin typeface="Times New Roman"/>
                <a:cs typeface="Times New Roman"/>
              </a:rPr>
              <a:t>q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16751" y="4837188"/>
            <a:ext cx="15049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 i="1">
                <a:latin typeface="Times New Roman"/>
                <a:cs typeface="Times New Roman"/>
              </a:rPr>
              <a:t>q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36881" y="4063771"/>
            <a:ext cx="15049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 i="1">
                <a:latin typeface="Times New Roman"/>
                <a:cs typeface="Times New Roman"/>
              </a:rPr>
              <a:t>q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30485" y="3319017"/>
            <a:ext cx="1303655" cy="525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>
                <a:latin typeface="Symbol"/>
                <a:cs typeface="Symbol"/>
              </a:rPr>
              <a:t></a:t>
            </a:r>
            <a:r>
              <a:rPr dirty="0" sz="1950" spc="155">
                <a:latin typeface="Times New Roman"/>
                <a:cs typeface="Times New Roman"/>
              </a:rPr>
              <a:t> 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284">
                <a:latin typeface="Times New Roman"/>
                <a:cs typeface="Times New Roman"/>
              </a:rPr>
              <a:t> 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150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60" i="1">
                <a:latin typeface="Times New Roman"/>
                <a:cs typeface="Times New Roman"/>
              </a:rPr>
              <a:t> </a:t>
            </a:r>
            <a:r>
              <a:rPr dirty="0" sz="3050" spc="-484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65722" y="2778772"/>
            <a:ext cx="636905" cy="434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75" i="1">
                <a:latin typeface="Times New Roman"/>
                <a:cs typeface="Times New Roman"/>
              </a:rPr>
              <a:t> </a:t>
            </a:r>
            <a:r>
              <a:rPr dirty="0" sz="2600" spc="-240">
                <a:latin typeface="Symbol"/>
                <a:cs typeface="Symbol"/>
              </a:rPr>
              <a:t></a:t>
            </a:r>
            <a:r>
              <a:rPr dirty="0" sz="1950" spc="50" i="1">
                <a:latin typeface="Times New Roman"/>
                <a:cs typeface="Times New Roman"/>
              </a:rPr>
              <a:t>b</a:t>
            </a:r>
            <a:r>
              <a:rPr dirty="0" baseline="-24154" sz="1725" spc="-7" i="1">
                <a:latin typeface="Times New Roman"/>
                <a:cs typeface="Times New Roman"/>
              </a:rPr>
              <a:t>k</a:t>
            </a:r>
            <a:r>
              <a:rPr dirty="0" baseline="-24154" sz="1725" i="1">
                <a:latin typeface="Times New Roman"/>
                <a:cs typeface="Times New Roman"/>
              </a:rPr>
              <a:t> </a:t>
            </a:r>
            <a:r>
              <a:rPr dirty="0" baseline="-24154" sz="1725" spc="-120" i="1">
                <a:latin typeface="Times New Roman"/>
                <a:cs typeface="Times New Roman"/>
              </a:rPr>
              <a:t> </a:t>
            </a:r>
            <a:r>
              <a:rPr dirty="0" sz="2600" spc="-14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59322" y="6775195"/>
            <a:ext cx="23876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i</a:t>
            </a:r>
            <a:r>
              <a:rPr dirty="0" sz="1150" spc="-145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38486" y="5364733"/>
            <a:ext cx="57975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20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130">
                <a:latin typeface="Times New Roman"/>
                <a:cs typeface="Times New Roman"/>
              </a:rPr>
              <a:t> 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55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09352" y="4591304"/>
            <a:ext cx="57975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20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130">
                <a:latin typeface="Times New Roman"/>
                <a:cs typeface="Times New Roman"/>
              </a:rPr>
              <a:t> 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55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09339" y="3798823"/>
            <a:ext cx="58039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20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125">
                <a:latin typeface="Times New Roman"/>
                <a:cs typeface="Times New Roman"/>
              </a:rPr>
              <a:t> 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55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37508" y="3006344"/>
            <a:ext cx="58102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20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125">
                <a:latin typeface="Times New Roman"/>
                <a:cs typeface="Times New Roman"/>
              </a:rPr>
              <a:t> 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50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60369" y="5962396"/>
            <a:ext cx="2176780" cy="666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44675" algn="l"/>
              </a:tabLst>
            </a:pPr>
            <a:r>
              <a:rPr dirty="0" sz="1950" spc="5">
                <a:latin typeface="Symbol"/>
                <a:cs typeface="Symbol"/>
              </a:rPr>
              <a:t></a:t>
            </a:r>
            <a:r>
              <a:rPr dirty="0" sz="1950" spc="150">
                <a:latin typeface="Times New Roman"/>
                <a:cs typeface="Times New Roman"/>
              </a:rPr>
              <a:t> 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270">
                <a:latin typeface="Times New Roman"/>
                <a:cs typeface="Times New Roman"/>
              </a:rPr>
              <a:t> 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157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54" i="1">
                <a:latin typeface="Times New Roman"/>
                <a:cs typeface="Times New Roman"/>
              </a:rPr>
              <a:t> </a:t>
            </a:r>
            <a:r>
              <a:rPr dirty="0" sz="3050" spc="-42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spc="-100" i="1">
                <a:latin typeface="Times New Roman"/>
                <a:cs typeface="Times New Roman"/>
              </a:rPr>
              <a:t> </a:t>
            </a:r>
            <a:r>
              <a:rPr dirty="0" baseline="-24154" sz="1725" spc="-7" i="1">
                <a:latin typeface="Times New Roman"/>
                <a:cs typeface="Times New Roman"/>
              </a:rPr>
              <a:t>j</a:t>
            </a:r>
            <a:r>
              <a:rPr dirty="0" baseline="-24154" sz="1725" i="1">
                <a:latin typeface="Times New Roman"/>
                <a:cs typeface="Times New Roman"/>
              </a:rPr>
              <a:t> </a:t>
            </a:r>
            <a:r>
              <a:rPr dirty="0" baseline="-24154" sz="1725" spc="-217" i="1">
                <a:latin typeface="Times New Roman"/>
                <a:cs typeface="Times New Roman"/>
              </a:rPr>
              <a:t> </a:t>
            </a:r>
            <a:r>
              <a:rPr dirty="0" sz="3050" spc="-484">
                <a:latin typeface="Symbol"/>
                <a:cs typeface="Symbol"/>
              </a:rPr>
              <a:t></a:t>
            </a:r>
            <a:r>
              <a:rPr dirty="0" sz="1950" spc="5" i="1">
                <a:latin typeface="Times New Roman"/>
                <a:cs typeface="Times New Roman"/>
              </a:rPr>
              <a:t>q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1950" spc="5">
                <a:latin typeface="Times New Roman"/>
                <a:cs typeface="Times New Roman"/>
              </a:rPr>
              <a:t>log</a:t>
            </a:r>
            <a:endParaRPr sz="1950">
              <a:latin typeface="Times New Roman"/>
              <a:cs typeface="Times New Roman"/>
            </a:endParaRPr>
          </a:p>
          <a:p>
            <a:pPr marL="290830">
              <a:lnSpc>
                <a:spcPct val="100000"/>
              </a:lnSpc>
              <a:spcBef>
                <a:spcPts val="110"/>
              </a:spcBef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120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130">
                <a:latin typeface="Times New Roman"/>
                <a:cs typeface="Times New Roman"/>
              </a:rPr>
              <a:t> </a:t>
            </a:r>
            <a:r>
              <a:rPr dirty="0" sz="1150" spc="-5" i="1">
                <a:latin typeface="Times New Roman"/>
                <a:cs typeface="Times New Roman"/>
              </a:rPr>
              <a:t>k</a:t>
            </a:r>
            <a:r>
              <a:rPr dirty="0" sz="1150" spc="-55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15139" y="5231383"/>
            <a:ext cx="1947545" cy="654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14400" algn="l"/>
              </a:tabLst>
            </a:pP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150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75" i="1">
                <a:latin typeface="Times New Roman"/>
                <a:cs typeface="Times New Roman"/>
              </a:rPr>
              <a:t> </a:t>
            </a:r>
            <a:r>
              <a:rPr dirty="0" sz="2600" spc="-245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1950">
                <a:latin typeface="Times New Roman"/>
                <a:cs typeface="Times New Roman"/>
              </a:rPr>
              <a:t>|</a:t>
            </a:r>
            <a:r>
              <a:rPr dirty="0" sz="1950" spc="-20">
                <a:latin typeface="Times New Roman"/>
                <a:cs typeface="Times New Roman"/>
              </a:rPr>
              <a:t> </a:t>
            </a:r>
            <a:r>
              <a:rPr dirty="0" sz="1950" spc="125" i="1">
                <a:latin typeface="Times New Roman"/>
                <a:cs typeface="Times New Roman"/>
              </a:rPr>
              <a:t>a</a:t>
            </a:r>
            <a:r>
              <a:rPr dirty="0" baseline="-24154" sz="1725" spc="-7" i="1">
                <a:latin typeface="Times New Roman"/>
                <a:cs typeface="Times New Roman"/>
              </a:rPr>
              <a:t>i</a:t>
            </a:r>
            <a:r>
              <a:rPr dirty="0" baseline="-24154" sz="1725" spc="165" i="1">
                <a:latin typeface="Times New Roman"/>
                <a:cs typeface="Times New Roman"/>
              </a:rPr>
              <a:t> </a:t>
            </a:r>
            <a:r>
              <a:rPr dirty="0" sz="2600" spc="-185">
                <a:latin typeface="Symbol"/>
                <a:cs typeface="Symbol"/>
              </a:rPr>
              <a:t></a:t>
            </a: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75" i="1">
                <a:latin typeface="Times New Roman"/>
                <a:cs typeface="Times New Roman"/>
              </a:rPr>
              <a:t> </a:t>
            </a:r>
            <a:r>
              <a:rPr dirty="0" sz="2600" spc="-175">
                <a:latin typeface="Symbol"/>
                <a:cs typeface="Symbol"/>
              </a:rPr>
              <a:t></a:t>
            </a:r>
            <a:r>
              <a:rPr dirty="0" sz="1950" spc="120" i="1">
                <a:latin typeface="Times New Roman"/>
                <a:cs typeface="Times New Roman"/>
              </a:rPr>
              <a:t>a</a:t>
            </a:r>
            <a:r>
              <a:rPr dirty="0" baseline="-24154" sz="1725" spc="-7" i="1">
                <a:latin typeface="Times New Roman"/>
                <a:cs typeface="Times New Roman"/>
              </a:rPr>
              <a:t>i</a:t>
            </a:r>
            <a:r>
              <a:rPr dirty="0" baseline="-24154" sz="1725" spc="165" i="1">
                <a:latin typeface="Times New Roman"/>
                <a:cs typeface="Times New Roman"/>
              </a:rPr>
              <a:t> </a:t>
            </a:r>
            <a:r>
              <a:rPr dirty="0" sz="2600" spc="-14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  <a:p>
            <a:pPr marL="56515">
              <a:lnSpc>
                <a:spcPct val="100000"/>
              </a:lnSpc>
              <a:spcBef>
                <a:spcPts val="130"/>
              </a:spcBef>
            </a:pPr>
            <a:r>
              <a:rPr dirty="0" sz="1150" spc="-5" i="1">
                <a:latin typeface="Times New Roman"/>
                <a:cs typeface="Times New Roman"/>
              </a:rPr>
              <a:t>i</a:t>
            </a:r>
            <a:r>
              <a:rPr dirty="0" sz="1150" spc="-145" i="1">
                <a:latin typeface="Times New Roman"/>
                <a:cs typeface="Times New Roman"/>
              </a:rPr>
              <a:t> </a:t>
            </a:r>
            <a:r>
              <a:rPr dirty="0" sz="1150" spc="0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60369" y="4884915"/>
            <a:ext cx="2176780" cy="525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43355" algn="l"/>
                <a:tab pos="1844675" algn="l"/>
              </a:tabLst>
            </a:pPr>
            <a:r>
              <a:rPr dirty="0" sz="1950" spc="5">
                <a:latin typeface="Symbol"/>
                <a:cs typeface="Symbol"/>
              </a:rPr>
              <a:t></a:t>
            </a:r>
            <a:r>
              <a:rPr dirty="0" sz="1950" spc="150">
                <a:latin typeface="Times New Roman"/>
                <a:cs typeface="Times New Roman"/>
              </a:rPr>
              <a:t> 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270">
                <a:latin typeface="Times New Roman"/>
                <a:cs typeface="Times New Roman"/>
              </a:rPr>
              <a:t> 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157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54" i="1">
                <a:latin typeface="Times New Roman"/>
                <a:cs typeface="Times New Roman"/>
              </a:rPr>
              <a:t> </a:t>
            </a:r>
            <a:r>
              <a:rPr dirty="0" sz="3050" spc="-42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3050" spc="-484">
                <a:latin typeface="Symbol"/>
                <a:cs typeface="Symbol"/>
              </a:rPr>
              <a:t></a:t>
            </a:r>
            <a:r>
              <a:rPr dirty="0" sz="1950" spc="5" i="1">
                <a:latin typeface="Times New Roman"/>
                <a:cs typeface="Times New Roman"/>
              </a:rPr>
              <a:t>q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1950" spc="5">
                <a:latin typeface="Times New Roman"/>
                <a:cs typeface="Times New Roman"/>
              </a:rPr>
              <a:t>log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30485" y="4111497"/>
            <a:ext cx="2903220" cy="652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25"/>
              </a:lnSpc>
              <a:tabLst>
                <a:tab pos="1443355" algn="l"/>
                <a:tab pos="1844675" algn="l"/>
              </a:tabLst>
            </a:pPr>
            <a:r>
              <a:rPr dirty="0" sz="1950" spc="5">
                <a:latin typeface="Symbol"/>
                <a:cs typeface="Symbol"/>
              </a:rPr>
              <a:t></a:t>
            </a:r>
            <a:r>
              <a:rPr dirty="0" sz="1950" spc="155">
                <a:latin typeface="Times New Roman"/>
                <a:cs typeface="Times New Roman"/>
              </a:rPr>
              <a:t> 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284">
                <a:latin typeface="Times New Roman"/>
                <a:cs typeface="Times New Roman"/>
              </a:rPr>
              <a:t> 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150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60" i="1">
                <a:latin typeface="Times New Roman"/>
                <a:cs typeface="Times New Roman"/>
              </a:rPr>
              <a:t> </a:t>
            </a:r>
            <a:r>
              <a:rPr dirty="0" sz="3050" spc="-42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3050" spc="-480">
                <a:latin typeface="Symbol"/>
                <a:cs typeface="Symbol"/>
              </a:rPr>
              <a:t></a:t>
            </a:r>
            <a:r>
              <a:rPr dirty="0" sz="1950" spc="5" i="1">
                <a:latin typeface="Times New Roman"/>
                <a:cs typeface="Times New Roman"/>
              </a:rPr>
              <a:t>q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1950" spc="5">
                <a:latin typeface="Times New Roman"/>
                <a:cs typeface="Times New Roman"/>
              </a:rPr>
              <a:t>log</a:t>
            </a:r>
            <a:endParaRPr sz="1950">
              <a:latin typeface="Times New Roman"/>
              <a:cs typeface="Times New Roman"/>
            </a:endParaRPr>
          </a:p>
          <a:p>
            <a:pPr algn="r" marR="5080">
              <a:lnSpc>
                <a:spcPts val="2285"/>
              </a:lnSpc>
              <a:tabLst>
                <a:tab pos="518795" algn="l"/>
              </a:tabLst>
            </a:pP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75" i="1">
                <a:latin typeface="Times New Roman"/>
                <a:cs typeface="Times New Roman"/>
              </a:rPr>
              <a:t> </a:t>
            </a:r>
            <a:r>
              <a:rPr dirty="0" sz="2600" spc="-245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2600" spc="-14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90106" y="3131591"/>
            <a:ext cx="1645920" cy="873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3025"/>
              </a:lnSpc>
              <a:tabLst>
                <a:tab pos="542925" algn="l"/>
                <a:tab pos="923290" algn="l"/>
                <a:tab pos="1527175" algn="l"/>
              </a:tabLst>
            </a:pP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60" i="1">
                <a:latin typeface="Times New Roman"/>
                <a:cs typeface="Times New Roman"/>
              </a:rPr>
              <a:t> </a:t>
            </a:r>
            <a:r>
              <a:rPr dirty="0" sz="3050" spc="-484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1950">
                <a:latin typeface="Times New Roman"/>
                <a:cs typeface="Times New Roman"/>
              </a:rPr>
              <a:t>|</a:t>
            </a:r>
            <a:r>
              <a:rPr dirty="0" sz="1950" spc="-10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3050" spc="-415">
                <a:latin typeface="Symbol"/>
                <a:cs typeface="Symbol"/>
              </a:rPr>
              <a:t></a:t>
            </a: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60" i="1">
                <a:latin typeface="Times New Roman"/>
                <a:cs typeface="Times New Roman"/>
              </a:rPr>
              <a:t> </a:t>
            </a:r>
            <a:r>
              <a:rPr dirty="0" sz="3050" spc="-42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3050" spc="-290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  <a:p>
            <a:pPr algn="r" marR="151130">
              <a:lnSpc>
                <a:spcPts val="365"/>
              </a:lnSpc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  <a:p>
            <a:pPr algn="r" marR="212090">
              <a:lnSpc>
                <a:spcPts val="2650"/>
              </a:lnSpc>
              <a:tabLst>
                <a:tab pos="527685" algn="l"/>
                <a:tab pos="1122680" algn="l"/>
              </a:tabLst>
            </a:pP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54" i="1">
                <a:latin typeface="Times New Roman"/>
                <a:cs typeface="Times New Roman"/>
              </a:rPr>
              <a:t> </a:t>
            </a:r>
            <a:r>
              <a:rPr dirty="0" sz="3050" spc="-42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3050" spc="-415">
                <a:latin typeface="Symbol"/>
                <a:cs typeface="Symbol"/>
              </a:rPr>
              <a:t></a:t>
            </a: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75" i="1">
                <a:latin typeface="Times New Roman"/>
                <a:cs typeface="Times New Roman"/>
              </a:rPr>
              <a:t> </a:t>
            </a:r>
            <a:r>
              <a:rPr dirty="0" sz="2600" spc="-245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2600" spc="-14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  <a:p>
            <a:pPr algn="r" marR="367030">
              <a:lnSpc>
                <a:spcPts val="745"/>
              </a:lnSpc>
            </a:pP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977510" y="3319017"/>
            <a:ext cx="142367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25"/>
              </a:lnSpc>
              <a:tabLst>
                <a:tab pos="392430" algn="l"/>
                <a:tab pos="996950" algn="l"/>
              </a:tabLst>
            </a:pPr>
            <a:r>
              <a:rPr dirty="0" sz="1950">
                <a:latin typeface="Times New Roman"/>
                <a:cs typeface="Times New Roman"/>
              </a:rPr>
              <a:t>|</a:t>
            </a:r>
            <a:r>
              <a:rPr dirty="0" sz="1950" spc="-10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3050" spc="-415">
                <a:latin typeface="Symbol"/>
                <a:cs typeface="Symbol"/>
              </a:rPr>
              <a:t></a:t>
            </a: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60" i="1">
                <a:latin typeface="Times New Roman"/>
                <a:cs typeface="Times New Roman"/>
              </a:rPr>
              <a:t> </a:t>
            </a:r>
            <a:r>
              <a:rPr dirty="0" sz="3050" spc="-42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3050" spc="-275">
                <a:latin typeface="Symbol"/>
                <a:cs typeface="Symbol"/>
              </a:rPr>
              <a:t></a:t>
            </a:r>
            <a:r>
              <a:rPr dirty="0" sz="1950" spc="5">
                <a:latin typeface="Times New Roman"/>
                <a:cs typeface="Times New Roman"/>
              </a:rPr>
              <a:t>log</a:t>
            </a:r>
            <a:endParaRPr sz="1950">
              <a:latin typeface="Times New Roman"/>
              <a:cs typeface="Times New Roman"/>
            </a:endParaRPr>
          </a:p>
          <a:p>
            <a:pPr marL="297180">
              <a:lnSpc>
                <a:spcPts val="745"/>
              </a:lnSpc>
              <a:tabLst>
                <a:tab pos="902335" algn="l"/>
              </a:tabLst>
            </a:pPr>
            <a:r>
              <a:rPr dirty="0" sz="1150" spc="-5" i="1">
                <a:latin typeface="Times New Roman"/>
                <a:cs typeface="Times New Roman"/>
              </a:rPr>
              <a:t>j</a:t>
            </a:r>
            <a:r>
              <a:rPr dirty="0" sz="1150" spc="-5" i="1">
                <a:latin typeface="Times New Roman"/>
                <a:cs typeface="Times New Roman"/>
              </a:rPr>
              <a:t>	</a:t>
            </a:r>
            <a:r>
              <a:rPr dirty="0" sz="1150" spc="-5" i="1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861456" y="2339111"/>
            <a:ext cx="1119505" cy="873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3510">
              <a:lnSpc>
                <a:spcPts val="3025"/>
              </a:lnSpc>
              <a:tabLst>
                <a:tab pos="657225" algn="l"/>
                <a:tab pos="1013460" algn="l"/>
              </a:tabLst>
            </a:pP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60" i="1">
                <a:latin typeface="Times New Roman"/>
                <a:cs typeface="Times New Roman"/>
              </a:rPr>
              <a:t> </a:t>
            </a:r>
            <a:r>
              <a:rPr dirty="0" sz="3050" spc="-42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1950">
                <a:latin typeface="Times New Roman"/>
                <a:cs typeface="Times New Roman"/>
              </a:rPr>
              <a:t>,</a:t>
            </a:r>
            <a:r>
              <a:rPr dirty="0" sz="1950" spc="-215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3050" spc="-290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  <a:p>
            <a:pPr algn="r" marR="160655">
              <a:lnSpc>
                <a:spcPts val="365"/>
              </a:lnSpc>
            </a:pPr>
            <a:r>
              <a:rPr dirty="0" sz="1150" spc="-5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3279"/>
              </a:lnSpc>
            </a:pP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60" i="1">
                <a:latin typeface="Times New Roman"/>
                <a:cs typeface="Times New Roman"/>
              </a:rPr>
              <a:t> </a:t>
            </a:r>
            <a:r>
              <a:rPr dirty="0" sz="3050" spc="-42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spc="-95" i="1">
                <a:latin typeface="Times New Roman"/>
                <a:cs typeface="Times New Roman"/>
              </a:rPr>
              <a:t> </a:t>
            </a:r>
            <a:r>
              <a:rPr dirty="0" baseline="-24154" sz="1725" spc="-7" i="1">
                <a:latin typeface="Times New Roman"/>
                <a:cs typeface="Times New Roman"/>
              </a:rPr>
              <a:t>j</a:t>
            </a:r>
            <a:r>
              <a:rPr dirty="0" baseline="-24154" sz="1725" spc="202" i="1">
                <a:latin typeface="Times New Roman"/>
                <a:cs typeface="Times New Roman"/>
              </a:rPr>
              <a:t> </a:t>
            </a:r>
            <a:r>
              <a:rPr dirty="0" sz="3050" spc="-290">
                <a:latin typeface="Symbol"/>
                <a:cs typeface="Symbol"/>
              </a:rPr>
              <a:t>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834817" y="2526550"/>
            <a:ext cx="2937510" cy="525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154555" algn="l"/>
                <a:tab pos="2510790" algn="l"/>
              </a:tabLst>
            </a:pPr>
            <a:r>
              <a:rPr dirty="0" sz="1950" i="1">
                <a:latin typeface="Times New Roman"/>
                <a:cs typeface="Times New Roman"/>
              </a:rPr>
              <a:t>I</a:t>
            </a:r>
            <a:r>
              <a:rPr dirty="0" sz="1950" spc="-150" i="1">
                <a:latin typeface="Times New Roman"/>
                <a:cs typeface="Times New Roman"/>
              </a:rPr>
              <a:t> </a:t>
            </a:r>
            <a:r>
              <a:rPr dirty="0" sz="2600" spc="-75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z</a:t>
            </a:r>
            <a:r>
              <a:rPr dirty="0" sz="1950" spc="-320" i="1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,</a:t>
            </a:r>
            <a:r>
              <a:rPr dirty="0" sz="1950" spc="-180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v</a:t>
            </a:r>
            <a:r>
              <a:rPr dirty="0" sz="1950" spc="-245" i="1">
                <a:latin typeface="Times New Roman"/>
                <a:cs typeface="Times New Roman"/>
              </a:rPr>
              <a:t> </a:t>
            </a:r>
            <a:r>
              <a:rPr dirty="0" sz="2600" spc="-140">
                <a:latin typeface="Symbol"/>
                <a:cs typeface="Symbol"/>
              </a:rPr>
              <a:t></a:t>
            </a:r>
            <a:r>
              <a:rPr dirty="0" sz="2600" spc="-320">
                <a:latin typeface="Times New Roman"/>
                <a:cs typeface="Times New Roman"/>
              </a:rPr>
              <a:t> </a:t>
            </a:r>
            <a:r>
              <a:rPr dirty="0" sz="1950" spc="5">
                <a:latin typeface="Symbol"/>
                <a:cs typeface="Symbol"/>
              </a:rPr>
              <a:t></a:t>
            </a:r>
            <a:r>
              <a:rPr dirty="0" sz="1950" spc="150">
                <a:latin typeface="Times New Roman"/>
                <a:cs typeface="Times New Roman"/>
              </a:rPr>
              <a:t> 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270">
                <a:latin typeface="Times New Roman"/>
                <a:cs typeface="Times New Roman"/>
              </a:rPr>
              <a:t> </a:t>
            </a:r>
            <a:r>
              <a:rPr dirty="0" baseline="-8474" sz="4425" spc="-7">
                <a:latin typeface="Symbol"/>
                <a:cs typeface="Symbol"/>
              </a:rPr>
              <a:t></a:t>
            </a:r>
            <a:r>
              <a:rPr dirty="0" baseline="-8474" sz="4425" spc="-150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P</a:t>
            </a:r>
            <a:r>
              <a:rPr dirty="0" sz="1950" spc="-260" i="1">
                <a:latin typeface="Times New Roman"/>
                <a:cs typeface="Times New Roman"/>
              </a:rPr>
              <a:t> </a:t>
            </a:r>
            <a:r>
              <a:rPr dirty="0" sz="3050" spc="-420">
                <a:latin typeface="Symbol"/>
                <a:cs typeface="Symbol"/>
              </a:rPr>
              <a:t></a:t>
            </a:r>
            <a:r>
              <a:rPr dirty="0" sz="1950" spc="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1950">
                <a:latin typeface="Times New Roman"/>
                <a:cs typeface="Times New Roman"/>
              </a:rPr>
              <a:t>,</a:t>
            </a:r>
            <a:r>
              <a:rPr dirty="0" sz="1950" spc="-215">
                <a:latin typeface="Times New Roman"/>
                <a:cs typeface="Times New Roman"/>
              </a:rPr>
              <a:t> </a:t>
            </a:r>
            <a:r>
              <a:rPr dirty="0" sz="1950" spc="5" i="1">
                <a:latin typeface="Times New Roman"/>
                <a:cs typeface="Times New Roman"/>
              </a:rPr>
              <a:t>b</a:t>
            </a:r>
            <a:r>
              <a:rPr dirty="0" sz="1950" i="1">
                <a:latin typeface="Times New Roman"/>
                <a:cs typeface="Times New Roman"/>
              </a:rPr>
              <a:t>	</a:t>
            </a:r>
            <a:r>
              <a:rPr dirty="0" sz="3050" spc="-275">
                <a:latin typeface="Symbol"/>
                <a:cs typeface="Symbol"/>
              </a:rPr>
              <a:t></a:t>
            </a:r>
            <a:r>
              <a:rPr dirty="0" sz="1950" spc="5">
                <a:latin typeface="Times New Roman"/>
                <a:cs typeface="Times New Roman"/>
              </a:rPr>
              <a:t>log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705741" y="4354067"/>
            <a:ext cx="864869" cy="576580"/>
          </a:xfrm>
          <a:custGeom>
            <a:avLst/>
            <a:gdLst/>
            <a:ahLst/>
            <a:cxnLst/>
            <a:rect l="l" t="t" r="r" b="b"/>
            <a:pathLst>
              <a:path w="864870" h="576579">
                <a:moveTo>
                  <a:pt x="432815" y="0"/>
                </a:moveTo>
                <a:lnTo>
                  <a:pt x="374037" y="2625"/>
                </a:lnTo>
                <a:lnTo>
                  <a:pt x="317676" y="10276"/>
                </a:lnTo>
                <a:lnTo>
                  <a:pt x="264247" y="22609"/>
                </a:lnTo>
                <a:lnTo>
                  <a:pt x="214263" y="39285"/>
                </a:lnTo>
                <a:lnTo>
                  <a:pt x="168237" y="59961"/>
                </a:lnTo>
                <a:lnTo>
                  <a:pt x="126682" y="84296"/>
                </a:lnTo>
                <a:lnTo>
                  <a:pt x="90112" y="111949"/>
                </a:lnTo>
                <a:lnTo>
                  <a:pt x="59040" y="142578"/>
                </a:lnTo>
                <a:lnTo>
                  <a:pt x="33980" y="175843"/>
                </a:lnTo>
                <a:lnTo>
                  <a:pt x="15444" y="211402"/>
                </a:lnTo>
                <a:lnTo>
                  <a:pt x="3946" y="248913"/>
                </a:lnTo>
                <a:lnTo>
                  <a:pt x="0" y="288036"/>
                </a:lnTo>
                <a:lnTo>
                  <a:pt x="3946" y="327158"/>
                </a:lnTo>
                <a:lnTo>
                  <a:pt x="15444" y="364669"/>
                </a:lnTo>
                <a:lnTo>
                  <a:pt x="33980" y="400228"/>
                </a:lnTo>
                <a:lnTo>
                  <a:pt x="59040" y="433493"/>
                </a:lnTo>
                <a:lnTo>
                  <a:pt x="90112" y="464122"/>
                </a:lnTo>
                <a:lnTo>
                  <a:pt x="126682" y="491775"/>
                </a:lnTo>
                <a:lnTo>
                  <a:pt x="168237" y="516110"/>
                </a:lnTo>
                <a:lnTo>
                  <a:pt x="214263" y="536786"/>
                </a:lnTo>
                <a:lnTo>
                  <a:pt x="264247" y="553462"/>
                </a:lnTo>
                <a:lnTo>
                  <a:pt x="317676" y="565795"/>
                </a:lnTo>
                <a:lnTo>
                  <a:pt x="374037" y="573446"/>
                </a:lnTo>
                <a:lnTo>
                  <a:pt x="432815" y="576072"/>
                </a:lnTo>
                <a:lnTo>
                  <a:pt x="491419" y="573446"/>
                </a:lnTo>
                <a:lnTo>
                  <a:pt x="547634" y="565795"/>
                </a:lnTo>
                <a:lnTo>
                  <a:pt x="600944" y="553462"/>
                </a:lnTo>
                <a:lnTo>
                  <a:pt x="650832" y="536786"/>
                </a:lnTo>
                <a:lnTo>
                  <a:pt x="696784" y="516110"/>
                </a:lnTo>
                <a:lnTo>
                  <a:pt x="738282" y="491775"/>
                </a:lnTo>
                <a:lnTo>
                  <a:pt x="774812" y="464122"/>
                </a:lnTo>
                <a:lnTo>
                  <a:pt x="805857" y="433493"/>
                </a:lnTo>
                <a:lnTo>
                  <a:pt x="830901" y="400228"/>
                </a:lnTo>
                <a:lnTo>
                  <a:pt x="849428" y="364669"/>
                </a:lnTo>
                <a:lnTo>
                  <a:pt x="860923" y="327158"/>
                </a:lnTo>
                <a:lnTo>
                  <a:pt x="864869" y="288035"/>
                </a:lnTo>
                <a:lnTo>
                  <a:pt x="860923" y="248913"/>
                </a:lnTo>
                <a:lnTo>
                  <a:pt x="849428" y="211402"/>
                </a:lnTo>
                <a:lnTo>
                  <a:pt x="830901" y="175843"/>
                </a:lnTo>
                <a:lnTo>
                  <a:pt x="805857" y="142578"/>
                </a:lnTo>
                <a:lnTo>
                  <a:pt x="774812" y="111949"/>
                </a:lnTo>
                <a:lnTo>
                  <a:pt x="738282" y="84296"/>
                </a:lnTo>
                <a:lnTo>
                  <a:pt x="696784" y="59961"/>
                </a:lnTo>
                <a:lnTo>
                  <a:pt x="650832" y="39285"/>
                </a:lnTo>
                <a:lnTo>
                  <a:pt x="600944" y="22609"/>
                </a:lnTo>
                <a:lnTo>
                  <a:pt x="547634" y="10276"/>
                </a:lnTo>
                <a:lnTo>
                  <a:pt x="491419" y="2625"/>
                </a:lnTo>
                <a:lnTo>
                  <a:pt x="432815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18467" y="5146547"/>
            <a:ext cx="2449195" cy="791845"/>
          </a:xfrm>
          <a:custGeom>
            <a:avLst/>
            <a:gdLst/>
            <a:ahLst/>
            <a:cxnLst/>
            <a:rect l="l" t="t" r="r" b="b"/>
            <a:pathLst>
              <a:path w="2449195" h="791845">
                <a:moveTo>
                  <a:pt x="1224534" y="0"/>
                </a:moveTo>
                <a:lnTo>
                  <a:pt x="1155011" y="627"/>
                </a:lnTo>
                <a:lnTo>
                  <a:pt x="1086511" y="2488"/>
                </a:lnTo>
                <a:lnTo>
                  <a:pt x="1019135" y="5549"/>
                </a:lnTo>
                <a:lnTo>
                  <a:pt x="952988" y="9775"/>
                </a:lnTo>
                <a:lnTo>
                  <a:pt x="888171" y="15134"/>
                </a:lnTo>
                <a:lnTo>
                  <a:pt x="824789" y="21592"/>
                </a:lnTo>
                <a:lnTo>
                  <a:pt x="762945" y="29115"/>
                </a:lnTo>
                <a:lnTo>
                  <a:pt x="702740" y="37670"/>
                </a:lnTo>
                <a:lnTo>
                  <a:pt x="644280" y="47223"/>
                </a:lnTo>
                <a:lnTo>
                  <a:pt x="587666" y="57741"/>
                </a:lnTo>
                <a:lnTo>
                  <a:pt x="533002" y="69190"/>
                </a:lnTo>
                <a:lnTo>
                  <a:pt x="480391" y="81536"/>
                </a:lnTo>
                <a:lnTo>
                  <a:pt x="429935" y="94747"/>
                </a:lnTo>
                <a:lnTo>
                  <a:pt x="381739" y="108788"/>
                </a:lnTo>
                <a:lnTo>
                  <a:pt x="335905" y="123626"/>
                </a:lnTo>
                <a:lnTo>
                  <a:pt x="292537" y="139227"/>
                </a:lnTo>
                <a:lnTo>
                  <a:pt x="251736" y="155558"/>
                </a:lnTo>
                <a:lnTo>
                  <a:pt x="213608" y="172585"/>
                </a:lnTo>
                <a:lnTo>
                  <a:pt x="178254" y="190275"/>
                </a:lnTo>
                <a:lnTo>
                  <a:pt x="116282" y="227509"/>
                </a:lnTo>
                <a:lnTo>
                  <a:pt x="66645" y="266991"/>
                </a:lnTo>
                <a:lnTo>
                  <a:pt x="30170" y="308452"/>
                </a:lnTo>
                <a:lnTo>
                  <a:pt x="7680" y="351624"/>
                </a:lnTo>
                <a:lnTo>
                  <a:pt x="0" y="396240"/>
                </a:lnTo>
                <a:lnTo>
                  <a:pt x="1937" y="418708"/>
                </a:lnTo>
                <a:lnTo>
                  <a:pt x="17125" y="462615"/>
                </a:lnTo>
                <a:lnTo>
                  <a:pt x="46711" y="504928"/>
                </a:lnTo>
                <a:lnTo>
                  <a:pt x="89870" y="545382"/>
                </a:lnTo>
                <a:lnTo>
                  <a:pt x="145777" y="583710"/>
                </a:lnTo>
                <a:lnTo>
                  <a:pt x="213608" y="619648"/>
                </a:lnTo>
                <a:lnTo>
                  <a:pt x="251736" y="636638"/>
                </a:lnTo>
                <a:lnTo>
                  <a:pt x="292537" y="652930"/>
                </a:lnTo>
                <a:lnTo>
                  <a:pt x="335905" y="668492"/>
                </a:lnTo>
                <a:lnTo>
                  <a:pt x="381739" y="683290"/>
                </a:lnTo>
                <a:lnTo>
                  <a:pt x="429935" y="697292"/>
                </a:lnTo>
                <a:lnTo>
                  <a:pt x="480391" y="710464"/>
                </a:lnTo>
                <a:lnTo>
                  <a:pt x="533002" y="722773"/>
                </a:lnTo>
                <a:lnTo>
                  <a:pt x="587666" y="734186"/>
                </a:lnTo>
                <a:lnTo>
                  <a:pt x="644280" y="744669"/>
                </a:lnTo>
                <a:lnTo>
                  <a:pt x="702740" y="754189"/>
                </a:lnTo>
                <a:lnTo>
                  <a:pt x="762945" y="762714"/>
                </a:lnTo>
                <a:lnTo>
                  <a:pt x="824789" y="770210"/>
                </a:lnTo>
                <a:lnTo>
                  <a:pt x="888171" y="776643"/>
                </a:lnTo>
                <a:lnTo>
                  <a:pt x="952988" y="781981"/>
                </a:lnTo>
                <a:lnTo>
                  <a:pt x="1019135" y="786191"/>
                </a:lnTo>
                <a:lnTo>
                  <a:pt x="1086511" y="789239"/>
                </a:lnTo>
                <a:lnTo>
                  <a:pt x="1155011" y="791092"/>
                </a:lnTo>
                <a:lnTo>
                  <a:pt x="1224534" y="791718"/>
                </a:lnTo>
                <a:lnTo>
                  <a:pt x="1294056" y="791092"/>
                </a:lnTo>
                <a:lnTo>
                  <a:pt x="1362556" y="789239"/>
                </a:lnTo>
                <a:lnTo>
                  <a:pt x="1429932" y="786191"/>
                </a:lnTo>
                <a:lnTo>
                  <a:pt x="1496079" y="781981"/>
                </a:lnTo>
                <a:lnTo>
                  <a:pt x="1560896" y="776643"/>
                </a:lnTo>
                <a:lnTo>
                  <a:pt x="1624278" y="770210"/>
                </a:lnTo>
                <a:lnTo>
                  <a:pt x="1686122" y="762714"/>
                </a:lnTo>
                <a:lnTo>
                  <a:pt x="1746327" y="754189"/>
                </a:lnTo>
                <a:lnTo>
                  <a:pt x="1804787" y="744669"/>
                </a:lnTo>
                <a:lnTo>
                  <a:pt x="1861401" y="734186"/>
                </a:lnTo>
                <a:lnTo>
                  <a:pt x="1916065" y="722773"/>
                </a:lnTo>
                <a:lnTo>
                  <a:pt x="1968676" y="710464"/>
                </a:lnTo>
                <a:lnTo>
                  <a:pt x="2019132" y="697292"/>
                </a:lnTo>
                <a:lnTo>
                  <a:pt x="2067328" y="683290"/>
                </a:lnTo>
                <a:lnTo>
                  <a:pt x="2113162" y="668492"/>
                </a:lnTo>
                <a:lnTo>
                  <a:pt x="2156530" y="652930"/>
                </a:lnTo>
                <a:lnTo>
                  <a:pt x="2197331" y="636638"/>
                </a:lnTo>
                <a:lnTo>
                  <a:pt x="2235459" y="619648"/>
                </a:lnTo>
                <a:lnTo>
                  <a:pt x="2270813" y="601994"/>
                </a:lnTo>
                <a:lnTo>
                  <a:pt x="2332785" y="564828"/>
                </a:lnTo>
                <a:lnTo>
                  <a:pt x="2382422" y="525404"/>
                </a:lnTo>
                <a:lnTo>
                  <a:pt x="2418897" y="483988"/>
                </a:lnTo>
                <a:lnTo>
                  <a:pt x="2441387" y="440844"/>
                </a:lnTo>
                <a:lnTo>
                  <a:pt x="2449068" y="396240"/>
                </a:lnTo>
                <a:lnTo>
                  <a:pt x="2447130" y="373768"/>
                </a:lnTo>
                <a:lnTo>
                  <a:pt x="2431942" y="329841"/>
                </a:lnTo>
                <a:lnTo>
                  <a:pt x="2402356" y="287491"/>
                </a:lnTo>
                <a:lnTo>
                  <a:pt x="2359197" y="246985"/>
                </a:lnTo>
                <a:lnTo>
                  <a:pt x="2303290" y="208594"/>
                </a:lnTo>
                <a:lnTo>
                  <a:pt x="2235459" y="172585"/>
                </a:lnTo>
                <a:lnTo>
                  <a:pt x="2197331" y="155558"/>
                </a:lnTo>
                <a:lnTo>
                  <a:pt x="2156530" y="139227"/>
                </a:lnTo>
                <a:lnTo>
                  <a:pt x="2113162" y="123626"/>
                </a:lnTo>
                <a:lnTo>
                  <a:pt x="2067328" y="108788"/>
                </a:lnTo>
                <a:lnTo>
                  <a:pt x="2019132" y="94747"/>
                </a:lnTo>
                <a:lnTo>
                  <a:pt x="1968676" y="81536"/>
                </a:lnTo>
                <a:lnTo>
                  <a:pt x="1916065" y="69190"/>
                </a:lnTo>
                <a:lnTo>
                  <a:pt x="1861401" y="57741"/>
                </a:lnTo>
                <a:lnTo>
                  <a:pt x="1804787" y="47223"/>
                </a:lnTo>
                <a:lnTo>
                  <a:pt x="1746327" y="37670"/>
                </a:lnTo>
                <a:lnTo>
                  <a:pt x="1686122" y="29115"/>
                </a:lnTo>
                <a:lnTo>
                  <a:pt x="1624278" y="21592"/>
                </a:lnTo>
                <a:lnTo>
                  <a:pt x="1560896" y="15134"/>
                </a:lnTo>
                <a:lnTo>
                  <a:pt x="1496079" y="9775"/>
                </a:lnTo>
                <a:lnTo>
                  <a:pt x="1429932" y="5549"/>
                </a:lnTo>
                <a:lnTo>
                  <a:pt x="1362556" y="2488"/>
                </a:lnTo>
                <a:lnTo>
                  <a:pt x="1294056" y="627"/>
                </a:lnTo>
                <a:lnTo>
                  <a:pt x="1224534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信息论基础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20164"/>
            <a:ext cx="7616190" cy="4751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互信息总结</a:t>
            </a:r>
            <a:endParaRPr sz="3200">
              <a:latin typeface="NSimSun"/>
              <a:cs typeface="NSimSun"/>
            </a:endParaRPr>
          </a:p>
          <a:p>
            <a:pPr marL="469900" marR="182245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互信息I(z,v)是信源符号概率向量z和信道 矩阵Q的函数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当输入和输出符号统计独立时，I(z,v)取得 最小值0</a:t>
            </a:r>
            <a:endParaRPr sz="2800">
              <a:latin typeface="NSimSun"/>
              <a:cs typeface="NSimSun"/>
            </a:endParaRPr>
          </a:p>
          <a:p>
            <a:pPr marL="469900" marR="182880" indent="-635">
              <a:lnSpc>
                <a:spcPts val="3210"/>
              </a:lnSpc>
              <a:spcBef>
                <a:spcPts val="192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I(z,v)对所有信源分布u的最大值就是信道 </a:t>
            </a:r>
            <a:r>
              <a:rPr dirty="0" baseline="-2976" sz="4200">
                <a:latin typeface="NSimSun"/>
                <a:cs typeface="NSimSun"/>
              </a:rPr>
              <a:t>容量</a:t>
            </a:r>
            <a:r>
              <a:rPr dirty="0" baseline="-2976" sz="4200" spc="-1275">
                <a:latin typeface="NSimSun"/>
                <a:cs typeface="NSimSun"/>
              </a:rPr>
              <a:t> </a:t>
            </a:r>
            <a:r>
              <a:rPr dirty="0" sz="2150" spc="5" i="1">
                <a:latin typeface="Times New Roman"/>
                <a:cs typeface="Times New Roman"/>
              </a:rPr>
              <a:t>C</a:t>
            </a:r>
            <a:r>
              <a:rPr dirty="0" sz="2150" spc="125" i="1">
                <a:latin typeface="Times New Roman"/>
                <a:cs typeface="Times New Roman"/>
              </a:rPr>
              <a:t> </a:t>
            </a:r>
            <a:r>
              <a:rPr dirty="0" sz="2150" spc="5">
                <a:latin typeface="Symbol"/>
                <a:cs typeface="Symbol"/>
              </a:rPr>
              <a:t></a:t>
            </a:r>
            <a:r>
              <a:rPr dirty="0" sz="2150">
                <a:latin typeface="Times New Roman"/>
                <a:cs typeface="Times New Roman"/>
              </a:rPr>
              <a:t> </a:t>
            </a:r>
            <a:r>
              <a:rPr dirty="0" sz="2150" spc="5">
                <a:latin typeface="Times New Roman"/>
                <a:cs typeface="Times New Roman"/>
              </a:rPr>
              <a:t>ma</a:t>
            </a:r>
            <a:r>
              <a:rPr dirty="0" sz="2150" spc="95">
                <a:latin typeface="Times New Roman"/>
                <a:cs typeface="Times New Roman"/>
              </a:rPr>
              <a:t>x</a:t>
            </a:r>
            <a:r>
              <a:rPr dirty="0" sz="2950" spc="-305">
                <a:latin typeface="Symbol"/>
                <a:cs typeface="Symbol"/>
              </a:rPr>
              <a:t></a:t>
            </a:r>
            <a:r>
              <a:rPr dirty="0" sz="2150" i="1">
                <a:latin typeface="Times New Roman"/>
                <a:cs typeface="Times New Roman"/>
              </a:rPr>
              <a:t>I</a:t>
            </a:r>
            <a:r>
              <a:rPr dirty="0" sz="2150" spc="-265" i="1">
                <a:latin typeface="Times New Roman"/>
                <a:cs typeface="Times New Roman"/>
              </a:rPr>
              <a:t> </a:t>
            </a:r>
            <a:r>
              <a:rPr dirty="0" sz="2850" spc="-330">
                <a:latin typeface="Symbol"/>
                <a:cs typeface="Symbol"/>
              </a:rPr>
              <a:t></a:t>
            </a:r>
            <a:r>
              <a:rPr dirty="0" sz="2150" spc="100" i="1">
                <a:latin typeface="Times New Roman"/>
                <a:cs typeface="Times New Roman"/>
              </a:rPr>
              <a:t>u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-290">
                <a:latin typeface="Times New Roman"/>
                <a:cs typeface="Times New Roman"/>
              </a:rPr>
              <a:t> </a:t>
            </a:r>
            <a:r>
              <a:rPr dirty="0" sz="2150" spc="145" i="1">
                <a:latin typeface="Times New Roman"/>
                <a:cs typeface="Times New Roman"/>
              </a:rPr>
              <a:t>v</a:t>
            </a:r>
            <a:r>
              <a:rPr dirty="0" sz="2850" spc="-350">
                <a:latin typeface="Symbol"/>
                <a:cs typeface="Symbol"/>
              </a:rPr>
              <a:t></a:t>
            </a:r>
            <a:r>
              <a:rPr dirty="0" sz="2950" spc="-260">
                <a:latin typeface="Symbol"/>
                <a:cs typeface="Symbol"/>
              </a:rPr>
              <a:t></a:t>
            </a:r>
            <a:endParaRPr sz="2950">
              <a:latin typeface="Symbol"/>
              <a:cs typeface="Symbol"/>
            </a:endParaRPr>
          </a:p>
          <a:p>
            <a:pPr marL="1934845">
              <a:lnSpc>
                <a:spcPts val="905"/>
              </a:lnSpc>
            </a:pPr>
            <a:r>
              <a:rPr dirty="0" sz="1250" spc="5" i="1">
                <a:latin typeface="Times New Roman"/>
                <a:cs typeface="Times New Roman"/>
              </a:rPr>
              <a:t>u</a:t>
            </a:r>
            <a:endParaRPr sz="125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  <a:spcBef>
                <a:spcPts val="85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信道容量定义了能够通过信道可靠地传送信 息的最大传送率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40"/>
            <a:ext cx="4498340" cy="3531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信息论基础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基本编码定理（自学）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无噪声编码定理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噪声编码定理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信源编码定理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1628" rIns="0" bIns="0" rtlCol="0" vert="horz">
            <a:spAutoFit/>
          </a:bodyPr>
          <a:lstStyle/>
          <a:p>
            <a:pPr marL="641350">
              <a:lnSpc>
                <a:spcPct val="100000"/>
              </a:lnSpc>
              <a:tabLst>
                <a:tab pos="105283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无误差压缩</a:t>
            </a:r>
            <a:endParaRPr sz="32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75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变长编码</a:t>
            </a:r>
            <a:endParaRPr sz="2800">
              <a:latin typeface="NSimSun"/>
              <a:cs typeface="NSimSun"/>
            </a:endParaRPr>
          </a:p>
          <a:p>
            <a:pPr marL="1934845" indent="-379095">
              <a:lnSpc>
                <a:spcPct val="100000"/>
              </a:lnSpc>
              <a:spcBef>
                <a:spcPts val="1689"/>
              </a:spcBef>
              <a:buClr>
                <a:srgbClr val="EE2B0A"/>
              </a:buClr>
              <a:buSzPct val="71428"/>
              <a:buFont typeface="Wingdings"/>
              <a:buChar char=""/>
              <a:tabLst>
                <a:tab pos="1936114" algn="l"/>
              </a:tabLst>
            </a:pPr>
            <a:r>
              <a:rPr dirty="0" sz="2800" spc="-5">
                <a:latin typeface="NSimSun"/>
                <a:cs typeface="NSimSun"/>
              </a:rPr>
              <a:t>霍夫曼(Huffman)编码</a:t>
            </a:r>
            <a:endParaRPr sz="2800">
              <a:latin typeface="NSimSun"/>
              <a:cs typeface="NSimSun"/>
            </a:endParaRPr>
          </a:p>
          <a:p>
            <a:pPr marL="1555750">
              <a:lnSpc>
                <a:spcPct val="100000"/>
              </a:lnSpc>
              <a:spcBef>
                <a:spcPts val="1685"/>
              </a:spcBef>
              <a:tabLst>
                <a:tab pos="193548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其它变长编码</a:t>
            </a:r>
            <a:endParaRPr sz="2800">
              <a:latin typeface="NSimSun"/>
              <a:cs typeface="NSimSun"/>
            </a:endParaRPr>
          </a:p>
          <a:p>
            <a:pPr marL="1555750">
              <a:lnSpc>
                <a:spcPct val="100000"/>
              </a:lnSpc>
              <a:spcBef>
                <a:spcPts val="1689"/>
              </a:spcBef>
              <a:tabLst>
                <a:tab pos="193548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算术编码</a:t>
            </a:r>
            <a:endParaRPr sz="2800">
              <a:latin typeface="NSimSun"/>
              <a:cs typeface="NSimSun"/>
            </a:endParaRPr>
          </a:p>
          <a:p>
            <a:pPr marL="1477010" indent="-378460">
              <a:lnSpc>
                <a:spcPct val="100000"/>
              </a:lnSpc>
              <a:spcBef>
                <a:spcPts val="1689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1478280" algn="l"/>
              </a:tabLst>
            </a:pPr>
            <a:r>
              <a:rPr dirty="0" sz="2800" spc="-5">
                <a:latin typeface="NSimSun"/>
                <a:cs typeface="NSimSun"/>
              </a:rPr>
              <a:t>LZW编码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ct val="100000"/>
              </a:lnSpc>
              <a:spcBef>
                <a:spcPts val="1685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位平面编码</a:t>
            </a:r>
            <a:endParaRPr sz="2800">
              <a:latin typeface="NSimSun"/>
              <a:cs typeface="NSimSun"/>
            </a:endParaRPr>
          </a:p>
          <a:p>
            <a:pPr marL="1098550">
              <a:lnSpc>
                <a:spcPts val="3295"/>
              </a:lnSpc>
              <a:spcBef>
                <a:spcPts val="1689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无损预测编码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信息论基础</a:t>
            </a:r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726946"/>
            <a:ext cx="7566659" cy="5180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无误差压缩的必要性</a:t>
            </a:r>
            <a:endParaRPr sz="2800">
              <a:latin typeface="NSimSun"/>
              <a:cs typeface="NSimSun"/>
            </a:endParaRPr>
          </a:p>
          <a:p>
            <a:pPr marL="469265" marR="5080">
              <a:lnSpc>
                <a:spcPct val="102299"/>
              </a:lnSpc>
              <a:spcBef>
                <a:spcPts val="208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在医疗或商业文件的归档，有损压缩因为法律原因 </a:t>
            </a:r>
            <a:r>
              <a:rPr dirty="0" sz="2400">
                <a:latin typeface="NSimSun"/>
                <a:cs typeface="NSimSun"/>
              </a:rPr>
              <a:t>而被禁止</a:t>
            </a:r>
            <a:endParaRPr sz="2400">
              <a:latin typeface="NSimSun"/>
              <a:cs typeface="NSimSun"/>
            </a:endParaRPr>
          </a:p>
          <a:p>
            <a:pPr marL="469265" marR="60325">
              <a:lnSpc>
                <a:spcPct val="100000"/>
              </a:lnSpc>
              <a:spcBef>
                <a:spcPts val="143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卫星成像的收集，考虑数据使用和所花费用，不希 望有任何数据损失</a:t>
            </a:r>
            <a:endParaRPr sz="24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X光拍片，信息的丢失会导致诊断的正确性</a:t>
            </a:r>
            <a:endParaRPr sz="24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27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……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  <a:tabLst>
                <a:tab pos="3790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无误差压缩技术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42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减少像素间冗余</a:t>
            </a:r>
            <a:endParaRPr sz="2400">
              <a:latin typeface="NSimSun"/>
              <a:cs typeface="NSimSun"/>
            </a:endParaRPr>
          </a:p>
          <a:p>
            <a:pPr marL="469265">
              <a:lnSpc>
                <a:spcPts val="284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减少编码冗余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无误差压缩</a:t>
            </a:r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70964"/>
            <a:ext cx="7645400" cy="4450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724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变长编码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155"/>
              </a:spcBef>
              <a:tabLst>
                <a:tab pos="110490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减少编码冗余</a:t>
            </a:r>
            <a:endParaRPr sz="2400">
              <a:latin typeface="NSimSun"/>
              <a:cs typeface="NSimSun"/>
            </a:endParaRPr>
          </a:p>
          <a:p>
            <a:pPr marL="927100" marR="157480" indent="-457200">
              <a:lnSpc>
                <a:spcPct val="100000"/>
              </a:lnSpc>
              <a:spcBef>
                <a:spcPts val="1505"/>
              </a:spcBef>
              <a:tabLst>
                <a:tab pos="10788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 spc="-5">
                <a:latin typeface="NSimSun"/>
                <a:cs typeface="NSimSun"/>
              </a:rPr>
              <a:t>变长编码，即把最短的码字赋予出现概率最大的 灰度级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6470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霍夫曼编码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425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将需要考虑的符号概率排序，并将最低概率的符号</a:t>
            </a:r>
            <a:r>
              <a:rPr dirty="0" sz="2400" spc="-5">
                <a:latin typeface="NSimSun"/>
                <a:cs typeface="NSimSun"/>
              </a:rPr>
              <a:t> 联结为一个单一符号</a:t>
            </a:r>
            <a:endParaRPr sz="2400">
              <a:latin typeface="NSimSun"/>
              <a:cs typeface="NSimSun"/>
            </a:endParaRPr>
          </a:p>
          <a:p>
            <a:pPr marL="927100" marR="309880" indent="-457200">
              <a:lnSpc>
                <a:spcPct val="100000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2.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对每个化简后的信源进行编码，从最小的信源开</a:t>
            </a:r>
            <a:r>
              <a:rPr dirty="0" sz="2400" spc="-5">
                <a:latin typeface="NSimSun"/>
                <a:cs typeface="NSimSun"/>
              </a:rPr>
              <a:t> 始，一直编码到原始的信源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无误差压缩</a:t>
            </a:r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霍夫曼编码</a:t>
            </a:r>
          </a:p>
        </p:txBody>
      </p:sp>
      <p:sp>
        <p:nvSpPr>
          <p:cNvPr id="6" name="object 6"/>
          <p:cNvSpPr/>
          <p:nvPr/>
        </p:nvSpPr>
        <p:spPr>
          <a:xfrm>
            <a:off x="2259215" y="2157222"/>
            <a:ext cx="6327647" cy="1908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8017" y="4885944"/>
            <a:ext cx="7329678" cy="18448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54251" y="1706626"/>
            <a:ext cx="659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步</a:t>
            </a:r>
            <a:r>
              <a:rPr dirty="0" sz="2000" spc="-20" b="1">
                <a:solidFill>
                  <a:srgbClr val="EE2B0A"/>
                </a:solidFill>
                <a:latin typeface="NSimSun"/>
                <a:cs typeface="NSimSun"/>
              </a:rPr>
              <a:t>骤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8459" y="4227309"/>
            <a:ext cx="659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 b="1">
                <a:solidFill>
                  <a:srgbClr val="EE2B0A"/>
                </a:solidFill>
                <a:latin typeface="NSimSun"/>
                <a:cs typeface="NSimSun"/>
              </a:rPr>
              <a:t>步</a:t>
            </a:r>
            <a:r>
              <a:rPr dirty="0" sz="2000" spc="-20" b="1">
                <a:solidFill>
                  <a:srgbClr val="EE2B0A"/>
                </a:solidFill>
                <a:latin typeface="NSimSun"/>
                <a:cs typeface="NSimSun"/>
              </a:rPr>
              <a:t>骤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2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81098" y="959865"/>
            <a:ext cx="4643120" cy="3830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数字图像处理基础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4550">
              <a:latin typeface="Times New Roman"/>
              <a:cs typeface="Times New Roman"/>
            </a:endParaRPr>
          </a:p>
          <a:p>
            <a:pPr marL="157480">
              <a:lnSpc>
                <a:spcPct val="100000"/>
              </a:lnSpc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图像的采样和量化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ct val="100000"/>
              </a:lnSpc>
              <a:spcBef>
                <a:spcPts val="1920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数字图像的表示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ct val="100000"/>
              </a:lnSpc>
              <a:spcBef>
                <a:spcPts val="1925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数字图像的质量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ts val="3750"/>
              </a:lnSpc>
              <a:spcBef>
                <a:spcPts val="1920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像素间的一些基本关系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霍夫曼编码</a:t>
            </a:r>
          </a:p>
        </p:txBody>
      </p:sp>
      <p:sp>
        <p:nvSpPr>
          <p:cNvPr id="6" name="object 6"/>
          <p:cNvSpPr/>
          <p:nvPr/>
        </p:nvSpPr>
        <p:spPr>
          <a:xfrm>
            <a:off x="4338713" y="3130295"/>
            <a:ext cx="936625" cy="502920"/>
          </a:xfrm>
          <a:custGeom>
            <a:avLst/>
            <a:gdLst/>
            <a:ahLst/>
            <a:cxnLst/>
            <a:rect l="l" t="t" r="r" b="b"/>
            <a:pathLst>
              <a:path w="936625" h="502920">
                <a:moveTo>
                  <a:pt x="468629" y="0"/>
                </a:moveTo>
                <a:lnTo>
                  <a:pt x="409794" y="1962"/>
                </a:lnTo>
                <a:lnTo>
                  <a:pt x="353154" y="7691"/>
                </a:lnTo>
                <a:lnTo>
                  <a:pt x="299146" y="16949"/>
                </a:lnTo>
                <a:lnTo>
                  <a:pt x="248208" y="29500"/>
                </a:lnTo>
                <a:lnTo>
                  <a:pt x="200776" y="45106"/>
                </a:lnTo>
                <a:lnTo>
                  <a:pt x="157288" y="63529"/>
                </a:lnTo>
                <a:lnTo>
                  <a:pt x="118181" y="84533"/>
                </a:lnTo>
                <a:lnTo>
                  <a:pt x="83891" y="107880"/>
                </a:lnTo>
                <a:lnTo>
                  <a:pt x="54855" y="133333"/>
                </a:lnTo>
                <a:lnTo>
                  <a:pt x="14296" y="189607"/>
                </a:lnTo>
                <a:lnTo>
                  <a:pt x="0" y="251460"/>
                </a:lnTo>
                <a:lnTo>
                  <a:pt x="3646" y="283114"/>
                </a:lnTo>
                <a:lnTo>
                  <a:pt x="31511" y="342577"/>
                </a:lnTo>
                <a:lnTo>
                  <a:pt x="83891" y="395372"/>
                </a:lnTo>
                <a:lnTo>
                  <a:pt x="118181" y="418692"/>
                </a:lnTo>
                <a:lnTo>
                  <a:pt x="157288" y="439652"/>
                </a:lnTo>
                <a:lnTo>
                  <a:pt x="200776" y="458022"/>
                </a:lnTo>
                <a:lnTo>
                  <a:pt x="248208" y="473569"/>
                </a:lnTo>
                <a:lnTo>
                  <a:pt x="299146" y="486063"/>
                </a:lnTo>
                <a:lnTo>
                  <a:pt x="353154" y="495274"/>
                </a:lnTo>
                <a:lnTo>
                  <a:pt x="409794" y="500970"/>
                </a:lnTo>
                <a:lnTo>
                  <a:pt x="468629" y="502920"/>
                </a:lnTo>
                <a:lnTo>
                  <a:pt x="527302" y="500970"/>
                </a:lnTo>
                <a:lnTo>
                  <a:pt x="583805" y="495274"/>
                </a:lnTo>
                <a:lnTo>
                  <a:pt x="637698" y="486063"/>
                </a:lnTo>
                <a:lnTo>
                  <a:pt x="688542" y="473569"/>
                </a:lnTo>
                <a:lnTo>
                  <a:pt x="735898" y="458022"/>
                </a:lnTo>
                <a:lnTo>
                  <a:pt x="779328" y="439652"/>
                </a:lnTo>
                <a:lnTo>
                  <a:pt x="818391" y="418692"/>
                </a:lnTo>
                <a:lnTo>
                  <a:pt x="852650" y="395372"/>
                </a:lnTo>
                <a:lnTo>
                  <a:pt x="881664" y="369924"/>
                </a:lnTo>
                <a:lnTo>
                  <a:pt x="922204" y="313563"/>
                </a:lnTo>
                <a:lnTo>
                  <a:pt x="936497" y="251459"/>
                </a:lnTo>
                <a:lnTo>
                  <a:pt x="932225" y="217379"/>
                </a:lnTo>
                <a:lnTo>
                  <a:pt x="899719" y="153662"/>
                </a:lnTo>
                <a:lnTo>
                  <a:pt x="872602" y="124629"/>
                </a:lnTo>
                <a:lnTo>
                  <a:pt x="838988" y="97882"/>
                </a:lnTo>
                <a:lnTo>
                  <a:pt x="799433" y="73723"/>
                </a:lnTo>
                <a:lnTo>
                  <a:pt x="754496" y="52453"/>
                </a:lnTo>
                <a:lnTo>
                  <a:pt x="704737" y="34374"/>
                </a:lnTo>
                <a:lnTo>
                  <a:pt x="650712" y="19788"/>
                </a:lnTo>
                <a:lnTo>
                  <a:pt x="592980" y="8995"/>
                </a:lnTo>
                <a:lnTo>
                  <a:pt x="532100" y="2299"/>
                </a:lnTo>
                <a:lnTo>
                  <a:pt x="468629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73687" y="3130295"/>
            <a:ext cx="505459" cy="502920"/>
          </a:xfrm>
          <a:custGeom>
            <a:avLst/>
            <a:gdLst/>
            <a:ahLst/>
            <a:cxnLst/>
            <a:rect l="l" t="t" r="r" b="b"/>
            <a:pathLst>
              <a:path w="505460" h="502920">
                <a:moveTo>
                  <a:pt x="252222" y="0"/>
                </a:moveTo>
                <a:lnTo>
                  <a:pt x="206845" y="4057"/>
                </a:lnTo>
                <a:lnTo>
                  <a:pt x="164154" y="15754"/>
                </a:lnTo>
                <a:lnTo>
                  <a:pt x="124855" y="34374"/>
                </a:lnTo>
                <a:lnTo>
                  <a:pt x="89657" y="59203"/>
                </a:lnTo>
                <a:lnTo>
                  <a:pt x="59270" y="89527"/>
                </a:lnTo>
                <a:lnTo>
                  <a:pt x="34402" y="124629"/>
                </a:lnTo>
                <a:lnTo>
                  <a:pt x="15762" y="163795"/>
                </a:lnTo>
                <a:lnTo>
                  <a:pt x="4058" y="206310"/>
                </a:lnTo>
                <a:lnTo>
                  <a:pt x="0" y="251460"/>
                </a:lnTo>
                <a:lnTo>
                  <a:pt x="4058" y="296809"/>
                </a:lnTo>
                <a:lnTo>
                  <a:pt x="15762" y="339431"/>
                </a:lnTo>
                <a:lnTo>
                  <a:pt x="34402" y="378629"/>
                </a:lnTo>
                <a:lnTo>
                  <a:pt x="59270" y="413706"/>
                </a:lnTo>
                <a:lnTo>
                  <a:pt x="89657" y="443966"/>
                </a:lnTo>
                <a:lnTo>
                  <a:pt x="124855" y="468714"/>
                </a:lnTo>
                <a:lnTo>
                  <a:pt x="164154" y="487253"/>
                </a:lnTo>
                <a:lnTo>
                  <a:pt x="206845" y="498887"/>
                </a:lnTo>
                <a:lnTo>
                  <a:pt x="252222" y="502920"/>
                </a:lnTo>
                <a:lnTo>
                  <a:pt x="297624" y="498887"/>
                </a:lnTo>
                <a:lnTo>
                  <a:pt x="340386" y="487253"/>
                </a:lnTo>
                <a:lnTo>
                  <a:pt x="379786" y="468714"/>
                </a:lnTo>
                <a:lnTo>
                  <a:pt x="415103" y="443966"/>
                </a:lnTo>
                <a:lnTo>
                  <a:pt x="445617" y="413706"/>
                </a:lnTo>
                <a:lnTo>
                  <a:pt x="470605" y="378629"/>
                </a:lnTo>
                <a:lnTo>
                  <a:pt x="489347" y="339431"/>
                </a:lnTo>
                <a:lnTo>
                  <a:pt x="501121" y="296809"/>
                </a:lnTo>
                <a:lnTo>
                  <a:pt x="505206" y="251460"/>
                </a:lnTo>
                <a:lnTo>
                  <a:pt x="501121" y="206310"/>
                </a:lnTo>
                <a:lnTo>
                  <a:pt x="489347" y="163795"/>
                </a:lnTo>
                <a:lnTo>
                  <a:pt x="470605" y="124629"/>
                </a:lnTo>
                <a:lnTo>
                  <a:pt x="445617" y="89527"/>
                </a:lnTo>
                <a:lnTo>
                  <a:pt x="415103" y="59203"/>
                </a:lnTo>
                <a:lnTo>
                  <a:pt x="379786" y="34374"/>
                </a:lnTo>
                <a:lnTo>
                  <a:pt x="340386" y="15754"/>
                </a:lnTo>
                <a:lnTo>
                  <a:pt x="297624" y="4057"/>
                </a:lnTo>
                <a:lnTo>
                  <a:pt x="252222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29185" y="3130295"/>
            <a:ext cx="143510" cy="502920"/>
          </a:xfrm>
          <a:custGeom>
            <a:avLst/>
            <a:gdLst/>
            <a:ahLst/>
            <a:cxnLst/>
            <a:rect l="l" t="t" r="r" b="b"/>
            <a:pathLst>
              <a:path w="143510" h="502920">
                <a:moveTo>
                  <a:pt x="71627" y="0"/>
                </a:moveTo>
                <a:lnTo>
                  <a:pt x="35447" y="34374"/>
                </a:lnTo>
                <a:lnTo>
                  <a:pt x="20954" y="73723"/>
                </a:lnTo>
                <a:lnTo>
                  <a:pt x="9764" y="124629"/>
                </a:lnTo>
                <a:lnTo>
                  <a:pt x="2554" y="184679"/>
                </a:lnTo>
                <a:lnTo>
                  <a:pt x="0" y="251460"/>
                </a:lnTo>
                <a:lnTo>
                  <a:pt x="2554" y="318505"/>
                </a:lnTo>
                <a:lnTo>
                  <a:pt x="9764" y="378629"/>
                </a:lnTo>
                <a:lnTo>
                  <a:pt x="20954" y="429482"/>
                </a:lnTo>
                <a:lnTo>
                  <a:pt x="35447" y="468714"/>
                </a:lnTo>
                <a:lnTo>
                  <a:pt x="71627" y="502920"/>
                </a:lnTo>
                <a:lnTo>
                  <a:pt x="90692" y="493977"/>
                </a:lnTo>
                <a:lnTo>
                  <a:pt x="122300" y="429482"/>
                </a:lnTo>
                <a:lnTo>
                  <a:pt x="133491" y="378629"/>
                </a:lnTo>
                <a:lnTo>
                  <a:pt x="140701" y="318505"/>
                </a:lnTo>
                <a:lnTo>
                  <a:pt x="143255" y="251460"/>
                </a:lnTo>
                <a:lnTo>
                  <a:pt x="140701" y="184679"/>
                </a:lnTo>
                <a:lnTo>
                  <a:pt x="133491" y="124629"/>
                </a:lnTo>
                <a:lnTo>
                  <a:pt x="122300" y="73723"/>
                </a:lnTo>
                <a:lnTo>
                  <a:pt x="107808" y="34374"/>
                </a:lnTo>
                <a:lnTo>
                  <a:pt x="71627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96063" y="3130295"/>
            <a:ext cx="143510" cy="502920"/>
          </a:xfrm>
          <a:custGeom>
            <a:avLst/>
            <a:gdLst/>
            <a:ahLst/>
            <a:cxnLst/>
            <a:rect l="l" t="t" r="r" b="b"/>
            <a:pathLst>
              <a:path w="143510" h="502920">
                <a:moveTo>
                  <a:pt x="71627" y="0"/>
                </a:moveTo>
                <a:lnTo>
                  <a:pt x="35447" y="34374"/>
                </a:lnTo>
                <a:lnTo>
                  <a:pt x="20954" y="73723"/>
                </a:lnTo>
                <a:lnTo>
                  <a:pt x="9764" y="124629"/>
                </a:lnTo>
                <a:lnTo>
                  <a:pt x="2554" y="184679"/>
                </a:lnTo>
                <a:lnTo>
                  <a:pt x="0" y="251460"/>
                </a:lnTo>
                <a:lnTo>
                  <a:pt x="2554" y="318505"/>
                </a:lnTo>
                <a:lnTo>
                  <a:pt x="9764" y="378629"/>
                </a:lnTo>
                <a:lnTo>
                  <a:pt x="20954" y="429482"/>
                </a:lnTo>
                <a:lnTo>
                  <a:pt x="35447" y="468714"/>
                </a:lnTo>
                <a:lnTo>
                  <a:pt x="71627" y="502920"/>
                </a:lnTo>
                <a:lnTo>
                  <a:pt x="90692" y="493977"/>
                </a:lnTo>
                <a:lnTo>
                  <a:pt x="122300" y="429482"/>
                </a:lnTo>
                <a:lnTo>
                  <a:pt x="133491" y="378629"/>
                </a:lnTo>
                <a:lnTo>
                  <a:pt x="140701" y="318505"/>
                </a:lnTo>
                <a:lnTo>
                  <a:pt x="143255" y="251460"/>
                </a:lnTo>
                <a:lnTo>
                  <a:pt x="140701" y="184679"/>
                </a:lnTo>
                <a:lnTo>
                  <a:pt x="133491" y="124629"/>
                </a:lnTo>
                <a:lnTo>
                  <a:pt x="122300" y="73723"/>
                </a:lnTo>
                <a:lnTo>
                  <a:pt x="107808" y="34374"/>
                </a:lnTo>
                <a:lnTo>
                  <a:pt x="71627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39319" y="3130295"/>
            <a:ext cx="431800" cy="502920"/>
          </a:xfrm>
          <a:custGeom>
            <a:avLst/>
            <a:gdLst/>
            <a:ahLst/>
            <a:cxnLst/>
            <a:rect l="l" t="t" r="r" b="b"/>
            <a:pathLst>
              <a:path w="431800" h="502920">
                <a:moveTo>
                  <a:pt x="215646" y="0"/>
                </a:moveTo>
                <a:lnTo>
                  <a:pt x="172031" y="5116"/>
                </a:lnTo>
                <a:lnTo>
                  <a:pt x="131480" y="19788"/>
                </a:lnTo>
                <a:lnTo>
                  <a:pt x="94840" y="42996"/>
                </a:lnTo>
                <a:lnTo>
                  <a:pt x="62960" y="73723"/>
                </a:lnTo>
                <a:lnTo>
                  <a:pt x="36687" y="110951"/>
                </a:lnTo>
                <a:lnTo>
                  <a:pt x="16871" y="153662"/>
                </a:lnTo>
                <a:lnTo>
                  <a:pt x="4359" y="200837"/>
                </a:lnTo>
                <a:lnTo>
                  <a:pt x="0" y="251460"/>
                </a:lnTo>
                <a:lnTo>
                  <a:pt x="4359" y="302301"/>
                </a:lnTo>
                <a:lnTo>
                  <a:pt x="16871" y="349579"/>
                </a:lnTo>
                <a:lnTo>
                  <a:pt x="36687" y="392303"/>
                </a:lnTo>
                <a:lnTo>
                  <a:pt x="62960" y="429482"/>
                </a:lnTo>
                <a:lnTo>
                  <a:pt x="94840" y="460124"/>
                </a:lnTo>
                <a:lnTo>
                  <a:pt x="131480" y="483238"/>
                </a:lnTo>
                <a:lnTo>
                  <a:pt x="172031" y="497834"/>
                </a:lnTo>
                <a:lnTo>
                  <a:pt x="215646" y="502920"/>
                </a:lnTo>
                <a:lnTo>
                  <a:pt x="259041" y="497834"/>
                </a:lnTo>
                <a:lnTo>
                  <a:pt x="299489" y="483238"/>
                </a:lnTo>
                <a:lnTo>
                  <a:pt x="336116" y="460124"/>
                </a:lnTo>
                <a:lnTo>
                  <a:pt x="368046" y="429482"/>
                </a:lnTo>
                <a:lnTo>
                  <a:pt x="394403" y="392303"/>
                </a:lnTo>
                <a:lnTo>
                  <a:pt x="414313" y="349579"/>
                </a:lnTo>
                <a:lnTo>
                  <a:pt x="426901" y="302301"/>
                </a:lnTo>
                <a:lnTo>
                  <a:pt x="431292" y="251460"/>
                </a:lnTo>
                <a:lnTo>
                  <a:pt x="426901" y="200837"/>
                </a:lnTo>
                <a:lnTo>
                  <a:pt x="414313" y="153662"/>
                </a:lnTo>
                <a:lnTo>
                  <a:pt x="394403" y="110951"/>
                </a:lnTo>
                <a:lnTo>
                  <a:pt x="368046" y="73723"/>
                </a:lnTo>
                <a:lnTo>
                  <a:pt x="336116" y="42996"/>
                </a:lnTo>
                <a:lnTo>
                  <a:pt x="299489" y="19788"/>
                </a:lnTo>
                <a:lnTo>
                  <a:pt x="259041" y="5116"/>
                </a:lnTo>
                <a:lnTo>
                  <a:pt x="215646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78387" y="3628644"/>
            <a:ext cx="127635" cy="436880"/>
          </a:xfrm>
          <a:custGeom>
            <a:avLst/>
            <a:gdLst/>
            <a:ahLst/>
            <a:cxnLst/>
            <a:rect l="l" t="t" r="r" b="b"/>
            <a:pathLst>
              <a:path w="127635" h="436879">
                <a:moveTo>
                  <a:pt x="127253" y="309372"/>
                </a:moveTo>
                <a:lnTo>
                  <a:pt x="63245" y="360426"/>
                </a:lnTo>
                <a:lnTo>
                  <a:pt x="0" y="309372"/>
                </a:lnTo>
                <a:lnTo>
                  <a:pt x="58673" y="427426"/>
                </a:lnTo>
                <a:lnTo>
                  <a:pt x="58673" y="360426"/>
                </a:lnTo>
                <a:lnTo>
                  <a:pt x="60197" y="364236"/>
                </a:lnTo>
                <a:lnTo>
                  <a:pt x="63245" y="364998"/>
                </a:lnTo>
                <a:lnTo>
                  <a:pt x="67055" y="364236"/>
                </a:lnTo>
                <a:lnTo>
                  <a:pt x="68579" y="360426"/>
                </a:lnTo>
                <a:lnTo>
                  <a:pt x="68579" y="426021"/>
                </a:lnTo>
                <a:lnTo>
                  <a:pt x="127253" y="309372"/>
                </a:lnTo>
                <a:close/>
              </a:path>
              <a:path w="127635" h="436879">
                <a:moveTo>
                  <a:pt x="68579" y="356171"/>
                </a:moveTo>
                <a:lnTo>
                  <a:pt x="68579" y="4572"/>
                </a:lnTo>
                <a:lnTo>
                  <a:pt x="67055" y="1524"/>
                </a:lnTo>
                <a:lnTo>
                  <a:pt x="63245" y="0"/>
                </a:lnTo>
                <a:lnTo>
                  <a:pt x="60197" y="1524"/>
                </a:lnTo>
                <a:lnTo>
                  <a:pt x="58673" y="4572"/>
                </a:lnTo>
                <a:lnTo>
                  <a:pt x="58673" y="356735"/>
                </a:lnTo>
                <a:lnTo>
                  <a:pt x="63245" y="360426"/>
                </a:lnTo>
                <a:lnTo>
                  <a:pt x="68579" y="356171"/>
                </a:lnTo>
                <a:close/>
              </a:path>
              <a:path w="127635" h="436879">
                <a:moveTo>
                  <a:pt x="68579" y="426021"/>
                </a:moveTo>
                <a:lnTo>
                  <a:pt x="68579" y="360426"/>
                </a:lnTo>
                <a:lnTo>
                  <a:pt x="67055" y="364236"/>
                </a:lnTo>
                <a:lnTo>
                  <a:pt x="63245" y="364998"/>
                </a:lnTo>
                <a:lnTo>
                  <a:pt x="60197" y="364236"/>
                </a:lnTo>
                <a:lnTo>
                  <a:pt x="58673" y="360426"/>
                </a:lnTo>
                <a:lnTo>
                  <a:pt x="58673" y="427426"/>
                </a:lnTo>
                <a:lnTo>
                  <a:pt x="63245" y="436626"/>
                </a:lnTo>
                <a:lnTo>
                  <a:pt x="68579" y="426021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99239" y="3628644"/>
            <a:ext cx="127635" cy="436880"/>
          </a:xfrm>
          <a:custGeom>
            <a:avLst/>
            <a:gdLst/>
            <a:ahLst/>
            <a:cxnLst/>
            <a:rect l="l" t="t" r="r" b="b"/>
            <a:pathLst>
              <a:path w="127635" h="436879">
                <a:moveTo>
                  <a:pt x="127253" y="309372"/>
                </a:moveTo>
                <a:lnTo>
                  <a:pt x="63245" y="360426"/>
                </a:lnTo>
                <a:lnTo>
                  <a:pt x="0" y="309372"/>
                </a:lnTo>
                <a:lnTo>
                  <a:pt x="58673" y="427426"/>
                </a:lnTo>
                <a:lnTo>
                  <a:pt x="58673" y="360426"/>
                </a:lnTo>
                <a:lnTo>
                  <a:pt x="60197" y="364236"/>
                </a:lnTo>
                <a:lnTo>
                  <a:pt x="63245" y="364998"/>
                </a:lnTo>
                <a:lnTo>
                  <a:pt x="67055" y="364236"/>
                </a:lnTo>
                <a:lnTo>
                  <a:pt x="68579" y="360426"/>
                </a:lnTo>
                <a:lnTo>
                  <a:pt x="68579" y="426021"/>
                </a:lnTo>
                <a:lnTo>
                  <a:pt x="127253" y="309372"/>
                </a:lnTo>
                <a:close/>
              </a:path>
              <a:path w="127635" h="436879">
                <a:moveTo>
                  <a:pt x="68579" y="356171"/>
                </a:moveTo>
                <a:lnTo>
                  <a:pt x="68579" y="4572"/>
                </a:lnTo>
                <a:lnTo>
                  <a:pt x="67055" y="1524"/>
                </a:lnTo>
                <a:lnTo>
                  <a:pt x="63245" y="0"/>
                </a:lnTo>
                <a:lnTo>
                  <a:pt x="60197" y="1524"/>
                </a:lnTo>
                <a:lnTo>
                  <a:pt x="58673" y="4572"/>
                </a:lnTo>
                <a:lnTo>
                  <a:pt x="58673" y="356735"/>
                </a:lnTo>
                <a:lnTo>
                  <a:pt x="63245" y="360426"/>
                </a:lnTo>
                <a:lnTo>
                  <a:pt x="68579" y="356171"/>
                </a:lnTo>
                <a:close/>
              </a:path>
              <a:path w="127635" h="436879">
                <a:moveTo>
                  <a:pt x="68579" y="426021"/>
                </a:moveTo>
                <a:lnTo>
                  <a:pt x="68579" y="360426"/>
                </a:lnTo>
                <a:lnTo>
                  <a:pt x="67055" y="364236"/>
                </a:lnTo>
                <a:lnTo>
                  <a:pt x="63245" y="364998"/>
                </a:lnTo>
                <a:lnTo>
                  <a:pt x="60197" y="364236"/>
                </a:lnTo>
                <a:lnTo>
                  <a:pt x="58673" y="360426"/>
                </a:lnTo>
                <a:lnTo>
                  <a:pt x="58673" y="427426"/>
                </a:lnTo>
                <a:lnTo>
                  <a:pt x="63245" y="436626"/>
                </a:lnTo>
                <a:lnTo>
                  <a:pt x="68579" y="426021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34519" y="3628644"/>
            <a:ext cx="127000" cy="436880"/>
          </a:xfrm>
          <a:custGeom>
            <a:avLst/>
            <a:gdLst/>
            <a:ahLst/>
            <a:cxnLst/>
            <a:rect l="l" t="t" r="r" b="b"/>
            <a:pathLst>
              <a:path w="127000" h="436879">
                <a:moveTo>
                  <a:pt x="126491" y="309372"/>
                </a:moveTo>
                <a:lnTo>
                  <a:pt x="63245" y="360426"/>
                </a:lnTo>
                <a:lnTo>
                  <a:pt x="0" y="309372"/>
                </a:lnTo>
                <a:lnTo>
                  <a:pt x="58673" y="427426"/>
                </a:lnTo>
                <a:lnTo>
                  <a:pt x="58673" y="360426"/>
                </a:lnTo>
                <a:lnTo>
                  <a:pt x="59435" y="364236"/>
                </a:lnTo>
                <a:lnTo>
                  <a:pt x="63245" y="364998"/>
                </a:lnTo>
                <a:lnTo>
                  <a:pt x="66293" y="364236"/>
                </a:lnTo>
                <a:lnTo>
                  <a:pt x="67817" y="360426"/>
                </a:lnTo>
                <a:lnTo>
                  <a:pt x="67817" y="427426"/>
                </a:lnTo>
                <a:lnTo>
                  <a:pt x="126491" y="309372"/>
                </a:lnTo>
                <a:close/>
              </a:path>
              <a:path w="127000" h="436879">
                <a:moveTo>
                  <a:pt x="67817" y="356735"/>
                </a:moveTo>
                <a:lnTo>
                  <a:pt x="67817" y="4572"/>
                </a:lnTo>
                <a:lnTo>
                  <a:pt x="66293" y="1524"/>
                </a:lnTo>
                <a:lnTo>
                  <a:pt x="63245" y="0"/>
                </a:lnTo>
                <a:lnTo>
                  <a:pt x="59435" y="1524"/>
                </a:lnTo>
                <a:lnTo>
                  <a:pt x="58673" y="4572"/>
                </a:lnTo>
                <a:lnTo>
                  <a:pt x="58673" y="356735"/>
                </a:lnTo>
                <a:lnTo>
                  <a:pt x="63245" y="360426"/>
                </a:lnTo>
                <a:lnTo>
                  <a:pt x="67817" y="356735"/>
                </a:lnTo>
                <a:close/>
              </a:path>
              <a:path w="127000" h="436879">
                <a:moveTo>
                  <a:pt x="67817" y="427426"/>
                </a:moveTo>
                <a:lnTo>
                  <a:pt x="67817" y="360426"/>
                </a:lnTo>
                <a:lnTo>
                  <a:pt x="66293" y="364236"/>
                </a:lnTo>
                <a:lnTo>
                  <a:pt x="63245" y="364998"/>
                </a:lnTo>
                <a:lnTo>
                  <a:pt x="59435" y="364236"/>
                </a:lnTo>
                <a:lnTo>
                  <a:pt x="58673" y="360426"/>
                </a:lnTo>
                <a:lnTo>
                  <a:pt x="58673" y="427426"/>
                </a:lnTo>
                <a:lnTo>
                  <a:pt x="63245" y="436626"/>
                </a:lnTo>
                <a:lnTo>
                  <a:pt x="67817" y="427426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03683" y="3628644"/>
            <a:ext cx="127635" cy="436880"/>
          </a:xfrm>
          <a:custGeom>
            <a:avLst/>
            <a:gdLst/>
            <a:ahLst/>
            <a:cxnLst/>
            <a:rect l="l" t="t" r="r" b="b"/>
            <a:pathLst>
              <a:path w="127635" h="436879">
                <a:moveTo>
                  <a:pt x="127253" y="309372"/>
                </a:moveTo>
                <a:lnTo>
                  <a:pt x="64007" y="360426"/>
                </a:lnTo>
                <a:lnTo>
                  <a:pt x="0" y="309372"/>
                </a:lnTo>
                <a:lnTo>
                  <a:pt x="59435" y="427536"/>
                </a:lnTo>
                <a:lnTo>
                  <a:pt x="59435" y="360426"/>
                </a:lnTo>
                <a:lnTo>
                  <a:pt x="60197" y="364236"/>
                </a:lnTo>
                <a:lnTo>
                  <a:pt x="64007" y="364998"/>
                </a:lnTo>
                <a:lnTo>
                  <a:pt x="67055" y="364236"/>
                </a:lnTo>
                <a:lnTo>
                  <a:pt x="68579" y="360426"/>
                </a:lnTo>
                <a:lnTo>
                  <a:pt x="68579" y="427426"/>
                </a:lnTo>
                <a:lnTo>
                  <a:pt x="127253" y="309372"/>
                </a:lnTo>
                <a:close/>
              </a:path>
              <a:path w="127635" h="436879">
                <a:moveTo>
                  <a:pt x="68579" y="356735"/>
                </a:moveTo>
                <a:lnTo>
                  <a:pt x="68579" y="4572"/>
                </a:lnTo>
                <a:lnTo>
                  <a:pt x="67055" y="1524"/>
                </a:lnTo>
                <a:lnTo>
                  <a:pt x="64007" y="0"/>
                </a:lnTo>
                <a:lnTo>
                  <a:pt x="60197" y="1524"/>
                </a:lnTo>
                <a:lnTo>
                  <a:pt x="59435" y="4572"/>
                </a:lnTo>
                <a:lnTo>
                  <a:pt x="59435" y="356779"/>
                </a:lnTo>
                <a:lnTo>
                  <a:pt x="64007" y="360426"/>
                </a:lnTo>
                <a:lnTo>
                  <a:pt x="68579" y="356735"/>
                </a:lnTo>
                <a:close/>
              </a:path>
              <a:path w="127635" h="436879">
                <a:moveTo>
                  <a:pt x="68579" y="427426"/>
                </a:moveTo>
                <a:lnTo>
                  <a:pt x="68579" y="360426"/>
                </a:lnTo>
                <a:lnTo>
                  <a:pt x="67055" y="364236"/>
                </a:lnTo>
                <a:lnTo>
                  <a:pt x="64007" y="364998"/>
                </a:lnTo>
                <a:lnTo>
                  <a:pt x="60197" y="364236"/>
                </a:lnTo>
                <a:lnTo>
                  <a:pt x="59435" y="360426"/>
                </a:lnTo>
                <a:lnTo>
                  <a:pt x="59435" y="427536"/>
                </a:lnTo>
                <a:lnTo>
                  <a:pt x="64007" y="436626"/>
                </a:lnTo>
                <a:lnTo>
                  <a:pt x="68579" y="427426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91707" y="3628644"/>
            <a:ext cx="127000" cy="436880"/>
          </a:xfrm>
          <a:custGeom>
            <a:avLst/>
            <a:gdLst/>
            <a:ahLst/>
            <a:cxnLst/>
            <a:rect l="l" t="t" r="r" b="b"/>
            <a:pathLst>
              <a:path w="127000" h="436879">
                <a:moveTo>
                  <a:pt x="126491" y="309372"/>
                </a:moveTo>
                <a:lnTo>
                  <a:pt x="63245" y="360426"/>
                </a:lnTo>
                <a:lnTo>
                  <a:pt x="0" y="309372"/>
                </a:lnTo>
                <a:lnTo>
                  <a:pt x="58673" y="427426"/>
                </a:lnTo>
                <a:lnTo>
                  <a:pt x="58673" y="360426"/>
                </a:lnTo>
                <a:lnTo>
                  <a:pt x="59435" y="364236"/>
                </a:lnTo>
                <a:lnTo>
                  <a:pt x="63245" y="364998"/>
                </a:lnTo>
                <a:lnTo>
                  <a:pt x="66293" y="364236"/>
                </a:lnTo>
                <a:lnTo>
                  <a:pt x="67817" y="360426"/>
                </a:lnTo>
                <a:lnTo>
                  <a:pt x="67817" y="427426"/>
                </a:lnTo>
                <a:lnTo>
                  <a:pt x="126491" y="309372"/>
                </a:lnTo>
                <a:close/>
              </a:path>
              <a:path w="127000" h="436879">
                <a:moveTo>
                  <a:pt x="67817" y="356735"/>
                </a:moveTo>
                <a:lnTo>
                  <a:pt x="67817" y="4572"/>
                </a:lnTo>
                <a:lnTo>
                  <a:pt x="66293" y="1524"/>
                </a:lnTo>
                <a:lnTo>
                  <a:pt x="63245" y="0"/>
                </a:lnTo>
                <a:lnTo>
                  <a:pt x="59435" y="1524"/>
                </a:lnTo>
                <a:lnTo>
                  <a:pt x="58673" y="4572"/>
                </a:lnTo>
                <a:lnTo>
                  <a:pt x="58673" y="356735"/>
                </a:lnTo>
                <a:lnTo>
                  <a:pt x="63245" y="360426"/>
                </a:lnTo>
                <a:lnTo>
                  <a:pt x="67817" y="356735"/>
                </a:lnTo>
                <a:close/>
              </a:path>
              <a:path w="127000" h="436879">
                <a:moveTo>
                  <a:pt x="67817" y="427426"/>
                </a:moveTo>
                <a:lnTo>
                  <a:pt x="67817" y="360426"/>
                </a:lnTo>
                <a:lnTo>
                  <a:pt x="66293" y="364236"/>
                </a:lnTo>
                <a:lnTo>
                  <a:pt x="63245" y="364998"/>
                </a:lnTo>
                <a:lnTo>
                  <a:pt x="59435" y="364236"/>
                </a:lnTo>
                <a:lnTo>
                  <a:pt x="58673" y="360426"/>
                </a:lnTo>
                <a:lnTo>
                  <a:pt x="58673" y="427426"/>
                </a:lnTo>
                <a:lnTo>
                  <a:pt x="63245" y="436626"/>
                </a:lnTo>
                <a:lnTo>
                  <a:pt x="67817" y="427426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681098" y="1820164"/>
            <a:ext cx="5206365" cy="281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霍夫曼解码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解码通过查询表的方式完成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例：编码串010100111100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3750">
              <a:latin typeface="Times New Roman"/>
              <a:cs typeface="Times New Roman"/>
            </a:endParaRPr>
          </a:p>
          <a:p>
            <a:pPr marL="2981325">
              <a:lnSpc>
                <a:spcPct val="100000"/>
              </a:lnSpc>
              <a:tabLst>
                <a:tab pos="3634740" algn="l"/>
              </a:tabLst>
            </a:pPr>
            <a:r>
              <a:rPr dirty="0" sz="2800">
                <a:latin typeface="NSimSun"/>
                <a:cs typeface="NSimSun"/>
              </a:rPr>
              <a:t>a</a:t>
            </a:r>
            <a:r>
              <a:rPr dirty="0" baseline="-20467" sz="2850">
                <a:latin typeface="NSimSun"/>
                <a:cs typeface="NSimSun"/>
              </a:rPr>
              <a:t>3</a:t>
            </a:r>
            <a:r>
              <a:rPr dirty="0" baseline="-20467" sz="2850">
                <a:latin typeface="NSimSun"/>
                <a:cs typeface="NSimSun"/>
              </a:rPr>
              <a:t>	</a:t>
            </a:r>
            <a:r>
              <a:rPr dirty="0" sz="2800">
                <a:latin typeface="NSimSun"/>
                <a:cs typeface="NSimSun"/>
              </a:rPr>
              <a:t>a</a:t>
            </a:r>
            <a:r>
              <a:rPr dirty="0" baseline="-20467" sz="2850">
                <a:latin typeface="NSimSun"/>
                <a:cs typeface="NSimSun"/>
              </a:rPr>
              <a:t>1</a:t>
            </a:r>
            <a:r>
              <a:rPr dirty="0" baseline="-20467" sz="2850" spc="-7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a</a:t>
            </a:r>
            <a:r>
              <a:rPr dirty="0" baseline="-20467" sz="2850" spc="-7">
                <a:latin typeface="NSimSun"/>
                <a:cs typeface="NSimSun"/>
              </a:rPr>
              <a:t>2</a:t>
            </a:r>
            <a:r>
              <a:rPr dirty="0" sz="2800">
                <a:latin typeface="NSimSun"/>
                <a:cs typeface="NSimSun"/>
              </a:rPr>
              <a:t>a</a:t>
            </a:r>
            <a:r>
              <a:rPr dirty="0" baseline="-20467" sz="2850" spc="-7">
                <a:latin typeface="NSimSun"/>
                <a:cs typeface="NSimSun"/>
              </a:rPr>
              <a:t>2</a:t>
            </a:r>
            <a:r>
              <a:rPr dirty="0" sz="2800" spc="-5">
                <a:latin typeface="NSimSun"/>
                <a:cs typeface="NSimSun"/>
              </a:rPr>
              <a:t>a</a:t>
            </a:r>
            <a:r>
              <a:rPr dirty="0" baseline="-20467" sz="2850">
                <a:latin typeface="NSimSun"/>
                <a:cs typeface="NSimSun"/>
              </a:rPr>
              <a:t>6</a:t>
            </a:r>
            <a:endParaRPr baseline="-20467" sz="285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7793355" cy="432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其它接近最佳的变长编码：为什么需要？</a:t>
            </a:r>
            <a:endParaRPr sz="3200">
              <a:latin typeface="NSimSun"/>
              <a:cs typeface="NSimSun"/>
            </a:endParaRPr>
          </a:p>
          <a:p>
            <a:pPr marL="927100" marR="104139" indent="-4572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当对大量符号进行编码，构造霍夫曼编码比 较复杂</a:t>
            </a:r>
            <a:endParaRPr sz="2800">
              <a:latin typeface="NSimSun"/>
              <a:cs typeface="NSimSun"/>
            </a:endParaRPr>
          </a:p>
          <a:p>
            <a:pPr marL="927100" marR="102870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对J个信源符号，需要进行J-2次信源化简和 J-2次编码分配</a:t>
            </a:r>
            <a:endParaRPr sz="2800">
              <a:latin typeface="NSimSun"/>
              <a:cs typeface="NSimSun"/>
            </a:endParaRPr>
          </a:p>
          <a:p>
            <a:pPr marL="927100" marR="103505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对256个灰度级图像，需要254次信源化简和 254次编码分配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考虑牺牲编码效率以减少编码构造的复杂性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霍夫曼编码</a:t>
            </a:r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7872730" cy="4964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算术编码</a:t>
            </a:r>
            <a:endParaRPr sz="3200">
              <a:latin typeface="NSimSun"/>
              <a:cs typeface="NSimSun"/>
            </a:endParaRPr>
          </a:p>
          <a:p>
            <a:pPr marL="927100" marR="183515" indent="-4572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从整个符号序列出发，采用递推形式连续编 </a:t>
            </a:r>
            <a:r>
              <a:rPr dirty="0" sz="2800">
                <a:latin typeface="NSimSun"/>
                <a:cs typeface="NSimSun"/>
              </a:rPr>
              <a:t>码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在算术编码中，源符号和码字间的一一对应 关系并不存在。1个算术码字要赋给整个信源 符号序列，而码字本身确定0和1之间的1个实 数区间</a:t>
            </a:r>
            <a:endParaRPr sz="2800">
              <a:latin typeface="NSimSun"/>
              <a:cs typeface="NSimSun"/>
            </a:endParaRPr>
          </a:p>
          <a:p>
            <a:pPr algn="just" marL="927100" marR="183515" indent="-45720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000" spc="2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随着符号序列中的符号数量增加，用来代表 它的区间减小而表达区间的信息单位数量变 </a:t>
            </a:r>
            <a:r>
              <a:rPr dirty="0" sz="2800">
                <a:latin typeface="NSimSun"/>
                <a:cs typeface="NSimSun"/>
              </a:rPr>
              <a:t>大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算术编码</a:t>
            </a:r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算术编码</a:t>
            </a:r>
          </a:p>
        </p:txBody>
      </p:sp>
      <p:sp>
        <p:nvSpPr>
          <p:cNvPr id="6" name="object 6"/>
          <p:cNvSpPr/>
          <p:nvPr/>
        </p:nvSpPr>
        <p:spPr>
          <a:xfrm>
            <a:off x="2899295" y="1761744"/>
            <a:ext cx="5608320" cy="1097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62035" y="3057143"/>
            <a:ext cx="6624828" cy="3311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25879" y="5509514"/>
            <a:ext cx="3302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0.2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7444" y="5509514"/>
            <a:ext cx="432434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.04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2389" y="5054587"/>
            <a:ext cx="431800" cy="24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0.08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5390" y="6494005"/>
            <a:ext cx="3884929" cy="611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ct val="100000"/>
              </a:lnSpc>
            </a:pP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0.056=0.04+(0.08-0.04)/5×2</a:t>
            </a:r>
            <a:endParaRPr sz="16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0.072=0.04+(0.08-</a:t>
            </a:r>
            <a:r>
              <a:rPr dirty="0" sz="1600">
                <a:solidFill>
                  <a:srgbClr val="EE2B0A"/>
                </a:solidFill>
                <a:latin typeface="NSimSun"/>
                <a:cs typeface="NSimSun"/>
              </a:rPr>
              <a:t>0</a:t>
            </a: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.04)/5×4=0.04+0.032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38991" y="6222491"/>
            <a:ext cx="123189" cy="291465"/>
          </a:xfrm>
          <a:custGeom>
            <a:avLst/>
            <a:gdLst/>
            <a:ahLst/>
            <a:cxnLst/>
            <a:rect l="l" t="t" r="r" b="b"/>
            <a:pathLst>
              <a:path w="123189" h="291465">
                <a:moveTo>
                  <a:pt x="86105" y="283930"/>
                </a:moveTo>
                <a:lnTo>
                  <a:pt x="86105" y="213360"/>
                </a:lnTo>
                <a:lnTo>
                  <a:pt x="74373" y="216559"/>
                </a:lnTo>
                <a:lnTo>
                  <a:pt x="73913" y="217170"/>
                </a:lnTo>
                <a:lnTo>
                  <a:pt x="73255" y="216864"/>
                </a:lnTo>
                <a:lnTo>
                  <a:pt x="60959" y="220218"/>
                </a:lnTo>
                <a:lnTo>
                  <a:pt x="58449" y="209995"/>
                </a:lnTo>
                <a:lnTo>
                  <a:pt x="0" y="182880"/>
                </a:lnTo>
                <a:lnTo>
                  <a:pt x="86105" y="283930"/>
                </a:lnTo>
                <a:close/>
              </a:path>
              <a:path w="123189" h="291465">
                <a:moveTo>
                  <a:pt x="83782" y="204064"/>
                </a:moveTo>
                <a:lnTo>
                  <a:pt x="32765" y="0"/>
                </a:lnTo>
                <a:lnTo>
                  <a:pt x="8381" y="6096"/>
                </a:lnTo>
                <a:lnTo>
                  <a:pt x="58449" y="209995"/>
                </a:lnTo>
                <a:lnTo>
                  <a:pt x="73255" y="216864"/>
                </a:lnTo>
                <a:lnTo>
                  <a:pt x="74373" y="216559"/>
                </a:lnTo>
                <a:lnTo>
                  <a:pt x="83782" y="204064"/>
                </a:lnTo>
                <a:close/>
              </a:path>
              <a:path w="123189" h="291465">
                <a:moveTo>
                  <a:pt x="73255" y="216864"/>
                </a:moveTo>
                <a:lnTo>
                  <a:pt x="58449" y="209995"/>
                </a:lnTo>
                <a:lnTo>
                  <a:pt x="60959" y="220218"/>
                </a:lnTo>
                <a:lnTo>
                  <a:pt x="73255" y="216864"/>
                </a:lnTo>
                <a:close/>
              </a:path>
              <a:path w="123189" h="291465">
                <a:moveTo>
                  <a:pt x="86105" y="213360"/>
                </a:moveTo>
                <a:lnTo>
                  <a:pt x="83782" y="204064"/>
                </a:lnTo>
                <a:lnTo>
                  <a:pt x="74373" y="216559"/>
                </a:lnTo>
                <a:lnTo>
                  <a:pt x="86105" y="213360"/>
                </a:lnTo>
                <a:close/>
              </a:path>
              <a:path w="123189" h="291465">
                <a:moveTo>
                  <a:pt x="122681" y="152400"/>
                </a:moveTo>
                <a:lnTo>
                  <a:pt x="83782" y="204064"/>
                </a:lnTo>
                <a:lnTo>
                  <a:pt x="86105" y="213360"/>
                </a:lnTo>
                <a:lnTo>
                  <a:pt x="86105" y="283930"/>
                </a:lnTo>
                <a:lnTo>
                  <a:pt x="92201" y="291084"/>
                </a:lnTo>
                <a:lnTo>
                  <a:pt x="122681" y="15240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78971" y="3917441"/>
            <a:ext cx="112395" cy="2955925"/>
          </a:xfrm>
          <a:custGeom>
            <a:avLst/>
            <a:gdLst/>
            <a:ahLst/>
            <a:cxnLst/>
            <a:rect l="l" t="t" r="r" b="b"/>
            <a:pathLst>
              <a:path w="112395" h="2955925">
                <a:moveTo>
                  <a:pt x="76200" y="2881122"/>
                </a:moveTo>
                <a:lnTo>
                  <a:pt x="42970" y="2880125"/>
                </a:lnTo>
                <a:lnTo>
                  <a:pt x="42672" y="2892552"/>
                </a:lnTo>
                <a:lnTo>
                  <a:pt x="41148" y="2896362"/>
                </a:lnTo>
                <a:lnTo>
                  <a:pt x="37338" y="2897124"/>
                </a:lnTo>
                <a:lnTo>
                  <a:pt x="34290" y="2895600"/>
                </a:lnTo>
                <a:lnTo>
                  <a:pt x="32766" y="2892552"/>
                </a:lnTo>
                <a:lnTo>
                  <a:pt x="32766" y="2879818"/>
                </a:lnTo>
                <a:lnTo>
                  <a:pt x="0" y="2878836"/>
                </a:lnTo>
                <a:lnTo>
                  <a:pt x="32766" y="2949248"/>
                </a:lnTo>
                <a:lnTo>
                  <a:pt x="32766" y="2892552"/>
                </a:lnTo>
                <a:lnTo>
                  <a:pt x="33074" y="2879828"/>
                </a:lnTo>
                <a:lnTo>
                  <a:pt x="33074" y="2949911"/>
                </a:lnTo>
                <a:lnTo>
                  <a:pt x="35814" y="2955798"/>
                </a:lnTo>
                <a:lnTo>
                  <a:pt x="76200" y="2881122"/>
                </a:lnTo>
                <a:close/>
              </a:path>
              <a:path w="112395" h="2955925">
                <a:moveTo>
                  <a:pt x="42970" y="2880125"/>
                </a:moveTo>
                <a:lnTo>
                  <a:pt x="33074" y="2879828"/>
                </a:lnTo>
                <a:lnTo>
                  <a:pt x="32766" y="2892552"/>
                </a:lnTo>
                <a:lnTo>
                  <a:pt x="34290" y="2895600"/>
                </a:lnTo>
                <a:lnTo>
                  <a:pt x="37338" y="2897124"/>
                </a:lnTo>
                <a:lnTo>
                  <a:pt x="41148" y="2896362"/>
                </a:lnTo>
                <a:lnTo>
                  <a:pt x="42672" y="2892552"/>
                </a:lnTo>
                <a:lnTo>
                  <a:pt x="42970" y="2880125"/>
                </a:lnTo>
                <a:close/>
              </a:path>
              <a:path w="112395" h="2955925">
                <a:moveTo>
                  <a:pt x="112013" y="5334"/>
                </a:moveTo>
                <a:lnTo>
                  <a:pt x="111251" y="1524"/>
                </a:lnTo>
                <a:lnTo>
                  <a:pt x="107441" y="0"/>
                </a:lnTo>
                <a:lnTo>
                  <a:pt x="104393" y="1524"/>
                </a:lnTo>
                <a:lnTo>
                  <a:pt x="102869" y="4572"/>
                </a:lnTo>
                <a:lnTo>
                  <a:pt x="33074" y="2879828"/>
                </a:lnTo>
                <a:lnTo>
                  <a:pt x="42970" y="2880125"/>
                </a:lnTo>
                <a:lnTo>
                  <a:pt x="112013" y="533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78287" y="6220205"/>
            <a:ext cx="156210" cy="295275"/>
          </a:xfrm>
          <a:custGeom>
            <a:avLst/>
            <a:gdLst/>
            <a:ahLst/>
            <a:cxnLst/>
            <a:rect l="l" t="t" r="r" b="b"/>
            <a:pathLst>
              <a:path w="156210" h="295275">
                <a:moveTo>
                  <a:pt x="27505" y="211689"/>
                </a:moveTo>
                <a:lnTo>
                  <a:pt x="0" y="152400"/>
                </a:lnTo>
                <a:lnTo>
                  <a:pt x="0" y="294894"/>
                </a:lnTo>
                <a:lnTo>
                  <a:pt x="22860" y="277710"/>
                </a:lnTo>
                <a:lnTo>
                  <a:pt x="22860" y="220980"/>
                </a:lnTo>
                <a:lnTo>
                  <a:pt x="27505" y="211689"/>
                </a:lnTo>
                <a:close/>
              </a:path>
              <a:path w="156210" h="295275">
                <a:moveTo>
                  <a:pt x="50480" y="222889"/>
                </a:moveTo>
                <a:lnTo>
                  <a:pt x="34290" y="226314"/>
                </a:lnTo>
                <a:lnTo>
                  <a:pt x="27505" y="211689"/>
                </a:lnTo>
                <a:lnTo>
                  <a:pt x="22860" y="220980"/>
                </a:lnTo>
                <a:lnTo>
                  <a:pt x="45720" y="232410"/>
                </a:lnTo>
                <a:lnTo>
                  <a:pt x="50480" y="222889"/>
                </a:lnTo>
                <a:close/>
              </a:path>
              <a:path w="156210" h="295275">
                <a:moveTo>
                  <a:pt x="113538" y="209550"/>
                </a:moveTo>
                <a:lnTo>
                  <a:pt x="50480" y="222889"/>
                </a:lnTo>
                <a:lnTo>
                  <a:pt x="45720" y="232410"/>
                </a:lnTo>
                <a:lnTo>
                  <a:pt x="22860" y="220980"/>
                </a:lnTo>
                <a:lnTo>
                  <a:pt x="22860" y="277710"/>
                </a:lnTo>
                <a:lnTo>
                  <a:pt x="113538" y="209550"/>
                </a:lnTo>
                <a:close/>
              </a:path>
              <a:path w="156210" h="295275">
                <a:moveTo>
                  <a:pt x="156210" y="11430"/>
                </a:moveTo>
                <a:lnTo>
                  <a:pt x="133350" y="0"/>
                </a:lnTo>
                <a:lnTo>
                  <a:pt x="27505" y="211689"/>
                </a:lnTo>
                <a:lnTo>
                  <a:pt x="34290" y="226314"/>
                </a:lnTo>
                <a:lnTo>
                  <a:pt x="50480" y="222889"/>
                </a:lnTo>
                <a:lnTo>
                  <a:pt x="156210" y="1143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83207" y="6567169"/>
            <a:ext cx="1955164" cy="611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0.04=0+(0.2-0)/5×1</a:t>
            </a:r>
            <a:endParaRPr sz="16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solidFill>
                  <a:srgbClr val="EE2B0A"/>
                </a:solidFill>
                <a:latin typeface="NSimSun"/>
                <a:cs typeface="NSimSun"/>
              </a:rPr>
              <a:t>0.08=0+(0.2-0)/5×2</a:t>
            </a:r>
            <a:endParaRPr sz="16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7878445" cy="4964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LZW编码：消除像素间冗余</a:t>
            </a:r>
            <a:endParaRPr sz="3200">
              <a:latin typeface="NSimSun"/>
              <a:cs typeface="NSimSun"/>
            </a:endParaRPr>
          </a:p>
          <a:p>
            <a:pPr marL="927100" marR="189230" indent="-457200">
              <a:lnSpc>
                <a:spcPct val="100000"/>
              </a:lnSpc>
              <a:spcBef>
                <a:spcPts val="1675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927100" algn="l"/>
              </a:tabLst>
            </a:pPr>
            <a:r>
              <a:rPr dirty="0" sz="2800" spc="-5">
                <a:latin typeface="NSimSun"/>
                <a:cs typeface="NSimSun"/>
              </a:rPr>
              <a:t>是由Lemple和Ziv最早提出，然后由Welch充</a:t>
            </a:r>
            <a:r>
              <a:rPr dirty="0" sz="2800" spc="-5">
                <a:latin typeface="NSimSun"/>
                <a:cs typeface="NSimSun"/>
              </a:rPr>
              <a:t> 实的有专利保护的LZW算法</a:t>
            </a:r>
            <a:endParaRPr sz="2800">
              <a:latin typeface="NSimSun"/>
              <a:cs typeface="NSimSun"/>
            </a:endParaRPr>
          </a:p>
          <a:p>
            <a:pPr marL="927100" marR="189230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将原始数据中的重复字符串建立一个字串 表，然后用该重复字串在字串表中的索引替 代原始数据达到压缩的目的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8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一个由8位组成的文件可以被编成12位的代 码。在2</a:t>
            </a:r>
            <a:r>
              <a:rPr dirty="0" baseline="23391" sz="2850">
                <a:latin typeface="NSimSun"/>
                <a:cs typeface="NSimSun"/>
              </a:rPr>
              <a:t>1</a:t>
            </a:r>
            <a:r>
              <a:rPr dirty="0" baseline="23391" sz="2850" spc="-7">
                <a:latin typeface="NSimSun"/>
                <a:cs typeface="NSimSun"/>
              </a:rPr>
              <a:t>2</a:t>
            </a:r>
            <a:r>
              <a:rPr dirty="0" sz="2800" spc="-5">
                <a:latin typeface="NSimSun"/>
                <a:cs typeface="NSimSun"/>
              </a:rPr>
              <a:t>＝4096个可能的代码中，2</a:t>
            </a:r>
            <a:r>
              <a:rPr dirty="0" baseline="23391" sz="2850" spc="-7">
                <a:latin typeface="NSimSun"/>
                <a:cs typeface="NSimSun"/>
              </a:rPr>
              <a:t>8</a:t>
            </a:r>
            <a:r>
              <a:rPr dirty="0" sz="2800" spc="-5">
                <a:latin typeface="NSimSun"/>
                <a:cs typeface="NSimSun"/>
              </a:rPr>
              <a:t>＝256个</a:t>
            </a:r>
            <a:r>
              <a:rPr dirty="0" sz="2800" spc="-5">
                <a:latin typeface="NSimSun"/>
                <a:cs typeface="NSimSun"/>
              </a:rPr>
              <a:t> 代表所由可能的单个字符（8位），剩下的 3840个代码分配给压缩过程中出现的字符串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>
                <a:latin typeface="Times New Roman"/>
                <a:cs typeface="Times New Roman"/>
              </a:rPr>
              <a:t>LZ</a:t>
            </a:r>
            <a:r>
              <a:rPr dirty="0" spc="-10">
                <a:latin typeface="Times New Roman"/>
                <a:cs typeface="Times New Roman"/>
              </a:rPr>
              <a:t>W</a:t>
            </a:r>
            <a:r>
              <a:rPr dirty="0" spc="-15">
                <a:latin typeface="NSimSun"/>
                <a:cs typeface="NSimSun"/>
              </a:rPr>
              <a:t>编码</a:t>
            </a:r>
          </a:p>
        </p:txBody>
      </p:sp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7872730" cy="4751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LZW编码（续）</a:t>
            </a:r>
            <a:endParaRPr sz="3200">
              <a:latin typeface="NSimSun"/>
              <a:cs typeface="NSimSun"/>
            </a:endParaRPr>
          </a:p>
          <a:p>
            <a:pPr algn="just" marL="927100" marR="183515" indent="-457200">
              <a:lnSpc>
                <a:spcPct val="100000"/>
              </a:lnSpc>
              <a:spcBef>
                <a:spcPts val="167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000" spc="2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每当表中没有的字符串第一次出现时，它就 被原样保存，同时将分配给它的代码也保存</a:t>
            </a:r>
            <a:endParaRPr sz="2800">
              <a:latin typeface="NSimSun"/>
              <a:cs typeface="NSimSun"/>
            </a:endParaRPr>
          </a:p>
          <a:p>
            <a:pPr algn="just" marL="927100" marR="183515" indent="-45720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000" spc="2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之后，当这个串再次出现时，只将它的代码 保存，这就去掉了文件冗余信息</a:t>
            </a:r>
            <a:endParaRPr sz="2800">
              <a:latin typeface="NSimSun"/>
              <a:cs typeface="NSimSun"/>
            </a:endParaRPr>
          </a:p>
          <a:p>
            <a:pPr algn="just" marL="927100" marR="183515" indent="-45720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000" spc="2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不但字符串表是在压缩过程中动态生成，而 且字符串表也不必保存在压缩文件里，因为 解压缩算法可以由压缩文件中的信息重构</a:t>
            </a:r>
            <a:endParaRPr sz="2800">
              <a:latin typeface="NSimSun"/>
              <a:cs typeface="NSimSun"/>
            </a:endParaRPr>
          </a:p>
          <a:p>
            <a:pPr marL="927100" indent="-457200">
              <a:lnSpc>
                <a:spcPts val="3295"/>
              </a:lnSpc>
              <a:spcBef>
                <a:spcPts val="1689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927100" algn="l"/>
              </a:tabLst>
            </a:pPr>
            <a:r>
              <a:rPr dirty="0" sz="2800" spc="-5">
                <a:latin typeface="NSimSun"/>
                <a:cs typeface="NSimSun"/>
              </a:rPr>
              <a:t>使用LZW的文件格式包括GIF，TIFF和PDF等。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>
                <a:latin typeface="Times New Roman"/>
                <a:cs typeface="Times New Roman"/>
              </a:rPr>
              <a:t>LZ</a:t>
            </a:r>
            <a:r>
              <a:rPr dirty="0" spc="-10">
                <a:latin typeface="Times New Roman"/>
                <a:cs typeface="Times New Roman"/>
              </a:rPr>
              <a:t>W</a:t>
            </a:r>
            <a:r>
              <a:rPr dirty="0" spc="-15">
                <a:latin typeface="NSimSun"/>
                <a:cs typeface="NSimSun"/>
              </a:rPr>
              <a:t>编码</a:t>
            </a:r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19147"/>
            <a:ext cx="3503929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一个4×4、8位图像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098" y="3743197"/>
            <a:ext cx="3503929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一个512字节的字典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>
                <a:latin typeface="Times New Roman"/>
                <a:cs typeface="Times New Roman"/>
              </a:rPr>
              <a:t>LZ</a:t>
            </a:r>
            <a:r>
              <a:rPr dirty="0" spc="-10">
                <a:latin typeface="Times New Roman"/>
                <a:cs typeface="Times New Roman"/>
              </a:rPr>
              <a:t>W</a:t>
            </a:r>
            <a:r>
              <a:rPr dirty="0" spc="-15">
                <a:latin typeface="NSimSun"/>
                <a:cs typeface="NSimSun"/>
              </a:rPr>
              <a:t>编码例子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567679" y="1727697"/>
          <a:ext cx="2317115" cy="1525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377"/>
                <a:gridCol w="587501"/>
                <a:gridCol w="710106"/>
                <a:gridCol w="570981"/>
              </a:tblGrid>
              <a:tr h="381067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36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126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126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80993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36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126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126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8137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36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126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126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81448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36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126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126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619826" y="3696652"/>
          <a:ext cx="3427729" cy="3190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401"/>
                <a:gridCol w="1692402"/>
              </a:tblGrid>
              <a:tr h="395477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>
                          <a:latin typeface="NSimSun"/>
                          <a:cs typeface="NSimSun"/>
                        </a:rPr>
                        <a:t>字典位置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315"/>
                        </a:spcBef>
                        <a:tabLst>
                          <a:tab pos="514984" algn="l"/>
                        </a:tabLst>
                      </a:pPr>
                      <a:r>
                        <a:rPr dirty="0" sz="2000">
                          <a:latin typeface="NSimSun"/>
                          <a:cs typeface="NSimSun"/>
                        </a:rPr>
                        <a:t>条</a:t>
                      </a:r>
                      <a:r>
                        <a:rPr dirty="0" sz="2000">
                          <a:latin typeface="NSimSun"/>
                          <a:cs typeface="NSimSun"/>
                        </a:rPr>
                        <a:t>	</a:t>
                      </a:r>
                      <a:r>
                        <a:rPr dirty="0" sz="2000">
                          <a:latin typeface="NSimSun"/>
                          <a:cs typeface="NSimSun"/>
                        </a:rPr>
                        <a:t>目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477">
                <a:tc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000">
                          <a:latin typeface="NSimSun"/>
                          <a:cs typeface="NSimSun"/>
                        </a:rPr>
                        <a:t>0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000">
                          <a:latin typeface="NSimSun"/>
                          <a:cs typeface="NSimSun"/>
                        </a:rPr>
                        <a:t>0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477">
                <a:tc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000">
                          <a:latin typeface="NSimSun"/>
                          <a:cs typeface="NSimSun"/>
                        </a:rPr>
                        <a:t>1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000">
                          <a:latin typeface="NSimSun"/>
                          <a:cs typeface="NSimSun"/>
                        </a:rPr>
                        <a:t>1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47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…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…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4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000">
                          <a:latin typeface="NSimSun"/>
                          <a:cs typeface="NSimSun"/>
                        </a:rPr>
                        <a:t>255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000">
                          <a:latin typeface="NSimSun"/>
                          <a:cs typeface="NSimSun"/>
                        </a:rPr>
                        <a:t>255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4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000">
                          <a:latin typeface="NSimSun"/>
                          <a:cs typeface="NSimSun"/>
                        </a:rPr>
                        <a:t>256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——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4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…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…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47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000">
                          <a:latin typeface="NSimSun"/>
                          <a:cs typeface="NSimSun"/>
                        </a:rPr>
                        <a:t>511</a:t>
                      </a:r>
                      <a:endParaRPr sz="20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——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>
                <a:latin typeface="Times New Roman"/>
                <a:cs typeface="Times New Roman"/>
              </a:rPr>
              <a:t>LZ</a:t>
            </a:r>
            <a:r>
              <a:rPr dirty="0" spc="-10">
                <a:latin typeface="Times New Roman"/>
                <a:cs typeface="Times New Roman"/>
              </a:rPr>
              <a:t>W</a:t>
            </a:r>
            <a:r>
              <a:rPr dirty="0" spc="-15">
                <a:latin typeface="NSimSun"/>
                <a:cs typeface="NSimSun"/>
              </a:rPr>
              <a:t>编码例子</a:t>
            </a:r>
          </a:p>
        </p:txBody>
      </p:sp>
      <p:sp>
        <p:nvSpPr>
          <p:cNvPr id="6" name="object 6"/>
          <p:cNvSpPr/>
          <p:nvPr/>
        </p:nvSpPr>
        <p:spPr>
          <a:xfrm>
            <a:off x="2231021" y="1833372"/>
            <a:ext cx="6861047" cy="4897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70161" y="3922776"/>
            <a:ext cx="4032885" cy="215900"/>
          </a:xfrm>
          <a:custGeom>
            <a:avLst/>
            <a:gdLst/>
            <a:ahLst/>
            <a:cxnLst/>
            <a:rect l="l" t="t" r="r" b="b"/>
            <a:pathLst>
              <a:path w="4032884" h="215900">
                <a:moveTo>
                  <a:pt x="0" y="215646"/>
                </a:moveTo>
                <a:lnTo>
                  <a:pt x="4032504" y="0"/>
                </a:lnTo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43313" y="4425696"/>
            <a:ext cx="3816350" cy="215900"/>
          </a:xfrm>
          <a:custGeom>
            <a:avLst/>
            <a:gdLst/>
            <a:ahLst/>
            <a:cxnLst/>
            <a:rect l="l" t="t" r="r" b="b"/>
            <a:pathLst>
              <a:path w="3816350" h="215900">
                <a:moveTo>
                  <a:pt x="0" y="215645"/>
                </a:moveTo>
                <a:lnTo>
                  <a:pt x="3816096" y="0"/>
                </a:lnTo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70161" y="4786121"/>
            <a:ext cx="3961129" cy="287655"/>
          </a:xfrm>
          <a:custGeom>
            <a:avLst/>
            <a:gdLst/>
            <a:ahLst/>
            <a:cxnLst/>
            <a:rect l="l" t="t" r="r" b="b"/>
            <a:pathLst>
              <a:path w="3961129" h="287654">
                <a:moveTo>
                  <a:pt x="0" y="287274"/>
                </a:moveTo>
                <a:lnTo>
                  <a:pt x="3960876" y="0"/>
                </a:lnTo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86569" y="5001767"/>
            <a:ext cx="3600450" cy="288925"/>
          </a:xfrm>
          <a:custGeom>
            <a:avLst/>
            <a:gdLst/>
            <a:ahLst/>
            <a:cxnLst/>
            <a:rect l="l" t="t" r="r" b="b"/>
            <a:pathLst>
              <a:path w="3600450" h="288925">
                <a:moveTo>
                  <a:pt x="0" y="288797"/>
                </a:moveTo>
                <a:lnTo>
                  <a:pt x="3600450" y="0"/>
                </a:lnTo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43313" y="5506973"/>
            <a:ext cx="3959860" cy="215900"/>
          </a:xfrm>
          <a:custGeom>
            <a:avLst/>
            <a:gdLst/>
            <a:ahLst/>
            <a:cxnLst/>
            <a:rect l="l" t="t" r="r" b="b"/>
            <a:pathLst>
              <a:path w="3959859" h="215900">
                <a:moveTo>
                  <a:pt x="0" y="215646"/>
                </a:moveTo>
                <a:lnTo>
                  <a:pt x="3959352" y="0"/>
                </a:lnTo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837565" y="3790441"/>
            <a:ext cx="940435" cy="225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39-39</a:t>
            </a:r>
            <a:endParaRPr sz="16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1550">
              <a:latin typeface="Times New Roman"/>
              <a:cs typeface="Times New Roman"/>
            </a:endParaRPr>
          </a:p>
          <a:p>
            <a:pPr algn="ctr" marR="52705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126-126</a:t>
            </a:r>
            <a:endParaRPr sz="1600">
              <a:latin typeface="NSimSun"/>
              <a:cs typeface="NSimSun"/>
            </a:endParaRPr>
          </a:p>
          <a:p>
            <a:pPr algn="ctr" marR="55244">
              <a:lnSpc>
                <a:spcPts val="1900"/>
              </a:lnSpc>
              <a:spcBef>
                <a:spcPts val="915"/>
              </a:spcBef>
            </a:pPr>
            <a:r>
              <a:rPr dirty="0" sz="1600" spc="-10" b="1">
                <a:solidFill>
                  <a:srgbClr val="EE2B0A"/>
                </a:solidFill>
                <a:latin typeface="NSimSun"/>
                <a:cs typeface="NSimSun"/>
              </a:rPr>
              <a:t>39-39</a:t>
            </a:r>
            <a:endParaRPr sz="1600">
              <a:latin typeface="NSimSun"/>
              <a:cs typeface="NSimSun"/>
            </a:endParaRPr>
          </a:p>
          <a:p>
            <a:pPr algn="ctr">
              <a:lnSpc>
                <a:spcPts val="19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39-39-126</a:t>
            </a:r>
            <a:endParaRPr sz="16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1750">
              <a:latin typeface="Times New Roman"/>
              <a:cs typeface="Times New Roman"/>
            </a:endParaRPr>
          </a:p>
          <a:p>
            <a:pPr algn="ctr" marL="55880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126-39</a:t>
            </a:r>
            <a:endParaRPr sz="16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1250">
              <a:latin typeface="Times New Roman"/>
              <a:cs typeface="Times New Roman"/>
            </a:endParaRPr>
          </a:p>
          <a:p>
            <a:pPr marL="266065">
              <a:lnSpc>
                <a:spcPct val="100000"/>
              </a:lnSpc>
            </a:pPr>
            <a:r>
              <a:rPr dirty="0" sz="1600" spc="-15" b="1">
                <a:solidFill>
                  <a:srgbClr val="EE2B0A"/>
                </a:solidFill>
                <a:latin typeface="NSimSun"/>
                <a:cs typeface="NSimSun"/>
              </a:rPr>
              <a:t>39-126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3313" y="5938265"/>
            <a:ext cx="4032885" cy="216535"/>
          </a:xfrm>
          <a:custGeom>
            <a:avLst/>
            <a:gdLst/>
            <a:ahLst/>
            <a:cxnLst/>
            <a:rect l="l" t="t" r="r" b="b"/>
            <a:pathLst>
              <a:path w="4032884" h="216535">
                <a:moveTo>
                  <a:pt x="0" y="216408"/>
                </a:moveTo>
                <a:lnTo>
                  <a:pt x="4032504" y="0"/>
                </a:lnTo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67678" y="3057144"/>
            <a:ext cx="868680" cy="870585"/>
          </a:xfrm>
          <a:custGeom>
            <a:avLst/>
            <a:gdLst/>
            <a:ahLst/>
            <a:cxnLst/>
            <a:rect l="l" t="t" r="r" b="b"/>
            <a:pathLst>
              <a:path w="868679" h="870585">
                <a:moveTo>
                  <a:pt x="80772" y="27432"/>
                </a:moveTo>
                <a:lnTo>
                  <a:pt x="0" y="0"/>
                </a:lnTo>
                <a:lnTo>
                  <a:pt x="26670" y="80772"/>
                </a:lnTo>
                <a:lnTo>
                  <a:pt x="40386" y="67249"/>
                </a:lnTo>
                <a:lnTo>
                  <a:pt x="40386" y="44958"/>
                </a:lnTo>
                <a:lnTo>
                  <a:pt x="41148" y="41910"/>
                </a:lnTo>
                <a:lnTo>
                  <a:pt x="44958" y="40386"/>
                </a:lnTo>
                <a:lnTo>
                  <a:pt x="48006" y="41910"/>
                </a:lnTo>
                <a:lnTo>
                  <a:pt x="56978" y="50890"/>
                </a:lnTo>
                <a:lnTo>
                  <a:pt x="80772" y="27432"/>
                </a:lnTo>
                <a:close/>
              </a:path>
              <a:path w="868679" h="870585">
                <a:moveTo>
                  <a:pt x="56978" y="50890"/>
                </a:moveTo>
                <a:lnTo>
                  <a:pt x="48006" y="41910"/>
                </a:lnTo>
                <a:lnTo>
                  <a:pt x="44958" y="40386"/>
                </a:lnTo>
                <a:lnTo>
                  <a:pt x="41148" y="41910"/>
                </a:lnTo>
                <a:lnTo>
                  <a:pt x="40386" y="44958"/>
                </a:lnTo>
                <a:lnTo>
                  <a:pt x="41148" y="48768"/>
                </a:lnTo>
                <a:lnTo>
                  <a:pt x="50071" y="57699"/>
                </a:lnTo>
                <a:lnTo>
                  <a:pt x="56978" y="50890"/>
                </a:lnTo>
                <a:close/>
              </a:path>
              <a:path w="868679" h="870585">
                <a:moveTo>
                  <a:pt x="50071" y="57699"/>
                </a:moveTo>
                <a:lnTo>
                  <a:pt x="41148" y="48768"/>
                </a:lnTo>
                <a:lnTo>
                  <a:pt x="40386" y="44958"/>
                </a:lnTo>
                <a:lnTo>
                  <a:pt x="40386" y="67249"/>
                </a:lnTo>
                <a:lnTo>
                  <a:pt x="50071" y="57699"/>
                </a:lnTo>
                <a:close/>
              </a:path>
              <a:path w="868679" h="870585">
                <a:moveTo>
                  <a:pt x="868680" y="865632"/>
                </a:moveTo>
                <a:lnTo>
                  <a:pt x="867156" y="861822"/>
                </a:lnTo>
                <a:lnTo>
                  <a:pt x="56978" y="50890"/>
                </a:lnTo>
                <a:lnTo>
                  <a:pt x="50071" y="57699"/>
                </a:lnTo>
                <a:lnTo>
                  <a:pt x="860298" y="868680"/>
                </a:lnTo>
                <a:lnTo>
                  <a:pt x="863346" y="870204"/>
                </a:lnTo>
                <a:lnTo>
                  <a:pt x="867156" y="868680"/>
                </a:lnTo>
                <a:lnTo>
                  <a:pt x="868680" y="8656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67678" y="3489197"/>
            <a:ext cx="868680" cy="870585"/>
          </a:xfrm>
          <a:custGeom>
            <a:avLst/>
            <a:gdLst/>
            <a:ahLst/>
            <a:cxnLst/>
            <a:rect l="l" t="t" r="r" b="b"/>
            <a:pathLst>
              <a:path w="868679" h="870585">
                <a:moveTo>
                  <a:pt x="80772" y="26670"/>
                </a:moveTo>
                <a:lnTo>
                  <a:pt x="0" y="0"/>
                </a:lnTo>
                <a:lnTo>
                  <a:pt x="26670" y="80772"/>
                </a:lnTo>
                <a:lnTo>
                  <a:pt x="40386" y="67056"/>
                </a:lnTo>
                <a:lnTo>
                  <a:pt x="40386" y="44958"/>
                </a:lnTo>
                <a:lnTo>
                  <a:pt x="41148" y="41148"/>
                </a:lnTo>
                <a:lnTo>
                  <a:pt x="44958" y="40386"/>
                </a:lnTo>
                <a:lnTo>
                  <a:pt x="48006" y="41148"/>
                </a:lnTo>
                <a:lnTo>
                  <a:pt x="57141" y="50300"/>
                </a:lnTo>
                <a:lnTo>
                  <a:pt x="80772" y="26670"/>
                </a:lnTo>
                <a:close/>
              </a:path>
              <a:path w="868679" h="870585">
                <a:moveTo>
                  <a:pt x="57141" y="50300"/>
                </a:moveTo>
                <a:lnTo>
                  <a:pt x="48006" y="41148"/>
                </a:lnTo>
                <a:lnTo>
                  <a:pt x="44958" y="40386"/>
                </a:lnTo>
                <a:lnTo>
                  <a:pt x="41148" y="41148"/>
                </a:lnTo>
                <a:lnTo>
                  <a:pt x="40386" y="44958"/>
                </a:lnTo>
                <a:lnTo>
                  <a:pt x="41148" y="48006"/>
                </a:lnTo>
                <a:lnTo>
                  <a:pt x="50283" y="57158"/>
                </a:lnTo>
                <a:lnTo>
                  <a:pt x="57141" y="50300"/>
                </a:lnTo>
                <a:close/>
              </a:path>
              <a:path w="868679" h="870585">
                <a:moveTo>
                  <a:pt x="50283" y="57158"/>
                </a:moveTo>
                <a:lnTo>
                  <a:pt x="41148" y="48006"/>
                </a:lnTo>
                <a:lnTo>
                  <a:pt x="40386" y="44958"/>
                </a:lnTo>
                <a:lnTo>
                  <a:pt x="40386" y="67056"/>
                </a:lnTo>
                <a:lnTo>
                  <a:pt x="50283" y="57158"/>
                </a:lnTo>
                <a:close/>
              </a:path>
              <a:path w="868679" h="870585">
                <a:moveTo>
                  <a:pt x="868680" y="864870"/>
                </a:moveTo>
                <a:lnTo>
                  <a:pt x="867156" y="861822"/>
                </a:lnTo>
                <a:lnTo>
                  <a:pt x="57141" y="50300"/>
                </a:lnTo>
                <a:lnTo>
                  <a:pt x="50283" y="57158"/>
                </a:lnTo>
                <a:lnTo>
                  <a:pt x="860298" y="868680"/>
                </a:lnTo>
                <a:lnTo>
                  <a:pt x="863346" y="870204"/>
                </a:lnTo>
                <a:lnTo>
                  <a:pt x="867156" y="868680"/>
                </a:lnTo>
                <a:lnTo>
                  <a:pt x="868680" y="8648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362827" y="3121152"/>
            <a:ext cx="48260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EE2B0A"/>
                </a:solidFill>
                <a:latin typeface="NSimSun"/>
                <a:cs typeface="NSimSun"/>
              </a:rPr>
              <a:t>Appear</a:t>
            </a:r>
            <a:endParaRPr sz="1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7693659" cy="3470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位平面编码：消除像素间冗余</a:t>
            </a:r>
            <a:endParaRPr sz="32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将一幅图像分解为一系列二值图像并通过二 值图像压缩方法对每幅二值图像进行压缩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位平面分解的两种方法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689"/>
              </a:spcBef>
              <a:tabLst>
                <a:tab pos="13836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二值图像位平面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3295"/>
              </a:lnSpc>
              <a:spcBef>
                <a:spcPts val="1685"/>
              </a:spcBef>
              <a:tabLst>
                <a:tab pos="13836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灰度编码位平面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位平面编码</a:t>
            </a:r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7872730" cy="1119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二值图像位平面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一幅m比特的灰度图像具有的灰度级表示如下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311" y="3803396"/>
            <a:ext cx="7236459" cy="2341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265" marR="416559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零级位平面是通过收集每个像素的</a:t>
            </a:r>
            <a:r>
              <a:rPr dirty="0" sz="2800" spc="-10">
                <a:latin typeface="NSimSun"/>
                <a:cs typeface="NSimSun"/>
              </a:rPr>
              <a:t>a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>
                <a:latin typeface="NSimSun"/>
                <a:cs typeface="NSimSun"/>
              </a:rPr>
              <a:t>位生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成，第(m-1)级位平面包含</a:t>
            </a:r>
            <a:r>
              <a:rPr dirty="0" sz="2800" spc="5">
                <a:latin typeface="NSimSun"/>
                <a:cs typeface="NSimSun"/>
              </a:rPr>
              <a:t>a</a:t>
            </a:r>
            <a:r>
              <a:rPr dirty="0" baseline="-20467" sz="2850" spc="-7">
                <a:latin typeface="NSimSun"/>
                <a:cs typeface="NSimSun"/>
              </a:rPr>
              <a:t>m-1</a:t>
            </a:r>
            <a:r>
              <a:rPr dirty="0" sz="2800">
                <a:latin typeface="NSimSun"/>
                <a:cs typeface="NSimSun"/>
              </a:rPr>
              <a:t>位</a:t>
            </a:r>
            <a:endParaRPr sz="2800">
              <a:latin typeface="NSimSun"/>
              <a:cs typeface="NSimSun"/>
            </a:endParaRPr>
          </a:p>
          <a:p>
            <a:pPr marL="469265" marR="5080" indent="-457200">
              <a:lnSpc>
                <a:spcPct val="100000"/>
              </a:lnSpc>
              <a:spcBef>
                <a:spcPts val="1685"/>
              </a:spcBef>
              <a:tabLst>
                <a:tab pos="4692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缺点：图像在灰度级上稍有变化就会对位平 面的复杂性产生显著影响，如亮度127 (01111111)和亮度128(10000000)的转换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位平面编码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04646" y="3148838"/>
            <a:ext cx="92583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28675" algn="l"/>
              </a:tabLst>
            </a:pPr>
            <a:r>
              <a:rPr dirty="0" sz="1300" spc="10">
                <a:latin typeface="Times New Roman"/>
                <a:cs typeface="Times New Roman"/>
              </a:rPr>
              <a:t>1</a:t>
            </a:r>
            <a:r>
              <a:rPr dirty="0" sz="1300" spc="10">
                <a:latin typeface="Times New Roman"/>
                <a:cs typeface="Times New Roman"/>
              </a:rPr>
              <a:t>	</a:t>
            </a:r>
            <a:r>
              <a:rPr dirty="0" sz="1300" spc="1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47865" y="3350005"/>
            <a:ext cx="896619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98830" algn="l"/>
              </a:tabLst>
            </a:pPr>
            <a:r>
              <a:rPr dirty="0" sz="1300" spc="10">
                <a:latin typeface="Times New Roman"/>
                <a:cs typeface="Times New Roman"/>
              </a:rPr>
              <a:t>1</a:t>
            </a:r>
            <a:r>
              <a:rPr dirty="0" sz="1300" spc="10">
                <a:latin typeface="Times New Roman"/>
                <a:cs typeface="Times New Roman"/>
              </a:rPr>
              <a:t>	</a:t>
            </a:r>
            <a:r>
              <a:rPr dirty="0" sz="1300" spc="1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27927" y="3157728"/>
            <a:ext cx="1903095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44600" algn="l"/>
                <a:tab pos="1744980" algn="l"/>
              </a:tabLst>
            </a:pPr>
            <a:r>
              <a:rPr dirty="0" sz="2250" spc="10">
                <a:latin typeface="Symbol"/>
                <a:cs typeface="Symbol"/>
              </a:rPr>
              <a:t></a:t>
            </a:r>
            <a:r>
              <a:rPr dirty="0" sz="2250" spc="-210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Times New Roman"/>
                <a:cs typeface="Times New Roman"/>
              </a:rPr>
              <a:t>...</a:t>
            </a:r>
            <a:r>
              <a:rPr dirty="0" sz="2250" spc="-225">
                <a:latin typeface="Times New Roman"/>
                <a:cs typeface="Times New Roman"/>
              </a:rPr>
              <a:t> </a:t>
            </a:r>
            <a:r>
              <a:rPr dirty="0" sz="2250" spc="10">
                <a:latin typeface="Symbol"/>
                <a:cs typeface="Symbol"/>
              </a:rPr>
              <a:t></a:t>
            </a:r>
            <a:r>
              <a:rPr dirty="0" sz="2250" spc="-65">
                <a:latin typeface="Times New Roman"/>
                <a:cs typeface="Times New Roman"/>
              </a:rPr>
              <a:t> </a:t>
            </a:r>
            <a:r>
              <a:rPr dirty="0" sz="2250" spc="10" i="1">
                <a:latin typeface="Times New Roman"/>
                <a:cs typeface="Times New Roman"/>
              </a:rPr>
              <a:t>a</a:t>
            </a:r>
            <a:r>
              <a:rPr dirty="0" sz="2250" spc="254" i="1">
                <a:latin typeface="Times New Roman"/>
                <a:cs typeface="Times New Roman"/>
              </a:rPr>
              <a:t> </a:t>
            </a:r>
            <a:r>
              <a:rPr dirty="0" sz="2250" spc="10">
                <a:latin typeface="Times New Roman"/>
                <a:cs typeface="Times New Roman"/>
              </a:rPr>
              <a:t>2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2250" spc="10">
                <a:latin typeface="Symbol"/>
                <a:cs typeface="Symbol"/>
              </a:rPr>
              <a:t></a:t>
            </a:r>
            <a:r>
              <a:rPr dirty="0" sz="2250" spc="-60">
                <a:latin typeface="Times New Roman"/>
                <a:cs typeface="Times New Roman"/>
              </a:rPr>
              <a:t> </a:t>
            </a:r>
            <a:r>
              <a:rPr dirty="0" sz="2250" spc="10" i="1">
                <a:latin typeface="Times New Roman"/>
                <a:cs typeface="Times New Roman"/>
              </a:rPr>
              <a:t>a</a:t>
            </a:r>
            <a:r>
              <a:rPr dirty="0" sz="2250" i="1">
                <a:latin typeface="Times New Roman"/>
                <a:cs typeface="Times New Roman"/>
              </a:rPr>
              <a:t>	</a:t>
            </a:r>
            <a:r>
              <a:rPr dirty="0" sz="2250" spc="10">
                <a:latin typeface="Times New Roman"/>
                <a:cs typeface="Times New Roman"/>
              </a:rPr>
              <a:t>2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03584" y="3157728"/>
            <a:ext cx="918210" cy="40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0">
                <a:latin typeface="Symbol"/>
                <a:cs typeface="Symbol"/>
              </a:rPr>
              <a:t></a:t>
            </a:r>
            <a:r>
              <a:rPr dirty="0" sz="2250" spc="-65">
                <a:latin typeface="Times New Roman"/>
                <a:cs typeface="Times New Roman"/>
              </a:rPr>
              <a:t> </a:t>
            </a:r>
            <a:r>
              <a:rPr dirty="0" sz="2250" spc="90" i="1">
                <a:latin typeface="Times New Roman"/>
                <a:cs typeface="Times New Roman"/>
              </a:rPr>
              <a:t>a</a:t>
            </a:r>
            <a:r>
              <a:rPr dirty="0" baseline="-23504" sz="1950" spc="22" i="1">
                <a:latin typeface="Times New Roman"/>
                <a:cs typeface="Times New Roman"/>
              </a:rPr>
              <a:t>m</a:t>
            </a:r>
            <a:r>
              <a:rPr dirty="0" baseline="-23504" sz="1950" spc="-300" i="1">
                <a:latin typeface="Times New Roman"/>
                <a:cs typeface="Times New Roman"/>
              </a:rPr>
              <a:t> </a:t>
            </a:r>
            <a:r>
              <a:rPr dirty="0" baseline="-23504" sz="1950" spc="179">
                <a:latin typeface="Symbol"/>
                <a:cs typeface="Symbol"/>
              </a:rPr>
              <a:t></a:t>
            </a:r>
            <a:r>
              <a:rPr dirty="0" baseline="-23504" sz="1950" spc="15">
                <a:latin typeface="Times New Roman"/>
                <a:cs typeface="Times New Roman"/>
              </a:rPr>
              <a:t>2</a:t>
            </a:r>
            <a:r>
              <a:rPr dirty="0" baseline="-23504" sz="1950" spc="15">
                <a:latin typeface="Times New Roman"/>
                <a:cs typeface="Times New Roman"/>
              </a:rPr>
              <a:t> </a:t>
            </a:r>
            <a:r>
              <a:rPr dirty="0" sz="2250" spc="10">
                <a:latin typeface="Times New Roman"/>
                <a:cs typeface="Times New Roman"/>
              </a:rPr>
              <a:t>2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22596" y="3148838"/>
            <a:ext cx="164592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03655" algn="l"/>
              </a:tabLst>
            </a:pPr>
            <a:r>
              <a:rPr dirty="0" sz="1300" spc="15" i="1">
                <a:latin typeface="Times New Roman"/>
                <a:cs typeface="Times New Roman"/>
              </a:rPr>
              <a:t>m</a:t>
            </a:r>
            <a:r>
              <a:rPr dirty="0" sz="1300" spc="-200" i="1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Symbol"/>
                <a:cs typeface="Symbol"/>
              </a:rPr>
              <a:t></a:t>
            </a:r>
            <a:r>
              <a:rPr dirty="0" sz="1300" spc="10">
                <a:latin typeface="Times New Roman"/>
                <a:cs typeface="Times New Roman"/>
              </a:rPr>
              <a:t>1</a:t>
            </a:r>
            <a:r>
              <a:rPr dirty="0" sz="1300">
                <a:latin typeface="Times New Roman"/>
                <a:cs typeface="Times New Roman"/>
              </a:rPr>
              <a:t>	</a:t>
            </a:r>
            <a:r>
              <a:rPr dirty="0" sz="1300" spc="15" i="1">
                <a:latin typeface="Times New Roman"/>
                <a:cs typeface="Times New Roman"/>
              </a:rPr>
              <a:t>m</a:t>
            </a:r>
            <a:r>
              <a:rPr dirty="0" sz="1300" spc="-200" i="1">
                <a:latin typeface="Times New Roman"/>
                <a:cs typeface="Times New Roman"/>
              </a:rPr>
              <a:t> </a:t>
            </a:r>
            <a:r>
              <a:rPr dirty="0" sz="1300" spc="120">
                <a:latin typeface="Symbol"/>
                <a:cs typeface="Symbol"/>
              </a:rPr>
              <a:t></a:t>
            </a:r>
            <a:r>
              <a:rPr dirty="0" sz="1300" spc="1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66502" y="3229355"/>
            <a:ext cx="662940" cy="331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10"/>
              </a:lnSpc>
            </a:pPr>
            <a:r>
              <a:rPr dirty="0" baseline="13580" sz="3375" spc="135" i="1">
                <a:latin typeface="Times New Roman"/>
                <a:cs typeface="Times New Roman"/>
              </a:rPr>
              <a:t>a</a:t>
            </a:r>
            <a:r>
              <a:rPr dirty="0" sz="1300" spc="15" i="1">
                <a:latin typeface="Times New Roman"/>
                <a:cs typeface="Times New Roman"/>
              </a:rPr>
              <a:t>m</a:t>
            </a:r>
            <a:r>
              <a:rPr dirty="0" sz="1300" spc="-200" i="1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Symbol"/>
                <a:cs typeface="Symbol"/>
              </a:rPr>
              <a:t></a:t>
            </a:r>
            <a:r>
              <a:rPr dirty="0" sz="1300" spc="10">
                <a:latin typeface="Times New Roman"/>
                <a:cs typeface="Times New Roman"/>
              </a:rPr>
              <a:t>1</a:t>
            </a:r>
            <a:r>
              <a:rPr dirty="0" sz="1300" spc="-105">
                <a:latin typeface="Times New Roman"/>
                <a:cs typeface="Times New Roman"/>
              </a:rPr>
              <a:t> </a:t>
            </a:r>
            <a:r>
              <a:rPr dirty="0" baseline="13580" sz="3375" spc="15">
                <a:latin typeface="Times New Roman"/>
                <a:cs typeface="Times New Roman"/>
              </a:rPr>
              <a:t>2</a:t>
            </a:r>
            <a:endParaRPr baseline="13580" sz="337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41297" y="923328"/>
            <a:ext cx="7796530" cy="547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747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图像的质量：1、层次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灰度级：表示像素明暗程度的整数量</a:t>
            </a:r>
            <a:endParaRPr sz="3200">
              <a:latin typeface="NSimSun"/>
              <a:cs typeface="NSimSun"/>
            </a:endParaRPr>
          </a:p>
          <a:p>
            <a:pPr marL="354965" marR="166370" indent="62865">
              <a:lnSpc>
                <a:spcPct val="100000"/>
              </a:lnSpc>
              <a:spcBef>
                <a:spcPts val="830"/>
              </a:spcBef>
            </a:pPr>
            <a:r>
              <a:rPr dirty="0" sz="3200" spc="45">
                <a:latin typeface="NSimSun"/>
                <a:cs typeface="NSimSun"/>
              </a:rPr>
              <a:t>例如：像素的取值范围为</a:t>
            </a:r>
            <a:r>
              <a:rPr dirty="0" sz="3200" spc="-10">
                <a:latin typeface="NSimSun"/>
                <a:cs typeface="NSimSun"/>
              </a:rPr>
              <a:t>0</a:t>
            </a:r>
            <a:r>
              <a:rPr dirty="0" sz="3200" spc="-5">
                <a:latin typeface="NSimSun"/>
                <a:cs typeface="NSimSun"/>
              </a:rPr>
              <a:t>-25</a:t>
            </a:r>
            <a:r>
              <a:rPr dirty="0" sz="3200" spc="25">
                <a:latin typeface="NSimSun"/>
                <a:cs typeface="NSimSun"/>
              </a:rPr>
              <a:t>5，就称该</a:t>
            </a:r>
            <a:r>
              <a:rPr dirty="0" sz="3200" spc="2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图像为256个灰度级的图像</a:t>
            </a:r>
            <a:endParaRPr sz="3200">
              <a:latin typeface="NSimSun"/>
              <a:cs typeface="NSimSun"/>
            </a:endParaRPr>
          </a:p>
          <a:p>
            <a:pPr marL="355600" marR="159385" indent="-342900">
              <a:lnSpc>
                <a:spcPct val="100000"/>
              </a:lnSpc>
              <a:spcBef>
                <a:spcPts val="760"/>
              </a:spcBef>
              <a:tabLst>
                <a:tab pos="354965" algn="l"/>
                <a:tab pos="13328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层</a:t>
            </a:r>
            <a:r>
              <a:rPr dirty="0" sz="3200" spc="-5">
                <a:latin typeface="NSimSun"/>
                <a:cs typeface="NSimSun"/>
              </a:rPr>
              <a:t>	</a:t>
            </a:r>
            <a:r>
              <a:rPr dirty="0" sz="3200" spc="100">
                <a:latin typeface="NSimSun"/>
                <a:cs typeface="NSimSun"/>
              </a:rPr>
              <a:t>次：表示图像实际拥有的灰度级的</a:t>
            </a:r>
            <a:r>
              <a:rPr dirty="0" sz="3200" spc="1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数量</a:t>
            </a:r>
            <a:endParaRPr sz="3200">
              <a:latin typeface="NSimSun"/>
              <a:cs typeface="NSimSun"/>
            </a:endParaRPr>
          </a:p>
          <a:p>
            <a:pPr marL="355600" marR="170815">
              <a:lnSpc>
                <a:spcPct val="101899"/>
              </a:lnSpc>
              <a:spcBef>
                <a:spcPts val="1200"/>
              </a:spcBef>
            </a:pPr>
            <a:r>
              <a:rPr dirty="0" sz="3200" spc="170">
                <a:latin typeface="NSimSun"/>
                <a:cs typeface="NSimSun"/>
              </a:rPr>
              <a:t>例如：具有</a:t>
            </a:r>
            <a:r>
              <a:rPr dirty="0" sz="3200" spc="-10">
                <a:latin typeface="NSimSun"/>
                <a:cs typeface="NSimSun"/>
              </a:rPr>
              <a:t>3</a:t>
            </a:r>
            <a:r>
              <a:rPr dirty="0" sz="3200" spc="170">
                <a:latin typeface="NSimSun"/>
                <a:cs typeface="NSimSun"/>
              </a:rPr>
              <a:t>2种不同取值的图像</a:t>
            </a:r>
            <a:r>
              <a:rPr dirty="0" sz="3200" spc="150">
                <a:latin typeface="NSimSun"/>
                <a:cs typeface="NSimSun"/>
              </a:rPr>
              <a:t>，可</a:t>
            </a:r>
            <a:r>
              <a:rPr dirty="0" sz="3200" spc="-5">
                <a:latin typeface="NSimSun"/>
                <a:cs typeface="NSimSun"/>
              </a:rPr>
              <a:t>称</a:t>
            </a:r>
            <a:r>
              <a:rPr dirty="0" sz="3200" spc="-5">
                <a:latin typeface="NSimSun"/>
                <a:cs typeface="NSimSun"/>
              </a:rPr>
              <a:t> 该图像具有32个层次</a:t>
            </a:r>
            <a:endParaRPr sz="3200">
              <a:latin typeface="NSimSun"/>
              <a:cs typeface="NSimSun"/>
            </a:endParaRPr>
          </a:p>
          <a:p>
            <a:pPr marL="66675">
              <a:lnSpc>
                <a:spcPts val="3750"/>
              </a:lnSpc>
              <a:spcBef>
                <a:spcPts val="1520"/>
              </a:spcBef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图像数据的实际层次越多，视觉效果就越好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38311" y="4445000"/>
            <a:ext cx="7415530" cy="1272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469265" marR="5080" indent="-45720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000" spc="2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避免二值图像位平面的问题，连续码字只在1 位位置上不同,如亮度12</a:t>
            </a:r>
            <a:r>
              <a:rPr dirty="0" sz="2800">
                <a:latin typeface="NSimSun"/>
                <a:cs typeface="NSimSun"/>
              </a:rPr>
              <a:t>7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(01000000)和亮度</a:t>
            </a:r>
            <a:r>
              <a:rPr dirty="0" sz="2800" spc="-5">
                <a:latin typeface="NSimSun"/>
                <a:cs typeface="NSimSun"/>
              </a:rPr>
              <a:t> 128(11000000)的转换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位平面编码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81496" y="3499611"/>
            <a:ext cx="1410970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latin typeface="Times New Roman"/>
                <a:cs typeface="Times New Roman"/>
              </a:rPr>
              <a:t>0</a:t>
            </a:r>
            <a:r>
              <a:rPr dirty="0" sz="2300" spc="-80">
                <a:latin typeface="Times New Roman"/>
                <a:cs typeface="Times New Roman"/>
              </a:rPr>
              <a:t> </a:t>
            </a:r>
            <a:r>
              <a:rPr dirty="0" sz="2300">
                <a:latin typeface="Symbol"/>
                <a:cs typeface="Symbol"/>
              </a:rPr>
              <a:t></a:t>
            </a:r>
            <a:r>
              <a:rPr dirty="0" sz="2300" spc="-8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i</a:t>
            </a:r>
            <a:r>
              <a:rPr dirty="0" sz="2300" spc="-40">
                <a:latin typeface="Times New Roman"/>
                <a:cs typeface="Times New Roman"/>
              </a:rPr>
              <a:t> </a:t>
            </a:r>
            <a:r>
              <a:rPr dirty="0" sz="2300">
                <a:latin typeface="Symbol"/>
                <a:cs typeface="Symbol"/>
              </a:rPr>
              <a:t></a:t>
            </a:r>
            <a:r>
              <a:rPr dirty="0" sz="2300" spc="-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m</a:t>
            </a:r>
            <a:r>
              <a:rPr dirty="0" sz="2300" spc="-16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-</a:t>
            </a:r>
            <a:r>
              <a:rPr dirty="0" sz="2300" spc="-2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7388" y="3499611"/>
            <a:ext cx="1514475" cy="411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spc="120" i="1">
                <a:latin typeface="Times New Roman"/>
                <a:cs typeface="Times New Roman"/>
              </a:rPr>
              <a:t>g</a:t>
            </a:r>
            <a:r>
              <a:rPr dirty="0" baseline="-24691" sz="2025" spc="-7" i="1">
                <a:latin typeface="Times New Roman"/>
                <a:cs typeface="Times New Roman"/>
              </a:rPr>
              <a:t>i</a:t>
            </a:r>
            <a:r>
              <a:rPr dirty="0" baseline="-24691" sz="2025" i="1">
                <a:latin typeface="Times New Roman"/>
                <a:cs typeface="Times New Roman"/>
              </a:rPr>
              <a:t> </a:t>
            </a:r>
            <a:r>
              <a:rPr dirty="0" baseline="-24691" sz="2025" spc="232" i="1">
                <a:latin typeface="Times New Roman"/>
                <a:cs typeface="Times New Roman"/>
              </a:rPr>
              <a:t> </a:t>
            </a:r>
            <a:r>
              <a:rPr dirty="0" sz="2300">
                <a:latin typeface="Symbol"/>
                <a:cs typeface="Symbol"/>
              </a:rPr>
              <a:t></a:t>
            </a:r>
            <a:r>
              <a:rPr dirty="0" sz="2300" spc="-5">
                <a:latin typeface="Times New Roman"/>
                <a:cs typeface="Times New Roman"/>
              </a:rPr>
              <a:t> </a:t>
            </a:r>
            <a:r>
              <a:rPr dirty="0" sz="2300" spc="10" i="1">
                <a:latin typeface="Times New Roman"/>
                <a:cs typeface="Times New Roman"/>
              </a:rPr>
              <a:t>a</a:t>
            </a:r>
            <a:r>
              <a:rPr dirty="0" baseline="-24691" sz="2025" spc="-7" i="1">
                <a:latin typeface="Times New Roman"/>
                <a:cs typeface="Times New Roman"/>
              </a:rPr>
              <a:t>i</a:t>
            </a:r>
            <a:r>
              <a:rPr dirty="0" baseline="-24691" sz="2025" i="1">
                <a:latin typeface="Times New Roman"/>
                <a:cs typeface="Times New Roman"/>
              </a:rPr>
              <a:t> </a:t>
            </a:r>
            <a:r>
              <a:rPr dirty="0" baseline="-24691" sz="2025" spc="-44" i="1">
                <a:latin typeface="Times New Roman"/>
                <a:cs typeface="Times New Roman"/>
              </a:rPr>
              <a:t> </a:t>
            </a:r>
            <a:r>
              <a:rPr dirty="0" sz="2300">
                <a:latin typeface="Symbol"/>
                <a:cs typeface="Symbol"/>
              </a:rPr>
              <a:t></a:t>
            </a:r>
            <a:r>
              <a:rPr dirty="0" sz="2300" spc="-140">
                <a:latin typeface="Times New Roman"/>
                <a:cs typeface="Times New Roman"/>
              </a:rPr>
              <a:t> </a:t>
            </a:r>
            <a:r>
              <a:rPr dirty="0" sz="2300" spc="5" i="1">
                <a:latin typeface="Times New Roman"/>
                <a:cs typeface="Times New Roman"/>
              </a:rPr>
              <a:t>a</a:t>
            </a:r>
            <a:r>
              <a:rPr dirty="0" baseline="-24691" sz="2025" spc="-7" i="1">
                <a:latin typeface="Times New Roman"/>
                <a:cs typeface="Times New Roman"/>
              </a:rPr>
              <a:t>i</a:t>
            </a:r>
            <a:r>
              <a:rPr dirty="0" baseline="-24691" sz="2025" spc="-330" i="1">
                <a:latin typeface="Times New Roman"/>
                <a:cs typeface="Times New Roman"/>
              </a:rPr>
              <a:t> </a:t>
            </a:r>
            <a:r>
              <a:rPr dirty="0" baseline="-24691" sz="2025" spc="-60">
                <a:latin typeface="Symbol"/>
                <a:cs typeface="Symbol"/>
              </a:rPr>
              <a:t></a:t>
            </a:r>
            <a:r>
              <a:rPr dirty="0" baseline="-24691" sz="2025" spc="-7">
                <a:latin typeface="Times New Roman"/>
                <a:cs typeface="Times New Roman"/>
              </a:rPr>
              <a:t>1</a:t>
            </a:r>
            <a:endParaRPr baseline="-24691" sz="202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098" y="1820164"/>
            <a:ext cx="6628765" cy="164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灰度编码位平面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图像的灰度编码根据下列方法得到：</a:t>
            </a:r>
            <a:endParaRPr sz="2800">
              <a:latin typeface="NSimSun"/>
              <a:cs typeface="NSimSun"/>
            </a:endParaRPr>
          </a:p>
          <a:p>
            <a:pPr algn="ctr" marR="507365">
              <a:lnSpc>
                <a:spcPts val="2660"/>
              </a:lnSpc>
              <a:spcBef>
                <a:spcPts val="1415"/>
              </a:spcBef>
            </a:pPr>
            <a:r>
              <a:rPr dirty="0" baseline="14492" sz="3450" spc="254" i="1">
                <a:latin typeface="Times New Roman"/>
                <a:cs typeface="Times New Roman"/>
              </a:rPr>
              <a:t>g</a:t>
            </a:r>
            <a:r>
              <a:rPr dirty="0" sz="1350" spc="80" i="1">
                <a:latin typeface="Times New Roman"/>
                <a:cs typeface="Times New Roman"/>
              </a:rPr>
              <a:t>m</a:t>
            </a:r>
            <a:r>
              <a:rPr dirty="0" sz="1350" spc="-65">
                <a:latin typeface="Symbol"/>
                <a:cs typeface="Symbol"/>
              </a:rPr>
              <a:t></a:t>
            </a:r>
            <a:r>
              <a:rPr dirty="0" sz="1350" spc="-5">
                <a:latin typeface="Times New Roman"/>
                <a:cs typeface="Times New Roman"/>
              </a:rPr>
              <a:t>1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Times New Roman"/>
                <a:cs typeface="Times New Roman"/>
              </a:rPr>
              <a:t> </a:t>
            </a:r>
            <a:r>
              <a:rPr dirty="0" baseline="14492" sz="3450">
                <a:latin typeface="Symbol"/>
                <a:cs typeface="Symbol"/>
              </a:rPr>
              <a:t></a:t>
            </a:r>
            <a:r>
              <a:rPr dirty="0" baseline="14492" sz="3450" spc="-7">
                <a:latin typeface="Times New Roman"/>
                <a:cs typeface="Times New Roman"/>
              </a:rPr>
              <a:t> </a:t>
            </a:r>
            <a:r>
              <a:rPr dirty="0" baseline="14492" sz="3450" spc="82" i="1">
                <a:latin typeface="Times New Roman"/>
                <a:cs typeface="Times New Roman"/>
              </a:rPr>
              <a:t>a</a:t>
            </a:r>
            <a:r>
              <a:rPr dirty="0" sz="1350" spc="80" i="1">
                <a:latin typeface="Times New Roman"/>
                <a:cs typeface="Times New Roman"/>
              </a:rPr>
              <a:t>m</a:t>
            </a:r>
            <a:r>
              <a:rPr dirty="0" sz="1350" spc="-65">
                <a:latin typeface="Symbol"/>
                <a:cs typeface="Symbol"/>
              </a:rPr>
              <a:t></a:t>
            </a:r>
            <a:r>
              <a:rPr dirty="0" sz="1350" spc="-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位平面编码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例</a:t>
            </a:r>
          </a:p>
        </p:txBody>
      </p:sp>
      <p:sp>
        <p:nvSpPr>
          <p:cNvPr id="6" name="object 6"/>
          <p:cNvSpPr/>
          <p:nvPr/>
        </p:nvSpPr>
        <p:spPr>
          <a:xfrm>
            <a:off x="2033663" y="2753867"/>
            <a:ext cx="7274052" cy="2823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54173" y="2247646"/>
            <a:ext cx="167513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8比特单色图像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5924" y="2247646"/>
            <a:ext cx="1040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二值图像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位平面编码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例</a:t>
            </a:r>
          </a:p>
        </p:txBody>
      </p:sp>
      <p:sp>
        <p:nvSpPr>
          <p:cNvPr id="6" name="object 6"/>
          <p:cNvSpPr/>
          <p:nvPr/>
        </p:nvSpPr>
        <p:spPr>
          <a:xfrm>
            <a:off x="3908945" y="1690877"/>
            <a:ext cx="3124200" cy="5228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16707" y="2411476"/>
            <a:ext cx="279400" cy="3198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二 值 图 像 位 平 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3241" y="2411476"/>
            <a:ext cx="279400" cy="3198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灰 度 编 码 位 平 面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位平面编码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例</a:t>
            </a:r>
          </a:p>
        </p:txBody>
      </p:sp>
      <p:sp>
        <p:nvSpPr>
          <p:cNvPr id="6" name="object 6"/>
          <p:cNvSpPr/>
          <p:nvPr/>
        </p:nvSpPr>
        <p:spPr>
          <a:xfrm>
            <a:off x="3911993" y="1690877"/>
            <a:ext cx="3144773" cy="5244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16707" y="2411476"/>
            <a:ext cx="279400" cy="3198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二 值 图 像 位 平 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3241" y="2411476"/>
            <a:ext cx="279400" cy="3198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灰 度 编 码 位 平 面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7693659" cy="2614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位平面分解方法总结</a:t>
            </a:r>
            <a:endParaRPr sz="32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低位面图比高位面图复杂，即低位面图比高 位面图包括的细节要多，也更随机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灰度编码表达的位面图复杂度较低，但具有 视觉意义信息的位面图数量更多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位平面编码</a:t>
            </a:r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7872730" cy="4751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常数块编码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用专门的码字表达全是0或1的连通区域</a:t>
            </a:r>
            <a:endParaRPr sz="2800">
              <a:latin typeface="NSimSun"/>
              <a:cs typeface="NSimSun"/>
            </a:endParaRPr>
          </a:p>
          <a:p>
            <a:pPr marL="927100" marR="6350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将图像分成全黑，全白或混合的m×n尺寸的 块。出现频率最高的类赋予1位码字0，其它2 类分别赋予2位码字10和11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由于原来需用mn比特表示的常数块现在只用1 位或2位表示，这样就达到了压缩的目的</a:t>
            </a:r>
            <a:endParaRPr sz="2800">
              <a:latin typeface="NSimSun"/>
              <a:cs typeface="NSimSun"/>
            </a:endParaRPr>
          </a:p>
          <a:p>
            <a:pPr marL="927100" marR="183515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赋予混合块的码只是作为前缀，后面还需跟 上该块的用mn位表示的模式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位平面编码</a:t>
            </a:r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7695565" cy="4323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常数块编码（续）</a:t>
            </a:r>
            <a:endParaRPr sz="32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当需压缩的图像由白色部分组成时（如文 档），可将白色区域编为0，其它块用1接上 该块的位模式编码</a:t>
            </a:r>
            <a:endParaRPr sz="2800">
              <a:latin typeface="NSimSun"/>
              <a:cs typeface="NSimSun"/>
            </a:endParaRPr>
          </a:p>
          <a:p>
            <a:pPr algn="just" marL="927100" marR="6350" indent="-457200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000" spc="2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改进办法：将二值图或位平面迭代地分解成 尺寸越来越小的子块。如果子块不是全白， 继续分解，直至某个事先确定的子块尺寸。 如果最后子块全白，就编为0，反之编为1加 上该块的位模式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位平面编码</a:t>
            </a:r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676146"/>
            <a:ext cx="7950200" cy="5231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一维行程编码</a:t>
            </a:r>
            <a:endParaRPr sz="3200">
              <a:latin typeface="NSimSun"/>
              <a:cs typeface="NSimSun"/>
            </a:endParaRPr>
          </a:p>
          <a:p>
            <a:pPr algn="just" marL="927100" marR="5080" indent="-457200">
              <a:lnSpc>
                <a:spcPct val="100000"/>
              </a:lnSpc>
              <a:spcBef>
                <a:spcPts val="140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  </a:t>
            </a:r>
            <a:r>
              <a:rPr dirty="0" sz="1700" spc="1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用一长度序列表示图像或位平面的每一行，这些长度 描绘了对黑色和白色像素的连续行程，这称为行程编 码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是传真编码的标准压缩方法</a:t>
            </a:r>
            <a:endParaRPr sz="2400">
              <a:latin typeface="NSimSun"/>
              <a:cs typeface="NSimSun"/>
            </a:endParaRPr>
          </a:p>
          <a:p>
            <a:pPr algn="just" marL="927100" marR="5080" indent="-457200">
              <a:lnSpc>
                <a:spcPct val="100000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  </a:t>
            </a:r>
            <a:r>
              <a:rPr dirty="0" sz="1700" spc="1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对从左到右扫描一行时所遇到的1或0的连接组，使用 这些连接组的长度进行编码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决定行程长度值的常用方法：</a:t>
            </a:r>
            <a:endParaRPr sz="24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430"/>
              </a:spcBef>
              <a:tabLst>
                <a:tab pos="13836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指定每一行第一次行程的值</a:t>
            </a:r>
            <a:endParaRPr sz="2400">
              <a:latin typeface="NSimSun"/>
              <a:cs typeface="NSimSun"/>
            </a:endParaRPr>
          </a:p>
          <a:p>
            <a:pPr marL="1384300" marR="157480" indent="-457200">
              <a:lnSpc>
                <a:spcPct val="100000"/>
              </a:lnSpc>
              <a:spcBef>
                <a:spcPts val="1430"/>
              </a:spcBef>
              <a:tabLst>
                <a:tab pos="13836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假设每一行从白色行程开始，这次行程的长度可 能为0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位平面编码</a:t>
            </a:r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7872730" cy="3683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预测编码的基本思想</a:t>
            </a:r>
            <a:endParaRPr sz="3200">
              <a:latin typeface="NSimSun"/>
              <a:cs typeface="NSimSun"/>
            </a:endParaRPr>
          </a:p>
          <a:p>
            <a:pPr marL="927100" marR="183515" indent="-4572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通过仅提取每个像素中的新信息并对它们编 码来消除像素间的冗余</a:t>
            </a:r>
            <a:endParaRPr sz="28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1个像素的新信息定义为该像素的当前值与预 测值的差</a:t>
            </a:r>
            <a:endParaRPr sz="2800">
              <a:latin typeface="NSimSun"/>
              <a:cs typeface="NSimSun"/>
            </a:endParaRPr>
          </a:p>
          <a:p>
            <a:pPr marL="927100" marR="183515" indent="-457200">
              <a:lnSpc>
                <a:spcPct val="100000"/>
              </a:lnSpc>
              <a:spcBef>
                <a:spcPts val="1689"/>
              </a:spcBef>
              <a:tabLst>
                <a:tab pos="9264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正是由于像素间有相关性，所以才使预测成 为可能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无损预测编码</a:t>
            </a:r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4138295" cy="1336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无损预测编码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4692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无损预测编解码系统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24341" y="2698242"/>
            <a:ext cx="7183373" cy="3384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30629" y="2516378"/>
            <a:ext cx="26924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256个层次的图像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2338" y="5476760"/>
            <a:ext cx="25133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16个层次的图像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2338" y="4028973"/>
            <a:ext cx="25133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64个层次的图像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3493" y="2193798"/>
            <a:ext cx="4952999" cy="12702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83493" y="3666744"/>
            <a:ext cx="4952999" cy="12702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83493" y="5165597"/>
            <a:ext cx="4953000" cy="12702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4322" rIns="0" bIns="0" rtlCol="0" vert="horz">
            <a:spAutoFit/>
          </a:bodyPr>
          <a:lstStyle/>
          <a:p>
            <a:pPr marL="24892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图像的质量：1、层次</a:t>
            </a:r>
          </a:p>
        </p:txBody>
      </p:sp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无损预测编码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85665" y="2501391"/>
            <a:ext cx="82550" cy="157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>
                <a:latin typeface="Times New Roman"/>
                <a:cs typeface="Times New Roman"/>
              </a:rPr>
              <a:t>^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1098" y="1817370"/>
            <a:ext cx="7797800" cy="1403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469900" marR="5080" indent="-457200">
              <a:lnSpc>
                <a:spcPct val="100000"/>
              </a:lnSpc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  </a:t>
            </a:r>
            <a:r>
              <a:rPr dirty="0" sz="1700" spc="1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当输入图像的像素序列</a:t>
            </a:r>
            <a:r>
              <a:rPr dirty="0" sz="2400" spc="-5">
                <a:latin typeface="NSimSun"/>
                <a:cs typeface="NSimSun"/>
              </a:rPr>
              <a:t>f</a:t>
            </a:r>
            <a:r>
              <a:rPr dirty="0" baseline="-20833" sz="2400">
                <a:latin typeface="NSimSun"/>
                <a:cs typeface="NSimSun"/>
              </a:rPr>
              <a:t>n</a:t>
            </a:r>
            <a:r>
              <a:rPr dirty="0" sz="2400" spc="-5">
                <a:latin typeface="NSimSun"/>
                <a:cs typeface="NSimSun"/>
              </a:rPr>
              <a:t>逐个进入编码器，预测器根据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过去的输入产生当前输入像素的估计值。预测器的输出</a:t>
            </a:r>
            <a:r>
              <a:rPr dirty="0" sz="2400">
                <a:latin typeface="NSimSun"/>
                <a:cs typeface="NSimSun"/>
              </a:rPr>
              <a:t> 舍入成最近的整数</a:t>
            </a:r>
            <a:r>
              <a:rPr dirty="0" sz="2400" spc="-360">
                <a:latin typeface="NSimSun"/>
                <a:cs typeface="NSimSun"/>
              </a:rPr>
              <a:t> </a:t>
            </a:r>
            <a:r>
              <a:rPr dirty="0" baseline="10416" sz="2400" spc="7" i="1">
                <a:latin typeface="Times New Roman"/>
                <a:cs typeface="Times New Roman"/>
              </a:rPr>
              <a:t>f</a:t>
            </a:r>
            <a:r>
              <a:rPr dirty="0" baseline="10416" sz="2400" spc="75" i="1">
                <a:latin typeface="Times New Roman"/>
                <a:cs typeface="Times New Roman"/>
              </a:rPr>
              <a:t> </a:t>
            </a:r>
            <a:r>
              <a:rPr dirty="0" baseline="-5847" sz="1425" i="1">
                <a:latin typeface="Times New Roman"/>
                <a:cs typeface="Times New Roman"/>
              </a:rPr>
              <a:t>n</a:t>
            </a:r>
            <a:r>
              <a:rPr dirty="0" baseline="-5847" sz="1425" spc="-89" i="1"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并被用来计算预测误差</a:t>
            </a:r>
            <a:endParaRPr sz="2400">
              <a:latin typeface="NSimSun"/>
              <a:cs typeface="NSimSun"/>
            </a:endParaRPr>
          </a:p>
          <a:p>
            <a:pPr algn="ctr" marL="1191260">
              <a:lnSpc>
                <a:spcPct val="100000"/>
              </a:lnSpc>
              <a:spcBef>
                <a:spcPts val="770"/>
              </a:spcBef>
            </a:pPr>
            <a:r>
              <a:rPr dirty="0" sz="1300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098" y="3154934"/>
            <a:ext cx="7798434" cy="225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46379">
              <a:lnSpc>
                <a:spcPct val="100000"/>
              </a:lnSpc>
              <a:tabLst>
                <a:tab pos="409575" algn="l"/>
                <a:tab pos="781685" algn="l"/>
                <a:tab pos="1130935" algn="l"/>
                <a:tab pos="1479550" algn="l"/>
              </a:tabLst>
            </a:pPr>
            <a:r>
              <a:rPr dirty="0" sz="2200" spc="10" i="1">
                <a:latin typeface="Times New Roman"/>
                <a:cs typeface="Times New Roman"/>
              </a:rPr>
              <a:t>e</a:t>
            </a:r>
            <a:r>
              <a:rPr dirty="0" sz="2200" spc="-229" i="1">
                <a:latin typeface="Times New Roman"/>
                <a:cs typeface="Times New Roman"/>
              </a:rPr>
              <a:t> </a:t>
            </a:r>
            <a:r>
              <a:rPr dirty="0" baseline="-23504" sz="1950" i="1">
                <a:latin typeface="Times New Roman"/>
                <a:cs typeface="Times New Roman"/>
              </a:rPr>
              <a:t>n</a:t>
            </a:r>
            <a:r>
              <a:rPr dirty="0" baseline="-23504" sz="1950" i="1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-140" i="1">
                <a:latin typeface="Times New Roman"/>
                <a:cs typeface="Times New Roman"/>
              </a:rPr>
              <a:t> </a:t>
            </a:r>
            <a:r>
              <a:rPr dirty="0" baseline="-23504" sz="1950" i="1">
                <a:latin typeface="Times New Roman"/>
                <a:cs typeface="Times New Roman"/>
              </a:rPr>
              <a:t>n</a:t>
            </a:r>
            <a:r>
              <a:rPr dirty="0" baseline="-23504" sz="1950" i="1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Symbol"/>
                <a:cs typeface="Symbol"/>
              </a:rPr>
              <a:t>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-140" i="1">
                <a:latin typeface="Times New Roman"/>
                <a:cs typeface="Times New Roman"/>
              </a:rPr>
              <a:t> </a:t>
            </a:r>
            <a:r>
              <a:rPr dirty="0" baseline="-23504" sz="1950" i="1">
                <a:latin typeface="Times New Roman"/>
                <a:cs typeface="Times New Roman"/>
              </a:rPr>
              <a:t>n</a:t>
            </a:r>
            <a:endParaRPr baseline="-23504" sz="1950">
              <a:latin typeface="Times New Roman"/>
              <a:cs typeface="Times New Roman"/>
            </a:endParaRPr>
          </a:p>
          <a:p>
            <a:pPr algn="just" marL="469900" marR="5080" indent="-457834">
              <a:lnSpc>
                <a:spcPct val="100000"/>
              </a:lnSpc>
              <a:spcBef>
                <a:spcPts val="120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  </a:t>
            </a:r>
            <a:r>
              <a:rPr dirty="0" sz="1700" spc="1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该误差用符号编码器借助变长码进行编码以产生压缩数 据流的下一个元素。然后解码器根据接收到的变长码字 重建</a:t>
            </a:r>
            <a:r>
              <a:rPr dirty="0" sz="2400" spc="-5">
                <a:latin typeface="NSimSun"/>
                <a:cs typeface="NSimSun"/>
              </a:rPr>
              <a:t>e</a:t>
            </a:r>
            <a:r>
              <a:rPr dirty="0" baseline="-20833" sz="2400">
                <a:latin typeface="NSimSun"/>
                <a:cs typeface="NSimSun"/>
              </a:rPr>
              <a:t>n</a:t>
            </a:r>
            <a:r>
              <a:rPr dirty="0" sz="2400" spc="-5">
                <a:latin typeface="NSimSun"/>
                <a:cs typeface="NSimSun"/>
              </a:rPr>
              <a:t>，并执行下列操作</a:t>
            </a:r>
            <a:endParaRPr sz="2400">
              <a:latin typeface="NSimSun"/>
              <a:cs typeface="NSimSun"/>
            </a:endParaRPr>
          </a:p>
          <a:p>
            <a:pPr algn="ctr" marL="1346835">
              <a:lnSpc>
                <a:spcPts val="1345"/>
              </a:lnSpc>
              <a:spcBef>
                <a:spcPts val="1019"/>
              </a:spcBef>
            </a:pPr>
            <a:r>
              <a:rPr dirty="0" sz="1300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  <a:p>
            <a:pPr algn="ctr" marR="18415">
              <a:lnSpc>
                <a:spcPts val="2425"/>
              </a:lnSpc>
              <a:tabLst>
                <a:tab pos="372745" algn="l"/>
                <a:tab pos="667385" algn="l"/>
                <a:tab pos="1052830" algn="l"/>
                <a:tab pos="1407160" algn="l"/>
              </a:tabLst>
            </a:pP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-145" i="1">
                <a:latin typeface="Times New Roman"/>
                <a:cs typeface="Times New Roman"/>
              </a:rPr>
              <a:t> </a:t>
            </a:r>
            <a:r>
              <a:rPr dirty="0" baseline="-23504" sz="1950" i="1">
                <a:latin typeface="Times New Roman"/>
                <a:cs typeface="Times New Roman"/>
              </a:rPr>
              <a:t>n</a:t>
            </a:r>
            <a:r>
              <a:rPr dirty="0" baseline="-23504" sz="1950" i="1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10" i="1">
                <a:latin typeface="Times New Roman"/>
                <a:cs typeface="Times New Roman"/>
              </a:rPr>
              <a:t>e</a:t>
            </a:r>
            <a:r>
              <a:rPr dirty="0" sz="2200" spc="-229" i="1">
                <a:latin typeface="Times New Roman"/>
                <a:cs typeface="Times New Roman"/>
              </a:rPr>
              <a:t> </a:t>
            </a:r>
            <a:r>
              <a:rPr dirty="0" baseline="-23504" sz="1950" i="1">
                <a:latin typeface="Times New Roman"/>
                <a:cs typeface="Times New Roman"/>
              </a:rPr>
              <a:t>n</a:t>
            </a:r>
            <a:r>
              <a:rPr dirty="0" baseline="-23504" sz="1950" i="1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Symbol"/>
                <a:cs typeface="Symbol"/>
              </a:rPr>
              <a:t>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-140" i="1">
                <a:latin typeface="Times New Roman"/>
                <a:cs typeface="Times New Roman"/>
              </a:rPr>
              <a:t> </a:t>
            </a:r>
            <a:r>
              <a:rPr dirty="0" baseline="-23504" sz="1950" i="1">
                <a:latin typeface="Times New Roman"/>
                <a:cs typeface="Times New Roman"/>
              </a:rPr>
              <a:t>n</a:t>
            </a:r>
            <a:endParaRPr baseline="-23504"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17370"/>
            <a:ext cx="7950834" cy="725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834">
              <a:lnSpc>
                <a:spcPct val="100000"/>
              </a:lnSpc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一般情况下，可将m个先前的像素进行线性组合以得到预 测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无损预测编码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72398" y="3532111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9838" y="3532085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51841" y="3106877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1841" y="2654249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0431" y="2654223"/>
            <a:ext cx="1346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431" y="2751340"/>
            <a:ext cx="481965" cy="518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6313" sz="3300" spc="15">
                <a:latin typeface="Symbol"/>
                <a:cs typeface="Symbol"/>
              </a:rPr>
              <a:t></a:t>
            </a:r>
            <a:r>
              <a:rPr dirty="0" baseline="-6313" sz="3300" spc="-307">
                <a:latin typeface="Times New Roman"/>
                <a:cs typeface="Times New Roman"/>
              </a:rPr>
              <a:t> </a:t>
            </a:r>
            <a:r>
              <a:rPr dirty="0" sz="3350">
                <a:latin typeface="Symbol"/>
                <a:cs typeface="Symbol"/>
              </a:rPr>
              <a:t>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6419" y="3535921"/>
            <a:ext cx="145415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i="1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7723" y="2658109"/>
            <a:ext cx="145415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i="1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5776" y="2902724"/>
            <a:ext cx="800735" cy="367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4165" algn="l"/>
              </a:tabLst>
            </a:pPr>
            <a:r>
              <a:rPr dirty="0" sz="1300" i="1">
                <a:latin typeface="Times New Roman"/>
                <a:cs typeface="Times New Roman"/>
              </a:rPr>
              <a:t>i</a:t>
            </a:r>
            <a:r>
              <a:rPr dirty="0" sz="1300" i="1">
                <a:latin typeface="Times New Roman"/>
                <a:cs typeface="Times New Roman"/>
              </a:rPr>
              <a:t>	</a:t>
            </a:r>
            <a:r>
              <a:rPr dirty="0" sz="1300" i="1">
                <a:latin typeface="Times New Roman"/>
                <a:cs typeface="Times New Roman"/>
              </a:rPr>
              <a:t>n</a:t>
            </a:r>
            <a:r>
              <a:rPr dirty="0" sz="1300" spc="10" i="1">
                <a:latin typeface="Times New Roman"/>
                <a:cs typeface="Times New Roman"/>
              </a:rPr>
              <a:t> </a:t>
            </a:r>
            <a:r>
              <a:rPr dirty="0" sz="1300">
                <a:latin typeface="Symbol"/>
                <a:cs typeface="Symbol"/>
              </a:rPr>
              <a:t>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i</a:t>
            </a:r>
            <a:r>
              <a:rPr dirty="0" sz="1300" i="1">
                <a:latin typeface="Times New Roman"/>
                <a:cs typeface="Times New Roman"/>
              </a:rPr>
              <a:t> </a:t>
            </a:r>
            <a:r>
              <a:rPr dirty="0" sz="1300" spc="-80" i="1">
                <a:latin typeface="Times New Roman"/>
                <a:cs typeface="Times New Roman"/>
              </a:rPr>
              <a:t> </a:t>
            </a:r>
            <a:r>
              <a:rPr dirty="0" baseline="-5050" sz="3300" spc="15">
                <a:latin typeface="Symbol"/>
                <a:cs typeface="Symbol"/>
              </a:rPr>
              <a:t></a:t>
            </a:r>
            <a:endParaRPr baseline="-5050" sz="33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5487" y="3021596"/>
            <a:ext cx="108585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i="1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69838" y="3634485"/>
            <a:ext cx="876300" cy="513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5050" sz="3300" spc="15">
                <a:latin typeface="Symbol"/>
                <a:cs typeface="Symbol"/>
              </a:rPr>
              <a:t></a:t>
            </a:r>
            <a:r>
              <a:rPr dirty="0" baseline="-5050" sz="3300" spc="-307">
                <a:latin typeface="Times New Roman"/>
                <a:cs typeface="Times New Roman"/>
              </a:rPr>
              <a:t> </a:t>
            </a:r>
            <a:r>
              <a:rPr dirty="0" sz="3350">
                <a:latin typeface="Symbol"/>
                <a:cs typeface="Symbol"/>
              </a:rPr>
              <a:t></a:t>
            </a:r>
            <a:r>
              <a:rPr dirty="0" sz="3350" spc="405">
                <a:latin typeface="Times New Roman"/>
                <a:cs typeface="Times New Roman"/>
              </a:rPr>
              <a:t> </a:t>
            </a:r>
            <a:r>
              <a:rPr dirty="0" baseline="13888" sz="3300" spc="22" i="1">
                <a:latin typeface="Times New Roman"/>
                <a:cs typeface="Times New Roman"/>
              </a:rPr>
              <a:t>a</a:t>
            </a:r>
            <a:r>
              <a:rPr dirty="0" baseline="13888" sz="3300" spc="-262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95327" y="2831846"/>
            <a:ext cx="455930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3855" algn="l"/>
              </a:tabLst>
            </a:pPr>
            <a:r>
              <a:rPr dirty="0" sz="2200" spc="15" i="1">
                <a:latin typeface="Times New Roman"/>
                <a:cs typeface="Times New Roman"/>
              </a:rPr>
              <a:t>a</a:t>
            </a:r>
            <a:r>
              <a:rPr dirty="0" sz="2200" spc="15" i="1">
                <a:latin typeface="Times New Roman"/>
                <a:cs typeface="Times New Roman"/>
              </a:rPr>
              <a:t>	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69838" y="3984713"/>
            <a:ext cx="253746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414905" algn="l"/>
              </a:tabLst>
            </a:pPr>
            <a:r>
              <a:rPr dirty="0" sz="2200" spc="10">
                <a:latin typeface="Symbol"/>
                <a:cs typeface="Symbol"/>
              </a:rPr>
              <a:t></a:t>
            </a:r>
            <a:r>
              <a:rPr dirty="0" sz="2200" spc="265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i</a:t>
            </a:r>
            <a:r>
              <a:rPr dirty="0" baseline="2136" sz="1950" spc="-89" i="1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Symbol"/>
                <a:cs typeface="Symbol"/>
              </a:rPr>
              <a:t></a:t>
            </a:r>
            <a:r>
              <a:rPr dirty="0" baseline="2136" sz="1950" spc="-247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Times New Roman"/>
                <a:cs typeface="Times New Roman"/>
              </a:rPr>
              <a:t>1</a:t>
            </a:r>
            <a:r>
              <a:rPr dirty="0" baseline="2136" sz="1950">
                <a:latin typeface="Times New Roman"/>
                <a:cs typeface="Times New Roman"/>
              </a:rPr>
              <a:t>	</a:t>
            </a:r>
            <a:r>
              <a:rPr dirty="0" sz="2200" spc="10">
                <a:latin typeface="Symbol"/>
                <a:cs typeface="Symbol"/>
              </a:rPr>
              <a:t>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80431" y="3106851"/>
            <a:ext cx="512445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0">
                <a:latin typeface="Symbol"/>
                <a:cs typeface="Symbol"/>
              </a:rPr>
              <a:t></a:t>
            </a:r>
            <a:r>
              <a:rPr dirty="0" sz="2200" spc="270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i</a:t>
            </a:r>
            <a:r>
              <a:rPr dirty="0" baseline="2136" sz="1950" spc="-89" i="1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Symbol"/>
                <a:cs typeface="Symbol"/>
              </a:rPr>
              <a:t></a:t>
            </a:r>
            <a:r>
              <a:rPr dirty="0" baseline="2136" sz="1950" spc="-262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Times New Roman"/>
                <a:cs typeface="Times New Roman"/>
              </a:rPr>
              <a:t>1</a:t>
            </a:r>
            <a:endParaRPr baseline="2136" sz="19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52952" y="2687815"/>
            <a:ext cx="1459230" cy="492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145">
              <a:lnSpc>
                <a:spcPts val="1345"/>
              </a:lnSpc>
            </a:pPr>
            <a:r>
              <a:rPr dirty="0" sz="1300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2425"/>
              </a:lnSpc>
              <a:tabLst>
                <a:tab pos="467995" algn="l"/>
                <a:tab pos="768350" algn="l"/>
              </a:tabLst>
            </a:pP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5" i="1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 spc="15">
                <a:latin typeface="Times New Roman"/>
                <a:cs typeface="Times New Roman"/>
              </a:rPr>
              <a:t>	</a:t>
            </a:r>
            <a:r>
              <a:rPr dirty="0" sz="2200" spc="15" i="1">
                <a:latin typeface="Times New Roman"/>
                <a:cs typeface="Times New Roman"/>
              </a:rPr>
              <a:t>round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35279" y="3614420"/>
            <a:ext cx="1571625" cy="532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5" i="1">
                <a:latin typeface="Times New Roman"/>
                <a:cs typeface="Times New Roman"/>
              </a:rPr>
              <a:t> </a:t>
            </a:r>
            <a:r>
              <a:rPr dirty="0" sz="2200" spc="-170" i="1">
                <a:latin typeface="Times New Roman"/>
                <a:cs typeface="Times New Roman"/>
              </a:rPr>
              <a:t> </a:t>
            </a:r>
            <a:r>
              <a:rPr dirty="0" sz="2950" spc="95">
                <a:latin typeface="Symbol"/>
                <a:cs typeface="Symbol"/>
              </a:rPr>
              <a:t></a:t>
            </a:r>
            <a:r>
              <a:rPr dirty="0" sz="2200" spc="15" i="1">
                <a:latin typeface="Times New Roman"/>
                <a:cs typeface="Times New Roman"/>
              </a:rPr>
              <a:t>x</a:t>
            </a:r>
            <a:r>
              <a:rPr dirty="0" sz="2200" spc="-175" i="1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Times New Roman"/>
                <a:cs typeface="Times New Roman"/>
              </a:rPr>
              <a:t>,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-240">
                <a:latin typeface="Times New Roman"/>
                <a:cs typeface="Times New Roman"/>
              </a:rPr>
              <a:t> </a:t>
            </a:r>
            <a:r>
              <a:rPr dirty="0" sz="2200" spc="15" i="1">
                <a:latin typeface="Times New Roman"/>
                <a:cs typeface="Times New Roman"/>
              </a:rPr>
              <a:t>y</a:t>
            </a:r>
            <a:r>
              <a:rPr dirty="0" sz="2200" i="1">
                <a:latin typeface="Times New Roman"/>
                <a:cs typeface="Times New Roman"/>
              </a:rPr>
              <a:t> </a:t>
            </a:r>
            <a:r>
              <a:rPr dirty="0" sz="2200" spc="-160" i="1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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-245">
                <a:latin typeface="Times New Roman"/>
                <a:cs typeface="Times New Roman"/>
              </a:rPr>
              <a:t> </a:t>
            </a:r>
            <a:r>
              <a:rPr dirty="0" sz="2200" spc="5" i="1">
                <a:latin typeface="Times New Roman"/>
                <a:cs typeface="Times New Roman"/>
              </a:rPr>
              <a:t>i</a:t>
            </a:r>
            <a:r>
              <a:rPr dirty="0" sz="2200" spc="-135" i="1">
                <a:latin typeface="Times New Roman"/>
                <a:cs typeface="Times New Roman"/>
              </a:rPr>
              <a:t> </a:t>
            </a:r>
            <a:r>
              <a:rPr dirty="0" sz="2950" spc="-155">
                <a:latin typeface="Symbol"/>
                <a:cs typeface="Symbol"/>
              </a:rPr>
              <a:t></a:t>
            </a:r>
            <a:r>
              <a:rPr dirty="0" baseline="-18939" sz="3300" spc="15">
                <a:latin typeface="Symbol"/>
                <a:cs typeface="Symbol"/>
              </a:rPr>
              <a:t></a:t>
            </a:r>
            <a:endParaRPr baseline="-18939" sz="33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52952" y="3565652"/>
            <a:ext cx="2247900" cy="544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145">
              <a:lnSpc>
                <a:spcPts val="969"/>
              </a:lnSpc>
            </a:pPr>
            <a:r>
              <a:rPr dirty="0" sz="1300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2305"/>
              </a:lnSpc>
              <a:tabLst>
                <a:tab pos="382905" algn="l"/>
                <a:tab pos="1557020" algn="l"/>
              </a:tabLst>
            </a:pP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5" i="1">
                <a:latin typeface="Times New Roman"/>
                <a:cs typeface="Times New Roman"/>
              </a:rPr>
              <a:t>	</a:t>
            </a:r>
            <a:r>
              <a:rPr dirty="0" sz="2950" spc="105">
                <a:latin typeface="Symbol"/>
                <a:cs typeface="Symbol"/>
              </a:rPr>
              <a:t></a:t>
            </a:r>
            <a:r>
              <a:rPr dirty="0" sz="2200" spc="15" i="1">
                <a:latin typeface="Times New Roman"/>
                <a:cs typeface="Times New Roman"/>
              </a:rPr>
              <a:t>x</a:t>
            </a:r>
            <a:r>
              <a:rPr dirty="0" sz="2200" spc="-175" i="1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Times New Roman"/>
                <a:cs typeface="Times New Roman"/>
              </a:rPr>
              <a:t>,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-245">
                <a:latin typeface="Times New Roman"/>
                <a:cs typeface="Times New Roman"/>
              </a:rPr>
              <a:t> </a:t>
            </a:r>
            <a:r>
              <a:rPr dirty="0" sz="2200" spc="15" i="1">
                <a:latin typeface="Times New Roman"/>
                <a:cs typeface="Times New Roman"/>
              </a:rPr>
              <a:t>y</a:t>
            </a:r>
            <a:r>
              <a:rPr dirty="0" sz="2200" spc="15" i="1">
                <a:latin typeface="Times New Roman"/>
                <a:cs typeface="Times New Roman"/>
              </a:rPr>
              <a:t> </a:t>
            </a:r>
            <a:r>
              <a:rPr dirty="0" sz="2950" spc="5">
                <a:latin typeface="Symbol"/>
                <a:cs typeface="Symbol"/>
              </a:rPr>
              <a:t></a:t>
            </a:r>
            <a:r>
              <a:rPr dirty="0" sz="2950" spc="-285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15" i="1">
                <a:latin typeface="Times New Roman"/>
                <a:cs typeface="Times New Roman"/>
              </a:rPr>
              <a:t>round</a:t>
            </a:r>
            <a:endParaRPr sz="2200">
              <a:latin typeface="Times New Roman"/>
              <a:cs typeface="Times New Roman"/>
            </a:endParaRPr>
          </a:p>
          <a:p>
            <a:pPr marL="224790">
              <a:lnSpc>
                <a:spcPts val="910"/>
              </a:lnSpc>
            </a:pPr>
            <a:r>
              <a:rPr dirty="0" sz="1300" i="1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098" y="4373117"/>
            <a:ext cx="7747000" cy="164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其中，m是线性预测器的阶，round是舍入函数，</a:t>
            </a:r>
            <a:r>
              <a:rPr dirty="0" sz="2400" spc="-5">
                <a:latin typeface="NSimSun"/>
                <a:cs typeface="NSimSun"/>
              </a:rPr>
              <a:t>a</a:t>
            </a:r>
            <a:r>
              <a:rPr dirty="0" baseline="-20833" sz="2400" spc="-7">
                <a:latin typeface="NSimSun"/>
                <a:cs typeface="NSimSun"/>
              </a:rPr>
              <a:t>i</a:t>
            </a:r>
            <a:r>
              <a:rPr dirty="0" sz="2400">
                <a:latin typeface="NSimSun"/>
                <a:cs typeface="NSimSun"/>
              </a:rPr>
              <a:t>是预</a:t>
            </a:r>
            <a:r>
              <a:rPr dirty="0" sz="2400">
                <a:latin typeface="NSimSun"/>
                <a:cs typeface="NSimSun"/>
              </a:rPr>
              <a:t> 测系数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4692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最简单的一维线性预测编码是一阶（m=1），此时</a:t>
            </a:r>
            <a:endParaRPr sz="2400">
              <a:latin typeface="NSimSun"/>
              <a:cs typeface="NSimSun"/>
            </a:endParaRPr>
          </a:p>
          <a:p>
            <a:pPr marL="2073910">
              <a:lnSpc>
                <a:spcPct val="100000"/>
              </a:lnSpc>
              <a:spcBef>
                <a:spcPts val="1205"/>
              </a:spcBef>
            </a:pPr>
            <a:r>
              <a:rPr dirty="0" sz="1300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37736" y="5841238"/>
            <a:ext cx="3601720" cy="469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7995" algn="l"/>
                <a:tab pos="767715" algn="l"/>
                <a:tab pos="1717675" algn="l"/>
                <a:tab pos="2213610" algn="l"/>
              </a:tabLst>
            </a:pP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5" i="1">
                <a:latin typeface="Times New Roman"/>
                <a:cs typeface="Times New Roman"/>
              </a:rPr>
              <a:t>	</a:t>
            </a: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 spc="15">
                <a:latin typeface="Times New Roman"/>
                <a:cs typeface="Times New Roman"/>
              </a:rPr>
              <a:t>	</a:t>
            </a:r>
            <a:r>
              <a:rPr dirty="0" sz="2200" spc="15" i="1">
                <a:latin typeface="Times New Roman"/>
                <a:cs typeface="Times New Roman"/>
              </a:rPr>
              <a:t>round</a:t>
            </a:r>
            <a:r>
              <a:rPr dirty="0" sz="2200" spc="15" i="1">
                <a:latin typeface="Times New Roman"/>
                <a:cs typeface="Times New Roman"/>
              </a:rPr>
              <a:t>	</a:t>
            </a:r>
            <a:r>
              <a:rPr dirty="0" sz="3050" spc="-180">
                <a:latin typeface="Symbol"/>
                <a:cs typeface="Symbol"/>
              </a:rPr>
              <a:t></a:t>
            </a:r>
            <a:r>
              <a:rPr dirty="0" sz="2200" spc="10" i="1">
                <a:latin typeface="Times New Roman"/>
                <a:cs typeface="Times New Roman"/>
              </a:rPr>
              <a:t>af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2950" spc="95">
                <a:latin typeface="Symbol"/>
                <a:cs typeface="Symbol"/>
              </a:rPr>
              <a:t></a:t>
            </a:r>
            <a:r>
              <a:rPr dirty="0" sz="2200" spc="15" i="1">
                <a:latin typeface="Times New Roman"/>
                <a:cs typeface="Times New Roman"/>
              </a:rPr>
              <a:t>x</a:t>
            </a:r>
            <a:r>
              <a:rPr dirty="0" sz="2200" spc="-175" i="1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Times New Roman"/>
                <a:cs typeface="Times New Roman"/>
              </a:rPr>
              <a:t>,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-245">
                <a:latin typeface="Times New Roman"/>
                <a:cs typeface="Times New Roman"/>
              </a:rPr>
              <a:t> </a:t>
            </a:r>
            <a:r>
              <a:rPr dirty="0" sz="2200" spc="15" i="1">
                <a:latin typeface="Times New Roman"/>
                <a:cs typeface="Times New Roman"/>
              </a:rPr>
              <a:t>y</a:t>
            </a:r>
            <a:r>
              <a:rPr dirty="0" sz="2200" i="1">
                <a:latin typeface="Times New Roman"/>
                <a:cs typeface="Times New Roman"/>
              </a:rPr>
              <a:t> </a:t>
            </a:r>
            <a:r>
              <a:rPr dirty="0" sz="2200" spc="-155" i="1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</a:t>
            </a:r>
            <a:r>
              <a:rPr dirty="0" sz="2200" spc="65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Times New Roman"/>
                <a:cs typeface="Times New Roman"/>
              </a:rPr>
              <a:t>1</a:t>
            </a:r>
            <a:r>
              <a:rPr dirty="0" sz="2200" spc="-300">
                <a:latin typeface="Times New Roman"/>
                <a:cs typeface="Times New Roman"/>
              </a:rPr>
              <a:t> </a:t>
            </a:r>
            <a:r>
              <a:rPr dirty="0" sz="2950" spc="-175">
                <a:latin typeface="Symbol"/>
                <a:cs typeface="Symbol"/>
              </a:rPr>
              <a:t></a:t>
            </a:r>
            <a:r>
              <a:rPr dirty="0" sz="3050" spc="-25">
                <a:latin typeface="Symbol"/>
                <a:cs typeface="Symbol"/>
              </a:rPr>
              <a:t>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50334" y="6138926"/>
            <a:ext cx="108585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i="1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ts val="4665"/>
              </a:lnSpc>
            </a:pPr>
            <a:r>
              <a:rPr dirty="0" spc="-20">
                <a:latin typeface="NSimSun"/>
                <a:cs typeface="NSimSun"/>
              </a:rPr>
              <a:t>数字图像处理（8）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447" y="2095246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0719" y="4168160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5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2874010" cy="5825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图像压缩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基本概念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图像压缩模型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信息论基础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无损压缩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有损压缩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图像压缩标准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视频压缩标准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有损压缩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616190" cy="2614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牺牲图像复原的准确度以换取压缩能力的增 </a:t>
            </a:r>
            <a:r>
              <a:rPr dirty="0" sz="2800">
                <a:latin typeface="NSimSun"/>
                <a:cs typeface="NSimSun"/>
              </a:rPr>
              <a:t>加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如果产生的失真可以容忍，则压缩能力的增 加是有效的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有损压缩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760921"/>
            <a:ext cx="7599680" cy="5141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46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有损预测编码：直接对像素在图像空间进行操作,称为 空域方法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有损预测编码系统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最优预测器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最优量化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变换编码：基于图像变换的编码方法，称为频域方法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变换编码系统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变换选择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子图像尺寸选择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4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比特分配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有损预测编码系统</a:t>
            </a:r>
          </a:p>
        </p:txBody>
      </p:sp>
      <p:sp>
        <p:nvSpPr>
          <p:cNvPr id="6" name="object 6"/>
          <p:cNvSpPr/>
          <p:nvPr/>
        </p:nvSpPr>
        <p:spPr>
          <a:xfrm>
            <a:off x="2322461" y="2122170"/>
            <a:ext cx="6840473" cy="3384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34269" y="2049017"/>
            <a:ext cx="1728470" cy="935355"/>
          </a:xfrm>
          <a:custGeom>
            <a:avLst/>
            <a:gdLst/>
            <a:ahLst/>
            <a:cxnLst/>
            <a:rect l="l" t="t" r="r" b="b"/>
            <a:pathLst>
              <a:path w="1728470" h="935355">
                <a:moveTo>
                  <a:pt x="864108" y="0"/>
                </a:moveTo>
                <a:lnTo>
                  <a:pt x="802332" y="1175"/>
                </a:lnTo>
                <a:lnTo>
                  <a:pt x="741739" y="4647"/>
                </a:lnTo>
                <a:lnTo>
                  <a:pt x="682474" y="10338"/>
                </a:lnTo>
                <a:lnTo>
                  <a:pt x="624682" y="18168"/>
                </a:lnTo>
                <a:lnTo>
                  <a:pt x="568509" y="28057"/>
                </a:lnTo>
                <a:lnTo>
                  <a:pt x="514101" y="39927"/>
                </a:lnTo>
                <a:lnTo>
                  <a:pt x="461602" y="53697"/>
                </a:lnTo>
                <a:lnTo>
                  <a:pt x="411158" y="69290"/>
                </a:lnTo>
                <a:lnTo>
                  <a:pt x="362915" y="86624"/>
                </a:lnTo>
                <a:lnTo>
                  <a:pt x="317018" y="105622"/>
                </a:lnTo>
                <a:lnTo>
                  <a:pt x="273612" y="126204"/>
                </a:lnTo>
                <a:lnTo>
                  <a:pt x="232842" y="148291"/>
                </a:lnTo>
                <a:lnTo>
                  <a:pt x="194855" y="171802"/>
                </a:lnTo>
                <a:lnTo>
                  <a:pt x="159796" y="196660"/>
                </a:lnTo>
                <a:lnTo>
                  <a:pt x="127810" y="222784"/>
                </a:lnTo>
                <a:lnTo>
                  <a:pt x="99042" y="250096"/>
                </a:lnTo>
                <a:lnTo>
                  <a:pt x="73638" y="278516"/>
                </a:lnTo>
                <a:lnTo>
                  <a:pt x="33503" y="338364"/>
                </a:lnTo>
                <a:lnTo>
                  <a:pt x="8569" y="401692"/>
                </a:lnTo>
                <a:lnTo>
                  <a:pt x="0" y="467868"/>
                </a:lnTo>
                <a:lnTo>
                  <a:pt x="2166" y="501267"/>
                </a:lnTo>
                <a:lnTo>
                  <a:pt x="19063" y="566067"/>
                </a:lnTo>
                <a:lnTo>
                  <a:pt x="51743" y="627677"/>
                </a:lnTo>
                <a:lnTo>
                  <a:pt x="99042" y="685470"/>
                </a:lnTo>
                <a:lnTo>
                  <a:pt x="127810" y="712738"/>
                </a:lnTo>
                <a:lnTo>
                  <a:pt x="159796" y="738816"/>
                </a:lnTo>
                <a:lnTo>
                  <a:pt x="194855" y="763626"/>
                </a:lnTo>
                <a:lnTo>
                  <a:pt x="232842" y="787088"/>
                </a:lnTo>
                <a:lnTo>
                  <a:pt x="273612" y="809125"/>
                </a:lnTo>
                <a:lnTo>
                  <a:pt x="317018" y="829658"/>
                </a:lnTo>
                <a:lnTo>
                  <a:pt x="362915" y="848607"/>
                </a:lnTo>
                <a:lnTo>
                  <a:pt x="411158" y="865896"/>
                </a:lnTo>
                <a:lnTo>
                  <a:pt x="461602" y="881445"/>
                </a:lnTo>
                <a:lnTo>
                  <a:pt x="514101" y="895175"/>
                </a:lnTo>
                <a:lnTo>
                  <a:pt x="568509" y="907008"/>
                </a:lnTo>
                <a:lnTo>
                  <a:pt x="624682" y="916866"/>
                </a:lnTo>
                <a:lnTo>
                  <a:pt x="682474" y="924670"/>
                </a:lnTo>
                <a:lnTo>
                  <a:pt x="741739" y="930342"/>
                </a:lnTo>
                <a:lnTo>
                  <a:pt x="802332" y="933803"/>
                </a:lnTo>
                <a:lnTo>
                  <a:pt x="864108" y="934974"/>
                </a:lnTo>
                <a:lnTo>
                  <a:pt x="925792" y="933803"/>
                </a:lnTo>
                <a:lnTo>
                  <a:pt x="986310" y="930342"/>
                </a:lnTo>
                <a:lnTo>
                  <a:pt x="1045516" y="924670"/>
                </a:lnTo>
                <a:lnTo>
                  <a:pt x="1103261" y="916866"/>
                </a:lnTo>
                <a:lnTo>
                  <a:pt x="1159401" y="907008"/>
                </a:lnTo>
                <a:lnTo>
                  <a:pt x="1213788" y="895175"/>
                </a:lnTo>
                <a:lnTo>
                  <a:pt x="1266276" y="881445"/>
                </a:lnTo>
                <a:lnTo>
                  <a:pt x="1316719" y="865896"/>
                </a:lnTo>
                <a:lnTo>
                  <a:pt x="1364969" y="848607"/>
                </a:lnTo>
                <a:lnTo>
                  <a:pt x="1410880" y="829658"/>
                </a:lnTo>
                <a:lnTo>
                  <a:pt x="1454306" y="809125"/>
                </a:lnTo>
                <a:lnTo>
                  <a:pt x="1495100" y="787088"/>
                </a:lnTo>
                <a:lnTo>
                  <a:pt x="1533115" y="763626"/>
                </a:lnTo>
                <a:lnTo>
                  <a:pt x="1568206" y="738816"/>
                </a:lnTo>
                <a:lnTo>
                  <a:pt x="1600225" y="712738"/>
                </a:lnTo>
                <a:lnTo>
                  <a:pt x="1629026" y="685470"/>
                </a:lnTo>
                <a:lnTo>
                  <a:pt x="1654462" y="657090"/>
                </a:lnTo>
                <a:lnTo>
                  <a:pt x="1694655" y="597310"/>
                </a:lnTo>
                <a:lnTo>
                  <a:pt x="1719630" y="534027"/>
                </a:lnTo>
                <a:lnTo>
                  <a:pt x="1728216" y="467867"/>
                </a:lnTo>
                <a:lnTo>
                  <a:pt x="1726045" y="434464"/>
                </a:lnTo>
                <a:lnTo>
                  <a:pt x="1709118" y="369632"/>
                </a:lnTo>
                <a:lnTo>
                  <a:pt x="1676387" y="307965"/>
                </a:lnTo>
                <a:lnTo>
                  <a:pt x="1629026" y="250096"/>
                </a:lnTo>
                <a:lnTo>
                  <a:pt x="1600225" y="222784"/>
                </a:lnTo>
                <a:lnTo>
                  <a:pt x="1568206" y="196660"/>
                </a:lnTo>
                <a:lnTo>
                  <a:pt x="1533115" y="171802"/>
                </a:lnTo>
                <a:lnTo>
                  <a:pt x="1495100" y="148291"/>
                </a:lnTo>
                <a:lnTo>
                  <a:pt x="1454306" y="126204"/>
                </a:lnTo>
                <a:lnTo>
                  <a:pt x="1410880" y="105622"/>
                </a:lnTo>
                <a:lnTo>
                  <a:pt x="1364969" y="86624"/>
                </a:lnTo>
                <a:lnTo>
                  <a:pt x="1316719" y="69290"/>
                </a:lnTo>
                <a:lnTo>
                  <a:pt x="1266276" y="53697"/>
                </a:lnTo>
                <a:lnTo>
                  <a:pt x="1213788" y="39927"/>
                </a:lnTo>
                <a:lnTo>
                  <a:pt x="1159401" y="28057"/>
                </a:lnTo>
                <a:lnTo>
                  <a:pt x="1103261" y="18168"/>
                </a:lnTo>
                <a:lnTo>
                  <a:pt x="1045516" y="10338"/>
                </a:lnTo>
                <a:lnTo>
                  <a:pt x="986310" y="4647"/>
                </a:lnTo>
                <a:lnTo>
                  <a:pt x="925792" y="1175"/>
                </a:lnTo>
                <a:lnTo>
                  <a:pt x="864108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42371" y="6011671"/>
            <a:ext cx="1449070" cy="553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15">
              <a:lnSpc>
                <a:spcPts val="1345"/>
              </a:lnSpc>
              <a:tabLst>
                <a:tab pos="710565" algn="l"/>
                <a:tab pos="1181735" algn="l"/>
              </a:tabLst>
            </a:pPr>
            <a:r>
              <a:rPr dirty="0" sz="1300" spc="15">
                <a:latin typeface="Symbol"/>
                <a:cs typeface="Symbol"/>
              </a:rPr>
              <a:t></a:t>
            </a:r>
            <a:r>
              <a:rPr dirty="0" sz="1300" spc="15">
                <a:latin typeface="Times New Roman"/>
                <a:cs typeface="Times New Roman"/>
              </a:rPr>
              <a:t>	</a:t>
            </a:r>
            <a:r>
              <a:rPr dirty="0" sz="1300" spc="15">
                <a:latin typeface="Symbol"/>
                <a:cs typeface="Symbol"/>
              </a:rPr>
              <a:t></a:t>
            </a:r>
            <a:r>
              <a:rPr dirty="0" sz="1300" spc="15">
                <a:latin typeface="Times New Roman"/>
                <a:cs typeface="Times New Roman"/>
              </a:rPr>
              <a:t>	</a:t>
            </a:r>
            <a:r>
              <a:rPr dirty="0" sz="1300" spc="15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2485"/>
              </a:lnSpc>
              <a:tabLst>
                <a:tab pos="1177925" algn="l"/>
              </a:tabLst>
            </a:pP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160" i="1">
                <a:latin typeface="Times New Roman"/>
                <a:cs typeface="Times New Roman"/>
              </a:rPr>
              <a:t> </a:t>
            </a:r>
            <a:r>
              <a:rPr dirty="0" baseline="-25641" sz="1950" spc="22" i="1">
                <a:latin typeface="Times New Roman"/>
                <a:cs typeface="Times New Roman"/>
              </a:rPr>
              <a:t>n</a:t>
            </a:r>
            <a:r>
              <a:rPr dirty="0" baseline="-25641" sz="1950" i="1">
                <a:latin typeface="Times New Roman"/>
                <a:cs typeface="Times New Roman"/>
              </a:rPr>
              <a:t>  </a:t>
            </a:r>
            <a:r>
              <a:rPr dirty="0" baseline="-25641" sz="1950" spc="-135" i="1">
                <a:latin typeface="Times New Roman"/>
                <a:cs typeface="Times New Roman"/>
              </a:rPr>
              <a:t> </a:t>
            </a:r>
            <a:r>
              <a:rPr dirty="0" sz="2250" spc="20">
                <a:latin typeface="Symbol"/>
                <a:cs typeface="Symbol"/>
              </a:rPr>
              <a:t></a:t>
            </a:r>
            <a:r>
              <a:rPr dirty="0" sz="2250" spc="60">
                <a:latin typeface="Times New Roman"/>
                <a:cs typeface="Times New Roman"/>
              </a:rPr>
              <a:t> </a:t>
            </a:r>
            <a:r>
              <a:rPr dirty="0" sz="2250" spc="65" i="1">
                <a:latin typeface="Times New Roman"/>
                <a:cs typeface="Times New Roman"/>
              </a:rPr>
              <a:t>e</a:t>
            </a:r>
            <a:r>
              <a:rPr dirty="0" baseline="-25641" sz="1950" spc="22" i="1">
                <a:latin typeface="Times New Roman"/>
                <a:cs typeface="Times New Roman"/>
              </a:rPr>
              <a:t>n</a:t>
            </a:r>
            <a:r>
              <a:rPr dirty="0" baseline="-25641" sz="1950" spc="89" i="1">
                <a:latin typeface="Times New Roman"/>
                <a:cs typeface="Times New Roman"/>
              </a:rPr>
              <a:t> </a:t>
            </a:r>
            <a:r>
              <a:rPr dirty="0" sz="2250" spc="20">
                <a:latin typeface="Symbol"/>
                <a:cs typeface="Symbol"/>
              </a:rPr>
              <a:t>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160" i="1">
                <a:latin typeface="Times New Roman"/>
                <a:cs typeface="Times New Roman"/>
              </a:rPr>
              <a:t> </a:t>
            </a:r>
            <a:r>
              <a:rPr dirty="0" baseline="-25641" sz="1950" spc="22" i="1">
                <a:latin typeface="Times New Roman"/>
                <a:cs typeface="Times New Roman"/>
              </a:rPr>
              <a:t>n</a:t>
            </a:r>
            <a:endParaRPr baseline="-25641"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有损压缩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616190" cy="4683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有损预测编码系统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7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量化器插在符号编码器和预测误差产生处之 间，把原来无损编码器中的整数舍入模块吸收 了进来</a:t>
            </a:r>
            <a:endParaRPr sz="2800">
              <a:latin typeface="NSimSun"/>
              <a:cs typeface="NSimSun"/>
            </a:endParaRPr>
          </a:p>
          <a:p>
            <a:pPr algn="r" marR="1069975">
              <a:lnSpc>
                <a:spcPts val="1100"/>
              </a:lnSpc>
              <a:spcBef>
                <a:spcPts val="1045"/>
              </a:spcBef>
              <a:tabLst>
                <a:tab pos="863600" algn="l"/>
              </a:tabLst>
            </a:pPr>
            <a:r>
              <a:rPr dirty="0" sz="1300" spc="15">
                <a:latin typeface="Symbol"/>
                <a:cs typeface="Symbol"/>
              </a:rPr>
              <a:t></a:t>
            </a:r>
            <a:r>
              <a:rPr dirty="0" sz="1300" spc="15">
                <a:latin typeface="Times New Roman"/>
                <a:cs typeface="Times New Roman"/>
              </a:rPr>
              <a:t>	</a:t>
            </a:r>
            <a:r>
              <a:rPr dirty="0" sz="1300" spc="15">
                <a:latin typeface="Symbol"/>
                <a:cs typeface="Symbol"/>
              </a:rPr>
              <a:t></a:t>
            </a:r>
            <a:endParaRPr sz="1300">
              <a:latin typeface="Symbol"/>
              <a:cs typeface="Symbol"/>
            </a:endParaRPr>
          </a:p>
          <a:p>
            <a:pPr algn="just" marL="469900">
              <a:lnSpc>
                <a:spcPts val="29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量化器将预测误差映射进输</a:t>
            </a:r>
            <a:r>
              <a:rPr dirty="0" sz="2800">
                <a:latin typeface="NSimSun"/>
                <a:cs typeface="NSimSun"/>
              </a:rPr>
              <a:t>出</a:t>
            </a:r>
            <a:r>
              <a:rPr dirty="0" sz="2800" spc="-1110">
                <a:latin typeface="NSimSun"/>
                <a:cs typeface="NSimSun"/>
              </a:rPr>
              <a:t> </a:t>
            </a:r>
            <a:r>
              <a:rPr dirty="0" baseline="1234" sz="3375" spc="75" i="1">
                <a:latin typeface="Times New Roman"/>
                <a:cs typeface="Times New Roman"/>
              </a:rPr>
              <a:t>e</a:t>
            </a:r>
            <a:r>
              <a:rPr dirty="0" baseline="-21367" sz="1950" spc="22" i="1">
                <a:latin typeface="Times New Roman"/>
                <a:cs typeface="Times New Roman"/>
              </a:rPr>
              <a:t>n</a:t>
            </a:r>
            <a:r>
              <a:rPr dirty="0" baseline="-21367" sz="1950" i="1">
                <a:latin typeface="Times New Roman"/>
                <a:cs typeface="Times New Roman"/>
              </a:rPr>
              <a:t> </a:t>
            </a:r>
            <a:r>
              <a:rPr dirty="0" baseline="-21367" sz="1950" spc="187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中</a:t>
            </a:r>
            <a:r>
              <a:rPr dirty="0" sz="2800" spc="-1300">
                <a:latin typeface="NSimSun"/>
                <a:cs typeface="NSimSun"/>
              </a:rPr>
              <a:t>，</a:t>
            </a:r>
            <a:r>
              <a:rPr dirty="0" baseline="1234" sz="3375" spc="75" i="1">
                <a:latin typeface="Times New Roman"/>
                <a:cs typeface="Times New Roman"/>
              </a:rPr>
              <a:t>e</a:t>
            </a:r>
            <a:r>
              <a:rPr dirty="0" baseline="-21367" sz="1950" spc="22" i="1">
                <a:latin typeface="Times New Roman"/>
                <a:cs typeface="Times New Roman"/>
              </a:rPr>
              <a:t>n</a:t>
            </a:r>
            <a:r>
              <a:rPr dirty="0" baseline="-21367" sz="1950" i="1">
                <a:latin typeface="Times New Roman"/>
                <a:cs typeface="Times New Roman"/>
              </a:rPr>
              <a:t>  </a:t>
            </a:r>
            <a:r>
              <a:rPr dirty="0" baseline="-21367" sz="1950" spc="-7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确定</a:t>
            </a:r>
            <a:endParaRPr sz="2800">
              <a:latin typeface="NSimSun"/>
              <a:cs typeface="NSimSun"/>
            </a:endParaRPr>
          </a:p>
          <a:p>
            <a:pPr algn="just" marL="469900">
              <a:lnSpc>
                <a:spcPct val="100000"/>
              </a:lnSpc>
              <a:spcBef>
                <a:spcPts val="5"/>
              </a:spcBef>
            </a:pPr>
            <a:r>
              <a:rPr dirty="0" sz="2800" spc="-5">
                <a:latin typeface="NSimSun"/>
                <a:cs typeface="NSimSun"/>
              </a:rPr>
              <a:t>了有损预测编码中的压缩量和失真量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反馈环的输入是过去预测和与其对应的量化 误差的函数</a:t>
            </a:r>
            <a:endParaRPr sz="2800">
              <a:latin typeface="NSimSun"/>
              <a:cs typeface="NSimSun"/>
            </a:endParaRPr>
          </a:p>
          <a:p>
            <a:pPr algn="ctr" marR="826769">
              <a:lnSpc>
                <a:spcPts val="1345"/>
              </a:lnSpc>
              <a:spcBef>
                <a:spcPts val="95"/>
              </a:spcBef>
              <a:tabLst>
                <a:tab pos="691515" algn="l"/>
                <a:tab pos="1163320" algn="l"/>
              </a:tabLst>
            </a:pPr>
            <a:r>
              <a:rPr dirty="0" sz="1300" spc="15">
                <a:latin typeface="Symbol"/>
                <a:cs typeface="Symbol"/>
              </a:rPr>
              <a:t></a:t>
            </a:r>
            <a:r>
              <a:rPr dirty="0" sz="1300" spc="15">
                <a:latin typeface="Times New Roman"/>
                <a:cs typeface="Times New Roman"/>
              </a:rPr>
              <a:t>	</a:t>
            </a:r>
            <a:r>
              <a:rPr dirty="0" sz="1300" spc="15">
                <a:latin typeface="Symbol"/>
                <a:cs typeface="Symbol"/>
              </a:rPr>
              <a:t></a:t>
            </a:r>
            <a:r>
              <a:rPr dirty="0" sz="1300" spc="15">
                <a:latin typeface="Times New Roman"/>
                <a:cs typeface="Times New Roman"/>
              </a:rPr>
              <a:t>	</a:t>
            </a:r>
            <a:r>
              <a:rPr dirty="0" sz="1300" spc="15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  <a:p>
            <a:pPr algn="ctr" marR="658495">
              <a:lnSpc>
                <a:spcPts val="2485"/>
              </a:lnSpc>
              <a:tabLst>
                <a:tab pos="1165225" algn="l"/>
              </a:tabLst>
            </a:pP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160" i="1">
                <a:latin typeface="Times New Roman"/>
                <a:cs typeface="Times New Roman"/>
              </a:rPr>
              <a:t> </a:t>
            </a:r>
            <a:r>
              <a:rPr dirty="0" baseline="-25641" sz="1950" spc="22" i="1">
                <a:latin typeface="Times New Roman"/>
                <a:cs typeface="Times New Roman"/>
              </a:rPr>
              <a:t>n</a:t>
            </a:r>
            <a:r>
              <a:rPr dirty="0" baseline="-25641" sz="1950" i="1">
                <a:latin typeface="Times New Roman"/>
                <a:cs typeface="Times New Roman"/>
              </a:rPr>
              <a:t>  </a:t>
            </a:r>
            <a:r>
              <a:rPr dirty="0" baseline="-25641" sz="1950" spc="-135" i="1">
                <a:latin typeface="Times New Roman"/>
                <a:cs typeface="Times New Roman"/>
              </a:rPr>
              <a:t> </a:t>
            </a:r>
            <a:r>
              <a:rPr dirty="0" sz="2250" spc="20">
                <a:latin typeface="Symbol"/>
                <a:cs typeface="Symbol"/>
              </a:rPr>
              <a:t></a:t>
            </a:r>
            <a:r>
              <a:rPr dirty="0" sz="2250" spc="60">
                <a:latin typeface="Times New Roman"/>
                <a:cs typeface="Times New Roman"/>
              </a:rPr>
              <a:t> </a:t>
            </a:r>
            <a:r>
              <a:rPr dirty="0" sz="2250" spc="65" i="1">
                <a:latin typeface="Times New Roman"/>
                <a:cs typeface="Times New Roman"/>
              </a:rPr>
              <a:t>e</a:t>
            </a:r>
            <a:r>
              <a:rPr dirty="0" baseline="-25641" sz="1950" spc="22" i="1">
                <a:latin typeface="Times New Roman"/>
                <a:cs typeface="Times New Roman"/>
              </a:rPr>
              <a:t>n</a:t>
            </a:r>
            <a:r>
              <a:rPr dirty="0" baseline="-25641" sz="1950" spc="89" i="1">
                <a:latin typeface="Times New Roman"/>
                <a:cs typeface="Times New Roman"/>
              </a:rPr>
              <a:t> </a:t>
            </a:r>
            <a:r>
              <a:rPr dirty="0" sz="2250" spc="20">
                <a:latin typeface="Symbol"/>
                <a:cs typeface="Symbol"/>
              </a:rPr>
              <a:t>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160" i="1">
                <a:latin typeface="Times New Roman"/>
                <a:cs typeface="Times New Roman"/>
              </a:rPr>
              <a:t> </a:t>
            </a:r>
            <a:r>
              <a:rPr dirty="0" baseline="-25641" sz="1950" spc="22" i="1">
                <a:latin typeface="Times New Roman"/>
                <a:cs typeface="Times New Roman"/>
              </a:rPr>
              <a:t>n</a:t>
            </a:r>
            <a:endParaRPr baseline="-25641"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7616190" cy="2423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有损压缩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最优预测器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在绝大多数预测编码中用到的最优预测器在 满足限制条件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298" y="4626368"/>
            <a:ext cx="6425565" cy="681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866264">
              <a:lnSpc>
                <a:spcPct val="100000"/>
              </a:lnSpc>
            </a:pPr>
            <a:r>
              <a:rPr dirty="0" sz="1300" spc="5" i="1">
                <a:latin typeface="Times New Roman"/>
                <a:cs typeface="Times New Roman"/>
              </a:rPr>
              <a:t>i</a:t>
            </a:r>
            <a:r>
              <a:rPr dirty="0" sz="1300" spc="-180" i="1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Symbol"/>
                <a:cs typeface="Symbol"/>
              </a:rPr>
              <a:t></a:t>
            </a:r>
            <a:r>
              <a:rPr dirty="0" sz="1300" spc="15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3295"/>
              </a:lnSpc>
              <a:spcBef>
                <a:spcPts val="509"/>
              </a:spcBef>
            </a:pPr>
            <a:r>
              <a:rPr dirty="0" sz="2800" spc="-5">
                <a:latin typeface="NSimSun"/>
                <a:cs typeface="NSimSun"/>
              </a:rPr>
              <a:t>的情况下能最小化编码器的均方预测误差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9917" y="3436111"/>
            <a:ext cx="1784985" cy="2114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83234" algn="l"/>
                <a:tab pos="1692275" algn="l"/>
              </a:tabLst>
            </a:pPr>
            <a:r>
              <a:rPr dirty="0" sz="1300" spc="15">
                <a:latin typeface="Symbol"/>
                <a:cs typeface="Symbol"/>
              </a:rPr>
              <a:t></a:t>
            </a:r>
            <a:r>
              <a:rPr dirty="0" sz="1300" spc="15">
                <a:latin typeface="Times New Roman"/>
                <a:cs typeface="Times New Roman"/>
              </a:rPr>
              <a:t>	</a:t>
            </a:r>
            <a:r>
              <a:rPr dirty="0" sz="1300" spc="15">
                <a:latin typeface="Times New Roman"/>
                <a:cs typeface="Times New Roman"/>
              </a:rPr>
              <a:t>^</a:t>
            </a:r>
            <a:r>
              <a:rPr dirty="0" sz="1300" spc="15">
                <a:latin typeface="Times New Roman"/>
                <a:cs typeface="Times New Roman"/>
              </a:rPr>
              <a:t>	</a:t>
            </a:r>
            <a:r>
              <a:rPr dirty="0" sz="1300" spc="15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21151" y="3436111"/>
            <a:ext cx="3264535" cy="1236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15">
              <a:lnSpc>
                <a:spcPts val="1345"/>
              </a:lnSpc>
            </a:pPr>
            <a:r>
              <a:rPr dirty="0" sz="1300" spc="15">
                <a:latin typeface="Symbol"/>
                <a:cs typeface="Symbol"/>
              </a:rPr>
              <a:t></a:t>
            </a:r>
            <a:endParaRPr sz="1300">
              <a:latin typeface="Symbol"/>
              <a:cs typeface="Symbol"/>
            </a:endParaRPr>
          </a:p>
          <a:p>
            <a:pPr marL="12700">
              <a:lnSpc>
                <a:spcPts val="2485"/>
              </a:lnSpc>
              <a:tabLst>
                <a:tab pos="1177925" algn="l"/>
                <a:tab pos="2387600" algn="l"/>
                <a:tab pos="3059430" algn="l"/>
              </a:tabLst>
            </a:pP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160" i="1">
                <a:latin typeface="Times New Roman"/>
                <a:cs typeface="Times New Roman"/>
              </a:rPr>
              <a:t> </a:t>
            </a:r>
            <a:r>
              <a:rPr dirty="0" baseline="-25641" sz="1950" spc="22" i="1">
                <a:latin typeface="Times New Roman"/>
                <a:cs typeface="Times New Roman"/>
              </a:rPr>
              <a:t>n</a:t>
            </a:r>
            <a:r>
              <a:rPr dirty="0" baseline="-25641" sz="1950" i="1">
                <a:latin typeface="Times New Roman"/>
                <a:cs typeface="Times New Roman"/>
              </a:rPr>
              <a:t>  </a:t>
            </a:r>
            <a:r>
              <a:rPr dirty="0" baseline="-25641" sz="1950" spc="-135" i="1">
                <a:latin typeface="Times New Roman"/>
                <a:cs typeface="Times New Roman"/>
              </a:rPr>
              <a:t> </a:t>
            </a:r>
            <a:r>
              <a:rPr dirty="0" sz="2250" spc="15">
                <a:latin typeface="Symbol"/>
                <a:cs typeface="Symbol"/>
              </a:rPr>
              <a:t></a:t>
            </a:r>
            <a:r>
              <a:rPr dirty="0" sz="2250" spc="60">
                <a:latin typeface="Times New Roman"/>
                <a:cs typeface="Times New Roman"/>
              </a:rPr>
              <a:t> </a:t>
            </a:r>
            <a:r>
              <a:rPr dirty="0" sz="2250" spc="65" i="1">
                <a:latin typeface="Times New Roman"/>
                <a:cs typeface="Times New Roman"/>
              </a:rPr>
              <a:t>e</a:t>
            </a:r>
            <a:r>
              <a:rPr dirty="0" baseline="-23504" sz="1950" spc="22" i="1">
                <a:latin typeface="Times New Roman"/>
                <a:cs typeface="Times New Roman"/>
              </a:rPr>
              <a:t>n</a:t>
            </a:r>
            <a:r>
              <a:rPr dirty="0" baseline="-23504" sz="1950" spc="89" i="1">
                <a:latin typeface="Times New Roman"/>
                <a:cs typeface="Times New Roman"/>
              </a:rPr>
              <a:t> </a:t>
            </a:r>
            <a:r>
              <a:rPr dirty="0" sz="2250" spc="15">
                <a:latin typeface="Symbol"/>
                <a:cs typeface="Symbol"/>
              </a:rPr>
              <a:t>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160" i="1">
                <a:latin typeface="Times New Roman"/>
                <a:cs typeface="Times New Roman"/>
              </a:rPr>
              <a:t> </a:t>
            </a:r>
            <a:r>
              <a:rPr dirty="0" baseline="-25641" sz="1950" spc="22" i="1">
                <a:latin typeface="Times New Roman"/>
                <a:cs typeface="Times New Roman"/>
              </a:rPr>
              <a:t>n</a:t>
            </a:r>
            <a:r>
              <a:rPr dirty="0" baseline="-25641" sz="1950" i="1">
                <a:latin typeface="Times New Roman"/>
                <a:cs typeface="Times New Roman"/>
              </a:rPr>
              <a:t>  </a:t>
            </a:r>
            <a:r>
              <a:rPr dirty="0" baseline="-25641" sz="1950" spc="-135" i="1">
                <a:latin typeface="Times New Roman"/>
                <a:cs typeface="Times New Roman"/>
              </a:rPr>
              <a:t> </a:t>
            </a:r>
            <a:r>
              <a:rPr dirty="0" sz="2250" spc="15">
                <a:latin typeface="Symbol"/>
                <a:cs typeface="Symbol"/>
              </a:rPr>
              <a:t></a:t>
            </a:r>
            <a:r>
              <a:rPr dirty="0" sz="2250" spc="60">
                <a:latin typeface="Times New Roman"/>
                <a:cs typeface="Times New Roman"/>
              </a:rPr>
              <a:t> </a:t>
            </a:r>
            <a:r>
              <a:rPr dirty="0" sz="2250" spc="65" i="1">
                <a:latin typeface="Times New Roman"/>
                <a:cs typeface="Times New Roman"/>
              </a:rPr>
              <a:t>e</a:t>
            </a:r>
            <a:r>
              <a:rPr dirty="0" baseline="-23504" sz="1950" spc="22" i="1">
                <a:latin typeface="Times New Roman"/>
                <a:cs typeface="Times New Roman"/>
              </a:rPr>
              <a:t>n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120" i="1">
                <a:latin typeface="Times New Roman"/>
                <a:cs typeface="Times New Roman"/>
              </a:rPr>
              <a:t> </a:t>
            </a:r>
            <a:r>
              <a:rPr dirty="0" sz="2250" spc="15">
                <a:latin typeface="Symbol"/>
                <a:cs typeface="Symbol"/>
              </a:rPr>
              <a:t>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160" i="1">
                <a:latin typeface="Times New Roman"/>
                <a:cs typeface="Times New Roman"/>
              </a:rPr>
              <a:t> </a:t>
            </a:r>
            <a:r>
              <a:rPr dirty="0" baseline="-25641" sz="1950" spc="22" i="1">
                <a:latin typeface="Times New Roman"/>
                <a:cs typeface="Times New Roman"/>
              </a:rPr>
              <a:t>n</a:t>
            </a:r>
            <a:r>
              <a:rPr dirty="0" baseline="-25641" sz="1950" i="1">
                <a:latin typeface="Times New Roman"/>
                <a:cs typeface="Times New Roman"/>
              </a:rPr>
              <a:t>  </a:t>
            </a:r>
            <a:r>
              <a:rPr dirty="0" baseline="-25641" sz="1950" spc="-135" i="1">
                <a:latin typeface="Times New Roman"/>
                <a:cs typeface="Times New Roman"/>
              </a:rPr>
              <a:t> </a:t>
            </a:r>
            <a:r>
              <a:rPr dirty="0" sz="2250" spc="15">
                <a:latin typeface="Symbol"/>
                <a:cs typeface="Symbol"/>
              </a:rPr>
              <a:t>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2250" spc="5" i="1">
                <a:latin typeface="Times New Roman"/>
                <a:cs typeface="Times New Roman"/>
              </a:rPr>
              <a:t>f</a:t>
            </a:r>
            <a:r>
              <a:rPr dirty="0" sz="2250" spc="-360" i="1">
                <a:latin typeface="Times New Roman"/>
                <a:cs typeface="Times New Roman"/>
              </a:rPr>
              <a:t> </a:t>
            </a:r>
            <a:r>
              <a:rPr dirty="0" baseline="-23504" sz="1950" spc="22" i="1">
                <a:latin typeface="Times New Roman"/>
                <a:cs typeface="Times New Roman"/>
              </a:rPr>
              <a:t>n</a:t>
            </a:r>
            <a:endParaRPr baseline="-23504" sz="1950">
              <a:latin typeface="Times New Roman"/>
              <a:cs typeface="Times New Roman"/>
            </a:endParaRPr>
          </a:p>
          <a:p>
            <a:pPr marL="17145">
              <a:lnSpc>
                <a:spcPts val="1195"/>
              </a:lnSpc>
              <a:spcBef>
                <a:spcPts val="1030"/>
              </a:spcBef>
              <a:tabLst>
                <a:tab pos="724535" algn="l"/>
              </a:tabLst>
            </a:pPr>
            <a:r>
              <a:rPr dirty="0" baseline="-10683" sz="1950" spc="22">
                <a:latin typeface="Times New Roman"/>
                <a:cs typeface="Times New Roman"/>
              </a:rPr>
              <a:t>^</a:t>
            </a:r>
            <a:r>
              <a:rPr dirty="0" baseline="-10683" sz="1950" spc="22">
                <a:latin typeface="Times New Roman"/>
                <a:cs typeface="Times New Roman"/>
              </a:rPr>
              <a:t>	</a:t>
            </a:r>
            <a:r>
              <a:rPr dirty="0" sz="1300" spc="20" i="1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3670"/>
              </a:lnSpc>
            </a:pPr>
            <a:r>
              <a:rPr dirty="0" baseline="14814" sz="3375" spc="7" i="1">
                <a:latin typeface="Times New Roman"/>
                <a:cs typeface="Times New Roman"/>
              </a:rPr>
              <a:t>f</a:t>
            </a:r>
            <a:r>
              <a:rPr dirty="0" baseline="14814" sz="3375" spc="240" i="1">
                <a:latin typeface="Times New Roman"/>
                <a:cs typeface="Times New Roman"/>
              </a:rPr>
              <a:t> </a:t>
            </a:r>
            <a:r>
              <a:rPr dirty="0" sz="1300" spc="15" i="1">
                <a:latin typeface="Times New Roman"/>
                <a:cs typeface="Times New Roman"/>
              </a:rPr>
              <a:t>n</a:t>
            </a:r>
            <a:r>
              <a:rPr dirty="0" sz="1300" i="1">
                <a:latin typeface="Times New Roman"/>
                <a:cs typeface="Times New Roman"/>
              </a:rPr>
              <a:t>  </a:t>
            </a:r>
            <a:r>
              <a:rPr dirty="0" sz="1300" spc="-90" i="1">
                <a:latin typeface="Times New Roman"/>
                <a:cs typeface="Times New Roman"/>
              </a:rPr>
              <a:t> </a:t>
            </a:r>
            <a:r>
              <a:rPr dirty="0" baseline="14814" sz="3375" spc="22">
                <a:latin typeface="Symbol"/>
                <a:cs typeface="Symbol"/>
              </a:rPr>
              <a:t></a:t>
            </a:r>
            <a:r>
              <a:rPr dirty="0" baseline="14814" sz="3375" spc="127">
                <a:latin typeface="Times New Roman"/>
                <a:cs typeface="Times New Roman"/>
              </a:rPr>
              <a:t> </a:t>
            </a:r>
            <a:r>
              <a:rPr dirty="0" baseline="1633" sz="5100" spc="22">
                <a:latin typeface="Symbol"/>
                <a:cs typeface="Symbol"/>
              </a:rPr>
              <a:t></a:t>
            </a:r>
            <a:r>
              <a:rPr dirty="0" baseline="1633" sz="5100" spc="-802">
                <a:latin typeface="Times New Roman"/>
                <a:cs typeface="Times New Roman"/>
              </a:rPr>
              <a:t> </a:t>
            </a:r>
            <a:r>
              <a:rPr dirty="0" baseline="13888" sz="3600" spc="-112" i="1">
                <a:latin typeface="Symbol"/>
                <a:cs typeface="Symbol"/>
              </a:rPr>
              <a:t></a:t>
            </a:r>
            <a:r>
              <a:rPr dirty="0" baseline="13888" sz="3600" spc="-517" i="1">
                <a:latin typeface="Times New Roman"/>
                <a:cs typeface="Times New Roman"/>
              </a:rPr>
              <a:t> </a:t>
            </a:r>
            <a:r>
              <a:rPr dirty="0" baseline="2136" sz="1950" spc="7" i="1">
                <a:latin typeface="Times New Roman"/>
                <a:cs typeface="Times New Roman"/>
              </a:rPr>
              <a:t>i</a:t>
            </a:r>
            <a:r>
              <a:rPr dirty="0" baseline="2136" sz="1950" i="1">
                <a:latin typeface="Times New Roman"/>
                <a:cs typeface="Times New Roman"/>
              </a:rPr>
              <a:t> </a:t>
            </a:r>
            <a:r>
              <a:rPr dirty="0" baseline="2136" sz="1950" spc="7" i="1">
                <a:latin typeface="Times New Roman"/>
                <a:cs typeface="Times New Roman"/>
              </a:rPr>
              <a:t> </a:t>
            </a:r>
            <a:r>
              <a:rPr dirty="0" baseline="14814" sz="3375" spc="7" i="1">
                <a:latin typeface="Times New Roman"/>
                <a:cs typeface="Times New Roman"/>
              </a:rPr>
              <a:t>f</a:t>
            </a:r>
            <a:r>
              <a:rPr dirty="0" baseline="14814" sz="3375" spc="-540" i="1">
                <a:latin typeface="Times New Roman"/>
                <a:cs typeface="Times New Roman"/>
              </a:rPr>
              <a:t> </a:t>
            </a:r>
            <a:r>
              <a:rPr dirty="0" baseline="2136" sz="1950" spc="22" i="1">
                <a:latin typeface="Times New Roman"/>
                <a:cs typeface="Times New Roman"/>
              </a:rPr>
              <a:t>n</a:t>
            </a:r>
            <a:r>
              <a:rPr dirty="0" baseline="2136" sz="1950" spc="-284" i="1">
                <a:latin typeface="Times New Roman"/>
                <a:cs typeface="Times New Roman"/>
              </a:rPr>
              <a:t> </a:t>
            </a:r>
            <a:r>
              <a:rPr dirty="0" baseline="2136" sz="1950" spc="-15">
                <a:latin typeface="Symbol"/>
                <a:cs typeface="Symbol"/>
              </a:rPr>
              <a:t></a:t>
            </a:r>
            <a:r>
              <a:rPr dirty="0" baseline="2136" sz="1950" spc="22">
                <a:latin typeface="Times New Roman"/>
                <a:cs typeface="Times New Roman"/>
              </a:rPr>
              <a:t>1</a:t>
            </a:r>
            <a:endParaRPr baseline="2136"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1303" y="5956071"/>
            <a:ext cx="16510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>
                <a:latin typeface="Symbol"/>
                <a:cs typeface="Symbol"/>
              </a:rPr>
              <a:t>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1303" y="5680989"/>
            <a:ext cx="165100" cy="40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2626" sz="3300" spc="-1642">
                <a:latin typeface="Symbol"/>
                <a:cs typeface="Symbol"/>
              </a:rPr>
              <a:t></a:t>
            </a:r>
            <a:r>
              <a:rPr dirty="0" sz="2200" spc="5">
                <a:latin typeface="Symbol"/>
                <a:cs typeface="Symbol"/>
              </a:rPr>
              <a:t>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8639" y="5744248"/>
            <a:ext cx="2540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200" spc="-1095">
                <a:latin typeface="Symbol"/>
                <a:cs typeface="Symbol"/>
              </a:rPr>
              <a:t>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8639" y="5681027"/>
            <a:ext cx="16510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>
                <a:latin typeface="Symbol"/>
                <a:cs typeface="Symbol"/>
              </a:rPr>
              <a:t>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85484" y="6150406"/>
            <a:ext cx="440690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8290" algn="l"/>
              </a:tabLst>
            </a:pPr>
            <a:r>
              <a:rPr dirty="0" sz="2200" spc="5">
                <a:latin typeface="Symbol"/>
                <a:cs typeface="Symbol"/>
              </a:rPr>
              <a:t></a:t>
            </a:r>
            <a:r>
              <a:rPr dirty="0" sz="2200" spc="5">
                <a:latin typeface="Times New Roman"/>
                <a:cs typeface="Times New Roman"/>
              </a:rPr>
              <a:t>	</a:t>
            </a:r>
            <a:r>
              <a:rPr dirty="0" sz="2200" spc="-1095">
                <a:latin typeface="Symbol"/>
                <a:cs typeface="Symbol"/>
              </a:rPr>
              <a:t></a:t>
            </a:r>
            <a:r>
              <a:rPr dirty="0" baseline="-16414" sz="3300" spc="7">
                <a:latin typeface="Symbol"/>
                <a:cs typeface="Symbol"/>
              </a:rPr>
              <a:t></a:t>
            </a:r>
            <a:endParaRPr baseline="-16414" sz="33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5484" y="5761011"/>
            <a:ext cx="13398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58639" y="5956096"/>
            <a:ext cx="29527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80">
                <a:latin typeface="Symbol"/>
                <a:cs typeface="Symbol"/>
              </a:rPr>
              <a:t></a:t>
            </a:r>
            <a:r>
              <a:rPr dirty="0" baseline="-15151" sz="3300" spc="7">
                <a:latin typeface="Symbol"/>
                <a:cs typeface="Symbol"/>
              </a:rPr>
              <a:t></a:t>
            </a:r>
            <a:endParaRPr baseline="-15151" sz="33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58639" y="6150381"/>
            <a:ext cx="29527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1095">
                <a:latin typeface="Symbol"/>
                <a:cs typeface="Symbol"/>
              </a:rPr>
              <a:t></a:t>
            </a:r>
            <a:r>
              <a:rPr dirty="0" baseline="-16414" sz="3300" spc="270">
                <a:latin typeface="Symbol"/>
                <a:cs typeface="Symbol"/>
              </a:rPr>
              <a:t></a:t>
            </a:r>
            <a:r>
              <a:rPr dirty="0" sz="2200" spc="5">
                <a:latin typeface="Symbol"/>
                <a:cs typeface="Symbol"/>
              </a:rPr>
              <a:t>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20208" y="5760986"/>
            <a:ext cx="13398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5">
                <a:latin typeface="Symbol"/>
                <a:cs typeface="Symbol"/>
              </a:rPr>
              <a:t>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29477" y="5684773"/>
            <a:ext cx="1079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10367" y="5895085"/>
            <a:ext cx="1079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50597" y="5981953"/>
            <a:ext cx="268605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 i="1">
                <a:latin typeface="Times New Roman"/>
                <a:cs typeface="Times New Roman"/>
              </a:rPr>
              <a:t>n</a:t>
            </a:r>
            <a:r>
              <a:rPr dirty="0" sz="1300" spc="85" i="1">
                <a:latin typeface="Times New Roman"/>
                <a:cs typeface="Times New Roman"/>
              </a:rPr>
              <a:t> </a:t>
            </a:r>
            <a:r>
              <a:rPr dirty="0" baseline="-10101" sz="3300" spc="7">
                <a:latin typeface="Symbol"/>
                <a:cs typeface="Symbol"/>
              </a:rPr>
              <a:t></a:t>
            </a:r>
            <a:endParaRPr baseline="-10101" sz="33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13565" y="6091682"/>
            <a:ext cx="1079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 i="1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92841" y="6091682"/>
            <a:ext cx="1079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 i="1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06110" y="5764783"/>
            <a:ext cx="677545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340"/>
              </a:lnSpc>
            </a:pPr>
            <a:r>
              <a:rPr dirty="0" sz="1300" spc="-5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  <a:p>
            <a:pPr algn="r" marR="8255">
              <a:lnSpc>
                <a:spcPts val="2420"/>
              </a:lnSpc>
              <a:tabLst>
                <a:tab pos="286385" algn="l"/>
                <a:tab pos="569595" algn="l"/>
              </a:tabLst>
            </a:pP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5" i="1">
                <a:latin typeface="Times New Roman"/>
                <a:cs typeface="Times New Roman"/>
              </a:rPr>
              <a:t>	</a:t>
            </a:r>
            <a:r>
              <a:rPr dirty="0" sz="2200" spc="10">
                <a:latin typeface="Symbol"/>
                <a:cs typeface="Symbol"/>
              </a:rPr>
              <a:t></a:t>
            </a:r>
            <a:r>
              <a:rPr dirty="0" sz="2200" spc="10">
                <a:latin typeface="Times New Roman"/>
                <a:cs typeface="Times New Roman"/>
              </a:rPr>
              <a:t>	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62324" y="5735828"/>
            <a:ext cx="1178560" cy="544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75310" algn="l"/>
              </a:tabLst>
            </a:pPr>
            <a:r>
              <a:rPr dirty="0" sz="2200" spc="10" i="1">
                <a:latin typeface="Times New Roman"/>
                <a:cs typeface="Times New Roman"/>
              </a:rPr>
              <a:t>E</a:t>
            </a:r>
            <a:r>
              <a:rPr dirty="0" sz="2200" spc="-310" i="1">
                <a:latin typeface="Times New Roman"/>
                <a:cs typeface="Times New Roman"/>
              </a:rPr>
              <a:t> </a:t>
            </a:r>
            <a:r>
              <a:rPr dirty="0" sz="3550" spc="-990">
                <a:latin typeface="Symbol"/>
                <a:cs typeface="Symbol"/>
              </a:rPr>
              <a:t></a:t>
            </a:r>
            <a:r>
              <a:rPr dirty="0" sz="2200" spc="5" i="1">
                <a:latin typeface="Times New Roman"/>
                <a:cs typeface="Times New Roman"/>
              </a:rPr>
              <a:t>e</a:t>
            </a:r>
            <a:r>
              <a:rPr dirty="0" sz="2200" i="1">
                <a:latin typeface="Times New Roman"/>
                <a:cs typeface="Times New Roman"/>
              </a:rPr>
              <a:t>	</a:t>
            </a:r>
            <a:r>
              <a:rPr dirty="0" sz="3550" spc="-425">
                <a:latin typeface="Symbol"/>
                <a:cs typeface="Symbol"/>
              </a:rPr>
              <a:t></a:t>
            </a:r>
            <a:r>
              <a:rPr dirty="0" sz="2200" spc="10">
                <a:latin typeface="Symbol"/>
                <a:cs typeface="Symbol"/>
              </a:rPr>
              <a:t></a:t>
            </a:r>
            <a:r>
              <a:rPr dirty="0" sz="2200" spc="235">
                <a:latin typeface="Times New Roman"/>
                <a:cs typeface="Times New Roman"/>
              </a:rPr>
              <a:t> </a:t>
            </a:r>
            <a:r>
              <a:rPr dirty="0" sz="2200" spc="10" i="1">
                <a:latin typeface="Times New Roman"/>
                <a:cs typeface="Times New Roman"/>
              </a:rPr>
              <a:t>E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51639" y="3633216"/>
            <a:ext cx="3657600" cy="2930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41639" y="3633215"/>
            <a:ext cx="3657600" cy="2933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68729" y="923290"/>
            <a:ext cx="7679055" cy="2173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017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图像的质量：2、对比度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600">
              <a:latin typeface="Times New Roman"/>
              <a:cs typeface="Times New Roman"/>
            </a:endParaRPr>
          </a:p>
          <a:p>
            <a:pPr marL="927100" marR="5080" indent="-914400">
              <a:lnSpc>
                <a:spcPct val="1197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对比度：是指一幅图像中灰度反差的大小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对比度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最大亮度</a:t>
            </a:r>
            <a:r>
              <a:rPr dirty="0" sz="32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/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最小亮度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有损压缩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748535"/>
            <a:ext cx="7616190" cy="1119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最优预测器（续）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最优准则是最小化均方预测误差，设量化误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8298" y="3303511"/>
            <a:ext cx="7158990" cy="3623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性组合进行预测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上述限制并不是必需的，但它们都极大地简 化了分析，也减少了预测器的计算复杂性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基于上述条件的预测编码方法称为差值脉冲 码调制法（DPCM）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最优预测器设计的问题简化为比较直观地选 择m个预测系数以最小化下式的问题：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97819" y="3055111"/>
            <a:ext cx="84137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2745" algn="l"/>
              </a:tabLst>
            </a:pPr>
            <a:r>
              <a:rPr dirty="0" sz="1900" i="1">
                <a:latin typeface="Times New Roman"/>
                <a:cs typeface="Times New Roman"/>
              </a:rPr>
              <a:t>e</a:t>
            </a:r>
            <a:r>
              <a:rPr dirty="0" sz="1900" spc="-80" i="1">
                <a:latin typeface="Times New Roman"/>
                <a:cs typeface="Times New Roman"/>
              </a:rPr>
              <a:t> </a:t>
            </a:r>
            <a:r>
              <a:rPr dirty="0" baseline="-5050" sz="1650" spc="7" i="1">
                <a:latin typeface="Times New Roman"/>
                <a:cs typeface="Times New Roman"/>
              </a:rPr>
              <a:t>n</a:t>
            </a:r>
            <a:r>
              <a:rPr dirty="0" baseline="-5050" sz="1650" i="1">
                <a:latin typeface="Times New Roman"/>
                <a:cs typeface="Times New Roman"/>
              </a:rPr>
              <a:t>	</a:t>
            </a:r>
            <a:r>
              <a:rPr dirty="0" sz="1900">
                <a:latin typeface="Symbol"/>
                <a:cs typeface="Symbol"/>
              </a:rPr>
              <a:t>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65">
                <a:latin typeface="Times New Roman"/>
                <a:cs typeface="Times New Roman"/>
              </a:rPr>
              <a:t> </a:t>
            </a:r>
            <a:r>
              <a:rPr dirty="0" sz="1900" i="1">
                <a:latin typeface="Times New Roman"/>
                <a:cs typeface="Times New Roman"/>
              </a:rPr>
              <a:t>e</a:t>
            </a:r>
            <a:r>
              <a:rPr dirty="0" sz="1900" spc="-225" i="1">
                <a:latin typeface="Times New Roman"/>
                <a:cs typeface="Times New Roman"/>
              </a:rPr>
              <a:t> </a:t>
            </a:r>
            <a:r>
              <a:rPr dirty="0" baseline="-25252" sz="1650" spc="7" i="1">
                <a:latin typeface="Times New Roman"/>
                <a:cs typeface="Times New Roman"/>
              </a:rPr>
              <a:t>n</a:t>
            </a:r>
            <a:endParaRPr baseline="-25252" sz="1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8298" y="2876803"/>
            <a:ext cx="71361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034030" algn="l"/>
              </a:tabLst>
            </a:pPr>
            <a:r>
              <a:rPr dirty="0" sz="2800" spc="-5">
                <a:latin typeface="NSimSun"/>
                <a:cs typeface="NSimSun"/>
              </a:rPr>
              <a:t>差可以忽略</a:t>
            </a:r>
            <a:r>
              <a:rPr dirty="0" sz="2800">
                <a:latin typeface="NSimSun"/>
                <a:cs typeface="NSimSun"/>
              </a:rPr>
              <a:t>（</a:t>
            </a:r>
            <a:r>
              <a:rPr dirty="0" sz="2800" spc="-975">
                <a:latin typeface="NSimSun"/>
                <a:cs typeface="NSimSun"/>
              </a:rPr>
              <a:t> </a:t>
            </a:r>
            <a:r>
              <a:rPr dirty="0" baseline="63131" sz="1650" spc="7">
                <a:latin typeface="Symbol"/>
                <a:cs typeface="Symbol"/>
              </a:rPr>
              <a:t></a:t>
            </a:r>
            <a:r>
              <a:rPr dirty="0" baseline="63131" sz="1650"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），并用m个先前像素的线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3686175" cy="1354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有损压缩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最优预测器（续）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04209" y="2612390"/>
            <a:ext cx="111125" cy="634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150" spc="-1325">
                <a:latin typeface="Symbol"/>
                <a:cs typeface="Symbol"/>
              </a:rPr>
              <a:t></a:t>
            </a:r>
            <a:endParaRPr sz="41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4960" y="3134944"/>
            <a:ext cx="445770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dirty="0" sz="2550" spc="10">
                <a:latin typeface="Symbol"/>
                <a:cs typeface="Symbol"/>
              </a:rPr>
              <a:t></a:t>
            </a:r>
            <a:r>
              <a:rPr dirty="0" sz="2550" spc="10">
                <a:latin typeface="Times New Roman"/>
                <a:cs typeface="Times New Roman"/>
              </a:rPr>
              <a:t>	</a:t>
            </a:r>
            <a:r>
              <a:rPr dirty="0" sz="2550" spc="-1265">
                <a:latin typeface="Symbol"/>
                <a:cs typeface="Symbol"/>
              </a:rPr>
              <a:t></a:t>
            </a:r>
            <a:r>
              <a:rPr dirty="0" baseline="-16339" sz="3825" spc="22">
                <a:latin typeface="Symbol"/>
                <a:cs typeface="Symbol"/>
              </a:rPr>
              <a:t></a:t>
            </a:r>
            <a:endParaRPr baseline="-16339" sz="3825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4960" y="2517686"/>
            <a:ext cx="445770" cy="504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dirty="0" baseline="-16339" sz="3825" spc="15">
                <a:latin typeface="Symbol"/>
                <a:cs typeface="Symbol"/>
              </a:rPr>
              <a:t></a:t>
            </a:r>
            <a:r>
              <a:rPr dirty="0" baseline="-16339" sz="3825" spc="15">
                <a:latin typeface="Times New Roman"/>
                <a:cs typeface="Times New Roman"/>
              </a:rPr>
              <a:t>	</a:t>
            </a:r>
            <a:r>
              <a:rPr dirty="0" baseline="-18518" sz="3825" spc="-1897">
                <a:latin typeface="Symbol"/>
                <a:cs typeface="Symbol"/>
              </a:rPr>
              <a:t></a:t>
            </a:r>
            <a:r>
              <a:rPr dirty="0" sz="2550" spc="15">
                <a:latin typeface="Symbol"/>
                <a:cs typeface="Symbol"/>
              </a:rPr>
              <a:t>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0051" y="3134944"/>
            <a:ext cx="302895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-1265">
                <a:latin typeface="Symbol"/>
                <a:cs typeface="Symbol"/>
              </a:rPr>
              <a:t></a:t>
            </a:r>
            <a:r>
              <a:rPr dirty="0" baseline="-16339" sz="3825" spc="-120">
                <a:latin typeface="Symbol"/>
                <a:cs typeface="Symbol"/>
              </a:rPr>
              <a:t></a:t>
            </a:r>
            <a:r>
              <a:rPr dirty="0" sz="2550" spc="10">
                <a:latin typeface="Symbol"/>
                <a:cs typeface="Symbol"/>
              </a:rPr>
              <a:t>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9808" y="2521445"/>
            <a:ext cx="121285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33583" y="2802623"/>
            <a:ext cx="121285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22366" y="2615933"/>
            <a:ext cx="164465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" i="1">
                <a:latin typeface="Times New Roman"/>
                <a:cs typeface="Times New Roman"/>
              </a:rPr>
              <a:t>m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3598" y="3263620"/>
            <a:ext cx="266065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60" i="1">
                <a:latin typeface="Times New Roman"/>
                <a:cs typeface="Times New Roman"/>
              </a:rPr>
              <a:t>i</a:t>
            </a:r>
            <a:r>
              <a:rPr dirty="0" sz="1500" spc="-165">
                <a:latin typeface="Symbol"/>
                <a:cs typeface="Symbol"/>
              </a:rPr>
              <a:t></a:t>
            </a:r>
            <a:r>
              <a:rPr dirty="0" sz="1500" spc="5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3723" y="2733522"/>
            <a:ext cx="1856739" cy="588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86715" algn="l"/>
                <a:tab pos="1139190" algn="l"/>
                <a:tab pos="1680845" algn="l"/>
              </a:tabLst>
            </a:pPr>
            <a:r>
              <a:rPr dirty="0" sz="1500" spc="5" i="1">
                <a:latin typeface="Times New Roman"/>
                <a:cs typeface="Times New Roman"/>
              </a:rPr>
              <a:t>n</a:t>
            </a:r>
            <a:r>
              <a:rPr dirty="0" sz="1500" spc="5" i="1">
                <a:latin typeface="Times New Roman"/>
                <a:cs typeface="Times New Roman"/>
              </a:rPr>
              <a:t>	</a:t>
            </a:r>
            <a:r>
              <a:rPr dirty="0" sz="3850" spc="20">
                <a:latin typeface="Symbol"/>
                <a:cs typeface="Symbol"/>
              </a:rPr>
              <a:t></a:t>
            </a:r>
            <a:r>
              <a:rPr dirty="0" sz="3850" spc="450">
                <a:latin typeface="Times New Roman"/>
                <a:cs typeface="Times New Roman"/>
              </a:rPr>
              <a:t> </a:t>
            </a:r>
            <a:r>
              <a:rPr dirty="0" sz="1500" i="1">
                <a:latin typeface="Times New Roman"/>
                <a:cs typeface="Times New Roman"/>
              </a:rPr>
              <a:t>i</a:t>
            </a:r>
            <a:r>
              <a:rPr dirty="0" sz="1500" i="1">
                <a:latin typeface="Times New Roman"/>
                <a:cs typeface="Times New Roman"/>
              </a:rPr>
              <a:t>	</a:t>
            </a:r>
            <a:r>
              <a:rPr dirty="0" sz="1500" spc="5" i="1">
                <a:latin typeface="Times New Roman"/>
                <a:cs typeface="Times New Roman"/>
              </a:rPr>
              <a:t>n</a:t>
            </a:r>
            <a:r>
              <a:rPr dirty="0" sz="1500" spc="-60">
                <a:latin typeface="Symbol"/>
                <a:cs typeface="Symbol"/>
              </a:rPr>
              <a:t></a:t>
            </a:r>
            <a:r>
              <a:rPr dirty="0" sz="1500" i="1">
                <a:latin typeface="Times New Roman"/>
                <a:cs typeface="Times New Roman"/>
              </a:rPr>
              <a:t>i</a:t>
            </a:r>
            <a:r>
              <a:rPr dirty="0" sz="1500" spc="-85" i="1">
                <a:latin typeface="Times New Roman"/>
                <a:cs typeface="Times New Roman"/>
              </a:rPr>
              <a:t> </a:t>
            </a:r>
            <a:r>
              <a:rPr dirty="0" baseline="-4357" sz="3825" spc="15">
                <a:latin typeface="Symbol"/>
                <a:cs typeface="Symbol"/>
              </a:rPr>
              <a:t></a:t>
            </a:r>
            <a:r>
              <a:rPr dirty="0" baseline="-4357" sz="3825">
                <a:latin typeface="Times New Roman"/>
                <a:cs typeface="Times New Roman"/>
              </a:rPr>
              <a:t>	</a:t>
            </a:r>
            <a:r>
              <a:rPr dirty="0" baseline="4357" sz="3825" spc="22">
                <a:latin typeface="Symbol"/>
                <a:cs typeface="Symbol"/>
              </a:rPr>
              <a:t></a:t>
            </a:r>
            <a:endParaRPr baseline="4357" sz="3825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6832" y="3031972"/>
            <a:ext cx="121285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" i="1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89553" y="2517724"/>
            <a:ext cx="1636395" cy="804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52805">
              <a:lnSpc>
                <a:spcPts val="1905"/>
              </a:lnSpc>
            </a:pPr>
            <a:r>
              <a:rPr dirty="0" sz="2550" spc="-80">
                <a:latin typeface="Symbol"/>
                <a:cs typeface="Symbol"/>
              </a:rPr>
              <a:t></a:t>
            </a:r>
            <a:r>
              <a:rPr dirty="0" baseline="-16339" sz="3825" spc="15">
                <a:latin typeface="Symbol"/>
                <a:cs typeface="Symbol"/>
              </a:rPr>
              <a:t></a:t>
            </a:r>
            <a:endParaRPr baseline="-16339" sz="3825">
              <a:latin typeface="Symbol"/>
              <a:cs typeface="Symbol"/>
            </a:endParaRPr>
          </a:p>
          <a:p>
            <a:pPr marL="12700">
              <a:lnSpc>
                <a:spcPts val="3825"/>
              </a:lnSpc>
              <a:tabLst>
                <a:tab pos="1442720" algn="l"/>
              </a:tabLst>
            </a:pPr>
            <a:r>
              <a:rPr dirty="0" sz="2550" spc="15" i="1">
                <a:latin typeface="Times New Roman"/>
                <a:cs typeface="Times New Roman"/>
              </a:rPr>
              <a:t>e</a:t>
            </a:r>
            <a:r>
              <a:rPr dirty="0" sz="2550" spc="190" i="1">
                <a:latin typeface="Times New Roman"/>
                <a:cs typeface="Times New Roman"/>
              </a:rPr>
              <a:t> </a:t>
            </a:r>
            <a:r>
              <a:rPr dirty="0" sz="4150" spc="-805">
                <a:latin typeface="Symbol"/>
                <a:cs typeface="Symbol"/>
              </a:rPr>
              <a:t></a:t>
            </a:r>
            <a:r>
              <a:rPr dirty="0" sz="2550" spc="20">
                <a:latin typeface="Symbol"/>
                <a:cs typeface="Symbol"/>
              </a:rPr>
              <a:t></a:t>
            </a:r>
            <a:r>
              <a:rPr dirty="0" sz="2550" spc="-190">
                <a:latin typeface="Times New Roman"/>
                <a:cs typeface="Times New Roma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E</a:t>
            </a:r>
            <a:r>
              <a:rPr dirty="0" baseline="32679" sz="3825" spc="-1897">
                <a:latin typeface="Symbol"/>
                <a:cs typeface="Symbol"/>
              </a:rPr>
              <a:t></a:t>
            </a:r>
            <a:r>
              <a:rPr dirty="0" baseline="-9803" sz="3825" spc="-120">
                <a:latin typeface="Symbol"/>
                <a:cs typeface="Symbol"/>
              </a:rPr>
              <a:t></a:t>
            </a:r>
            <a:r>
              <a:rPr dirty="0" baseline="-18518" sz="3825" spc="15">
                <a:latin typeface="Symbol"/>
                <a:cs typeface="Symbol"/>
              </a:rPr>
              <a:t></a:t>
            </a:r>
            <a:r>
              <a:rPr dirty="0" baseline="-18518" sz="3825" spc="-405">
                <a:latin typeface="Times New Roman"/>
                <a:cs typeface="Times New Roman"/>
              </a:rPr>
              <a:t> </a:t>
            </a:r>
            <a:r>
              <a:rPr dirty="0" sz="2550" spc="10" i="1">
                <a:latin typeface="Times New Roman"/>
                <a:cs typeface="Times New Roman"/>
              </a:rPr>
              <a:t>f</a:t>
            </a:r>
            <a:r>
              <a:rPr dirty="0" sz="2550" i="1">
                <a:latin typeface="Times New Roman"/>
                <a:cs typeface="Times New Roman"/>
              </a:rPr>
              <a:t>	</a:t>
            </a:r>
            <a:r>
              <a:rPr dirty="0" sz="2550" spc="20">
                <a:latin typeface="Symbol"/>
                <a:cs typeface="Symbol"/>
              </a:rPr>
              <a:t>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16007" y="2816352"/>
            <a:ext cx="226695" cy="401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20" i="1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56287" y="2797302"/>
            <a:ext cx="441325" cy="420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75" i="1">
                <a:latin typeface="Symbol"/>
                <a:cs typeface="Symbol"/>
              </a:rPr>
              <a:t></a:t>
            </a:r>
            <a:r>
              <a:rPr dirty="0" sz="2700" spc="245" i="1">
                <a:latin typeface="Times New Roman"/>
                <a:cs typeface="Times New Roman"/>
              </a:rPr>
              <a:t> </a:t>
            </a:r>
            <a:r>
              <a:rPr dirty="0" sz="2550" spc="10" i="1">
                <a:latin typeface="Times New Roman"/>
                <a:cs typeface="Times New Roman"/>
              </a:rPr>
              <a:t>f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有损压缩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4823460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最优预测器（续）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07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并假设用1个4阶线性预测器：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9676" y="3345434"/>
            <a:ext cx="9525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5">
                <a:latin typeface="Times New Roman"/>
                <a:cs typeface="Times New Roman"/>
              </a:rPr>
              <a:t>^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6679" y="3392170"/>
            <a:ext cx="7753984" cy="43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Times New Roman"/>
                <a:cs typeface="Times New Roman"/>
              </a:rPr>
              <a:t>f</a:t>
            </a:r>
            <a:r>
              <a:rPr dirty="0" sz="2000" spc="45" i="1">
                <a:latin typeface="Times New Roman"/>
                <a:cs typeface="Times New Roman"/>
              </a:rPr>
              <a:t> </a:t>
            </a:r>
            <a:r>
              <a:rPr dirty="0" sz="2600" spc="-95">
                <a:latin typeface="Symbol"/>
                <a:cs typeface="Symbol"/>
              </a:rPr>
              <a:t></a:t>
            </a:r>
            <a:r>
              <a:rPr dirty="0" sz="2000" spc="80" i="1">
                <a:latin typeface="Times New Roman"/>
                <a:cs typeface="Times New Roman"/>
              </a:rPr>
              <a:t>x</a:t>
            </a:r>
            <a:r>
              <a:rPr dirty="0" sz="2000" spc="-5">
                <a:latin typeface="Times New Roman"/>
                <a:cs typeface="Times New Roman"/>
              </a:rPr>
              <a:t>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y</a:t>
            </a:r>
            <a:r>
              <a:rPr dirty="0" sz="2000" spc="-280" i="1">
                <a:latin typeface="Times New Roman"/>
                <a:cs typeface="Times New Roman"/>
              </a:rPr>
              <a:t> </a:t>
            </a:r>
            <a:r>
              <a:rPr dirty="0" sz="2600" spc="-160">
                <a:latin typeface="Symbol"/>
                <a:cs typeface="Symbol"/>
              </a:rPr>
              <a:t></a:t>
            </a:r>
            <a:r>
              <a:rPr dirty="0" sz="2600" spc="-3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Symbol"/>
                <a:cs typeface="Symbol"/>
              </a:rPr>
              <a:t></a:t>
            </a:r>
            <a:r>
              <a:rPr dirty="0" sz="2000" spc="-90">
                <a:latin typeface="Times New Roman"/>
                <a:cs typeface="Times New Roman"/>
              </a:rPr>
              <a:t> </a:t>
            </a:r>
            <a:r>
              <a:rPr dirty="0" sz="2100" spc="65" i="1">
                <a:latin typeface="Symbol"/>
                <a:cs typeface="Symbol"/>
              </a:rPr>
              <a:t></a:t>
            </a:r>
            <a:r>
              <a:rPr dirty="0" baseline="-24154" sz="1725" spc="7">
                <a:latin typeface="Times New Roman"/>
                <a:cs typeface="Times New Roman"/>
              </a:rPr>
              <a:t>1</a:t>
            </a:r>
            <a:r>
              <a:rPr dirty="0" baseline="-24154" sz="1725">
                <a:latin typeface="Times New Roman"/>
                <a:cs typeface="Times New Roman"/>
              </a:rPr>
              <a:t> </a:t>
            </a:r>
            <a:r>
              <a:rPr dirty="0" baseline="-24154" sz="1725" spc="-172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f</a:t>
            </a:r>
            <a:r>
              <a:rPr dirty="0" sz="2000" spc="45" i="1">
                <a:latin typeface="Times New Roman"/>
                <a:cs typeface="Times New Roman"/>
              </a:rPr>
              <a:t> </a:t>
            </a:r>
            <a:r>
              <a:rPr dirty="0" sz="2600" spc="-90">
                <a:latin typeface="Symbol"/>
                <a:cs typeface="Symbol"/>
              </a:rPr>
              <a:t></a:t>
            </a:r>
            <a:r>
              <a:rPr dirty="0" sz="2000" spc="75" i="1">
                <a:latin typeface="Times New Roman"/>
                <a:cs typeface="Times New Roman"/>
              </a:rPr>
              <a:t>x</a:t>
            </a:r>
            <a:r>
              <a:rPr dirty="0" sz="2000" spc="-5">
                <a:latin typeface="Times New Roman"/>
                <a:cs typeface="Times New Roman"/>
              </a:rPr>
              <a:t>,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y</a:t>
            </a:r>
            <a:r>
              <a:rPr dirty="0" sz="2000" spc="-10" i="1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Symbol"/>
                <a:cs typeface="Symbol"/>
              </a:rPr>
              <a:t></a:t>
            </a:r>
            <a:r>
              <a:rPr dirty="0" sz="2000" spc="-285">
                <a:latin typeface="Times New Roman"/>
                <a:cs typeface="Times New Roman"/>
              </a:rPr>
              <a:t> </a:t>
            </a:r>
            <a:r>
              <a:rPr dirty="0" sz="2000" spc="-30">
                <a:latin typeface="Times New Roman"/>
                <a:cs typeface="Times New Roman"/>
              </a:rPr>
              <a:t>1</a:t>
            </a:r>
            <a:r>
              <a:rPr dirty="0" sz="2600" spc="25">
                <a:latin typeface="Symbol"/>
                <a:cs typeface="Symbol"/>
              </a:rPr>
              <a:t></a:t>
            </a:r>
            <a:r>
              <a:rPr dirty="0" sz="2000" spc="-5">
                <a:latin typeface="Symbol"/>
                <a:cs typeface="Symbol"/>
              </a:rPr>
              <a:t></a:t>
            </a:r>
            <a:r>
              <a:rPr dirty="0" sz="2000" spc="-185">
                <a:latin typeface="Times New Roman"/>
                <a:cs typeface="Times New Roman"/>
              </a:rPr>
              <a:t> </a:t>
            </a:r>
            <a:r>
              <a:rPr dirty="0" sz="2100" spc="-65" i="1">
                <a:latin typeface="Symbol"/>
                <a:cs typeface="Symbol"/>
              </a:rPr>
              <a:t></a:t>
            </a:r>
            <a:r>
              <a:rPr dirty="0" sz="2100" spc="-260" i="1">
                <a:latin typeface="Times New Roman"/>
                <a:cs typeface="Times New Roman"/>
              </a:rPr>
              <a:t> </a:t>
            </a:r>
            <a:r>
              <a:rPr dirty="0" baseline="-24154" sz="1725" spc="7">
                <a:latin typeface="Times New Roman"/>
                <a:cs typeface="Times New Roman"/>
              </a:rPr>
              <a:t>2</a:t>
            </a:r>
            <a:r>
              <a:rPr dirty="0" baseline="-24154" sz="1725">
                <a:latin typeface="Times New Roman"/>
                <a:cs typeface="Times New Roman"/>
              </a:rPr>
              <a:t> </a:t>
            </a:r>
            <a:r>
              <a:rPr dirty="0" baseline="-24154" sz="1725" spc="-30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f</a:t>
            </a:r>
            <a:r>
              <a:rPr dirty="0" sz="2000" spc="50" i="1">
                <a:latin typeface="Times New Roman"/>
                <a:cs typeface="Times New Roman"/>
              </a:rPr>
              <a:t> </a:t>
            </a:r>
            <a:r>
              <a:rPr dirty="0" sz="2600" spc="-95">
                <a:latin typeface="Symbol"/>
                <a:cs typeface="Symbol"/>
              </a:rPr>
              <a:t></a:t>
            </a:r>
            <a:r>
              <a:rPr dirty="0" sz="2000" spc="-5" i="1">
                <a:latin typeface="Times New Roman"/>
                <a:cs typeface="Times New Roman"/>
              </a:rPr>
              <a:t>x</a:t>
            </a:r>
            <a:r>
              <a:rPr dirty="0" sz="2000" spc="-45" i="1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Symbol"/>
                <a:cs typeface="Symbol"/>
              </a:rPr>
              <a:t></a:t>
            </a:r>
            <a:r>
              <a:rPr dirty="0" sz="2000" spc="-285">
                <a:latin typeface="Times New Roman"/>
                <a:cs typeface="Times New Roman"/>
              </a:rPr>
              <a:t> </a:t>
            </a:r>
            <a:r>
              <a:rPr dirty="0" sz="2000" spc="-130">
                <a:latin typeface="Times New Roman"/>
                <a:cs typeface="Times New Roman"/>
              </a:rPr>
              <a:t>1</a:t>
            </a:r>
            <a:r>
              <a:rPr dirty="0" sz="2000" spc="-5">
                <a:latin typeface="Times New Roman"/>
                <a:cs typeface="Times New Roman"/>
              </a:rPr>
              <a:t>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y</a:t>
            </a:r>
            <a:r>
              <a:rPr dirty="0" sz="2000" spc="-5" i="1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Symbol"/>
                <a:cs typeface="Symbol"/>
              </a:rPr>
              <a:t></a:t>
            </a:r>
            <a:r>
              <a:rPr dirty="0" sz="2000" spc="-290">
                <a:latin typeface="Times New Roman"/>
                <a:cs typeface="Times New Roman"/>
              </a:rPr>
              <a:t> </a:t>
            </a:r>
            <a:r>
              <a:rPr dirty="0" sz="2000" spc="-30">
                <a:latin typeface="Times New Roman"/>
                <a:cs typeface="Times New Roman"/>
              </a:rPr>
              <a:t>1</a:t>
            </a:r>
            <a:r>
              <a:rPr dirty="0" sz="2600" spc="25">
                <a:latin typeface="Symbol"/>
                <a:cs typeface="Symbol"/>
              </a:rPr>
              <a:t></a:t>
            </a:r>
            <a:r>
              <a:rPr dirty="0" sz="2000" spc="-5">
                <a:latin typeface="Symbol"/>
                <a:cs typeface="Symbol"/>
              </a:rPr>
              <a:t></a:t>
            </a:r>
            <a:r>
              <a:rPr dirty="0" sz="2000" spc="-185">
                <a:latin typeface="Times New Roman"/>
                <a:cs typeface="Times New Roman"/>
              </a:rPr>
              <a:t> </a:t>
            </a:r>
            <a:r>
              <a:rPr dirty="0" sz="2100" spc="-65" i="1">
                <a:latin typeface="Symbol"/>
                <a:cs typeface="Symbol"/>
              </a:rPr>
              <a:t></a:t>
            </a:r>
            <a:r>
              <a:rPr dirty="0" sz="2100" spc="-295" i="1">
                <a:latin typeface="Times New Roman"/>
                <a:cs typeface="Times New Roman"/>
              </a:rPr>
              <a:t> </a:t>
            </a:r>
            <a:r>
              <a:rPr dirty="0" baseline="-24154" sz="1725" spc="7">
                <a:latin typeface="Times New Roman"/>
                <a:cs typeface="Times New Roman"/>
              </a:rPr>
              <a:t>3</a:t>
            </a:r>
            <a:r>
              <a:rPr dirty="0" baseline="-24154" sz="1725">
                <a:latin typeface="Times New Roman"/>
                <a:cs typeface="Times New Roman"/>
              </a:rPr>
              <a:t> </a:t>
            </a:r>
            <a:r>
              <a:rPr dirty="0" baseline="-24154" sz="1725" spc="-89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f</a:t>
            </a:r>
            <a:r>
              <a:rPr dirty="0" sz="2000" spc="45" i="1">
                <a:latin typeface="Times New Roman"/>
                <a:cs typeface="Times New Roman"/>
              </a:rPr>
              <a:t> </a:t>
            </a:r>
            <a:r>
              <a:rPr dirty="0" sz="2600" spc="-95">
                <a:latin typeface="Symbol"/>
                <a:cs typeface="Symbol"/>
              </a:rPr>
              <a:t></a:t>
            </a:r>
            <a:r>
              <a:rPr dirty="0" sz="2000" spc="-5" i="1">
                <a:latin typeface="Times New Roman"/>
                <a:cs typeface="Times New Roman"/>
              </a:rPr>
              <a:t>x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Symbol"/>
                <a:cs typeface="Symbol"/>
              </a:rPr>
              <a:t></a:t>
            </a:r>
            <a:r>
              <a:rPr dirty="0" sz="2000" spc="-285">
                <a:latin typeface="Times New Roman"/>
                <a:cs typeface="Times New Roman"/>
              </a:rPr>
              <a:t> </a:t>
            </a:r>
            <a:r>
              <a:rPr dirty="0" sz="2000" spc="-130">
                <a:latin typeface="Times New Roman"/>
                <a:cs typeface="Times New Roman"/>
              </a:rPr>
              <a:t>1</a:t>
            </a:r>
            <a:r>
              <a:rPr dirty="0" sz="2000" spc="-5">
                <a:latin typeface="Times New Roman"/>
                <a:cs typeface="Times New Roman"/>
              </a:rPr>
              <a:t>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y</a:t>
            </a:r>
            <a:r>
              <a:rPr dirty="0" sz="2000" spc="-280" i="1">
                <a:latin typeface="Times New Roman"/>
                <a:cs typeface="Times New Roman"/>
              </a:rPr>
              <a:t> </a:t>
            </a:r>
            <a:r>
              <a:rPr dirty="0" sz="2600" spc="25">
                <a:latin typeface="Symbol"/>
                <a:cs typeface="Symbol"/>
              </a:rPr>
              <a:t></a:t>
            </a:r>
            <a:r>
              <a:rPr dirty="0" sz="2000" spc="-5">
                <a:latin typeface="Symbol"/>
                <a:cs typeface="Symbol"/>
              </a:rPr>
              <a:t></a:t>
            </a:r>
            <a:r>
              <a:rPr dirty="0" sz="2000" spc="-185">
                <a:latin typeface="Times New Roman"/>
                <a:cs typeface="Times New Roman"/>
              </a:rPr>
              <a:t> </a:t>
            </a:r>
            <a:r>
              <a:rPr dirty="0" sz="2100" spc="-65" i="1">
                <a:latin typeface="Symbol"/>
                <a:cs typeface="Symbol"/>
              </a:rPr>
              <a:t></a:t>
            </a:r>
            <a:r>
              <a:rPr dirty="0" sz="2100" spc="-260" i="1">
                <a:latin typeface="Times New Roman"/>
                <a:cs typeface="Times New Roman"/>
              </a:rPr>
              <a:t> </a:t>
            </a:r>
            <a:r>
              <a:rPr dirty="0" baseline="-24154" sz="1725" spc="7">
                <a:latin typeface="Times New Roman"/>
                <a:cs typeface="Times New Roman"/>
              </a:rPr>
              <a:t>4</a:t>
            </a:r>
            <a:r>
              <a:rPr dirty="0" baseline="-24154" sz="1725">
                <a:latin typeface="Times New Roman"/>
                <a:cs typeface="Times New Roman"/>
              </a:rPr>
              <a:t> </a:t>
            </a:r>
            <a:r>
              <a:rPr dirty="0" baseline="-24154" sz="1725" spc="-30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f</a:t>
            </a:r>
            <a:r>
              <a:rPr dirty="0" sz="2000" spc="45" i="1">
                <a:latin typeface="Times New Roman"/>
                <a:cs typeface="Times New Roman"/>
              </a:rPr>
              <a:t> </a:t>
            </a:r>
            <a:r>
              <a:rPr dirty="0" sz="2600" spc="-95">
                <a:latin typeface="Symbol"/>
                <a:cs typeface="Symbol"/>
              </a:rPr>
              <a:t></a:t>
            </a:r>
            <a:r>
              <a:rPr dirty="0" sz="2000" spc="-5" i="1">
                <a:latin typeface="Times New Roman"/>
                <a:cs typeface="Times New Roman"/>
              </a:rPr>
              <a:t>x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Symbol"/>
                <a:cs typeface="Symbol"/>
              </a:rPr>
              <a:t></a:t>
            </a:r>
            <a:r>
              <a:rPr dirty="0" sz="2000" spc="-254">
                <a:latin typeface="Times New Roman"/>
                <a:cs typeface="Times New Roman"/>
              </a:rPr>
              <a:t> </a:t>
            </a:r>
            <a:r>
              <a:rPr dirty="0" sz="2000" spc="-130">
                <a:latin typeface="Times New Roman"/>
                <a:cs typeface="Times New Roman"/>
              </a:rPr>
              <a:t>1</a:t>
            </a:r>
            <a:r>
              <a:rPr dirty="0" sz="2000" spc="-5">
                <a:latin typeface="Times New Roman"/>
                <a:cs typeface="Times New Roman"/>
              </a:rPr>
              <a:t>,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y</a:t>
            </a:r>
            <a:r>
              <a:rPr dirty="0" sz="2000" spc="-10" i="1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Symbol"/>
                <a:cs typeface="Symbol"/>
              </a:rPr>
              <a:t></a:t>
            </a:r>
            <a:r>
              <a:rPr dirty="0" sz="2000" spc="-285">
                <a:latin typeface="Times New Roman"/>
                <a:cs typeface="Times New Roman"/>
              </a:rPr>
              <a:t> </a:t>
            </a:r>
            <a:r>
              <a:rPr dirty="0" sz="2000" spc="-30">
                <a:latin typeface="Times New Roman"/>
                <a:cs typeface="Times New Roman"/>
              </a:rPr>
              <a:t>1</a:t>
            </a:r>
            <a:r>
              <a:rPr dirty="0" sz="2600" spc="-16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8311" y="4241292"/>
            <a:ext cx="5681980" cy="2621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6865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来预测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3219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通常，预测系数的和要小于或等于1。即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3300">
              <a:latin typeface="Times New Roman"/>
              <a:cs typeface="Times New Roman"/>
            </a:endParaRPr>
          </a:p>
          <a:p>
            <a:pPr algn="ctr" marR="643890">
              <a:lnSpc>
                <a:spcPts val="810"/>
              </a:lnSpc>
            </a:pPr>
            <a:r>
              <a:rPr dirty="0" sz="1150" spc="-10" i="1">
                <a:latin typeface="Times New Roman"/>
                <a:cs typeface="Times New Roman"/>
              </a:rPr>
              <a:t>m</a:t>
            </a:r>
            <a:endParaRPr sz="1150">
              <a:latin typeface="Times New Roman"/>
              <a:cs typeface="Times New Roman"/>
            </a:endParaRPr>
          </a:p>
          <a:p>
            <a:pPr algn="ctr" marR="40640">
              <a:lnSpc>
                <a:spcPts val="2910"/>
              </a:lnSpc>
            </a:pPr>
            <a:r>
              <a:rPr dirty="0" baseline="-8620" sz="4350" spc="187">
                <a:latin typeface="Symbol"/>
                <a:cs typeface="Symbol"/>
              </a:rPr>
              <a:t></a:t>
            </a:r>
            <a:r>
              <a:rPr dirty="0" sz="2050" spc="60" i="1">
                <a:latin typeface="Symbol"/>
                <a:cs typeface="Symbol"/>
              </a:rPr>
              <a:t></a:t>
            </a:r>
            <a:r>
              <a:rPr dirty="0" baseline="-24154" sz="1725" spc="-7" i="1">
                <a:latin typeface="Times New Roman"/>
                <a:cs typeface="Times New Roman"/>
              </a:rPr>
              <a:t>i</a:t>
            </a:r>
            <a:r>
              <a:rPr dirty="0" baseline="-24154" sz="1725" i="1">
                <a:latin typeface="Times New Roman"/>
                <a:cs typeface="Times New Roman"/>
              </a:rPr>
              <a:t> </a:t>
            </a:r>
            <a:r>
              <a:rPr dirty="0" baseline="-24154" sz="1725" spc="120" i="1">
                <a:latin typeface="Times New Roman"/>
                <a:cs typeface="Times New Roman"/>
              </a:rPr>
              <a:t> </a:t>
            </a:r>
            <a:r>
              <a:rPr dirty="0" sz="1950">
                <a:latin typeface="Symbol"/>
                <a:cs typeface="Symbol"/>
              </a:rPr>
              <a:t></a:t>
            </a:r>
            <a:r>
              <a:rPr dirty="0" sz="1950" spc="-245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1</a:t>
            </a:r>
            <a:endParaRPr sz="1950">
              <a:latin typeface="Times New Roman"/>
              <a:cs typeface="Times New Roman"/>
            </a:endParaRPr>
          </a:p>
          <a:p>
            <a:pPr algn="ctr" marR="635000">
              <a:lnSpc>
                <a:spcPct val="100000"/>
              </a:lnSpc>
              <a:spcBef>
                <a:spcPts val="135"/>
              </a:spcBef>
            </a:pPr>
            <a:r>
              <a:rPr dirty="0" sz="1150" spc="80" i="1">
                <a:latin typeface="Times New Roman"/>
                <a:cs typeface="Times New Roman"/>
              </a:rPr>
              <a:t>i</a:t>
            </a:r>
            <a:r>
              <a:rPr dirty="0" sz="1150" spc="-75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有损压缩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566659" cy="459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最优预测器（续）</a:t>
            </a:r>
            <a:endParaRPr sz="3200">
              <a:latin typeface="NSimSun"/>
              <a:cs typeface="NSimSun"/>
            </a:endParaRPr>
          </a:p>
          <a:p>
            <a:pPr marL="2341245">
              <a:lnSpc>
                <a:spcPts val="810"/>
              </a:lnSpc>
              <a:spcBef>
                <a:spcPts val="1920"/>
              </a:spcBef>
            </a:pPr>
            <a:r>
              <a:rPr dirty="0" sz="1150" spc="-10" i="1">
                <a:latin typeface="Times New Roman"/>
                <a:cs typeface="Times New Roman"/>
              </a:rPr>
              <a:t>m</a:t>
            </a:r>
            <a:endParaRPr sz="1150">
              <a:latin typeface="Times New Roman"/>
              <a:cs typeface="Times New Roman"/>
            </a:endParaRPr>
          </a:p>
          <a:p>
            <a:pPr marL="2261235">
              <a:lnSpc>
                <a:spcPts val="2910"/>
              </a:lnSpc>
            </a:pPr>
            <a:r>
              <a:rPr dirty="0" baseline="-8620" sz="4350" spc="187">
                <a:latin typeface="Symbol"/>
                <a:cs typeface="Symbol"/>
              </a:rPr>
              <a:t></a:t>
            </a:r>
            <a:r>
              <a:rPr dirty="0" sz="2050" spc="60" i="1">
                <a:latin typeface="Symbol"/>
                <a:cs typeface="Symbol"/>
              </a:rPr>
              <a:t></a:t>
            </a:r>
            <a:r>
              <a:rPr dirty="0" baseline="-24154" sz="1725" spc="-7" i="1">
                <a:latin typeface="Times New Roman"/>
                <a:cs typeface="Times New Roman"/>
              </a:rPr>
              <a:t>i</a:t>
            </a:r>
            <a:r>
              <a:rPr dirty="0" baseline="-24154" sz="1725" i="1">
                <a:latin typeface="Times New Roman"/>
                <a:cs typeface="Times New Roman"/>
              </a:rPr>
              <a:t> </a:t>
            </a:r>
            <a:r>
              <a:rPr dirty="0" baseline="-24154" sz="1725" spc="120" i="1">
                <a:latin typeface="Times New Roman"/>
                <a:cs typeface="Times New Roman"/>
              </a:rPr>
              <a:t> </a:t>
            </a:r>
            <a:r>
              <a:rPr dirty="0" sz="1950">
                <a:latin typeface="Symbol"/>
                <a:cs typeface="Symbol"/>
              </a:rPr>
              <a:t></a:t>
            </a:r>
            <a:r>
              <a:rPr dirty="0" sz="1950" spc="-245">
                <a:latin typeface="Times New Roman"/>
                <a:cs typeface="Times New Roman"/>
              </a:rPr>
              <a:t> </a:t>
            </a:r>
            <a:r>
              <a:rPr dirty="0" sz="1950">
                <a:latin typeface="Times New Roman"/>
                <a:cs typeface="Times New Roman"/>
              </a:rPr>
              <a:t>1</a:t>
            </a:r>
            <a:endParaRPr sz="1950">
              <a:latin typeface="Times New Roman"/>
              <a:cs typeface="Times New Roman"/>
            </a:endParaRPr>
          </a:p>
          <a:p>
            <a:pPr marL="2299970">
              <a:lnSpc>
                <a:spcPct val="100000"/>
              </a:lnSpc>
              <a:spcBef>
                <a:spcPts val="135"/>
              </a:spcBef>
            </a:pPr>
            <a:r>
              <a:rPr dirty="0" sz="1150" spc="80" i="1">
                <a:latin typeface="Times New Roman"/>
                <a:cs typeface="Times New Roman"/>
              </a:rPr>
              <a:t>i</a:t>
            </a:r>
            <a:r>
              <a:rPr dirty="0" sz="1150" spc="-75">
                <a:latin typeface="Symbol"/>
                <a:cs typeface="Symbol"/>
              </a:rPr>
              <a:t></a:t>
            </a:r>
            <a:r>
              <a:rPr dirty="0" sz="1150" spc="-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1000">
              <a:latin typeface="Times New Roman"/>
              <a:cs typeface="Times New Roman"/>
            </a:endParaRPr>
          </a:p>
          <a:p>
            <a:pPr algn="just" marL="469900" marR="5080">
              <a:lnSpc>
                <a:spcPct val="102299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NSimSun"/>
                <a:cs typeface="NSimSun"/>
              </a:rPr>
              <a:t>上述限制是确保预测器的输出能够落到灰度级的允 </a:t>
            </a:r>
            <a:r>
              <a:rPr dirty="0" sz="2400">
                <a:latin typeface="NSimSun"/>
                <a:cs typeface="NSimSun"/>
              </a:rPr>
              <a:t>许范围内</a:t>
            </a:r>
            <a:endParaRPr sz="2400">
              <a:latin typeface="NSimSun"/>
              <a:cs typeface="NSimSun"/>
            </a:endParaRPr>
          </a:p>
          <a:p>
            <a:pPr algn="just" marL="469900">
              <a:lnSpc>
                <a:spcPct val="100000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减少传输噪声的影响</a:t>
            </a:r>
            <a:endParaRPr sz="2400">
              <a:latin typeface="NSimSun"/>
              <a:cs typeface="NSimSun"/>
            </a:endParaRPr>
          </a:p>
          <a:p>
            <a:pPr algn="just" marL="469900" marR="60325">
              <a:lnSpc>
                <a:spcPct val="100000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减小DPCM解码器对输入噪声的敏感性是很重要的， 因为单个差错会传播到所有以后的输出。这样，解码 器的输出会变得不稳定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例：预测技术的对比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2389644"/>
            <a:ext cx="4012565" cy="401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025" algn="l"/>
              </a:tabLst>
            </a:pPr>
            <a:r>
              <a:rPr dirty="0" baseline="1633" sz="2550" spc="-7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baseline="1633" sz="2550" spc="-7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baseline="1157" sz="3600" spc="-7">
                <a:latin typeface="NSimSun"/>
                <a:cs typeface="NSimSun"/>
              </a:rPr>
              <a:t>假设量化误差为0，即</a:t>
            </a:r>
            <a:r>
              <a:rPr dirty="0" baseline="1157" sz="3600" spc="-434">
                <a:latin typeface="NSimSun"/>
                <a:cs typeface="NSimSun"/>
              </a:rPr>
              <a:t> </a:t>
            </a:r>
            <a:r>
              <a:rPr dirty="0" baseline="3875" sz="3225" spc="7" i="1">
                <a:latin typeface="Times New Roman"/>
                <a:cs typeface="Times New Roman"/>
              </a:rPr>
              <a:t>e</a:t>
            </a:r>
            <a:r>
              <a:rPr dirty="0" sz="1250" spc="10" i="1">
                <a:latin typeface="Times New Roman"/>
                <a:cs typeface="Times New Roman"/>
              </a:rPr>
              <a:t>n</a:t>
            </a:r>
            <a:r>
              <a:rPr dirty="0" sz="1250" i="1">
                <a:latin typeface="Times New Roman"/>
                <a:cs typeface="Times New Roman"/>
              </a:rPr>
              <a:t> </a:t>
            </a:r>
            <a:r>
              <a:rPr dirty="0" sz="1250" spc="-20" i="1">
                <a:latin typeface="Times New Roman"/>
                <a:cs typeface="Times New Roman"/>
              </a:rPr>
              <a:t> </a:t>
            </a:r>
            <a:r>
              <a:rPr dirty="0" baseline="3875" sz="3225" spc="22">
                <a:latin typeface="Symbol"/>
                <a:cs typeface="Symbol"/>
              </a:rPr>
              <a:t></a:t>
            </a:r>
            <a:r>
              <a:rPr dirty="0" baseline="3875" sz="3225" spc="-345">
                <a:latin typeface="Times New Roman"/>
                <a:cs typeface="Times New Roman"/>
              </a:rPr>
              <a:t> </a:t>
            </a:r>
            <a:r>
              <a:rPr dirty="0" baseline="3875" sz="3225" spc="-157" i="1">
                <a:latin typeface="Times New Roman"/>
                <a:cs typeface="Times New Roman"/>
              </a:rPr>
              <a:t>e</a:t>
            </a:r>
            <a:r>
              <a:rPr dirty="0" baseline="-17777" sz="1875" spc="15" i="1">
                <a:latin typeface="Times New Roman"/>
                <a:cs typeface="Times New Roman"/>
              </a:rPr>
              <a:t>n</a:t>
            </a:r>
            <a:endParaRPr baseline="-17777" sz="187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1098" y="1834896"/>
            <a:ext cx="6436360" cy="632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考虑对单色图像进行DPCM编码产生的预测误差</a:t>
            </a:r>
            <a:endParaRPr sz="2400">
              <a:latin typeface="NSimSun"/>
              <a:cs typeface="NSimSun"/>
            </a:endParaRPr>
          </a:p>
          <a:p>
            <a:pPr algn="ctr" marL="359410">
              <a:lnSpc>
                <a:spcPct val="100000"/>
              </a:lnSpc>
              <a:spcBef>
                <a:spcPts val="520"/>
              </a:spcBef>
            </a:pPr>
            <a:r>
              <a:rPr dirty="0" sz="1250" spc="5">
                <a:latin typeface="Symbol"/>
                <a:cs typeface="Symbol"/>
              </a:rPr>
              <a:t>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13790" y="5300403"/>
            <a:ext cx="0" cy="345440"/>
          </a:xfrm>
          <a:custGeom>
            <a:avLst/>
            <a:gdLst/>
            <a:ahLst/>
            <a:cxnLst/>
            <a:rect l="l" t="t" r="r" b="b"/>
            <a:pathLst>
              <a:path w="0" h="345439">
                <a:moveTo>
                  <a:pt x="0" y="0"/>
                </a:moveTo>
                <a:lnTo>
                  <a:pt x="0" y="345181"/>
                </a:lnTo>
              </a:path>
            </a:pathLst>
          </a:custGeom>
          <a:ln w="99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25526" y="5300403"/>
            <a:ext cx="0" cy="345440"/>
          </a:xfrm>
          <a:custGeom>
            <a:avLst/>
            <a:gdLst/>
            <a:ahLst/>
            <a:cxnLst/>
            <a:rect l="l" t="t" r="r" b="b"/>
            <a:pathLst>
              <a:path w="0" h="345439">
                <a:moveTo>
                  <a:pt x="0" y="0"/>
                </a:moveTo>
                <a:lnTo>
                  <a:pt x="0" y="345181"/>
                </a:lnTo>
              </a:path>
            </a:pathLst>
          </a:custGeom>
          <a:ln w="99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89934" y="5300403"/>
            <a:ext cx="0" cy="345440"/>
          </a:xfrm>
          <a:custGeom>
            <a:avLst/>
            <a:gdLst/>
            <a:ahLst/>
            <a:cxnLst/>
            <a:rect l="l" t="t" r="r" b="b"/>
            <a:pathLst>
              <a:path w="0" h="345439">
                <a:moveTo>
                  <a:pt x="0" y="0"/>
                </a:moveTo>
                <a:lnTo>
                  <a:pt x="0" y="345181"/>
                </a:lnTo>
              </a:path>
            </a:pathLst>
          </a:custGeom>
          <a:ln w="99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701671" y="5300403"/>
            <a:ext cx="0" cy="345440"/>
          </a:xfrm>
          <a:custGeom>
            <a:avLst/>
            <a:gdLst/>
            <a:ahLst/>
            <a:cxnLst/>
            <a:rect l="l" t="t" r="r" b="b"/>
            <a:pathLst>
              <a:path w="0" h="345439">
                <a:moveTo>
                  <a:pt x="0" y="0"/>
                </a:moveTo>
                <a:lnTo>
                  <a:pt x="0" y="345181"/>
                </a:lnTo>
              </a:path>
            </a:pathLst>
          </a:custGeom>
          <a:ln w="99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40647" y="5524500"/>
            <a:ext cx="167640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5">
                <a:latin typeface="Symbol"/>
                <a:cs typeface="Symbol"/>
              </a:rPr>
              <a:t>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40647" y="5628957"/>
            <a:ext cx="1522730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580" sz="3375" spc="-315">
                <a:latin typeface="Symbol"/>
                <a:cs typeface="Symbol"/>
              </a:rPr>
              <a:t></a:t>
            </a:r>
            <a:r>
              <a:rPr dirty="0" sz="2250" spc="-190">
                <a:latin typeface="Times New Roman"/>
                <a:cs typeface="Times New Roman"/>
              </a:rPr>
              <a:t>0</a:t>
            </a:r>
            <a:r>
              <a:rPr dirty="0" sz="2250" spc="-100">
                <a:latin typeface="Times New Roman"/>
                <a:cs typeface="Times New Roman"/>
              </a:rPr>
              <a:t>.</a:t>
            </a:r>
            <a:r>
              <a:rPr dirty="0" sz="2250" spc="5">
                <a:latin typeface="Times New Roman"/>
                <a:cs typeface="Times New Roman"/>
              </a:rPr>
              <a:t>9</a:t>
            </a:r>
            <a:r>
              <a:rPr dirty="0" sz="2250" spc="30">
                <a:latin typeface="Times New Roman"/>
                <a:cs typeface="Times New Roman"/>
              </a:rPr>
              <a:t>7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35" i="1">
                <a:latin typeface="Times New Roman"/>
                <a:cs typeface="Times New Roman"/>
              </a:rPr>
              <a:t> </a:t>
            </a:r>
            <a:r>
              <a:rPr dirty="0" sz="3000" spc="-325">
                <a:latin typeface="Symbol"/>
                <a:cs typeface="Symbol"/>
              </a:rPr>
              <a:t></a:t>
            </a:r>
            <a:r>
              <a:rPr dirty="0" sz="2250" spc="165" i="1">
                <a:latin typeface="Times New Roman"/>
                <a:cs typeface="Times New Roman"/>
              </a:rPr>
              <a:t>x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370">
                <a:latin typeface="Times New Roman"/>
                <a:cs typeface="Times New Roman"/>
              </a:rPr>
              <a:t>1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-35" i="1">
                <a:latin typeface="Times New Roman"/>
                <a:cs typeface="Times New Roman"/>
              </a:rPr>
              <a:t>y</a:t>
            </a:r>
            <a:r>
              <a:rPr dirty="0" sz="3000" spc="-385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7217" y="5164111"/>
            <a:ext cx="536130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5755" algn="l"/>
              </a:tabLst>
            </a:pPr>
            <a:r>
              <a:rPr dirty="0" sz="2250" i="1">
                <a:latin typeface="Times New Roman"/>
                <a:cs typeface="Times New Roman"/>
              </a:rPr>
              <a:t>if</a:t>
            </a:r>
            <a:r>
              <a:rPr dirty="0" sz="2250" i="1">
                <a:latin typeface="Times New Roman"/>
                <a:cs typeface="Times New Roman"/>
              </a:rPr>
              <a:t>	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175" i="1">
                <a:latin typeface="Times New Roman"/>
                <a:cs typeface="Times New Roman"/>
              </a:rPr>
              <a:t>x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370">
                <a:latin typeface="Times New Roman"/>
                <a:cs typeface="Times New Roman"/>
              </a:rPr>
              <a:t>1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-35" i="1">
                <a:latin typeface="Times New Roman"/>
                <a:cs typeface="Times New Roman"/>
              </a:rPr>
              <a:t>y</a:t>
            </a:r>
            <a:r>
              <a:rPr dirty="0" sz="3000" spc="-225">
                <a:latin typeface="Symbol"/>
                <a:cs typeface="Symbol"/>
              </a:rPr>
              <a:t></a:t>
            </a:r>
            <a:r>
              <a:rPr dirty="0" sz="2250" spc="5">
                <a:latin typeface="Symbol"/>
                <a:cs typeface="Symbol"/>
              </a:rPr>
              <a:t></a:t>
            </a:r>
            <a:r>
              <a:rPr dirty="0" sz="2250" spc="-105">
                <a:latin typeface="Times New Roman"/>
                <a:cs typeface="Times New Roman"/>
              </a:rPr>
              <a:t> 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175" i="1">
                <a:latin typeface="Times New Roman"/>
                <a:cs typeface="Times New Roman"/>
              </a:rPr>
              <a:t>x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370">
                <a:latin typeface="Times New Roman"/>
                <a:cs typeface="Times New Roman"/>
              </a:rPr>
              <a:t>1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195" i="1">
                <a:latin typeface="Times New Roman"/>
                <a:cs typeface="Times New Roman"/>
              </a:rPr>
              <a:t>y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280">
                <a:latin typeface="Times New Roman"/>
                <a:cs typeface="Times New Roman"/>
              </a:rPr>
              <a:t>1</a:t>
            </a:r>
            <a:r>
              <a:rPr dirty="0" sz="3000" spc="-385">
                <a:latin typeface="Symbol"/>
                <a:cs typeface="Symbol"/>
              </a:rPr>
              <a:t></a:t>
            </a:r>
            <a:r>
              <a:rPr dirty="0" sz="3000" spc="-235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</a:t>
            </a:r>
            <a:r>
              <a:rPr dirty="0" sz="2250" spc="270">
                <a:latin typeface="Times New Roman"/>
                <a:cs typeface="Times New Roman"/>
              </a:rPr>
              <a:t> 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-150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195" i="1">
                <a:latin typeface="Times New Roman"/>
                <a:cs typeface="Times New Roman"/>
              </a:rPr>
              <a:t>y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280">
                <a:latin typeface="Times New Roman"/>
                <a:cs typeface="Times New Roman"/>
              </a:rPr>
              <a:t>1</a:t>
            </a:r>
            <a:r>
              <a:rPr dirty="0" sz="3000" spc="-225">
                <a:latin typeface="Symbol"/>
                <a:cs typeface="Symbol"/>
              </a:rPr>
              <a:t></a:t>
            </a:r>
            <a:r>
              <a:rPr dirty="0" sz="2250" spc="5">
                <a:latin typeface="Symbol"/>
                <a:cs typeface="Symbol"/>
              </a:rPr>
              <a:t></a:t>
            </a:r>
            <a:r>
              <a:rPr dirty="0" sz="2250" spc="-105">
                <a:latin typeface="Times New Roman"/>
                <a:cs typeface="Times New Roman"/>
              </a:rPr>
              <a:t> 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170" i="1">
                <a:latin typeface="Times New Roman"/>
                <a:cs typeface="Times New Roman"/>
              </a:rPr>
              <a:t>x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370">
                <a:latin typeface="Times New Roman"/>
                <a:cs typeface="Times New Roman"/>
              </a:rPr>
              <a:t>1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195" i="1">
                <a:latin typeface="Times New Roman"/>
                <a:cs typeface="Times New Roman"/>
              </a:rPr>
              <a:t>y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280">
                <a:latin typeface="Times New Roman"/>
                <a:cs typeface="Times New Roman"/>
              </a:rPr>
              <a:t>1</a:t>
            </a:r>
            <a:r>
              <a:rPr dirty="0" sz="3000" spc="-385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40647" y="5164137"/>
            <a:ext cx="152273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215">
                <a:latin typeface="Symbol"/>
                <a:cs typeface="Symbol"/>
              </a:rPr>
              <a:t></a:t>
            </a:r>
            <a:r>
              <a:rPr dirty="0" sz="2250" spc="-190">
                <a:latin typeface="Times New Roman"/>
                <a:cs typeface="Times New Roman"/>
              </a:rPr>
              <a:t>0</a:t>
            </a:r>
            <a:r>
              <a:rPr dirty="0" sz="2250" spc="-100">
                <a:latin typeface="Times New Roman"/>
                <a:cs typeface="Times New Roman"/>
              </a:rPr>
              <a:t>.</a:t>
            </a:r>
            <a:r>
              <a:rPr dirty="0" sz="2250" spc="5">
                <a:latin typeface="Times New Roman"/>
                <a:cs typeface="Times New Roman"/>
              </a:rPr>
              <a:t>9</a:t>
            </a:r>
            <a:r>
              <a:rPr dirty="0" sz="2250" spc="30">
                <a:latin typeface="Times New Roman"/>
                <a:cs typeface="Times New Roman"/>
              </a:rPr>
              <a:t>7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35" i="1">
                <a:latin typeface="Times New Roman"/>
                <a:cs typeface="Times New Roman"/>
              </a:rPr>
              <a:t> </a:t>
            </a:r>
            <a:r>
              <a:rPr dirty="0" sz="3000" spc="-325">
                <a:latin typeface="Symbol"/>
                <a:cs typeface="Symbol"/>
              </a:rPr>
              <a:t></a:t>
            </a:r>
            <a:r>
              <a:rPr dirty="0" sz="2250" spc="-155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4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y</a:t>
            </a:r>
            <a:r>
              <a:rPr dirty="0" sz="2250" spc="-365" i="1">
                <a:latin typeface="Times New Roman"/>
                <a:cs typeface="Times New Roman"/>
              </a:rPr>
              <a:t> 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285">
                <a:latin typeface="Times New Roman"/>
                <a:cs typeface="Times New Roman"/>
              </a:rPr>
              <a:t>1</a:t>
            </a:r>
            <a:r>
              <a:rPr dirty="0" sz="3000" spc="-385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8693" y="5379758"/>
            <a:ext cx="848994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-155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-40" i="1">
                <a:latin typeface="Times New Roman"/>
                <a:cs typeface="Times New Roman"/>
              </a:rPr>
              <a:t>y</a:t>
            </a:r>
            <a:r>
              <a:rPr dirty="0" sz="3000" spc="-105">
                <a:latin typeface="Symbol"/>
                <a:cs typeface="Symbol"/>
              </a:rPr>
              <a:t></a:t>
            </a:r>
            <a:r>
              <a:rPr dirty="0" sz="2250" spc="5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81354" rIns="0" bIns="0" rtlCol="0" vert="horz">
            <a:spAutoFit/>
          </a:bodyPr>
          <a:lstStyle/>
          <a:p>
            <a:pPr marL="641350">
              <a:lnSpc>
                <a:spcPct val="100000"/>
              </a:lnSpc>
              <a:tabLst>
                <a:tab pos="95631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定义下列4个预测器，并使用其中1个：</a:t>
            </a:r>
            <a:endParaRPr sz="2400">
              <a:latin typeface="NSimSun"/>
              <a:cs typeface="NSimSun"/>
            </a:endParaRPr>
          </a:p>
          <a:p>
            <a:pPr marL="648335">
              <a:lnSpc>
                <a:spcPct val="100000"/>
              </a:lnSpc>
              <a:spcBef>
                <a:spcPts val="1450"/>
              </a:spcBef>
            </a:pP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-150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-35" i="1">
                <a:latin typeface="Times New Roman"/>
                <a:cs typeface="Times New Roman"/>
              </a:rPr>
              <a:t>y</a:t>
            </a:r>
            <a:r>
              <a:rPr dirty="0" sz="3000" spc="-105">
                <a:latin typeface="Symbol"/>
                <a:cs typeface="Symbol"/>
              </a:rPr>
              <a:t></a:t>
            </a:r>
            <a:r>
              <a:rPr dirty="0" sz="2250" spc="195">
                <a:latin typeface="Symbol"/>
                <a:cs typeface="Symbol"/>
              </a:rPr>
              <a:t></a:t>
            </a:r>
            <a:r>
              <a:rPr dirty="0" sz="2250" spc="-195">
                <a:latin typeface="Times New Roman"/>
                <a:cs typeface="Times New Roman"/>
              </a:rPr>
              <a:t>0</a:t>
            </a:r>
            <a:r>
              <a:rPr dirty="0" sz="2250" spc="-95">
                <a:latin typeface="Times New Roman"/>
                <a:cs typeface="Times New Roman"/>
              </a:rPr>
              <a:t>.</a:t>
            </a:r>
            <a:r>
              <a:rPr dirty="0" sz="2250" spc="5">
                <a:latin typeface="Times New Roman"/>
                <a:cs typeface="Times New Roman"/>
              </a:rPr>
              <a:t>9</a:t>
            </a:r>
            <a:r>
              <a:rPr dirty="0" sz="2250" spc="20">
                <a:latin typeface="Times New Roman"/>
                <a:cs typeface="Times New Roman"/>
              </a:rPr>
              <a:t>7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-150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195" i="1">
                <a:latin typeface="Times New Roman"/>
                <a:cs typeface="Times New Roman"/>
              </a:rPr>
              <a:t>y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280">
                <a:latin typeface="Times New Roman"/>
                <a:cs typeface="Times New Roman"/>
              </a:rPr>
              <a:t>1</a:t>
            </a:r>
            <a:r>
              <a:rPr dirty="0" sz="3000" spc="-385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  <a:p>
            <a:pPr marL="648335">
              <a:lnSpc>
                <a:spcPct val="100000"/>
              </a:lnSpc>
              <a:spcBef>
                <a:spcPts val="1140"/>
              </a:spcBef>
            </a:pP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-150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-35" i="1">
                <a:latin typeface="Times New Roman"/>
                <a:cs typeface="Times New Roman"/>
              </a:rPr>
              <a:t>y</a:t>
            </a:r>
            <a:r>
              <a:rPr dirty="0" sz="3000" spc="-105">
                <a:latin typeface="Symbol"/>
                <a:cs typeface="Symbol"/>
              </a:rPr>
              <a:t></a:t>
            </a:r>
            <a:r>
              <a:rPr dirty="0" sz="2250" spc="200">
                <a:latin typeface="Symbol"/>
                <a:cs typeface="Symbol"/>
              </a:rPr>
              <a:t></a:t>
            </a:r>
            <a:r>
              <a:rPr dirty="0" sz="2250" spc="-195">
                <a:latin typeface="Times New Roman"/>
                <a:cs typeface="Times New Roman"/>
              </a:rPr>
              <a:t>0</a:t>
            </a:r>
            <a:r>
              <a:rPr dirty="0" sz="2250" spc="-95">
                <a:latin typeface="Times New Roman"/>
                <a:cs typeface="Times New Roman"/>
              </a:rPr>
              <a:t>.</a:t>
            </a:r>
            <a:r>
              <a:rPr dirty="0" sz="2250" spc="160">
                <a:latin typeface="Times New Roman"/>
                <a:cs typeface="Times New Roman"/>
              </a:rPr>
              <a:t>5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35" i="1">
                <a:latin typeface="Times New Roman"/>
                <a:cs typeface="Times New Roman"/>
              </a:rPr>
              <a:t> </a:t>
            </a:r>
            <a:r>
              <a:rPr dirty="0" sz="3000" spc="-325">
                <a:latin typeface="Symbol"/>
                <a:cs typeface="Symbol"/>
              </a:rPr>
              <a:t></a:t>
            </a:r>
            <a:r>
              <a:rPr dirty="0" sz="2250" spc="-150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195" i="1">
                <a:latin typeface="Times New Roman"/>
                <a:cs typeface="Times New Roman"/>
              </a:rPr>
              <a:t>y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280">
                <a:latin typeface="Times New Roman"/>
                <a:cs typeface="Times New Roman"/>
              </a:rPr>
              <a:t>1</a:t>
            </a:r>
            <a:r>
              <a:rPr dirty="0" sz="3000" spc="-225">
                <a:latin typeface="Symbol"/>
                <a:cs typeface="Symbol"/>
              </a:rPr>
              <a:t></a:t>
            </a:r>
            <a:r>
              <a:rPr dirty="0" sz="2250" spc="110">
                <a:latin typeface="Symbol"/>
                <a:cs typeface="Symbol"/>
              </a:rPr>
              <a:t></a:t>
            </a:r>
            <a:r>
              <a:rPr dirty="0" sz="2250" spc="-190">
                <a:latin typeface="Times New Roman"/>
                <a:cs typeface="Times New Roman"/>
              </a:rPr>
              <a:t>0</a:t>
            </a:r>
            <a:r>
              <a:rPr dirty="0" sz="2250" spc="-100">
                <a:latin typeface="Times New Roman"/>
                <a:cs typeface="Times New Roman"/>
              </a:rPr>
              <a:t>.</a:t>
            </a:r>
            <a:r>
              <a:rPr dirty="0" sz="2250" spc="160">
                <a:latin typeface="Times New Roman"/>
                <a:cs typeface="Times New Roman"/>
              </a:rPr>
              <a:t>5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170" i="1">
                <a:latin typeface="Times New Roman"/>
                <a:cs typeface="Times New Roman"/>
              </a:rPr>
              <a:t>x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370">
                <a:latin typeface="Times New Roman"/>
                <a:cs typeface="Times New Roman"/>
              </a:rPr>
              <a:t>1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-40" i="1">
                <a:latin typeface="Times New Roman"/>
                <a:cs typeface="Times New Roman"/>
              </a:rPr>
              <a:t>y</a:t>
            </a:r>
            <a:r>
              <a:rPr dirty="0" sz="3000" spc="-385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  <a:p>
            <a:pPr marL="648335">
              <a:lnSpc>
                <a:spcPct val="100000"/>
              </a:lnSpc>
              <a:spcBef>
                <a:spcPts val="1140"/>
              </a:spcBef>
            </a:pP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-150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-40" i="1">
                <a:latin typeface="Times New Roman"/>
                <a:cs typeface="Times New Roman"/>
              </a:rPr>
              <a:t>y</a:t>
            </a:r>
            <a:r>
              <a:rPr dirty="0" sz="3000" spc="-105">
                <a:latin typeface="Symbol"/>
                <a:cs typeface="Symbol"/>
              </a:rPr>
              <a:t></a:t>
            </a:r>
            <a:r>
              <a:rPr dirty="0" sz="2250" spc="200">
                <a:latin typeface="Symbol"/>
                <a:cs typeface="Symbol"/>
              </a:rPr>
              <a:t></a:t>
            </a:r>
            <a:r>
              <a:rPr dirty="0" sz="2250" spc="-195">
                <a:latin typeface="Times New Roman"/>
                <a:cs typeface="Times New Roman"/>
              </a:rPr>
              <a:t>0</a:t>
            </a:r>
            <a:r>
              <a:rPr dirty="0" sz="2250" spc="-95">
                <a:latin typeface="Times New Roman"/>
                <a:cs typeface="Times New Roman"/>
              </a:rPr>
              <a:t>.</a:t>
            </a:r>
            <a:r>
              <a:rPr dirty="0" sz="2250" spc="5">
                <a:latin typeface="Times New Roman"/>
                <a:cs typeface="Times New Roman"/>
              </a:rPr>
              <a:t>7</a:t>
            </a:r>
            <a:r>
              <a:rPr dirty="0" sz="2250" spc="-40">
                <a:latin typeface="Times New Roman"/>
                <a:cs typeface="Times New Roman"/>
              </a:rPr>
              <a:t>5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-150" i="1">
                <a:latin typeface="Times New Roman"/>
                <a:cs typeface="Times New Roman"/>
              </a:rPr>
              <a:t>x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y</a:t>
            </a:r>
            <a:r>
              <a:rPr dirty="0" sz="2250" spc="-365" i="1">
                <a:latin typeface="Times New Roman"/>
                <a:cs typeface="Times New Roman"/>
              </a:rPr>
              <a:t> </a:t>
            </a:r>
            <a:r>
              <a:rPr dirty="0" sz="2250" spc="-100">
                <a:latin typeface="Symbol"/>
                <a:cs typeface="Symbol"/>
              </a:rPr>
              <a:t></a:t>
            </a:r>
            <a:r>
              <a:rPr dirty="0" sz="2250" spc="-280">
                <a:latin typeface="Times New Roman"/>
                <a:cs typeface="Times New Roman"/>
              </a:rPr>
              <a:t>1</a:t>
            </a:r>
            <a:r>
              <a:rPr dirty="0" sz="3000" spc="-220">
                <a:latin typeface="Symbol"/>
                <a:cs typeface="Symbol"/>
              </a:rPr>
              <a:t></a:t>
            </a:r>
            <a:r>
              <a:rPr dirty="0" sz="2250" spc="110">
                <a:latin typeface="Symbol"/>
                <a:cs typeface="Symbol"/>
              </a:rPr>
              <a:t></a:t>
            </a:r>
            <a:r>
              <a:rPr dirty="0" sz="2250" spc="-195">
                <a:latin typeface="Times New Roman"/>
                <a:cs typeface="Times New Roman"/>
              </a:rPr>
              <a:t>0</a:t>
            </a:r>
            <a:r>
              <a:rPr dirty="0" sz="2250" spc="-100">
                <a:latin typeface="Times New Roman"/>
                <a:cs typeface="Times New Roman"/>
              </a:rPr>
              <a:t>.</a:t>
            </a:r>
            <a:r>
              <a:rPr dirty="0" sz="2250" spc="5">
                <a:latin typeface="Times New Roman"/>
                <a:cs typeface="Times New Roman"/>
              </a:rPr>
              <a:t>7</a:t>
            </a:r>
            <a:r>
              <a:rPr dirty="0" sz="2250" spc="-35">
                <a:latin typeface="Times New Roman"/>
                <a:cs typeface="Times New Roman"/>
              </a:rPr>
              <a:t>5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29" i="1">
                <a:latin typeface="Times New Roman"/>
                <a:cs typeface="Times New Roman"/>
              </a:rPr>
              <a:t> </a:t>
            </a:r>
            <a:r>
              <a:rPr dirty="0" sz="3000" spc="-330">
                <a:latin typeface="Symbol"/>
                <a:cs typeface="Symbol"/>
              </a:rPr>
              <a:t></a:t>
            </a:r>
            <a:r>
              <a:rPr dirty="0" sz="2250" spc="170" i="1">
                <a:latin typeface="Times New Roman"/>
                <a:cs typeface="Times New Roman"/>
              </a:rPr>
              <a:t>x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370">
                <a:latin typeface="Times New Roman"/>
                <a:cs typeface="Times New Roman"/>
              </a:rPr>
              <a:t>1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-40" i="1">
                <a:latin typeface="Times New Roman"/>
                <a:cs typeface="Times New Roman"/>
              </a:rPr>
              <a:t>y</a:t>
            </a:r>
            <a:r>
              <a:rPr dirty="0" sz="3000" spc="-225">
                <a:latin typeface="Symbol"/>
                <a:cs typeface="Symbol"/>
              </a:rPr>
              <a:t></a:t>
            </a:r>
            <a:r>
              <a:rPr dirty="0" sz="2250" spc="85">
                <a:latin typeface="Symbol"/>
                <a:cs typeface="Symbol"/>
              </a:rPr>
              <a:t></a:t>
            </a:r>
            <a:r>
              <a:rPr dirty="0" sz="2250" spc="-195">
                <a:latin typeface="Times New Roman"/>
                <a:cs typeface="Times New Roman"/>
              </a:rPr>
              <a:t>0</a:t>
            </a:r>
            <a:r>
              <a:rPr dirty="0" sz="2250" spc="-100">
                <a:latin typeface="Times New Roman"/>
                <a:cs typeface="Times New Roman"/>
              </a:rPr>
              <a:t>.</a:t>
            </a:r>
            <a:r>
              <a:rPr dirty="0" sz="2250" spc="165">
                <a:latin typeface="Times New Roman"/>
                <a:cs typeface="Times New Roman"/>
              </a:rPr>
              <a:t>5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sz="2250" spc="-235" i="1">
                <a:latin typeface="Times New Roman"/>
                <a:cs typeface="Times New Roman"/>
              </a:rPr>
              <a:t> </a:t>
            </a:r>
            <a:r>
              <a:rPr dirty="0" sz="3000" spc="-325">
                <a:latin typeface="Symbol"/>
                <a:cs typeface="Symbol"/>
              </a:rPr>
              <a:t></a:t>
            </a:r>
            <a:r>
              <a:rPr dirty="0" sz="2250" spc="165" i="1">
                <a:latin typeface="Times New Roman"/>
                <a:cs typeface="Times New Roman"/>
              </a:rPr>
              <a:t>x</a:t>
            </a:r>
            <a:r>
              <a:rPr dirty="0" sz="2250" spc="-95">
                <a:latin typeface="Symbol"/>
                <a:cs typeface="Symbol"/>
              </a:rPr>
              <a:t></a:t>
            </a:r>
            <a:r>
              <a:rPr dirty="0" sz="2250" spc="-370">
                <a:latin typeface="Times New Roman"/>
                <a:cs typeface="Times New Roman"/>
              </a:rPr>
              <a:t>1</a:t>
            </a:r>
            <a:r>
              <a:rPr dirty="0" sz="2250">
                <a:latin typeface="Times New Roman"/>
                <a:cs typeface="Times New Roman"/>
              </a:rPr>
              <a:t>,</a:t>
            </a:r>
            <a:r>
              <a:rPr dirty="0" sz="2250" spc="-250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y</a:t>
            </a:r>
            <a:r>
              <a:rPr dirty="0" sz="2250" spc="-365" i="1">
                <a:latin typeface="Times New Roman"/>
                <a:cs typeface="Times New Roman"/>
              </a:rPr>
              <a:t> </a:t>
            </a:r>
            <a:r>
              <a:rPr dirty="0" sz="2250" spc="-100">
                <a:latin typeface="Symbol"/>
                <a:cs typeface="Symbol"/>
              </a:rPr>
              <a:t></a:t>
            </a:r>
            <a:r>
              <a:rPr dirty="0" sz="2250" spc="-280">
                <a:latin typeface="Times New Roman"/>
                <a:cs typeface="Times New Roman"/>
              </a:rPr>
              <a:t>1</a:t>
            </a:r>
            <a:r>
              <a:rPr dirty="0" sz="3000" spc="-385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91767" y="5333492"/>
            <a:ext cx="10477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91767" y="4637773"/>
            <a:ext cx="10477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91767" y="4035031"/>
            <a:ext cx="10477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91767" y="3433051"/>
            <a:ext cx="10477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0">
                <a:latin typeface="Times New Roman"/>
                <a:cs typeface="Times New Roman"/>
              </a:rPr>
              <a:t>^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08880" y="5679947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>
                <a:latin typeface="NSimSun"/>
                <a:cs typeface="NSimSun"/>
              </a:rPr>
              <a:t>其它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54359" y="5145023"/>
            <a:ext cx="2521585" cy="647700"/>
          </a:xfrm>
          <a:custGeom>
            <a:avLst/>
            <a:gdLst/>
            <a:ahLst/>
            <a:cxnLst/>
            <a:rect l="l" t="t" r="r" b="b"/>
            <a:pathLst>
              <a:path w="2521584" h="647700">
                <a:moveTo>
                  <a:pt x="1261110" y="0"/>
                </a:moveTo>
                <a:lnTo>
                  <a:pt x="1189549" y="511"/>
                </a:lnTo>
                <a:lnTo>
                  <a:pt x="1119036" y="2029"/>
                </a:lnTo>
                <a:lnTo>
                  <a:pt x="1049676" y="4525"/>
                </a:lnTo>
                <a:lnTo>
                  <a:pt x="981576" y="7973"/>
                </a:lnTo>
                <a:lnTo>
                  <a:pt x="914842" y="12345"/>
                </a:lnTo>
                <a:lnTo>
                  <a:pt x="849581" y="17613"/>
                </a:lnTo>
                <a:lnTo>
                  <a:pt x="785900" y="23752"/>
                </a:lnTo>
                <a:lnTo>
                  <a:pt x="723904" y="30733"/>
                </a:lnTo>
                <a:lnTo>
                  <a:pt x="663701" y="38530"/>
                </a:lnTo>
                <a:lnTo>
                  <a:pt x="605396" y="47115"/>
                </a:lnTo>
                <a:lnTo>
                  <a:pt x="549097" y="56461"/>
                </a:lnTo>
                <a:lnTo>
                  <a:pt x="494910" y="66541"/>
                </a:lnTo>
                <a:lnTo>
                  <a:pt x="442941" y="77328"/>
                </a:lnTo>
                <a:lnTo>
                  <a:pt x="393296" y="88794"/>
                </a:lnTo>
                <a:lnTo>
                  <a:pt x="346083" y="100912"/>
                </a:lnTo>
                <a:lnTo>
                  <a:pt x="301407" y="113656"/>
                </a:lnTo>
                <a:lnTo>
                  <a:pt x="259376" y="126998"/>
                </a:lnTo>
                <a:lnTo>
                  <a:pt x="220095" y="140911"/>
                </a:lnTo>
                <a:lnTo>
                  <a:pt x="183671" y="155367"/>
                </a:lnTo>
                <a:lnTo>
                  <a:pt x="119821" y="185802"/>
                </a:lnTo>
                <a:lnTo>
                  <a:pt x="68677" y="218085"/>
                </a:lnTo>
                <a:lnTo>
                  <a:pt x="31091" y="251999"/>
                </a:lnTo>
                <a:lnTo>
                  <a:pt x="7914" y="287326"/>
                </a:lnTo>
                <a:lnTo>
                  <a:pt x="0" y="323850"/>
                </a:lnTo>
                <a:lnTo>
                  <a:pt x="1996" y="342174"/>
                </a:lnTo>
                <a:lnTo>
                  <a:pt x="17648" y="378010"/>
                </a:lnTo>
                <a:lnTo>
                  <a:pt x="48136" y="412578"/>
                </a:lnTo>
                <a:lnTo>
                  <a:pt x="92607" y="445656"/>
                </a:lnTo>
                <a:lnTo>
                  <a:pt x="150211" y="477022"/>
                </a:lnTo>
                <a:lnTo>
                  <a:pt x="220095" y="506454"/>
                </a:lnTo>
                <a:lnTo>
                  <a:pt x="259376" y="520376"/>
                </a:lnTo>
                <a:lnTo>
                  <a:pt x="301407" y="533731"/>
                </a:lnTo>
                <a:lnTo>
                  <a:pt x="346083" y="546491"/>
                </a:lnTo>
                <a:lnTo>
                  <a:pt x="393296" y="558630"/>
                </a:lnTo>
                <a:lnTo>
                  <a:pt x="442941" y="570118"/>
                </a:lnTo>
                <a:lnTo>
                  <a:pt x="494910" y="580929"/>
                </a:lnTo>
                <a:lnTo>
                  <a:pt x="549097" y="591034"/>
                </a:lnTo>
                <a:lnTo>
                  <a:pt x="605396" y="600406"/>
                </a:lnTo>
                <a:lnTo>
                  <a:pt x="663701" y="609017"/>
                </a:lnTo>
                <a:lnTo>
                  <a:pt x="723904" y="616840"/>
                </a:lnTo>
                <a:lnTo>
                  <a:pt x="785900" y="623846"/>
                </a:lnTo>
                <a:lnTo>
                  <a:pt x="849581" y="630008"/>
                </a:lnTo>
                <a:lnTo>
                  <a:pt x="914842" y="635298"/>
                </a:lnTo>
                <a:lnTo>
                  <a:pt x="981576" y="639689"/>
                </a:lnTo>
                <a:lnTo>
                  <a:pt x="1049676" y="643152"/>
                </a:lnTo>
                <a:lnTo>
                  <a:pt x="1119036" y="645660"/>
                </a:lnTo>
                <a:lnTo>
                  <a:pt x="1189549" y="647185"/>
                </a:lnTo>
                <a:lnTo>
                  <a:pt x="1261110" y="647700"/>
                </a:lnTo>
                <a:lnTo>
                  <a:pt x="1332594" y="647185"/>
                </a:lnTo>
                <a:lnTo>
                  <a:pt x="1403036" y="645660"/>
                </a:lnTo>
                <a:lnTo>
                  <a:pt x="1472331" y="643152"/>
                </a:lnTo>
                <a:lnTo>
                  <a:pt x="1540370" y="639689"/>
                </a:lnTo>
                <a:lnTo>
                  <a:pt x="1607047" y="635298"/>
                </a:lnTo>
                <a:lnTo>
                  <a:pt x="1672256" y="630008"/>
                </a:lnTo>
                <a:lnTo>
                  <a:pt x="1735890" y="623846"/>
                </a:lnTo>
                <a:lnTo>
                  <a:pt x="1797842" y="616840"/>
                </a:lnTo>
                <a:lnTo>
                  <a:pt x="1858006" y="609017"/>
                </a:lnTo>
                <a:lnTo>
                  <a:pt x="1916275" y="600406"/>
                </a:lnTo>
                <a:lnTo>
                  <a:pt x="1972542" y="591034"/>
                </a:lnTo>
                <a:lnTo>
                  <a:pt x="2026701" y="580929"/>
                </a:lnTo>
                <a:lnTo>
                  <a:pt x="2078644" y="570118"/>
                </a:lnTo>
                <a:lnTo>
                  <a:pt x="2128266" y="558630"/>
                </a:lnTo>
                <a:lnTo>
                  <a:pt x="2175460" y="546491"/>
                </a:lnTo>
                <a:lnTo>
                  <a:pt x="2220118" y="533731"/>
                </a:lnTo>
                <a:lnTo>
                  <a:pt x="2262135" y="520376"/>
                </a:lnTo>
                <a:lnTo>
                  <a:pt x="2301404" y="506454"/>
                </a:lnTo>
                <a:lnTo>
                  <a:pt x="2337817" y="491994"/>
                </a:lnTo>
                <a:lnTo>
                  <a:pt x="2401652" y="461567"/>
                </a:lnTo>
                <a:lnTo>
                  <a:pt x="2452787" y="429317"/>
                </a:lnTo>
                <a:lnTo>
                  <a:pt x="2490368" y="395466"/>
                </a:lnTo>
                <a:lnTo>
                  <a:pt x="2513543" y="360236"/>
                </a:lnTo>
                <a:lnTo>
                  <a:pt x="2521458" y="323849"/>
                </a:lnTo>
                <a:lnTo>
                  <a:pt x="2519461" y="305452"/>
                </a:lnTo>
                <a:lnTo>
                  <a:pt x="2503810" y="269499"/>
                </a:lnTo>
                <a:lnTo>
                  <a:pt x="2473325" y="234851"/>
                </a:lnTo>
                <a:lnTo>
                  <a:pt x="2428860" y="201726"/>
                </a:lnTo>
                <a:lnTo>
                  <a:pt x="2371269" y="170340"/>
                </a:lnTo>
                <a:lnTo>
                  <a:pt x="2301404" y="140911"/>
                </a:lnTo>
                <a:lnTo>
                  <a:pt x="2262135" y="126998"/>
                </a:lnTo>
                <a:lnTo>
                  <a:pt x="2220118" y="113656"/>
                </a:lnTo>
                <a:lnTo>
                  <a:pt x="2175460" y="100912"/>
                </a:lnTo>
                <a:lnTo>
                  <a:pt x="2128266" y="88794"/>
                </a:lnTo>
                <a:lnTo>
                  <a:pt x="2078644" y="77328"/>
                </a:lnTo>
                <a:lnTo>
                  <a:pt x="2026701" y="66541"/>
                </a:lnTo>
                <a:lnTo>
                  <a:pt x="1972542" y="56461"/>
                </a:lnTo>
                <a:lnTo>
                  <a:pt x="1916275" y="47115"/>
                </a:lnTo>
                <a:lnTo>
                  <a:pt x="1858006" y="38530"/>
                </a:lnTo>
                <a:lnTo>
                  <a:pt x="1797842" y="30733"/>
                </a:lnTo>
                <a:lnTo>
                  <a:pt x="1735890" y="23752"/>
                </a:lnTo>
                <a:lnTo>
                  <a:pt x="1672256" y="17613"/>
                </a:lnTo>
                <a:lnTo>
                  <a:pt x="1607047" y="12345"/>
                </a:lnTo>
                <a:lnTo>
                  <a:pt x="1540370" y="7973"/>
                </a:lnTo>
                <a:lnTo>
                  <a:pt x="1472331" y="4525"/>
                </a:lnTo>
                <a:lnTo>
                  <a:pt x="1403036" y="2029"/>
                </a:lnTo>
                <a:lnTo>
                  <a:pt x="1332594" y="511"/>
                </a:lnTo>
                <a:lnTo>
                  <a:pt x="1261110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235837" y="5145023"/>
            <a:ext cx="2520950" cy="647700"/>
          </a:xfrm>
          <a:custGeom>
            <a:avLst/>
            <a:gdLst/>
            <a:ahLst/>
            <a:cxnLst/>
            <a:rect l="l" t="t" r="r" b="b"/>
            <a:pathLst>
              <a:path w="2520950" h="647700">
                <a:moveTo>
                  <a:pt x="1260348" y="0"/>
                </a:moveTo>
                <a:lnTo>
                  <a:pt x="1188863" y="511"/>
                </a:lnTo>
                <a:lnTo>
                  <a:pt x="1118421" y="2029"/>
                </a:lnTo>
                <a:lnTo>
                  <a:pt x="1049126" y="4525"/>
                </a:lnTo>
                <a:lnTo>
                  <a:pt x="981087" y="7973"/>
                </a:lnTo>
                <a:lnTo>
                  <a:pt x="914410" y="12345"/>
                </a:lnTo>
                <a:lnTo>
                  <a:pt x="849201" y="17613"/>
                </a:lnTo>
                <a:lnTo>
                  <a:pt x="785567" y="23752"/>
                </a:lnTo>
                <a:lnTo>
                  <a:pt x="723615" y="30733"/>
                </a:lnTo>
                <a:lnTo>
                  <a:pt x="663451" y="38530"/>
                </a:lnTo>
                <a:lnTo>
                  <a:pt x="605182" y="47115"/>
                </a:lnTo>
                <a:lnTo>
                  <a:pt x="548915" y="56461"/>
                </a:lnTo>
                <a:lnTo>
                  <a:pt x="494756" y="66541"/>
                </a:lnTo>
                <a:lnTo>
                  <a:pt x="442813" y="77328"/>
                </a:lnTo>
                <a:lnTo>
                  <a:pt x="393191" y="88794"/>
                </a:lnTo>
                <a:lnTo>
                  <a:pt x="345997" y="100912"/>
                </a:lnTo>
                <a:lnTo>
                  <a:pt x="301339" y="113656"/>
                </a:lnTo>
                <a:lnTo>
                  <a:pt x="259322" y="126998"/>
                </a:lnTo>
                <a:lnTo>
                  <a:pt x="220053" y="140911"/>
                </a:lnTo>
                <a:lnTo>
                  <a:pt x="183640" y="155367"/>
                </a:lnTo>
                <a:lnTo>
                  <a:pt x="119805" y="185802"/>
                </a:lnTo>
                <a:lnTo>
                  <a:pt x="68670" y="218085"/>
                </a:lnTo>
                <a:lnTo>
                  <a:pt x="31089" y="251999"/>
                </a:lnTo>
                <a:lnTo>
                  <a:pt x="7914" y="287326"/>
                </a:lnTo>
                <a:lnTo>
                  <a:pt x="0" y="323850"/>
                </a:lnTo>
                <a:lnTo>
                  <a:pt x="1996" y="342174"/>
                </a:lnTo>
                <a:lnTo>
                  <a:pt x="17647" y="378010"/>
                </a:lnTo>
                <a:lnTo>
                  <a:pt x="48132" y="412578"/>
                </a:lnTo>
                <a:lnTo>
                  <a:pt x="92597" y="445656"/>
                </a:lnTo>
                <a:lnTo>
                  <a:pt x="150188" y="477022"/>
                </a:lnTo>
                <a:lnTo>
                  <a:pt x="220053" y="506454"/>
                </a:lnTo>
                <a:lnTo>
                  <a:pt x="259322" y="520376"/>
                </a:lnTo>
                <a:lnTo>
                  <a:pt x="301339" y="533731"/>
                </a:lnTo>
                <a:lnTo>
                  <a:pt x="345997" y="546491"/>
                </a:lnTo>
                <a:lnTo>
                  <a:pt x="393191" y="558630"/>
                </a:lnTo>
                <a:lnTo>
                  <a:pt x="442813" y="570118"/>
                </a:lnTo>
                <a:lnTo>
                  <a:pt x="494756" y="580929"/>
                </a:lnTo>
                <a:lnTo>
                  <a:pt x="548915" y="591034"/>
                </a:lnTo>
                <a:lnTo>
                  <a:pt x="605182" y="600406"/>
                </a:lnTo>
                <a:lnTo>
                  <a:pt x="663451" y="609017"/>
                </a:lnTo>
                <a:lnTo>
                  <a:pt x="723615" y="616840"/>
                </a:lnTo>
                <a:lnTo>
                  <a:pt x="785567" y="623846"/>
                </a:lnTo>
                <a:lnTo>
                  <a:pt x="849201" y="630008"/>
                </a:lnTo>
                <a:lnTo>
                  <a:pt x="914410" y="635298"/>
                </a:lnTo>
                <a:lnTo>
                  <a:pt x="981087" y="639689"/>
                </a:lnTo>
                <a:lnTo>
                  <a:pt x="1049126" y="643152"/>
                </a:lnTo>
                <a:lnTo>
                  <a:pt x="1118421" y="645660"/>
                </a:lnTo>
                <a:lnTo>
                  <a:pt x="1188863" y="647185"/>
                </a:lnTo>
                <a:lnTo>
                  <a:pt x="1260348" y="647700"/>
                </a:lnTo>
                <a:lnTo>
                  <a:pt x="1331905" y="647185"/>
                </a:lnTo>
                <a:lnTo>
                  <a:pt x="1402411" y="645660"/>
                </a:lnTo>
                <a:lnTo>
                  <a:pt x="1471759" y="643152"/>
                </a:lnTo>
                <a:lnTo>
                  <a:pt x="1539842" y="639689"/>
                </a:lnTo>
                <a:lnTo>
                  <a:pt x="1606555" y="635298"/>
                </a:lnTo>
                <a:lnTo>
                  <a:pt x="1671792" y="630008"/>
                </a:lnTo>
                <a:lnTo>
                  <a:pt x="1735446" y="623846"/>
                </a:lnTo>
                <a:lnTo>
                  <a:pt x="1797411" y="616840"/>
                </a:lnTo>
                <a:lnTo>
                  <a:pt x="1857581" y="609017"/>
                </a:lnTo>
                <a:lnTo>
                  <a:pt x="1915851" y="600406"/>
                </a:lnTo>
                <a:lnTo>
                  <a:pt x="1972114" y="591034"/>
                </a:lnTo>
                <a:lnTo>
                  <a:pt x="2026264" y="580929"/>
                </a:lnTo>
                <a:lnTo>
                  <a:pt x="2078194" y="570118"/>
                </a:lnTo>
                <a:lnTo>
                  <a:pt x="2127800" y="558630"/>
                </a:lnTo>
                <a:lnTo>
                  <a:pt x="2174973" y="546491"/>
                </a:lnTo>
                <a:lnTo>
                  <a:pt x="2219610" y="533731"/>
                </a:lnTo>
                <a:lnTo>
                  <a:pt x="2261603" y="520376"/>
                </a:lnTo>
                <a:lnTo>
                  <a:pt x="2300846" y="506454"/>
                </a:lnTo>
                <a:lnTo>
                  <a:pt x="2337233" y="491994"/>
                </a:lnTo>
                <a:lnTo>
                  <a:pt x="2401016" y="461567"/>
                </a:lnTo>
                <a:lnTo>
                  <a:pt x="2452103" y="429317"/>
                </a:lnTo>
                <a:lnTo>
                  <a:pt x="2489644" y="395466"/>
                </a:lnTo>
                <a:lnTo>
                  <a:pt x="2512791" y="360236"/>
                </a:lnTo>
                <a:lnTo>
                  <a:pt x="2520696" y="323849"/>
                </a:lnTo>
                <a:lnTo>
                  <a:pt x="2518702" y="305452"/>
                </a:lnTo>
                <a:lnTo>
                  <a:pt x="2503070" y="269499"/>
                </a:lnTo>
                <a:lnTo>
                  <a:pt x="2472619" y="234851"/>
                </a:lnTo>
                <a:lnTo>
                  <a:pt x="2428199" y="201726"/>
                </a:lnTo>
                <a:lnTo>
                  <a:pt x="2370659" y="170340"/>
                </a:lnTo>
                <a:lnTo>
                  <a:pt x="2300846" y="140911"/>
                </a:lnTo>
                <a:lnTo>
                  <a:pt x="2261603" y="126998"/>
                </a:lnTo>
                <a:lnTo>
                  <a:pt x="2219610" y="113656"/>
                </a:lnTo>
                <a:lnTo>
                  <a:pt x="2174973" y="100912"/>
                </a:lnTo>
                <a:lnTo>
                  <a:pt x="2127800" y="88794"/>
                </a:lnTo>
                <a:lnTo>
                  <a:pt x="2078194" y="77328"/>
                </a:lnTo>
                <a:lnTo>
                  <a:pt x="2026264" y="66541"/>
                </a:lnTo>
                <a:lnTo>
                  <a:pt x="1972114" y="56461"/>
                </a:lnTo>
                <a:lnTo>
                  <a:pt x="1915851" y="47115"/>
                </a:lnTo>
                <a:lnTo>
                  <a:pt x="1857581" y="38530"/>
                </a:lnTo>
                <a:lnTo>
                  <a:pt x="1797411" y="30733"/>
                </a:lnTo>
                <a:lnTo>
                  <a:pt x="1735446" y="23752"/>
                </a:lnTo>
                <a:lnTo>
                  <a:pt x="1671792" y="17613"/>
                </a:lnTo>
                <a:lnTo>
                  <a:pt x="1606555" y="12345"/>
                </a:lnTo>
                <a:lnTo>
                  <a:pt x="1539842" y="7973"/>
                </a:lnTo>
                <a:lnTo>
                  <a:pt x="1471759" y="4525"/>
                </a:lnTo>
                <a:lnTo>
                  <a:pt x="1402411" y="2029"/>
                </a:lnTo>
                <a:lnTo>
                  <a:pt x="1331905" y="511"/>
                </a:lnTo>
                <a:lnTo>
                  <a:pt x="1260348" y="0"/>
                </a:lnTo>
                <a:close/>
              </a:path>
            </a:pathLst>
          </a:custGeom>
          <a:ln w="9525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659513" y="6206997"/>
            <a:ext cx="1041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水平梯度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73025" y="5788152"/>
            <a:ext cx="168910" cy="365125"/>
          </a:xfrm>
          <a:custGeom>
            <a:avLst/>
            <a:gdLst/>
            <a:ahLst/>
            <a:cxnLst/>
            <a:rect l="l" t="t" r="r" b="b"/>
            <a:pathLst>
              <a:path w="168910" h="365125">
                <a:moveTo>
                  <a:pt x="136239" y="279702"/>
                </a:moveTo>
                <a:lnTo>
                  <a:pt x="23622" y="0"/>
                </a:lnTo>
                <a:lnTo>
                  <a:pt x="0" y="9144"/>
                </a:lnTo>
                <a:lnTo>
                  <a:pt x="112894" y="289536"/>
                </a:lnTo>
                <a:lnTo>
                  <a:pt x="128016" y="294132"/>
                </a:lnTo>
                <a:lnTo>
                  <a:pt x="136239" y="279702"/>
                </a:lnTo>
                <a:close/>
              </a:path>
              <a:path w="168910" h="365125">
                <a:moveTo>
                  <a:pt x="140208" y="350722"/>
                </a:moveTo>
                <a:lnTo>
                  <a:pt x="140208" y="289560"/>
                </a:lnTo>
                <a:lnTo>
                  <a:pt x="116586" y="298704"/>
                </a:lnTo>
                <a:lnTo>
                  <a:pt x="112894" y="289536"/>
                </a:lnTo>
                <a:lnTo>
                  <a:pt x="50292" y="270510"/>
                </a:lnTo>
                <a:lnTo>
                  <a:pt x="140208" y="350722"/>
                </a:lnTo>
                <a:close/>
              </a:path>
              <a:path w="168910" h="365125">
                <a:moveTo>
                  <a:pt x="140208" y="289560"/>
                </a:moveTo>
                <a:lnTo>
                  <a:pt x="136239" y="279702"/>
                </a:lnTo>
                <a:lnTo>
                  <a:pt x="128016" y="294132"/>
                </a:lnTo>
                <a:lnTo>
                  <a:pt x="112894" y="289536"/>
                </a:lnTo>
                <a:lnTo>
                  <a:pt x="116586" y="298704"/>
                </a:lnTo>
                <a:lnTo>
                  <a:pt x="140208" y="289560"/>
                </a:lnTo>
                <a:close/>
              </a:path>
              <a:path w="168910" h="365125">
                <a:moveTo>
                  <a:pt x="168402" y="223265"/>
                </a:moveTo>
                <a:lnTo>
                  <a:pt x="136239" y="279702"/>
                </a:lnTo>
                <a:lnTo>
                  <a:pt x="140208" y="289560"/>
                </a:lnTo>
                <a:lnTo>
                  <a:pt x="140208" y="350722"/>
                </a:lnTo>
                <a:lnTo>
                  <a:pt x="156210" y="364998"/>
                </a:lnTo>
                <a:lnTo>
                  <a:pt x="168402" y="223265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88743" y="5784341"/>
            <a:ext cx="299085" cy="368935"/>
          </a:xfrm>
          <a:custGeom>
            <a:avLst/>
            <a:gdLst/>
            <a:ahLst/>
            <a:cxnLst/>
            <a:rect l="l" t="t" r="r" b="b"/>
            <a:pathLst>
              <a:path w="299084" h="368935">
                <a:moveTo>
                  <a:pt x="43677" y="293090"/>
                </a:moveTo>
                <a:lnTo>
                  <a:pt x="29717" y="229361"/>
                </a:lnTo>
                <a:lnTo>
                  <a:pt x="0" y="368807"/>
                </a:lnTo>
                <a:lnTo>
                  <a:pt x="37337" y="351575"/>
                </a:lnTo>
                <a:lnTo>
                  <a:pt x="37337" y="300989"/>
                </a:lnTo>
                <a:lnTo>
                  <a:pt x="43677" y="293090"/>
                </a:lnTo>
                <a:close/>
              </a:path>
              <a:path w="299084" h="368935">
                <a:moveTo>
                  <a:pt x="47142" y="308909"/>
                </a:moveTo>
                <a:lnTo>
                  <a:pt x="43677" y="293090"/>
                </a:lnTo>
                <a:lnTo>
                  <a:pt x="37337" y="300989"/>
                </a:lnTo>
                <a:lnTo>
                  <a:pt x="47142" y="308909"/>
                </a:lnTo>
                <a:close/>
              </a:path>
              <a:path w="299084" h="368935">
                <a:moveTo>
                  <a:pt x="128777" y="309371"/>
                </a:moveTo>
                <a:lnTo>
                  <a:pt x="63265" y="309371"/>
                </a:lnTo>
                <a:lnTo>
                  <a:pt x="57149" y="316991"/>
                </a:lnTo>
                <a:lnTo>
                  <a:pt x="47715" y="309371"/>
                </a:lnTo>
                <a:lnTo>
                  <a:pt x="47243" y="309371"/>
                </a:lnTo>
                <a:lnTo>
                  <a:pt x="47142" y="308909"/>
                </a:lnTo>
                <a:lnTo>
                  <a:pt x="37337" y="300989"/>
                </a:lnTo>
                <a:lnTo>
                  <a:pt x="37337" y="351575"/>
                </a:lnTo>
                <a:lnTo>
                  <a:pt x="128777" y="309371"/>
                </a:lnTo>
                <a:close/>
              </a:path>
              <a:path w="299084" h="368935">
                <a:moveTo>
                  <a:pt x="298703" y="16001"/>
                </a:moveTo>
                <a:lnTo>
                  <a:pt x="278891" y="0"/>
                </a:lnTo>
                <a:lnTo>
                  <a:pt x="43677" y="293090"/>
                </a:lnTo>
                <a:lnTo>
                  <a:pt x="47142" y="308909"/>
                </a:lnTo>
                <a:lnTo>
                  <a:pt x="47715" y="309371"/>
                </a:lnTo>
                <a:lnTo>
                  <a:pt x="63265" y="309371"/>
                </a:lnTo>
                <a:lnTo>
                  <a:pt x="298703" y="16001"/>
                </a:lnTo>
                <a:close/>
              </a:path>
              <a:path w="299084" h="368935">
                <a:moveTo>
                  <a:pt x="63265" y="309371"/>
                </a:moveTo>
                <a:lnTo>
                  <a:pt x="47715" y="309371"/>
                </a:lnTo>
                <a:lnTo>
                  <a:pt x="57149" y="316991"/>
                </a:lnTo>
                <a:lnTo>
                  <a:pt x="63265" y="309371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844155" y="6206997"/>
            <a:ext cx="1041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垂直梯度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例：预测技术的对比</a:t>
            </a:r>
          </a:p>
        </p:txBody>
      </p:sp>
      <p:sp>
        <p:nvSpPr>
          <p:cNvPr id="6" name="object 6"/>
          <p:cNvSpPr/>
          <p:nvPr/>
        </p:nvSpPr>
        <p:spPr>
          <a:xfrm>
            <a:off x="3691013" y="2484119"/>
            <a:ext cx="4822697" cy="2446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例：预测技术的对比</a:t>
            </a:r>
          </a:p>
        </p:txBody>
      </p:sp>
      <p:sp>
        <p:nvSpPr>
          <p:cNvPr id="6" name="object 6"/>
          <p:cNvSpPr/>
          <p:nvPr/>
        </p:nvSpPr>
        <p:spPr>
          <a:xfrm>
            <a:off x="1962035" y="1474469"/>
            <a:ext cx="6302502" cy="5036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46730" y="2680715"/>
            <a:ext cx="48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1阶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29967" y="2753867"/>
            <a:ext cx="48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2阶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9895" y="5057394"/>
            <a:ext cx="48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3阶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95" y="5130545"/>
            <a:ext cx="482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4阶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7254" y="6616445"/>
            <a:ext cx="5511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结论：随着预测器阶数的增加误差减少了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有损压缩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206184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最优量化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26143" y="2337816"/>
            <a:ext cx="5311902" cy="30243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25879" y="5558790"/>
            <a:ext cx="7663180" cy="1273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78765" algn="l"/>
              </a:tabLst>
            </a:pPr>
            <a:r>
              <a:rPr dirty="0" sz="14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4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t=q(s)是s的奇函数</a:t>
            </a:r>
            <a:endParaRPr sz="24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断点定义了函数的不连续性，被称为量化器的判决和重 构级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7654290" cy="3314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570611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有损压缩</a:t>
            </a:r>
            <a:endParaRPr sz="3200">
              <a:latin typeface="NSimSun"/>
              <a:cs typeface="NSimSun"/>
            </a:endParaRPr>
          </a:p>
          <a:p>
            <a:pPr algn="ctr" marR="5584190">
              <a:lnSpc>
                <a:spcPct val="100000"/>
              </a:lnSpc>
              <a:spcBef>
                <a:spcPts val="1235"/>
              </a:spcBef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最优量化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920"/>
              </a:spcBef>
              <a:tabLst>
                <a:tab pos="735965" algn="l"/>
              </a:tabLst>
            </a:pPr>
            <a:r>
              <a:rPr dirty="0" sz="14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4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量化器的设计就是要在给定优化准则和 输入概率密度函数p(s)的条件下选择最 优的s</a:t>
            </a:r>
            <a:r>
              <a:rPr dirty="0" baseline="-21164" sz="3150" spc="-15">
                <a:latin typeface="NSimSun"/>
                <a:cs typeface="NSimSun"/>
              </a:rPr>
              <a:t>i</a:t>
            </a:r>
            <a:r>
              <a:rPr dirty="0" sz="3200">
                <a:latin typeface="NSimSun"/>
                <a:cs typeface="NSimSun"/>
              </a:rPr>
              <a:t>和</a:t>
            </a:r>
            <a:r>
              <a:rPr dirty="0" sz="3200" spc="-5">
                <a:latin typeface="NSimSun"/>
                <a:cs typeface="NSimSun"/>
              </a:rPr>
              <a:t>t</a:t>
            </a:r>
            <a:r>
              <a:rPr dirty="0" baseline="-21164" sz="3150" spc="-15">
                <a:latin typeface="NSimSun"/>
                <a:cs typeface="NSimSun"/>
              </a:rPr>
              <a:t>i</a:t>
            </a:r>
            <a:r>
              <a:rPr dirty="0" sz="3200" spc="-5">
                <a:latin typeface="NSimSun"/>
                <a:cs typeface="NSimSun"/>
              </a:rPr>
              <a:t>,优化准则可以是统计的或心</a:t>
            </a:r>
            <a:r>
              <a:rPr dirty="0" sz="3200" spc="-5">
                <a:latin typeface="NSimSun"/>
                <a:cs typeface="NSimSun"/>
              </a:rPr>
              <a:t> 理视觉的准则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311" y="4529835"/>
            <a:ext cx="491617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349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如果用最小均方量化误差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54942" y="4529835"/>
            <a:ext cx="431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作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8298" y="5017541"/>
            <a:ext cx="6931025" cy="963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为准则，且p(s)是个偶函数，那么最小 误差条件为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61503" y="4586985"/>
            <a:ext cx="113664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3675" y="4820157"/>
            <a:ext cx="74930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i="1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4463" y="4369307"/>
            <a:ext cx="998219" cy="662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10"/>
              </a:lnSpc>
            </a:pPr>
            <a:r>
              <a:rPr dirty="0" sz="2350" spc="-215" i="1">
                <a:latin typeface="Times New Roman"/>
                <a:cs typeface="Times New Roman"/>
              </a:rPr>
              <a:t>E</a:t>
            </a:r>
            <a:r>
              <a:rPr dirty="0" sz="4350" spc="-1065">
                <a:latin typeface="Symbol"/>
                <a:cs typeface="Symbol"/>
              </a:rPr>
              <a:t></a:t>
            </a:r>
            <a:r>
              <a:rPr dirty="0" sz="3150" spc="-450">
                <a:latin typeface="Symbol"/>
                <a:cs typeface="Symbol"/>
              </a:rPr>
              <a:t></a:t>
            </a:r>
            <a:r>
              <a:rPr dirty="0" sz="2350" spc="150" i="1">
                <a:latin typeface="Times New Roman"/>
                <a:cs typeface="Times New Roman"/>
              </a:rPr>
              <a:t>s</a:t>
            </a:r>
            <a:r>
              <a:rPr dirty="0" sz="2350" spc="-25">
                <a:latin typeface="Symbol"/>
                <a:cs typeface="Symbol"/>
              </a:rPr>
              <a:t></a:t>
            </a:r>
            <a:r>
              <a:rPr dirty="0" sz="2350" spc="5" i="1">
                <a:latin typeface="Times New Roman"/>
                <a:cs typeface="Times New Roman"/>
              </a:rPr>
              <a:t>t</a:t>
            </a:r>
            <a:r>
              <a:rPr dirty="0" sz="2350" spc="-100" i="1">
                <a:latin typeface="Times New Roman"/>
                <a:cs typeface="Times New Roman"/>
              </a:rPr>
              <a:t> </a:t>
            </a:r>
            <a:r>
              <a:rPr dirty="0" sz="3150" spc="-445">
                <a:latin typeface="Symbol"/>
                <a:cs typeface="Symbol"/>
              </a:rPr>
              <a:t></a:t>
            </a:r>
            <a:r>
              <a:rPr dirty="0" sz="3150" spc="-65">
                <a:latin typeface="Times New Roman"/>
                <a:cs typeface="Times New Roman"/>
              </a:rPr>
              <a:t> </a:t>
            </a:r>
            <a:r>
              <a:rPr dirty="0" sz="4350" spc="-840">
                <a:latin typeface="Symbol"/>
                <a:cs typeface="Symbol"/>
              </a:rPr>
              <a:t></a:t>
            </a:r>
            <a:endParaRPr sz="43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最优量化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8311" y="2825496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NSimSun"/>
                <a:cs typeface="NSimSun"/>
              </a:rPr>
              <a:t>其中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6639" y="1990852"/>
            <a:ext cx="15240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50" spc="-5">
                <a:latin typeface="Symbol"/>
                <a:cs typeface="Symbol"/>
              </a:rPr>
              <a:t></a:t>
            </a:r>
            <a:endParaRPr sz="36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8954" y="2028697"/>
            <a:ext cx="61594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i="1"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58183" y="1932940"/>
            <a:ext cx="9588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i="1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91645" y="2242299"/>
            <a:ext cx="7556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i="1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6379" y="2378709"/>
            <a:ext cx="28575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3888" sz="2100" spc="127" i="1">
                <a:latin typeface="Times New Roman"/>
                <a:cs typeface="Times New Roman"/>
              </a:rPr>
              <a:t>s</a:t>
            </a:r>
            <a:r>
              <a:rPr dirty="0" sz="1000" i="1">
                <a:latin typeface="Times New Roman"/>
                <a:cs typeface="Times New Roman"/>
              </a:rPr>
              <a:t>i</a:t>
            </a:r>
            <a:r>
              <a:rPr dirty="0" sz="1000" spc="-160" i="1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Symbol"/>
                <a:cs typeface="Symbol"/>
              </a:rPr>
              <a:t></a:t>
            </a:r>
            <a:r>
              <a:rPr dirty="0" sz="1000" spc="5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31740" y="1936750"/>
            <a:ext cx="2315210" cy="490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86765" algn="l"/>
              </a:tabLst>
            </a:pPr>
            <a:r>
              <a:rPr dirty="0" sz="3200" spc="-165">
                <a:latin typeface="Symbol"/>
                <a:cs typeface="Symbol"/>
              </a:rPr>
              <a:t></a:t>
            </a:r>
            <a:r>
              <a:rPr dirty="0" sz="2400" spc="10" i="1">
                <a:latin typeface="Times New Roman"/>
                <a:cs typeface="Times New Roman"/>
              </a:rPr>
              <a:t>s</a:t>
            </a:r>
            <a:r>
              <a:rPr dirty="0" sz="2400" spc="45" i="1">
                <a:latin typeface="Times New Roman"/>
                <a:cs typeface="Times New Roman"/>
              </a:rPr>
              <a:t> </a:t>
            </a:r>
            <a:r>
              <a:rPr dirty="0" sz="2400" spc="15">
                <a:latin typeface="Symbol"/>
                <a:cs typeface="Symbol"/>
              </a:rPr>
              <a:t>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 spc="5" i="1">
                <a:latin typeface="Times New Roman"/>
                <a:cs typeface="Times New Roman"/>
              </a:rPr>
              <a:t>t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sz="3200" spc="35">
                <a:latin typeface="Symbol"/>
                <a:cs typeface="Symbol"/>
              </a:rPr>
              <a:t></a:t>
            </a:r>
            <a:r>
              <a:rPr dirty="0" sz="2400" spc="10" i="1">
                <a:latin typeface="Times New Roman"/>
                <a:cs typeface="Times New Roman"/>
              </a:rPr>
              <a:t>p</a:t>
            </a:r>
            <a:r>
              <a:rPr dirty="0" sz="2400" spc="-365" i="1">
                <a:latin typeface="Times New Roman"/>
                <a:cs typeface="Times New Roman"/>
              </a:rPr>
              <a:t> </a:t>
            </a:r>
            <a:r>
              <a:rPr dirty="0" sz="3200" spc="-165">
                <a:latin typeface="Symbol"/>
                <a:cs typeface="Symbol"/>
              </a:rPr>
              <a:t></a:t>
            </a:r>
            <a:r>
              <a:rPr dirty="0" sz="2400" spc="10" i="1">
                <a:latin typeface="Times New Roman"/>
                <a:cs typeface="Times New Roman"/>
              </a:rPr>
              <a:t>s</a:t>
            </a:r>
            <a:r>
              <a:rPr dirty="0" sz="2400" spc="-300" i="1">
                <a:latin typeface="Times New Roman"/>
                <a:cs typeface="Times New Roman"/>
              </a:rPr>
              <a:t> </a:t>
            </a:r>
            <a:r>
              <a:rPr dirty="0" sz="3200" spc="-315">
                <a:latin typeface="Symbol"/>
                <a:cs typeface="Symbol"/>
              </a:rPr>
              <a:t></a:t>
            </a:r>
            <a:r>
              <a:rPr dirty="0" sz="2400" spc="10" i="1">
                <a:latin typeface="Times New Roman"/>
                <a:cs typeface="Times New Roman"/>
              </a:rPr>
              <a:t>ds</a:t>
            </a:r>
            <a:r>
              <a:rPr dirty="0" sz="2400" i="1">
                <a:latin typeface="Times New Roman"/>
                <a:cs typeface="Times New Roman"/>
              </a:rPr>
              <a:t> </a:t>
            </a:r>
            <a:r>
              <a:rPr dirty="0" sz="2400" spc="-225" i="1">
                <a:latin typeface="Times New Roman"/>
                <a:cs typeface="Times New Roman"/>
              </a:rPr>
              <a:t> </a:t>
            </a:r>
            <a:r>
              <a:rPr dirty="0" sz="2400" spc="15">
                <a:latin typeface="Symbol"/>
                <a:cs typeface="Symbol"/>
              </a:rPr>
              <a:t></a:t>
            </a:r>
            <a:r>
              <a:rPr dirty="0" sz="2400" spc="175"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0489" y="3975861"/>
            <a:ext cx="109855" cy="424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spc="-254">
                <a:latin typeface="Symbol"/>
                <a:cs typeface="Symbol"/>
              </a:rPr>
              <a:t>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14693" y="4259409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637" y="0"/>
                </a:lnTo>
              </a:path>
            </a:pathLst>
          </a:custGeom>
          <a:ln w="11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963276" y="4239767"/>
            <a:ext cx="6858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i="1"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97045" y="4619497"/>
            <a:ext cx="156845" cy="32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15">
                <a:latin typeface="Symbol"/>
                <a:cs typeface="Symbol"/>
              </a:rPr>
              <a:t>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64228" y="4984483"/>
            <a:ext cx="753110" cy="725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5134">
              <a:lnSpc>
                <a:spcPct val="100000"/>
              </a:lnSpc>
            </a:pPr>
            <a:r>
              <a:rPr dirty="0" sz="2050" spc="15">
                <a:latin typeface="Symbol"/>
                <a:cs typeface="Symbol"/>
              </a:rPr>
              <a:t></a:t>
            </a:r>
            <a:endParaRPr sz="20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2050" spc="-20" i="1">
                <a:latin typeface="Times New Roman"/>
                <a:cs typeface="Times New Roman"/>
              </a:rPr>
              <a:t>s</a:t>
            </a:r>
            <a:r>
              <a:rPr dirty="0" baseline="-23148" sz="1800" i="1">
                <a:latin typeface="Times New Roman"/>
                <a:cs typeface="Times New Roman"/>
              </a:rPr>
              <a:t>i</a:t>
            </a:r>
            <a:r>
              <a:rPr dirty="0" baseline="-23148" sz="1800" i="1">
                <a:latin typeface="Times New Roman"/>
                <a:cs typeface="Times New Roman"/>
              </a:rPr>
              <a:t> </a:t>
            </a:r>
            <a:r>
              <a:rPr dirty="0" baseline="-23148" sz="1800" spc="157" i="1">
                <a:latin typeface="Times New Roman"/>
                <a:cs typeface="Times New Roman"/>
              </a:rPr>
              <a:t> </a:t>
            </a:r>
            <a:r>
              <a:rPr dirty="0" sz="2050" spc="20">
                <a:latin typeface="Symbol"/>
                <a:cs typeface="Symbol"/>
              </a:rPr>
              <a:t></a:t>
            </a:r>
            <a:r>
              <a:rPr dirty="0" sz="2050" spc="-75">
                <a:latin typeface="Times New Roman"/>
                <a:cs typeface="Times New Roman"/>
              </a:rPr>
              <a:t> </a:t>
            </a:r>
            <a:r>
              <a:rPr dirty="0" sz="2050" spc="70">
                <a:latin typeface="Symbol"/>
                <a:cs typeface="Symbol"/>
              </a:rPr>
              <a:t></a:t>
            </a:r>
            <a:r>
              <a:rPr dirty="0" sz="2050" spc="-20" i="1">
                <a:latin typeface="Times New Roman"/>
                <a:cs typeface="Times New Roman"/>
              </a:rPr>
              <a:t>s</a:t>
            </a:r>
            <a:r>
              <a:rPr dirty="0" baseline="-23148" sz="1800" i="1">
                <a:latin typeface="Times New Roman"/>
                <a:cs typeface="Times New Roman"/>
              </a:rPr>
              <a:t>i</a:t>
            </a:r>
            <a:endParaRPr baseline="-23148"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7045" y="4111205"/>
            <a:ext cx="156845" cy="575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30"/>
              </a:lnSpc>
            </a:pPr>
            <a:r>
              <a:rPr dirty="0" sz="2050" spc="15">
                <a:latin typeface="Symbol"/>
                <a:cs typeface="Symbol"/>
              </a:rPr>
              <a:t></a:t>
            </a:r>
            <a:endParaRPr sz="2050">
              <a:latin typeface="Symbol"/>
              <a:cs typeface="Symbol"/>
            </a:endParaRPr>
          </a:p>
          <a:p>
            <a:pPr marL="12700">
              <a:lnSpc>
                <a:spcPts val="2230"/>
              </a:lnSpc>
            </a:pPr>
            <a:r>
              <a:rPr dirty="0" sz="2050" spc="15">
                <a:latin typeface="Symbol"/>
                <a:cs typeface="Symbol"/>
              </a:rPr>
              <a:t>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97045" y="4775682"/>
            <a:ext cx="33909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0325" sz="3075" spc="-60">
                <a:latin typeface="Symbol"/>
                <a:cs typeface="Symbol"/>
              </a:rPr>
              <a:t></a:t>
            </a:r>
            <a:r>
              <a:rPr dirty="0" sz="2050" spc="25">
                <a:latin typeface="Symbol"/>
                <a:cs typeface="Symbol"/>
              </a:rPr>
              <a:t>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64228" y="4065511"/>
            <a:ext cx="1100455" cy="325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43840" algn="l"/>
              </a:tabLst>
            </a:pPr>
            <a:r>
              <a:rPr dirty="0" sz="2050" spc="15" i="1">
                <a:latin typeface="Times New Roman"/>
                <a:cs typeface="Times New Roman"/>
              </a:rPr>
              <a:t>s</a:t>
            </a:r>
            <a:r>
              <a:rPr dirty="0" sz="2050" spc="15" i="1">
                <a:latin typeface="Times New Roman"/>
                <a:cs typeface="Times New Roman"/>
              </a:rPr>
              <a:t>	</a:t>
            </a:r>
            <a:r>
              <a:rPr dirty="0" sz="2050" spc="20">
                <a:latin typeface="Symbol"/>
                <a:cs typeface="Symbol"/>
              </a:rPr>
              <a:t></a:t>
            </a:r>
            <a:r>
              <a:rPr dirty="0" sz="2050" spc="-75">
                <a:latin typeface="Times New Roman"/>
                <a:cs typeface="Times New Roman"/>
              </a:rPr>
              <a:t> </a:t>
            </a:r>
            <a:r>
              <a:rPr dirty="0" baseline="32520" sz="3075" spc="22">
                <a:latin typeface="Symbol"/>
                <a:cs typeface="Symbol"/>
              </a:rPr>
              <a:t></a:t>
            </a:r>
            <a:r>
              <a:rPr dirty="0" baseline="32520" sz="3075" spc="-7">
                <a:latin typeface="Times New Roman"/>
                <a:cs typeface="Times New Roman"/>
              </a:rPr>
              <a:t> </a:t>
            </a:r>
            <a:r>
              <a:rPr dirty="0" sz="2050" spc="10" i="1">
                <a:latin typeface="Times New Roman"/>
                <a:cs typeface="Times New Roman"/>
              </a:rPr>
              <a:t>t</a:t>
            </a:r>
            <a:r>
              <a:rPr dirty="0" sz="2050" i="1">
                <a:latin typeface="Times New Roman"/>
                <a:cs typeface="Times New Roman"/>
              </a:rPr>
              <a:t> </a:t>
            </a:r>
            <a:r>
              <a:rPr dirty="0" sz="2050" spc="-95" i="1">
                <a:latin typeface="Times New Roman"/>
                <a:cs typeface="Times New Roman"/>
              </a:rPr>
              <a:t> </a:t>
            </a:r>
            <a:r>
              <a:rPr dirty="0" sz="2050" spc="20">
                <a:latin typeface="Symbol"/>
                <a:cs typeface="Symbol"/>
              </a:rPr>
              <a:t></a:t>
            </a:r>
            <a:r>
              <a:rPr dirty="0" sz="2050" spc="-240">
                <a:latin typeface="Times New Roman"/>
                <a:cs typeface="Times New Roman"/>
              </a:rPr>
              <a:t> </a:t>
            </a:r>
            <a:r>
              <a:rPr dirty="0" sz="2050" spc="10" i="1">
                <a:latin typeface="Times New Roman"/>
                <a:cs typeface="Times New Roman"/>
              </a:rPr>
              <a:t>t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2581" y="4775707"/>
            <a:ext cx="784225" cy="9347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2045"/>
              </a:lnSpc>
            </a:pPr>
            <a:r>
              <a:rPr dirty="0" sz="2050" spc="10" i="1">
                <a:latin typeface="Times New Roman"/>
                <a:cs typeface="Times New Roman"/>
              </a:rPr>
              <a:t>i</a:t>
            </a:r>
            <a:r>
              <a:rPr dirty="0" sz="2050" spc="-20" i="1">
                <a:latin typeface="Times New Roman"/>
                <a:cs typeface="Times New Roman"/>
              </a:rPr>
              <a:t> </a:t>
            </a:r>
            <a:r>
              <a:rPr dirty="0" sz="2050" spc="20">
                <a:latin typeface="Symbol"/>
                <a:cs typeface="Symbol"/>
              </a:rPr>
              <a:t></a:t>
            </a:r>
            <a:r>
              <a:rPr dirty="0" sz="2050" spc="155">
                <a:latin typeface="Times New Roman"/>
                <a:cs typeface="Times New Roman"/>
              </a:rPr>
              <a:t> </a:t>
            </a:r>
            <a:r>
              <a:rPr dirty="0" baseline="35230" sz="3075" spc="30" i="1" u="sng">
                <a:latin typeface="Times New Roman"/>
                <a:cs typeface="Times New Roman"/>
              </a:rPr>
              <a:t>L</a:t>
            </a:r>
            <a:endParaRPr baseline="35230" sz="3075">
              <a:latin typeface="Times New Roman"/>
              <a:cs typeface="Times New Roman"/>
            </a:endParaRPr>
          </a:p>
          <a:p>
            <a:pPr algn="r" marR="13335">
              <a:lnSpc>
                <a:spcPts val="2045"/>
              </a:lnSpc>
            </a:pPr>
            <a:r>
              <a:rPr dirty="0" sz="2050" spc="15"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050" spc="25" i="1">
                <a:latin typeface="Times New Roman"/>
                <a:cs typeface="Times New Roman"/>
              </a:rPr>
              <a:t>t</a:t>
            </a:r>
            <a:r>
              <a:rPr dirty="0" baseline="-23148" sz="1800" i="1">
                <a:latin typeface="Times New Roman"/>
                <a:cs typeface="Times New Roman"/>
              </a:rPr>
              <a:t>i</a:t>
            </a:r>
            <a:r>
              <a:rPr dirty="0" baseline="-23148" sz="1800" i="1">
                <a:latin typeface="Times New Roman"/>
                <a:cs typeface="Times New Roman"/>
              </a:rPr>
              <a:t> </a:t>
            </a:r>
            <a:r>
              <a:rPr dirty="0" baseline="-23148" sz="1800" spc="142" i="1">
                <a:latin typeface="Times New Roman"/>
                <a:cs typeface="Times New Roman"/>
              </a:rPr>
              <a:t> </a:t>
            </a:r>
            <a:r>
              <a:rPr dirty="0" sz="2050" spc="20">
                <a:latin typeface="Symbol"/>
                <a:cs typeface="Symbol"/>
              </a:rPr>
              <a:t></a:t>
            </a:r>
            <a:r>
              <a:rPr dirty="0" sz="2050" spc="-75">
                <a:latin typeface="Times New Roman"/>
                <a:cs typeface="Times New Roman"/>
              </a:rPr>
              <a:t> </a:t>
            </a:r>
            <a:r>
              <a:rPr dirty="0" sz="2050" spc="-20">
                <a:latin typeface="Symbol"/>
                <a:cs typeface="Symbol"/>
              </a:rPr>
              <a:t></a:t>
            </a:r>
            <a:r>
              <a:rPr dirty="0" sz="2050" spc="20" i="1">
                <a:latin typeface="Times New Roman"/>
                <a:cs typeface="Times New Roman"/>
              </a:rPr>
              <a:t>t</a:t>
            </a:r>
            <a:r>
              <a:rPr dirty="0" baseline="-23148" sz="1800" i="1">
                <a:latin typeface="Times New Roman"/>
                <a:cs typeface="Times New Roman"/>
              </a:rPr>
              <a:t>i</a:t>
            </a:r>
            <a:endParaRPr baseline="-23148"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76176" y="4170796"/>
            <a:ext cx="2376805" cy="427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69439" marR="5080" indent="-1857375">
              <a:lnSpc>
                <a:spcPct val="66300"/>
              </a:lnSpc>
              <a:tabLst>
                <a:tab pos="747395" algn="l"/>
              </a:tabLst>
            </a:pPr>
            <a:r>
              <a:rPr dirty="0" sz="2050" spc="10">
                <a:latin typeface="Times New Roman"/>
                <a:cs typeface="Times New Roman"/>
              </a:rPr>
              <a:t>/</a:t>
            </a:r>
            <a:r>
              <a:rPr dirty="0" sz="2050" spc="-175">
                <a:latin typeface="Times New Roman"/>
                <a:cs typeface="Times New Roman"/>
              </a:rPr>
              <a:t> </a:t>
            </a:r>
            <a:r>
              <a:rPr dirty="0" sz="2050" spc="15">
                <a:latin typeface="Times New Roman"/>
                <a:cs typeface="Times New Roman"/>
              </a:rPr>
              <a:t>2</a:t>
            </a:r>
            <a:r>
              <a:rPr dirty="0" sz="2050">
                <a:latin typeface="Times New Roman"/>
                <a:cs typeface="Times New Roman"/>
              </a:rPr>
              <a:t>	</a:t>
            </a:r>
            <a:r>
              <a:rPr dirty="0" sz="2050" spc="10" i="1">
                <a:latin typeface="Times New Roman"/>
                <a:cs typeface="Times New Roman"/>
              </a:rPr>
              <a:t>i</a:t>
            </a:r>
            <a:r>
              <a:rPr dirty="0" sz="2050" spc="-15" i="1">
                <a:latin typeface="Times New Roman"/>
                <a:cs typeface="Times New Roman"/>
              </a:rPr>
              <a:t> </a:t>
            </a:r>
            <a:r>
              <a:rPr dirty="0" sz="2050" spc="20">
                <a:latin typeface="Symbol"/>
                <a:cs typeface="Symbol"/>
              </a:rPr>
              <a:t></a:t>
            </a:r>
            <a:r>
              <a:rPr dirty="0" sz="2050" spc="-300">
                <a:latin typeface="Times New Roman"/>
                <a:cs typeface="Times New Roman"/>
              </a:rPr>
              <a:t> </a:t>
            </a:r>
            <a:r>
              <a:rPr dirty="0" sz="2050" spc="-210">
                <a:latin typeface="Times New Roman"/>
                <a:cs typeface="Times New Roman"/>
              </a:rPr>
              <a:t>1</a:t>
            </a:r>
            <a:r>
              <a:rPr dirty="0" sz="2050" spc="20">
                <a:latin typeface="Times New Roman"/>
                <a:cs typeface="Times New Roman"/>
              </a:rPr>
              <a:t>,</a:t>
            </a:r>
            <a:r>
              <a:rPr dirty="0" sz="2050" spc="-55">
                <a:latin typeface="Times New Roman"/>
                <a:cs typeface="Times New Roman"/>
              </a:rPr>
              <a:t>2</a:t>
            </a:r>
            <a:r>
              <a:rPr dirty="0" sz="2050" spc="-45">
                <a:latin typeface="Times New Roman"/>
                <a:cs typeface="Times New Roman"/>
              </a:rPr>
              <a:t>,</a:t>
            </a:r>
            <a:r>
              <a:rPr dirty="0" sz="2050" spc="-20">
                <a:latin typeface="Times New Roman"/>
                <a:cs typeface="Times New Roman"/>
              </a:rPr>
              <a:t>3</a:t>
            </a:r>
            <a:r>
              <a:rPr dirty="0" sz="2050" spc="5">
                <a:latin typeface="Times New Roman"/>
                <a:cs typeface="Times New Roman"/>
              </a:rPr>
              <a:t>...,</a:t>
            </a:r>
            <a:r>
              <a:rPr dirty="0" sz="2050" spc="-90">
                <a:latin typeface="Times New Roman"/>
                <a:cs typeface="Times New Roman"/>
              </a:rPr>
              <a:t> </a:t>
            </a:r>
            <a:r>
              <a:rPr dirty="0" baseline="35230" sz="3075" spc="30" i="1">
                <a:latin typeface="Times New Roman"/>
                <a:cs typeface="Times New Roman"/>
              </a:rPr>
              <a:t>L</a:t>
            </a:r>
            <a:r>
              <a:rPr dirty="0" baseline="35230" sz="3075" spc="-30" i="1">
                <a:latin typeface="Times New Roman"/>
                <a:cs typeface="Times New Roman"/>
              </a:rPr>
              <a:t> </a:t>
            </a:r>
            <a:r>
              <a:rPr dirty="0" sz="2050" spc="100">
                <a:latin typeface="Symbol"/>
                <a:cs typeface="Symbol"/>
              </a:rPr>
              <a:t></a:t>
            </a:r>
            <a:r>
              <a:rPr dirty="0" sz="2050" spc="15">
                <a:latin typeface="Times New Roman"/>
                <a:cs typeface="Times New Roman"/>
              </a:rPr>
              <a:t>1 2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0231" y="3500882"/>
            <a:ext cx="492125" cy="325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50" spc="10" i="1">
                <a:latin typeface="Times New Roman"/>
                <a:cs typeface="Times New Roman"/>
              </a:rPr>
              <a:t>i</a:t>
            </a:r>
            <a:r>
              <a:rPr dirty="0" sz="2050" spc="-20" i="1">
                <a:latin typeface="Times New Roman"/>
                <a:cs typeface="Times New Roman"/>
              </a:rPr>
              <a:t> </a:t>
            </a:r>
            <a:r>
              <a:rPr dirty="0" sz="2050" spc="20">
                <a:latin typeface="Symbol"/>
                <a:cs typeface="Symbol"/>
              </a:rPr>
              <a:t></a:t>
            </a:r>
            <a:r>
              <a:rPr dirty="0" sz="2050" spc="-105">
                <a:latin typeface="Times New Roman"/>
                <a:cs typeface="Times New Roman"/>
              </a:rPr>
              <a:t> </a:t>
            </a:r>
            <a:r>
              <a:rPr dirty="0" sz="2050" spc="15">
                <a:latin typeface="Times New Roman"/>
                <a:cs typeface="Times New Roman"/>
              </a:rPr>
              <a:t>0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97045" y="3238728"/>
            <a:ext cx="282575" cy="829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0"/>
              </a:lnSpc>
            </a:pPr>
            <a:r>
              <a:rPr dirty="0" sz="2050" spc="15">
                <a:latin typeface="Symbol"/>
                <a:cs typeface="Symbol"/>
              </a:rPr>
              <a:t></a:t>
            </a:r>
            <a:endParaRPr sz="2050">
              <a:latin typeface="Symbol"/>
              <a:cs typeface="Symbol"/>
            </a:endParaRPr>
          </a:p>
          <a:p>
            <a:pPr marL="12700">
              <a:lnSpc>
                <a:spcPts val="2000"/>
              </a:lnSpc>
            </a:pPr>
            <a:r>
              <a:rPr dirty="0" baseline="1355" sz="3075" spc="-60">
                <a:latin typeface="Symbol"/>
                <a:cs typeface="Symbol"/>
              </a:rPr>
              <a:t></a:t>
            </a:r>
            <a:r>
              <a:rPr dirty="0" sz="2050" spc="15">
                <a:latin typeface="Times New Roman"/>
                <a:cs typeface="Times New Roman"/>
              </a:rPr>
              <a:t>0</a:t>
            </a: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ts val="2200"/>
              </a:lnSpc>
            </a:pPr>
            <a:r>
              <a:rPr dirty="0" sz="2050" spc="15">
                <a:latin typeface="Symbol"/>
                <a:cs typeface="Symbol"/>
              </a:rPr>
              <a:t>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69066" y="4042917"/>
            <a:ext cx="71374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90"/>
              </a:lnSpc>
              <a:tabLst>
                <a:tab pos="384810" algn="l"/>
              </a:tabLst>
            </a:pP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i="1">
                <a:latin typeface="Times New Roman"/>
                <a:cs typeface="Times New Roman"/>
              </a:rPr>
              <a:t>	</a:t>
            </a:r>
            <a:r>
              <a:rPr dirty="0" sz="1200" spc="80" i="1">
                <a:latin typeface="Times New Roman"/>
                <a:cs typeface="Times New Roman"/>
              </a:rPr>
              <a:t>i</a:t>
            </a:r>
            <a:r>
              <a:rPr dirty="0" sz="1200" spc="-60">
                <a:latin typeface="Symbol"/>
                <a:cs typeface="Symbol"/>
              </a:rPr>
              <a:t></a:t>
            </a:r>
            <a:r>
              <a:rPr dirty="0" sz="1200" spc="5">
                <a:latin typeface="Times New Roman"/>
                <a:cs typeface="Times New Roman"/>
              </a:rPr>
              <a:t>1</a:t>
            </a:r>
            <a:r>
              <a:rPr dirty="0" sz="1200" spc="-120">
                <a:latin typeface="Times New Roman"/>
                <a:cs typeface="Times New Roman"/>
              </a:rPr>
              <a:t> </a:t>
            </a:r>
            <a:r>
              <a:rPr dirty="0" baseline="11111" sz="4125" spc="-382">
                <a:latin typeface="Symbol"/>
                <a:cs typeface="Symbol"/>
              </a:rPr>
              <a:t></a:t>
            </a:r>
            <a:endParaRPr baseline="11111" sz="4125">
              <a:latin typeface="Symbol"/>
              <a:cs typeface="Symbo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17861" y="3849623"/>
            <a:ext cx="4608830" cy="791845"/>
          </a:xfrm>
          <a:custGeom>
            <a:avLst/>
            <a:gdLst/>
            <a:ahLst/>
            <a:cxnLst/>
            <a:rect l="l" t="t" r="r" b="b"/>
            <a:pathLst>
              <a:path w="4608830" h="791845">
                <a:moveTo>
                  <a:pt x="2304288" y="0"/>
                </a:moveTo>
                <a:lnTo>
                  <a:pt x="2228230" y="211"/>
                </a:lnTo>
                <a:lnTo>
                  <a:pt x="2152789" y="839"/>
                </a:lnTo>
                <a:lnTo>
                  <a:pt x="2078002" y="1880"/>
                </a:lnTo>
                <a:lnTo>
                  <a:pt x="2003906" y="3325"/>
                </a:lnTo>
                <a:lnTo>
                  <a:pt x="1930540" y="5169"/>
                </a:lnTo>
                <a:lnTo>
                  <a:pt x="1857942" y="7405"/>
                </a:lnTo>
                <a:lnTo>
                  <a:pt x="1786150" y="10026"/>
                </a:lnTo>
                <a:lnTo>
                  <a:pt x="1715201" y="13027"/>
                </a:lnTo>
                <a:lnTo>
                  <a:pt x="1645134" y="16401"/>
                </a:lnTo>
                <a:lnTo>
                  <a:pt x="1575986" y="20141"/>
                </a:lnTo>
                <a:lnTo>
                  <a:pt x="1507796" y="24241"/>
                </a:lnTo>
                <a:lnTo>
                  <a:pt x="1440602" y="28694"/>
                </a:lnTo>
                <a:lnTo>
                  <a:pt x="1374441" y="33494"/>
                </a:lnTo>
                <a:lnTo>
                  <a:pt x="1309351" y="38635"/>
                </a:lnTo>
                <a:lnTo>
                  <a:pt x="1245371" y="44110"/>
                </a:lnTo>
                <a:lnTo>
                  <a:pt x="1182538" y="49913"/>
                </a:lnTo>
                <a:lnTo>
                  <a:pt x="1120891" y="56037"/>
                </a:lnTo>
                <a:lnTo>
                  <a:pt x="1060467" y="62476"/>
                </a:lnTo>
                <a:lnTo>
                  <a:pt x="1001304" y="69223"/>
                </a:lnTo>
                <a:lnTo>
                  <a:pt x="943441" y="76273"/>
                </a:lnTo>
                <a:lnTo>
                  <a:pt x="886915" y="83618"/>
                </a:lnTo>
                <a:lnTo>
                  <a:pt x="831763" y="91251"/>
                </a:lnTo>
                <a:lnTo>
                  <a:pt x="778026" y="99168"/>
                </a:lnTo>
                <a:lnTo>
                  <a:pt x="725739" y="107361"/>
                </a:lnTo>
                <a:lnTo>
                  <a:pt x="674941" y="115824"/>
                </a:lnTo>
                <a:lnTo>
                  <a:pt x="625670" y="124549"/>
                </a:lnTo>
                <a:lnTo>
                  <a:pt x="577965" y="133532"/>
                </a:lnTo>
                <a:lnTo>
                  <a:pt x="531862" y="142766"/>
                </a:lnTo>
                <a:lnTo>
                  <a:pt x="487400" y="152243"/>
                </a:lnTo>
                <a:lnTo>
                  <a:pt x="444617" y="161958"/>
                </a:lnTo>
                <a:lnTo>
                  <a:pt x="403551" y="171904"/>
                </a:lnTo>
                <a:lnTo>
                  <a:pt x="364240" y="182075"/>
                </a:lnTo>
                <a:lnTo>
                  <a:pt x="326722" y="192464"/>
                </a:lnTo>
                <a:lnTo>
                  <a:pt x="257216" y="213872"/>
                </a:lnTo>
                <a:lnTo>
                  <a:pt x="195336" y="236075"/>
                </a:lnTo>
                <a:lnTo>
                  <a:pt x="141387" y="259023"/>
                </a:lnTo>
                <a:lnTo>
                  <a:pt x="95673" y="282663"/>
                </a:lnTo>
                <a:lnTo>
                  <a:pt x="58496" y="306945"/>
                </a:lnTo>
                <a:lnTo>
                  <a:pt x="19404" y="344458"/>
                </a:lnTo>
                <a:lnTo>
                  <a:pt x="1231" y="383124"/>
                </a:lnTo>
                <a:lnTo>
                  <a:pt x="0" y="396240"/>
                </a:lnTo>
                <a:lnTo>
                  <a:pt x="1231" y="409310"/>
                </a:lnTo>
                <a:lnTo>
                  <a:pt x="19404" y="447852"/>
                </a:lnTo>
                <a:lnTo>
                  <a:pt x="58496" y="485257"/>
                </a:lnTo>
                <a:lnTo>
                  <a:pt x="95673" y="509474"/>
                </a:lnTo>
                <a:lnTo>
                  <a:pt x="141387" y="533056"/>
                </a:lnTo>
                <a:lnTo>
                  <a:pt x="195336" y="555951"/>
                </a:lnTo>
                <a:lnTo>
                  <a:pt x="257216" y="578107"/>
                </a:lnTo>
                <a:lnTo>
                  <a:pt x="326722" y="599472"/>
                </a:lnTo>
                <a:lnTo>
                  <a:pt x="364240" y="609842"/>
                </a:lnTo>
                <a:lnTo>
                  <a:pt x="403551" y="619994"/>
                </a:lnTo>
                <a:lnTo>
                  <a:pt x="444617" y="629924"/>
                </a:lnTo>
                <a:lnTo>
                  <a:pt x="487400" y="639623"/>
                </a:lnTo>
                <a:lnTo>
                  <a:pt x="531862" y="649085"/>
                </a:lnTo>
                <a:lnTo>
                  <a:pt x="577965" y="658305"/>
                </a:lnTo>
                <a:lnTo>
                  <a:pt x="625670" y="667275"/>
                </a:lnTo>
                <a:lnTo>
                  <a:pt x="674941" y="675989"/>
                </a:lnTo>
                <a:lnTo>
                  <a:pt x="725739" y="684440"/>
                </a:lnTo>
                <a:lnTo>
                  <a:pt x="778026" y="692623"/>
                </a:lnTo>
                <a:lnTo>
                  <a:pt x="831763" y="700530"/>
                </a:lnTo>
                <a:lnTo>
                  <a:pt x="886915" y="708156"/>
                </a:lnTo>
                <a:lnTo>
                  <a:pt x="943441" y="715493"/>
                </a:lnTo>
                <a:lnTo>
                  <a:pt x="1001304" y="722535"/>
                </a:lnTo>
                <a:lnTo>
                  <a:pt x="1060467" y="729277"/>
                </a:lnTo>
                <a:lnTo>
                  <a:pt x="1120891" y="735710"/>
                </a:lnTo>
                <a:lnTo>
                  <a:pt x="1182538" y="741829"/>
                </a:lnTo>
                <a:lnTo>
                  <a:pt x="1245371" y="747627"/>
                </a:lnTo>
                <a:lnTo>
                  <a:pt x="1309351" y="753099"/>
                </a:lnTo>
                <a:lnTo>
                  <a:pt x="1374441" y="758236"/>
                </a:lnTo>
                <a:lnTo>
                  <a:pt x="1440602" y="763034"/>
                </a:lnTo>
                <a:lnTo>
                  <a:pt x="1507796" y="767485"/>
                </a:lnTo>
                <a:lnTo>
                  <a:pt x="1575986" y="771582"/>
                </a:lnTo>
                <a:lnTo>
                  <a:pt x="1645134" y="775321"/>
                </a:lnTo>
                <a:lnTo>
                  <a:pt x="1715201" y="778693"/>
                </a:lnTo>
                <a:lnTo>
                  <a:pt x="1786150" y="781693"/>
                </a:lnTo>
                <a:lnTo>
                  <a:pt x="1857942" y="784313"/>
                </a:lnTo>
                <a:lnTo>
                  <a:pt x="1930540" y="786549"/>
                </a:lnTo>
                <a:lnTo>
                  <a:pt x="2003906" y="788392"/>
                </a:lnTo>
                <a:lnTo>
                  <a:pt x="2078002" y="789837"/>
                </a:lnTo>
                <a:lnTo>
                  <a:pt x="2152789" y="790878"/>
                </a:lnTo>
                <a:lnTo>
                  <a:pt x="2228230" y="791506"/>
                </a:lnTo>
                <a:lnTo>
                  <a:pt x="2304288" y="791718"/>
                </a:lnTo>
                <a:lnTo>
                  <a:pt x="2380345" y="791506"/>
                </a:lnTo>
                <a:lnTo>
                  <a:pt x="2455786" y="790878"/>
                </a:lnTo>
                <a:lnTo>
                  <a:pt x="2530573" y="789837"/>
                </a:lnTo>
                <a:lnTo>
                  <a:pt x="2604669" y="788392"/>
                </a:lnTo>
                <a:lnTo>
                  <a:pt x="2678035" y="786549"/>
                </a:lnTo>
                <a:lnTo>
                  <a:pt x="2750633" y="784313"/>
                </a:lnTo>
                <a:lnTo>
                  <a:pt x="2822425" y="781693"/>
                </a:lnTo>
                <a:lnTo>
                  <a:pt x="2893374" y="778693"/>
                </a:lnTo>
                <a:lnTo>
                  <a:pt x="2963441" y="775321"/>
                </a:lnTo>
                <a:lnTo>
                  <a:pt x="3032589" y="771582"/>
                </a:lnTo>
                <a:lnTo>
                  <a:pt x="3100779" y="767485"/>
                </a:lnTo>
                <a:lnTo>
                  <a:pt x="3167973" y="763034"/>
                </a:lnTo>
                <a:lnTo>
                  <a:pt x="3234134" y="758236"/>
                </a:lnTo>
                <a:lnTo>
                  <a:pt x="3299224" y="753099"/>
                </a:lnTo>
                <a:lnTo>
                  <a:pt x="3363204" y="747627"/>
                </a:lnTo>
                <a:lnTo>
                  <a:pt x="3426037" y="741829"/>
                </a:lnTo>
                <a:lnTo>
                  <a:pt x="3487684" y="735710"/>
                </a:lnTo>
                <a:lnTo>
                  <a:pt x="3548108" y="729277"/>
                </a:lnTo>
                <a:lnTo>
                  <a:pt x="3607271" y="722535"/>
                </a:lnTo>
                <a:lnTo>
                  <a:pt x="3665134" y="715493"/>
                </a:lnTo>
                <a:lnTo>
                  <a:pt x="3721660" y="708156"/>
                </a:lnTo>
                <a:lnTo>
                  <a:pt x="3776812" y="700530"/>
                </a:lnTo>
                <a:lnTo>
                  <a:pt x="3830549" y="692623"/>
                </a:lnTo>
                <a:lnTo>
                  <a:pt x="3882836" y="684440"/>
                </a:lnTo>
                <a:lnTo>
                  <a:pt x="3933634" y="675989"/>
                </a:lnTo>
                <a:lnTo>
                  <a:pt x="3982905" y="667275"/>
                </a:lnTo>
                <a:lnTo>
                  <a:pt x="4030610" y="658305"/>
                </a:lnTo>
                <a:lnTo>
                  <a:pt x="4076713" y="649085"/>
                </a:lnTo>
                <a:lnTo>
                  <a:pt x="4121175" y="639623"/>
                </a:lnTo>
                <a:lnTo>
                  <a:pt x="4163958" y="629924"/>
                </a:lnTo>
                <a:lnTo>
                  <a:pt x="4205024" y="619994"/>
                </a:lnTo>
                <a:lnTo>
                  <a:pt x="4244335" y="609842"/>
                </a:lnTo>
                <a:lnTo>
                  <a:pt x="4281853" y="599472"/>
                </a:lnTo>
                <a:lnTo>
                  <a:pt x="4351359" y="578107"/>
                </a:lnTo>
                <a:lnTo>
                  <a:pt x="4413239" y="555951"/>
                </a:lnTo>
                <a:lnTo>
                  <a:pt x="4467188" y="533056"/>
                </a:lnTo>
                <a:lnTo>
                  <a:pt x="4512902" y="509474"/>
                </a:lnTo>
                <a:lnTo>
                  <a:pt x="4550079" y="485257"/>
                </a:lnTo>
                <a:lnTo>
                  <a:pt x="4589171" y="447852"/>
                </a:lnTo>
                <a:lnTo>
                  <a:pt x="4607344" y="409310"/>
                </a:lnTo>
                <a:lnTo>
                  <a:pt x="4608576" y="396239"/>
                </a:lnTo>
                <a:lnTo>
                  <a:pt x="4607344" y="383124"/>
                </a:lnTo>
                <a:lnTo>
                  <a:pt x="4589171" y="344458"/>
                </a:lnTo>
                <a:lnTo>
                  <a:pt x="4550079" y="306945"/>
                </a:lnTo>
                <a:lnTo>
                  <a:pt x="4512902" y="282663"/>
                </a:lnTo>
                <a:lnTo>
                  <a:pt x="4467188" y="259023"/>
                </a:lnTo>
                <a:lnTo>
                  <a:pt x="4413239" y="236075"/>
                </a:lnTo>
                <a:lnTo>
                  <a:pt x="4351359" y="213872"/>
                </a:lnTo>
                <a:lnTo>
                  <a:pt x="4281853" y="192464"/>
                </a:lnTo>
                <a:lnTo>
                  <a:pt x="4244335" y="182075"/>
                </a:lnTo>
                <a:lnTo>
                  <a:pt x="4205024" y="171904"/>
                </a:lnTo>
                <a:lnTo>
                  <a:pt x="4163958" y="161958"/>
                </a:lnTo>
                <a:lnTo>
                  <a:pt x="4121175" y="152243"/>
                </a:lnTo>
                <a:lnTo>
                  <a:pt x="4076713" y="142766"/>
                </a:lnTo>
                <a:lnTo>
                  <a:pt x="4030610" y="133532"/>
                </a:lnTo>
                <a:lnTo>
                  <a:pt x="3982905" y="124549"/>
                </a:lnTo>
                <a:lnTo>
                  <a:pt x="3933634" y="115823"/>
                </a:lnTo>
                <a:lnTo>
                  <a:pt x="3882836" y="107361"/>
                </a:lnTo>
                <a:lnTo>
                  <a:pt x="3830549" y="99168"/>
                </a:lnTo>
                <a:lnTo>
                  <a:pt x="3776812" y="91251"/>
                </a:lnTo>
                <a:lnTo>
                  <a:pt x="3721660" y="83618"/>
                </a:lnTo>
                <a:lnTo>
                  <a:pt x="3665134" y="76273"/>
                </a:lnTo>
                <a:lnTo>
                  <a:pt x="3607271" y="69223"/>
                </a:lnTo>
                <a:lnTo>
                  <a:pt x="3548108" y="62476"/>
                </a:lnTo>
                <a:lnTo>
                  <a:pt x="3487684" y="56037"/>
                </a:lnTo>
                <a:lnTo>
                  <a:pt x="3426037" y="49913"/>
                </a:lnTo>
                <a:lnTo>
                  <a:pt x="3363204" y="44110"/>
                </a:lnTo>
                <a:lnTo>
                  <a:pt x="3299224" y="38635"/>
                </a:lnTo>
                <a:lnTo>
                  <a:pt x="3234134" y="33494"/>
                </a:lnTo>
                <a:lnTo>
                  <a:pt x="3167973" y="28694"/>
                </a:lnTo>
                <a:lnTo>
                  <a:pt x="3100779" y="24241"/>
                </a:lnTo>
                <a:lnTo>
                  <a:pt x="3032589" y="20141"/>
                </a:lnTo>
                <a:lnTo>
                  <a:pt x="2963441" y="16401"/>
                </a:lnTo>
                <a:lnTo>
                  <a:pt x="2893374" y="13027"/>
                </a:lnTo>
                <a:lnTo>
                  <a:pt x="2822425" y="10026"/>
                </a:lnTo>
                <a:lnTo>
                  <a:pt x="2750633" y="7405"/>
                </a:lnTo>
                <a:lnTo>
                  <a:pt x="2678035" y="5169"/>
                </a:lnTo>
                <a:lnTo>
                  <a:pt x="2604669" y="3325"/>
                </a:lnTo>
                <a:lnTo>
                  <a:pt x="2530573" y="1880"/>
                </a:lnTo>
                <a:lnTo>
                  <a:pt x="2455786" y="839"/>
                </a:lnTo>
                <a:lnTo>
                  <a:pt x="2380345" y="211"/>
                </a:lnTo>
                <a:lnTo>
                  <a:pt x="2304288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71245" y="3345941"/>
            <a:ext cx="228600" cy="508634"/>
          </a:xfrm>
          <a:custGeom>
            <a:avLst/>
            <a:gdLst/>
            <a:ahLst/>
            <a:cxnLst/>
            <a:rect l="l" t="t" r="r" b="b"/>
            <a:pathLst>
              <a:path w="228600" h="508635">
                <a:moveTo>
                  <a:pt x="193151" y="75087"/>
                </a:moveTo>
                <a:lnTo>
                  <a:pt x="190499" y="70104"/>
                </a:lnTo>
                <a:lnTo>
                  <a:pt x="184554" y="71778"/>
                </a:lnTo>
                <a:lnTo>
                  <a:pt x="0" y="501396"/>
                </a:lnTo>
                <a:lnTo>
                  <a:pt x="0" y="505206"/>
                </a:lnTo>
                <a:lnTo>
                  <a:pt x="2286" y="507492"/>
                </a:lnTo>
                <a:lnTo>
                  <a:pt x="6096" y="508254"/>
                </a:lnTo>
                <a:lnTo>
                  <a:pt x="8382" y="505206"/>
                </a:lnTo>
                <a:lnTo>
                  <a:pt x="193151" y="75087"/>
                </a:lnTo>
                <a:close/>
              </a:path>
              <a:path w="228600" h="508635">
                <a:moveTo>
                  <a:pt x="228600" y="141732"/>
                </a:moveTo>
                <a:lnTo>
                  <a:pt x="220217" y="0"/>
                </a:lnTo>
                <a:lnTo>
                  <a:pt x="112013" y="92202"/>
                </a:lnTo>
                <a:lnTo>
                  <a:pt x="184554" y="71778"/>
                </a:lnTo>
                <a:lnTo>
                  <a:pt x="185927" y="68580"/>
                </a:lnTo>
                <a:lnTo>
                  <a:pt x="188213" y="65532"/>
                </a:lnTo>
                <a:lnTo>
                  <a:pt x="192023" y="65532"/>
                </a:lnTo>
                <a:lnTo>
                  <a:pt x="195071" y="68580"/>
                </a:lnTo>
                <a:lnTo>
                  <a:pt x="195071" y="78699"/>
                </a:lnTo>
                <a:lnTo>
                  <a:pt x="228600" y="141732"/>
                </a:lnTo>
                <a:close/>
              </a:path>
              <a:path w="228600" h="508635">
                <a:moveTo>
                  <a:pt x="195071" y="68580"/>
                </a:moveTo>
                <a:lnTo>
                  <a:pt x="192023" y="65532"/>
                </a:lnTo>
                <a:lnTo>
                  <a:pt x="188213" y="65532"/>
                </a:lnTo>
                <a:lnTo>
                  <a:pt x="185927" y="68580"/>
                </a:lnTo>
                <a:lnTo>
                  <a:pt x="184554" y="71778"/>
                </a:lnTo>
                <a:lnTo>
                  <a:pt x="190499" y="70104"/>
                </a:lnTo>
                <a:lnTo>
                  <a:pt x="193151" y="75087"/>
                </a:lnTo>
                <a:lnTo>
                  <a:pt x="194310" y="72390"/>
                </a:lnTo>
                <a:lnTo>
                  <a:pt x="195071" y="68580"/>
                </a:lnTo>
                <a:close/>
              </a:path>
              <a:path w="228600" h="508635">
                <a:moveTo>
                  <a:pt x="195071" y="78699"/>
                </a:moveTo>
                <a:lnTo>
                  <a:pt x="195071" y="68580"/>
                </a:lnTo>
                <a:lnTo>
                  <a:pt x="194310" y="72390"/>
                </a:lnTo>
                <a:lnTo>
                  <a:pt x="193151" y="75087"/>
                </a:lnTo>
                <a:lnTo>
                  <a:pt x="195071" y="786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074028" y="2824479"/>
            <a:ext cx="3327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判定层在重构层之间的一半处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46233" y="5265420"/>
            <a:ext cx="3528060" cy="574675"/>
          </a:xfrm>
          <a:custGeom>
            <a:avLst/>
            <a:gdLst/>
            <a:ahLst/>
            <a:cxnLst/>
            <a:rect l="l" t="t" r="r" b="b"/>
            <a:pathLst>
              <a:path w="3528059" h="574675">
                <a:moveTo>
                  <a:pt x="1764029" y="0"/>
                </a:moveTo>
                <a:lnTo>
                  <a:pt x="1687540" y="265"/>
                </a:lnTo>
                <a:lnTo>
                  <a:pt x="1611880" y="1055"/>
                </a:lnTo>
                <a:lnTo>
                  <a:pt x="1537116" y="2359"/>
                </a:lnTo>
                <a:lnTo>
                  <a:pt x="1463314" y="4165"/>
                </a:lnTo>
                <a:lnTo>
                  <a:pt x="1390540" y="6462"/>
                </a:lnTo>
                <a:lnTo>
                  <a:pt x="1318861" y="9241"/>
                </a:lnTo>
                <a:lnTo>
                  <a:pt x="1248343" y="12490"/>
                </a:lnTo>
                <a:lnTo>
                  <a:pt x="1179053" y="16198"/>
                </a:lnTo>
                <a:lnTo>
                  <a:pt x="1111055" y="20355"/>
                </a:lnTo>
                <a:lnTo>
                  <a:pt x="1044418" y="24949"/>
                </a:lnTo>
                <a:lnTo>
                  <a:pt x="979207" y="29970"/>
                </a:lnTo>
                <a:lnTo>
                  <a:pt x="915489" y="35406"/>
                </a:lnTo>
                <a:lnTo>
                  <a:pt x="853330" y="41248"/>
                </a:lnTo>
                <a:lnTo>
                  <a:pt x="792796" y="47484"/>
                </a:lnTo>
                <a:lnTo>
                  <a:pt x="733953" y="54104"/>
                </a:lnTo>
                <a:lnTo>
                  <a:pt x="676869" y="61096"/>
                </a:lnTo>
                <a:lnTo>
                  <a:pt x="621609" y="68450"/>
                </a:lnTo>
                <a:lnTo>
                  <a:pt x="568239" y="76155"/>
                </a:lnTo>
                <a:lnTo>
                  <a:pt x="516826" y="84201"/>
                </a:lnTo>
                <a:lnTo>
                  <a:pt x="467436" y="92575"/>
                </a:lnTo>
                <a:lnTo>
                  <a:pt x="420136" y="101268"/>
                </a:lnTo>
                <a:lnTo>
                  <a:pt x="374992" y="110268"/>
                </a:lnTo>
                <a:lnTo>
                  <a:pt x="332070" y="119565"/>
                </a:lnTo>
                <a:lnTo>
                  <a:pt x="291436" y="129149"/>
                </a:lnTo>
                <a:lnTo>
                  <a:pt x="253157" y="139007"/>
                </a:lnTo>
                <a:lnTo>
                  <a:pt x="183930" y="159506"/>
                </a:lnTo>
                <a:lnTo>
                  <a:pt x="124917" y="180975"/>
                </a:lnTo>
                <a:lnTo>
                  <a:pt x="76650" y="203328"/>
                </a:lnTo>
                <a:lnTo>
                  <a:pt x="39660" y="226478"/>
                </a:lnTo>
                <a:lnTo>
                  <a:pt x="6478" y="262509"/>
                </a:lnTo>
                <a:lnTo>
                  <a:pt x="0" y="287274"/>
                </a:lnTo>
                <a:lnTo>
                  <a:pt x="1630" y="299723"/>
                </a:lnTo>
                <a:lnTo>
                  <a:pt x="25559" y="336221"/>
                </a:lnTo>
                <a:lnTo>
                  <a:pt x="56712" y="359738"/>
                </a:lnTo>
                <a:lnTo>
                  <a:pt x="99407" y="382501"/>
                </a:lnTo>
                <a:lnTo>
                  <a:pt x="153113" y="404423"/>
                </a:lnTo>
                <a:lnTo>
                  <a:pt x="217300" y="425417"/>
                </a:lnTo>
                <a:lnTo>
                  <a:pt x="291436" y="445398"/>
                </a:lnTo>
                <a:lnTo>
                  <a:pt x="332070" y="454982"/>
                </a:lnTo>
                <a:lnTo>
                  <a:pt x="374992" y="464279"/>
                </a:lnTo>
                <a:lnTo>
                  <a:pt x="420136" y="473279"/>
                </a:lnTo>
                <a:lnTo>
                  <a:pt x="467436" y="481972"/>
                </a:lnTo>
                <a:lnTo>
                  <a:pt x="516826" y="490347"/>
                </a:lnTo>
                <a:lnTo>
                  <a:pt x="568239" y="498392"/>
                </a:lnTo>
                <a:lnTo>
                  <a:pt x="621609" y="506097"/>
                </a:lnTo>
                <a:lnTo>
                  <a:pt x="676869" y="513451"/>
                </a:lnTo>
                <a:lnTo>
                  <a:pt x="733953" y="520443"/>
                </a:lnTo>
                <a:lnTo>
                  <a:pt x="792796" y="527063"/>
                </a:lnTo>
                <a:lnTo>
                  <a:pt x="853330" y="533299"/>
                </a:lnTo>
                <a:lnTo>
                  <a:pt x="915489" y="539141"/>
                </a:lnTo>
                <a:lnTo>
                  <a:pt x="979207" y="544577"/>
                </a:lnTo>
                <a:lnTo>
                  <a:pt x="1044418" y="549598"/>
                </a:lnTo>
                <a:lnTo>
                  <a:pt x="1111055" y="554192"/>
                </a:lnTo>
                <a:lnTo>
                  <a:pt x="1179053" y="558349"/>
                </a:lnTo>
                <a:lnTo>
                  <a:pt x="1248343" y="562057"/>
                </a:lnTo>
                <a:lnTo>
                  <a:pt x="1318861" y="565306"/>
                </a:lnTo>
                <a:lnTo>
                  <a:pt x="1390540" y="568085"/>
                </a:lnTo>
                <a:lnTo>
                  <a:pt x="1463314" y="570382"/>
                </a:lnTo>
                <a:lnTo>
                  <a:pt x="1537116" y="572188"/>
                </a:lnTo>
                <a:lnTo>
                  <a:pt x="1611880" y="573492"/>
                </a:lnTo>
                <a:lnTo>
                  <a:pt x="1687540" y="574282"/>
                </a:lnTo>
                <a:lnTo>
                  <a:pt x="1764029" y="574548"/>
                </a:lnTo>
                <a:lnTo>
                  <a:pt x="1840519" y="574282"/>
                </a:lnTo>
                <a:lnTo>
                  <a:pt x="1916179" y="573492"/>
                </a:lnTo>
                <a:lnTo>
                  <a:pt x="1990943" y="572188"/>
                </a:lnTo>
                <a:lnTo>
                  <a:pt x="2064745" y="570382"/>
                </a:lnTo>
                <a:lnTo>
                  <a:pt x="2137519" y="568085"/>
                </a:lnTo>
                <a:lnTo>
                  <a:pt x="2209198" y="565306"/>
                </a:lnTo>
                <a:lnTo>
                  <a:pt x="2279716" y="562057"/>
                </a:lnTo>
                <a:lnTo>
                  <a:pt x="2349006" y="558349"/>
                </a:lnTo>
                <a:lnTo>
                  <a:pt x="2417004" y="554192"/>
                </a:lnTo>
                <a:lnTo>
                  <a:pt x="2483641" y="549598"/>
                </a:lnTo>
                <a:lnTo>
                  <a:pt x="2548852" y="544577"/>
                </a:lnTo>
                <a:lnTo>
                  <a:pt x="2612570" y="539141"/>
                </a:lnTo>
                <a:lnTo>
                  <a:pt x="2674729" y="533299"/>
                </a:lnTo>
                <a:lnTo>
                  <a:pt x="2735263" y="527063"/>
                </a:lnTo>
                <a:lnTo>
                  <a:pt x="2794106" y="520443"/>
                </a:lnTo>
                <a:lnTo>
                  <a:pt x="2851190" y="513451"/>
                </a:lnTo>
                <a:lnTo>
                  <a:pt x="2906450" y="506097"/>
                </a:lnTo>
                <a:lnTo>
                  <a:pt x="2959820" y="498392"/>
                </a:lnTo>
                <a:lnTo>
                  <a:pt x="3011233" y="490347"/>
                </a:lnTo>
                <a:lnTo>
                  <a:pt x="3060623" y="481972"/>
                </a:lnTo>
                <a:lnTo>
                  <a:pt x="3107923" y="473279"/>
                </a:lnTo>
                <a:lnTo>
                  <a:pt x="3153067" y="464279"/>
                </a:lnTo>
                <a:lnTo>
                  <a:pt x="3195989" y="454982"/>
                </a:lnTo>
                <a:lnTo>
                  <a:pt x="3236623" y="445398"/>
                </a:lnTo>
                <a:lnTo>
                  <a:pt x="3274902" y="435540"/>
                </a:lnTo>
                <a:lnTo>
                  <a:pt x="3344129" y="415041"/>
                </a:lnTo>
                <a:lnTo>
                  <a:pt x="3403142" y="393572"/>
                </a:lnTo>
                <a:lnTo>
                  <a:pt x="3451409" y="371219"/>
                </a:lnTo>
                <a:lnTo>
                  <a:pt x="3488399" y="348069"/>
                </a:lnTo>
                <a:lnTo>
                  <a:pt x="3521581" y="312038"/>
                </a:lnTo>
                <a:lnTo>
                  <a:pt x="3528059" y="287273"/>
                </a:lnTo>
                <a:lnTo>
                  <a:pt x="3526429" y="274824"/>
                </a:lnTo>
                <a:lnTo>
                  <a:pt x="3502500" y="238326"/>
                </a:lnTo>
                <a:lnTo>
                  <a:pt x="3471347" y="214809"/>
                </a:lnTo>
                <a:lnTo>
                  <a:pt x="3428652" y="192046"/>
                </a:lnTo>
                <a:lnTo>
                  <a:pt x="3374946" y="170124"/>
                </a:lnTo>
                <a:lnTo>
                  <a:pt x="3310759" y="149130"/>
                </a:lnTo>
                <a:lnTo>
                  <a:pt x="3236623" y="129149"/>
                </a:lnTo>
                <a:lnTo>
                  <a:pt x="3195989" y="119565"/>
                </a:lnTo>
                <a:lnTo>
                  <a:pt x="3153067" y="110268"/>
                </a:lnTo>
                <a:lnTo>
                  <a:pt x="3107923" y="101268"/>
                </a:lnTo>
                <a:lnTo>
                  <a:pt x="3060623" y="92575"/>
                </a:lnTo>
                <a:lnTo>
                  <a:pt x="3011233" y="84200"/>
                </a:lnTo>
                <a:lnTo>
                  <a:pt x="2959820" y="76155"/>
                </a:lnTo>
                <a:lnTo>
                  <a:pt x="2906450" y="68450"/>
                </a:lnTo>
                <a:lnTo>
                  <a:pt x="2851190" y="61096"/>
                </a:lnTo>
                <a:lnTo>
                  <a:pt x="2794106" y="54104"/>
                </a:lnTo>
                <a:lnTo>
                  <a:pt x="2735263" y="47484"/>
                </a:lnTo>
                <a:lnTo>
                  <a:pt x="2674729" y="41248"/>
                </a:lnTo>
                <a:lnTo>
                  <a:pt x="2612570" y="35406"/>
                </a:lnTo>
                <a:lnTo>
                  <a:pt x="2548852" y="29970"/>
                </a:lnTo>
                <a:lnTo>
                  <a:pt x="2483641" y="24949"/>
                </a:lnTo>
                <a:lnTo>
                  <a:pt x="2417004" y="20355"/>
                </a:lnTo>
                <a:lnTo>
                  <a:pt x="2349006" y="16198"/>
                </a:lnTo>
                <a:lnTo>
                  <a:pt x="2279716" y="12490"/>
                </a:lnTo>
                <a:lnTo>
                  <a:pt x="2209198" y="9241"/>
                </a:lnTo>
                <a:lnTo>
                  <a:pt x="2137519" y="6462"/>
                </a:lnTo>
                <a:lnTo>
                  <a:pt x="2064745" y="4165"/>
                </a:lnTo>
                <a:lnTo>
                  <a:pt x="1990943" y="2359"/>
                </a:lnTo>
                <a:lnTo>
                  <a:pt x="1916179" y="1055"/>
                </a:lnTo>
                <a:lnTo>
                  <a:pt x="1840519" y="265"/>
                </a:lnTo>
                <a:lnTo>
                  <a:pt x="1764029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998093" y="5073396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>
                <a:moveTo>
                  <a:pt x="311592" y="60255"/>
                </a:moveTo>
                <a:lnTo>
                  <a:pt x="310895" y="54101"/>
                </a:lnTo>
                <a:lnTo>
                  <a:pt x="304728" y="53403"/>
                </a:lnTo>
                <a:lnTo>
                  <a:pt x="761" y="356615"/>
                </a:lnTo>
                <a:lnTo>
                  <a:pt x="0" y="360425"/>
                </a:lnTo>
                <a:lnTo>
                  <a:pt x="761" y="363473"/>
                </a:lnTo>
                <a:lnTo>
                  <a:pt x="4571" y="364997"/>
                </a:lnTo>
                <a:lnTo>
                  <a:pt x="7619" y="363473"/>
                </a:lnTo>
                <a:lnTo>
                  <a:pt x="311592" y="60255"/>
                </a:lnTo>
                <a:close/>
              </a:path>
              <a:path w="365125" h="365125">
                <a:moveTo>
                  <a:pt x="364997" y="0"/>
                </a:moveTo>
                <a:lnTo>
                  <a:pt x="230123" y="44957"/>
                </a:lnTo>
                <a:lnTo>
                  <a:pt x="304728" y="53403"/>
                </a:lnTo>
                <a:lnTo>
                  <a:pt x="307847" y="50291"/>
                </a:lnTo>
                <a:lnTo>
                  <a:pt x="310895" y="49529"/>
                </a:lnTo>
                <a:lnTo>
                  <a:pt x="314705" y="50291"/>
                </a:lnTo>
                <a:lnTo>
                  <a:pt x="315467" y="54101"/>
                </a:lnTo>
                <a:lnTo>
                  <a:pt x="315467" y="94487"/>
                </a:lnTo>
                <a:lnTo>
                  <a:pt x="320039" y="134873"/>
                </a:lnTo>
                <a:lnTo>
                  <a:pt x="364997" y="0"/>
                </a:lnTo>
                <a:close/>
              </a:path>
              <a:path w="365125" h="365125">
                <a:moveTo>
                  <a:pt x="315467" y="54101"/>
                </a:moveTo>
                <a:lnTo>
                  <a:pt x="314705" y="50291"/>
                </a:lnTo>
                <a:lnTo>
                  <a:pt x="310895" y="49529"/>
                </a:lnTo>
                <a:lnTo>
                  <a:pt x="307847" y="50291"/>
                </a:lnTo>
                <a:lnTo>
                  <a:pt x="304728" y="53403"/>
                </a:lnTo>
                <a:lnTo>
                  <a:pt x="310895" y="54101"/>
                </a:lnTo>
                <a:lnTo>
                  <a:pt x="311592" y="60255"/>
                </a:lnTo>
                <a:lnTo>
                  <a:pt x="314705" y="57149"/>
                </a:lnTo>
                <a:lnTo>
                  <a:pt x="315467" y="54101"/>
                </a:lnTo>
                <a:close/>
              </a:path>
              <a:path w="365125" h="365125">
                <a:moveTo>
                  <a:pt x="315467" y="94487"/>
                </a:moveTo>
                <a:lnTo>
                  <a:pt x="315467" y="54101"/>
                </a:lnTo>
                <a:lnTo>
                  <a:pt x="314705" y="57149"/>
                </a:lnTo>
                <a:lnTo>
                  <a:pt x="311592" y="60255"/>
                </a:lnTo>
                <a:lnTo>
                  <a:pt x="315467" y="944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082155" y="4731004"/>
            <a:ext cx="2438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Q是一个奇函数的结果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09748" y="5912116"/>
            <a:ext cx="7430134" cy="912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对于任意的L，满足上列公式的s</a:t>
            </a:r>
            <a:r>
              <a:rPr dirty="0" baseline="-21367" sz="1950" spc="-7">
                <a:solidFill>
                  <a:srgbClr val="EE2B0A"/>
                </a:solidFill>
                <a:latin typeface="NSimSun"/>
                <a:cs typeface="NSimSun"/>
              </a:rPr>
              <a:t>i</a:t>
            </a:r>
            <a:r>
              <a:rPr dirty="0" sz="2000">
                <a:solidFill>
                  <a:srgbClr val="EE2B0A"/>
                </a:solidFill>
                <a:latin typeface="NSimSun"/>
                <a:cs typeface="NSimSun"/>
              </a:rPr>
              <a:t>和</a:t>
            </a:r>
            <a:r>
              <a:rPr dirty="0" sz="2000" spc="-10">
                <a:solidFill>
                  <a:srgbClr val="EE2B0A"/>
                </a:solidFill>
                <a:latin typeface="NSimSun"/>
                <a:cs typeface="NSimSun"/>
              </a:rPr>
              <a:t>t</a:t>
            </a:r>
            <a:r>
              <a:rPr dirty="0" baseline="-21367" sz="1950">
                <a:solidFill>
                  <a:srgbClr val="EE2B0A"/>
                </a:solidFill>
                <a:latin typeface="NSimSun"/>
                <a:cs typeface="NSimSun"/>
              </a:rPr>
              <a:t>i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在均方误差意义下是最佳的；</a:t>
            </a: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 相应的量化器称为L层的Lloyd-Max量化器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69897" y="2038350"/>
            <a:ext cx="53975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850" b="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145" b="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600" b="0">
                <a:latin typeface="NSimSun"/>
                <a:cs typeface="NSimSun"/>
              </a:rPr>
              <a:t>与清晰度相关的主要因素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7097" y="2681985"/>
            <a:ext cx="2341880" cy="281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亮度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对比度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尺寸大小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细微层次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760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颜色饱和度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6465" y="923302"/>
            <a:ext cx="429069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图像的质量：3、清晰度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8071" rIns="0" bIns="0" rtlCol="0" vert="horz">
            <a:spAutoFit/>
          </a:bodyPr>
          <a:lstStyle/>
          <a:p>
            <a:pPr marL="157480">
              <a:lnSpc>
                <a:spcPts val="3750"/>
              </a:lnSpc>
            </a:pPr>
            <a:r>
              <a:rPr dirty="0" sz="3200" spc="-15">
                <a:latin typeface="NSimSun"/>
                <a:cs typeface="NSimSun"/>
              </a:rPr>
              <a:t>最优量化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39937" y="2337816"/>
            <a:ext cx="7151369" cy="1863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74819" y="4768595"/>
            <a:ext cx="236410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65" i="1">
                <a:latin typeface="Symbol"/>
                <a:cs typeface="Symbol"/>
              </a:rPr>
              <a:t></a:t>
            </a:r>
            <a:r>
              <a:rPr dirty="0" sz="2400" spc="235" i="1">
                <a:latin typeface="Times New Roman"/>
                <a:cs typeface="Times New Roman"/>
              </a:rPr>
              <a:t> </a:t>
            </a:r>
            <a:r>
              <a:rPr dirty="0" sz="2250" spc="10">
                <a:latin typeface="Symbol"/>
                <a:cs typeface="Symbol"/>
              </a:rPr>
              <a:t></a:t>
            </a:r>
            <a:r>
              <a:rPr dirty="0" sz="2250" spc="-80">
                <a:latin typeface="Times New Roman"/>
                <a:cs typeface="Times New Roman"/>
              </a:rPr>
              <a:t> </a:t>
            </a:r>
            <a:r>
              <a:rPr dirty="0" sz="2250" spc="50" i="1">
                <a:latin typeface="Times New Roman"/>
                <a:cs typeface="Times New Roman"/>
              </a:rPr>
              <a:t>t</a:t>
            </a:r>
            <a:r>
              <a:rPr dirty="0" baseline="-23504" sz="1950" spc="7" i="1">
                <a:latin typeface="Times New Roman"/>
                <a:cs typeface="Times New Roman"/>
              </a:rPr>
              <a:t>i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37" i="1">
                <a:latin typeface="Times New Roman"/>
                <a:cs typeface="Times New Roman"/>
              </a:rPr>
              <a:t> </a:t>
            </a:r>
            <a:r>
              <a:rPr dirty="0" sz="2250" spc="10">
                <a:latin typeface="Symbol"/>
                <a:cs typeface="Symbol"/>
              </a:rPr>
              <a:t></a:t>
            </a:r>
            <a:r>
              <a:rPr dirty="0" sz="2250" spc="-225">
                <a:latin typeface="Times New Roman"/>
                <a:cs typeface="Times New Roman"/>
              </a:rPr>
              <a:t> </a:t>
            </a:r>
            <a:r>
              <a:rPr dirty="0" sz="2250" spc="50" i="1">
                <a:latin typeface="Times New Roman"/>
                <a:cs typeface="Times New Roman"/>
              </a:rPr>
              <a:t>t</a:t>
            </a:r>
            <a:r>
              <a:rPr dirty="0" baseline="-23504" sz="1950" spc="172" i="1">
                <a:latin typeface="Times New Roman"/>
                <a:cs typeface="Times New Roman"/>
              </a:rPr>
              <a:t>i</a:t>
            </a:r>
            <a:r>
              <a:rPr dirty="0" baseline="-23504" sz="1950" spc="-67">
                <a:latin typeface="Symbol"/>
                <a:cs typeface="Symbol"/>
              </a:rPr>
              <a:t></a:t>
            </a:r>
            <a:r>
              <a:rPr dirty="0" baseline="-23504" sz="1950" spc="15">
                <a:latin typeface="Times New Roman"/>
                <a:cs typeface="Times New Roman"/>
              </a:rPr>
              <a:t>1</a:t>
            </a:r>
            <a:r>
              <a:rPr dirty="0" baseline="-23504" sz="1950">
                <a:latin typeface="Times New Roman"/>
                <a:cs typeface="Times New Roman"/>
              </a:rPr>
              <a:t> </a:t>
            </a:r>
            <a:r>
              <a:rPr dirty="0" baseline="-23504" sz="1950" spc="30">
                <a:latin typeface="Times New Roman"/>
                <a:cs typeface="Times New Roman"/>
              </a:rPr>
              <a:t> </a:t>
            </a:r>
            <a:r>
              <a:rPr dirty="0" sz="2250" spc="10">
                <a:latin typeface="Symbol"/>
                <a:cs typeface="Symbol"/>
              </a:rPr>
              <a:t></a:t>
            </a:r>
            <a:r>
              <a:rPr dirty="0" sz="2250" spc="20">
                <a:latin typeface="Times New Roman"/>
                <a:cs typeface="Times New Roman"/>
              </a:rPr>
              <a:t> </a:t>
            </a:r>
            <a:r>
              <a:rPr dirty="0" sz="2250" spc="15" i="1">
                <a:latin typeface="Times New Roman"/>
                <a:cs typeface="Times New Roman"/>
              </a:rPr>
              <a:t>s</a:t>
            </a:r>
            <a:r>
              <a:rPr dirty="0" baseline="-23504" sz="1950" spc="7" i="1">
                <a:latin typeface="Times New Roman"/>
                <a:cs typeface="Times New Roman"/>
              </a:rPr>
              <a:t>i</a:t>
            </a:r>
            <a:r>
              <a:rPr dirty="0" baseline="-23504" sz="1950" i="1">
                <a:latin typeface="Times New Roman"/>
                <a:cs typeface="Times New Roman"/>
              </a:rPr>
              <a:t> </a:t>
            </a:r>
            <a:r>
              <a:rPr dirty="0" baseline="-23504" sz="1950" spc="37" i="1">
                <a:latin typeface="Times New Roman"/>
                <a:cs typeface="Times New Roman"/>
              </a:rPr>
              <a:t> </a:t>
            </a:r>
            <a:r>
              <a:rPr dirty="0" sz="2250" spc="10">
                <a:latin typeface="Symbol"/>
                <a:cs typeface="Symbol"/>
              </a:rPr>
              <a:t></a:t>
            </a:r>
            <a:r>
              <a:rPr dirty="0" sz="2250" spc="-125">
                <a:latin typeface="Times New Roman"/>
                <a:cs typeface="Times New Roman"/>
              </a:rPr>
              <a:t> </a:t>
            </a:r>
            <a:r>
              <a:rPr dirty="0" sz="2250" spc="15" i="1">
                <a:latin typeface="Times New Roman"/>
                <a:cs typeface="Times New Roman"/>
              </a:rPr>
              <a:t>s</a:t>
            </a:r>
            <a:r>
              <a:rPr dirty="0" baseline="-23504" sz="1950" spc="172" i="1">
                <a:latin typeface="Times New Roman"/>
                <a:cs typeface="Times New Roman"/>
              </a:rPr>
              <a:t>i</a:t>
            </a:r>
            <a:r>
              <a:rPr dirty="0" baseline="-23504" sz="1950" spc="-67">
                <a:latin typeface="Symbol"/>
                <a:cs typeface="Symbol"/>
              </a:rPr>
              <a:t></a:t>
            </a:r>
            <a:r>
              <a:rPr dirty="0" baseline="-23504" sz="1950" spc="15">
                <a:latin typeface="Times New Roman"/>
                <a:cs typeface="Times New Roman"/>
              </a:rPr>
              <a:t>1</a:t>
            </a:r>
            <a:endParaRPr baseline="-23504"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最优量化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20900" y="1748535"/>
            <a:ext cx="7947659" cy="4869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73050" algn="l"/>
              </a:tabLst>
            </a:pPr>
            <a:r>
              <a:rPr dirty="0" sz="14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4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总结</a:t>
            </a:r>
            <a:endParaRPr sz="3200">
              <a:latin typeface="NSimSun"/>
              <a:cs typeface="NSimSun"/>
            </a:endParaRPr>
          </a:p>
          <a:p>
            <a:pPr marL="469900" marR="43815" indent="-635">
              <a:lnSpc>
                <a:spcPct val="100000"/>
              </a:lnSpc>
              <a:spcBef>
                <a:spcPts val="1360"/>
              </a:spcBef>
              <a:tabLst>
                <a:tab pos="735965" algn="l"/>
              </a:tabLst>
            </a:pPr>
            <a:r>
              <a:rPr dirty="0" sz="14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4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300" spc="-5">
                <a:latin typeface="NSimSun"/>
                <a:cs typeface="NSimSun"/>
              </a:rPr>
              <a:t>实际应用表明，2级量化器所产生的由于斜率过载而造成 的解码图中边缘模糊的程度比4级和8级量化器的程度要高</a:t>
            </a:r>
            <a:endParaRPr sz="2300">
              <a:latin typeface="NSimSun"/>
              <a:cs typeface="NSimSun"/>
            </a:endParaRPr>
          </a:p>
          <a:p>
            <a:pPr marL="469900" marR="19685" indent="-635">
              <a:lnSpc>
                <a:spcPct val="100000"/>
              </a:lnSpc>
              <a:spcBef>
                <a:spcPts val="1385"/>
              </a:spcBef>
              <a:tabLst>
                <a:tab pos="775970" algn="l"/>
              </a:tabLst>
            </a:pPr>
            <a:r>
              <a:rPr dirty="0" sz="16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6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300" spc="-5">
                <a:latin typeface="NSimSun"/>
                <a:cs typeface="NSimSun"/>
              </a:rPr>
              <a:t>具有步长θ的最优均匀量化器在具有相同输出可靠性的 条件下能提供比固定长度编码的Lloid-Max量化器更低的码 率</a:t>
            </a:r>
            <a:endParaRPr sz="2300">
              <a:latin typeface="NSimSun"/>
              <a:cs typeface="NSimSun"/>
            </a:endParaRPr>
          </a:p>
          <a:p>
            <a:pPr marL="469900" marR="5080" indent="-635">
              <a:lnSpc>
                <a:spcPct val="100000"/>
              </a:lnSpc>
              <a:spcBef>
                <a:spcPts val="1390"/>
              </a:spcBef>
              <a:tabLst>
                <a:tab pos="775970" algn="l"/>
              </a:tabLst>
            </a:pPr>
            <a:r>
              <a:rPr dirty="0" sz="16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6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300" spc="-5">
                <a:latin typeface="NSimSun"/>
                <a:cs typeface="NSimSun"/>
              </a:rPr>
              <a:t>Lloid-Max量化器和最优均匀量化器都不是自适应的，但 如果根据图像局部性质调解量化值也能提供效率</a:t>
            </a:r>
            <a:endParaRPr sz="2300">
              <a:latin typeface="NSimSun"/>
              <a:cs typeface="NSimSun"/>
            </a:endParaRPr>
          </a:p>
          <a:p>
            <a:pPr marL="469900" marR="150495" indent="-635">
              <a:lnSpc>
                <a:spcPct val="100000"/>
              </a:lnSpc>
              <a:spcBef>
                <a:spcPts val="1390"/>
              </a:spcBef>
              <a:tabLst>
                <a:tab pos="775970" algn="l"/>
              </a:tabLst>
            </a:pPr>
            <a:r>
              <a:rPr dirty="0" sz="16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6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300" spc="-5">
                <a:latin typeface="NSimSun"/>
                <a:cs typeface="NSimSun"/>
              </a:rPr>
              <a:t>可以较细量化缓慢变化区域而较粗量化快速变化区域。 这可同时减少颗粒噪声和斜率过载，且码率增加很少</a:t>
            </a:r>
            <a:endParaRPr sz="2300">
              <a:latin typeface="NSimSun"/>
              <a:cs typeface="NSimSun"/>
            </a:endParaRPr>
          </a:p>
          <a:p>
            <a:pPr marL="469900">
              <a:lnSpc>
                <a:spcPts val="2725"/>
              </a:lnSpc>
              <a:spcBef>
                <a:spcPts val="1390"/>
              </a:spcBef>
              <a:tabLst>
                <a:tab pos="775970" algn="l"/>
              </a:tabLst>
            </a:pPr>
            <a:r>
              <a:rPr dirty="0" sz="16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6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300" spc="-5">
                <a:latin typeface="NSimSun"/>
                <a:cs typeface="NSimSun"/>
              </a:rPr>
              <a:t>这也会增加量化器的复杂性</a:t>
            </a:r>
            <a:endParaRPr sz="23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量化和复原例</a:t>
            </a:r>
            <a:r>
              <a:rPr dirty="0" spc="-10">
                <a:latin typeface="NSimSun"/>
                <a:cs typeface="NSimSun"/>
              </a:rPr>
              <a:t>子</a:t>
            </a:r>
            <a:r>
              <a:rPr dirty="0" spc="-10">
                <a:latin typeface="Times New Roman"/>
                <a:cs typeface="Times New Roman"/>
              </a:rPr>
              <a:t>:DPC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dirty="0" spc="-15">
                <a:latin typeface="NSimSun"/>
                <a:cs typeface="NSimSun"/>
              </a:rPr>
              <a:t>结果图像</a:t>
            </a:r>
          </a:p>
        </p:txBody>
      </p:sp>
      <p:sp>
        <p:nvSpPr>
          <p:cNvPr id="6" name="object 6"/>
          <p:cNvSpPr/>
          <p:nvPr/>
        </p:nvSpPr>
        <p:spPr>
          <a:xfrm>
            <a:off x="4011815" y="2193798"/>
            <a:ext cx="3422903" cy="4765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60525" y="2714752"/>
            <a:ext cx="2312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2层Lloyd-Max量化器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0525" y="4372089"/>
            <a:ext cx="2312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4层Lloyd-Max量化器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111" y="6027915"/>
            <a:ext cx="2312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8层Lloyd-Max量化器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9804" y="1696465"/>
            <a:ext cx="8699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5">
                <a:latin typeface="Times New Roman"/>
                <a:cs typeface="Times New Roman"/>
              </a:rPr>
              <a:t>^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7582" y="1736344"/>
            <a:ext cx="3768090" cy="357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5" i="1">
                <a:latin typeface="Times New Roman"/>
                <a:cs typeface="Times New Roman"/>
              </a:rPr>
              <a:t>f</a:t>
            </a:r>
            <a:r>
              <a:rPr dirty="0" sz="1750" spc="-280" i="1">
                <a:latin typeface="Times New Roman"/>
                <a:cs typeface="Times New Roman"/>
              </a:rPr>
              <a:t> </a:t>
            </a:r>
            <a:r>
              <a:rPr dirty="0" sz="2300" spc="-315">
                <a:latin typeface="Symbol"/>
                <a:cs typeface="Symbol"/>
              </a:rPr>
              <a:t></a:t>
            </a:r>
            <a:r>
              <a:rPr dirty="0" sz="1750" spc="-210" i="1">
                <a:latin typeface="Times New Roman"/>
                <a:cs typeface="Times New Roman"/>
              </a:rPr>
              <a:t>x</a:t>
            </a:r>
            <a:r>
              <a:rPr dirty="0" sz="1750" spc="5">
                <a:latin typeface="Times New Roman"/>
                <a:cs typeface="Times New Roman"/>
              </a:rPr>
              <a:t>,</a:t>
            </a:r>
            <a:r>
              <a:rPr dirty="0" sz="1750" spc="-280">
                <a:latin typeface="Times New Roman"/>
                <a:cs typeface="Times New Roman"/>
              </a:rPr>
              <a:t> </a:t>
            </a:r>
            <a:r>
              <a:rPr dirty="0" sz="1750" spc="-130" i="1">
                <a:latin typeface="Times New Roman"/>
                <a:cs typeface="Times New Roman"/>
              </a:rPr>
              <a:t>y</a:t>
            </a:r>
            <a:r>
              <a:rPr dirty="0" sz="2300" spc="-160">
                <a:latin typeface="Symbol"/>
                <a:cs typeface="Symbol"/>
              </a:rPr>
              <a:t></a:t>
            </a:r>
            <a:r>
              <a:rPr dirty="0" sz="1750" spc="15">
                <a:latin typeface="Symbol"/>
                <a:cs typeface="Symbol"/>
              </a:rPr>
              <a:t></a:t>
            </a:r>
            <a:r>
              <a:rPr dirty="0" sz="1750" spc="-240">
                <a:latin typeface="Times New Roman"/>
                <a:cs typeface="Times New Roman"/>
              </a:rPr>
              <a:t>0</a:t>
            </a:r>
            <a:r>
              <a:rPr dirty="0" sz="1750" spc="-120">
                <a:latin typeface="Times New Roman"/>
                <a:cs typeface="Times New Roman"/>
              </a:rPr>
              <a:t>.</a:t>
            </a:r>
            <a:r>
              <a:rPr dirty="0" sz="1750" spc="10">
                <a:latin typeface="Times New Roman"/>
                <a:cs typeface="Times New Roman"/>
              </a:rPr>
              <a:t>7</a:t>
            </a:r>
            <a:r>
              <a:rPr dirty="0" sz="1750" spc="-250">
                <a:latin typeface="Times New Roman"/>
                <a:cs typeface="Times New Roman"/>
              </a:rPr>
              <a:t>5</a:t>
            </a:r>
            <a:r>
              <a:rPr dirty="0" sz="1750" spc="5" i="1">
                <a:latin typeface="Times New Roman"/>
                <a:cs typeface="Times New Roman"/>
              </a:rPr>
              <a:t>f</a:t>
            </a:r>
            <a:r>
              <a:rPr dirty="0" sz="1750" spc="-280" i="1">
                <a:latin typeface="Times New Roman"/>
                <a:cs typeface="Times New Roman"/>
              </a:rPr>
              <a:t> </a:t>
            </a:r>
            <a:r>
              <a:rPr dirty="0" sz="2300" spc="-315">
                <a:latin typeface="Symbol"/>
                <a:cs typeface="Symbol"/>
              </a:rPr>
              <a:t></a:t>
            </a:r>
            <a:r>
              <a:rPr dirty="0" sz="1750" spc="-200" i="1">
                <a:latin typeface="Times New Roman"/>
                <a:cs typeface="Times New Roman"/>
              </a:rPr>
              <a:t>x</a:t>
            </a:r>
            <a:r>
              <a:rPr dirty="0" sz="1750" spc="155">
                <a:latin typeface="Times New Roman"/>
                <a:cs typeface="Times New Roman"/>
              </a:rPr>
              <a:t>,</a:t>
            </a:r>
            <a:r>
              <a:rPr dirty="0" sz="1750" spc="35" i="1">
                <a:latin typeface="Times New Roman"/>
                <a:cs typeface="Times New Roman"/>
              </a:rPr>
              <a:t>y</a:t>
            </a:r>
            <a:r>
              <a:rPr dirty="0" sz="1750" spc="-185">
                <a:latin typeface="Symbol"/>
                <a:cs typeface="Symbol"/>
              </a:rPr>
              <a:t></a:t>
            </a:r>
            <a:r>
              <a:rPr dirty="0" sz="1750" spc="-300">
                <a:latin typeface="Times New Roman"/>
                <a:cs typeface="Times New Roman"/>
              </a:rPr>
              <a:t>1</a:t>
            </a:r>
            <a:r>
              <a:rPr dirty="0" sz="2300" spc="-240">
                <a:latin typeface="Symbol"/>
                <a:cs typeface="Symbol"/>
              </a:rPr>
              <a:t></a:t>
            </a:r>
            <a:r>
              <a:rPr dirty="0" sz="1750" spc="-45">
                <a:latin typeface="Symbol"/>
                <a:cs typeface="Symbol"/>
              </a:rPr>
              <a:t></a:t>
            </a:r>
            <a:r>
              <a:rPr dirty="0" sz="1750" spc="-240">
                <a:latin typeface="Times New Roman"/>
                <a:cs typeface="Times New Roman"/>
              </a:rPr>
              <a:t>0</a:t>
            </a:r>
            <a:r>
              <a:rPr dirty="0" sz="1750" spc="-120">
                <a:latin typeface="Times New Roman"/>
                <a:cs typeface="Times New Roman"/>
              </a:rPr>
              <a:t>.</a:t>
            </a:r>
            <a:r>
              <a:rPr dirty="0" sz="1750" spc="10">
                <a:latin typeface="Times New Roman"/>
                <a:cs typeface="Times New Roman"/>
              </a:rPr>
              <a:t>7</a:t>
            </a:r>
            <a:r>
              <a:rPr dirty="0" sz="1750" spc="-250">
                <a:latin typeface="Times New Roman"/>
                <a:cs typeface="Times New Roman"/>
              </a:rPr>
              <a:t>5</a:t>
            </a:r>
            <a:r>
              <a:rPr dirty="0" sz="1750" spc="5" i="1">
                <a:latin typeface="Times New Roman"/>
                <a:cs typeface="Times New Roman"/>
              </a:rPr>
              <a:t>f</a:t>
            </a:r>
            <a:r>
              <a:rPr dirty="0" sz="1750" spc="-280" i="1">
                <a:latin typeface="Times New Roman"/>
                <a:cs typeface="Times New Roman"/>
              </a:rPr>
              <a:t> </a:t>
            </a:r>
            <a:r>
              <a:rPr dirty="0" sz="2300" spc="-310">
                <a:latin typeface="Symbol"/>
                <a:cs typeface="Symbol"/>
              </a:rPr>
              <a:t></a:t>
            </a:r>
            <a:r>
              <a:rPr dirty="0" sz="1750" spc="10" i="1">
                <a:latin typeface="Times New Roman"/>
                <a:cs typeface="Times New Roman"/>
              </a:rPr>
              <a:t>x</a:t>
            </a:r>
            <a:r>
              <a:rPr dirty="0" sz="1750" spc="-185">
                <a:latin typeface="Symbol"/>
                <a:cs typeface="Symbol"/>
              </a:rPr>
              <a:t></a:t>
            </a:r>
            <a:r>
              <a:rPr dirty="0" sz="1750" spc="-360">
                <a:latin typeface="Times New Roman"/>
                <a:cs typeface="Times New Roman"/>
              </a:rPr>
              <a:t>1</a:t>
            </a:r>
            <a:r>
              <a:rPr dirty="0" sz="1750" spc="5">
                <a:latin typeface="Times New Roman"/>
                <a:cs typeface="Times New Roman"/>
              </a:rPr>
              <a:t>,</a:t>
            </a:r>
            <a:r>
              <a:rPr dirty="0" sz="1750" spc="-280">
                <a:latin typeface="Times New Roman"/>
                <a:cs typeface="Times New Roman"/>
              </a:rPr>
              <a:t> </a:t>
            </a:r>
            <a:r>
              <a:rPr dirty="0" sz="1750" spc="-130" i="1">
                <a:latin typeface="Times New Roman"/>
                <a:cs typeface="Times New Roman"/>
              </a:rPr>
              <a:t>y</a:t>
            </a:r>
            <a:r>
              <a:rPr dirty="0" sz="2300" spc="-235">
                <a:latin typeface="Symbol"/>
                <a:cs typeface="Symbol"/>
              </a:rPr>
              <a:t></a:t>
            </a:r>
            <a:r>
              <a:rPr dirty="0" sz="1750" spc="-70">
                <a:latin typeface="Symbol"/>
                <a:cs typeface="Symbol"/>
              </a:rPr>
              <a:t></a:t>
            </a:r>
            <a:r>
              <a:rPr dirty="0" sz="1750" spc="-240">
                <a:latin typeface="Times New Roman"/>
                <a:cs typeface="Times New Roman"/>
              </a:rPr>
              <a:t>0</a:t>
            </a:r>
            <a:r>
              <a:rPr dirty="0" sz="1750" spc="-120">
                <a:latin typeface="Times New Roman"/>
                <a:cs typeface="Times New Roman"/>
              </a:rPr>
              <a:t>.</a:t>
            </a:r>
            <a:r>
              <a:rPr dirty="0" sz="1750">
                <a:latin typeface="Times New Roman"/>
                <a:cs typeface="Times New Roman"/>
              </a:rPr>
              <a:t>5</a:t>
            </a:r>
            <a:r>
              <a:rPr dirty="0" sz="1750" spc="5" i="1">
                <a:latin typeface="Times New Roman"/>
                <a:cs typeface="Times New Roman"/>
              </a:rPr>
              <a:t>f</a:t>
            </a:r>
            <a:r>
              <a:rPr dirty="0" sz="1750" spc="-280" i="1">
                <a:latin typeface="Times New Roman"/>
                <a:cs typeface="Times New Roman"/>
              </a:rPr>
              <a:t> </a:t>
            </a:r>
            <a:r>
              <a:rPr dirty="0" sz="2300" spc="-315">
                <a:latin typeface="Symbol"/>
                <a:cs typeface="Symbol"/>
              </a:rPr>
              <a:t></a:t>
            </a:r>
            <a:r>
              <a:rPr dirty="0" sz="1750" spc="15" i="1">
                <a:latin typeface="Times New Roman"/>
                <a:cs typeface="Times New Roman"/>
              </a:rPr>
              <a:t>x</a:t>
            </a:r>
            <a:r>
              <a:rPr dirty="0" sz="1750" spc="-185">
                <a:latin typeface="Symbol"/>
                <a:cs typeface="Symbol"/>
              </a:rPr>
              <a:t></a:t>
            </a:r>
            <a:r>
              <a:rPr dirty="0" sz="1750" spc="-360">
                <a:latin typeface="Times New Roman"/>
                <a:cs typeface="Times New Roman"/>
              </a:rPr>
              <a:t>1</a:t>
            </a:r>
            <a:r>
              <a:rPr dirty="0" sz="1750" spc="155">
                <a:latin typeface="Times New Roman"/>
                <a:cs typeface="Times New Roman"/>
              </a:rPr>
              <a:t>,</a:t>
            </a:r>
            <a:r>
              <a:rPr dirty="0" sz="1750" spc="35" i="1">
                <a:latin typeface="Times New Roman"/>
                <a:cs typeface="Times New Roman"/>
              </a:rPr>
              <a:t>y</a:t>
            </a:r>
            <a:r>
              <a:rPr dirty="0" sz="1750" spc="-185">
                <a:latin typeface="Symbol"/>
                <a:cs typeface="Symbol"/>
              </a:rPr>
              <a:t></a:t>
            </a:r>
            <a:r>
              <a:rPr dirty="0" sz="1750" spc="-300">
                <a:latin typeface="Times New Roman"/>
                <a:cs typeface="Times New Roman"/>
              </a:rPr>
              <a:t>1</a:t>
            </a:r>
            <a:r>
              <a:rPr dirty="0" sz="2300" spc="-350">
                <a:latin typeface="Symbol"/>
                <a:cs typeface="Symbol"/>
              </a:rPr>
              <a:t>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42581" y="2600452"/>
            <a:ext cx="2184400" cy="1369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自适应量化方法： 在4个可能的量化器 中选择最好的一个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1111" y="1816353"/>
            <a:ext cx="1676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5">
                <a:solidFill>
                  <a:srgbClr val="EE2B0A"/>
                </a:solidFill>
                <a:latin typeface="NSimSun"/>
                <a:cs typeface="NSimSun"/>
              </a:rPr>
              <a:t>使用3阶预测器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6618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量化和复原例子</a:t>
            </a:r>
            <a:r>
              <a:rPr dirty="0" spc="-20">
                <a:latin typeface="NSimSun"/>
                <a:cs typeface="NSimSun"/>
              </a:rPr>
              <a:t>：</a:t>
            </a:r>
            <a:r>
              <a:rPr dirty="0" sz="2800" spc="-15">
                <a:latin typeface="NSimSun"/>
                <a:cs typeface="NSimSun"/>
              </a:rPr>
              <a:t>标定过</a:t>
            </a:r>
            <a:r>
              <a:rPr dirty="0" sz="2800" spc="-5">
                <a:latin typeface="NSimSun"/>
                <a:cs typeface="NSimSun"/>
              </a:rPr>
              <a:t>的</a:t>
            </a:r>
            <a:r>
              <a:rPr dirty="0" sz="2800">
                <a:latin typeface="Times New Roman"/>
                <a:cs typeface="Times New Roman"/>
              </a:rPr>
              <a:t>DPC</a:t>
            </a:r>
            <a:r>
              <a:rPr dirty="0" sz="2800" spc="-15">
                <a:latin typeface="Times New Roman"/>
                <a:cs typeface="Times New Roman"/>
              </a:rPr>
              <a:t>M</a:t>
            </a:r>
            <a:r>
              <a:rPr dirty="0" sz="2800" spc="-15">
                <a:latin typeface="NSimSun"/>
                <a:cs typeface="NSimSun"/>
              </a:rPr>
              <a:t>结果图像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86619" y="1833372"/>
            <a:ext cx="3416046" cy="5113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6618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量化和复原例子</a:t>
            </a:r>
            <a:r>
              <a:rPr dirty="0" spc="-20">
                <a:latin typeface="NSimSun"/>
                <a:cs typeface="NSimSun"/>
              </a:rPr>
              <a:t>：</a:t>
            </a:r>
            <a:r>
              <a:rPr dirty="0" sz="2800" spc="-15">
                <a:latin typeface="NSimSun"/>
                <a:cs typeface="NSimSun"/>
              </a:rPr>
              <a:t>标定过</a:t>
            </a:r>
            <a:r>
              <a:rPr dirty="0" sz="2800" spc="-5">
                <a:latin typeface="NSimSun"/>
                <a:cs typeface="NSimSun"/>
              </a:rPr>
              <a:t>的</a:t>
            </a:r>
            <a:r>
              <a:rPr dirty="0" sz="2800">
                <a:latin typeface="Times New Roman"/>
                <a:cs typeface="Times New Roman"/>
              </a:rPr>
              <a:t>DPC</a:t>
            </a:r>
            <a:r>
              <a:rPr dirty="0" sz="2800" spc="-15">
                <a:latin typeface="Times New Roman"/>
                <a:cs typeface="Times New Roman"/>
              </a:rPr>
              <a:t>M</a:t>
            </a:r>
            <a:r>
              <a:rPr dirty="0" sz="2800" spc="-15">
                <a:latin typeface="NSimSun"/>
                <a:cs typeface="NSimSun"/>
              </a:rPr>
              <a:t>结果图像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02371" y="2193797"/>
            <a:ext cx="8064245" cy="22318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29482" y="1850644"/>
            <a:ext cx="4723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  <a:tabLst>
                <a:tab pos="901065" algn="l"/>
                <a:tab pos="1790064" algn="l"/>
                <a:tab pos="2552065" algn="l"/>
                <a:tab pos="3441065" algn="l"/>
                <a:tab pos="4329430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图a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图b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图c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图d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图e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图f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5317" y="4552188"/>
            <a:ext cx="7815580" cy="200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图a到f中差异图像的rms误差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注明了不同的预测器和量化器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2层自适应量化器的均方误差与4层Lloyd-Max量化器相近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  <a:spcBef>
                <a:spcPts val="1430"/>
              </a:spcBef>
              <a:tabLst>
                <a:tab pos="278765" algn="l"/>
              </a:tabLst>
            </a:pPr>
            <a:r>
              <a:rPr dirty="0" sz="14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4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4层自适应量化器的均方误差小于8层Lloyd-Max量化器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51439" y="2913126"/>
            <a:ext cx="576580" cy="1152525"/>
          </a:xfrm>
          <a:custGeom>
            <a:avLst/>
            <a:gdLst/>
            <a:ahLst/>
            <a:cxnLst/>
            <a:rect l="l" t="t" r="r" b="b"/>
            <a:pathLst>
              <a:path w="576579" h="1152525">
                <a:moveTo>
                  <a:pt x="288036" y="0"/>
                </a:moveTo>
                <a:lnTo>
                  <a:pt x="226191" y="13270"/>
                </a:lnTo>
                <a:lnTo>
                  <a:pt x="168996" y="51217"/>
                </a:lnTo>
                <a:lnTo>
                  <a:pt x="117847" y="111044"/>
                </a:lnTo>
                <a:lnTo>
                  <a:pt x="94978" y="148289"/>
                </a:lnTo>
                <a:lnTo>
                  <a:pt x="74144" y="189956"/>
                </a:lnTo>
                <a:lnTo>
                  <a:pt x="55522" y="235695"/>
                </a:lnTo>
                <a:lnTo>
                  <a:pt x="39285" y="285157"/>
                </a:lnTo>
                <a:lnTo>
                  <a:pt x="25608" y="337992"/>
                </a:lnTo>
                <a:lnTo>
                  <a:pt x="14666" y="393850"/>
                </a:lnTo>
                <a:lnTo>
                  <a:pt x="6635" y="452382"/>
                </a:lnTo>
                <a:lnTo>
                  <a:pt x="1687" y="513239"/>
                </a:lnTo>
                <a:lnTo>
                  <a:pt x="0" y="576072"/>
                </a:lnTo>
                <a:lnTo>
                  <a:pt x="1687" y="638771"/>
                </a:lnTo>
                <a:lnTo>
                  <a:pt x="6635" y="699532"/>
                </a:lnTo>
                <a:lnTo>
                  <a:pt x="14666" y="758001"/>
                </a:lnTo>
                <a:lnTo>
                  <a:pt x="25608" y="813824"/>
                </a:lnTo>
                <a:lnTo>
                  <a:pt x="39285" y="866648"/>
                </a:lnTo>
                <a:lnTo>
                  <a:pt x="55522" y="916119"/>
                </a:lnTo>
                <a:lnTo>
                  <a:pt x="74144" y="961883"/>
                </a:lnTo>
                <a:lnTo>
                  <a:pt x="94978" y="1003588"/>
                </a:lnTo>
                <a:lnTo>
                  <a:pt x="117847" y="1040879"/>
                </a:lnTo>
                <a:lnTo>
                  <a:pt x="142578" y="1073404"/>
                </a:lnTo>
                <a:lnTo>
                  <a:pt x="196925" y="1122736"/>
                </a:lnTo>
                <a:lnTo>
                  <a:pt x="256619" y="1148758"/>
                </a:lnTo>
                <a:lnTo>
                  <a:pt x="288036" y="1152144"/>
                </a:lnTo>
                <a:lnTo>
                  <a:pt x="319452" y="1148758"/>
                </a:lnTo>
                <a:lnTo>
                  <a:pt x="379146" y="1122736"/>
                </a:lnTo>
                <a:lnTo>
                  <a:pt x="433493" y="1073404"/>
                </a:lnTo>
                <a:lnTo>
                  <a:pt x="458224" y="1040879"/>
                </a:lnTo>
                <a:lnTo>
                  <a:pt x="481093" y="1003588"/>
                </a:lnTo>
                <a:lnTo>
                  <a:pt x="501927" y="961883"/>
                </a:lnTo>
                <a:lnTo>
                  <a:pt x="520549" y="916119"/>
                </a:lnTo>
                <a:lnTo>
                  <a:pt x="536786" y="866648"/>
                </a:lnTo>
                <a:lnTo>
                  <a:pt x="550463" y="813824"/>
                </a:lnTo>
                <a:lnTo>
                  <a:pt x="561405" y="758001"/>
                </a:lnTo>
                <a:lnTo>
                  <a:pt x="569436" y="699532"/>
                </a:lnTo>
                <a:lnTo>
                  <a:pt x="574384" y="638771"/>
                </a:lnTo>
                <a:lnTo>
                  <a:pt x="576072" y="576072"/>
                </a:lnTo>
                <a:lnTo>
                  <a:pt x="574384" y="513239"/>
                </a:lnTo>
                <a:lnTo>
                  <a:pt x="569436" y="452382"/>
                </a:lnTo>
                <a:lnTo>
                  <a:pt x="561405" y="393850"/>
                </a:lnTo>
                <a:lnTo>
                  <a:pt x="550463" y="337992"/>
                </a:lnTo>
                <a:lnTo>
                  <a:pt x="536786" y="285157"/>
                </a:lnTo>
                <a:lnTo>
                  <a:pt x="520549" y="235695"/>
                </a:lnTo>
                <a:lnTo>
                  <a:pt x="501927" y="189956"/>
                </a:lnTo>
                <a:lnTo>
                  <a:pt x="481093" y="148289"/>
                </a:lnTo>
                <a:lnTo>
                  <a:pt x="458224" y="111044"/>
                </a:lnTo>
                <a:lnTo>
                  <a:pt x="433493" y="78570"/>
                </a:lnTo>
                <a:lnTo>
                  <a:pt x="379146" y="29333"/>
                </a:lnTo>
                <a:lnTo>
                  <a:pt x="319452" y="3375"/>
                </a:lnTo>
                <a:lnTo>
                  <a:pt x="288036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52985" y="2913126"/>
            <a:ext cx="577215" cy="1152525"/>
          </a:xfrm>
          <a:custGeom>
            <a:avLst/>
            <a:gdLst/>
            <a:ahLst/>
            <a:cxnLst/>
            <a:rect l="l" t="t" r="r" b="b"/>
            <a:pathLst>
              <a:path w="577214" h="1152525">
                <a:moveTo>
                  <a:pt x="288036" y="0"/>
                </a:moveTo>
                <a:lnTo>
                  <a:pt x="226420" y="13270"/>
                </a:lnTo>
                <a:lnTo>
                  <a:pt x="169323" y="51217"/>
                </a:lnTo>
                <a:lnTo>
                  <a:pt x="118177" y="111044"/>
                </a:lnTo>
                <a:lnTo>
                  <a:pt x="95281" y="148289"/>
                </a:lnTo>
                <a:lnTo>
                  <a:pt x="74410" y="189956"/>
                </a:lnTo>
                <a:lnTo>
                  <a:pt x="55741" y="235695"/>
                </a:lnTo>
                <a:lnTo>
                  <a:pt x="39454" y="285157"/>
                </a:lnTo>
                <a:lnTo>
                  <a:pt x="25727" y="337992"/>
                </a:lnTo>
                <a:lnTo>
                  <a:pt x="14740" y="393850"/>
                </a:lnTo>
                <a:lnTo>
                  <a:pt x="6670" y="452382"/>
                </a:lnTo>
                <a:lnTo>
                  <a:pt x="1697" y="513239"/>
                </a:lnTo>
                <a:lnTo>
                  <a:pt x="0" y="576072"/>
                </a:lnTo>
                <a:lnTo>
                  <a:pt x="1697" y="638771"/>
                </a:lnTo>
                <a:lnTo>
                  <a:pt x="6670" y="699532"/>
                </a:lnTo>
                <a:lnTo>
                  <a:pt x="14740" y="758001"/>
                </a:lnTo>
                <a:lnTo>
                  <a:pt x="25727" y="813824"/>
                </a:lnTo>
                <a:lnTo>
                  <a:pt x="39454" y="866648"/>
                </a:lnTo>
                <a:lnTo>
                  <a:pt x="55741" y="916119"/>
                </a:lnTo>
                <a:lnTo>
                  <a:pt x="74410" y="961883"/>
                </a:lnTo>
                <a:lnTo>
                  <a:pt x="95281" y="1003588"/>
                </a:lnTo>
                <a:lnTo>
                  <a:pt x="118177" y="1040879"/>
                </a:lnTo>
                <a:lnTo>
                  <a:pt x="142917" y="1073404"/>
                </a:lnTo>
                <a:lnTo>
                  <a:pt x="197217" y="1122736"/>
                </a:lnTo>
                <a:lnTo>
                  <a:pt x="256752" y="1148758"/>
                </a:lnTo>
                <a:lnTo>
                  <a:pt x="288036" y="1152144"/>
                </a:lnTo>
                <a:lnTo>
                  <a:pt x="319461" y="1148758"/>
                </a:lnTo>
                <a:lnTo>
                  <a:pt x="379226" y="1122736"/>
                </a:lnTo>
                <a:lnTo>
                  <a:pt x="433690" y="1073404"/>
                </a:lnTo>
                <a:lnTo>
                  <a:pt x="458492" y="1040879"/>
                </a:lnTo>
                <a:lnTo>
                  <a:pt x="481436" y="1003588"/>
                </a:lnTo>
                <a:lnTo>
                  <a:pt x="502346" y="961883"/>
                </a:lnTo>
                <a:lnTo>
                  <a:pt x="521043" y="916119"/>
                </a:lnTo>
                <a:lnTo>
                  <a:pt x="537351" y="866648"/>
                </a:lnTo>
                <a:lnTo>
                  <a:pt x="551091" y="813824"/>
                </a:lnTo>
                <a:lnTo>
                  <a:pt x="562087" y="758001"/>
                </a:lnTo>
                <a:lnTo>
                  <a:pt x="570161" y="699532"/>
                </a:lnTo>
                <a:lnTo>
                  <a:pt x="575136" y="638771"/>
                </a:lnTo>
                <a:lnTo>
                  <a:pt x="576834" y="576072"/>
                </a:lnTo>
                <a:lnTo>
                  <a:pt x="575136" y="513239"/>
                </a:lnTo>
                <a:lnTo>
                  <a:pt x="570161" y="452382"/>
                </a:lnTo>
                <a:lnTo>
                  <a:pt x="562087" y="393850"/>
                </a:lnTo>
                <a:lnTo>
                  <a:pt x="551091" y="337992"/>
                </a:lnTo>
                <a:lnTo>
                  <a:pt x="537351" y="285157"/>
                </a:lnTo>
                <a:lnTo>
                  <a:pt x="521043" y="235695"/>
                </a:lnTo>
                <a:lnTo>
                  <a:pt x="502346" y="189956"/>
                </a:lnTo>
                <a:lnTo>
                  <a:pt x="481436" y="148289"/>
                </a:lnTo>
                <a:lnTo>
                  <a:pt x="458492" y="111044"/>
                </a:lnTo>
                <a:lnTo>
                  <a:pt x="433690" y="78570"/>
                </a:lnTo>
                <a:lnTo>
                  <a:pt x="379226" y="29333"/>
                </a:lnTo>
                <a:lnTo>
                  <a:pt x="319461" y="3375"/>
                </a:lnTo>
                <a:lnTo>
                  <a:pt x="288036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96519" y="2913126"/>
            <a:ext cx="576580" cy="1152525"/>
          </a:xfrm>
          <a:custGeom>
            <a:avLst/>
            <a:gdLst/>
            <a:ahLst/>
            <a:cxnLst/>
            <a:rect l="l" t="t" r="r" b="b"/>
            <a:pathLst>
              <a:path w="576579" h="1152525">
                <a:moveTo>
                  <a:pt x="288035" y="0"/>
                </a:moveTo>
                <a:lnTo>
                  <a:pt x="226191" y="13270"/>
                </a:lnTo>
                <a:lnTo>
                  <a:pt x="168996" y="51217"/>
                </a:lnTo>
                <a:lnTo>
                  <a:pt x="117847" y="111044"/>
                </a:lnTo>
                <a:lnTo>
                  <a:pt x="94978" y="148289"/>
                </a:lnTo>
                <a:lnTo>
                  <a:pt x="74144" y="189956"/>
                </a:lnTo>
                <a:lnTo>
                  <a:pt x="55522" y="235695"/>
                </a:lnTo>
                <a:lnTo>
                  <a:pt x="39285" y="285157"/>
                </a:lnTo>
                <a:lnTo>
                  <a:pt x="25608" y="337992"/>
                </a:lnTo>
                <a:lnTo>
                  <a:pt x="14666" y="393850"/>
                </a:lnTo>
                <a:lnTo>
                  <a:pt x="6635" y="452382"/>
                </a:lnTo>
                <a:lnTo>
                  <a:pt x="1687" y="513239"/>
                </a:lnTo>
                <a:lnTo>
                  <a:pt x="0" y="576072"/>
                </a:lnTo>
                <a:lnTo>
                  <a:pt x="1687" y="638771"/>
                </a:lnTo>
                <a:lnTo>
                  <a:pt x="6635" y="699532"/>
                </a:lnTo>
                <a:lnTo>
                  <a:pt x="14666" y="758001"/>
                </a:lnTo>
                <a:lnTo>
                  <a:pt x="25608" y="813824"/>
                </a:lnTo>
                <a:lnTo>
                  <a:pt x="39285" y="866648"/>
                </a:lnTo>
                <a:lnTo>
                  <a:pt x="55522" y="916119"/>
                </a:lnTo>
                <a:lnTo>
                  <a:pt x="74144" y="961883"/>
                </a:lnTo>
                <a:lnTo>
                  <a:pt x="94978" y="1003588"/>
                </a:lnTo>
                <a:lnTo>
                  <a:pt x="117847" y="1040879"/>
                </a:lnTo>
                <a:lnTo>
                  <a:pt x="142578" y="1073404"/>
                </a:lnTo>
                <a:lnTo>
                  <a:pt x="196925" y="1122736"/>
                </a:lnTo>
                <a:lnTo>
                  <a:pt x="256619" y="1148758"/>
                </a:lnTo>
                <a:lnTo>
                  <a:pt x="288035" y="1152144"/>
                </a:lnTo>
                <a:lnTo>
                  <a:pt x="319452" y="1148758"/>
                </a:lnTo>
                <a:lnTo>
                  <a:pt x="379146" y="1122736"/>
                </a:lnTo>
                <a:lnTo>
                  <a:pt x="433493" y="1073404"/>
                </a:lnTo>
                <a:lnTo>
                  <a:pt x="458224" y="1040879"/>
                </a:lnTo>
                <a:lnTo>
                  <a:pt x="481093" y="1003588"/>
                </a:lnTo>
                <a:lnTo>
                  <a:pt x="501927" y="961883"/>
                </a:lnTo>
                <a:lnTo>
                  <a:pt x="520549" y="916119"/>
                </a:lnTo>
                <a:lnTo>
                  <a:pt x="536786" y="866648"/>
                </a:lnTo>
                <a:lnTo>
                  <a:pt x="550463" y="813824"/>
                </a:lnTo>
                <a:lnTo>
                  <a:pt x="561405" y="758001"/>
                </a:lnTo>
                <a:lnTo>
                  <a:pt x="569436" y="699532"/>
                </a:lnTo>
                <a:lnTo>
                  <a:pt x="574384" y="638771"/>
                </a:lnTo>
                <a:lnTo>
                  <a:pt x="576071" y="576072"/>
                </a:lnTo>
                <a:lnTo>
                  <a:pt x="574384" y="513239"/>
                </a:lnTo>
                <a:lnTo>
                  <a:pt x="569436" y="452382"/>
                </a:lnTo>
                <a:lnTo>
                  <a:pt x="561405" y="393850"/>
                </a:lnTo>
                <a:lnTo>
                  <a:pt x="550463" y="337992"/>
                </a:lnTo>
                <a:lnTo>
                  <a:pt x="536786" y="285157"/>
                </a:lnTo>
                <a:lnTo>
                  <a:pt x="520549" y="235695"/>
                </a:lnTo>
                <a:lnTo>
                  <a:pt x="501927" y="189956"/>
                </a:lnTo>
                <a:lnTo>
                  <a:pt x="481093" y="148289"/>
                </a:lnTo>
                <a:lnTo>
                  <a:pt x="458224" y="111044"/>
                </a:lnTo>
                <a:lnTo>
                  <a:pt x="433493" y="78570"/>
                </a:lnTo>
                <a:lnTo>
                  <a:pt x="379146" y="29333"/>
                </a:lnTo>
                <a:lnTo>
                  <a:pt x="319452" y="3375"/>
                </a:lnTo>
                <a:lnTo>
                  <a:pt x="288035" y="0"/>
                </a:lnTo>
                <a:close/>
              </a:path>
            </a:pathLst>
          </a:custGeom>
          <a:ln w="25400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14785" y="2913126"/>
            <a:ext cx="577215" cy="1152525"/>
          </a:xfrm>
          <a:custGeom>
            <a:avLst/>
            <a:gdLst/>
            <a:ahLst/>
            <a:cxnLst/>
            <a:rect l="l" t="t" r="r" b="b"/>
            <a:pathLst>
              <a:path w="577214" h="1152525">
                <a:moveTo>
                  <a:pt x="288036" y="0"/>
                </a:moveTo>
                <a:lnTo>
                  <a:pt x="226420" y="13270"/>
                </a:lnTo>
                <a:lnTo>
                  <a:pt x="169323" y="51217"/>
                </a:lnTo>
                <a:lnTo>
                  <a:pt x="118177" y="111044"/>
                </a:lnTo>
                <a:lnTo>
                  <a:pt x="95281" y="148289"/>
                </a:lnTo>
                <a:lnTo>
                  <a:pt x="74410" y="189956"/>
                </a:lnTo>
                <a:lnTo>
                  <a:pt x="55741" y="235695"/>
                </a:lnTo>
                <a:lnTo>
                  <a:pt x="39454" y="285157"/>
                </a:lnTo>
                <a:lnTo>
                  <a:pt x="25727" y="337992"/>
                </a:lnTo>
                <a:lnTo>
                  <a:pt x="14740" y="393850"/>
                </a:lnTo>
                <a:lnTo>
                  <a:pt x="6670" y="452382"/>
                </a:lnTo>
                <a:lnTo>
                  <a:pt x="1697" y="513239"/>
                </a:lnTo>
                <a:lnTo>
                  <a:pt x="0" y="576072"/>
                </a:lnTo>
                <a:lnTo>
                  <a:pt x="1697" y="638771"/>
                </a:lnTo>
                <a:lnTo>
                  <a:pt x="6670" y="699532"/>
                </a:lnTo>
                <a:lnTo>
                  <a:pt x="14740" y="758001"/>
                </a:lnTo>
                <a:lnTo>
                  <a:pt x="25727" y="813824"/>
                </a:lnTo>
                <a:lnTo>
                  <a:pt x="39454" y="866648"/>
                </a:lnTo>
                <a:lnTo>
                  <a:pt x="55741" y="916119"/>
                </a:lnTo>
                <a:lnTo>
                  <a:pt x="74410" y="961883"/>
                </a:lnTo>
                <a:lnTo>
                  <a:pt x="95281" y="1003588"/>
                </a:lnTo>
                <a:lnTo>
                  <a:pt x="118177" y="1040879"/>
                </a:lnTo>
                <a:lnTo>
                  <a:pt x="142917" y="1073404"/>
                </a:lnTo>
                <a:lnTo>
                  <a:pt x="197217" y="1122736"/>
                </a:lnTo>
                <a:lnTo>
                  <a:pt x="256752" y="1148758"/>
                </a:lnTo>
                <a:lnTo>
                  <a:pt x="288036" y="1152144"/>
                </a:lnTo>
                <a:lnTo>
                  <a:pt x="319461" y="1148758"/>
                </a:lnTo>
                <a:lnTo>
                  <a:pt x="379226" y="1122736"/>
                </a:lnTo>
                <a:lnTo>
                  <a:pt x="433690" y="1073404"/>
                </a:lnTo>
                <a:lnTo>
                  <a:pt x="458492" y="1040879"/>
                </a:lnTo>
                <a:lnTo>
                  <a:pt x="481436" y="1003588"/>
                </a:lnTo>
                <a:lnTo>
                  <a:pt x="502346" y="961883"/>
                </a:lnTo>
                <a:lnTo>
                  <a:pt x="521043" y="916119"/>
                </a:lnTo>
                <a:lnTo>
                  <a:pt x="537351" y="866648"/>
                </a:lnTo>
                <a:lnTo>
                  <a:pt x="551091" y="813824"/>
                </a:lnTo>
                <a:lnTo>
                  <a:pt x="562087" y="758001"/>
                </a:lnTo>
                <a:lnTo>
                  <a:pt x="570161" y="699532"/>
                </a:lnTo>
                <a:lnTo>
                  <a:pt x="575136" y="638771"/>
                </a:lnTo>
                <a:lnTo>
                  <a:pt x="576834" y="576072"/>
                </a:lnTo>
                <a:lnTo>
                  <a:pt x="575136" y="513239"/>
                </a:lnTo>
                <a:lnTo>
                  <a:pt x="570161" y="452382"/>
                </a:lnTo>
                <a:lnTo>
                  <a:pt x="562087" y="393850"/>
                </a:lnTo>
                <a:lnTo>
                  <a:pt x="551091" y="337992"/>
                </a:lnTo>
                <a:lnTo>
                  <a:pt x="537351" y="285157"/>
                </a:lnTo>
                <a:lnTo>
                  <a:pt x="521043" y="235695"/>
                </a:lnTo>
                <a:lnTo>
                  <a:pt x="502346" y="189956"/>
                </a:lnTo>
                <a:lnTo>
                  <a:pt x="481436" y="148289"/>
                </a:lnTo>
                <a:lnTo>
                  <a:pt x="458492" y="111044"/>
                </a:lnTo>
                <a:lnTo>
                  <a:pt x="433690" y="78570"/>
                </a:lnTo>
                <a:lnTo>
                  <a:pt x="379226" y="29333"/>
                </a:lnTo>
                <a:lnTo>
                  <a:pt x="319461" y="3375"/>
                </a:lnTo>
                <a:lnTo>
                  <a:pt x="288036" y="0"/>
                </a:lnTo>
                <a:close/>
              </a:path>
            </a:pathLst>
          </a:custGeom>
          <a:ln w="25400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有损压缩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04161"/>
            <a:ext cx="7616190" cy="4751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变换编码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基于图像变换的编码方法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用可逆的线性变换（如傅里叶变换）将图像 映射成1组变换系数，然后将这些系数量化和 </a:t>
            </a:r>
            <a:r>
              <a:rPr dirty="0" sz="2800">
                <a:latin typeface="NSimSun"/>
                <a:cs typeface="NSimSun"/>
              </a:rPr>
              <a:t>编码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大多数图像变换得到的系数值都很小，这些 系数可以较粗地量化，或忽略不计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虽然失真很小，信息仍然不能完全复原，所 以还是有损压缩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变换编码系统</a:t>
            </a:r>
          </a:p>
        </p:txBody>
      </p:sp>
      <p:sp>
        <p:nvSpPr>
          <p:cNvPr id="6" name="object 6"/>
          <p:cNvSpPr/>
          <p:nvPr/>
        </p:nvSpPr>
        <p:spPr>
          <a:xfrm>
            <a:off x="1962035" y="3064001"/>
            <a:ext cx="6553200" cy="2442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49651" y="2355850"/>
            <a:ext cx="1931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  <a:tabLst>
                <a:tab pos="1409700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子图分解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变换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2902" y="2355850"/>
            <a:ext cx="534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量化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05520" y="2355850"/>
            <a:ext cx="534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编码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变换选择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36965" y="5677192"/>
            <a:ext cx="7645400" cy="1074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x,y=0,1,2,</a:t>
            </a:r>
            <a:r>
              <a:rPr dirty="0" sz="280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,N-1</a:t>
            </a:r>
            <a:endParaRPr sz="2800">
              <a:latin typeface="NSimSun"/>
              <a:cs typeface="NSimSun"/>
            </a:endParaRPr>
          </a:p>
          <a:p>
            <a:pPr marL="13335">
              <a:lnSpc>
                <a:spcPts val="2835"/>
              </a:lnSpc>
              <a:spcBef>
                <a:spcPts val="2260"/>
              </a:spcBef>
            </a:pPr>
            <a:r>
              <a:rPr dirty="0" sz="2400" spc="-5">
                <a:latin typeface="NSimSun"/>
                <a:cs typeface="NSimSun"/>
              </a:rPr>
              <a:t>g(x,y,u,v)和h(x,y,u,v)分别称为正向和逆向变换核函数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69128" y="2932429"/>
            <a:ext cx="723265" cy="234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20" i="1">
                <a:latin typeface="Times New Roman"/>
                <a:cs typeface="Times New Roman"/>
              </a:rPr>
              <a:t>N</a:t>
            </a:r>
            <a:r>
              <a:rPr dirty="0" sz="1450" spc="-190" i="1">
                <a:latin typeface="Times New Roman"/>
                <a:cs typeface="Times New Roman"/>
              </a:rPr>
              <a:t> </a:t>
            </a:r>
            <a:r>
              <a:rPr dirty="0" sz="1450" spc="-100">
                <a:latin typeface="Symbol"/>
                <a:cs typeface="Symbol"/>
              </a:rPr>
              <a:t></a:t>
            </a:r>
            <a:r>
              <a:rPr dirty="0" sz="1450" spc="15">
                <a:latin typeface="Times New Roman"/>
                <a:cs typeface="Times New Roman"/>
              </a:rPr>
              <a:t>1</a:t>
            </a:r>
            <a:r>
              <a:rPr dirty="0" sz="1450" spc="-80">
                <a:latin typeface="Times New Roman"/>
                <a:cs typeface="Times New Roman"/>
              </a:rPr>
              <a:t> </a:t>
            </a:r>
            <a:r>
              <a:rPr dirty="0" sz="1450" spc="20" i="1">
                <a:latin typeface="Times New Roman"/>
                <a:cs typeface="Times New Roman"/>
              </a:rPr>
              <a:t>N</a:t>
            </a:r>
            <a:r>
              <a:rPr dirty="0" sz="1450" spc="-190" i="1">
                <a:latin typeface="Times New Roman"/>
                <a:cs typeface="Times New Roman"/>
              </a:rPr>
              <a:t> </a:t>
            </a:r>
            <a:r>
              <a:rPr dirty="0" sz="1450" spc="-105">
                <a:latin typeface="Symbol"/>
                <a:cs typeface="Symbol"/>
              </a:rPr>
              <a:t></a:t>
            </a:r>
            <a:r>
              <a:rPr dirty="0" sz="1450" spc="15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56759" y="4896104"/>
            <a:ext cx="724535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20" i="1">
                <a:latin typeface="Times New Roman"/>
                <a:cs typeface="Times New Roman"/>
              </a:rPr>
              <a:t>N</a:t>
            </a:r>
            <a:r>
              <a:rPr dirty="0" sz="1450" spc="-185" i="1">
                <a:latin typeface="Times New Roman"/>
                <a:cs typeface="Times New Roman"/>
              </a:rPr>
              <a:t> </a:t>
            </a:r>
            <a:r>
              <a:rPr dirty="0" sz="1450" spc="-105">
                <a:latin typeface="Symbol"/>
                <a:cs typeface="Symbol"/>
              </a:rPr>
              <a:t></a:t>
            </a:r>
            <a:r>
              <a:rPr dirty="0" sz="1450" spc="15">
                <a:latin typeface="Times New Roman"/>
                <a:cs typeface="Times New Roman"/>
              </a:rPr>
              <a:t>1</a:t>
            </a:r>
            <a:r>
              <a:rPr dirty="0" sz="1450" spc="-80">
                <a:latin typeface="Times New Roman"/>
                <a:cs typeface="Times New Roman"/>
              </a:rPr>
              <a:t> </a:t>
            </a:r>
            <a:r>
              <a:rPr dirty="0" sz="1450" spc="20" i="1">
                <a:latin typeface="Times New Roman"/>
                <a:cs typeface="Times New Roman"/>
              </a:rPr>
              <a:t>N</a:t>
            </a:r>
            <a:r>
              <a:rPr dirty="0" sz="1450" spc="-190" i="1">
                <a:latin typeface="Times New Roman"/>
                <a:cs typeface="Times New Roman"/>
              </a:rPr>
              <a:t> </a:t>
            </a:r>
            <a:r>
              <a:rPr dirty="0" sz="1450" spc="-100">
                <a:latin typeface="Symbol"/>
                <a:cs typeface="Symbol"/>
              </a:rPr>
              <a:t></a:t>
            </a:r>
            <a:r>
              <a:rPr dirty="0" sz="1450" spc="15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098" y="1636938"/>
            <a:ext cx="7669530" cy="41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8300" marR="172720" indent="-356235">
              <a:lnSpc>
                <a:spcPct val="1502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800" spc="-5">
                <a:latin typeface="NSimSun"/>
                <a:cs typeface="NSimSun"/>
              </a:rPr>
              <a:t>考虑大小为N×N的图像f(x,y)，该图像的正向 离散变换T(u,v)表示为</a:t>
            </a:r>
            <a:endParaRPr sz="2800">
              <a:latin typeface="NSimSun"/>
              <a:cs typeface="NSimSun"/>
            </a:endParaRPr>
          </a:p>
          <a:p>
            <a:pPr algn="ctr" marL="748030">
              <a:lnSpc>
                <a:spcPct val="100000"/>
              </a:lnSpc>
              <a:spcBef>
                <a:spcPts val="340"/>
              </a:spcBef>
            </a:pPr>
            <a:r>
              <a:rPr dirty="0" sz="2550" spc="-5" i="1">
                <a:latin typeface="Times New Roman"/>
                <a:cs typeface="Times New Roman"/>
              </a:rPr>
              <a:t>T</a:t>
            </a:r>
            <a:r>
              <a:rPr dirty="0" sz="2550" spc="-400" i="1">
                <a:latin typeface="Times New Roman"/>
                <a:cs typeface="Times New Roman"/>
              </a:rPr>
              <a:t> </a:t>
            </a:r>
            <a:r>
              <a:rPr dirty="0" sz="3350" spc="-440">
                <a:latin typeface="Symbol"/>
                <a:cs typeface="Symbol"/>
              </a:rPr>
              <a:t></a:t>
            </a:r>
            <a:r>
              <a:rPr dirty="0" sz="2550" spc="0" i="1">
                <a:latin typeface="Times New Roman"/>
                <a:cs typeface="Times New Roman"/>
              </a:rPr>
              <a:t>u</a:t>
            </a:r>
            <a:r>
              <a:rPr dirty="0" sz="2550" spc="-5">
                <a:latin typeface="Times New Roman"/>
                <a:cs typeface="Times New Roman"/>
              </a:rPr>
              <a:t>,</a:t>
            </a:r>
            <a:r>
              <a:rPr dirty="0" sz="2550" spc="-405">
                <a:latin typeface="Times New Roman"/>
                <a:cs typeface="Times New Roman"/>
              </a:rPr>
              <a:t> </a:t>
            </a:r>
            <a:r>
              <a:rPr dirty="0" sz="2550" spc="70" i="1">
                <a:latin typeface="Times New Roman"/>
                <a:cs typeface="Times New Roman"/>
              </a:rPr>
              <a:t>v</a:t>
            </a:r>
            <a:r>
              <a:rPr dirty="0" sz="3350" spc="-325">
                <a:latin typeface="Symbol"/>
                <a:cs typeface="Symbol"/>
              </a:rPr>
              <a:t></a:t>
            </a:r>
            <a:r>
              <a:rPr dirty="0" sz="3350" spc="-475">
                <a:latin typeface="Times New Roman"/>
                <a:cs typeface="Times New Roman"/>
              </a:rPr>
              <a:t> </a:t>
            </a:r>
            <a:r>
              <a:rPr dirty="0" sz="2550" spc="-5">
                <a:latin typeface="Symbol"/>
                <a:cs typeface="Symbol"/>
              </a:rPr>
              <a:t></a:t>
            </a:r>
            <a:r>
              <a:rPr dirty="0" sz="2550" spc="-170">
                <a:latin typeface="Times New Roman"/>
                <a:cs typeface="Times New Roman"/>
              </a:rPr>
              <a:t> </a:t>
            </a:r>
            <a:r>
              <a:rPr dirty="0" baseline="-8771" sz="5700" spc="262">
                <a:latin typeface="Symbol"/>
                <a:cs typeface="Symbol"/>
              </a:rPr>
              <a:t></a:t>
            </a:r>
            <a:r>
              <a:rPr dirty="0" baseline="-8771" sz="5700" spc="15">
                <a:latin typeface="Symbol"/>
                <a:cs typeface="Symbol"/>
              </a:rPr>
              <a:t></a:t>
            </a:r>
            <a:r>
              <a:rPr dirty="0" baseline="-8771" sz="5700" spc="-472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f</a:t>
            </a:r>
            <a:r>
              <a:rPr dirty="0" sz="2550" spc="-105" i="1">
                <a:latin typeface="Times New Roman"/>
                <a:cs typeface="Times New Roman"/>
              </a:rPr>
              <a:t> </a:t>
            </a:r>
            <a:r>
              <a:rPr dirty="0" sz="3350" spc="-254">
                <a:latin typeface="Symbol"/>
                <a:cs typeface="Symbol"/>
              </a:rPr>
              <a:t></a:t>
            </a:r>
            <a:r>
              <a:rPr dirty="0" sz="2550" spc="-40" i="1">
                <a:latin typeface="Times New Roman"/>
                <a:cs typeface="Times New Roman"/>
              </a:rPr>
              <a:t>x</a:t>
            </a:r>
            <a:r>
              <a:rPr dirty="0" sz="2550" spc="-5">
                <a:latin typeface="Times New Roman"/>
                <a:cs typeface="Times New Roman"/>
              </a:rPr>
              <a:t>,</a:t>
            </a:r>
            <a:r>
              <a:rPr dirty="0" sz="2550" spc="-140">
                <a:latin typeface="Times New Roman"/>
                <a:cs typeface="Times New Roman"/>
              </a:rPr>
              <a:t> </a:t>
            </a:r>
            <a:r>
              <a:rPr dirty="0" sz="2550" spc="100" i="1">
                <a:latin typeface="Times New Roman"/>
                <a:cs typeface="Times New Roman"/>
              </a:rPr>
              <a:t>y</a:t>
            </a:r>
            <a:r>
              <a:rPr dirty="0" sz="3350" spc="-335">
                <a:latin typeface="Symbol"/>
                <a:cs typeface="Symbol"/>
              </a:rPr>
              <a:t></a:t>
            </a:r>
            <a:r>
              <a:rPr dirty="0" sz="2550" spc="100" i="1">
                <a:latin typeface="Times New Roman"/>
                <a:cs typeface="Times New Roman"/>
              </a:rPr>
              <a:t>g</a:t>
            </a:r>
            <a:r>
              <a:rPr dirty="0" sz="3350" spc="-250">
                <a:latin typeface="Symbol"/>
                <a:cs typeface="Symbol"/>
              </a:rPr>
              <a:t></a:t>
            </a:r>
            <a:r>
              <a:rPr dirty="0" sz="2550" spc="-40" i="1">
                <a:latin typeface="Times New Roman"/>
                <a:cs typeface="Times New Roman"/>
              </a:rPr>
              <a:t>x</a:t>
            </a:r>
            <a:r>
              <a:rPr dirty="0" sz="2550" spc="-5">
                <a:latin typeface="Times New Roman"/>
                <a:cs typeface="Times New Roman"/>
              </a:rPr>
              <a:t>,</a:t>
            </a:r>
            <a:r>
              <a:rPr dirty="0" sz="2550" spc="-150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y</a:t>
            </a:r>
            <a:r>
              <a:rPr dirty="0" sz="2550" spc="185">
                <a:latin typeface="Times New Roman"/>
                <a:cs typeface="Times New Roman"/>
              </a:rPr>
              <a:t>,</a:t>
            </a:r>
            <a:r>
              <a:rPr dirty="0" sz="2550" spc="0" i="1">
                <a:latin typeface="Times New Roman"/>
                <a:cs typeface="Times New Roman"/>
              </a:rPr>
              <a:t>u</a:t>
            </a:r>
            <a:r>
              <a:rPr dirty="0" sz="2550" spc="-5">
                <a:latin typeface="Times New Roman"/>
                <a:cs typeface="Times New Roman"/>
              </a:rPr>
              <a:t>,</a:t>
            </a:r>
            <a:r>
              <a:rPr dirty="0" sz="2550" spc="-415">
                <a:latin typeface="Times New Roman"/>
                <a:cs typeface="Times New Roman"/>
              </a:rPr>
              <a:t> </a:t>
            </a:r>
            <a:r>
              <a:rPr dirty="0" sz="2550" spc="75" i="1">
                <a:latin typeface="Times New Roman"/>
                <a:cs typeface="Times New Roman"/>
              </a:rPr>
              <a:t>v</a:t>
            </a:r>
            <a:r>
              <a:rPr dirty="0" sz="3350" spc="-325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  <a:p>
            <a:pPr algn="ctr" marR="369570">
              <a:lnSpc>
                <a:spcPts val="1590"/>
              </a:lnSpc>
              <a:spcBef>
                <a:spcPts val="225"/>
              </a:spcBef>
            </a:pPr>
            <a:r>
              <a:rPr dirty="0" sz="1450" spc="75" i="1">
                <a:latin typeface="Times New Roman"/>
                <a:cs typeface="Times New Roman"/>
              </a:rPr>
              <a:t>x</a:t>
            </a:r>
            <a:r>
              <a:rPr dirty="0" sz="1450" spc="25">
                <a:latin typeface="Symbol"/>
                <a:cs typeface="Symbol"/>
              </a:rPr>
              <a:t></a:t>
            </a:r>
            <a:r>
              <a:rPr dirty="0" sz="1450" spc="15">
                <a:latin typeface="Times New Roman"/>
                <a:cs typeface="Times New Roman"/>
              </a:rPr>
              <a:t>0</a:t>
            </a:r>
            <a:r>
              <a:rPr dirty="0" sz="1450">
                <a:latin typeface="Times New Roman"/>
                <a:cs typeface="Times New Roman"/>
              </a:rPr>
              <a:t> </a:t>
            </a:r>
            <a:r>
              <a:rPr dirty="0" sz="1450" spc="-114">
                <a:latin typeface="Times New Roman"/>
                <a:cs typeface="Times New Roman"/>
              </a:rPr>
              <a:t> </a:t>
            </a:r>
            <a:r>
              <a:rPr dirty="0" sz="1450" spc="95" i="1">
                <a:latin typeface="Times New Roman"/>
                <a:cs typeface="Times New Roman"/>
              </a:rPr>
              <a:t>y</a:t>
            </a:r>
            <a:r>
              <a:rPr dirty="0" sz="1450" spc="25">
                <a:latin typeface="Symbol"/>
                <a:cs typeface="Symbol"/>
              </a:rPr>
              <a:t></a:t>
            </a:r>
            <a:r>
              <a:rPr dirty="0" sz="1450" spc="15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  <a:p>
            <a:pPr marL="368300">
              <a:lnSpc>
                <a:spcPts val="3210"/>
              </a:lnSpc>
            </a:pPr>
            <a:r>
              <a:rPr dirty="0" sz="2800" spc="-5">
                <a:latin typeface="NSimSun"/>
                <a:cs typeface="NSimSun"/>
              </a:rPr>
              <a:t>u,v=0,1,2,</a:t>
            </a:r>
            <a:r>
              <a:rPr dirty="0" sz="2800">
                <a:latin typeface="Times New Roman"/>
                <a:cs typeface="Times New Roman"/>
              </a:rPr>
              <a:t>…</a:t>
            </a:r>
            <a:r>
              <a:rPr dirty="0" sz="2800" spc="-5">
                <a:latin typeface="NSimSun"/>
                <a:cs typeface="NSimSun"/>
              </a:rPr>
              <a:t>,N-1。给定T(u,v),f(x,y)可用离</a:t>
            </a:r>
            <a:endParaRPr sz="2800">
              <a:latin typeface="NSimSun"/>
              <a:cs typeface="NSimSun"/>
            </a:endParaRPr>
          </a:p>
          <a:p>
            <a:pPr marL="368300">
              <a:lnSpc>
                <a:spcPct val="100000"/>
              </a:lnSpc>
              <a:spcBef>
                <a:spcPts val="1860"/>
              </a:spcBef>
            </a:pPr>
            <a:r>
              <a:rPr dirty="0" sz="2800" spc="-5">
                <a:latin typeface="NSimSun"/>
                <a:cs typeface="NSimSun"/>
              </a:rPr>
              <a:t>散反变换得到</a:t>
            </a:r>
            <a:endParaRPr sz="2800">
              <a:latin typeface="NSimSun"/>
              <a:cs typeface="NSimSun"/>
            </a:endParaRPr>
          </a:p>
          <a:p>
            <a:pPr algn="ctr" marL="842010">
              <a:lnSpc>
                <a:spcPct val="100000"/>
              </a:lnSpc>
              <a:spcBef>
                <a:spcPts val="655"/>
              </a:spcBef>
            </a:pPr>
            <a:r>
              <a:rPr dirty="0" sz="2550" spc="-5" i="1">
                <a:latin typeface="Times New Roman"/>
                <a:cs typeface="Times New Roman"/>
              </a:rPr>
              <a:t>f</a:t>
            </a:r>
            <a:r>
              <a:rPr dirty="0" sz="2550" spc="-105" i="1">
                <a:latin typeface="Times New Roman"/>
                <a:cs typeface="Times New Roman"/>
              </a:rPr>
              <a:t> </a:t>
            </a:r>
            <a:r>
              <a:rPr dirty="0" sz="3350" spc="-250">
                <a:latin typeface="Symbol"/>
                <a:cs typeface="Symbol"/>
              </a:rPr>
              <a:t></a:t>
            </a:r>
            <a:r>
              <a:rPr dirty="0" sz="2550" spc="-45" i="1">
                <a:latin typeface="Times New Roman"/>
                <a:cs typeface="Times New Roman"/>
              </a:rPr>
              <a:t>x</a:t>
            </a:r>
            <a:r>
              <a:rPr dirty="0" sz="2550" spc="-5">
                <a:latin typeface="Times New Roman"/>
                <a:cs typeface="Times New Roman"/>
              </a:rPr>
              <a:t>,</a:t>
            </a:r>
            <a:r>
              <a:rPr dirty="0" sz="2550" spc="-140">
                <a:latin typeface="Times New Roman"/>
                <a:cs typeface="Times New Roman"/>
              </a:rPr>
              <a:t> </a:t>
            </a:r>
            <a:r>
              <a:rPr dirty="0" sz="2550" spc="105" i="1">
                <a:latin typeface="Times New Roman"/>
                <a:cs typeface="Times New Roman"/>
              </a:rPr>
              <a:t>y</a:t>
            </a:r>
            <a:r>
              <a:rPr dirty="0" sz="3350" spc="-325">
                <a:latin typeface="Symbol"/>
                <a:cs typeface="Symbol"/>
              </a:rPr>
              <a:t></a:t>
            </a:r>
            <a:r>
              <a:rPr dirty="0" sz="3350" spc="-475">
                <a:latin typeface="Times New Roman"/>
                <a:cs typeface="Times New Roman"/>
              </a:rPr>
              <a:t> </a:t>
            </a:r>
            <a:r>
              <a:rPr dirty="0" sz="2550" spc="-5">
                <a:latin typeface="Symbol"/>
                <a:cs typeface="Symbol"/>
              </a:rPr>
              <a:t></a:t>
            </a:r>
            <a:r>
              <a:rPr dirty="0" sz="2550" spc="-165">
                <a:latin typeface="Times New Roman"/>
                <a:cs typeface="Times New Roman"/>
              </a:rPr>
              <a:t> </a:t>
            </a:r>
            <a:r>
              <a:rPr dirty="0" baseline="-8771" sz="5700" spc="254">
                <a:latin typeface="Symbol"/>
                <a:cs typeface="Symbol"/>
              </a:rPr>
              <a:t></a:t>
            </a:r>
            <a:r>
              <a:rPr dirty="0" baseline="-8771" sz="5700" spc="67">
                <a:latin typeface="Symbol"/>
                <a:cs typeface="Symbol"/>
              </a:rPr>
              <a:t></a:t>
            </a:r>
            <a:r>
              <a:rPr dirty="0" sz="2550" spc="-5" i="1">
                <a:latin typeface="Times New Roman"/>
                <a:cs typeface="Times New Roman"/>
              </a:rPr>
              <a:t>T</a:t>
            </a:r>
            <a:r>
              <a:rPr dirty="0" sz="2550" spc="-400" i="1">
                <a:latin typeface="Times New Roman"/>
                <a:cs typeface="Times New Roman"/>
              </a:rPr>
              <a:t> </a:t>
            </a:r>
            <a:r>
              <a:rPr dirty="0" sz="3350" spc="-440">
                <a:latin typeface="Symbol"/>
                <a:cs typeface="Symbol"/>
              </a:rPr>
              <a:t></a:t>
            </a:r>
            <a:r>
              <a:rPr dirty="0" sz="2550" spc="0" i="1">
                <a:latin typeface="Times New Roman"/>
                <a:cs typeface="Times New Roman"/>
              </a:rPr>
              <a:t>u</a:t>
            </a:r>
            <a:r>
              <a:rPr dirty="0" sz="2550" spc="-5">
                <a:latin typeface="Times New Roman"/>
                <a:cs typeface="Times New Roman"/>
              </a:rPr>
              <a:t>,</a:t>
            </a:r>
            <a:r>
              <a:rPr dirty="0" sz="2550" spc="-405">
                <a:latin typeface="Times New Roman"/>
                <a:cs typeface="Times New Roman"/>
              </a:rPr>
              <a:t> </a:t>
            </a:r>
            <a:r>
              <a:rPr dirty="0" sz="2550" spc="70" i="1">
                <a:latin typeface="Times New Roman"/>
                <a:cs typeface="Times New Roman"/>
              </a:rPr>
              <a:t>v</a:t>
            </a:r>
            <a:r>
              <a:rPr dirty="0" sz="3350" spc="-455">
                <a:latin typeface="Symbol"/>
                <a:cs typeface="Symbol"/>
              </a:rPr>
              <a:t></a:t>
            </a:r>
            <a:r>
              <a:rPr dirty="0" sz="2550" spc="-40" i="1">
                <a:latin typeface="Times New Roman"/>
                <a:cs typeface="Times New Roman"/>
              </a:rPr>
              <a:t>h</a:t>
            </a:r>
            <a:r>
              <a:rPr dirty="0" sz="3350" spc="-250">
                <a:latin typeface="Symbol"/>
                <a:cs typeface="Symbol"/>
              </a:rPr>
              <a:t></a:t>
            </a:r>
            <a:r>
              <a:rPr dirty="0" sz="2550" spc="-45" i="1">
                <a:latin typeface="Times New Roman"/>
                <a:cs typeface="Times New Roman"/>
              </a:rPr>
              <a:t>x</a:t>
            </a:r>
            <a:r>
              <a:rPr dirty="0" sz="2550" spc="-5">
                <a:latin typeface="Times New Roman"/>
                <a:cs typeface="Times New Roman"/>
              </a:rPr>
              <a:t>,</a:t>
            </a:r>
            <a:r>
              <a:rPr dirty="0" sz="2550" spc="-140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y</a:t>
            </a:r>
            <a:r>
              <a:rPr dirty="0" sz="2550" spc="185">
                <a:latin typeface="Times New Roman"/>
                <a:cs typeface="Times New Roman"/>
              </a:rPr>
              <a:t>,</a:t>
            </a:r>
            <a:r>
              <a:rPr dirty="0" sz="2550" spc="0" i="1">
                <a:latin typeface="Times New Roman"/>
                <a:cs typeface="Times New Roman"/>
              </a:rPr>
              <a:t>u</a:t>
            </a:r>
            <a:r>
              <a:rPr dirty="0" sz="2550" spc="-5">
                <a:latin typeface="Times New Roman"/>
                <a:cs typeface="Times New Roman"/>
              </a:rPr>
              <a:t>,</a:t>
            </a:r>
            <a:r>
              <a:rPr dirty="0" sz="2550" spc="-409">
                <a:latin typeface="Times New Roman"/>
                <a:cs typeface="Times New Roman"/>
              </a:rPr>
              <a:t> </a:t>
            </a:r>
            <a:r>
              <a:rPr dirty="0" sz="2550" spc="75" i="1">
                <a:latin typeface="Times New Roman"/>
                <a:cs typeface="Times New Roman"/>
              </a:rPr>
              <a:t>v</a:t>
            </a:r>
            <a:r>
              <a:rPr dirty="0" sz="3350" spc="-325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  <a:p>
            <a:pPr algn="ctr" marR="219710">
              <a:lnSpc>
                <a:spcPct val="100000"/>
              </a:lnSpc>
              <a:spcBef>
                <a:spcPts val="225"/>
              </a:spcBef>
            </a:pPr>
            <a:r>
              <a:rPr dirty="0" sz="1450" spc="105" i="1">
                <a:latin typeface="Times New Roman"/>
                <a:cs typeface="Times New Roman"/>
              </a:rPr>
              <a:t>u</a:t>
            </a:r>
            <a:r>
              <a:rPr dirty="0" sz="1450" spc="25">
                <a:latin typeface="Symbol"/>
                <a:cs typeface="Symbol"/>
              </a:rPr>
              <a:t></a:t>
            </a:r>
            <a:r>
              <a:rPr dirty="0" sz="1450" spc="15">
                <a:latin typeface="Times New Roman"/>
                <a:cs typeface="Times New Roman"/>
              </a:rPr>
              <a:t>0</a:t>
            </a:r>
            <a:r>
              <a:rPr dirty="0" sz="1450">
                <a:latin typeface="Times New Roman"/>
                <a:cs typeface="Times New Roman"/>
              </a:rPr>
              <a:t> </a:t>
            </a:r>
            <a:r>
              <a:rPr dirty="0" sz="1450" spc="-180">
                <a:latin typeface="Times New Roman"/>
                <a:cs typeface="Times New Roman"/>
              </a:rPr>
              <a:t> </a:t>
            </a:r>
            <a:r>
              <a:rPr dirty="0" sz="1450" spc="75" i="1">
                <a:latin typeface="Times New Roman"/>
                <a:cs typeface="Times New Roman"/>
              </a:rPr>
              <a:t>v</a:t>
            </a:r>
            <a:r>
              <a:rPr dirty="0" sz="1450" spc="25">
                <a:latin typeface="Symbol"/>
                <a:cs typeface="Symbol"/>
              </a:rPr>
              <a:t></a:t>
            </a:r>
            <a:r>
              <a:rPr dirty="0" sz="1450" spc="15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变换选择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0207" y="1636938"/>
            <a:ext cx="7857490" cy="5121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8300" marR="5080" indent="-356235">
              <a:lnSpc>
                <a:spcPct val="1502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800" spc="-5">
                <a:latin typeface="NSimSun"/>
                <a:cs typeface="NSimSun"/>
              </a:rPr>
              <a:t>如果下列等式成立，正向核函数g(x,y,u,v)称为 是可分离的</a:t>
            </a:r>
            <a:endParaRPr sz="2800">
              <a:latin typeface="NSimSun"/>
              <a:cs typeface="NSimSun"/>
            </a:endParaRPr>
          </a:p>
          <a:p>
            <a:pPr marL="2284730">
              <a:lnSpc>
                <a:spcPts val="3535"/>
              </a:lnSpc>
            </a:pPr>
            <a:r>
              <a:rPr dirty="0" sz="2550" spc="110" i="1">
                <a:latin typeface="Times New Roman"/>
                <a:cs typeface="Times New Roman"/>
              </a:rPr>
              <a:t>g</a:t>
            </a:r>
            <a:r>
              <a:rPr dirty="0" sz="3350" spc="-250">
                <a:latin typeface="Symbol"/>
                <a:cs typeface="Symbol"/>
              </a:rPr>
              <a:t></a:t>
            </a:r>
            <a:r>
              <a:rPr dirty="0" sz="2550" spc="-40" i="1">
                <a:latin typeface="Times New Roman"/>
                <a:cs typeface="Times New Roman"/>
              </a:rPr>
              <a:t>x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150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y</a:t>
            </a:r>
            <a:r>
              <a:rPr dirty="0" sz="2550" spc="195">
                <a:latin typeface="Times New Roman"/>
                <a:cs typeface="Times New Roman"/>
              </a:rPr>
              <a:t>,</a:t>
            </a:r>
            <a:r>
              <a:rPr dirty="0" sz="2550" spc="5" i="1">
                <a:latin typeface="Times New Roman"/>
                <a:cs typeface="Times New Roman"/>
              </a:rPr>
              <a:t>u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415">
                <a:latin typeface="Times New Roman"/>
                <a:cs typeface="Times New Roman"/>
              </a:rPr>
              <a:t> </a:t>
            </a:r>
            <a:r>
              <a:rPr dirty="0" sz="2550" spc="75" i="1">
                <a:latin typeface="Times New Roman"/>
                <a:cs typeface="Times New Roman"/>
              </a:rPr>
              <a:t>v</a:t>
            </a:r>
            <a:r>
              <a:rPr dirty="0" sz="3350" spc="-325">
                <a:latin typeface="Symbol"/>
                <a:cs typeface="Symbol"/>
              </a:rPr>
              <a:t></a:t>
            </a:r>
            <a:r>
              <a:rPr dirty="0" sz="3350" spc="-475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-40">
                <a:latin typeface="Times New Roman"/>
                <a:cs typeface="Times New Roman"/>
              </a:rPr>
              <a:t> </a:t>
            </a:r>
            <a:r>
              <a:rPr dirty="0" sz="2550" spc="-85" i="1">
                <a:latin typeface="Times New Roman"/>
                <a:cs typeface="Times New Roman"/>
              </a:rPr>
              <a:t>g</a:t>
            </a:r>
            <a:r>
              <a:rPr dirty="0" baseline="-24904" sz="2175" spc="195">
                <a:latin typeface="Times New Roman"/>
                <a:cs typeface="Times New Roman"/>
              </a:rPr>
              <a:t>1</a:t>
            </a:r>
            <a:r>
              <a:rPr dirty="0" sz="3350" spc="-250">
                <a:latin typeface="Symbol"/>
                <a:cs typeface="Symbol"/>
              </a:rPr>
              <a:t></a:t>
            </a:r>
            <a:r>
              <a:rPr dirty="0" sz="2550" spc="-45" i="1">
                <a:latin typeface="Times New Roman"/>
                <a:cs typeface="Times New Roman"/>
              </a:rPr>
              <a:t>x</a:t>
            </a:r>
            <a:r>
              <a:rPr dirty="0" sz="2550" spc="195">
                <a:latin typeface="Times New Roman"/>
                <a:cs typeface="Times New Roman"/>
              </a:rPr>
              <a:t>,</a:t>
            </a:r>
            <a:r>
              <a:rPr dirty="0" sz="2550" spc="114" i="1">
                <a:latin typeface="Times New Roman"/>
                <a:cs typeface="Times New Roman"/>
              </a:rPr>
              <a:t>u</a:t>
            </a:r>
            <a:r>
              <a:rPr dirty="0" sz="3350" spc="-340">
                <a:latin typeface="Symbol"/>
                <a:cs typeface="Symbol"/>
              </a:rPr>
              <a:t></a:t>
            </a:r>
            <a:r>
              <a:rPr dirty="0" sz="2550" spc="80" i="1">
                <a:latin typeface="Times New Roman"/>
                <a:cs typeface="Times New Roman"/>
              </a:rPr>
              <a:t>g</a:t>
            </a:r>
            <a:r>
              <a:rPr dirty="0" baseline="-24904" sz="2175" spc="22">
                <a:latin typeface="Times New Roman"/>
                <a:cs typeface="Times New Roman"/>
              </a:rPr>
              <a:t>2</a:t>
            </a:r>
            <a:r>
              <a:rPr dirty="0" baseline="-24904" sz="2175" spc="-202">
                <a:latin typeface="Times New Roman"/>
                <a:cs typeface="Times New Roman"/>
              </a:rPr>
              <a:t> </a:t>
            </a:r>
            <a:r>
              <a:rPr dirty="0" sz="2550">
                <a:latin typeface="Times New Roman"/>
                <a:cs typeface="Times New Roman"/>
              </a:rPr>
              <a:t>(</a:t>
            </a:r>
            <a:r>
              <a:rPr dirty="0" sz="2550" spc="-390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y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415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v</a:t>
            </a:r>
            <a:r>
              <a:rPr dirty="0" sz="255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3204"/>
              </a:spcBef>
            </a:pPr>
            <a:r>
              <a:rPr dirty="0" sz="2800" spc="-5">
                <a:latin typeface="NSimSun"/>
                <a:cs typeface="NSimSun"/>
              </a:rPr>
              <a:t>如果</a:t>
            </a:r>
            <a:r>
              <a:rPr dirty="0" sz="2800">
                <a:latin typeface="NSimSun"/>
                <a:cs typeface="NSimSun"/>
              </a:rPr>
              <a:t>g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在函数上等于g</a:t>
            </a:r>
            <a:r>
              <a:rPr dirty="0" baseline="-20467" sz="2850" spc="-7">
                <a:latin typeface="NSimSun"/>
                <a:cs typeface="NSimSun"/>
              </a:rPr>
              <a:t>2</a:t>
            </a:r>
            <a:r>
              <a:rPr dirty="0" sz="2800" spc="-5">
                <a:latin typeface="NSimSun"/>
                <a:cs typeface="NSimSun"/>
              </a:rPr>
              <a:t>，则核函数是对称的</a:t>
            </a:r>
            <a:endParaRPr sz="2800">
              <a:latin typeface="NSimSun"/>
              <a:cs typeface="NSimSun"/>
            </a:endParaRPr>
          </a:p>
          <a:p>
            <a:pPr marL="2369820">
              <a:lnSpc>
                <a:spcPct val="100000"/>
              </a:lnSpc>
              <a:spcBef>
                <a:spcPts val="2450"/>
              </a:spcBef>
            </a:pPr>
            <a:r>
              <a:rPr dirty="0" sz="2550" spc="114" i="1">
                <a:latin typeface="Times New Roman"/>
                <a:cs typeface="Times New Roman"/>
              </a:rPr>
              <a:t>g</a:t>
            </a:r>
            <a:r>
              <a:rPr dirty="0" sz="3350" spc="-254">
                <a:latin typeface="Symbol"/>
                <a:cs typeface="Symbol"/>
              </a:rPr>
              <a:t></a:t>
            </a:r>
            <a:r>
              <a:rPr dirty="0" sz="2550" spc="-40" i="1">
                <a:latin typeface="Times New Roman"/>
                <a:cs typeface="Times New Roman"/>
              </a:rPr>
              <a:t>x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145">
                <a:latin typeface="Times New Roman"/>
                <a:cs typeface="Times New Roman"/>
              </a:rPr>
              <a:t> </a:t>
            </a:r>
            <a:r>
              <a:rPr dirty="0" sz="2550" spc="-10" i="1">
                <a:latin typeface="Times New Roman"/>
                <a:cs typeface="Times New Roman"/>
              </a:rPr>
              <a:t>y</a:t>
            </a:r>
            <a:r>
              <a:rPr dirty="0" sz="2550" spc="195">
                <a:latin typeface="Times New Roman"/>
                <a:cs typeface="Times New Roman"/>
              </a:rPr>
              <a:t>,</a:t>
            </a:r>
            <a:r>
              <a:rPr dirty="0" sz="2550" spc="5" i="1">
                <a:latin typeface="Times New Roman"/>
                <a:cs typeface="Times New Roman"/>
              </a:rPr>
              <a:t>u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415">
                <a:latin typeface="Times New Roman"/>
                <a:cs typeface="Times New Roman"/>
              </a:rPr>
              <a:t> </a:t>
            </a:r>
            <a:r>
              <a:rPr dirty="0" sz="2550" spc="75" i="1">
                <a:latin typeface="Times New Roman"/>
                <a:cs typeface="Times New Roman"/>
              </a:rPr>
              <a:t>v</a:t>
            </a:r>
            <a:r>
              <a:rPr dirty="0" sz="3350" spc="-325">
                <a:latin typeface="Symbol"/>
                <a:cs typeface="Symbol"/>
              </a:rPr>
              <a:t></a:t>
            </a:r>
            <a:r>
              <a:rPr dirty="0" sz="3350" spc="-475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-40">
                <a:latin typeface="Times New Roman"/>
                <a:cs typeface="Times New Roman"/>
              </a:rPr>
              <a:t> </a:t>
            </a:r>
            <a:r>
              <a:rPr dirty="0" sz="2550" spc="-75" i="1">
                <a:latin typeface="Times New Roman"/>
                <a:cs typeface="Times New Roman"/>
              </a:rPr>
              <a:t>g</a:t>
            </a:r>
            <a:r>
              <a:rPr dirty="0" baseline="-24904" sz="2175" spc="187">
                <a:latin typeface="Times New Roman"/>
                <a:cs typeface="Times New Roman"/>
              </a:rPr>
              <a:t>1</a:t>
            </a:r>
            <a:r>
              <a:rPr dirty="0" sz="3350" spc="-250">
                <a:latin typeface="Symbol"/>
                <a:cs typeface="Symbol"/>
              </a:rPr>
              <a:t></a:t>
            </a:r>
            <a:r>
              <a:rPr dirty="0" sz="2550" spc="-45" i="1">
                <a:latin typeface="Times New Roman"/>
                <a:cs typeface="Times New Roman"/>
              </a:rPr>
              <a:t>x</a:t>
            </a:r>
            <a:r>
              <a:rPr dirty="0" sz="2550" spc="195">
                <a:latin typeface="Times New Roman"/>
                <a:cs typeface="Times New Roman"/>
              </a:rPr>
              <a:t>,</a:t>
            </a:r>
            <a:r>
              <a:rPr dirty="0" sz="2550" spc="120" i="1">
                <a:latin typeface="Times New Roman"/>
                <a:cs typeface="Times New Roman"/>
              </a:rPr>
              <a:t>u</a:t>
            </a:r>
            <a:r>
              <a:rPr dirty="0" sz="3350" spc="-340">
                <a:latin typeface="Symbol"/>
                <a:cs typeface="Symbol"/>
              </a:rPr>
              <a:t></a:t>
            </a:r>
            <a:r>
              <a:rPr dirty="0" sz="2550" spc="-85" i="1">
                <a:latin typeface="Times New Roman"/>
                <a:cs typeface="Times New Roman"/>
              </a:rPr>
              <a:t>g</a:t>
            </a:r>
            <a:r>
              <a:rPr dirty="0" baseline="-24904" sz="2175" spc="22">
                <a:latin typeface="Times New Roman"/>
                <a:cs typeface="Times New Roman"/>
              </a:rPr>
              <a:t>1</a:t>
            </a:r>
            <a:r>
              <a:rPr dirty="0" baseline="-24904" sz="2175" spc="-359">
                <a:latin typeface="Times New Roman"/>
                <a:cs typeface="Times New Roman"/>
              </a:rPr>
              <a:t> </a:t>
            </a:r>
            <a:r>
              <a:rPr dirty="0" sz="2550">
                <a:latin typeface="Times New Roman"/>
                <a:cs typeface="Times New Roman"/>
              </a:rPr>
              <a:t>(</a:t>
            </a:r>
            <a:r>
              <a:rPr dirty="0" sz="2550" spc="-395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y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405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v</a:t>
            </a:r>
            <a:r>
              <a:rPr dirty="0" sz="255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 marR="15875" indent="710565">
              <a:lnSpc>
                <a:spcPct val="150200"/>
              </a:lnSpc>
            </a:pPr>
            <a:r>
              <a:rPr dirty="0" sz="2800" spc="-5">
                <a:latin typeface="NSimSun"/>
                <a:cs typeface="NSimSun"/>
              </a:rPr>
              <a:t>如果上述等式对逆向核函数h(x,y,u,v)成立， 则h(x,y,u,v)也具有上述结论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变换选择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0245" y="1851152"/>
            <a:ext cx="785812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DFT变换（离散傅里叶变换的简化版本（M=N））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0245" y="4416044"/>
            <a:ext cx="16370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9730" indent="-367030">
              <a:lnSpc>
                <a:spcPts val="3295"/>
              </a:lnSpc>
              <a:buClr>
                <a:srgbClr val="EE2B0A"/>
              </a:buClr>
              <a:buSzPct val="71428"/>
              <a:buFont typeface="Wingdings"/>
              <a:buChar char=""/>
              <a:tabLst>
                <a:tab pos="380365" algn="l"/>
              </a:tabLst>
            </a:pPr>
            <a:r>
              <a:rPr dirty="0" sz="2800" spc="-5">
                <a:latin typeface="NSimSun"/>
                <a:cs typeface="NSimSun"/>
              </a:rPr>
              <a:t>WHT变换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63591" y="3003730"/>
            <a:ext cx="422275" cy="0"/>
          </a:xfrm>
          <a:custGeom>
            <a:avLst/>
            <a:gdLst/>
            <a:ahLst/>
            <a:cxnLst/>
            <a:rect l="l" t="t" r="r" b="b"/>
            <a:pathLst>
              <a:path w="422275" h="0">
                <a:moveTo>
                  <a:pt x="0" y="0"/>
                </a:moveTo>
                <a:lnTo>
                  <a:pt x="422143" y="0"/>
                </a:lnTo>
              </a:path>
            </a:pathLst>
          </a:custGeom>
          <a:ln w="134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86666" y="2868155"/>
            <a:ext cx="371475" cy="545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054" sz="3825" i="1">
                <a:latin typeface="Times New Roman"/>
                <a:cs typeface="Times New Roman"/>
              </a:rPr>
              <a:t>N</a:t>
            </a:r>
            <a:r>
              <a:rPr dirty="0" baseline="-25054" sz="3825" spc="-540" i="1">
                <a:latin typeface="Times New Roman"/>
                <a:cs typeface="Times New Roman"/>
              </a:rPr>
              <a:t> </a:t>
            </a:r>
            <a:r>
              <a:rPr dirty="0" sz="1450" spc="15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4064" y="2659126"/>
            <a:ext cx="1595755" cy="513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10" i="1">
                <a:latin typeface="Times New Roman"/>
                <a:cs typeface="Times New Roman"/>
              </a:rPr>
              <a:t>g</a:t>
            </a:r>
            <a:r>
              <a:rPr dirty="0" sz="3350" spc="-250">
                <a:latin typeface="Symbol"/>
                <a:cs typeface="Symbol"/>
              </a:rPr>
              <a:t></a:t>
            </a:r>
            <a:r>
              <a:rPr dirty="0" sz="2550" spc="-40" i="1">
                <a:latin typeface="Times New Roman"/>
                <a:cs typeface="Times New Roman"/>
              </a:rPr>
              <a:t>x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150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y</a:t>
            </a:r>
            <a:r>
              <a:rPr dirty="0" sz="2550" spc="195">
                <a:latin typeface="Times New Roman"/>
                <a:cs typeface="Times New Roman"/>
              </a:rPr>
              <a:t>,</a:t>
            </a:r>
            <a:r>
              <a:rPr dirty="0" sz="2550" spc="5" i="1">
                <a:latin typeface="Times New Roman"/>
                <a:cs typeface="Times New Roman"/>
              </a:rPr>
              <a:t>u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415">
                <a:latin typeface="Times New Roman"/>
                <a:cs typeface="Times New Roman"/>
              </a:rPr>
              <a:t> </a:t>
            </a:r>
            <a:r>
              <a:rPr dirty="0" sz="2550" spc="75" i="1">
                <a:latin typeface="Times New Roman"/>
                <a:cs typeface="Times New Roman"/>
              </a:rPr>
              <a:t>v</a:t>
            </a:r>
            <a:r>
              <a:rPr dirty="0" sz="3350" spc="-325">
                <a:latin typeface="Symbol"/>
                <a:cs typeface="Symbol"/>
              </a:rPr>
              <a:t></a:t>
            </a:r>
            <a:r>
              <a:rPr dirty="0" sz="3350" spc="-480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9611" y="3223005"/>
            <a:ext cx="2925445" cy="658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054" sz="3825" spc="-60" i="1">
                <a:latin typeface="Times New Roman"/>
                <a:cs typeface="Times New Roman"/>
              </a:rPr>
              <a:t>h</a:t>
            </a:r>
            <a:r>
              <a:rPr dirty="0" baseline="-19071" sz="5025" spc="-375">
                <a:latin typeface="Symbol"/>
                <a:cs typeface="Symbol"/>
              </a:rPr>
              <a:t></a:t>
            </a:r>
            <a:r>
              <a:rPr dirty="0" baseline="-25054" sz="3825" spc="-60" i="1">
                <a:latin typeface="Times New Roman"/>
                <a:cs typeface="Times New Roman"/>
              </a:rPr>
              <a:t>x</a:t>
            </a:r>
            <a:r>
              <a:rPr dirty="0" baseline="-25054" sz="3825">
                <a:latin typeface="Times New Roman"/>
                <a:cs typeface="Times New Roman"/>
              </a:rPr>
              <a:t>,</a:t>
            </a:r>
            <a:r>
              <a:rPr dirty="0" baseline="-25054" sz="3825" spc="-225">
                <a:latin typeface="Times New Roman"/>
                <a:cs typeface="Times New Roman"/>
              </a:rPr>
              <a:t> </a:t>
            </a:r>
            <a:r>
              <a:rPr dirty="0" baseline="-25054" sz="3825" spc="-7" i="1">
                <a:latin typeface="Times New Roman"/>
                <a:cs typeface="Times New Roman"/>
              </a:rPr>
              <a:t>y</a:t>
            </a:r>
            <a:r>
              <a:rPr dirty="0" baseline="-25054" sz="3825" spc="292">
                <a:latin typeface="Times New Roman"/>
                <a:cs typeface="Times New Roman"/>
              </a:rPr>
              <a:t>,</a:t>
            </a:r>
            <a:r>
              <a:rPr dirty="0" baseline="-25054" sz="3825" i="1">
                <a:latin typeface="Times New Roman"/>
                <a:cs typeface="Times New Roman"/>
              </a:rPr>
              <a:t>u</a:t>
            </a:r>
            <a:r>
              <a:rPr dirty="0" baseline="-25054" sz="3825">
                <a:latin typeface="Times New Roman"/>
                <a:cs typeface="Times New Roman"/>
              </a:rPr>
              <a:t>,</a:t>
            </a:r>
            <a:r>
              <a:rPr dirty="0" baseline="-25054" sz="3825" spc="-607">
                <a:latin typeface="Times New Roman"/>
                <a:cs typeface="Times New Roman"/>
              </a:rPr>
              <a:t> </a:t>
            </a:r>
            <a:r>
              <a:rPr dirty="0" baseline="-25054" sz="3825" spc="112" i="1">
                <a:latin typeface="Times New Roman"/>
                <a:cs typeface="Times New Roman"/>
              </a:rPr>
              <a:t>v</a:t>
            </a:r>
            <a:r>
              <a:rPr dirty="0" baseline="-19071" sz="5025" spc="-487">
                <a:latin typeface="Symbol"/>
                <a:cs typeface="Symbol"/>
              </a:rPr>
              <a:t></a:t>
            </a:r>
            <a:r>
              <a:rPr dirty="0" baseline="-19071" sz="5025" spc="-719">
                <a:latin typeface="Times New Roman"/>
                <a:cs typeface="Times New Roman"/>
              </a:rPr>
              <a:t> </a:t>
            </a:r>
            <a:r>
              <a:rPr dirty="0" baseline="-25054" sz="3825">
                <a:latin typeface="Symbol"/>
                <a:cs typeface="Symbol"/>
              </a:rPr>
              <a:t></a:t>
            </a:r>
            <a:r>
              <a:rPr dirty="0" baseline="-25054" sz="3825" spc="-277">
                <a:latin typeface="Times New Roman"/>
                <a:cs typeface="Times New Roman"/>
              </a:rPr>
              <a:t> </a:t>
            </a:r>
            <a:r>
              <a:rPr dirty="0" baseline="-25054" sz="3825" spc="-7" i="1">
                <a:latin typeface="Times New Roman"/>
                <a:cs typeface="Times New Roman"/>
              </a:rPr>
              <a:t>e</a:t>
            </a:r>
            <a:r>
              <a:rPr dirty="0" baseline="-25054" sz="3825" spc="-487" i="1">
                <a:latin typeface="Times New Roman"/>
                <a:cs typeface="Times New Roman"/>
              </a:rPr>
              <a:t> </a:t>
            </a:r>
            <a:r>
              <a:rPr dirty="0" sz="1450" spc="10" i="1">
                <a:latin typeface="Times New Roman"/>
                <a:cs typeface="Times New Roman"/>
              </a:rPr>
              <a:t>j</a:t>
            </a:r>
            <a:r>
              <a:rPr dirty="0" sz="1450" spc="-215" i="1">
                <a:latin typeface="Times New Roman"/>
                <a:cs typeface="Times New Roman"/>
              </a:rPr>
              <a:t> </a:t>
            </a:r>
            <a:r>
              <a:rPr dirty="0" sz="1450" spc="-10">
                <a:latin typeface="Times New Roman"/>
                <a:cs typeface="Times New Roman"/>
              </a:rPr>
              <a:t>2</a:t>
            </a:r>
            <a:r>
              <a:rPr dirty="0" sz="1550" spc="-35" i="1">
                <a:latin typeface="Symbol"/>
                <a:cs typeface="Symbol"/>
              </a:rPr>
              <a:t></a:t>
            </a:r>
            <a:r>
              <a:rPr dirty="0" sz="1550" spc="-145" i="1">
                <a:latin typeface="Times New Roman"/>
                <a:cs typeface="Times New Roman"/>
              </a:rPr>
              <a:t> </a:t>
            </a:r>
            <a:r>
              <a:rPr dirty="0" sz="1950" spc="-175">
                <a:latin typeface="Symbol"/>
                <a:cs typeface="Symbol"/>
              </a:rPr>
              <a:t></a:t>
            </a:r>
            <a:r>
              <a:rPr dirty="0" sz="1450" spc="15" i="1">
                <a:latin typeface="Times New Roman"/>
                <a:cs typeface="Times New Roman"/>
              </a:rPr>
              <a:t>u</a:t>
            </a:r>
            <a:r>
              <a:rPr dirty="0" sz="1450" spc="30" i="1">
                <a:latin typeface="Times New Roman"/>
                <a:cs typeface="Times New Roman"/>
              </a:rPr>
              <a:t>x</a:t>
            </a:r>
            <a:r>
              <a:rPr dirty="0" sz="1450" spc="50">
                <a:latin typeface="Symbol"/>
                <a:cs typeface="Symbol"/>
              </a:rPr>
              <a:t></a:t>
            </a:r>
            <a:r>
              <a:rPr dirty="0" sz="1450" spc="15" i="1">
                <a:latin typeface="Times New Roman"/>
                <a:cs typeface="Times New Roman"/>
              </a:rPr>
              <a:t>v</a:t>
            </a:r>
            <a:r>
              <a:rPr dirty="0" sz="1450" spc="114" i="1">
                <a:latin typeface="Times New Roman"/>
                <a:cs typeface="Times New Roman"/>
              </a:rPr>
              <a:t>y</a:t>
            </a:r>
            <a:r>
              <a:rPr dirty="0" sz="1950" spc="-120">
                <a:latin typeface="Symbol"/>
                <a:cs typeface="Symbol"/>
              </a:rPr>
              <a:t></a:t>
            </a:r>
            <a:r>
              <a:rPr dirty="0" sz="1450" spc="10">
                <a:latin typeface="Times New Roman"/>
                <a:cs typeface="Times New Roman"/>
              </a:rPr>
              <a:t>/</a:t>
            </a:r>
            <a:r>
              <a:rPr dirty="0" sz="1450" spc="-110">
                <a:latin typeface="Times New Roman"/>
                <a:cs typeface="Times New Roman"/>
              </a:rPr>
              <a:t> </a:t>
            </a:r>
            <a:r>
              <a:rPr dirty="0" sz="1450" spc="25" i="1">
                <a:latin typeface="Times New Roman"/>
                <a:cs typeface="Times New Roman"/>
              </a:rPr>
              <a:t>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85739" y="2615171"/>
            <a:ext cx="1760855" cy="545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7345" algn="l"/>
              </a:tabLst>
            </a:pPr>
            <a:r>
              <a:rPr dirty="0" baseline="9803" sz="3825">
                <a:latin typeface="Times New Roman"/>
                <a:cs typeface="Times New Roman"/>
              </a:rPr>
              <a:t>1	</a:t>
            </a:r>
            <a:r>
              <a:rPr dirty="0" baseline="-25054" sz="3825" spc="75" i="1">
                <a:latin typeface="Times New Roman"/>
                <a:cs typeface="Times New Roman"/>
              </a:rPr>
              <a:t>e</a:t>
            </a:r>
            <a:r>
              <a:rPr dirty="0" sz="1450" spc="20">
                <a:latin typeface="Symbol"/>
                <a:cs typeface="Symbol"/>
              </a:rPr>
              <a:t></a:t>
            </a:r>
            <a:r>
              <a:rPr dirty="0" sz="1450" spc="-65">
                <a:latin typeface="Times New Roman"/>
                <a:cs typeface="Times New Roman"/>
              </a:rPr>
              <a:t> </a:t>
            </a:r>
            <a:r>
              <a:rPr dirty="0" sz="1450" spc="10" i="1">
                <a:latin typeface="Times New Roman"/>
                <a:cs typeface="Times New Roman"/>
              </a:rPr>
              <a:t>j</a:t>
            </a:r>
            <a:r>
              <a:rPr dirty="0" sz="1450" spc="-215" i="1">
                <a:latin typeface="Times New Roman"/>
                <a:cs typeface="Times New Roman"/>
              </a:rPr>
              <a:t> </a:t>
            </a:r>
            <a:r>
              <a:rPr dirty="0" sz="1450" spc="-10">
                <a:latin typeface="Times New Roman"/>
                <a:cs typeface="Times New Roman"/>
              </a:rPr>
              <a:t>2</a:t>
            </a:r>
            <a:r>
              <a:rPr dirty="0" sz="1550" spc="-35" i="1">
                <a:latin typeface="Symbol"/>
                <a:cs typeface="Symbol"/>
              </a:rPr>
              <a:t></a:t>
            </a:r>
            <a:r>
              <a:rPr dirty="0" sz="1550" spc="-145" i="1">
                <a:latin typeface="Times New Roman"/>
                <a:cs typeface="Times New Roman"/>
              </a:rPr>
              <a:t> </a:t>
            </a:r>
            <a:r>
              <a:rPr dirty="0" sz="1950" spc="-175">
                <a:latin typeface="Symbol"/>
                <a:cs typeface="Symbol"/>
              </a:rPr>
              <a:t></a:t>
            </a:r>
            <a:r>
              <a:rPr dirty="0" sz="1450" spc="15" i="1">
                <a:latin typeface="Times New Roman"/>
                <a:cs typeface="Times New Roman"/>
              </a:rPr>
              <a:t>u</a:t>
            </a:r>
            <a:r>
              <a:rPr dirty="0" sz="1450" spc="30" i="1">
                <a:latin typeface="Times New Roman"/>
                <a:cs typeface="Times New Roman"/>
              </a:rPr>
              <a:t>x</a:t>
            </a:r>
            <a:r>
              <a:rPr dirty="0" sz="1450" spc="50">
                <a:latin typeface="Symbol"/>
                <a:cs typeface="Symbol"/>
              </a:rPr>
              <a:t></a:t>
            </a:r>
            <a:r>
              <a:rPr dirty="0" sz="1450" spc="15" i="1">
                <a:latin typeface="Times New Roman"/>
                <a:cs typeface="Times New Roman"/>
              </a:rPr>
              <a:t>v</a:t>
            </a:r>
            <a:r>
              <a:rPr dirty="0" sz="1450" spc="114" i="1">
                <a:latin typeface="Times New Roman"/>
                <a:cs typeface="Times New Roman"/>
              </a:rPr>
              <a:t>y</a:t>
            </a:r>
            <a:r>
              <a:rPr dirty="0" sz="1950" spc="-125">
                <a:latin typeface="Symbol"/>
                <a:cs typeface="Symbol"/>
              </a:rPr>
              <a:t></a:t>
            </a:r>
            <a:r>
              <a:rPr dirty="0" sz="1450" spc="10">
                <a:latin typeface="Times New Roman"/>
                <a:cs typeface="Times New Roman"/>
              </a:rPr>
              <a:t>/</a:t>
            </a:r>
            <a:r>
              <a:rPr dirty="0" sz="1450" spc="-105">
                <a:latin typeface="Times New Roman"/>
                <a:cs typeface="Times New Roman"/>
              </a:rPr>
              <a:t> </a:t>
            </a:r>
            <a:r>
              <a:rPr dirty="0" sz="1450" spc="25" i="1">
                <a:latin typeface="Times New Roman"/>
                <a:cs typeface="Times New Roman"/>
              </a:rPr>
              <a:t>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16220" y="5416158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1" y="0"/>
                </a:lnTo>
              </a:path>
            </a:pathLst>
          </a:custGeom>
          <a:ln w="134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87844" y="5139944"/>
            <a:ext cx="93345" cy="275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-145">
                <a:latin typeface="Symbol"/>
                <a:cs typeface="Symbol"/>
              </a:rPr>
              <a:t>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58776" y="5139944"/>
            <a:ext cx="93345" cy="275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-145">
                <a:latin typeface="Symbol"/>
                <a:cs typeface="Symbol"/>
              </a:rPr>
              <a:t>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47815" y="5061204"/>
            <a:ext cx="256540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>
                <a:latin typeface="Symbol"/>
                <a:cs typeface="Symbol"/>
              </a:rPr>
              <a:t>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36513" y="5071617"/>
            <a:ext cx="548640" cy="513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50" spc="-365">
                <a:latin typeface="Symbol"/>
                <a:cs typeface="Symbol"/>
              </a:rPr>
              <a:t></a:t>
            </a:r>
            <a:r>
              <a:rPr dirty="0" sz="2550" spc="75">
                <a:latin typeface="Symbol"/>
                <a:cs typeface="Symbol"/>
              </a:rPr>
              <a:t></a:t>
            </a:r>
            <a:r>
              <a:rPr dirty="0" sz="2550" spc="-185">
                <a:latin typeface="Times New Roman"/>
                <a:cs typeface="Times New Roman"/>
              </a:rPr>
              <a:t>1</a:t>
            </a:r>
            <a:r>
              <a:rPr dirty="0" sz="3350" spc="-325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69813" y="4968989"/>
            <a:ext cx="18796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53910" y="4979670"/>
            <a:ext cx="24765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 i="1">
                <a:latin typeface="Times New Roman"/>
                <a:cs typeface="Times New Roman"/>
              </a:rPr>
              <a:t>m</a:t>
            </a:r>
            <a:r>
              <a:rPr dirty="0" sz="1050" spc="-120">
                <a:latin typeface="Symbol"/>
                <a:cs typeface="Symbol"/>
              </a:rPr>
              <a:t></a:t>
            </a:r>
            <a:r>
              <a:rPr dirty="0" sz="1050" spc="5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68401" y="5417057"/>
            <a:ext cx="205104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5" i="1">
                <a:latin typeface="Times New Roman"/>
                <a:cs typeface="Times New Roman"/>
              </a:rPr>
              <a:t>i</a:t>
            </a:r>
            <a:r>
              <a:rPr dirty="0" sz="1050" spc="-25">
                <a:latin typeface="Symbol"/>
                <a:cs typeface="Symbol"/>
              </a:rPr>
              <a:t></a:t>
            </a:r>
            <a:r>
              <a:rPr dirty="0" sz="1050" spc="5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38655" y="5242559"/>
            <a:ext cx="49022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8784" algn="l"/>
              </a:tabLst>
            </a:pPr>
            <a:r>
              <a:rPr dirty="0" sz="1050" i="1">
                <a:latin typeface="Times New Roman"/>
                <a:cs typeface="Times New Roman"/>
              </a:rPr>
              <a:t>i</a:t>
            </a:r>
            <a:r>
              <a:rPr dirty="0" sz="1050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	</a:t>
            </a:r>
            <a:r>
              <a:rPr dirty="0" sz="1050" i="1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34910" y="5242559"/>
            <a:ext cx="47879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7355" algn="l"/>
              </a:tabLst>
            </a:pPr>
            <a:r>
              <a:rPr dirty="0" sz="1050" i="1">
                <a:latin typeface="Times New Roman"/>
                <a:cs typeface="Times New Roman"/>
              </a:rPr>
              <a:t>i</a:t>
            </a:r>
            <a:r>
              <a:rPr dirty="0" sz="1050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	</a:t>
            </a:r>
            <a:r>
              <a:rPr dirty="0" sz="1050" i="1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49679" y="5081016"/>
            <a:ext cx="93218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35">
                <a:latin typeface="Symbol"/>
                <a:cs typeface="Symbol"/>
              </a:rPr>
              <a:t></a:t>
            </a:r>
            <a:r>
              <a:rPr dirty="0" sz="1450" spc="15" i="1">
                <a:latin typeface="Times New Roman"/>
                <a:cs typeface="Times New Roman"/>
              </a:rPr>
              <a:t>b</a:t>
            </a:r>
            <a:r>
              <a:rPr dirty="0" sz="1450" spc="90" i="1">
                <a:latin typeface="Times New Roman"/>
                <a:cs typeface="Times New Roman"/>
              </a:rPr>
              <a:t> </a:t>
            </a:r>
            <a:r>
              <a:rPr dirty="0" sz="1950" spc="-190">
                <a:latin typeface="Symbol"/>
                <a:cs typeface="Symbol"/>
              </a:rPr>
              <a:t></a:t>
            </a:r>
            <a:r>
              <a:rPr dirty="0" sz="1950" spc="-305">
                <a:latin typeface="Times New Roman"/>
                <a:cs typeface="Times New Roman"/>
              </a:rPr>
              <a:t> </a:t>
            </a:r>
            <a:r>
              <a:rPr dirty="0" sz="1450" spc="15" i="1">
                <a:latin typeface="Times New Roman"/>
                <a:cs typeface="Times New Roman"/>
              </a:rPr>
              <a:t>y</a:t>
            </a:r>
            <a:r>
              <a:rPr dirty="0" sz="1450" spc="-220" i="1">
                <a:latin typeface="Times New Roman"/>
                <a:cs typeface="Times New Roman"/>
              </a:rPr>
              <a:t> </a:t>
            </a:r>
            <a:r>
              <a:rPr dirty="0" sz="1950" spc="-190">
                <a:latin typeface="Symbol"/>
                <a:cs typeface="Symbol"/>
              </a:rPr>
              <a:t></a:t>
            </a:r>
            <a:r>
              <a:rPr dirty="0" sz="1950" spc="-310">
                <a:latin typeface="Times New Roman"/>
                <a:cs typeface="Times New Roman"/>
              </a:rPr>
              <a:t> </a:t>
            </a:r>
            <a:r>
              <a:rPr dirty="0" sz="1450" spc="15" i="1">
                <a:latin typeface="Times New Roman"/>
                <a:cs typeface="Times New Roman"/>
              </a:rPr>
              <a:t>p</a:t>
            </a:r>
            <a:r>
              <a:rPr dirty="0" sz="1450" spc="155" i="1">
                <a:latin typeface="Times New Roman"/>
                <a:cs typeface="Times New Roman"/>
              </a:rPr>
              <a:t> </a:t>
            </a:r>
            <a:r>
              <a:rPr dirty="0" sz="1950" spc="-155">
                <a:latin typeface="Symbol"/>
                <a:cs typeface="Symbol"/>
              </a:rPr>
              <a:t></a:t>
            </a:r>
            <a:r>
              <a:rPr dirty="0" sz="1450" spc="125" i="1">
                <a:latin typeface="Times New Roman"/>
                <a:cs typeface="Times New Roman"/>
              </a:rPr>
              <a:t>v</a:t>
            </a:r>
            <a:r>
              <a:rPr dirty="0" sz="1950" spc="-190">
                <a:latin typeface="Symbol"/>
                <a:cs typeface="Symbol"/>
              </a:rPr>
              <a:t>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52615" y="5081016"/>
            <a:ext cx="82613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5" i="1">
                <a:latin typeface="Times New Roman"/>
                <a:cs typeface="Times New Roman"/>
              </a:rPr>
              <a:t>b</a:t>
            </a:r>
            <a:r>
              <a:rPr dirty="0" sz="1450" spc="90" i="1">
                <a:latin typeface="Times New Roman"/>
                <a:cs typeface="Times New Roman"/>
              </a:rPr>
              <a:t> </a:t>
            </a:r>
            <a:r>
              <a:rPr dirty="0" sz="1950" spc="-65">
                <a:latin typeface="Symbol"/>
                <a:cs typeface="Symbol"/>
              </a:rPr>
              <a:t></a:t>
            </a:r>
            <a:r>
              <a:rPr dirty="0" sz="1450" spc="130" i="1">
                <a:latin typeface="Times New Roman"/>
                <a:cs typeface="Times New Roman"/>
              </a:rPr>
              <a:t>x</a:t>
            </a:r>
            <a:r>
              <a:rPr dirty="0" sz="1950" spc="-190">
                <a:latin typeface="Symbol"/>
                <a:cs typeface="Symbol"/>
              </a:rPr>
              <a:t></a:t>
            </a:r>
            <a:r>
              <a:rPr dirty="0" sz="1950" spc="-310">
                <a:latin typeface="Times New Roman"/>
                <a:cs typeface="Times New Roman"/>
              </a:rPr>
              <a:t> </a:t>
            </a:r>
            <a:r>
              <a:rPr dirty="0" sz="1450" spc="15" i="1">
                <a:latin typeface="Times New Roman"/>
                <a:cs typeface="Times New Roman"/>
              </a:rPr>
              <a:t>p</a:t>
            </a:r>
            <a:r>
              <a:rPr dirty="0" sz="1450" spc="155" i="1">
                <a:latin typeface="Times New Roman"/>
                <a:cs typeface="Times New Roman"/>
              </a:rPr>
              <a:t> </a:t>
            </a:r>
            <a:r>
              <a:rPr dirty="0" sz="1950" spc="-175">
                <a:latin typeface="Symbol"/>
                <a:cs typeface="Symbol"/>
              </a:rPr>
              <a:t></a:t>
            </a:r>
            <a:r>
              <a:rPr dirty="0" sz="1450" spc="15" i="1">
                <a:latin typeface="Times New Roman"/>
                <a:cs typeface="Times New Roman"/>
              </a:rPr>
              <a:t>u</a:t>
            </a:r>
            <a:r>
              <a:rPr dirty="0" sz="1450" spc="-215" i="1">
                <a:latin typeface="Times New Roman"/>
                <a:cs typeface="Times New Roman"/>
              </a:rPr>
              <a:t> </a:t>
            </a:r>
            <a:r>
              <a:rPr dirty="0" sz="1950" spc="-190">
                <a:latin typeface="Symbol"/>
                <a:cs typeface="Symbol"/>
              </a:rPr>
              <a:t>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38571" y="5426202"/>
            <a:ext cx="24193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i="1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98682" y="5071617"/>
            <a:ext cx="1964055" cy="513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50" spc="-325">
                <a:latin typeface="Symbol"/>
                <a:cs typeface="Symbol"/>
              </a:rPr>
              <a:t></a:t>
            </a:r>
            <a:r>
              <a:rPr dirty="0" sz="3350" spc="-475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-150">
                <a:latin typeface="Times New Roman"/>
                <a:cs typeface="Times New Roman"/>
              </a:rPr>
              <a:t> </a:t>
            </a:r>
            <a:r>
              <a:rPr dirty="0" sz="2550" spc="-40" i="1">
                <a:latin typeface="Times New Roman"/>
                <a:cs typeface="Times New Roman"/>
              </a:rPr>
              <a:t>h</a:t>
            </a:r>
            <a:r>
              <a:rPr dirty="0" sz="3350" spc="-250">
                <a:latin typeface="Symbol"/>
                <a:cs typeface="Symbol"/>
              </a:rPr>
              <a:t></a:t>
            </a:r>
            <a:r>
              <a:rPr dirty="0" sz="2550" spc="-40" i="1">
                <a:latin typeface="Times New Roman"/>
                <a:cs typeface="Times New Roman"/>
              </a:rPr>
              <a:t>x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150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y</a:t>
            </a:r>
            <a:r>
              <a:rPr dirty="0" sz="2550" spc="190">
                <a:latin typeface="Times New Roman"/>
                <a:cs typeface="Times New Roman"/>
              </a:rPr>
              <a:t>,</a:t>
            </a:r>
            <a:r>
              <a:rPr dirty="0" sz="2550" spc="5" i="1">
                <a:latin typeface="Times New Roman"/>
                <a:cs typeface="Times New Roman"/>
              </a:rPr>
              <a:t>u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405">
                <a:latin typeface="Times New Roman"/>
                <a:cs typeface="Times New Roman"/>
              </a:rPr>
              <a:t> </a:t>
            </a:r>
            <a:r>
              <a:rPr dirty="0" sz="2550" spc="60" i="1">
                <a:latin typeface="Times New Roman"/>
                <a:cs typeface="Times New Roman"/>
              </a:rPr>
              <a:t>v</a:t>
            </a:r>
            <a:r>
              <a:rPr dirty="0" sz="3350" spc="-325">
                <a:latin typeface="Symbol"/>
                <a:cs typeface="Symbol"/>
              </a:rPr>
              <a:t></a:t>
            </a:r>
            <a:r>
              <a:rPr dirty="0" sz="3350" spc="-475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53627" y="5071617"/>
            <a:ext cx="1261110" cy="513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10" i="1">
                <a:latin typeface="Times New Roman"/>
                <a:cs typeface="Times New Roman"/>
              </a:rPr>
              <a:t>g</a:t>
            </a:r>
            <a:r>
              <a:rPr dirty="0" sz="3350" spc="-250">
                <a:latin typeface="Symbol"/>
                <a:cs typeface="Symbol"/>
              </a:rPr>
              <a:t></a:t>
            </a:r>
            <a:r>
              <a:rPr dirty="0" sz="2550" spc="-40" i="1">
                <a:latin typeface="Times New Roman"/>
                <a:cs typeface="Times New Roman"/>
              </a:rPr>
              <a:t>x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150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y</a:t>
            </a:r>
            <a:r>
              <a:rPr dirty="0" sz="2550" spc="190">
                <a:latin typeface="Times New Roman"/>
                <a:cs typeface="Times New Roman"/>
              </a:rPr>
              <a:t>,</a:t>
            </a:r>
            <a:r>
              <a:rPr dirty="0" sz="2550" spc="5" i="1">
                <a:latin typeface="Times New Roman"/>
                <a:cs typeface="Times New Roman"/>
              </a:rPr>
              <a:t>u</a:t>
            </a:r>
            <a:r>
              <a:rPr dirty="0" sz="2550">
                <a:latin typeface="Times New Roman"/>
                <a:cs typeface="Times New Roman"/>
              </a:rPr>
              <a:t>,</a:t>
            </a:r>
            <a:r>
              <a:rPr dirty="0" sz="2550" spc="-405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v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上课主要内容（续）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40538" rIns="0" bIns="0" rtlCol="0" vert="horz">
            <a:spAutoFit/>
          </a:bodyPr>
          <a:lstStyle/>
          <a:p>
            <a:pPr marL="857885">
              <a:lnSpc>
                <a:spcPct val="100000"/>
              </a:lnSpc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9.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图像压缩（2）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689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10.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形态学图像处理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685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11.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图像分割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689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12.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表示与描述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ct val="100000"/>
              </a:lnSpc>
              <a:spcBef>
                <a:spcPts val="1689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13.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基于内容的视频分析和检索技术（补充）</a:t>
            </a:r>
            <a:endParaRPr sz="2800">
              <a:latin typeface="NSimSun"/>
              <a:cs typeface="NSimSun"/>
            </a:endParaRPr>
          </a:p>
          <a:p>
            <a:pPr marL="857885">
              <a:lnSpc>
                <a:spcPts val="3295"/>
              </a:lnSpc>
              <a:spcBef>
                <a:spcPts val="1685"/>
              </a:spcBef>
              <a:tabLst>
                <a:tab pos="1492885" algn="l"/>
              </a:tabLst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14.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考试复习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6285" y="2986277"/>
            <a:ext cx="3598926" cy="2879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67691" y="2986277"/>
            <a:ext cx="3598926" cy="28795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045591" y="2220976"/>
            <a:ext cx="1650364" cy="502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EE2B0A"/>
                </a:solidFill>
                <a:latin typeface="PMingLiU"/>
                <a:cs typeface="PMingLiU"/>
              </a:rPr>
              <a:t>降低亮度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5097" rIns="0" bIns="0" rtlCol="0" vert="horz">
            <a:spAutoFit/>
          </a:bodyPr>
          <a:lstStyle/>
          <a:p>
            <a:pPr marL="24892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影响清晰度因素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1、亮度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44698" y="2218702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640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WHT</a:t>
            </a:r>
            <a:r>
              <a:rPr dirty="0" spc="-10">
                <a:latin typeface="NSimSun"/>
                <a:cs typeface="NSimSun"/>
              </a:rPr>
              <a:t>变换</a:t>
            </a:r>
          </a:p>
        </p:txBody>
      </p:sp>
      <p:sp>
        <p:nvSpPr>
          <p:cNvPr id="6" name="object 6"/>
          <p:cNvSpPr/>
          <p:nvPr/>
        </p:nvSpPr>
        <p:spPr>
          <a:xfrm>
            <a:off x="2786519" y="1330451"/>
            <a:ext cx="5083302" cy="3208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10245" y="4409694"/>
            <a:ext cx="7960359" cy="2551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WHT的重要意义：所有核的值均为+1或-1，实现上简单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N=4时的核，每个块包括4×4＝16个子方块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白色表示＋1，而黑色表示－1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左上角的块：u=v=0,x,y=0,1,2,3时g(x,y,0,0)的值：＋1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  <a:spcBef>
                <a:spcPts val="1430"/>
              </a:spcBef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左上第二块：u=0,v=1,x,y=0,1,2,3时g(x,y,0,1)的值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959865"/>
            <a:ext cx="4480560" cy="1950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变换选择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DCT变换（离散余弦变换）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ts val="3295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一维DCT变换及反变换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13550" y="4423409"/>
            <a:ext cx="149860" cy="556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-980">
                <a:latin typeface="Symbol"/>
                <a:cs typeface="Symbol"/>
              </a:rPr>
              <a:t></a:t>
            </a:r>
            <a:r>
              <a:rPr dirty="0" baseline="-27233" sz="3825">
                <a:latin typeface="Symbol"/>
                <a:cs typeface="Symbol"/>
              </a:rPr>
              <a:t></a:t>
            </a:r>
            <a:endParaRPr baseline="-27233" sz="3825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4404" y="4423409"/>
            <a:ext cx="149860" cy="556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-980">
                <a:latin typeface="Symbol"/>
                <a:cs typeface="Symbol"/>
              </a:rPr>
              <a:t></a:t>
            </a:r>
            <a:r>
              <a:rPr dirty="0" baseline="-27233" sz="3825">
                <a:latin typeface="Symbol"/>
                <a:cs typeface="Symbol"/>
              </a:rPr>
              <a:t></a:t>
            </a:r>
            <a:endParaRPr baseline="-27233" sz="3825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4404" y="3465639"/>
            <a:ext cx="1699260" cy="556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61465" algn="l"/>
              </a:tabLst>
            </a:pPr>
            <a:r>
              <a:rPr dirty="0" sz="2550" spc="-980">
                <a:latin typeface="Symbol"/>
                <a:cs typeface="Symbol"/>
              </a:rPr>
              <a:t></a:t>
            </a:r>
            <a:r>
              <a:rPr dirty="0" baseline="-27233" sz="3825">
                <a:latin typeface="Symbol"/>
                <a:cs typeface="Symbol"/>
              </a:rPr>
              <a:t></a:t>
            </a:r>
            <a:r>
              <a:rPr dirty="0" baseline="-27233" sz="3825">
                <a:latin typeface="Times New Roman"/>
                <a:cs typeface="Times New Roman"/>
              </a:rPr>
              <a:t>	</a:t>
            </a:r>
            <a:r>
              <a:rPr dirty="0" sz="2550" spc="-980">
                <a:latin typeface="Symbol"/>
                <a:cs typeface="Symbol"/>
              </a:rPr>
              <a:t></a:t>
            </a:r>
            <a:r>
              <a:rPr dirty="0" baseline="-27233" sz="3825">
                <a:latin typeface="Symbol"/>
                <a:cs typeface="Symbol"/>
              </a:rPr>
              <a:t></a:t>
            </a:r>
            <a:endParaRPr baseline="-27233" sz="3825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55878" y="4293107"/>
            <a:ext cx="203073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-5" i="1">
                <a:latin typeface="Times New Roman"/>
                <a:cs typeface="Times New Roman"/>
              </a:rPr>
              <a:t>x</a:t>
            </a:r>
            <a:r>
              <a:rPr dirty="0" sz="2550" spc="55" i="1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-5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0</a:t>
            </a:r>
            <a:r>
              <a:rPr dirty="0" sz="2550" spc="-225">
                <a:latin typeface="Times New Roman"/>
                <a:cs typeface="Times New Roman"/>
              </a:rPr>
              <a:t>,</a:t>
            </a:r>
            <a:r>
              <a:rPr dirty="0" sz="2550" spc="-195">
                <a:latin typeface="Times New Roman"/>
                <a:cs typeface="Times New Roman"/>
              </a:rPr>
              <a:t>1</a:t>
            </a:r>
            <a:r>
              <a:rPr dirty="0" sz="2550">
                <a:latin typeface="Times New Roman"/>
                <a:cs typeface="Times New Roman"/>
              </a:rPr>
              <a:t>,...,</a:t>
            </a:r>
            <a:r>
              <a:rPr dirty="0" sz="2550" spc="-55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N</a:t>
            </a:r>
            <a:r>
              <a:rPr dirty="0" sz="2550" spc="150" i="1">
                <a:latin typeface="Times New Roman"/>
                <a:cs typeface="Times New Roman"/>
              </a:rPr>
              <a:t> </a:t>
            </a:r>
            <a:r>
              <a:rPr dirty="0" sz="2550" spc="210">
                <a:latin typeface="Symbol"/>
                <a:cs typeface="Symbol"/>
              </a:rPr>
              <a:t></a:t>
            </a:r>
            <a:r>
              <a:rPr dirty="0" sz="255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77789" y="4546079"/>
            <a:ext cx="43116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215">
                <a:latin typeface="Times New Roman"/>
                <a:cs typeface="Times New Roman"/>
              </a:rPr>
              <a:t>2</a:t>
            </a:r>
            <a:r>
              <a:rPr dirty="0" sz="2550" i="1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29944" y="3335261"/>
            <a:ext cx="2056764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i="1">
                <a:latin typeface="Times New Roman"/>
                <a:cs typeface="Times New Roman"/>
              </a:rPr>
              <a:t>u</a:t>
            </a:r>
            <a:r>
              <a:rPr dirty="0" sz="2550" spc="114" i="1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-5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0</a:t>
            </a:r>
            <a:r>
              <a:rPr dirty="0" sz="2550" spc="-225">
                <a:latin typeface="Times New Roman"/>
                <a:cs typeface="Times New Roman"/>
              </a:rPr>
              <a:t>,</a:t>
            </a:r>
            <a:r>
              <a:rPr dirty="0" sz="2550" spc="-195">
                <a:latin typeface="Times New Roman"/>
                <a:cs typeface="Times New Roman"/>
              </a:rPr>
              <a:t>1</a:t>
            </a:r>
            <a:r>
              <a:rPr dirty="0" sz="2550">
                <a:latin typeface="Times New Roman"/>
                <a:cs typeface="Times New Roman"/>
              </a:rPr>
              <a:t>,...,</a:t>
            </a:r>
            <a:r>
              <a:rPr dirty="0" sz="2550" spc="-55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N</a:t>
            </a:r>
            <a:r>
              <a:rPr dirty="0" sz="2550" spc="150" i="1">
                <a:latin typeface="Times New Roman"/>
                <a:cs typeface="Times New Roman"/>
              </a:rPr>
              <a:t> </a:t>
            </a:r>
            <a:r>
              <a:rPr dirty="0" sz="2550" spc="210">
                <a:latin typeface="Symbol"/>
                <a:cs typeface="Symbol"/>
              </a:rPr>
              <a:t></a:t>
            </a:r>
            <a:r>
              <a:rPr dirty="0" sz="255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77789" y="3588232"/>
            <a:ext cx="43116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215">
                <a:latin typeface="Times New Roman"/>
                <a:cs typeface="Times New Roman"/>
              </a:rPr>
              <a:t>2</a:t>
            </a:r>
            <a:r>
              <a:rPr dirty="0" sz="2550" i="1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07675" y="3335235"/>
            <a:ext cx="1695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-5" i="1">
                <a:latin typeface="Times New Roman"/>
                <a:cs typeface="Times New Roman"/>
              </a:rPr>
              <a:t>x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6498" y="4104385"/>
            <a:ext cx="379730" cy="234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25" i="1">
                <a:latin typeface="Times New Roman"/>
                <a:cs typeface="Times New Roman"/>
              </a:rPr>
              <a:t>N</a:t>
            </a:r>
            <a:r>
              <a:rPr dirty="0" sz="1450" spc="-80" i="1">
                <a:latin typeface="Times New Roman"/>
                <a:cs typeface="Times New Roman"/>
              </a:rPr>
              <a:t> </a:t>
            </a:r>
            <a:r>
              <a:rPr dirty="0" sz="1450" spc="-30">
                <a:latin typeface="Symbol"/>
                <a:cs typeface="Symbol"/>
              </a:rPr>
              <a:t></a:t>
            </a:r>
            <a:r>
              <a:rPr dirty="0" sz="1450" spc="15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8666" y="3146539"/>
            <a:ext cx="379730" cy="234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25" i="1">
                <a:latin typeface="Times New Roman"/>
                <a:cs typeface="Times New Roman"/>
              </a:rPr>
              <a:t>N</a:t>
            </a:r>
            <a:r>
              <a:rPr dirty="0" sz="1450" spc="-80" i="1">
                <a:latin typeface="Times New Roman"/>
                <a:cs typeface="Times New Roman"/>
              </a:rPr>
              <a:t> </a:t>
            </a:r>
            <a:r>
              <a:rPr dirty="0" sz="1450" spc="-30">
                <a:latin typeface="Symbol"/>
                <a:cs typeface="Symbol"/>
              </a:rPr>
              <a:t></a:t>
            </a:r>
            <a:r>
              <a:rPr dirty="0" sz="1450" spc="15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73145" y="3784333"/>
            <a:ext cx="336550" cy="234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5" i="1">
                <a:latin typeface="Times New Roman"/>
                <a:cs typeface="Times New Roman"/>
              </a:rPr>
              <a:t>x</a:t>
            </a:r>
            <a:r>
              <a:rPr dirty="0" sz="1450" spc="-235" i="1">
                <a:latin typeface="Times New Roman"/>
                <a:cs typeface="Times New Roman"/>
              </a:rPr>
              <a:t> </a:t>
            </a:r>
            <a:r>
              <a:rPr dirty="0" sz="1450" spc="110">
                <a:latin typeface="Symbol"/>
                <a:cs typeface="Symbol"/>
              </a:rPr>
              <a:t></a:t>
            </a:r>
            <a:r>
              <a:rPr dirty="0" sz="1450" spc="15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93741" y="3988054"/>
            <a:ext cx="3169920" cy="716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1625" algn="l"/>
                <a:tab pos="605155" algn="l"/>
                <a:tab pos="894715" algn="l"/>
              </a:tabLst>
            </a:pPr>
            <a:r>
              <a:rPr dirty="0" baseline="-26533" sz="5025" spc="-367">
                <a:latin typeface="Symbol"/>
                <a:cs typeface="Symbol"/>
              </a:rPr>
              <a:t></a:t>
            </a:r>
            <a:r>
              <a:rPr dirty="0" baseline="-26533" sz="5025" spc="-367">
                <a:latin typeface="Times New Roman"/>
                <a:cs typeface="Times New Roman"/>
              </a:rPr>
              <a:t>	</a:t>
            </a:r>
            <a:r>
              <a:rPr dirty="0" baseline="-26533" sz="5025" spc="-367">
                <a:latin typeface="Symbol"/>
                <a:cs typeface="Symbol"/>
              </a:rPr>
              <a:t></a:t>
            </a:r>
            <a:r>
              <a:rPr dirty="0" baseline="-26533" sz="5025" spc="-367">
                <a:latin typeface="Times New Roman"/>
                <a:cs typeface="Times New Roman"/>
              </a:rPr>
              <a:t>	</a:t>
            </a:r>
            <a:r>
              <a:rPr dirty="0" baseline="-26533" sz="5025" spc="-367">
                <a:latin typeface="Symbol"/>
                <a:cs typeface="Symbol"/>
              </a:rPr>
              <a:t></a:t>
            </a:r>
            <a:r>
              <a:rPr dirty="0" baseline="-26533" sz="5025" spc="-367">
                <a:latin typeface="Times New Roman"/>
                <a:cs typeface="Times New Roman"/>
              </a:rPr>
              <a:t>	</a:t>
            </a:r>
            <a:r>
              <a:rPr dirty="0" baseline="-26533" sz="5025" spc="-209">
                <a:latin typeface="Symbol"/>
                <a:cs typeface="Symbol"/>
              </a:rPr>
              <a:t></a:t>
            </a:r>
            <a:r>
              <a:rPr dirty="0" baseline="-34858" sz="3825">
                <a:latin typeface="Times New Roman"/>
                <a:cs typeface="Times New Roman"/>
              </a:rPr>
              <a:t>co</a:t>
            </a:r>
            <a:r>
              <a:rPr dirty="0" baseline="-34858" sz="3825" spc="382">
                <a:latin typeface="Times New Roman"/>
                <a:cs typeface="Times New Roman"/>
              </a:rPr>
              <a:t>s</a:t>
            </a:r>
            <a:r>
              <a:rPr dirty="0" baseline="-4357" sz="3825" spc="397">
                <a:latin typeface="Symbol"/>
                <a:cs typeface="Symbol"/>
              </a:rPr>
              <a:t></a:t>
            </a:r>
            <a:r>
              <a:rPr dirty="0" sz="3350" spc="-290" u="heavy">
                <a:latin typeface="Symbol"/>
                <a:cs typeface="Symbol"/>
              </a:rPr>
              <a:t></a:t>
            </a:r>
            <a:r>
              <a:rPr dirty="0" sz="2550" spc="215" u="heavy">
                <a:latin typeface="Times New Roman"/>
                <a:cs typeface="Times New Roman"/>
              </a:rPr>
              <a:t>2</a:t>
            </a:r>
            <a:r>
              <a:rPr dirty="0" sz="2550" spc="-5" i="1" u="heavy">
                <a:latin typeface="Times New Roman"/>
                <a:cs typeface="Times New Roman"/>
              </a:rPr>
              <a:t>x</a:t>
            </a:r>
            <a:r>
              <a:rPr dirty="0" sz="2550" spc="-110" i="1" u="heavy">
                <a:latin typeface="Times New Roman"/>
                <a:cs typeface="Times New Roman"/>
              </a:rPr>
              <a:t> </a:t>
            </a:r>
            <a:r>
              <a:rPr dirty="0" sz="2550" u="heavy">
                <a:latin typeface="Symbol"/>
                <a:cs typeface="Symbol"/>
              </a:rPr>
              <a:t></a:t>
            </a:r>
            <a:r>
              <a:rPr dirty="0" sz="2550" spc="-385">
                <a:latin typeface="Times New Roman"/>
                <a:cs typeface="Times New Roman"/>
              </a:rPr>
              <a:t> </a:t>
            </a:r>
            <a:r>
              <a:rPr dirty="0" sz="2550" spc="-70" u="heavy">
                <a:latin typeface="Times New Roman"/>
                <a:cs typeface="Times New Roman"/>
              </a:rPr>
              <a:t>1</a:t>
            </a:r>
            <a:r>
              <a:rPr dirty="0" sz="3350" spc="-470" u="heavy">
                <a:latin typeface="Symbol"/>
                <a:cs typeface="Symbol"/>
              </a:rPr>
              <a:t></a:t>
            </a:r>
            <a:r>
              <a:rPr dirty="0" sz="2550" spc="50" i="1" u="heavy">
                <a:latin typeface="Times New Roman"/>
                <a:cs typeface="Times New Roman"/>
              </a:rPr>
              <a:t>u</a:t>
            </a:r>
            <a:r>
              <a:rPr dirty="0" sz="2700" spc="-85" i="1" u="heavy">
                <a:latin typeface="Symbol"/>
                <a:cs typeface="Symbol"/>
              </a:rPr>
              <a:t></a:t>
            </a:r>
            <a:r>
              <a:rPr dirty="0" sz="2700" spc="55" i="1">
                <a:latin typeface="Times New Roman"/>
                <a:cs typeface="Times New Roman"/>
              </a:rPr>
              <a:t> </a:t>
            </a:r>
            <a:r>
              <a:rPr dirty="0" baseline="-4357" sz="3825">
                <a:latin typeface="Symbol"/>
                <a:cs typeface="Symbol"/>
              </a:rPr>
              <a:t></a:t>
            </a:r>
            <a:endParaRPr baseline="-4357" sz="3825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78075" y="4134357"/>
            <a:ext cx="2390775" cy="842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623060" algn="l"/>
                <a:tab pos="2215515" algn="l"/>
              </a:tabLst>
            </a:pPr>
            <a:r>
              <a:rPr dirty="0" sz="2550" spc="-5" i="1">
                <a:latin typeface="Times New Roman"/>
                <a:cs typeface="Times New Roman"/>
              </a:rPr>
              <a:t>f</a:t>
            </a:r>
            <a:r>
              <a:rPr dirty="0" sz="2550" spc="15" i="1">
                <a:latin typeface="Times New Roman"/>
                <a:cs typeface="Times New Roman"/>
              </a:rPr>
              <a:t> </a:t>
            </a:r>
            <a:r>
              <a:rPr dirty="0" sz="3350" spc="-165">
                <a:latin typeface="Symbol"/>
                <a:cs typeface="Symbol"/>
              </a:rPr>
              <a:t></a:t>
            </a:r>
            <a:r>
              <a:rPr dirty="0" sz="2550" spc="180" i="1">
                <a:latin typeface="Times New Roman"/>
                <a:cs typeface="Times New Roman"/>
              </a:rPr>
              <a:t>x</a:t>
            </a:r>
            <a:r>
              <a:rPr dirty="0" sz="3350" spc="-245">
                <a:latin typeface="Symbol"/>
                <a:cs typeface="Symbol"/>
              </a:rPr>
              <a:t></a:t>
            </a:r>
            <a:r>
              <a:rPr dirty="0" sz="3350" spc="-440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10">
                <a:latin typeface="Times New Roman"/>
                <a:cs typeface="Times New Roman"/>
              </a:rPr>
              <a:t> </a:t>
            </a:r>
            <a:r>
              <a:rPr dirty="0" baseline="-8771" sz="5700" spc="412">
                <a:latin typeface="Symbol"/>
                <a:cs typeface="Symbol"/>
              </a:rPr>
              <a:t></a:t>
            </a:r>
            <a:r>
              <a:rPr dirty="0" sz="2700" spc="-95" i="1">
                <a:latin typeface="Symbol"/>
                <a:cs typeface="Symbol"/>
              </a:rPr>
              <a:t></a:t>
            </a:r>
            <a:r>
              <a:rPr dirty="0" sz="2700" i="1">
                <a:latin typeface="Times New Roman"/>
                <a:cs typeface="Times New Roman"/>
              </a:rPr>
              <a:t>	</a:t>
            </a:r>
            <a:r>
              <a:rPr dirty="0" sz="2550" i="1">
                <a:latin typeface="Times New Roman"/>
                <a:cs typeface="Times New Roman"/>
              </a:rPr>
              <a:t>u</a:t>
            </a:r>
            <a:r>
              <a:rPr dirty="0" sz="2550" spc="185" i="1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T</a:t>
            </a:r>
            <a:r>
              <a:rPr dirty="0" sz="2550" i="1">
                <a:latin typeface="Times New Roman"/>
                <a:cs typeface="Times New Roman"/>
              </a:rPr>
              <a:t>	u</a:t>
            </a:r>
            <a:endParaRPr sz="2550">
              <a:latin typeface="Times New Roman"/>
              <a:cs typeface="Times New Roman"/>
            </a:endParaRPr>
          </a:p>
          <a:p>
            <a:pPr algn="ctr" marR="236220">
              <a:lnSpc>
                <a:spcPct val="100000"/>
              </a:lnSpc>
              <a:spcBef>
                <a:spcPts val="229"/>
              </a:spcBef>
            </a:pPr>
            <a:r>
              <a:rPr dirty="0" sz="1450" spc="15" i="1">
                <a:latin typeface="Times New Roman"/>
                <a:cs typeface="Times New Roman"/>
              </a:rPr>
              <a:t>u</a:t>
            </a:r>
            <a:r>
              <a:rPr dirty="0" sz="1450" spc="-190" i="1">
                <a:latin typeface="Times New Roman"/>
                <a:cs typeface="Times New Roman"/>
              </a:rPr>
              <a:t> </a:t>
            </a:r>
            <a:r>
              <a:rPr dirty="0" sz="1450" spc="110">
                <a:latin typeface="Symbol"/>
                <a:cs typeface="Symbol"/>
              </a:rPr>
              <a:t></a:t>
            </a:r>
            <a:r>
              <a:rPr dirty="0" sz="1450" spc="15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6556" y="3029559"/>
            <a:ext cx="2576830" cy="717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1625" algn="l"/>
              </a:tabLst>
            </a:pPr>
            <a:r>
              <a:rPr dirty="0" baseline="-26533" sz="5025" spc="-367">
                <a:latin typeface="Symbol"/>
                <a:cs typeface="Symbol"/>
              </a:rPr>
              <a:t></a:t>
            </a:r>
            <a:r>
              <a:rPr dirty="0" baseline="-26533" sz="5025" spc="-367">
                <a:latin typeface="Times New Roman"/>
                <a:cs typeface="Times New Roman"/>
              </a:rPr>
              <a:t>	</a:t>
            </a:r>
            <a:r>
              <a:rPr dirty="0" baseline="-26533" sz="5025" spc="-209">
                <a:latin typeface="Symbol"/>
                <a:cs typeface="Symbol"/>
              </a:rPr>
              <a:t></a:t>
            </a:r>
            <a:r>
              <a:rPr dirty="0" baseline="-34858" sz="3825">
                <a:latin typeface="Times New Roman"/>
                <a:cs typeface="Times New Roman"/>
              </a:rPr>
              <a:t>co</a:t>
            </a:r>
            <a:r>
              <a:rPr dirty="0" baseline="-34858" sz="3825" spc="382">
                <a:latin typeface="Times New Roman"/>
                <a:cs typeface="Times New Roman"/>
              </a:rPr>
              <a:t>s</a:t>
            </a:r>
            <a:r>
              <a:rPr dirty="0" baseline="-4357" sz="3825" spc="397">
                <a:latin typeface="Symbol"/>
                <a:cs typeface="Symbol"/>
              </a:rPr>
              <a:t></a:t>
            </a:r>
            <a:r>
              <a:rPr dirty="0" sz="3350" spc="-290" u="heavy">
                <a:latin typeface="Symbol"/>
                <a:cs typeface="Symbol"/>
              </a:rPr>
              <a:t></a:t>
            </a:r>
            <a:r>
              <a:rPr dirty="0" sz="2550" spc="215" u="heavy">
                <a:latin typeface="Times New Roman"/>
                <a:cs typeface="Times New Roman"/>
              </a:rPr>
              <a:t>2</a:t>
            </a:r>
            <a:r>
              <a:rPr dirty="0" sz="2550" spc="-5" i="1" u="heavy">
                <a:latin typeface="Times New Roman"/>
                <a:cs typeface="Times New Roman"/>
              </a:rPr>
              <a:t>x</a:t>
            </a:r>
            <a:r>
              <a:rPr dirty="0" sz="2550" spc="-110" i="1" u="heavy">
                <a:latin typeface="Times New Roman"/>
                <a:cs typeface="Times New Roman"/>
              </a:rPr>
              <a:t> </a:t>
            </a:r>
            <a:r>
              <a:rPr dirty="0" sz="2550" u="heavy">
                <a:latin typeface="Symbol"/>
                <a:cs typeface="Symbol"/>
              </a:rPr>
              <a:t></a:t>
            </a:r>
            <a:r>
              <a:rPr dirty="0" sz="2550" spc="-385">
                <a:latin typeface="Times New Roman"/>
                <a:cs typeface="Times New Roman"/>
              </a:rPr>
              <a:t> </a:t>
            </a:r>
            <a:r>
              <a:rPr dirty="0" sz="2550" spc="-70" u="heavy">
                <a:latin typeface="Times New Roman"/>
                <a:cs typeface="Times New Roman"/>
              </a:rPr>
              <a:t>1</a:t>
            </a:r>
            <a:r>
              <a:rPr dirty="0" sz="3350" spc="-470" u="heavy">
                <a:latin typeface="Symbol"/>
                <a:cs typeface="Symbol"/>
              </a:rPr>
              <a:t></a:t>
            </a:r>
            <a:r>
              <a:rPr dirty="0" sz="2550" spc="50" i="1" u="heavy">
                <a:latin typeface="Times New Roman"/>
                <a:cs typeface="Times New Roman"/>
              </a:rPr>
              <a:t>u</a:t>
            </a:r>
            <a:r>
              <a:rPr dirty="0" sz="2700" spc="-85" i="1" u="heavy">
                <a:latin typeface="Symbol"/>
                <a:cs typeface="Symbol"/>
              </a:rPr>
              <a:t></a:t>
            </a:r>
            <a:r>
              <a:rPr dirty="0" sz="2700" spc="55" i="1">
                <a:latin typeface="Times New Roman"/>
                <a:cs typeface="Times New Roman"/>
              </a:rPr>
              <a:t> </a:t>
            </a:r>
            <a:r>
              <a:rPr dirty="0" baseline="-4357" sz="3825">
                <a:latin typeface="Symbol"/>
                <a:cs typeface="Symbol"/>
              </a:rPr>
              <a:t></a:t>
            </a:r>
            <a:endParaRPr baseline="-4357" sz="3825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3480" y="3176613"/>
            <a:ext cx="2135505" cy="657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i="1">
                <a:latin typeface="Times New Roman"/>
                <a:cs typeface="Times New Roman"/>
              </a:rPr>
              <a:t>T</a:t>
            </a:r>
            <a:r>
              <a:rPr dirty="0" sz="2550" spc="-240" i="1">
                <a:latin typeface="Times New Roman"/>
                <a:cs typeface="Times New Roman"/>
              </a:rPr>
              <a:t> </a:t>
            </a:r>
            <a:r>
              <a:rPr dirty="0" sz="3350" spc="-370">
                <a:latin typeface="Symbol"/>
                <a:cs typeface="Symbol"/>
              </a:rPr>
              <a:t></a:t>
            </a:r>
            <a:r>
              <a:rPr dirty="0" sz="2550" i="1">
                <a:latin typeface="Times New Roman"/>
                <a:cs typeface="Times New Roman"/>
              </a:rPr>
              <a:t>u</a:t>
            </a:r>
            <a:r>
              <a:rPr dirty="0" sz="2550" spc="-385" i="1">
                <a:latin typeface="Times New Roman"/>
                <a:cs typeface="Times New Roman"/>
              </a:rPr>
              <a:t> </a:t>
            </a:r>
            <a:r>
              <a:rPr dirty="0" sz="3350" spc="-245">
                <a:latin typeface="Symbol"/>
                <a:cs typeface="Symbol"/>
              </a:rPr>
              <a:t></a:t>
            </a:r>
            <a:r>
              <a:rPr dirty="0" sz="3350" spc="-440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-175">
                <a:latin typeface="Times New Roman"/>
                <a:cs typeface="Times New Roman"/>
              </a:rPr>
              <a:t> </a:t>
            </a:r>
            <a:r>
              <a:rPr dirty="0" sz="2700" spc="-95" i="1">
                <a:latin typeface="Symbol"/>
                <a:cs typeface="Symbol"/>
              </a:rPr>
              <a:t></a:t>
            </a:r>
            <a:r>
              <a:rPr dirty="0" sz="2700" spc="-300" i="1">
                <a:latin typeface="Times New Roman"/>
                <a:cs typeface="Times New Roman"/>
              </a:rPr>
              <a:t> </a:t>
            </a:r>
            <a:r>
              <a:rPr dirty="0" sz="3350" spc="-375">
                <a:latin typeface="Symbol"/>
                <a:cs typeface="Symbol"/>
              </a:rPr>
              <a:t></a:t>
            </a:r>
            <a:r>
              <a:rPr dirty="0" sz="2550" i="1">
                <a:latin typeface="Times New Roman"/>
                <a:cs typeface="Times New Roman"/>
              </a:rPr>
              <a:t>u</a:t>
            </a:r>
            <a:r>
              <a:rPr dirty="0" sz="2550" spc="-380" i="1">
                <a:latin typeface="Times New Roman"/>
                <a:cs typeface="Times New Roman"/>
              </a:rPr>
              <a:t> </a:t>
            </a:r>
            <a:r>
              <a:rPr dirty="0" sz="3350" spc="-405">
                <a:latin typeface="Symbol"/>
                <a:cs typeface="Symbol"/>
              </a:rPr>
              <a:t></a:t>
            </a:r>
            <a:r>
              <a:rPr dirty="0" baseline="-8771" sz="5700" spc="22">
                <a:latin typeface="Symbol"/>
                <a:cs typeface="Symbol"/>
              </a:rPr>
              <a:t></a:t>
            </a:r>
            <a:r>
              <a:rPr dirty="0" baseline="-8771" sz="5700" spc="15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f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87006" y="5602967"/>
            <a:ext cx="43815" cy="24130"/>
          </a:xfrm>
          <a:custGeom>
            <a:avLst/>
            <a:gdLst/>
            <a:ahLst/>
            <a:cxnLst/>
            <a:rect l="l" t="t" r="r" b="b"/>
            <a:pathLst>
              <a:path w="43814" h="24129">
                <a:moveTo>
                  <a:pt x="0" y="23623"/>
                </a:moveTo>
                <a:lnTo>
                  <a:pt x="43430" y="0"/>
                </a:lnTo>
              </a:path>
            </a:pathLst>
          </a:custGeom>
          <a:ln w="13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30450" y="5609819"/>
            <a:ext cx="62865" cy="109220"/>
          </a:xfrm>
          <a:custGeom>
            <a:avLst/>
            <a:gdLst/>
            <a:ahLst/>
            <a:cxnLst/>
            <a:rect l="l" t="t" r="r" b="b"/>
            <a:pathLst>
              <a:path w="62864" h="109220">
                <a:moveTo>
                  <a:pt x="0" y="0"/>
                </a:moveTo>
                <a:lnTo>
                  <a:pt x="62486" y="108961"/>
                </a:lnTo>
              </a:path>
            </a:pathLst>
          </a:custGeom>
          <a:ln w="27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399796" y="5391897"/>
            <a:ext cx="700405" cy="327025"/>
          </a:xfrm>
          <a:custGeom>
            <a:avLst/>
            <a:gdLst/>
            <a:ahLst/>
            <a:cxnLst/>
            <a:rect l="l" t="t" r="r" b="b"/>
            <a:pathLst>
              <a:path w="700404" h="327025">
                <a:moveTo>
                  <a:pt x="0" y="326896"/>
                </a:moveTo>
                <a:lnTo>
                  <a:pt x="82292" y="0"/>
                </a:lnTo>
                <a:lnTo>
                  <a:pt x="700291" y="0"/>
                </a:lnTo>
              </a:path>
            </a:pathLst>
          </a:custGeom>
          <a:ln w="135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87018" y="6156184"/>
            <a:ext cx="43815" cy="24130"/>
          </a:xfrm>
          <a:custGeom>
            <a:avLst/>
            <a:gdLst/>
            <a:ahLst/>
            <a:cxnLst/>
            <a:rect l="l" t="t" r="r" b="b"/>
            <a:pathLst>
              <a:path w="43814" h="24129">
                <a:moveTo>
                  <a:pt x="0" y="23623"/>
                </a:moveTo>
                <a:lnTo>
                  <a:pt x="43430" y="0"/>
                </a:lnTo>
              </a:path>
            </a:pathLst>
          </a:custGeom>
          <a:ln w="13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30450" y="6163036"/>
            <a:ext cx="62865" cy="109855"/>
          </a:xfrm>
          <a:custGeom>
            <a:avLst/>
            <a:gdLst/>
            <a:ahLst/>
            <a:cxnLst/>
            <a:rect l="l" t="t" r="r" b="b"/>
            <a:pathLst>
              <a:path w="62864" h="109854">
                <a:moveTo>
                  <a:pt x="0" y="0"/>
                </a:moveTo>
                <a:lnTo>
                  <a:pt x="62486" y="109721"/>
                </a:lnTo>
              </a:path>
            </a:pathLst>
          </a:custGeom>
          <a:ln w="277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99796" y="5945101"/>
            <a:ext cx="700405" cy="327660"/>
          </a:xfrm>
          <a:custGeom>
            <a:avLst/>
            <a:gdLst/>
            <a:ahLst/>
            <a:cxnLst/>
            <a:rect l="l" t="t" r="r" b="b"/>
            <a:pathLst>
              <a:path w="700404" h="327660">
                <a:moveTo>
                  <a:pt x="0" y="327656"/>
                </a:moveTo>
                <a:lnTo>
                  <a:pt x="82292" y="0"/>
                </a:lnTo>
                <a:lnTo>
                  <a:pt x="700291" y="0"/>
                </a:lnTo>
              </a:path>
            </a:pathLst>
          </a:custGeom>
          <a:ln w="13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093590" y="5670054"/>
            <a:ext cx="186055" cy="732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85"/>
              </a:lnSpc>
            </a:pPr>
            <a:r>
              <a:rPr dirty="0" sz="2550">
                <a:latin typeface="Symbol"/>
                <a:cs typeface="Symbol"/>
              </a:rPr>
              <a:t></a:t>
            </a:r>
            <a:endParaRPr sz="2550">
              <a:latin typeface="Symbol"/>
              <a:cs typeface="Symbol"/>
            </a:endParaRPr>
          </a:p>
          <a:p>
            <a:pPr marL="12700">
              <a:lnSpc>
                <a:spcPts val="2485"/>
              </a:lnSpc>
            </a:pPr>
            <a:r>
              <a:rPr dirty="0" sz="2550" spc="-1265">
                <a:latin typeface="Symbol"/>
                <a:cs typeface="Symbol"/>
              </a:rPr>
              <a:t></a:t>
            </a:r>
            <a:r>
              <a:rPr dirty="0" baseline="-16339" sz="3825">
                <a:latin typeface="Symbol"/>
                <a:cs typeface="Symbol"/>
              </a:rPr>
              <a:t></a:t>
            </a:r>
            <a:endParaRPr baseline="-16339" sz="3825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53191" y="5376646"/>
            <a:ext cx="600075" cy="953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215">
                <a:latin typeface="Times New Roman"/>
                <a:cs typeface="Times New Roman"/>
              </a:rPr>
              <a:t>1</a:t>
            </a:r>
            <a:r>
              <a:rPr dirty="0" sz="2550">
                <a:latin typeface="Times New Roman"/>
                <a:cs typeface="Times New Roman"/>
              </a:rPr>
              <a:t>/</a:t>
            </a:r>
            <a:r>
              <a:rPr dirty="0" sz="2550" spc="-25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550" spc="215">
                <a:latin typeface="Times New Roman"/>
                <a:cs typeface="Times New Roman"/>
              </a:rPr>
              <a:t>1</a:t>
            </a:r>
            <a:r>
              <a:rPr dirty="0" sz="2550">
                <a:latin typeface="Times New Roman"/>
                <a:cs typeface="Times New Roman"/>
              </a:rPr>
              <a:t>/</a:t>
            </a:r>
            <a:r>
              <a:rPr dirty="0" sz="2550" spc="-25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24956" y="5376646"/>
            <a:ext cx="2399665" cy="953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00">
                <a:latin typeface="SimSun"/>
                <a:cs typeface="SimSun"/>
              </a:rPr>
              <a:t>当</a:t>
            </a:r>
            <a:r>
              <a:rPr dirty="0" sz="2550" i="1">
                <a:latin typeface="Times New Roman"/>
                <a:cs typeface="Times New Roman"/>
              </a:rPr>
              <a:t>u</a:t>
            </a:r>
            <a:r>
              <a:rPr dirty="0" sz="2550" spc="120" i="1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-5">
                <a:latin typeface="Times New Roman"/>
                <a:cs typeface="Times New Roman"/>
              </a:rPr>
              <a:t> </a:t>
            </a:r>
            <a:r>
              <a:rPr dirty="0" sz="2550"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550" spc="100">
                <a:latin typeface="SimSun"/>
                <a:cs typeface="SimSun"/>
              </a:rPr>
              <a:t>当</a:t>
            </a:r>
            <a:r>
              <a:rPr dirty="0" sz="2550" i="1">
                <a:latin typeface="Times New Roman"/>
                <a:cs typeface="Times New Roman"/>
              </a:rPr>
              <a:t>u</a:t>
            </a:r>
            <a:r>
              <a:rPr dirty="0" sz="2550" spc="120" i="1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-260">
                <a:latin typeface="Times New Roman"/>
                <a:cs typeface="Times New Roman"/>
              </a:rPr>
              <a:t> </a:t>
            </a:r>
            <a:r>
              <a:rPr dirty="0" sz="2550" spc="-200">
                <a:latin typeface="Times New Roman"/>
                <a:cs typeface="Times New Roman"/>
              </a:rPr>
              <a:t>1</a:t>
            </a:r>
            <a:r>
              <a:rPr dirty="0" sz="2550" spc="70">
                <a:latin typeface="Times New Roman"/>
                <a:cs typeface="Times New Roman"/>
              </a:rPr>
              <a:t>,</a:t>
            </a:r>
            <a:r>
              <a:rPr dirty="0" sz="2550" spc="5">
                <a:latin typeface="Times New Roman"/>
                <a:cs typeface="Times New Roman"/>
              </a:rPr>
              <a:t>2</a:t>
            </a:r>
            <a:r>
              <a:rPr dirty="0" sz="2550">
                <a:latin typeface="Times New Roman"/>
                <a:cs typeface="Times New Roman"/>
              </a:rPr>
              <a:t>,...,</a:t>
            </a:r>
            <a:r>
              <a:rPr dirty="0" sz="2550" spc="-55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N</a:t>
            </a:r>
            <a:r>
              <a:rPr dirty="0" sz="2550" spc="150" i="1">
                <a:latin typeface="Times New Roman"/>
                <a:cs typeface="Times New Roman"/>
              </a:rPr>
              <a:t> </a:t>
            </a:r>
            <a:r>
              <a:rPr dirty="0" sz="2550" spc="210">
                <a:latin typeface="Symbol"/>
                <a:cs typeface="Symbol"/>
              </a:rPr>
              <a:t></a:t>
            </a:r>
            <a:r>
              <a:rPr dirty="0" sz="255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26613" y="5512816"/>
            <a:ext cx="1152525" cy="513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95" i="1">
                <a:latin typeface="Symbol"/>
                <a:cs typeface="Symbol"/>
              </a:rPr>
              <a:t></a:t>
            </a:r>
            <a:r>
              <a:rPr dirty="0" sz="2700" spc="-300" i="1">
                <a:latin typeface="Times New Roman"/>
                <a:cs typeface="Times New Roman"/>
              </a:rPr>
              <a:t> </a:t>
            </a:r>
            <a:r>
              <a:rPr dirty="0" sz="3350" spc="-375">
                <a:latin typeface="Symbol"/>
                <a:cs typeface="Symbol"/>
              </a:rPr>
              <a:t></a:t>
            </a:r>
            <a:r>
              <a:rPr dirty="0" sz="2550" i="1">
                <a:latin typeface="Times New Roman"/>
                <a:cs typeface="Times New Roman"/>
              </a:rPr>
              <a:t>u</a:t>
            </a:r>
            <a:r>
              <a:rPr dirty="0" sz="2550" spc="-380" i="1">
                <a:latin typeface="Times New Roman"/>
                <a:cs typeface="Times New Roman"/>
              </a:rPr>
              <a:t> </a:t>
            </a:r>
            <a:r>
              <a:rPr dirty="0" sz="3350" spc="-245">
                <a:latin typeface="Symbol"/>
                <a:cs typeface="Symbol"/>
              </a:rPr>
              <a:t></a:t>
            </a:r>
            <a:r>
              <a:rPr dirty="0" sz="3350" spc="-440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35">
                <a:latin typeface="Times New Roman"/>
                <a:cs typeface="Times New Roman"/>
              </a:rPr>
              <a:t> </a:t>
            </a:r>
            <a:r>
              <a:rPr dirty="0" baseline="31590" sz="3825" spc="-1897">
                <a:latin typeface="Symbol"/>
                <a:cs typeface="Symbol"/>
              </a:rPr>
              <a:t></a:t>
            </a:r>
            <a:r>
              <a:rPr dirty="0" baseline="47930" sz="3825">
                <a:latin typeface="Symbol"/>
                <a:cs typeface="Symbol"/>
              </a:rPr>
              <a:t></a:t>
            </a:r>
            <a:endParaRPr baseline="47930" sz="3825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959865"/>
            <a:ext cx="4480560" cy="1950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变换选择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DCT变换（离散余弦变换）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ts val="3295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二维DCT变换及反变换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1223" y="3227578"/>
            <a:ext cx="3059430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01015" algn="l"/>
                <a:tab pos="1076960" algn="l"/>
                <a:tab pos="1351280" algn="l"/>
                <a:tab pos="2941320" algn="l"/>
              </a:tabLst>
            </a:pPr>
            <a:r>
              <a:rPr dirty="0" sz="3350" spc="-295">
                <a:latin typeface="Symbol"/>
                <a:cs typeface="Symbol"/>
              </a:rPr>
              <a:t></a:t>
            </a:r>
            <a:r>
              <a:rPr dirty="0" sz="3350" spc="-295">
                <a:latin typeface="Times New Roman"/>
                <a:cs typeface="Times New Roman"/>
              </a:rPr>
              <a:t>	</a:t>
            </a:r>
            <a:r>
              <a:rPr dirty="0" sz="3350" spc="-295">
                <a:latin typeface="Symbol"/>
                <a:cs typeface="Symbol"/>
              </a:rPr>
              <a:t></a:t>
            </a:r>
            <a:r>
              <a:rPr dirty="0" sz="3350" spc="-295">
                <a:latin typeface="Times New Roman"/>
                <a:cs typeface="Times New Roman"/>
              </a:rPr>
              <a:t>	</a:t>
            </a:r>
            <a:r>
              <a:rPr dirty="0" sz="3350" spc="-295">
                <a:latin typeface="Symbol"/>
                <a:cs typeface="Symbol"/>
              </a:rPr>
              <a:t></a:t>
            </a:r>
            <a:r>
              <a:rPr dirty="0" sz="3350" spc="-295">
                <a:latin typeface="Times New Roman"/>
                <a:cs typeface="Times New Roman"/>
              </a:rPr>
              <a:t>	</a:t>
            </a:r>
            <a:r>
              <a:rPr dirty="0" sz="3350" spc="-295">
                <a:latin typeface="Symbol"/>
                <a:cs typeface="Symbol"/>
              </a:rPr>
              <a:t></a:t>
            </a:r>
            <a:r>
              <a:rPr dirty="0" sz="3350" spc="395">
                <a:latin typeface="Times New Roman"/>
                <a:cs typeface="Times New Roman"/>
              </a:rPr>
              <a:t> </a:t>
            </a:r>
            <a:r>
              <a:rPr dirty="0" sz="3350" spc="-295">
                <a:latin typeface="Symbol"/>
                <a:cs typeface="Symbol"/>
              </a:rPr>
              <a:t></a:t>
            </a:r>
            <a:r>
              <a:rPr dirty="0" sz="3350" spc="340">
                <a:latin typeface="Times New Roman"/>
                <a:cs typeface="Times New Roman"/>
              </a:rPr>
              <a:t> </a:t>
            </a:r>
            <a:r>
              <a:rPr dirty="0" sz="3350" spc="-295">
                <a:latin typeface="Symbol"/>
                <a:cs typeface="Symbol"/>
              </a:rPr>
              <a:t></a:t>
            </a:r>
            <a:r>
              <a:rPr dirty="0" sz="3350">
                <a:latin typeface="Times New Roman"/>
                <a:cs typeface="Times New Roman"/>
              </a:rPr>
              <a:t>	</a:t>
            </a:r>
            <a:r>
              <a:rPr dirty="0" sz="3350" spc="-295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33128" y="4937759"/>
            <a:ext cx="149860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>
                <a:latin typeface="Symbol"/>
                <a:cs typeface="Symbol"/>
              </a:rPr>
              <a:t>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33128" y="5100078"/>
            <a:ext cx="149860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>
                <a:latin typeface="Symbol"/>
                <a:cs typeface="Symbol"/>
              </a:rPr>
              <a:t>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17613" y="5100104"/>
            <a:ext cx="758190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0395" algn="l"/>
              </a:tabLst>
            </a:pPr>
            <a:r>
              <a:rPr dirty="0" sz="2550">
                <a:latin typeface="Symbol"/>
                <a:cs typeface="Symbol"/>
              </a:rPr>
              <a:t>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>
                <a:latin typeface="Symbol"/>
                <a:cs typeface="Symbol"/>
              </a:rPr>
              <a:t>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5721" y="4937797"/>
            <a:ext cx="2179955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34465" algn="l"/>
                <a:tab pos="2042160" algn="l"/>
              </a:tabLst>
            </a:pPr>
            <a:r>
              <a:rPr dirty="0" sz="2550">
                <a:latin typeface="Symbol"/>
                <a:cs typeface="Symbol"/>
              </a:rPr>
              <a:t>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>
                <a:latin typeface="Symbol"/>
                <a:cs typeface="Symbol"/>
              </a:rPr>
              <a:t>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>
                <a:latin typeface="Symbol"/>
                <a:cs typeface="Symbol"/>
              </a:rPr>
              <a:t>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95721" y="5100104"/>
            <a:ext cx="149860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>
                <a:latin typeface="Symbol"/>
                <a:cs typeface="Symbol"/>
              </a:rPr>
              <a:t>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33128" y="3460331"/>
            <a:ext cx="149860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>
                <a:latin typeface="Symbol"/>
                <a:cs typeface="Symbol"/>
              </a:rPr>
              <a:t>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33128" y="3622637"/>
            <a:ext cx="149860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>
                <a:latin typeface="Symbol"/>
                <a:cs typeface="Symbol"/>
              </a:rPr>
              <a:t>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7613" y="3622675"/>
            <a:ext cx="758190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0395" algn="l"/>
              </a:tabLst>
            </a:pPr>
            <a:r>
              <a:rPr dirty="0" sz="2550">
                <a:latin typeface="Symbol"/>
                <a:cs typeface="Symbol"/>
              </a:rPr>
              <a:t>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>
                <a:latin typeface="Symbol"/>
                <a:cs typeface="Symbol"/>
              </a:rPr>
              <a:t>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95721" y="3460356"/>
            <a:ext cx="2179955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34465" algn="l"/>
                <a:tab pos="2042160" algn="l"/>
              </a:tabLst>
            </a:pPr>
            <a:r>
              <a:rPr dirty="0" sz="2550">
                <a:latin typeface="Symbol"/>
                <a:cs typeface="Symbol"/>
              </a:rPr>
              <a:t>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>
                <a:latin typeface="Symbol"/>
                <a:cs typeface="Symbol"/>
              </a:rPr>
              <a:t>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>
                <a:latin typeface="Symbol"/>
                <a:cs typeface="Symbol"/>
              </a:rPr>
              <a:t>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5721" y="3622675"/>
            <a:ext cx="149860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>
                <a:latin typeface="Symbol"/>
                <a:cs typeface="Symbol"/>
              </a:rPr>
              <a:t>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36369" y="4647945"/>
            <a:ext cx="3044190" cy="659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10540" algn="l"/>
                <a:tab pos="910590" algn="l"/>
                <a:tab pos="1849755" algn="l"/>
                <a:tab pos="2124075" algn="l"/>
                <a:tab pos="2926080" algn="l"/>
              </a:tabLst>
            </a:pPr>
            <a:r>
              <a:rPr dirty="0" sz="3350" spc="-295">
                <a:latin typeface="Symbol"/>
                <a:cs typeface="Symbol"/>
              </a:rPr>
              <a:t></a:t>
            </a:r>
            <a:r>
              <a:rPr dirty="0" sz="3350" spc="-295">
                <a:latin typeface="Times New Roman"/>
                <a:cs typeface="Times New Roman"/>
              </a:rPr>
              <a:t>	</a:t>
            </a:r>
            <a:r>
              <a:rPr dirty="0" sz="3350" spc="-295">
                <a:latin typeface="Symbol"/>
                <a:cs typeface="Symbol"/>
              </a:rPr>
              <a:t></a:t>
            </a:r>
            <a:r>
              <a:rPr dirty="0" sz="3350" spc="-295">
                <a:latin typeface="Times New Roman"/>
                <a:cs typeface="Times New Roman"/>
              </a:rPr>
              <a:t>	</a:t>
            </a:r>
            <a:r>
              <a:rPr dirty="0" baseline="-8771" sz="5700" spc="419">
                <a:latin typeface="Symbol"/>
                <a:cs typeface="Symbol"/>
              </a:rPr>
              <a:t></a:t>
            </a:r>
            <a:r>
              <a:rPr dirty="0" baseline="-8771" sz="5700" spc="22">
                <a:latin typeface="Symbol"/>
                <a:cs typeface="Symbol"/>
              </a:rPr>
              <a:t></a:t>
            </a:r>
            <a:r>
              <a:rPr dirty="0" baseline="-8771" sz="5700">
                <a:latin typeface="Times New Roman"/>
                <a:cs typeface="Times New Roman"/>
              </a:rPr>
              <a:t>	</a:t>
            </a:r>
            <a:r>
              <a:rPr dirty="0" sz="3350" spc="-295">
                <a:latin typeface="Symbol"/>
                <a:cs typeface="Symbol"/>
              </a:rPr>
              <a:t></a:t>
            </a:r>
            <a:r>
              <a:rPr dirty="0" sz="3350">
                <a:latin typeface="Times New Roman"/>
                <a:cs typeface="Times New Roman"/>
              </a:rPr>
              <a:t>	</a:t>
            </a:r>
            <a:r>
              <a:rPr dirty="0" sz="3350" spc="-295">
                <a:latin typeface="Symbol"/>
                <a:cs typeface="Symbol"/>
              </a:rPr>
              <a:t></a:t>
            </a:r>
            <a:r>
              <a:rPr dirty="0" sz="3350" spc="395">
                <a:latin typeface="Times New Roman"/>
                <a:cs typeface="Times New Roman"/>
              </a:rPr>
              <a:t> </a:t>
            </a:r>
            <a:r>
              <a:rPr dirty="0" sz="3350" spc="-295">
                <a:latin typeface="Symbol"/>
                <a:cs typeface="Symbol"/>
              </a:rPr>
              <a:t></a:t>
            </a:r>
            <a:r>
              <a:rPr dirty="0" sz="3350" spc="340">
                <a:latin typeface="Times New Roman"/>
                <a:cs typeface="Times New Roman"/>
              </a:rPr>
              <a:t> </a:t>
            </a:r>
            <a:r>
              <a:rPr dirty="0" sz="3350" spc="-295">
                <a:latin typeface="Symbol"/>
                <a:cs typeface="Symbol"/>
              </a:rPr>
              <a:t></a:t>
            </a:r>
            <a:r>
              <a:rPr dirty="0" sz="3350">
                <a:latin typeface="Times New Roman"/>
                <a:cs typeface="Times New Roman"/>
              </a:rPr>
              <a:t>	</a:t>
            </a:r>
            <a:r>
              <a:rPr dirty="0" sz="3350" spc="-295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76601" y="5061216"/>
            <a:ext cx="42164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40">
                <a:latin typeface="Times New Roman"/>
                <a:cs typeface="Times New Roman"/>
              </a:rPr>
              <a:t>2</a:t>
            </a:r>
            <a:r>
              <a:rPr dirty="0" sz="2550" i="1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54228" y="5061216"/>
            <a:ext cx="42164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40">
                <a:latin typeface="Times New Roman"/>
                <a:cs typeface="Times New Roman"/>
              </a:rPr>
              <a:t>2</a:t>
            </a:r>
            <a:r>
              <a:rPr dirty="0" sz="2550" i="1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39439" y="4502404"/>
            <a:ext cx="4144010" cy="717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6533" sz="5025" spc="-300">
                <a:latin typeface="Symbol"/>
                <a:cs typeface="Symbol"/>
              </a:rPr>
              <a:t></a:t>
            </a:r>
            <a:r>
              <a:rPr dirty="0" baseline="-34858" sz="3825">
                <a:latin typeface="Times New Roman"/>
                <a:cs typeface="Times New Roman"/>
              </a:rPr>
              <a:t>co</a:t>
            </a:r>
            <a:r>
              <a:rPr dirty="0" baseline="-34858" sz="3825" spc="82">
                <a:latin typeface="Times New Roman"/>
                <a:cs typeface="Times New Roman"/>
              </a:rPr>
              <a:t>s</a:t>
            </a:r>
            <a:r>
              <a:rPr dirty="0" baseline="-4357" sz="3825" spc="307">
                <a:latin typeface="Symbol"/>
                <a:cs typeface="Symbol"/>
              </a:rPr>
              <a:t></a:t>
            </a:r>
            <a:r>
              <a:rPr dirty="0" sz="3350" spc="-340" u="heavy">
                <a:latin typeface="Symbol"/>
                <a:cs typeface="Symbol"/>
              </a:rPr>
              <a:t></a:t>
            </a:r>
            <a:r>
              <a:rPr dirty="0" sz="2550" spc="140" u="heavy">
                <a:latin typeface="Times New Roman"/>
                <a:cs typeface="Times New Roman"/>
              </a:rPr>
              <a:t>2</a:t>
            </a:r>
            <a:r>
              <a:rPr dirty="0" sz="2550" spc="-5" i="1" u="heavy">
                <a:latin typeface="Times New Roman"/>
                <a:cs typeface="Times New Roman"/>
              </a:rPr>
              <a:t>x</a:t>
            </a:r>
            <a:r>
              <a:rPr dirty="0" sz="2550" spc="-200" i="1" u="heavy">
                <a:latin typeface="Times New Roman"/>
                <a:cs typeface="Times New Roman"/>
              </a:rPr>
              <a:t> </a:t>
            </a:r>
            <a:r>
              <a:rPr dirty="0" sz="2550" spc="165" u="heavy">
                <a:latin typeface="Symbol"/>
                <a:cs typeface="Symbol"/>
              </a:rPr>
              <a:t></a:t>
            </a:r>
            <a:r>
              <a:rPr dirty="0" sz="2550" spc="-135" u="heavy">
                <a:latin typeface="Times New Roman"/>
                <a:cs typeface="Times New Roman"/>
              </a:rPr>
              <a:t>1</a:t>
            </a:r>
            <a:r>
              <a:rPr dirty="0" sz="3350" spc="-505" u="heavy">
                <a:latin typeface="Symbol"/>
                <a:cs typeface="Symbol"/>
              </a:rPr>
              <a:t></a:t>
            </a:r>
            <a:r>
              <a:rPr dirty="0" sz="2550" spc="-25" i="1" u="heavy">
                <a:latin typeface="Times New Roman"/>
                <a:cs typeface="Times New Roman"/>
              </a:rPr>
              <a:t>u</a:t>
            </a:r>
            <a:r>
              <a:rPr dirty="0" sz="2550" i="1" u="heavy">
                <a:latin typeface="Times New Roman"/>
                <a:cs typeface="Times New Roman"/>
              </a:rPr>
              <a:t>π</a:t>
            </a:r>
            <a:r>
              <a:rPr dirty="0" sz="2550" spc="-254" i="1">
                <a:latin typeface="Times New Roman"/>
                <a:cs typeface="Times New Roman"/>
              </a:rPr>
              <a:t> </a:t>
            </a:r>
            <a:r>
              <a:rPr dirty="0" baseline="-4357" sz="3825">
                <a:latin typeface="Symbol"/>
                <a:cs typeface="Symbol"/>
              </a:rPr>
              <a:t></a:t>
            </a:r>
            <a:r>
              <a:rPr dirty="0" baseline="-4357" sz="3825" spc="-419">
                <a:latin typeface="Times New Roman"/>
                <a:cs typeface="Times New Roman"/>
              </a:rPr>
              <a:t> </a:t>
            </a:r>
            <a:r>
              <a:rPr dirty="0" baseline="-34858" sz="3825">
                <a:latin typeface="Times New Roman"/>
                <a:cs typeface="Times New Roman"/>
              </a:rPr>
              <a:t>co</a:t>
            </a:r>
            <a:r>
              <a:rPr dirty="0" baseline="-34858" sz="3825" spc="75">
                <a:latin typeface="Times New Roman"/>
                <a:cs typeface="Times New Roman"/>
              </a:rPr>
              <a:t>s</a:t>
            </a:r>
            <a:r>
              <a:rPr dirty="0" baseline="-4357" sz="3825" spc="307">
                <a:latin typeface="Symbol"/>
                <a:cs typeface="Symbol"/>
              </a:rPr>
              <a:t></a:t>
            </a:r>
            <a:r>
              <a:rPr dirty="0" sz="3350" spc="-335" u="heavy">
                <a:latin typeface="Symbol"/>
                <a:cs typeface="Symbol"/>
              </a:rPr>
              <a:t></a:t>
            </a:r>
            <a:r>
              <a:rPr dirty="0" sz="2550" spc="135" u="heavy">
                <a:latin typeface="Times New Roman"/>
                <a:cs typeface="Times New Roman"/>
              </a:rPr>
              <a:t>2</a:t>
            </a:r>
            <a:r>
              <a:rPr dirty="0" sz="2550" spc="-5" i="1" u="heavy">
                <a:latin typeface="Times New Roman"/>
                <a:cs typeface="Times New Roman"/>
              </a:rPr>
              <a:t>x</a:t>
            </a:r>
            <a:r>
              <a:rPr dirty="0" sz="2550" spc="-200" i="1" u="heavy">
                <a:latin typeface="Times New Roman"/>
                <a:cs typeface="Times New Roman"/>
              </a:rPr>
              <a:t> </a:t>
            </a:r>
            <a:r>
              <a:rPr dirty="0" sz="2550" spc="170" u="heavy">
                <a:latin typeface="Symbol"/>
                <a:cs typeface="Symbol"/>
              </a:rPr>
              <a:t></a:t>
            </a:r>
            <a:r>
              <a:rPr dirty="0" sz="2550" spc="-145" u="heavy">
                <a:latin typeface="Times New Roman"/>
                <a:cs typeface="Times New Roman"/>
              </a:rPr>
              <a:t>1</a:t>
            </a:r>
            <a:r>
              <a:rPr dirty="0" sz="3350" spc="-459" u="heavy">
                <a:latin typeface="Symbol"/>
                <a:cs typeface="Symbol"/>
              </a:rPr>
              <a:t></a:t>
            </a:r>
            <a:r>
              <a:rPr dirty="0" sz="2550" spc="-40" i="1" u="heavy">
                <a:latin typeface="Times New Roman"/>
                <a:cs typeface="Times New Roman"/>
              </a:rPr>
              <a:t>v</a:t>
            </a:r>
            <a:r>
              <a:rPr dirty="0" sz="2550" i="1" u="heavy">
                <a:latin typeface="Times New Roman"/>
                <a:cs typeface="Times New Roman"/>
              </a:rPr>
              <a:t>π</a:t>
            </a:r>
            <a:r>
              <a:rPr dirty="0" sz="2550" spc="-254" i="1">
                <a:latin typeface="Times New Roman"/>
                <a:cs typeface="Times New Roman"/>
              </a:rPr>
              <a:t> </a:t>
            </a:r>
            <a:r>
              <a:rPr dirty="0" baseline="-4357" sz="3825">
                <a:latin typeface="Symbol"/>
                <a:cs typeface="Symbol"/>
              </a:rPr>
              <a:t></a:t>
            </a:r>
            <a:endParaRPr baseline="-4357" sz="3825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94506" y="4808220"/>
            <a:ext cx="1758314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58265" algn="l"/>
              </a:tabLst>
            </a:pPr>
            <a:r>
              <a:rPr dirty="0" sz="2550" i="1">
                <a:latin typeface="Times New Roman"/>
                <a:cs typeface="Times New Roman"/>
              </a:rPr>
              <a:t>α</a:t>
            </a:r>
            <a:r>
              <a:rPr dirty="0" sz="2550" spc="140" i="1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u</a:t>
            </a:r>
            <a:r>
              <a:rPr dirty="0" sz="2550" spc="190" i="1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α</a:t>
            </a:r>
            <a:r>
              <a:rPr dirty="0" sz="2550" spc="175" i="1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v</a:t>
            </a:r>
            <a:r>
              <a:rPr dirty="0" sz="2550" spc="15" i="1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T</a:t>
            </a:r>
            <a:r>
              <a:rPr dirty="0" sz="2550" i="1">
                <a:latin typeface="Times New Roman"/>
                <a:cs typeface="Times New Roman"/>
              </a:rPr>
              <a:t>	</a:t>
            </a:r>
            <a:r>
              <a:rPr dirty="0" sz="2550" spc="-5" i="1">
                <a:latin typeface="Times New Roman"/>
                <a:cs typeface="Times New Roman"/>
              </a:rPr>
              <a:t>u,v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72564" y="4808220"/>
            <a:ext cx="101854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0195" algn="l"/>
                <a:tab pos="827405" algn="l"/>
              </a:tabLst>
            </a:pPr>
            <a:r>
              <a:rPr dirty="0" sz="2550" spc="-5" i="1">
                <a:latin typeface="Times New Roman"/>
                <a:cs typeface="Times New Roman"/>
              </a:rPr>
              <a:t>f</a:t>
            </a:r>
            <a:r>
              <a:rPr dirty="0" sz="2550" spc="-5" i="1">
                <a:latin typeface="Times New Roman"/>
                <a:cs typeface="Times New Roman"/>
              </a:rPr>
              <a:t>	</a:t>
            </a:r>
            <a:r>
              <a:rPr dirty="0" sz="2550" spc="-5" i="1">
                <a:latin typeface="Times New Roman"/>
                <a:cs typeface="Times New Roman"/>
              </a:rPr>
              <a:t>x,y</a:t>
            </a:r>
            <a:r>
              <a:rPr dirty="0" sz="2550" spc="-5" i="1">
                <a:latin typeface="Times New Roman"/>
                <a:cs typeface="Times New Roman"/>
              </a:rPr>
              <a:t>	</a:t>
            </a:r>
            <a:r>
              <a:rPr dirty="0" sz="2550" spc="-5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76538" y="3583685"/>
            <a:ext cx="42164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40">
                <a:latin typeface="Times New Roman"/>
                <a:cs typeface="Times New Roman"/>
              </a:rPr>
              <a:t>2</a:t>
            </a:r>
            <a:r>
              <a:rPr dirty="0" sz="2550" i="1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54165" y="3583685"/>
            <a:ext cx="42164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40">
                <a:latin typeface="Times New Roman"/>
                <a:cs typeface="Times New Roman"/>
              </a:rPr>
              <a:t>2</a:t>
            </a:r>
            <a:r>
              <a:rPr dirty="0" sz="2550" i="1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39472" y="3025025"/>
            <a:ext cx="4144010" cy="717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6533" sz="5025" spc="-300">
                <a:latin typeface="Symbol"/>
                <a:cs typeface="Symbol"/>
              </a:rPr>
              <a:t></a:t>
            </a:r>
            <a:r>
              <a:rPr dirty="0" baseline="-34858" sz="3825">
                <a:latin typeface="Times New Roman"/>
                <a:cs typeface="Times New Roman"/>
              </a:rPr>
              <a:t>co</a:t>
            </a:r>
            <a:r>
              <a:rPr dirty="0" baseline="-34858" sz="3825" spc="82">
                <a:latin typeface="Times New Roman"/>
                <a:cs typeface="Times New Roman"/>
              </a:rPr>
              <a:t>s</a:t>
            </a:r>
            <a:r>
              <a:rPr dirty="0" baseline="-4357" sz="3825" spc="307">
                <a:latin typeface="Symbol"/>
                <a:cs typeface="Symbol"/>
              </a:rPr>
              <a:t></a:t>
            </a:r>
            <a:r>
              <a:rPr dirty="0" sz="3350" spc="-345" u="heavy">
                <a:latin typeface="Symbol"/>
                <a:cs typeface="Symbol"/>
              </a:rPr>
              <a:t></a:t>
            </a:r>
            <a:r>
              <a:rPr dirty="0" sz="2550" spc="140" u="heavy">
                <a:latin typeface="Times New Roman"/>
                <a:cs typeface="Times New Roman"/>
              </a:rPr>
              <a:t>2</a:t>
            </a:r>
            <a:r>
              <a:rPr dirty="0" sz="2550" spc="-5" i="1" u="heavy">
                <a:latin typeface="Times New Roman"/>
                <a:cs typeface="Times New Roman"/>
              </a:rPr>
              <a:t>x</a:t>
            </a:r>
            <a:r>
              <a:rPr dirty="0" sz="2550" spc="-200" i="1" u="heavy">
                <a:latin typeface="Times New Roman"/>
                <a:cs typeface="Times New Roman"/>
              </a:rPr>
              <a:t> </a:t>
            </a:r>
            <a:r>
              <a:rPr dirty="0" sz="2550" spc="165" u="heavy">
                <a:latin typeface="Symbol"/>
                <a:cs typeface="Symbol"/>
              </a:rPr>
              <a:t></a:t>
            </a:r>
            <a:r>
              <a:rPr dirty="0" sz="2550" spc="-135" u="heavy">
                <a:latin typeface="Times New Roman"/>
                <a:cs typeface="Times New Roman"/>
              </a:rPr>
              <a:t>1</a:t>
            </a:r>
            <a:r>
              <a:rPr dirty="0" sz="3350" spc="-505" u="heavy">
                <a:latin typeface="Symbol"/>
                <a:cs typeface="Symbol"/>
              </a:rPr>
              <a:t></a:t>
            </a:r>
            <a:r>
              <a:rPr dirty="0" sz="2550" spc="-25" i="1" u="heavy">
                <a:latin typeface="Times New Roman"/>
                <a:cs typeface="Times New Roman"/>
              </a:rPr>
              <a:t>u</a:t>
            </a:r>
            <a:r>
              <a:rPr dirty="0" sz="2550" i="1" u="heavy">
                <a:latin typeface="Times New Roman"/>
                <a:cs typeface="Times New Roman"/>
              </a:rPr>
              <a:t>π</a:t>
            </a:r>
            <a:r>
              <a:rPr dirty="0" sz="2550" spc="-254" i="1">
                <a:latin typeface="Times New Roman"/>
                <a:cs typeface="Times New Roman"/>
              </a:rPr>
              <a:t> </a:t>
            </a:r>
            <a:r>
              <a:rPr dirty="0" baseline="-4357" sz="3825">
                <a:latin typeface="Symbol"/>
                <a:cs typeface="Symbol"/>
              </a:rPr>
              <a:t></a:t>
            </a:r>
            <a:r>
              <a:rPr dirty="0" baseline="-4357" sz="3825" spc="-419">
                <a:latin typeface="Times New Roman"/>
                <a:cs typeface="Times New Roman"/>
              </a:rPr>
              <a:t> </a:t>
            </a:r>
            <a:r>
              <a:rPr dirty="0" baseline="-34858" sz="3825">
                <a:latin typeface="Times New Roman"/>
                <a:cs typeface="Times New Roman"/>
              </a:rPr>
              <a:t>co</a:t>
            </a:r>
            <a:r>
              <a:rPr dirty="0" baseline="-34858" sz="3825" spc="75">
                <a:latin typeface="Times New Roman"/>
                <a:cs typeface="Times New Roman"/>
              </a:rPr>
              <a:t>s</a:t>
            </a:r>
            <a:r>
              <a:rPr dirty="0" baseline="-4357" sz="3825" spc="307">
                <a:latin typeface="Symbol"/>
                <a:cs typeface="Symbol"/>
              </a:rPr>
              <a:t></a:t>
            </a:r>
            <a:r>
              <a:rPr dirty="0" sz="3350" spc="-335" u="heavy">
                <a:latin typeface="Symbol"/>
                <a:cs typeface="Symbol"/>
              </a:rPr>
              <a:t></a:t>
            </a:r>
            <a:r>
              <a:rPr dirty="0" sz="2550" spc="135" u="heavy">
                <a:latin typeface="Times New Roman"/>
                <a:cs typeface="Times New Roman"/>
              </a:rPr>
              <a:t>2</a:t>
            </a:r>
            <a:r>
              <a:rPr dirty="0" sz="2550" spc="-5" i="1" u="heavy">
                <a:latin typeface="Times New Roman"/>
                <a:cs typeface="Times New Roman"/>
              </a:rPr>
              <a:t>x</a:t>
            </a:r>
            <a:r>
              <a:rPr dirty="0" sz="2550" spc="-200" i="1" u="heavy">
                <a:latin typeface="Times New Roman"/>
                <a:cs typeface="Times New Roman"/>
              </a:rPr>
              <a:t> </a:t>
            </a:r>
            <a:r>
              <a:rPr dirty="0" sz="2550" spc="170" u="heavy">
                <a:latin typeface="Symbol"/>
                <a:cs typeface="Symbol"/>
              </a:rPr>
              <a:t></a:t>
            </a:r>
            <a:r>
              <a:rPr dirty="0" sz="2550" spc="-145" u="heavy">
                <a:latin typeface="Times New Roman"/>
                <a:cs typeface="Times New Roman"/>
              </a:rPr>
              <a:t>1</a:t>
            </a:r>
            <a:r>
              <a:rPr dirty="0" sz="3350" spc="-459" u="heavy">
                <a:latin typeface="Symbol"/>
                <a:cs typeface="Symbol"/>
              </a:rPr>
              <a:t></a:t>
            </a:r>
            <a:r>
              <a:rPr dirty="0" sz="2550" spc="-40" i="1" u="heavy">
                <a:latin typeface="Times New Roman"/>
                <a:cs typeface="Times New Roman"/>
              </a:rPr>
              <a:t>v</a:t>
            </a:r>
            <a:r>
              <a:rPr dirty="0" sz="2550" i="1" u="heavy">
                <a:latin typeface="Times New Roman"/>
                <a:cs typeface="Times New Roman"/>
              </a:rPr>
              <a:t>π</a:t>
            </a:r>
            <a:r>
              <a:rPr dirty="0" sz="2550" spc="-254" i="1">
                <a:latin typeface="Times New Roman"/>
                <a:cs typeface="Times New Roman"/>
              </a:rPr>
              <a:t> </a:t>
            </a:r>
            <a:r>
              <a:rPr dirty="0" baseline="-4357" sz="3825">
                <a:latin typeface="Symbol"/>
                <a:cs typeface="Symbol"/>
              </a:rPr>
              <a:t></a:t>
            </a:r>
            <a:endParaRPr baseline="-4357" sz="3825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27580" y="5257292"/>
            <a:ext cx="2106930" cy="678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30935">
              <a:lnSpc>
                <a:spcPct val="100000"/>
              </a:lnSpc>
            </a:pPr>
            <a:r>
              <a:rPr dirty="0" sz="1450" spc="15" i="1">
                <a:latin typeface="Times New Roman"/>
                <a:cs typeface="Times New Roman"/>
              </a:rPr>
              <a:t>u</a:t>
            </a:r>
            <a:r>
              <a:rPr dirty="0" sz="1450" spc="-240" i="1">
                <a:latin typeface="Times New Roman"/>
                <a:cs typeface="Times New Roman"/>
              </a:rPr>
              <a:t> </a:t>
            </a:r>
            <a:r>
              <a:rPr dirty="0" sz="1450" spc="60">
                <a:latin typeface="Symbol"/>
                <a:cs typeface="Symbol"/>
              </a:rPr>
              <a:t></a:t>
            </a:r>
            <a:r>
              <a:rPr dirty="0" sz="1450" spc="15">
                <a:latin typeface="Times New Roman"/>
                <a:cs typeface="Times New Roman"/>
              </a:rPr>
              <a:t>0</a:t>
            </a:r>
            <a:r>
              <a:rPr dirty="0" sz="1450">
                <a:latin typeface="Times New Roman"/>
                <a:cs typeface="Times New Roman"/>
              </a:rPr>
              <a:t> </a:t>
            </a:r>
            <a:r>
              <a:rPr dirty="0" sz="1450" spc="-135">
                <a:latin typeface="Times New Roman"/>
                <a:cs typeface="Times New Roman"/>
              </a:rPr>
              <a:t> </a:t>
            </a:r>
            <a:r>
              <a:rPr dirty="0" sz="1450" spc="105" i="1">
                <a:latin typeface="Times New Roman"/>
                <a:cs typeface="Times New Roman"/>
              </a:rPr>
              <a:t>v</a:t>
            </a:r>
            <a:r>
              <a:rPr dirty="0" sz="1450" spc="60">
                <a:latin typeface="Symbol"/>
                <a:cs typeface="Symbol"/>
              </a:rPr>
              <a:t></a:t>
            </a:r>
            <a:r>
              <a:rPr dirty="0" sz="1450" spc="15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2550" spc="-5" i="1">
                <a:latin typeface="Times New Roman"/>
                <a:cs typeface="Times New Roman"/>
              </a:rPr>
              <a:t>x,y</a:t>
            </a:r>
            <a:r>
              <a:rPr dirty="0" sz="2550" spc="-50" i="1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-114">
                <a:latin typeface="Times New Roman"/>
                <a:cs typeface="Times New Roman"/>
              </a:rPr>
              <a:t> </a:t>
            </a:r>
            <a:r>
              <a:rPr dirty="0" sz="2550" spc="55">
                <a:latin typeface="Times New Roman"/>
                <a:cs typeface="Times New Roman"/>
              </a:rPr>
              <a:t>0</a:t>
            </a:r>
            <a:r>
              <a:rPr dirty="0" sz="2550" spc="-440" i="1">
                <a:latin typeface="Times New Roman"/>
                <a:cs typeface="Times New Roman"/>
              </a:rPr>
              <a:t>,</a:t>
            </a:r>
            <a:r>
              <a:rPr dirty="0" sz="2550" spc="-135">
                <a:latin typeface="Times New Roman"/>
                <a:cs typeface="Times New Roman"/>
              </a:rPr>
              <a:t>1</a:t>
            </a:r>
            <a:r>
              <a:rPr dirty="0" sz="2550" i="1">
                <a:latin typeface="Times New Roman"/>
                <a:cs typeface="Times New Roman"/>
              </a:rPr>
              <a:t>,...,N</a:t>
            </a:r>
            <a:r>
              <a:rPr dirty="0" sz="2550" spc="-30" i="1">
                <a:latin typeface="Times New Roman"/>
                <a:cs typeface="Times New Roman"/>
              </a:rPr>
              <a:t> </a:t>
            </a:r>
            <a:r>
              <a:rPr dirty="0" sz="2550" spc="130">
                <a:latin typeface="Symbol"/>
                <a:cs typeface="Symbol"/>
              </a:rPr>
              <a:t></a:t>
            </a:r>
            <a:r>
              <a:rPr dirty="0" sz="255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64990" y="3141217"/>
            <a:ext cx="747395" cy="234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25" i="1">
                <a:latin typeface="Times New Roman"/>
                <a:cs typeface="Times New Roman"/>
              </a:rPr>
              <a:t>N</a:t>
            </a:r>
            <a:r>
              <a:rPr dirty="0" sz="1450" spc="-145" i="1">
                <a:latin typeface="Times New Roman"/>
                <a:cs typeface="Times New Roman"/>
              </a:rPr>
              <a:t> </a:t>
            </a:r>
            <a:r>
              <a:rPr dirty="0" sz="1450" spc="-75">
                <a:latin typeface="Symbol"/>
                <a:cs typeface="Symbol"/>
              </a:rPr>
              <a:t></a:t>
            </a:r>
            <a:r>
              <a:rPr dirty="0" sz="1450" spc="15">
                <a:latin typeface="Times New Roman"/>
                <a:cs typeface="Times New Roman"/>
              </a:rPr>
              <a:t>1</a:t>
            </a:r>
            <a:r>
              <a:rPr dirty="0" sz="1450" spc="-45">
                <a:latin typeface="Times New Roman"/>
                <a:cs typeface="Times New Roman"/>
              </a:rPr>
              <a:t> </a:t>
            </a:r>
            <a:r>
              <a:rPr dirty="0" sz="1450" spc="25" i="1">
                <a:latin typeface="Times New Roman"/>
                <a:cs typeface="Times New Roman"/>
              </a:rPr>
              <a:t>N</a:t>
            </a:r>
            <a:r>
              <a:rPr dirty="0" sz="1450" spc="-145" i="1">
                <a:latin typeface="Times New Roman"/>
                <a:cs typeface="Times New Roman"/>
              </a:rPr>
              <a:t> </a:t>
            </a:r>
            <a:r>
              <a:rPr dirty="0" sz="1450" spc="-75">
                <a:latin typeface="Symbol"/>
                <a:cs typeface="Symbol"/>
              </a:rPr>
              <a:t></a:t>
            </a:r>
            <a:r>
              <a:rPr dirty="0" sz="1450" spc="15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92605" y="3172104"/>
            <a:ext cx="3656965" cy="1680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0675" algn="l"/>
                <a:tab pos="872490" algn="l"/>
                <a:tab pos="3275329" algn="l"/>
              </a:tabLst>
            </a:pPr>
            <a:r>
              <a:rPr dirty="0" sz="2550" i="1">
                <a:latin typeface="Times New Roman"/>
                <a:cs typeface="Times New Roman"/>
              </a:rPr>
              <a:t>T</a:t>
            </a:r>
            <a:r>
              <a:rPr dirty="0" sz="2550" i="1">
                <a:latin typeface="Times New Roman"/>
                <a:cs typeface="Times New Roman"/>
              </a:rPr>
              <a:t>	</a:t>
            </a:r>
            <a:r>
              <a:rPr dirty="0" sz="2550" spc="-5" i="1">
                <a:latin typeface="Times New Roman"/>
                <a:cs typeface="Times New Roman"/>
              </a:rPr>
              <a:t>u,v</a:t>
            </a:r>
            <a:r>
              <a:rPr dirty="0" sz="2550" spc="-5" i="1">
                <a:latin typeface="Times New Roman"/>
                <a:cs typeface="Times New Roman"/>
              </a:rPr>
              <a:t>	</a:t>
            </a:r>
            <a:r>
              <a:rPr dirty="0" sz="2550" spc="-5">
                <a:latin typeface="Symbol"/>
                <a:cs typeface="Symbol"/>
              </a:rPr>
              <a:t></a:t>
            </a:r>
            <a:r>
              <a:rPr dirty="0" sz="2550" spc="-120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α</a:t>
            </a:r>
            <a:r>
              <a:rPr dirty="0" sz="2550" spc="140" i="1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u</a:t>
            </a:r>
            <a:r>
              <a:rPr dirty="0" sz="2550" spc="190" i="1">
                <a:latin typeface="Times New Roman"/>
                <a:cs typeface="Times New Roman"/>
              </a:rPr>
              <a:t> </a:t>
            </a:r>
            <a:r>
              <a:rPr dirty="0" sz="2550" i="1">
                <a:latin typeface="Times New Roman"/>
                <a:cs typeface="Times New Roman"/>
              </a:rPr>
              <a:t>α</a:t>
            </a:r>
            <a:r>
              <a:rPr dirty="0" sz="2550" spc="175" i="1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v</a:t>
            </a:r>
            <a:r>
              <a:rPr dirty="0" sz="2550" spc="155" i="1">
                <a:latin typeface="Times New Roman"/>
                <a:cs typeface="Times New Roman"/>
              </a:rPr>
              <a:t> </a:t>
            </a:r>
            <a:r>
              <a:rPr dirty="0" baseline="-8771" sz="5700" spc="434">
                <a:latin typeface="Symbol"/>
                <a:cs typeface="Symbol"/>
              </a:rPr>
              <a:t></a:t>
            </a:r>
            <a:r>
              <a:rPr dirty="0" baseline="-8771" sz="5700" spc="22">
                <a:latin typeface="Symbol"/>
                <a:cs typeface="Symbol"/>
              </a:rPr>
              <a:t></a:t>
            </a:r>
            <a:r>
              <a:rPr dirty="0" baseline="-8771" sz="5700" spc="-277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f</a:t>
            </a:r>
            <a:r>
              <a:rPr dirty="0" sz="2550" i="1">
                <a:latin typeface="Times New Roman"/>
                <a:cs typeface="Times New Roman"/>
              </a:rPr>
              <a:t>	</a:t>
            </a:r>
            <a:r>
              <a:rPr dirty="0" sz="2550" spc="-5" i="1">
                <a:latin typeface="Times New Roman"/>
                <a:cs typeface="Times New Roman"/>
              </a:rPr>
              <a:t>x,y</a:t>
            </a:r>
            <a:endParaRPr sz="2550">
              <a:latin typeface="Times New Roman"/>
              <a:cs typeface="Times New Roman"/>
            </a:endParaRPr>
          </a:p>
          <a:p>
            <a:pPr marL="2197735">
              <a:lnSpc>
                <a:spcPct val="100000"/>
              </a:lnSpc>
              <a:spcBef>
                <a:spcPts val="225"/>
              </a:spcBef>
            </a:pPr>
            <a:r>
              <a:rPr dirty="0" sz="1450" spc="105" i="1">
                <a:latin typeface="Times New Roman"/>
                <a:cs typeface="Times New Roman"/>
              </a:rPr>
              <a:t>x</a:t>
            </a:r>
            <a:r>
              <a:rPr dirty="0" sz="1450" spc="60">
                <a:latin typeface="Symbol"/>
                <a:cs typeface="Symbol"/>
              </a:rPr>
              <a:t></a:t>
            </a:r>
            <a:r>
              <a:rPr dirty="0" sz="1450" spc="15">
                <a:latin typeface="Times New Roman"/>
                <a:cs typeface="Times New Roman"/>
              </a:rPr>
              <a:t>0</a:t>
            </a:r>
            <a:r>
              <a:rPr dirty="0" sz="1450">
                <a:latin typeface="Times New Roman"/>
                <a:cs typeface="Times New Roman"/>
              </a:rPr>
              <a:t> </a:t>
            </a:r>
            <a:r>
              <a:rPr dirty="0" sz="1450" spc="-65">
                <a:latin typeface="Times New Roman"/>
                <a:cs typeface="Times New Roman"/>
              </a:rPr>
              <a:t> </a:t>
            </a:r>
            <a:r>
              <a:rPr dirty="0" sz="1450" spc="125" i="1">
                <a:latin typeface="Times New Roman"/>
                <a:cs typeface="Times New Roman"/>
              </a:rPr>
              <a:t>y</a:t>
            </a:r>
            <a:r>
              <a:rPr dirty="0" sz="1450" spc="60">
                <a:latin typeface="Symbol"/>
                <a:cs typeface="Symbol"/>
              </a:rPr>
              <a:t></a:t>
            </a:r>
            <a:r>
              <a:rPr dirty="0" sz="1450" spc="15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  <a:p>
            <a:pPr marL="22225">
              <a:lnSpc>
                <a:spcPct val="100000"/>
              </a:lnSpc>
              <a:spcBef>
                <a:spcPts val="710"/>
              </a:spcBef>
            </a:pPr>
            <a:r>
              <a:rPr dirty="0" sz="2550" spc="-5" i="1">
                <a:latin typeface="Times New Roman"/>
                <a:cs typeface="Times New Roman"/>
              </a:rPr>
              <a:t>u,v</a:t>
            </a:r>
            <a:r>
              <a:rPr dirty="0" sz="2550" spc="-70" i="1">
                <a:latin typeface="Times New Roman"/>
                <a:cs typeface="Times New Roman"/>
              </a:rPr>
              <a:t> </a:t>
            </a:r>
            <a:r>
              <a:rPr dirty="0" sz="2550">
                <a:latin typeface="Symbol"/>
                <a:cs typeface="Symbol"/>
              </a:rPr>
              <a:t></a:t>
            </a:r>
            <a:r>
              <a:rPr dirty="0" sz="2550" spc="-114">
                <a:latin typeface="Times New Roman"/>
                <a:cs typeface="Times New Roman"/>
              </a:rPr>
              <a:t> </a:t>
            </a:r>
            <a:r>
              <a:rPr dirty="0" sz="2550" spc="55">
                <a:latin typeface="Times New Roman"/>
                <a:cs typeface="Times New Roman"/>
              </a:rPr>
              <a:t>0</a:t>
            </a:r>
            <a:r>
              <a:rPr dirty="0" sz="2550" spc="-445" i="1">
                <a:latin typeface="Times New Roman"/>
                <a:cs typeface="Times New Roman"/>
              </a:rPr>
              <a:t>,</a:t>
            </a:r>
            <a:r>
              <a:rPr dirty="0" sz="2550" spc="-135">
                <a:latin typeface="Times New Roman"/>
                <a:cs typeface="Times New Roman"/>
              </a:rPr>
              <a:t>1</a:t>
            </a:r>
            <a:r>
              <a:rPr dirty="0" sz="2550" i="1">
                <a:latin typeface="Times New Roman"/>
                <a:cs typeface="Times New Roman"/>
              </a:rPr>
              <a:t>,...,N</a:t>
            </a:r>
            <a:r>
              <a:rPr dirty="0" sz="2550" spc="-35" i="1">
                <a:latin typeface="Times New Roman"/>
                <a:cs typeface="Times New Roman"/>
              </a:rPr>
              <a:t> </a:t>
            </a:r>
            <a:r>
              <a:rPr dirty="0" sz="2550" spc="125">
                <a:latin typeface="Symbol"/>
                <a:cs typeface="Symbol"/>
              </a:rPr>
              <a:t></a:t>
            </a:r>
            <a:r>
              <a:rPr dirty="0" sz="255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  <a:p>
            <a:pPr marL="1167765">
              <a:lnSpc>
                <a:spcPct val="100000"/>
              </a:lnSpc>
              <a:spcBef>
                <a:spcPts val="1090"/>
              </a:spcBef>
            </a:pPr>
            <a:r>
              <a:rPr dirty="0" sz="1450" spc="25" i="1">
                <a:latin typeface="Times New Roman"/>
                <a:cs typeface="Times New Roman"/>
              </a:rPr>
              <a:t>N</a:t>
            </a:r>
            <a:r>
              <a:rPr dirty="0" sz="1450" spc="-145" i="1">
                <a:latin typeface="Times New Roman"/>
                <a:cs typeface="Times New Roman"/>
              </a:rPr>
              <a:t> </a:t>
            </a:r>
            <a:r>
              <a:rPr dirty="0" sz="1450" spc="-75">
                <a:latin typeface="Symbol"/>
                <a:cs typeface="Symbol"/>
              </a:rPr>
              <a:t></a:t>
            </a:r>
            <a:r>
              <a:rPr dirty="0" sz="1450" spc="15">
                <a:latin typeface="Times New Roman"/>
                <a:cs typeface="Times New Roman"/>
              </a:rPr>
              <a:t>1</a:t>
            </a:r>
            <a:r>
              <a:rPr dirty="0" sz="1450" spc="-40">
                <a:latin typeface="Times New Roman"/>
                <a:cs typeface="Times New Roman"/>
              </a:rPr>
              <a:t> </a:t>
            </a:r>
            <a:r>
              <a:rPr dirty="0" sz="1450" spc="25" i="1">
                <a:latin typeface="Times New Roman"/>
                <a:cs typeface="Times New Roman"/>
              </a:rPr>
              <a:t>N</a:t>
            </a:r>
            <a:r>
              <a:rPr dirty="0" sz="1450" spc="-150" i="1">
                <a:latin typeface="Times New Roman"/>
                <a:cs typeface="Times New Roman"/>
              </a:rPr>
              <a:t> </a:t>
            </a:r>
            <a:r>
              <a:rPr dirty="0" sz="1450" spc="-75">
                <a:latin typeface="Symbol"/>
                <a:cs typeface="Symbol"/>
              </a:rPr>
              <a:t></a:t>
            </a:r>
            <a:r>
              <a:rPr dirty="0" sz="1450" spc="15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DCT</a:t>
            </a:r>
            <a:r>
              <a:rPr dirty="0" spc="-10">
                <a:latin typeface="NSimSun"/>
                <a:cs typeface="NSimSun"/>
              </a:rPr>
              <a:t>变换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31987" y="5420867"/>
            <a:ext cx="6588759" cy="908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g的值不是整数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  <a:spcBef>
                <a:spcPts val="1435"/>
              </a:spcBef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0为黑，1为白，较大的g值，对应较浅的灰度级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67469" y="1833372"/>
            <a:ext cx="5045202" cy="323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三种变换举例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78457" y="1786635"/>
            <a:ext cx="7663180" cy="4923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说明：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1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512×512大小的单色图像</a:t>
            </a:r>
            <a:endParaRPr sz="2400">
              <a:latin typeface="NSimSun"/>
              <a:cs typeface="NSimSun"/>
            </a:endParaRPr>
          </a:p>
          <a:p>
            <a:pPr marL="774700" marR="5080" indent="-304800">
              <a:lnSpc>
                <a:spcPct val="149800"/>
              </a:lnSpc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 spc="-5">
                <a:latin typeface="NSimSun"/>
                <a:cs typeface="NSimSun"/>
              </a:rPr>
              <a:t>先将原图分割为8×8大小的子图像，然后用DFT,WHT 和DCT的一种，表示每一个子图像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将得到所有系数的50%去掉，即丢掉32个系数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对截取的系数阵列进行逆变换，保留32个系数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丢掉的32个系数，对复原图像质量的视觉影响很小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产生的均方误差</a:t>
            </a:r>
            <a:endParaRPr sz="2400">
              <a:latin typeface="NSimSun"/>
              <a:cs typeface="NSimSun"/>
            </a:endParaRPr>
          </a:p>
          <a:p>
            <a:pPr marL="2146300">
              <a:lnSpc>
                <a:spcPct val="100000"/>
              </a:lnSpc>
              <a:spcBef>
                <a:spcPts val="1425"/>
              </a:spcBef>
            </a:pPr>
            <a:r>
              <a:rPr dirty="0" sz="2400">
                <a:latin typeface="NSimSun"/>
                <a:cs typeface="NSimSun"/>
              </a:rPr>
              <a:t>rms</a:t>
            </a:r>
            <a:r>
              <a:rPr dirty="0" baseline="-20833" sz="2400">
                <a:latin typeface="NSimSun"/>
                <a:cs typeface="NSimSun"/>
              </a:rPr>
              <a:t>DFT</a:t>
            </a:r>
            <a:r>
              <a:rPr dirty="0" sz="2400" spc="-5">
                <a:latin typeface="NSimSun"/>
                <a:cs typeface="NSimSun"/>
              </a:rPr>
              <a:t>&gt;rms</a:t>
            </a:r>
            <a:r>
              <a:rPr dirty="0" baseline="-20833" sz="2400">
                <a:latin typeface="NSimSun"/>
                <a:cs typeface="NSimSun"/>
              </a:rPr>
              <a:t>WHT</a:t>
            </a:r>
            <a:r>
              <a:rPr dirty="0" sz="2400" spc="-5">
                <a:latin typeface="NSimSun"/>
                <a:cs typeface="NSimSun"/>
              </a:rPr>
              <a:t>&gt;rms</a:t>
            </a:r>
            <a:r>
              <a:rPr dirty="0" baseline="-20833" sz="2400">
                <a:latin typeface="NSimSun"/>
                <a:cs typeface="NSimSun"/>
              </a:rPr>
              <a:t>DCT</a:t>
            </a:r>
            <a:endParaRPr baseline="-20833"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三种变换举例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3605669" y="1833372"/>
            <a:ext cx="3396996" cy="5105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54251" y="2393441"/>
            <a:ext cx="1701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DFT还原图像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4251" y="4247388"/>
            <a:ext cx="1701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WHT还原图像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5879" y="5904738"/>
            <a:ext cx="1701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DCT还原图像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4356" y="2412491"/>
            <a:ext cx="1549400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rms</a:t>
            </a:r>
            <a:r>
              <a:rPr dirty="0" baseline="-20833" sz="2400">
                <a:solidFill>
                  <a:srgbClr val="EE2B0A"/>
                </a:solidFill>
                <a:latin typeface="NSimSun"/>
                <a:cs typeface="NSimSun"/>
              </a:rPr>
              <a:t>DF</a:t>
            </a:r>
            <a:r>
              <a:rPr dirty="0" baseline="-20833" sz="2400" spc="-7">
                <a:solidFill>
                  <a:srgbClr val="EE2B0A"/>
                </a:solidFill>
                <a:latin typeface="NSimSun"/>
                <a:cs typeface="NSimSun"/>
              </a:rPr>
              <a:t>T</a:t>
            </a: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=1.28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46746" y="4168140"/>
            <a:ext cx="155003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rms</a:t>
            </a:r>
            <a:r>
              <a:rPr dirty="0" baseline="-20833" sz="2400">
                <a:solidFill>
                  <a:srgbClr val="EE2B0A"/>
                </a:solidFill>
                <a:latin typeface="NSimSun"/>
                <a:cs typeface="NSimSun"/>
              </a:rPr>
              <a:t>WH</a:t>
            </a:r>
            <a:r>
              <a:rPr dirty="0" baseline="-20833" sz="2400" spc="-7">
                <a:solidFill>
                  <a:srgbClr val="EE2B0A"/>
                </a:solidFill>
                <a:latin typeface="NSimSun"/>
                <a:cs typeface="NSimSun"/>
              </a:rPr>
              <a:t>T</a:t>
            </a: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=0.86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18375" y="5968746"/>
            <a:ext cx="155003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rms</a:t>
            </a:r>
            <a:r>
              <a:rPr dirty="0" baseline="-20833" sz="2400">
                <a:solidFill>
                  <a:srgbClr val="EE2B0A"/>
                </a:solidFill>
                <a:latin typeface="NSimSun"/>
                <a:cs typeface="NSimSun"/>
              </a:rPr>
              <a:t>DC</a:t>
            </a:r>
            <a:r>
              <a:rPr dirty="0" baseline="-20833" sz="2400" spc="-7">
                <a:solidFill>
                  <a:srgbClr val="EE2B0A"/>
                </a:solidFill>
                <a:latin typeface="NSimSun"/>
                <a:cs typeface="NSimSun"/>
              </a:rPr>
              <a:t>T</a:t>
            </a: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=0.68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三种变换举例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  <a:tabLst>
                <a:tab pos="423545" algn="l"/>
              </a:tabLst>
            </a:pPr>
            <a:r>
              <a:rPr dirty="0" sz="2200" b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 b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pc="-5" b="0">
                <a:latin typeface="NSimSun"/>
                <a:cs typeface="NSimSun"/>
              </a:rPr>
              <a:t>结论</a:t>
            </a:r>
            <a:endParaRPr sz="2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7432" y="2225802"/>
            <a:ext cx="7510780" cy="4751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11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DCT的信息压缩能力比DFT和WHT的能力要强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WHT是最容易实现的</a:t>
            </a:r>
            <a:endParaRPr sz="2400">
              <a:latin typeface="NSimSun"/>
              <a:cs typeface="NSimSun"/>
            </a:endParaRPr>
          </a:p>
          <a:p>
            <a:pPr algn="just" marL="317500" marR="309880" indent="-304800">
              <a:lnSpc>
                <a:spcPct val="149800"/>
              </a:lnSpc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DCT在信息压缩能力和计算复杂性之间提供了很好的 平衡，因此，许多变换编码系统都是以DCT变换为基 础的</a:t>
            </a:r>
            <a:endParaRPr sz="2400">
              <a:latin typeface="NSimSun"/>
              <a:cs typeface="NSimSun"/>
            </a:endParaRPr>
          </a:p>
          <a:p>
            <a:pPr marL="317500" marR="5080" indent="-304800">
              <a:lnSpc>
                <a:spcPts val="4310"/>
              </a:lnSpc>
              <a:spcBef>
                <a:spcPts val="38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 spc="-5">
                <a:latin typeface="NSimSun"/>
                <a:cs typeface="NSimSun"/>
              </a:rPr>
              <a:t>对比其它方法，DCT变换具有使用单一的集成电路就可 以实现，可以将最多的信息包装在最少的系数之中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可使</a:t>
            </a:r>
            <a:r>
              <a:rPr dirty="0" sz="2400" spc="-5">
                <a:latin typeface="Times New Roman"/>
                <a:cs typeface="Times New Roman"/>
              </a:rPr>
              <a:t>“</a:t>
            </a:r>
            <a:r>
              <a:rPr dirty="0" sz="2400" spc="-5">
                <a:latin typeface="NSimSun"/>
                <a:cs typeface="NSimSun"/>
              </a:rPr>
              <a:t>分块噪声</a:t>
            </a:r>
            <a:r>
              <a:rPr dirty="0" sz="2400" spc="-5">
                <a:latin typeface="Times New Roman"/>
                <a:cs typeface="Times New Roman"/>
              </a:rPr>
              <a:t>”</a:t>
            </a:r>
            <a:r>
              <a:rPr dirty="0" sz="2400">
                <a:latin typeface="NSimSun"/>
                <a:cs typeface="NSimSun"/>
              </a:rPr>
              <a:t>的块效应最小，这些分块噪声是由子</a:t>
            </a:r>
            <a:endParaRPr sz="2400">
              <a:latin typeface="NSimSun"/>
              <a:cs typeface="NSimSun"/>
            </a:endParaRPr>
          </a:p>
          <a:p>
            <a:pPr marL="317500">
              <a:lnSpc>
                <a:spcPts val="2840"/>
              </a:lnSpc>
              <a:spcBef>
                <a:spcPts val="1595"/>
              </a:spcBef>
            </a:pPr>
            <a:r>
              <a:rPr dirty="0" sz="2400">
                <a:latin typeface="NSimSun"/>
                <a:cs typeface="NSimSun"/>
              </a:rPr>
              <a:t>图像之间的可见边界造成的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三种变换举例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3777119" y="3922776"/>
            <a:ext cx="4809744" cy="3102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5465" y="1604517"/>
            <a:ext cx="8255000" cy="4434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结论（续）</a:t>
            </a:r>
            <a:endParaRPr sz="3200">
              <a:latin typeface="NSimSun"/>
              <a:cs typeface="NSimSun"/>
            </a:endParaRPr>
          </a:p>
          <a:p>
            <a:pPr algn="just" marL="774065" marR="5080" indent="-304800">
              <a:lnSpc>
                <a:spcPct val="150900"/>
              </a:lnSpc>
              <a:spcBef>
                <a:spcPts val="61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NSimSun"/>
                <a:cs typeface="NSimSun"/>
              </a:rPr>
              <a:t>DFT的n点周期性造成边界中断，当DFT系数被截尾或量 </a:t>
            </a:r>
            <a:r>
              <a:rPr dirty="0" sz="2400">
                <a:latin typeface="NSimSun"/>
                <a:cs typeface="NSimSun"/>
              </a:rPr>
              <a:t>化时，边界值以分块噪声的形式出现，即相邻子图像之</a:t>
            </a:r>
            <a:r>
              <a:rPr dirty="0" sz="2400">
                <a:latin typeface="NSimSun"/>
                <a:cs typeface="NSimSun"/>
              </a:rPr>
              <a:t> 间的边界变得可见。而DCT变换不会产生固有的边界中断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Times New Roman"/>
              <a:cs typeface="Times New Roman"/>
            </a:endParaRPr>
          </a:p>
          <a:p>
            <a:pPr marL="1093470">
              <a:lnSpc>
                <a:spcPct val="10000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DFT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3300">
              <a:latin typeface="Times New Roman"/>
              <a:cs typeface="Times New Roman"/>
            </a:endParaRPr>
          </a:p>
          <a:p>
            <a:pPr marL="1093470">
              <a:lnSpc>
                <a:spcPts val="3750"/>
              </a:lnSpc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DCT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变换编码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0245" y="1748535"/>
            <a:ext cx="8121650" cy="4686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子图像尺寸选择</a:t>
            </a:r>
            <a:endParaRPr sz="3200">
              <a:latin typeface="NSimSun"/>
              <a:cs typeface="NSimSun"/>
            </a:endParaRPr>
          </a:p>
          <a:p>
            <a:pPr marL="825500" marR="156845" indent="-356235">
              <a:lnSpc>
                <a:spcPts val="5050"/>
              </a:lnSpc>
              <a:spcBef>
                <a:spcPts val="434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800" spc="-5">
                <a:latin typeface="NSimSun"/>
                <a:cs typeface="NSimSun"/>
              </a:rPr>
              <a:t>子图像尺寸是影响变换编码误差和计算复杂度 的一个重要因素</a:t>
            </a:r>
            <a:endParaRPr sz="28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23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一般满足下列2个条件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425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相邻子图像之间的相关（冗余）减少到可接受</a:t>
            </a:r>
            <a:endParaRPr sz="2400">
              <a:latin typeface="NSimSun"/>
              <a:cs typeface="NSimSun"/>
            </a:endParaRPr>
          </a:p>
          <a:p>
            <a:pPr marL="1231265" marR="5080" indent="-304800">
              <a:lnSpc>
                <a:spcPct val="149800"/>
              </a:lnSpc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 spc="-5">
                <a:latin typeface="NSimSun"/>
                <a:cs typeface="NSimSun"/>
              </a:rPr>
              <a:t>子图像的长和宽都是2的整数次幂。这主要是为了简 化对子图像变换的计算</a:t>
            </a:r>
            <a:endParaRPr sz="2400">
              <a:latin typeface="NSimSun"/>
              <a:cs typeface="NSimSun"/>
            </a:endParaRPr>
          </a:p>
          <a:p>
            <a:pPr marL="469265">
              <a:lnSpc>
                <a:spcPts val="3295"/>
              </a:lnSpc>
              <a:spcBef>
                <a:spcPts val="169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最常用的子图像尺寸是8×8和16×16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子图像尺寸选择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97507" y="1695196"/>
            <a:ext cx="7663180" cy="4866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73050" algn="l"/>
              </a:tabLst>
            </a:pPr>
            <a:r>
              <a:rPr dirty="0" sz="14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4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一个试验例子：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278765" algn="l"/>
              </a:tabLst>
            </a:pPr>
            <a:r>
              <a:rPr dirty="0" sz="14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4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把图像分割为n×n的子图像(n=2,4,8,16和32)</a:t>
            </a:r>
            <a:endParaRPr sz="2400">
              <a:latin typeface="NSimSun"/>
              <a:cs typeface="NSimSun"/>
            </a:endParaRPr>
          </a:p>
          <a:p>
            <a:pPr algn="just" marL="317500" marR="5080" indent="-304800">
              <a:lnSpc>
                <a:spcPct val="149800"/>
              </a:lnSpc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计算每幅子图像的变换，截取75％的系数，对截取后的 阵列进行反变换得到</a:t>
            </a:r>
            <a:endParaRPr sz="2400">
              <a:latin typeface="NSimSun"/>
              <a:cs typeface="NSimSun"/>
            </a:endParaRPr>
          </a:p>
          <a:p>
            <a:pPr algn="just" marL="317500" marR="5080" indent="-304800">
              <a:lnSpc>
                <a:spcPct val="149700"/>
              </a:lnSpc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当图像尺寸大于8×8，WHT和DCT曲线变得比较平缓，而 DFT曲线下降得较快。对更大的n值，DFT将穿过WHT并逼 近DCT</a:t>
            </a:r>
            <a:endParaRPr sz="2400">
              <a:latin typeface="NSimSun"/>
              <a:cs typeface="NSimSun"/>
            </a:endParaRPr>
          </a:p>
          <a:p>
            <a:pPr marL="469900" marR="5080" indent="-457200">
              <a:lnSpc>
                <a:spcPct val="149800"/>
              </a:lnSpc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当图像尺寸为2×2时，3条曲线交于同1点。此时各变换 都只保留了4个系数中的1个（25％），即直流分量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47913" y="3130295"/>
            <a:ext cx="3598926" cy="2879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80417" y="3130295"/>
            <a:ext cx="3598926" cy="28795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80403" y="2221738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降低对比度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4698" y="2218690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5097" rIns="0" bIns="0" rtlCol="0" vert="horz">
            <a:spAutoFit/>
          </a:bodyPr>
          <a:lstStyle/>
          <a:p>
            <a:pPr marL="24892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影响清晰度因素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2、对比度</a:t>
            </a:r>
          </a:p>
        </p:txBody>
      </p:sp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95741" y="2482595"/>
            <a:ext cx="5756147" cy="3051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93933" y="2698242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216408" y="0"/>
                </a:moveTo>
                <a:lnTo>
                  <a:pt x="166751" y="5709"/>
                </a:lnTo>
                <a:lnTo>
                  <a:pt x="121186" y="21975"/>
                </a:lnTo>
                <a:lnTo>
                  <a:pt x="81007" y="47506"/>
                </a:lnTo>
                <a:lnTo>
                  <a:pt x="47506" y="81007"/>
                </a:lnTo>
                <a:lnTo>
                  <a:pt x="21975" y="121186"/>
                </a:lnTo>
                <a:lnTo>
                  <a:pt x="5709" y="166751"/>
                </a:lnTo>
                <a:lnTo>
                  <a:pt x="0" y="216408"/>
                </a:lnTo>
                <a:lnTo>
                  <a:pt x="5709" y="265782"/>
                </a:lnTo>
                <a:lnTo>
                  <a:pt x="21975" y="311144"/>
                </a:lnTo>
                <a:lnTo>
                  <a:pt x="47506" y="351188"/>
                </a:lnTo>
                <a:lnTo>
                  <a:pt x="81007" y="384607"/>
                </a:lnTo>
                <a:lnTo>
                  <a:pt x="121186" y="410095"/>
                </a:lnTo>
                <a:lnTo>
                  <a:pt x="166751" y="426346"/>
                </a:lnTo>
                <a:lnTo>
                  <a:pt x="216408" y="432054"/>
                </a:lnTo>
                <a:lnTo>
                  <a:pt x="265782" y="426346"/>
                </a:lnTo>
                <a:lnTo>
                  <a:pt x="311144" y="410095"/>
                </a:lnTo>
                <a:lnTo>
                  <a:pt x="351188" y="384607"/>
                </a:lnTo>
                <a:lnTo>
                  <a:pt x="384607" y="351188"/>
                </a:lnTo>
                <a:lnTo>
                  <a:pt x="410095" y="311144"/>
                </a:lnTo>
                <a:lnTo>
                  <a:pt x="426346" y="265782"/>
                </a:lnTo>
                <a:lnTo>
                  <a:pt x="432054" y="216408"/>
                </a:lnTo>
                <a:lnTo>
                  <a:pt x="426346" y="166751"/>
                </a:lnTo>
                <a:lnTo>
                  <a:pt x="410095" y="121186"/>
                </a:lnTo>
                <a:lnTo>
                  <a:pt x="384607" y="81007"/>
                </a:lnTo>
                <a:lnTo>
                  <a:pt x="351188" y="47506"/>
                </a:lnTo>
                <a:lnTo>
                  <a:pt x="311144" y="21975"/>
                </a:lnTo>
                <a:lnTo>
                  <a:pt x="265782" y="5709"/>
                </a:lnTo>
                <a:lnTo>
                  <a:pt x="216408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02059" y="3057144"/>
            <a:ext cx="1945005" cy="1369060"/>
          </a:xfrm>
          <a:custGeom>
            <a:avLst/>
            <a:gdLst/>
            <a:ahLst/>
            <a:cxnLst/>
            <a:rect l="l" t="t" r="r" b="b"/>
            <a:pathLst>
              <a:path w="1945004" h="1369060">
                <a:moveTo>
                  <a:pt x="972312" y="0"/>
                </a:moveTo>
                <a:lnTo>
                  <a:pt x="915235" y="1161"/>
                </a:lnTo>
                <a:lnTo>
                  <a:pt x="859020" y="4603"/>
                </a:lnTo>
                <a:lnTo>
                  <a:pt x="803758" y="10260"/>
                </a:lnTo>
                <a:lnTo>
                  <a:pt x="749541" y="18070"/>
                </a:lnTo>
                <a:lnTo>
                  <a:pt x="696460" y="27967"/>
                </a:lnTo>
                <a:lnTo>
                  <a:pt x="644607" y="39888"/>
                </a:lnTo>
                <a:lnTo>
                  <a:pt x="594074" y="53768"/>
                </a:lnTo>
                <a:lnTo>
                  <a:pt x="544952" y="69544"/>
                </a:lnTo>
                <a:lnTo>
                  <a:pt x="497333" y="87150"/>
                </a:lnTo>
                <a:lnTo>
                  <a:pt x="451308" y="106524"/>
                </a:lnTo>
                <a:lnTo>
                  <a:pt x="406969" y="127600"/>
                </a:lnTo>
                <a:lnTo>
                  <a:pt x="364409" y="150316"/>
                </a:lnTo>
                <a:lnTo>
                  <a:pt x="323718" y="174605"/>
                </a:lnTo>
                <a:lnTo>
                  <a:pt x="284987" y="200406"/>
                </a:lnTo>
                <a:lnTo>
                  <a:pt x="248310" y="227652"/>
                </a:lnTo>
                <a:lnTo>
                  <a:pt x="213777" y="256280"/>
                </a:lnTo>
                <a:lnTo>
                  <a:pt x="181480" y="286227"/>
                </a:lnTo>
                <a:lnTo>
                  <a:pt x="151511" y="317427"/>
                </a:lnTo>
                <a:lnTo>
                  <a:pt x="123961" y="349817"/>
                </a:lnTo>
                <a:lnTo>
                  <a:pt x="98922" y="383332"/>
                </a:lnTo>
                <a:lnTo>
                  <a:pt x="76485" y="417909"/>
                </a:lnTo>
                <a:lnTo>
                  <a:pt x="56743" y="453483"/>
                </a:lnTo>
                <a:lnTo>
                  <a:pt x="39787" y="489990"/>
                </a:lnTo>
                <a:lnTo>
                  <a:pt x="25708" y="527366"/>
                </a:lnTo>
                <a:lnTo>
                  <a:pt x="14598" y="565546"/>
                </a:lnTo>
                <a:lnTo>
                  <a:pt x="6549" y="604468"/>
                </a:lnTo>
                <a:lnTo>
                  <a:pt x="1652" y="644065"/>
                </a:lnTo>
                <a:lnTo>
                  <a:pt x="0" y="684276"/>
                </a:lnTo>
                <a:lnTo>
                  <a:pt x="1652" y="724486"/>
                </a:lnTo>
                <a:lnTo>
                  <a:pt x="6549" y="764083"/>
                </a:lnTo>
                <a:lnTo>
                  <a:pt x="14598" y="803005"/>
                </a:lnTo>
                <a:lnTo>
                  <a:pt x="25708" y="841185"/>
                </a:lnTo>
                <a:lnTo>
                  <a:pt x="39787" y="878561"/>
                </a:lnTo>
                <a:lnTo>
                  <a:pt x="56743" y="915068"/>
                </a:lnTo>
                <a:lnTo>
                  <a:pt x="76485" y="950642"/>
                </a:lnTo>
                <a:lnTo>
                  <a:pt x="98922" y="985219"/>
                </a:lnTo>
                <a:lnTo>
                  <a:pt x="123961" y="1018734"/>
                </a:lnTo>
                <a:lnTo>
                  <a:pt x="151511" y="1051124"/>
                </a:lnTo>
                <a:lnTo>
                  <a:pt x="181480" y="1082324"/>
                </a:lnTo>
                <a:lnTo>
                  <a:pt x="213777" y="1112271"/>
                </a:lnTo>
                <a:lnTo>
                  <a:pt x="248310" y="1140899"/>
                </a:lnTo>
                <a:lnTo>
                  <a:pt x="284987" y="1168145"/>
                </a:lnTo>
                <a:lnTo>
                  <a:pt x="323718" y="1193946"/>
                </a:lnTo>
                <a:lnTo>
                  <a:pt x="364409" y="1218235"/>
                </a:lnTo>
                <a:lnTo>
                  <a:pt x="406969" y="1240951"/>
                </a:lnTo>
                <a:lnTo>
                  <a:pt x="451308" y="1262027"/>
                </a:lnTo>
                <a:lnTo>
                  <a:pt x="497333" y="1281401"/>
                </a:lnTo>
                <a:lnTo>
                  <a:pt x="544952" y="1299007"/>
                </a:lnTo>
                <a:lnTo>
                  <a:pt x="594074" y="1314783"/>
                </a:lnTo>
                <a:lnTo>
                  <a:pt x="644607" y="1328663"/>
                </a:lnTo>
                <a:lnTo>
                  <a:pt x="696460" y="1340584"/>
                </a:lnTo>
                <a:lnTo>
                  <a:pt x="749541" y="1350481"/>
                </a:lnTo>
                <a:lnTo>
                  <a:pt x="803758" y="1358291"/>
                </a:lnTo>
                <a:lnTo>
                  <a:pt x="859020" y="1363948"/>
                </a:lnTo>
                <a:lnTo>
                  <a:pt x="915235" y="1367390"/>
                </a:lnTo>
                <a:lnTo>
                  <a:pt x="972312" y="1368552"/>
                </a:lnTo>
                <a:lnTo>
                  <a:pt x="1029464" y="1367390"/>
                </a:lnTo>
                <a:lnTo>
                  <a:pt x="1085744" y="1363948"/>
                </a:lnTo>
                <a:lnTo>
                  <a:pt x="1141060" y="1358291"/>
                </a:lnTo>
                <a:lnTo>
                  <a:pt x="1195322" y="1350481"/>
                </a:lnTo>
                <a:lnTo>
                  <a:pt x="1248438" y="1340584"/>
                </a:lnTo>
                <a:lnTo>
                  <a:pt x="1300318" y="1328663"/>
                </a:lnTo>
                <a:lnTo>
                  <a:pt x="1350871" y="1314783"/>
                </a:lnTo>
                <a:lnTo>
                  <a:pt x="1400005" y="1299007"/>
                </a:lnTo>
                <a:lnTo>
                  <a:pt x="1447629" y="1281401"/>
                </a:lnTo>
                <a:lnTo>
                  <a:pt x="1493653" y="1262027"/>
                </a:lnTo>
                <a:lnTo>
                  <a:pt x="1537985" y="1240951"/>
                </a:lnTo>
                <a:lnTo>
                  <a:pt x="1580534" y="1218235"/>
                </a:lnTo>
                <a:lnTo>
                  <a:pt x="1621210" y="1193946"/>
                </a:lnTo>
                <a:lnTo>
                  <a:pt x="1659921" y="1168146"/>
                </a:lnTo>
                <a:lnTo>
                  <a:pt x="1696577" y="1140899"/>
                </a:lnTo>
                <a:lnTo>
                  <a:pt x="1731086" y="1112271"/>
                </a:lnTo>
                <a:lnTo>
                  <a:pt x="1763357" y="1082324"/>
                </a:lnTo>
                <a:lnTo>
                  <a:pt x="1793300" y="1051124"/>
                </a:lnTo>
                <a:lnTo>
                  <a:pt x="1820822" y="1018734"/>
                </a:lnTo>
                <a:lnTo>
                  <a:pt x="1845835" y="985219"/>
                </a:lnTo>
                <a:lnTo>
                  <a:pt x="1868245" y="950642"/>
                </a:lnTo>
                <a:lnTo>
                  <a:pt x="1887963" y="915068"/>
                </a:lnTo>
                <a:lnTo>
                  <a:pt x="1904896" y="878561"/>
                </a:lnTo>
                <a:lnTo>
                  <a:pt x="1918955" y="841185"/>
                </a:lnTo>
                <a:lnTo>
                  <a:pt x="1930049" y="803005"/>
                </a:lnTo>
                <a:lnTo>
                  <a:pt x="1938085" y="764083"/>
                </a:lnTo>
                <a:lnTo>
                  <a:pt x="1942974" y="724486"/>
                </a:lnTo>
                <a:lnTo>
                  <a:pt x="1944624" y="684276"/>
                </a:lnTo>
                <a:lnTo>
                  <a:pt x="1942974" y="644065"/>
                </a:lnTo>
                <a:lnTo>
                  <a:pt x="1938085" y="604468"/>
                </a:lnTo>
                <a:lnTo>
                  <a:pt x="1930049" y="565546"/>
                </a:lnTo>
                <a:lnTo>
                  <a:pt x="1918955" y="527366"/>
                </a:lnTo>
                <a:lnTo>
                  <a:pt x="1904896" y="489990"/>
                </a:lnTo>
                <a:lnTo>
                  <a:pt x="1887963" y="453483"/>
                </a:lnTo>
                <a:lnTo>
                  <a:pt x="1868245" y="417909"/>
                </a:lnTo>
                <a:lnTo>
                  <a:pt x="1845835" y="383332"/>
                </a:lnTo>
                <a:lnTo>
                  <a:pt x="1820822" y="349817"/>
                </a:lnTo>
                <a:lnTo>
                  <a:pt x="1793300" y="317427"/>
                </a:lnTo>
                <a:lnTo>
                  <a:pt x="1763357" y="286227"/>
                </a:lnTo>
                <a:lnTo>
                  <a:pt x="1731086" y="256280"/>
                </a:lnTo>
                <a:lnTo>
                  <a:pt x="1696577" y="227652"/>
                </a:lnTo>
                <a:lnTo>
                  <a:pt x="1659921" y="200406"/>
                </a:lnTo>
                <a:lnTo>
                  <a:pt x="1621210" y="174605"/>
                </a:lnTo>
                <a:lnTo>
                  <a:pt x="1580534" y="150316"/>
                </a:lnTo>
                <a:lnTo>
                  <a:pt x="1537985" y="127600"/>
                </a:lnTo>
                <a:lnTo>
                  <a:pt x="1493653" y="106524"/>
                </a:lnTo>
                <a:lnTo>
                  <a:pt x="1447629" y="87150"/>
                </a:lnTo>
                <a:lnTo>
                  <a:pt x="1400005" y="69544"/>
                </a:lnTo>
                <a:lnTo>
                  <a:pt x="1350871" y="53768"/>
                </a:lnTo>
                <a:lnTo>
                  <a:pt x="1300318" y="39888"/>
                </a:lnTo>
                <a:lnTo>
                  <a:pt x="1248438" y="27967"/>
                </a:lnTo>
                <a:lnTo>
                  <a:pt x="1195322" y="18070"/>
                </a:lnTo>
                <a:lnTo>
                  <a:pt x="1141060" y="10260"/>
                </a:lnTo>
                <a:lnTo>
                  <a:pt x="1085744" y="4603"/>
                </a:lnTo>
                <a:lnTo>
                  <a:pt x="1029464" y="1161"/>
                </a:lnTo>
                <a:lnTo>
                  <a:pt x="972312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子图像尺寸选择</a:t>
            </a:r>
          </a:p>
        </p:txBody>
      </p:sp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变换编码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1769" y="1839214"/>
            <a:ext cx="7967980" cy="5137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比特分配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207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截断误差和2个因素有关</a:t>
            </a:r>
            <a:endParaRPr sz="24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505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截除的变换系数的数量和相对重要性</a:t>
            </a:r>
            <a:endParaRPr sz="24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425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用来表示所保留系数的精度</a:t>
            </a:r>
            <a:endParaRPr sz="24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在多数变换编码系统中，保留的系数是根据下列2个准 则之一来选择确定的</a:t>
            </a:r>
            <a:endParaRPr sz="24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最大方差准则，称为分区编码</a:t>
            </a:r>
            <a:endParaRPr sz="24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最大幅度准则，称为阈值编码</a:t>
            </a:r>
            <a:endParaRPr sz="2400">
              <a:latin typeface="NSimSun"/>
              <a:cs typeface="NSimSun"/>
            </a:endParaRPr>
          </a:p>
          <a:p>
            <a:pPr marL="469265" marR="15748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整个对变换子图像的系数截断、量化和编码的全过程 称为比特分配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比特分配效果举例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4235843" y="2338578"/>
            <a:ext cx="3127248" cy="4538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49323" y="1863090"/>
            <a:ext cx="7045959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  <a:tabLst>
                <a:tab pos="32702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对每个8×8子图像丢弃87.5%的DCT系数的两种近似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2925" y="2356439"/>
            <a:ext cx="2311400" cy="273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57480">
              <a:lnSpc>
                <a:spcPct val="14970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阈值编码: 保留8个最大的 变换系数，误差 比分区编码小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  <a:spcBef>
                <a:spcPts val="1430"/>
              </a:spcBef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(64-8)/64=87.5%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08875" y="2753867"/>
            <a:ext cx="1244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分区编码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959865"/>
            <a:ext cx="7813675" cy="5339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变换编码</a:t>
            </a:r>
            <a:endParaRPr sz="3200">
              <a:latin typeface="NSimSun"/>
              <a:cs typeface="NSimSun"/>
            </a:endParaRPr>
          </a:p>
          <a:p>
            <a:pPr algn="ctr" marR="4932045">
              <a:lnSpc>
                <a:spcPct val="100000"/>
              </a:lnSpc>
              <a:spcBef>
                <a:spcPts val="1800"/>
              </a:spcBef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其它编码方法</a:t>
            </a:r>
            <a:endParaRPr sz="3200">
              <a:latin typeface="NSimSun"/>
              <a:cs typeface="NSimSun"/>
            </a:endParaRPr>
          </a:p>
          <a:p>
            <a:pPr marL="469900" indent="-635">
              <a:lnSpc>
                <a:spcPct val="100000"/>
              </a:lnSpc>
              <a:spcBef>
                <a:spcPts val="1920"/>
              </a:spcBef>
              <a:buClr>
                <a:srgbClr val="EE2B0A"/>
              </a:buClr>
              <a:buSzPct val="68750"/>
              <a:buFont typeface="Wingdings"/>
              <a:buChar char=""/>
              <a:tabLst>
                <a:tab pos="892810" algn="l"/>
              </a:tabLst>
            </a:pPr>
            <a:r>
              <a:rPr dirty="0" sz="3200" spc="-5">
                <a:latin typeface="NSimSun"/>
                <a:cs typeface="NSimSun"/>
              </a:rPr>
              <a:t>子带(subband)编码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小波编码</a:t>
            </a:r>
            <a:endParaRPr sz="3200">
              <a:latin typeface="NSimSun"/>
              <a:cs typeface="NSimSun"/>
            </a:endParaRPr>
          </a:p>
          <a:p>
            <a:pPr marL="892810" indent="-422909">
              <a:lnSpc>
                <a:spcPct val="100000"/>
              </a:lnSpc>
              <a:spcBef>
                <a:spcPts val="1925"/>
              </a:spcBef>
              <a:buClr>
                <a:srgbClr val="EE2B0A"/>
              </a:buClr>
              <a:buSzPct val="68750"/>
              <a:buFont typeface="Wingdings"/>
              <a:buChar char=""/>
              <a:tabLst>
                <a:tab pos="892810" algn="l"/>
              </a:tabLst>
            </a:pPr>
            <a:r>
              <a:rPr dirty="0" sz="3200" spc="-5">
                <a:latin typeface="NSimSun"/>
                <a:cs typeface="NSimSun"/>
              </a:rPr>
              <a:t>分形（fractal）编码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920"/>
              </a:spcBef>
              <a:buClr>
                <a:srgbClr val="EE2B0A"/>
              </a:buClr>
              <a:buSzPct val="68750"/>
              <a:buFont typeface="Wingdings"/>
              <a:buChar char=""/>
              <a:tabLst>
                <a:tab pos="892810" algn="l"/>
              </a:tabLst>
            </a:pPr>
            <a:r>
              <a:rPr dirty="0" sz="3200" spc="-5">
                <a:latin typeface="NSimSun"/>
                <a:cs typeface="NSimSun"/>
              </a:rPr>
              <a:t>矢量量化(vector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quantization,VQ)编</a:t>
            </a:r>
            <a:r>
              <a:rPr dirty="0" sz="3200" spc="-5">
                <a:latin typeface="NSimSun"/>
                <a:cs typeface="NSimSun"/>
              </a:rPr>
              <a:t> 码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ts val="375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统计编码/熵编码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图像压缩标准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20164"/>
            <a:ext cx="7815580" cy="5046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相关的国际组织</a:t>
            </a:r>
            <a:endParaRPr sz="3200">
              <a:latin typeface="NSimSun"/>
              <a:cs typeface="NSimSun"/>
            </a:endParaRPr>
          </a:p>
          <a:p>
            <a:pPr marL="469900" marR="1732914">
              <a:lnSpc>
                <a:spcPct val="104600"/>
              </a:lnSpc>
              <a:spcBef>
                <a:spcPts val="2590"/>
              </a:spcBef>
              <a:buClr>
                <a:srgbClr val="EE2B0A"/>
              </a:buClr>
              <a:buSzPct val="91666"/>
              <a:buFont typeface="Wingdings"/>
              <a:buChar char=""/>
              <a:tabLst>
                <a:tab pos="892810" algn="l"/>
                <a:tab pos="3787775" algn="l"/>
              </a:tabLst>
            </a:pPr>
            <a:r>
              <a:rPr dirty="0" sz="2400">
                <a:latin typeface="NSimSun"/>
                <a:cs typeface="NSimSun"/>
              </a:rPr>
              <a:t>ISO（International	</a:t>
            </a:r>
            <a:r>
              <a:rPr dirty="0" sz="2400">
                <a:latin typeface="NSimSun"/>
                <a:cs typeface="NSimSun"/>
              </a:rPr>
              <a:t>Standardization</a:t>
            </a:r>
            <a:r>
              <a:rPr dirty="0" sz="2400">
                <a:latin typeface="NSimSun"/>
                <a:cs typeface="NSimSun"/>
              </a:rPr>
              <a:t> Organization,国际标准化组织）</a:t>
            </a:r>
            <a:endParaRPr sz="2400">
              <a:latin typeface="NSimSun"/>
              <a:cs typeface="NSimSun"/>
            </a:endParaRPr>
          </a:p>
          <a:p>
            <a:pPr algn="just" marL="469900" marR="157480">
              <a:lnSpc>
                <a:spcPct val="100000"/>
              </a:lnSpc>
              <a:spcBef>
                <a:spcPts val="1430"/>
              </a:spcBef>
              <a:buClr>
                <a:srgbClr val="EE2B0A"/>
              </a:buClr>
              <a:buSzPct val="70833"/>
              <a:buFont typeface="Wingdings"/>
              <a:buChar char=""/>
              <a:tabLst>
                <a:tab pos="792480" algn="l"/>
              </a:tabLst>
            </a:pPr>
            <a:r>
              <a:rPr dirty="0" sz="2400">
                <a:latin typeface="NSimSun"/>
                <a:cs typeface="NSimSun"/>
              </a:rPr>
              <a:t>ITU（International Telecommunication Union,国</a:t>
            </a:r>
            <a:r>
              <a:rPr dirty="0" sz="2400">
                <a:latin typeface="NSimSun"/>
                <a:cs typeface="NSimSun"/>
              </a:rPr>
              <a:t> 际电信联盟），前身是CCITT（国际电话电报咨询委员</a:t>
            </a:r>
            <a:r>
              <a:rPr dirty="0" sz="2400">
                <a:latin typeface="NSimSun"/>
                <a:cs typeface="NSimSun"/>
              </a:rPr>
              <a:t> 会）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相关工作</a:t>
            </a:r>
            <a:endParaRPr sz="3200">
              <a:latin typeface="NSimSun"/>
              <a:cs typeface="NSimSun"/>
            </a:endParaRPr>
          </a:p>
          <a:p>
            <a:pPr algn="just" marL="469900">
              <a:lnSpc>
                <a:spcPct val="100000"/>
              </a:lnSpc>
              <a:spcBef>
                <a:spcPts val="141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覆盖了从二值到灰度（彩色）值的静止和运动图像</a:t>
            </a:r>
            <a:endParaRPr sz="24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采用的大部分基本技术前面已经介绍，主要包括预测 和变换编码技术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图像压缩标准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91791"/>
            <a:ext cx="7616190" cy="4046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可分成下面几个系列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用于压缩二值图像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用于压缩静止图像，包括灰度和彩色图像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用于压缩运动图像（视频），包括灰度和彩 色图像</a:t>
            </a:r>
            <a:endParaRPr sz="2800">
              <a:latin typeface="NSimSun"/>
              <a:cs typeface="NSimSun"/>
            </a:endParaRPr>
          </a:p>
          <a:p>
            <a:pPr marL="12700" marR="75565" indent="-635">
              <a:lnSpc>
                <a:spcPct val="100000"/>
              </a:lnSpc>
              <a:spcBef>
                <a:spcPts val="1939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上述2个组织还在制定一些新的标准，其 中一些已经超出纯图像编码的范围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二值图像压缩标准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91791"/>
            <a:ext cx="7793355" cy="4751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G3和G4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这2个标准是由CCITT的两个小组(Grou</a:t>
            </a:r>
            <a:r>
              <a:rPr dirty="0" sz="2800">
                <a:latin typeface="NSimSun"/>
                <a:cs typeface="NSimSun"/>
              </a:rPr>
              <a:t>p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3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和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Grou</a:t>
            </a:r>
            <a:r>
              <a:rPr dirty="0" sz="2800">
                <a:latin typeface="NSimSun"/>
                <a:cs typeface="NSimSun"/>
              </a:rPr>
              <a:t>p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4)负责制定的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最初是CCITT为传真应用而设计的，现也用于 其它方面</a:t>
            </a:r>
            <a:endParaRPr sz="2800">
              <a:latin typeface="NSimSun"/>
              <a:cs typeface="NSimSun"/>
            </a:endParaRPr>
          </a:p>
          <a:p>
            <a:pPr marL="469900" marR="5080" indent="-635">
              <a:lnSpc>
                <a:spcPct val="100000"/>
              </a:lnSpc>
              <a:spcBef>
                <a:spcPts val="1689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G3采用了非自适应、1维行程编码技术。对每 组N行（N=2或N=4）扫描线中的后N-1行也可以 用2维方式编码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G4是G3的1种简化版本，其中只使用2维编码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二值图像压缩标准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91791"/>
            <a:ext cx="7793355" cy="3896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G3和G4（续）</a:t>
            </a:r>
            <a:endParaRPr sz="3200">
              <a:latin typeface="NSimSun"/>
              <a:cs typeface="NSimSun"/>
            </a:endParaRPr>
          </a:p>
          <a:p>
            <a:pPr marL="469900" marR="5080" indent="-635">
              <a:lnSpc>
                <a:spcPts val="3190"/>
              </a:lnSpc>
              <a:spcBef>
                <a:spcPts val="192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CCITT在制定标准期间曾选择了1组共8幅具有 一定代表性</a:t>
            </a:r>
            <a:r>
              <a:rPr dirty="0" sz="2800" spc="-10">
                <a:latin typeface="NSimSun"/>
                <a:cs typeface="NSimSun"/>
              </a:rPr>
              <a:t>的</a:t>
            </a:r>
            <a:r>
              <a:rPr dirty="0" sz="2800" spc="-10">
                <a:latin typeface="Times New Roman"/>
                <a:cs typeface="Times New Roman"/>
              </a:rPr>
              <a:t>“</a:t>
            </a:r>
            <a:r>
              <a:rPr dirty="0" sz="2800">
                <a:latin typeface="NSimSun"/>
                <a:cs typeface="NSimSun"/>
              </a:rPr>
              <a:t>试验</a:t>
            </a:r>
            <a:r>
              <a:rPr dirty="0" sz="2800" spc="-10">
                <a:latin typeface="Times New Roman"/>
                <a:cs typeface="Times New Roman"/>
              </a:rPr>
              <a:t>”</a:t>
            </a:r>
            <a:r>
              <a:rPr dirty="0" sz="2800" spc="-5">
                <a:latin typeface="NSimSun"/>
                <a:cs typeface="NSimSun"/>
              </a:rPr>
              <a:t>图用来评判各种压缩方法</a:t>
            </a:r>
            <a:endParaRPr sz="2800">
              <a:latin typeface="NSimSun"/>
              <a:cs typeface="NSimSun"/>
            </a:endParaRPr>
          </a:p>
          <a:p>
            <a:pPr marL="469900" marR="182245">
              <a:lnSpc>
                <a:spcPct val="100000"/>
              </a:lnSpc>
              <a:spcBef>
                <a:spcPts val="17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它们既包括打印的文字，也包括用几种语言 手写的文字，另外还有少量的线绘图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G3对它们的压缩率约为15:1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G4的压缩率一般比G3高1倍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二值图像压缩标准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91791"/>
            <a:ext cx="7664450" cy="4562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4180" indent="-411480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424180" algn="l"/>
              </a:tabLst>
            </a:pPr>
            <a:r>
              <a:rPr dirty="0" sz="3200" spc="-5">
                <a:latin typeface="NSimSun"/>
                <a:cs typeface="NSimSun"/>
              </a:rPr>
              <a:t>JPEG(Joint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Picture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Expert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Group)</a:t>
            </a:r>
            <a:endParaRPr sz="3200">
              <a:latin typeface="NSimSun"/>
              <a:cs typeface="NSimSun"/>
            </a:endParaRPr>
          </a:p>
          <a:p>
            <a:pPr marL="469900" marR="5334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由ISO和CCITT联合成立的专家组负责制定静 态图像（彩色与灰度图像）的压缩算法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定义了3种编码系统</a:t>
            </a:r>
            <a:endParaRPr sz="2800">
              <a:latin typeface="NSimSun"/>
              <a:cs typeface="NSimSun"/>
            </a:endParaRPr>
          </a:p>
          <a:p>
            <a:pPr marL="927100" marR="157480">
              <a:lnSpc>
                <a:spcPct val="100000"/>
              </a:lnSpc>
              <a:spcBef>
                <a:spcPts val="142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基于DCT的有损编码基本系统，可用于绝大多数 压缩应用场合</a:t>
            </a:r>
            <a:endParaRPr sz="2400">
              <a:latin typeface="NSimSun"/>
              <a:cs typeface="NSimSun"/>
            </a:endParaRPr>
          </a:p>
          <a:p>
            <a:pPr marL="927100" marR="5080">
              <a:lnSpc>
                <a:spcPct val="100000"/>
              </a:lnSpc>
              <a:spcBef>
                <a:spcPts val="1425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用于高压缩比、高精确度或渐进重建应用的扩展 编码系统</a:t>
            </a:r>
            <a:endParaRPr sz="2400">
              <a:latin typeface="NSimSun"/>
              <a:cs typeface="NSimSun"/>
            </a:endParaRPr>
          </a:p>
          <a:p>
            <a:pPr marL="927100">
              <a:lnSpc>
                <a:spcPts val="2840"/>
              </a:lnSpc>
              <a:spcBef>
                <a:spcPts val="1425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用于无失真应用场合的无损系统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二值图像压缩标准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891791"/>
            <a:ext cx="7616190" cy="154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4180" indent="-411480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424180" algn="l"/>
              </a:tabLst>
            </a:pPr>
            <a:r>
              <a:rPr dirty="0" sz="3200" spc="-5">
                <a:latin typeface="NSimSun"/>
                <a:cs typeface="NSimSun"/>
              </a:rPr>
              <a:t>JPEG(Joint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Picture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Expert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Group)</a:t>
            </a:r>
            <a:endParaRPr sz="3200">
              <a:latin typeface="NSimSun"/>
              <a:cs typeface="NSimSun"/>
            </a:endParaRPr>
          </a:p>
          <a:p>
            <a:pPr marL="469900" marR="5080" indent="-635">
              <a:lnSpc>
                <a:spcPct val="100000"/>
              </a:lnSpc>
              <a:spcBef>
                <a:spcPts val="167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JPEG对录像机质量的静止图像的压缩率一般 可达到25:1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54722" y="2221738"/>
            <a:ext cx="1650364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缩小尺寸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865" y="3203447"/>
            <a:ext cx="3598926" cy="2879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31025" y="3777996"/>
            <a:ext cx="1804301" cy="1295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844673" y="2218690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5097" rIns="0" bIns="0" rtlCol="0" vert="horz">
            <a:spAutoFit/>
          </a:bodyPr>
          <a:lstStyle/>
          <a:p>
            <a:pPr marL="24892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影响清晰度因素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3、尺寸大小</a:t>
            </a:r>
          </a:p>
        </p:txBody>
      </p:sp>
    </p:spTree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0">
                <a:latin typeface="Times New Roman"/>
                <a:cs typeface="Times New Roman"/>
              </a:rPr>
              <a:t>JPEG</a:t>
            </a:r>
            <a:r>
              <a:rPr dirty="0" spc="-15">
                <a:latin typeface="NSimSun"/>
                <a:cs typeface="NSimSun"/>
              </a:rPr>
              <a:t>基本系统编码器框图</a:t>
            </a:r>
          </a:p>
        </p:txBody>
      </p:sp>
      <p:sp>
        <p:nvSpPr>
          <p:cNvPr id="6" name="object 6"/>
          <p:cNvSpPr/>
          <p:nvPr/>
        </p:nvSpPr>
        <p:spPr>
          <a:xfrm>
            <a:off x="1457591" y="2049017"/>
            <a:ext cx="1152525" cy="505459"/>
          </a:xfrm>
          <a:custGeom>
            <a:avLst/>
            <a:gdLst/>
            <a:ahLst/>
            <a:cxnLst/>
            <a:rect l="l" t="t" r="r" b="b"/>
            <a:pathLst>
              <a:path w="1152525" h="505460">
                <a:moveTo>
                  <a:pt x="576072" y="0"/>
                </a:moveTo>
                <a:lnTo>
                  <a:pt x="513239" y="1487"/>
                </a:lnTo>
                <a:lnTo>
                  <a:pt x="452382" y="5845"/>
                </a:lnTo>
                <a:lnTo>
                  <a:pt x="393850" y="12917"/>
                </a:lnTo>
                <a:lnTo>
                  <a:pt x="337992" y="22545"/>
                </a:lnTo>
                <a:lnTo>
                  <a:pt x="285157" y="34572"/>
                </a:lnTo>
                <a:lnTo>
                  <a:pt x="235695" y="48841"/>
                </a:lnTo>
                <a:lnTo>
                  <a:pt x="189956" y="65194"/>
                </a:lnTo>
                <a:lnTo>
                  <a:pt x="148289" y="83476"/>
                </a:lnTo>
                <a:lnTo>
                  <a:pt x="111044" y="103528"/>
                </a:lnTo>
                <a:lnTo>
                  <a:pt x="78570" y="125193"/>
                </a:lnTo>
                <a:lnTo>
                  <a:pt x="29333" y="172736"/>
                </a:lnTo>
                <a:lnTo>
                  <a:pt x="3375" y="224846"/>
                </a:lnTo>
                <a:lnTo>
                  <a:pt x="0" y="252222"/>
                </a:lnTo>
                <a:lnTo>
                  <a:pt x="3375" y="279739"/>
                </a:lnTo>
                <a:lnTo>
                  <a:pt x="29333" y="332079"/>
                </a:lnTo>
                <a:lnTo>
                  <a:pt x="78570" y="379786"/>
                </a:lnTo>
                <a:lnTo>
                  <a:pt x="111044" y="401513"/>
                </a:lnTo>
                <a:lnTo>
                  <a:pt x="148289" y="421614"/>
                </a:lnTo>
                <a:lnTo>
                  <a:pt x="189956" y="439933"/>
                </a:lnTo>
                <a:lnTo>
                  <a:pt x="235695" y="456316"/>
                </a:lnTo>
                <a:lnTo>
                  <a:pt x="285157" y="470605"/>
                </a:lnTo>
                <a:lnTo>
                  <a:pt x="337992" y="482646"/>
                </a:lnTo>
                <a:lnTo>
                  <a:pt x="393850" y="492282"/>
                </a:lnTo>
                <a:lnTo>
                  <a:pt x="452382" y="499358"/>
                </a:lnTo>
                <a:lnTo>
                  <a:pt x="513239" y="503718"/>
                </a:lnTo>
                <a:lnTo>
                  <a:pt x="576072" y="505206"/>
                </a:lnTo>
                <a:lnTo>
                  <a:pt x="638904" y="503718"/>
                </a:lnTo>
                <a:lnTo>
                  <a:pt x="699761" y="499358"/>
                </a:lnTo>
                <a:lnTo>
                  <a:pt x="758293" y="492282"/>
                </a:lnTo>
                <a:lnTo>
                  <a:pt x="814151" y="482646"/>
                </a:lnTo>
                <a:lnTo>
                  <a:pt x="866986" y="470605"/>
                </a:lnTo>
                <a:lnTo>
                  <a:pt x="916448" y="456316"/>
                </a:lnTo>
                <a:lnTo>
                  <a:pt x="962187" y="439933"/>
                </a:lnTo>
                <a:lnTo>
                  <a:pt x="1003854" y="421614"/>
                </a:lnTo>
                <a:lnTo>
                  <a:pt x="1041099" y="401513"/>
                </a:lnTo>
                <a:lnTo>
                  <a:pt x="1073573" y="379786"/>
                </a:lnTo>
                <a:lnTo>
                  <a:pt x="1122810" y="332079"/>
                </a:lnTo>
                <a:lnTo>
                  <a:pt x="1148768" y="279739"/>
                </a:lnTo>
                <a:lnTo>
                  <a:pt x="1152144" y="252221"/>
                </a:lnTo>
                <a:lnTo>
                  <a:pt x="1148768" y="224846"/>
                </a:lnTo>
                <a:lnTo>
                  <a:pt x="1122810" y="172736"/>
                </a:lnTo>
                <a:lnTo>
                  <a:pt x="1073573" y="125193"/>
                </a:lnTo>
                <a:lnTo>
                  <a:pt x="1041099" y="103528"/>
                </a:lnTo>
                <a:lnTo>
                  <a:pt x="1003854" y="83476"/>
                </a:lnTo>
                <a:lnTo>
                  <a:pt x="962187" y="65194"/>
                </a:lnTo>
                <a:lnTo>
                  <a:pt x="916448" y="48841"/>
                </a:lnTo>
                <a:lnTo>
                  <a:pt x="866986" y="34572"/>
                </a:lnTo>
                <a:lnTo>
                  <a:pt x="814151" y="22545"/>
                </a:lnTo>
                <a:lnTo>
                  <a:pt x="758293" y="12917"/>
                </a:lnTo>
                <a:lnTo>
                  <a:pt x="699761" y="5845"/>
                </a:lnTo>
                <a:lnTo>
                  <a:pt x="638904" y="1487"/>
                </a:lnTo>
                <a:lnTo>
                  <a:pt x="57607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78051" y="2103628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latin typeface="NSimSun"/>
                <a:cs typeface="NSimSun"/>
              </a:rPr>
              <a:t>源图像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5163" y="2299716"/>
            <a:ext cx="508634" cy="76200"/>
          </a:xfrm>
          <a:custGeom>
            <a:avLst/>
            <a:gdLst/>
            <a:ahLst/>
            <a:cxnLst/>
            <a:rect l="l" t="t" r="r" b="b"/>
            <a:pathLst>
              <a:path w="508635" h="76200">
                <a:moveTo>
                  <a:pt x="449580" y="38099"/>
                </a:moveTo>
                <a:lnTo>
                  <a:pt x="448056" y="35051"/>
                </a:lnTo>
                <a:lnTo>
                  <a:pt x="44424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444246" y="43433"/>
                </a:lnTo>
                <a:lnTo>
                  <a:pt x="448056" y="41909"/>
                </a:lnTo>
                <a:lnTo>
                  <a:pt x="449580" y="38099"/>
                </a:lnTo>
                <a:close/>
              </a:path>
              <a:path w="508635" h="76200">
                <a:moveTo>
                  <a:pt x="508254" y="38099"/>
                </a:moveTo>
                <a:lnTo>
                  <a:pt x="432054" y="0"/>
                </a:lnTo>
                <a:lnTo>
                  <a:pt x="432054" y="33527"/>
                </a:lnTo>
                <a:lnTo>
                  <a:pt x="444246" y="33527"/>
                </a:lnTo>
                <a:lnTo>
                  <a:pt x="448056" y="35051"/>
                </a:lnTo>
                <a:lnTo>
                  <a:pt x="449580" y="38099"/>
                </a:lnTo>
                <a:lnTo>
                  <a:pt x="449580" y="67436"/>
                </a:lnTo>
                <a:lnTo>
                  <a:pt x="508254" y="38099"/>
                </a:lnTo>
                <a:close/>
              </a:path>
              <a:path w="508635" h="76200">
                <a:moveTo>
                  <a:pt x="449580" y="67436"/>
                </a:moveTo>
                <a:lnTo>
                  <a:pt x="449580" y="38099"/>
                </a:lnTo>
                <a:lnTo>
                  <a:pt x="448056" y="41909"/>
                </a:lnTo>
                <a:lnTo>
                  <a:pt x="444246" y="43433"/>
                </a:lnTo>
                <a:lnTo>
                  <a:pt x="432054" y="43433"/>
                </a:lnTo>
                <a:lnTo>
                  <a:pt x="432054" y="76199"/>
                </a:lnTo>
                <a:lnTo>
                  <a:pt x="449580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44659" y="2147316"/>
            <a:ext cx="1337310" cy="40703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425"/>
              </a:spcBef>
            </a:pPr>
            <a:r>
              <a:rPr dirty="0" sz="2000" spc="-10" b="1">
                <a:latin typeface="NSimSun"/>
                <a:cs typeface="NSimSun"/>
              </a:rPr>
              <a:t>DCT正变换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76635" y="2299716"/>
            <a:ext cx="508634" cy="76200"/>
          </a:xfrm>
          <a:custGeom>
            <a:avLst/>
            <a:gdLst/>
            <a:ahLst/>
            <a:cxnLst/>
            <a:rect l="l" t="t" r="r" b="b"/>
            <a:pathLst>
              <a:path w="508635" h="76200">
                <a:moveTo>
                  <a:pt x="449580" y="38099"/>
                </a:moveTo>
                <a:lnTo>
                  <a:pt x="448056" y="35051"/>
                </a:lnTo>
                <a:lnTo>
                  <a:pt x="445008" y="33527"/>
                </a:lnTo>
                <a:lnTo>
                  <a:pt x="5334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5334" y="43433"/>
                </a:lnTo>
                <a:lnTo>
                  <a:pt x="445008" y="43433"/>
                </a:lnTo>
                <a:lnTo>
                  <a:pt x="448056" y="41909"/>
                </a:lnTo>
                <a:lnTo>
                  <a:pt x="449580" y="38099"/>
                </a:lnTo>
                <a:close/>
              </a:path>
              <a:path w="508635" h="76200">
                <a:moveTo>
                  <a:pt x="508254" y="38099"/>
                </a:moveTo>
                <a:lnTo>
                  <a:pt x="432054" y="0"/>
                </a:lnTo>
                <a:lnTo>
                  <a:pt x="432054" y="33527"/>
                </a:lnTo>
                <a:lnTo>
                  <a:pt x="445008" y="33527"/>
                </a:lnTo>
                <a:lnTo>
                  <a:pt x="448056" y="35051"/>
                </a:lnTo>
                <a:lnTo>
                  <a:pt x="449580" y="38099"/>
                </a:lnTo>
                <a:lnTo>
                  <a:pt x="449580" y="67436"/>
                </a:lnTo>
                <a:lnTo>
                  <a:pt x="508254" y="38099"/>
                </a:lnTo>
                <a:close/>
              </a:path>
              <a:path w="508635" h="76200">
                <a:moveTo>
                  <a:pt x="449580" y="67436"/>
                </a:moveTo>
                <a:lnTo>
                  <a:pt x="449580" y="38099"/>
                </a:lnTo>
                <a:lnTo>
                  <a:pt x="448056" y="41909"/>
                </a:lnTo>
                <a:lnTo>
                  <a:pt x="445008" y="43433"/>
                </a:lnTo>
                <a:lnTo>
                  <a:pt x="432054" y="43433"/>
                </a:lnTo>
                <a:lnTo>
                  <a:pt x="432054" y="76199"/>
                </a:lnTo>
                <a:lnTo>
                  <a:pt x="449580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986413" y="2147316"/>
            <a:ext cx="1008380" cy="40703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117475">
              <a:lnSpc>
                <a:spcPct val="100000"/>
              </a:lnSpc>
              <a:spcBef>
                <a:spcPts val="425"/>
              </a:spcBef>
            </a:pPr>
            <a:r>
              <a:rPr dirty="0" sz="2000" spc="-10" b="1">
                <a:latin typeface="NSimSun"/>
                <a:cs typeface="NSimSun"/>
              </a:rPr>
              <a:t>量化器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89967" y="2299716"/>
            <a:ext cx="508000" cy="76200"/>
          </a:xfrm>
          <a:custGeom>
            <a:avLst/>
            <a:gdLst/>
            <a:ahLst/>
            <a:cxnLst/>
            <a:rect l="l" t="t" r="r" b="b"/>
            <a:pathLst>
              <a:path w="508000" h="76200">
                <a:moveTo>
                  <a:pt x="448818" y="38099"/>
                </a:moveTo>
                <a:lnTo>
                  <a:pt x="448056" y="35051"/>
                </a:lnTo>
                <a:lnTo>
                  <a:pt x="44424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444246" y="43433"/>
                </a:lnTo>
                <a:lnTo>
                  <a:pt x="448056" y="41909"/>
                </a:lnTo>
                <a:lnTo>
                  <a:pt x="448818" y="38099"/>
                </a:lnTo>
                <a:close/>
              </a:path>
              <a:path w="508000" h="76200">
                <a:moveTo>
                  <a:pt x="507492" y="38099"/>
                </a:moveTo>
                <a:lnTo>
                  <a:pt x="431292" y="0"/>
                </a:lnTo>
                <a:lnTo>
                  <a:pt x="431292" y="33527"/>
                </a:lnTo>
                <a:lnTo>
                  <a:pt x="444246" y="33527"/>
                </a:lnTo>
                <a:lnTo>
                  <a:pt x="448056" y="35051"/>
                </a:lnTo>
                <a:lnTo>
                  <a:pt x="448818" y="38099"/>
                </a:lnTo>
                <a:lnTo>
                  <a:pt x="448818" y="67436"/>
                </a:lnTo>
                <a:lnTo>
                  <a:pt x="507492" y="38099"/>
                </a:lnTo>
                <a:close/>
              </a:path>
              <a:path w="508000" h="76200">
                <a:moveTo>
                  <a:pt x="448818" y="67436"/>
                </a:moveTo>
                <a:lnTo>
                  <a:pt x="448818" y="38099"/>
                </a:lnTo>
                <a:lnTo>
                  <a:pt x="448056" y="41909"/>
                </a:lnTo>
                <a:lnTo>
                  <a:pt x="444246" y="43433"/>
                </a:lnTo>
                <a:lnTo>
                  <a:pt x="431292" y="43433"/>
                </a:lnTo>
                <a:lnTo>
                  <a:pt x="431292" y="76199"/>
                </a:lnTo>
                <a:lnTo>
                  <a:pt x="44881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97459" y="2147316"/>
            <a:ext cx="1224915" cy="40703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425"/>
              </a:spcBef>
            </a:pPr>
            <a:r>
              <a:rPr dirty="0" sz="2000" spc="-10" b="1">
                <a:latin typeface="NSimSun"/>
                <a:cs typeface="NSimSun"/>
              </a:rPr>
              <a:t>熵编码器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18183" y="2299716"/>
            <a:ext cx="508634" cy="76200"/>
          </a:xfrm>
          <a:custGeom>
            <a:avLst/>
            <a:gdLst/>
            <a:ahLst/>
            <a:cxnLst/>
            <a:rect l="l" t="t" r="r" b="b"/>
            <a:pathLst>
              <a:path w="508634" h="76200">
                <a:moveTo>
                  <a:pt x="449579" y="38099"/>
                </a:moveTo>
                <a:lnTo>
                  <a:pt x="448055" y="35051"/>
                </a:lnTo>
                <a:lnTo>
                  <a:pt x="445007" y="33527"/>
                </a:lnTo>
                <a:lnTo>
                  <a:pt x="5333" y="33527"/>
                </a:lnTo>
                <a:lnTo>
                  <a:pt x="1523" y="35051"/>
                </a:lnTo>
                <a:lnTo>
                  <a:pt x="0" y="38099"/>
                </a:lnTo>
                <a:lnTo>
                  <a:pt x="1523" y="41909"/>
                </a:lnTo>
                <a:lnTo>
                  <a:pt x="5333" y="43433"/>
                </a:lnTo>
                <a:lnTo>
                  <a:pt x="445007" y="43433"/>
                </a:lnTo>
                <a:lnTo>
                  <a:pt x="448055" y="41909"/>
                </a:lnTo>
                <a:lnTo>
                  <a:pt x="449579" y="38099"/>
                </a:lnTo>
                <a:close/>
              </a:path>
              <a:path w="508634" h="76200">
                <a:moveTo>
                  <a:pt x="508253" y="38099"/>
                </a:moveTo>
                <a:lnTo>
                  <a:pt x="432053" y="0"/>
                </a:lnTo>
                <a:lnTo>
                  <a:pt x="432053" y="33527"/>
                </a:lnTo>
                <a:lnTo>
                  <a:pt x="445007" y="33527"/>
                </a:lnTo>
                <a:lnTo>
                  <a:pt x="448055" y="35051"/>
                </a:lnTo>
                <a:lnTo>
                  <a:pt x="449579" y="38099"/>
                </a:lnTo>
                <a:lnTo>
                  <a:pt x="449579" y="67436"/>
                </a:lnTo>
                <a:lnTo>
                  <a:pt x="508253" y="38099"/>
                </a:lnTo>
                <a:close/>
              </a:path>
              <a:path w="508634" h="76200">
                <a:moveTo>
                  <a:pt x="449579" y="67436"/>
                </a:moveTo>
                <a:lnTo>
                  <a:pt x="449579" y="38099"/>
                </a:lnTo>
                <a:lnTo>
                  <a:pt x="448055" y="41909"/>
                </a:lnTo>
                <a:lnTo>
                  <a:pt x="445007" y="43433"/>
                </a:lnTo>
                <a:lnTo>
                  <a:pt x="432053" y="43433"/>
                </a:lnTo>
                <a:lnTo>
                  <a:pt x="432053" y="76199"/>
                </a:lnTo>
                <a:lnTo>
                  <a:pt x="449579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26425" y="2050542"/>
            <a:ext cx="1369060" cy="574675"/>
          </a:xfrm>
          <a:custGeom>
            <a:avLst/>
            <a:gdLst/>
            <a:ahLst/>
            <a:cxnLst/>
            <a:rect l="l" t="t" r="r" b="b"/>
            <a:pathLst>
              <a:path w="1369059" h="574675">
                <a:moveTo>
                  <a:pt x="684276" y="0"/>
                </a:moveTo>
                <a:lnTo>
                  <a:pt x="618369" y="1316"/>
                </a:lnTo>
                <a:lnTo>
                  <a:pt x="554237" y="5185"/>
                </a:lnTo>
                <a:lnTo>
                  <a:pt x="492165" y="11486"/>
                </a:lnTo>
                <a:lnTo>
                  <a:pt x="432440" y="20098"/>
                </a:lnTo>
                <a:lnTo>
                  <a:pt x="375348" y="30899"/>
                </a:lnTo>
                <a:lnTo>
                  <a:pt x="321177" y="43769"/>
                </a:lnTo>
                <a:lnTo>
                  <a:pt x="270212" y="58587"/>
                </a:lnTo>
                <a:lnTo>
                  <a:pt x="222741" y="75231"/>
                </a:lnTo>
                <a:lnTo>
                  <a:pt x="179050" y="93581"/>
                </a:lnTo>
                <a:lnTo>
                  <a:pt x="139426" y="113516"/>
                </a:lnTo>
                <a:lnTo>
                  <a:pt x="104155" y="134915"/>
                </a:lnTo>
                <a:lnTo>
                  <a:pt x="73524" y="157657"/>
                </a:lnTo>
                <a:lnTo>
                  <a:pt x="27328" y="206685"/>
                </a:lnTo>
                <a:lnTo>
                  <a:pt x="3132" y="259632"/>
                </a:lnTo>
                <a:lnTo>
                  <a:pt x="0" y="287274"/>
                </a:lnTo>
                <a:lnTo>
                  <a:pt x="3132" y="315034"/>
                </a:lnTo>
                <a:lnTo>
                  <a:pt x="27328" y="368136"/>
                </a:lnTo>
                <a:lnTo>
                  <a:pt x="73524" y="417225"/>
                </a:lnTo>
                <a:lnTo>
                  <a:pt x="104155" y="439970"/>
                </a:lnTo>
                <a:lnTo>
                  <a:pt x="139426" y="461356"/>
                </a:lnTo>
                <a:lnTo>
                  <a:pt x="179050" y="481267"/>
                </a:lnTo>
                <a:lnTo>
                  <a:pt x="222741" y="499584"/>
                </a:lnTo>
                <a:lnTo>
                  <a:pt x="270212" y="516188"/>
                </a:lnTo>
                <a:lnTo>
                  <a:pt x="321177" y="530962"/>
                </a:lnTo>
                <a:lnTo>
                  <a:pt x="375348" y="543788"/>
                </a:lnTo>
                <a:lnTo>
                  <a:pt x="432440" y="554546"/>
                </a:lnTo>
                <a:lnTo>
                  <a:pt x="492165" y="563119"/>
                </a:lnTo>
                <a:lnTo>
                  <a:pt x="554237" y="569390"/>
                </a:lnTo>
                <a:lnTo>
                  <a:pt x="618369" y="573238"/>
                </a:lnTo>
                <a:lnTo>
                  <a:pt x="684276" y="574548"/>
                </a:lnTo>
                <a:lnTo>
                  <a:pt x="750182" y="573238"/>
                </a:lnTo>
                <a:lnTo>
                  <a:pt x="814314" y="569390"/>
                </a:lnTo>
                <a:lnTo>
                  <a:pt x="876386" y="563119"/>
                </a:lnTo>
                <a:lnTo>
                  <a:pt x="936111" y="554546"/>
                </a:lnTo>
                <a:lnTo>
                  <a:pt x="993203" y="543788"/>
                </a:lnTo>
                <a:lnTo>
                  <a:pt x="1047374" y="530962"/>
                </a:lnTo>
                <a:lnTo>
                  <a:pt x="1098339" y="516188"/>
                </a:lnTo>
                <a:lnTo>
                  <a:pt x="1145810" y="499584"/>
                </a:lnTo>
                <a:lnTo>
                  <a:pt x="1189501" y="481267"/>
                </a:lnTo>
                <a:lnTo>
                  <a:pt x="1229125" y="461356"/>
                </a:lnTo>
                <a:lnTo>
                  <a:pt x="1264396" y="439970"/>
                </a:lnTo>
                <a:lnTo>
                  <a:pt x="1295027" y="417225"/>
                </a:lnTo>
                <a:lnTo>
                  <a:pt x="1341223" y="368136"/>
                </a:lnTo>
                <a:lnTo>
                  <a:pt x="1365419" y="315034"/>
                </a:lnTo>
                <a:lnTo>
                  <a:pt x="1368552" y="287273"/>
                </a:lnTo>
                <a:lnTo>
                  <a:pt x="1365419" y="259632"/>
                </a:lnTo>
                <a:lnTo>
                  <a:pt x="1341223" y="206685"/>
                </a:lnTo>
                <a:lnTo>
                  <a:pt x="1295027" y="157657"/>
                </a:lnTo>
                <a:lnTo>
                  <a:pt x="1264396" y="134915"/>
                </a:lnTo>
                <a:lnTo>
                  <a:pt x="1229125" y="113516"/>
                </a:lnTo>
                <a:lnTo>
                  <a:pt x="1189501" y="93581"/>
                </a:lnTo>
                <a:lnTo>
                  <a:pt x="1145810" y="75231"/>
                </a:lnTo>
                <a:lnTo>
                  <a:pt x="1098339" y="58587"/>
                </a:lnTo>
                <a:lnTo>
                  <a:pt x="1047374" y="43769"/>
                </a:lnTo>
                <a:lnTo>
                  <a:pt x="993203" y="30899"/>
                </a:lnTo>
                <a:lnTo>
                  <a:pt x="936111" y="20098"/>
                </a:lnTo>
                <a:lnTo>
                  <a:pt x="876386" y="11486"/>
                </a:lnTo>
                <a:lnTo>
                  <a:pt x="814314" y="5185"/>
                </a:lnTo>
                <a:lnTo>
                  <a:pt x="750182" y="1316"/>
                </a:lnTo>
                <a:lnTo>
                  <a:pt x="684276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379091" y="2176779"/>
            <a:ext cx="1040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latin typeface="NSimSun"/>
                <a:cs typeface="NSimSun"/>
              </a:rPr>
              <a:t>压缩</a:t>
            </a:r>
            <a:r>
              <a:rPr dirty="0" sz="2000" spc="-20" b="1">
                <a:latin typeface="NSimSun"/>
                <a:cs typeface="NSimSun"/>
              </a:rPr>
              <a:t>图</a:t>
            </a:r>
            <a:r>
              <a:rPr dirty="0" sz="2000" spc="-10" b="1">
                <a:latin typeface="NSimSun"/>
                <a:cs typeface="NSimSun"/>
              </a:rPr>
              <a:t>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51233" y="2554223"/>
            <a:ext cx="76200" cy="723900"/>
          </a:xfrm>
          <a:custGeom>
            <a:avLst/>
            <a:gdLst/>
            <a:ahLst/>
            <a:cxnLst/>
            <a:rect l="l" t="t" r="r" b="b"/>
            <a:pathLst>
              <a:path w="76200" h="723900">
                <a:moveTo>
                  <a:pt x="76199" y="76199"/>
                </a:moveTo>
                <a:lnTo>
                  <a:pt x="38099" y="0"/>
                </a:lnTo>
                <a:lnTo>
                  <a:pt x="0" y="76199"/>
                </a:lnTo>
                <a:lnTo>
                  <a:pt x="33527" y="76199"/>
                </a:lnTo>
                <a:lnTo>
                  <a:pt x="33527" y="63245"/>
                </a:lnTo>
                <a:lnTo>
                  <a:pt x="35051" y="60197"/>
                </a:lnTo>
                <a:lnTo>
                  <a:pt x="38099" y="58673"/>
                </a:lnTo>
                <a:lnTo>
                  <a:pt x="41909" y="60197"/>
                </a:lnTo>
                <a:lnTo>
                  <a:pt x="43433" y="63245"/>
                </a:lnTo>
                <a:lnTo>
                  <a:pt x="43433" y="76199"/>
                </a:lnTo>
                <a:lnTo>
                  <a:pt x="76199" y="76199"/>
                </a:lnTo>
                <a:close/>
              </a:path>
              <a:path w="76200" h="723900">
                <a:moveTo>
                  <a:pt x="43433" y="76199"/>
                </a:moveTo>
                <a:lnTo>
                  <a:pt x="43433" y="63245"/>
                </a:lnTo>
                <a:lnTo>
                  <a:pt x="41909" y="60197"/>
                </a:lnTo>
                <a:lnTo>
                  <a:pt x="38099" y="58673"/>
                </a:lnTo>
                <a:lnTo>
                  <a:pt x="35051" y="60197"/>
                </a:lnTo>
                <a:lnTo>
                  <a:pt x="33527" y="63245"/>
                </a:lnTo>
                <a:lnTo>
                  <a:pt x="33527" y="76199"/>
                </a:lnTo>
                <a:lnTo>
                  <a:pt x="43433" y="76199"/>
                </a:lnTo>
                <a:close/>
              </a:path>
              <a:path w="76200" h="723900">
                <a:moveTo>
                  <a:pt x="43433" y="718565"/>
                </a:moveTo>
                <a:lnTo>
                  <a:pt x="43433" y="76199"/>
                </a:lnTo>
                <a:lnTo>
                  <a:pt x="33527" y="76199"/>
                </a:lnTo>
                <a:lnTo>
                  <a:pt x="33527" y="718565"/>
                </a:lnTo>
                <a:lnTo>
                  <a:pt x="35051" y="722375"/>
                </a:lnTo>
                <a:lnTo>
                  <a:pt x="38099" y="723899"/>
                </a:lnTo>
                <a:lnTo>
                  <a:pt x="41909" y="722375"/>
                </a:lnTo>
                <a:lnTo>
                  <a:pt x="43433" y="718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73459" y="3272790"/>
            <a:ext cx="1008380" cy="504190"/>
          </a:xfrm>
          <a:custGeom>
            <a:avLst/>
            <a:gdLst/>
            <a:ahLst/>
            <a:cxnLst/>
            <a:rect l="l" t="t" r="r" b="b"/>
            <a:pathLst>
              <a:path w="1008379" h="504189">
                <a:moveTo>
                  <a:pt x="83820" y="0"/>
                </a:moveTo>
                <a:lnTo>
                  <a:pt x="51435" y="6679"/>
                </a:lnTo>
                <a:lnTo>
                  <a:pt x="24765" y="24860"/>
                </a:lnTo>
                <a:lnTo>
                  <a:pt x="6667" y="51756"/>
                </a:lnTo>
                <a:lnTo>
                  <a:pt x="0" y="84582"/>
                </a:lnTo>
                <a:lnTo>
                  <a:pt x="0" y="419862"/>
                </a:lnTo>
                <a:lnTo>
                  <a:pt x="6667" y="452568"/>
                </a:lnTo>
                <a:lnTo>
                  <a:pt x="24765" y="479202"/>
                </a:lnTo>
                <a:lnTo>
                  <a:pt x="51435" y="497121"/>
                </a:lnTo>
                <a:lnTo>
                  <a:pt x="83820" y="503681"/>
                </a:lnTo>
                <a:lnTo>
                  <a:pt x="924306" y="503681"/>
                </a:lnTo>
                <a:lnTo>
                  <a:pt x="957012" y="497121"/>
                </a:lnTo>
                <a:lnTo>
                  <a:pt x="983646" y="479202"/>
                </a:lnTo>
                <a:lnTo>
                  <a:pt x="1001565" y="452568"/>
                </a:lnTo>
                <a:lnTo>
                  <a:pt x="1008126" y="419861"/>
                </a:lnTo>
                <a:lnTo>
                  <a:pt x="1008126" y="84581"/>
                </a:lnTo>
                <a:lnTo>
                  <a:pt x="1001565" y="51756"/>
                </a:lnTo>
                <a:lnTo>
                  <a:pt x="983646" y="24860"/>
                </a:lnTo>
                <a:lnTo>
                  <a:pt x="957012" y="6679"/>
                </a:lnTo>
                <a:lnTo>
                  <a:pt x="924306" y="0"/>
                </a:lnTo>
                <a:lnTo>
                  <a:pt x="8382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105527" y="3362452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latin typeface="NSimSun"/>
                <a:cs typeface="NSimSun"/>
              </a:rPr>
              <a:t>表说明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21741" y="3327412"/>
            <a:ext cx="788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latin typeface="NSimSun"/>
                <a:cs typeface="NSimSun"/>
              </a:rPr>
              <a:t>表说明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08570" y="2554223"/>
            <a:ext cx="76200" cy="723900"/>
          </a:xfrm>
          <a:custGeom>
            <a:avLst/>
            <a:gdLst/>
            <a:ahLst/>
            <a:cxnLst/>
            <a:rect l="l" t="t" r="r" b="b"/>
            <a:pathLst>
              <a:path w="76200" h="723900">
                <a:moveTo>
                  <a:pt x="76199" y="76199"/>
                </a:moveTo>
                <a:lnTo>
                  <a:pt x="38099" y="0"/>
                </a:lnTo>
                <a:lnTo>
                  <a:pt x="0" y="76199"/>
                </a:lnTo>
                <a:lnTo>
                  <a:pt x="33527" y="76199"/>
                </a:lnTo>
                <a:lnTo>
                  <a:pt x="33527" y="63245"/>
                </a:lnTo>
                <a:lnTo>
                  <a:pt x="35051" y="60197"/>
                </a:lnTo>
                <a:lnTo>
                  <a:pt x="38099" y="58673"/>
                </a:lnTo>
                <a:lnTo>
                  <a:pt x="41909" y="60197"/>
                </a:lnTo>
                <a:lnTo>
                  <a:pt x="43433" y="63245"/>
                </a:lnTo>
                <a:lnTo>
                  <a:pt x="43433" y="76199"/>
                </a:lnTo>
                <a:lnTo>
                  <a:pt x="76199" y="76199"/>
                </a:lnTo>
                <a:close/>
              </a:path>
              <a:path w="76200" h="723900">
                <a:moveTo>
                  <a:pt x="43433" y="76199"/>
                </a:moveTo>
                <a:lnTo>
                  <a:pt x="43433" y="63245"/>
                </a:lnTo>
                <a:lnTo>
                  <a:pt x="41909" y="60197"/>
                </a:lnTo>
                <a:lnTo>
                  <a:pt x="38099" y="58673"/>
                </a:lnTo>
                <a:lnTo>
                  <a:pt x="35051" y="60197"/>
                </a:lnTo>
                <a:lnTo>
                  <a:pt x="33527" y="63245"/>
                </a:lnTo>
                <a:lnTo>
                  <a:pt x="33527" y="76199"/>
                </a:lnTo>
                <a:lnTo>
                  <a:pt x="43433" y="76199"/>
                </a:lnTo>
                <a:close/>
              </a:path>
              <a:path w="76200" h="723900">
                <a:moveTo>
                  <a:pt x="43433" y="718565"/>
                </a:moveTo>
                <a:lnTo>
                  <a:pt x="43433" y="76199"/>
                </a:lnTo>
                <a:lnTo>
                  <a:pt x="33527" y="76199"/>
                </a:lnTo>
                <a:lnTo>
                  <a:pt x="33527" y="718565"/>
                </a:lnTo>
                <a:lnTo>
                  <a:pt x="35051" y="722375"/>
                </a:lnTo>
                <a:lnTo>
                  <a:pt x="38099" y="723899"/>
                </a:lnTo>
                <a:lnTo>
                  <a:pt x="41909" y="722375"/>
                </a:lnTo>
                <a:lnTo>
                  <a:pt x="43433" y="718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42227" y="3272790"/>
            <a:ext cx="1008380" cy="504190"/>
          </a:xfrm>
          <a:custGeom>
            <a:avLst/>
            <a:gdLst/>
            <a:ahLst/>
            <a:cxnLst/>
            <a:rect l="l" t="t" r="r" b="b"/>
            <a:pathLst>
              <a:path w="1008379" h="504189">
                <a:moveTo>
                  <a:pt x="83820" y="0"/>
                </a:moveTo>
                <a:lnTo>
                  <a:pt x="51113" y="6679"/>
                </a:lnTo>
                <a:lnTo>
                  <a:pt x="24479" y="24860"/>
                </a:lnTo>
                <a:lnTo>
                  <a:pt x="6560" y="51756"/>
                </a:lnTo>
                <a:lnTo>
                  <a:pt x="0" y="84582"/>
                </a:lnTo>
                <a:lnTo>
                  <a:pt x="0" y="419862"/>
                </a:lnTo>
                <a:lnTo>
                  <a:pt x="6560" y="452568"/>
                </a:lnTo>
                <a:lnTo>
                  <a:pt x="24479" y="479202"/>
                </a:lnTo>
                <a:lnTo>
                  <a:pt x="51113" y="497121"/>
                </a:lnTo>
                <a:lnTo>
                  <a:pt x="83820" y="503681"/>
                </a:lnTo>
                <a:lnTo>
                  <a:pt x="924306" y="503681"/>
                </a:lnTo>
                <a:lnTo>
                  <a:pt x="957012" y="497121"/>
                </a:lnTo>
                <a:lnTo>
                  <a:pt x="983646" y="479202"/>
                </a:lnTo>
                <a:lnTo>
                  <a:pt x="1001565" y="452568"/>
                </a:lnTo>
                <a:lnTo>
                  <a:pt x="1008126" y="419861"/>
                </a:lnTo>
                <a:lnTo>
                  <a:pt x="1008126" y="84581"/>
                </a:lnTo>
                <a:lnTo>
                  <a:pt x="1001565" y="51756"/>
                </a:lnTo>
                <a:lnTo>
                  <a:pt x="983646" y="24860"/>
                </a:lnTo>
                <a:lnTo>
                  <a:pt x="957012" y="6679"/>
                </a:lnTo>
                <a:lnTo>
                  <a:pt x="924306" y="0"/>
                </a:lnTo>
                <a:lnTo>
                  <a:pt x="8382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798447" y="4163314"/>
            <a:ext cx="2936240" cy="2672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866775">
              <a:lnSpc>
                <a:spcPct val="100000"/>
              </a:lnSpc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压缩过程</a:t>
            </a:r>
            <a:endParaRPr sz="3200">
              <a:latin typeface="NSimSun"/>
              <a:cs typeface="NSimSun"/>
            </a:endParaRPr>
          </a:p>
          <a:p>
            <a:pPr marL="892810" indent="-422909">
              <a:lnSpc>
                <a:spcPct val="100000"/>
              </a:lnSpc>
              <a:spcBef>
                <a:spcPts val="1925"/>
              </a:spcBef>
              <a:buClr>
                <a:srgbClr val="EE2B0A"/>
              </a:buClr>
              <a:buSzPct val="68750"/>
              <a:buFont typeface="Wingdings"/>
              <a:buChar char=""/>
              <a:tabLst>
                <a:tab pos="892810" algn="l"/>
              </a:tabLst>
            </a:pPr>
            <a:r>
              <a:rPr dirty="0" sz="3200" spc="-5">
                <a:latin typeface="NSimSun"/>
                <a:cs typeface="NSimSun"/>
              </a:rPr>
              <a:t>DCT计算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量化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变长码赋值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0">
                <a:latin typeface="Times New Roman"/>
                <a:cs typeface="Times New Roman"/>
              </a:rPr>
              <a:t>JPEG</a:t>
            </a:r>
            <a:r>
              <a:rPr dirty="0" spc="-15">
                <a:latin typeface="NSimSun"/>
                <a:cs typeface="NSimSun"/>
              </a:rPr>
              <a:t>基本系统编码器框图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98447" y="1820164"/>
            <a:ext cx="7606665" cy="4747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具体压缩过程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160"/>
              </a:spcBef>
              <a:tabLst>
                <a:tab pos="735965" algn="l"/>
              </a:tabLst>
            </a:pPr>
            <a:r>
              <a:rPr dirty="0" sz="14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4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NSimSun"/>
                <a:cs typeface="NSimSun"/>
              </a:rPr>
              <a:t>先把整个图像分解成多个8×8的图像块；</a:t>
            </a:r>
            <a:endParaRPr sz="2000">
              <a:latin typeface="NSimSun"/>
              <a:cs typeface="NSimSun"/>
            </a:endParaRPr>
          </a:p>
          <a:p>
            <a:pPr marL="469900" marR="16510">
              <a:lnSpc>
                <a:spcPct val="100000"/>
              </a:lnSpc>
              <a:spcBef>
                <a:spcPts val="1200"/>
              </a:spcBef>
              <a:tabLst>
                <a:tab pos="735965" algn="l"/>
              </a:tabLst>
            </a:pPr>
            <a:r>
              <a:rPr dirty="0" sz="14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4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NSimSun"/>
                <a:cs typeface="NSimSun"/>
              </a:rPr>
              <a:t>8×8的图像块经过DCT变换后，低频分量都集中在左上角，高 频分量则分布在右下角（DCT变换类似于低通滤波器），因为低 频分量包含了图像的主要信息，所以可以忽略高频分量，达到压 缩的目的；</a:t>
            </a:r>
            <a:endParaRPr sz="20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200"/>
              </a:spcBef>
            </a:pPr>
            <a:r>
              <a:rPr dirty="0" sz="14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4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400" spc="-5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NSimSun"/>
                <a:cs typeface="NSimSun"/>
              </a:rPr>
              <a:t>使用量化操作去掉高频分量，量化操作就是将某一个值除以量 化表中的对应值。由于量化表中左上角的值较小，而右下角的值 较大，这样达到保持低频分量，抑制高频分量的目的；</a:t>
            </a:r>
            <a:endParaRPr sz="2000">
              <a:latin typeface="NSimSun"/>
              <a:cs typeface="NSimSun"/>
            </a:endParaRPr>
          </a:p>
          <a:p>
            <a:pPr marL="469900" marR="17145">
              <a:lnSpc>
                <a:spcPct val="100000"/>
              </a:lnSpc>
              <a:spcBef>
                <a:spcPts val="1200"/>
              </a:spcBef>
              <a:tabLst>
                <a:tab pos="735965" algn="l"/>
              </a:tabLst>
            </a:pPr>
            <a:r>
              <a:rPr dirty="0" sz="14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4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NSimSun"/>
                <a:cs typeface="NSimSun"/>
              </a:rPr>
              <a:t>在左上角的低频分量中,F(0,0)代表了直流(DC)系数，即8×8 子块的平均值。由于两个相邻图像块的DC系数相差很小，所以采 用差分编码DPCM,其它63个元素是交流（AC）系数，采用之字型</a:t>
            </a:r>
            <a:endParaRPr sz="2000">
              <a:latin typeface="NSimSun"/>
              <a:cs typeface="NSimSun"/>
            </a:endParaRPr>
          </a:p>
          <a:p>
            <a:pPr marL="469900">
              <a:lnSpc>
                <a:spcPts val="2380"/>
              </a:lnSpc>
            </a:pPr>
            <a:r>
              <a:rPr dirty="0" sz="2000" spc="-5">
                <a:latin typeface="NSimSun"/>
                <a:cs typeface="NSimSun"/>
              </a:rPr>
              <a:t>（zig-zag）顺序进行行程编码，使系数为0的值更集中；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0">
                <a:latin typeface="Times New Roman"/>
                <a:cs typeface="Times New Roman"/>
              </a:rPr>
              <a:t>JPEG</a:t>
            </a:r>
            <a:r>
              <a:rPr dirty="0" spc="-15">
                <a:latin typeface="NSimSun"/>
                <a:cs typeface="NSimSun"/>
              </a:rPr>
              <a:t>基本系统编码器框图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98447" y="1820164"/>
            <a:ext cx="7465695" cy="1427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具体压缩过程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5800"/>
              </a:lnSpc>
              <a:spcBef>
                <a:spcPts val="233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NSimSun"/>
                <a:cs typeface="NSimSun"/>
              </a:rPr>
              <a:t>在得到DC码字和AC行程码字后，为了进一步提高压缩比，再 进行熵编码，采用了Huffman编码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98447" y="959853"/>
            <a:ext cx="7461250" cy="5483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00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视频压缩标准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视频压缩标准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基本概念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电视会议标准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920"/>
              </a:spcBef>
              <a:tabLst>
                <a:tab pos="135255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H.261、H.263</a:t>
            </a:r>
            <a:endParaRPr sz="3200">
              <a:latin typeface="NSimSun"/>
              <a:cs typeface="NSimSun"/>
            </a:endParaRPr>
          </a:p>
          <a:p>
            <a:pPr marL="892810" indent="-422909">
              <a:lnSpc>
                <a:spcPct val="100000"/>
              </a:lnSpc>
              <a:spcBef>
                <a:spcPts val="1925"/>
              </a:spcBef>
              <a:buClr>
                <a:srgbClr val="EE2B0A"/>
              </a:buClr>
              <a:buSzPct val="68750"/>
              <a:buFont typeface="Wingdings"/>
              <a:buChar char=""/>
              <a:tabLst>
                <a:tab pos="892810" algn="l"/>
              </a:tabLst>
            </a:pPr>
            <a:r>
              <a:rPr dirty="0" sz="3200" spc="-5">
                <a:latin typeface="NSimSun"/>
                <a:cs typeface="NSimSun"/>
              </a:rPr>
              <a:t>MPEG标准</a:t>
            </a:r>
            <a:endParaRPr sz="3200">
              <a:latin typeface="NSimSun"/>
              <a:cs typeface="NSimSun"/>
            </a:endParaRPr>
          </a:p>
          <a:p>
            <a:pPr lvl="1" marL="927100" marR="5080">
              <a:lnSpc>
                <a:spcPct val="100000"/>
              </a:lnSpc>
              <a:spcBef>
                <a:spcPts val="1920"/>
              </a:spcBef>
              <a:buClr>
                <a:srgbClr val="EE2B0A"/>
              </a:buClr>
              <a:buSzPct val="68750"/>
              <a:buFont typeface="Wingdings"/>
              <a:buChar char=""/>
              <a:tabLst>
                <a:tab pos="1353185" algn="l"/>
              </a:tabLst>
            </a:pPr>
            <a:r>
              <a:rPr dirty="0" sz="3200" spc="-5">
                <a:latin typeface="NSimSun"/>
                <a:cs typeface="NSimSun"/>
              </a:rPr>
              <a:t>MPEG-1、MPEG-2、MPEG-4、MPEG-7</a:t>
            </a:r>
            <a:r>
              <a:rPr dirty="0" sz="3200" spc="-5">
                <a:latin typeface="NSimSun"/>
                <a:cs typeface="NSimSun"/>
              </a:rPr>
              <a:t> 和MPEG-21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一个运动图像例子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10321" y="2505202"/>
            <a:ext cx="7286625" cy="2112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2540">
              <a:lnSpc>
                <a:spcPct val="100000"/>
              </a:lnSpc>
            </a:pPr>
            <a:r>
              <a:rPr dirty="0" sz="4400" spc="-20" b="1">
                <a:solidFill>
                  <a:srgbClr val="EE2B0A"/>
                </a:solidFill>
                <a:latin typeface="NSimSun"/>
                <a:cs typeface="NSimSun"/>
              </a:rPr>
              <a:t>DEMO</a:t>
            </a:r>
            <a:endParaRPr sz="4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5400">
              <a:latin typeface="Times New Roman"/>
              <a:cs typeface="Times New Roman"/>
            </a:endParaRPr>
          </a:p>
          <a:p>
            <a:pPr algn="ctr">
              <a:lnSpc>
                <a:spcPts val="5120"/>
              </a:lnSpc>
            </a:pPr>
            <a:r>
              <a:rPr dirty="0" sz="4400" spc="-20" b="1">
                <a:solidFill>
                  <a:srgbClr val="EE2B0A"/>
                </a:solidFill>
                <a:latin typeface="NSimSun"/>
                <a:cs typeface="NSimSun"/>
              </a:rPr>
              <a:t>观察一段视频解压缩后的图像</a:t>
            </a:r>
            <a:endParaRPr sz="4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820164"/>
            <a:ext cx="7847330" cy="4637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355600" algn="l"/>
              </a:tabLst>
            </a:pPr>
            <a:r>
              <a:rPr dirty="0" sz="3200" spc="-5">
                <a:latin typeface="NSimSun"/>
                <a:cs typeface="NSimSun"/>
              </a:rPr>
              <a:t>I帧（Intra-picture）</a:t>
            </a:r>
            <a:endParaRPr sz="3200">
              <a:latin typeface="NSimSun"/>
              <a:cs typeface="NSimSun"/>
            </a:endParaRPr>
          </a:p>
          <a:p>
            <a:pPr marL="354965">
              <a:lnSpc>
                <a:spcPct val="100000"/>
              </a:lnSpc>
              <a:spcBef>
                <a:spcPts val="660"/>
              </a:spcBef>
            </a:pPr>
            <a:r>
              <a:rPr dirty="0" sz="2800" spc="-5">
                <a:latin typeface="NSimSun"/>
                <a:cs typeface="NSimSun"/>
              </a:rPr>
              <a:t>不需要参考其它画面而独立进行压缩编码的画面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41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355600" algn="l"/>
              </a:tabLst>
            </a:pPr>
            <a:r>
              <a:rPr dirty="0" sz="3200" spc="-5">
                <a:latin typeface="NSimSun"/>
                <a:cs typeface="NSimSun"/>
              </a:rPr>
              <a:t>P帧（Predicted-picture）</a:t>
            </a:r>
            <a:endParaRPr sz="3200">
              <a:latin typeface="NSimSun"/>
              <a:cs typeface="NSimSun"/>
            </a:endParaRPr>
          </a:p>
          <a:p>
            <a:pPr marL="368300">
              <a:lnSpc>
                <a:spcPct val="100000"/>
              </a:lnSpc>
              <a:spcBef>
                <a:spcPts val="660"/>
              </a:spcBef>
            </a:pPr>
            <a:r>
              <a:rPr dirty="0" sz="2800" spc="-5">
                <a:latin typeface="NSimSun"/>
                <a:cs typeface="NSimSun"/>
              </a:rPr>
              <a:t>参考前面已编码的I或P画面进行预测编码的画面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38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87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355600" algn="l"/>
              </a:tabLst>
            </a:pPr>
            <a:r>
              <a:rPr dirty="0" sz="3200" spc="-5">
                <a:latin typeface="NSimSun"/>
                <a:cs typeface="NSimSun"/>
              </a:rPr>
              <a:t>B帧（Bidirectional-picture）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既参考前面的I或P画面、又参考后面的I或P画面</a:t>
            </a:r>
            <a:r>
              <a:rPr dirty="0" sz="2800" spc="-5">
                <a:latin typeface="NSimSun"/>
                <a:cs typeface="NSimSun"/>
              </a:rPr>
              <a:t> 进行双向预测编码的画面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MPEG</a:t>
            </a:r>
            <a:r>
              <a:rPr dirty="0" spc="-15">
                <a:latin typeface="NSimSun"/>
                <a:cs typeface="NSimSun"/>
              </a:rPr>
              <a:t>帧的分类</a:t>
            </a:r>
          </a:p>
        </p:txBody>
      </p:sp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66" y="959865"/>
            <a:ext cx="7673340" cy="41357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视频压缩标准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连续帧图像压缩的基本思想</a:t>
            </a:r>
            <a:endParaRPr sz="3200">
              <a:latin typeface="NSimSun"/>
              <a:cs typeface="NSimSun"/>
            </a:endParaRPr>
          </a:p>
          <a:p>
            <a:pPr marL="755650" marR="5080" indent="-285750">
              <a:lnSpc>
                <a:spcPct val="100000"/>
              </a:lnSpc>
              <a:spcBef>
                <a:spcPts val="76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可以根据同帧附近像素来加以预测，被 称为：帧内编码技术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4650">
              <a:latin typeface="Times New Roman"/>
              <a:cs typeface="Times New Roman"/>
            </a:endParaRPr>
          </a:p>
          <a:p>
            <a:pPr marL="755650" marR="5080" indent="-285750">
              <a:lnSpc>
                <a:spcPct val="100000"/>
              </a:lnSpc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可以根据附近帧中的像素来加以预测， 被称为：帧间编码技术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54251" y="1893570"/>
            <a:ext cx="3340100" cy="11207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83565" algn="l"/>
              </a:tabLst>
            </a:pPr>
            <a:r>
              <a:rPr dirty="0" sz="2500" b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 b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600" b="0">
                <a:latin typeface="NSimSun"/>
                <a:cs typeface="NSimSun"/>
              </a:rPr>
              <a:t>帧间预测编码</a:t>
            </a:r>
            <a:endParaRPr sz="3600">
              <a:latin typeface="NSimSun"/>
              <a:cs typeface="NSimSun"/>
            </a:endParaRPr>
          </a:p>
          <a:p>
            <a:pPr marL="927100">
              <a:lnSpc>
                <a:spcPts val="3750"/>
              </a:lnSpc>
              <a:spcBef>
                <a:spcPts val="750"/>
              </a:spcBef>
              <a:tabLst>
                <a:tab pos="1358900" algn="l"/>
              </a:tabLst>
            </a:pPr>
            <a:r>
              <a:rPr dirty="0" sz="2200" b="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 b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pc="-5" b="0">
                <a:latin typeface="NSimSun"/>
                <a:cs typeface="NSimSun"/>
              </a:rPr>
              <a:t>向前预测</a:t>
            </a:r>
            <a:endParaRPr sz="2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8651" y="4290567"/>
            <a:ext cx="2082164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445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双向预测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17861" y="3379470"/>
            <a:ext cx="1752600" cy="685800"/>
          </a:xfrm>
          <a:custGeom>
            <a:avLst/>
            <a:gdLst/>
            <a:ahLst/>
            <a:cxnLst/>
            <a:rect l="l" t="t" r="r" b="b"/>
            <a:pathLst>
              <a:path w="1752600" h="685800">
                <a:moveTo>
                  <a:pt x="0" y="0"/>
                </a:moveTo>
                <a:lnTo>
                  <a:pt x="0" y="685800"/>
                </a:lnTo>
                <a:lnTo>
                  <a:pt x="1752600" y="685800"/>
                </a:lnTo>
                <a:lnTo>
                  <a:pt x="1752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17861" y="3379470"/>
            <a:ext cx="1752600" cy="685800"/>
          </a:xfrm>
          <a:custGeom>
            <a:avLst/>
            <a:gdLst/>
            <a:ahLst/>
            <a:cxnLst/>
            <a:rect l="l" t="t" r="r" b="b"/>
            <a:pathLst>
              <a:path w="1752600" h="685800">
                <a:moveTo>
                  <a:pt x="0" y="0"/>
                </a:moveTo>
                <a:lnTo>
                  <a:pt x="0" y="685800"/>
                </a:lnTo>
                <a:lnTo>
                  <a:pt x="1752600" y="685800"/>
                </a:lnTo>
                <a:lnTo>
                  <a:pt x="1752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024248" y="3549396"/>
            <a:ext cx="939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00009A"/>
                </a:solidFill>
                <a:latin typeface="SimSun"/>
                <a:cs typeface="SimSun"/>
              </a:rPr>
              <a:t>前一帧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70461" y="3379470"/>
            <a:ext cx="1752600" cy="685800"/>
          </a:xfrm>
          <a:custGeom>
            <a:avLst/>
            <a:gdLst/>
            <a:ahLst/>
            <a:cxnLst/>
            <a:rect l="l" t="t" r="r" b="b"/>
            <a:pathLst>
              <a:path w="1752600" h="685800">
                <a:moveTo>
                  <a:pt x="0" y="0"/>
                </a:moveTo>
                <a:lnTo>
                  <a:pt x="0" y="685800"/>
                </a:lnTo>
                <a:lnTo>
                  <a:pt x="1752600" y="685800"/>
                </a:lnTo>
                <a:lnTo>
                  <a:pt x="1752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70461" y="3379470"/>
            <a:ext cx="1752600" cy="685800"/>
          </a:xfrm>
          <a:custGeom>
            <a:avLst/>
            <a:gdLst/>
            <a:ahLst/>
            <a:cxnLst/>
            <a:rect l="l" t="t" r="r" b="b"/>
            <a:pathLst>
              <a:path w="1752600" h="685800">
                <a:moveTo>
                  <a:pt x="0" y="0"/>
                </a:moveTo>
                <a:lnTo>
                  <a:pt x="0" y="685800"/>
                </a:lnTo>
                <a:lnTo>
                  <a:pt x="1752600" y="685800"/>
                </a:lnTo>
                <a:lnTo>
                  <a:pt x="1752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776848" y="3549396"/>
            <a:ext cx="939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00009A"/>
                </a:solidFill>
                <a:latin typeface="SimSun"/>
                <a:cs typeface="SimSun"/>
              </a:rPr>
              <a:t>当前帧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56061" y="2998470"/>
            <a:ext cx="2165985" cy="457200"/>
          </a:xfrm>
          <a:custGeom>
            <a:avLst/>
            <a:gdLst/>
            <a:ahLst/>
            <a:cxnLst/>
            <a:rect l="l" t="t" r="r" b="b"/>
            <a:pathLst>
              <a:path w="2165984" h="457200">
                <a:moveTo>
                  <a:pt x="2165604" y="304799"/>
                </a:moveTo>
                <a:lnTo>
                  <a:pt x="1944624" y="304799"/>
                </a:lnTo>
                <a:lnTo>
                  <a:pt x="1923518" y="273172"/>
                </a:lnTo>
                <a:lnTo>
                  <a:pt x="1898782" y="242884"/>
                </a:lnTo>
                <a:lnTo>
                  <a:pt x="1870595" y="214011"/>
                </a:lnTo>
                <a:lnTo>
                  <a:pt x="1839141" y="186627"/>
                </a:lnTo>
                <a:lnTo>
                  <a:pt x="1804600" y="160806"/>
                </a:lnTo>
                <a:lnTo>
                  <a:pt x="1767153" y="136623"/>
                </a:lnTo>
                <a:lnTo>
                  <a:pt x="1726983" y="114152"/>
                </a:lnTo>
                <a:lnTo>
                  <a:pt x="1684270" y="93468"/>
                </a:lnTo>
                <a:lnTo>
                  <a:pt x="1639196" y="74645"/>
                </a:lnTo>
                <a:lnTo>
                  <a:pt x="1591943" y="57758"/>
                </a:lnTo>
                <a:lnTo>
                  <a:pt x="1542692" y="42881"/>
                </a:lnTo>
                <a:lnTo>
                  <a:pt x="1491624" y="30089"/>
                </a:lnTo>
                <a:lnTo>
                  <a:pt x="1438921" y="19455"/>
                </a:lnTo>
                <a:lnTo>
                  <a:pt x="1384765" y="11055"/>
                </a:lnTo>
                <a:lnTo>
                  <a:pt x="1329337" y="4963"/>
                </a:lnTo>
                <a:lnTo>
                  <a:pt x="1272818" y="1253"/>
                </a:lnTo>
                <a:lnTo>
                  <a:pt x="1215390" y="0"/>
                </a:lnTo>
                <a:lnTo>
                  <a:pt x="769858" y="81"/>
                </a:lnTo>
                <a:lnTo>
                  <a:pt x="713043" y="1377"/>
                </a:lnTo>
                <a:lnTo>
                  <a:pt x="653917" y="5441"/>
                </a:lnTo>
                <a:lnTo>
                  <a:pt x="596226" y="12089"/>
                </a:lnTo>
                <a:lnTo>
                  <a:pt x="540141" y="21220"/>
                </a:lnTo>
                <a:lnTo>
                  <a:pt x="485836" y="32731"/>
                </a:lnTo>
                <a:lnTo>
                  <a:pt x="433484" y="46519"/>
                </a:lnTo>
                <a:lnTo>
                  <a:pt x="383257" y="62484"/>
                </a:lnTo>
                <a:lnTo>
                  <a:pt x="335328" y="80521"/>
                </a:lnTo>
                <a:lnTo>
                  <a:pt x="289871" y="100530"/>
                </a:lnTo>
                <a:lnTo>
                  <a:pt x="247056" y="122408"/>
                </a:lnTo>
                <a:lnTo>
                  <a:pt x="207058" y="146053"/>
                </a:lnTo>
                <a:lnTo>
                  <a:pt x="170050" y="171363"/>
                </a:lnTo>
                <a:lnTo>
                  <a:pt x="136203" y="198235"/>
                </a:lnTo>
                <a:lnTo>
                  <a:pt x="105692" y="226568"/>
                </a:lnTo>
                <a:lnTo>
                  <a:pt x="78688" y="256258"/>
                </a:lnTo>
                <a:lnTo>
                  <a:pt x="55364" y="287205"/>
                </a:lnTo>
                <a:lnTo>
                  <a:pt x="20449" y="352457"/>
                </a:lnTo>
                <a:lnTo>
                  <a:pt x="2329" y="421506"/>
                </a:lnTo>
                <a:lnTo>
                  <a:pt x="0" y="457200"/>
                </a:lnTo>
                <a:lnTo>
                  <a:pt x="441959" y="457200"/>
                </a:lnTo>
                <a:lnTo>
                  <a:pt x="444564" y="419638"/>
                </a:lnTo>
                <a:lnTo>
                  <a:pt x="452258" y="382772"/>
                </a:lnTo>
                <a:lnTo>
                  <a:pt x="464864" y="346743"/>
                </a:lnTo>
                <a:lnTo>
                  <a:pt x="482203" y="311693"/>
                </a:lnTo>
                <a:lnTo>
                  <a:pt x="504095" y="277764"/>
                </a:lnTo>
                <a:lnTo>
                  <a:pt x="530363" y="245097"/>
                </a:lnTo>
                <a:lnTo>
                  <a:pt x="560829" y="213834"/>
                </a:lnTo>
                <a:lnTo>
                  <a:pt x="595312" y="184118"/>
                </a:lnTo>
                <a:lnTo>
                  <a:pt x="633635" y="156089"/>
                </a:lnTo>
                <a:lnTo>
                  <a:pt x="675620" y="129889"/>
                </a:lnTo>
                <a:lnTo>
                  <a:pt x="721087" y="105661"/>
                </a:lnTo>
                <a:lnTo>
                  <a:pt x="769858" y="83546"/>
                </a:lnTo>
                <a:lnTo>
                  <a:pt x="821754" y="63685"/>
                </a:lnTo>
                <a:lnTo>
                  <a:pt x="876597" y="46221"/>
                </a:lnTo>
                <a:lnTo>
                  <a:pt x="934209" y="31295"/>
                </a:lnTo>
                <a:lnTo>
                  <a:pt x="994410" y="19049"/>
                </a:lnTo>
                <a:lnTo>
                  <a:pt x="1052621" y="30842"/>
                </a:lnTo>
                <a:lnTo>
                  <a:pt x="1108628" y="45190"/>
                </a:lnTo>
                <a:lnTo>
                  <a:pt x="1162228" y="61983"/>
                </a:lnTo>
                <a:lnTo>
                  <a:pt x="1213216" y="81110"/>
                </a:lnTo>
                <a:lnTo>
                  <a:pt x="1261390" y="102459"/>
                </a:lnTo>
                <a:lnTo>
                  <a:pt x="1306544" y="125920"/>
                </a:lnTo>
                <a:lnTo>
                  <a:pt x="1348475" y="151381"/>
                </a:lnTo>
                <a:lnTo>
                  <a:pt x="1386981" y="178731"/>
                </a:lnTo>
                <a:lnTo>
                  <a:pt x="1421856" y="207859"/>
                </a:lnTo>
                <a:lnTo>
                  <a:pt x="1452897" y="238654"/>
                </a:lnTo>
                <a:lnTo>
                  <a:pt x="1479901" y="271004"/>
                </a:lnTo>
                <a:lnTo>
                  <a:pt x="1502664" y="304799"/>
                </a:lnTo>
                <a:lnTo>
                  <a:pt x="1502664" y="374072"/>
                </a:lnTo>
                <a:lnTo>
                  <a:pt x="1767839" y="457199"/>
                </a:lnTo>
                <a:lnTo>
                  <a:pt x="2165604" y="304799"/>
                </a:lnTo>
                <a:close/>
              </a:path>
              <a:path w="2165984" h="457200">
                <a:moveTo>
                  <a:pt x="1502664" y="374072"/>
                </a:moveTo>
                <a:lnTo>
                  <a:pt x="1502664" y="304799"/>
                </a:lnTo>
                <a:lnTo>
                  <a:pt x="1281684" y="304799"/>
                </a:lnTo>
                <a:lnTo>
                  <a:pt x="1502664" y="3740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56061" y="2998470"/>
            <a:ext cx="994410" cy="457200"/>
          </a:xfrm>
          <a:custGeom>
            <a:avLst/>
            <a:gdLst/>
            <a:ahLst/>
            <a:cxnLst/>
            <a:rect l="l" t="t" r="r" b="b"/>
            <a:pathLst>
              <a:path w="994410" h="457200">
                <a:moveTo>
                  <a:pt x="994410" y="19049"/>
                </a:moveTo>
                <a:lnTo>
                  <a:pt x="940165" y="10608"/>
                </a:lnTo>
                <a:lnTo>
                  <a:pt x="885063" y="4667"/>
                </a:lnTo>
                <a:lnTo>
                  <a:pt x="829389" y="1154"/>
                </a:lnTo>
                <a:lnTo>
                  <a:pt x="773430" y="0"/>
                </a:lnTo>
                <a:lnTo>
                  <a:pt x="713043" y="1377"/>
                </a:lnTo>
                <a:lnTo>
                  <a:pt x="653917" y="5441"/>
                </a:lnTo>
                <a:lnTo>
                  <a:pt x="596226" y="12089"/>
                </a:lnTo>
                <a:lnTo>
                  <a:pt x="540141" y="21220"/>
                </a:lnTo>
                <a:lnTo>
                  <a:pt x="485836" y="32731"/>
                </a:lnTo>
                <a:lnTo>
                  <a:pt x="433484" y="46519"/>
                </a:lnTo>
                <a:lnTo>
                  <a:pt x="383257" y="62484"/>
                </a:lnTo>
                <a:lnTo>
                  <a:pt x="335328" y="80521"/>
                </a:lnTo>
                <a:lnTo>
                  <a:pt x="289871" y="100530"/>
                </a:lnTo>
                <a:lnTo>
                  <a:pt x="247056" y="122408"/>
                </a:lnTo>
                <a:lnTo>
                  <a:pt x="207058" y="146053"/>
                </a:lnTo>
                <a:lnTo>
                  <a:pt x="170050" y="171363"/>
                </a:lnTo>
                <a:lnTo>
                  <a:pt x="136203" y="198235"/>
                </a:lnTo>
                <a:lnTo>
                  <a:pt x="105692" y="226568"/>
                </a:lnTo>
                <a:lnTo>
                  <a:pt x="78688" y="256258"/>
                </a:lnTo>
                <a:lnTo>
                  <a:pt x="55364" y="287205"/>
                </a:lnTo>
                <a:lnTo>
                  <a:pt x="20449" y="352457"/>
                </a:lnTo>
                <a:lnTo>
                  <a:pt x="2329" y="421506"/>
                </a:lnTo>
                <a:lnTo>
                  <a:pt x="0" y="457200"/>
                </a:lnTo>
                <a:lnTo>
                  <a:pt x="441959" y="457200"/>
                </a:lnTo>
                <a:lnTo>
                  <a:pt x="444564" y="419638"/>
                </a:lnTo>
                <a:lnTo>
                  <a:pt x="452258" y="382772"/>
                </a:lnTo>
                <a:lnTo>
                  <a:pt x="464864" y="346743"/>
                </a:lnTo>
                <a:lnTo>
                  <a:pt x="482203" y="311693"/>
                </a:lnTo>
                <a:lnTo>
                  <a:pt x="504095" y="277764"/>
                </a:lnTo>
                <a:lnTo>
                  <a:pt x="530363" y="245097"/>
                </a:lnTo>
                <a:lnTo>
                  <a:pt x="560829" y="213834"/>
                </a:lnTo>
                <a:lnTo>
                  <a:pt x="595312" y="184118"/>
                </a:lnTo>
                <a:lnTo>
                  <a:pt x="633635" y="156089"/>
                </a:lnTo>
                <a:lnTo>
                  <a:pt x="675620" y="129889"/>
                </a:lnTo>
                <a:lnTo>
                  <a:pt x="721087" y="105661"/>
                </a:lnTo>
                <a:lnTo>
                  <a:pt x="769858" y="83546"/>
                </a:lnTo>
                <a:lnTo>
                  <a:pt x="821754" y="63685"/>
                </a:lnTo>
                <a:lnTo>
                  <a:pt x="876597" y="46221"/>
                </a:lnTo>
                <a:lnTo>
                  <a:pt x="934209" y="31295"/>
                </a:lnTo>
                <a:lnTo>
                  <a:pt x="994410" y="19049"/>
                </a:lnTo>
                <a:close/>
              </a:path>
            </a:pathLst>
          </a:custGeom>
          <a:solidFill>
            <a:srgbClr val="CD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14941" y="5527547"/>
            <a:ext cx="1752600" cy="685800"/>
          </a:xfrm>
          <a:custGeom>
            <a:avLst/>
            <a:gdLst/>
            <a:ahLst/>
            <a:cxnLst/>
            <a:rect l="l" t="t" r="r" b="b"/>
            <a:pathLst>
              <a:path w="1752600" h="685800">
                <a:moveTo>
                  <a:pt x="0" y="0"/>
                </a:moveTo>
                <a:lnTo>
                  <a:pt x="0" y="685800"/>
                </a:lnTo>
                <a:lnTo>
                  <a:pt x="1752600" y="685800"/>
                </a:lnTo>
                <a:lnTo>
                  <a:pt x="1752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14941" y="5527547"/>
            <a:ext cx="1752600" cy="685800"/>
          </a:xfrm>
          <a:custGeom>
            <a:avLst/>
            <a:gdLst/>
            <a:ahLst/>
            <a:cxnLst/>
            <a:rect l="l" t="t" r="r" b="b"/>
            <a:pathLst>
              <a:path w="1752600" h="685800">
                <a:moveTo>
                  <a:pt x="0" y="0"/>
                </a:moveTo>
                <a:lnTo>
                  <a:pt x="0" y="685800"/>
                </a:lnTo>
                <a:lnTo>
                  <a:pt x="1752600" y="685800"/>
                </a:lnTo>
                <a:lnTo>
                  <a:pt x="17525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521328" y="5696711"/>
            <a:ext cx="939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00009A"/>
                </a:solidFill>
                <a:latin typeface="SimSun"/>
                <a:cs typeface="SimSun"/>
              </a:rPr>
              <a:t>前一帧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67541" y="5527547"/>
            <a:ext cx="1752600" cy="685800"/>
          </a:xfrm>
          <a:custGeom>
            <a:avLst/>
            <a:gdLst/>
            <a:ahLst/>
            <a:cxnLst/>
            <a:rect l="l" t="t" r="r" b="b"/>
            <a:pathLst>
              <a:path w="1752600" h="685800">
                <a:moveTo>
                  <a:pt x="0" y="0"/>
                </a:moveTo>
                <a:lnTo>
                  <a:pt x="0" y="685800"/>
                </a:lnTo>
                <a:lnTo>
                  <a:pt x="1752599" y="685800"/>
                </a:lnTo>
                <a:lnTo>
                  <a:pt x="1752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67541" y="5527547"/>
            <a:ext cx="1752600" cy="685800"/>
          </a:xfrm>
          <a:custGeom>
            <a:avLst/>
            <a:gdLst/>
            <a:ahLst/>
            <a:cxnLst/>
            <a:rect l="l" t="t" r="r" b="b"/>
            <a:pathLst>
              <a:path w="1752600" h="685800">
                <a:moveTo>
                  <a:pt x="0" y="0"/>
                </a:moveTo>
                <a:lnTo>
                  <a:pt x="0" y="685800"/>
                </a:lnTo>
                <a:lnTo>
                  <a:pt x="1752599" y="685800"/>
                </a:lnTo>
                <a:lnTo>
                  <a:pt x="17525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273928" y="5696711"/>
            <a:ext cx="939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00009A"/>
                </a:solidFill>
                <a:latin typeface="SimSun"/>
                <a:cs typeface="SimSun"/>
              </a:rPr>
              <a:t>当前帧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24541" y="5146547"/>
            <a:ext cx="2165985" cy="457200"/>
          </a:xfrm>
          <a:custGeom>
            <a:avLst/>
            <a:gdLst/>
            <a:ahLst/>
            <a:cxnLst/>
            <a:rect l="l" t="t" r="r" b="b"/>
            <a:pathLst>
              <a:path w="2165985" h="457200">
                <a:moveTo>
                  <a:pt x="2165604" y="304799"/>
                </a:moveTo>
                <a:lnTo>
                  <a:pt x="1944624" y="304799"/>
                </a:lnTo>
                <a:lnTo>
                  <a:pt x="1923399" y="273172"/>
                </a:lnTo>
                <a:lnTo>
                  <a:pt x="1898572" y="242884"/>
                </a:lnTo>
                <a:lnTo>
                  <a:pt x="1870322" y="214011"/>
                </a:lnTo>
                <a:lnTo>
                  <a:pt x="1838826" y="186627"/>
                </a:lnTo>
                <a:lnTo>
                  <a:pt x="1804265" y="160806"/>
                </a:lnTo>
                <a:lnTo>
                  <a:pt x="1766815" y="136623"/>
                </a:lnTo>
                <a:lnTo>
                  <a:pt x="1726657" y="114152"/>
                </a:lnTo>
                <a:lnTo>
                  <a:pt x="1683968" y="93468"/>
                </a:lnTo>
                <a:lnTo>
                  <a:pt x="1638928" y="74645"/>
                </a:lnTo>
                <a:lnTo>
                  <a:pt x="1591715" y="57758"/>
                </a:lnTo>
                <a:lnTo>
                  <a:pt x="1542508" y="42881"/>
                </a:lnTo>
                <a:lnTo>
                  <a:pt x="1491485" y="30089"/>
                </a:lnTo>
                <a:lnTo>
                  <a:pt x="1438825" y="19455"/>
                </a:lnTo>
                <a:lnTo>
                  <a:pt x="1384707" y="11055"/>
                </a:lnTo>
                <a:lnTo>
                  <a:pt x="1329309" y="4963"/>
                </a:lnTo>
                <a:lnTo>
                  <a:pt x="1272810" y="1253"/>
                </a:lnTo>
                <a:lnTo>
                  <a:pt x="1215390" y="0"/>
                </a:lnTo>
                <a:lnTo>
                  <a:pt x="769858" y="81"/>
                </a:lnTo>
                <a:lnTo>
                  <a:pt x="712944" y="1372"/>
                </a:lnTo>
                <a:lnTo>
                  <a:pt x="653739" y="5422"/>
                </a:lnTo>
                <a:lnTo>
                  <a:pt x="595986" y="12049"/>
                </a:lnTo>
                <a:lnTo>
                  <a:pt x="539856" y="21153"/>
                </a:lnTo>
                <a:lnTo>
                  <a:pt x="485520" y="32632"/>
                </a:lnTo>
                <a:lnTo>
                  <a:pt x="433151" y="46386"/>
                </a:lnTo>
                <a:lnTo>
                  <a:pt x="382919" y="62314"/>
                </a:lnTo>
                <a:lnTo>
                  <a:pt x="334995" y="80316"/>
                </a:lnTo>
                <a:lnTo>
                  <a:pt x="289551" y="100290"/>
                </a:lnTo>
                <a:lnTo>
                  <a:pt x="246758" y="122137"/>
                </a:lnTo>
                <a:lnTo>
                  <a:pt x="206787" y="145755"/>
                </a:lnTo>
                <a:lnTo>
                  <a:pt x="169810" y="171043"/>
                </a:lnTo>
                <a:lnTo>
                  <a:pt x="135998" y="197901"/>
                </a:lnTo>
                <a:lnTo>
                  <a:pt x="105522" y="226229"/>
                </a:lnTo>
                <a:lnTo>
                  <a:pt x="78554" y="255925"/>
                </a:lnTo>
                <a:lnTo>
                  <a:pt x="55265" y="286889"/>
                </a:lnTo>
                <a:lnTo>
                  <a:pt x="20409" y="352217"/>
                </a:lnTo>
                <a:lnTo>
                  <a:pt x="2324" y="421407"/>
                </a:lnTo>
                <a:lnTo>
                  <a:pt x="0" y="457200"/>
                </a:lnTo>
                <a:lnTo>
                  <a:pt x="441959" y="457200"/>
                </a:lnTo>
                <a:lnTo>
                  <a:pt x="444564" y="419512"/>
                </a:lnTo>
                <a:lnTo>
                  <a:pt x="452258" y="382553"/>
                </a:lnTo>
                <a:lnTo>
                  <a:pt x="464864" y="346460"/>
                </a:lnTo>
                <a:lnTo>
                  <a:pt x="482203" y="311372"/>
                </a:lnTo>
                <a:lnTo>
                  <a:pt x="504095" y="277426"/>
                </a:lnTo>
                <a:lnTo>
                  <a:pt x="530363" y="244762"/>
                </a:lnTo>
                <a:lnTo>
                  <a:pt x="560829" y="213518"/>
                </a:lnTo>
                <a:lnTo>
                  <a:pt x="595312" y="183832"/>
                </a:lnTo>
                <a:lnTo>
                  <a:pt x="633635" y="155843"/>
                </a:lnTo>
                <a:lnTo>
                  <a:pt x="675620" y="129688"/>
                </a:lnTo>
                <a:lnTo>
                  <a:pt x="721087" y="105507"/>
                </a:lnTo>
                <a:lnTo>
                  <a:pt x="769858" y="83438"/>
                </a:lnTo>
                <a:lnTo>
                  <a:pt x="821754" y="63620"/>
                </a:lnTo>
                <a:lnTo>
                  <a:pt x="876597" y="46190"/>
                </a:lnTo>
                <a:lnTo>
                  <a:pt x="934209" y="31287"/>
                </a:lnTo>
                <a:lnTo>
                  <a:pt x="994410" y="19049"/>
                </a:lnTo>
                <a:lnTo>
                  <a:pt x="1052606" y="30842"/>
                </a:lnTo>
                <a:lnTo>
                  <a:pt x="1108575" y="45190"/>
                </a:lnTo>
                <a:lnTo>
                  <a:pt x="1162121" y="61983"/>
                </a:lnTo>
                <a:lnTo>
                  <a:pt x="1213047" y="81110"/>
                </a:lnTo>
                <a:lnTo>
                  <a:pt x="1261158" y="102459"/>
                </a:lnTo>
                <a:lnTo>
                  <a:pt x="1306258" y="125920"/>
                </a:lnTo>
                <a:lnTo>
                  <a:pt x="1348151" y="151381"/>
                </a:lnTo>
                <a:lnTo>
                  <a:pt x="1386642" y="178731"/>
                </a:lnTo>
                <a:lnTo>
                  <a:pt x="1421534" y="207859"/>
                </a:lnTo>
                <a:lnTo>
                  <a:pt x="1452633" y="238654"/>
                </a:lnTo>
                <a:lnTo>
                  <a:pt x="1479741" y="271004"/>
                </a:lnTo>
                <a:lnTo>
                  <a:pt x="1502664" y="304799"/>
                </a:lnTo>
                <a:lnTo>
                  <a:pt x="1502664" y="374072"/>
                </a:lnTo>
                <a:lnTo>
                  <a:pt x="1767839" y="457199"/>
                </a:lnTo>
                <a:lnTo>
                  <a:pt x="2165604" y="304799"/>
                </a:lnTo>
                <a:close/>
              </a:path>
              <a:path w="2165985" h="457200">
                <a:moveTo>
                  <a:pt x="1502664" y="374072"/>
                </a:moveTo>
                <a:lnTo>
                  <a:pt x="1502664" y="304799"/>
                </a:lnTo>
                <a:lnTo>
                  <a:pt x="1281684" y="304799"/>
                </a:lnTo>
                <a:lnTo>
                  <a:pt x="1502664" y="3740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24541" y="5146547"/>
            <a:ext cx="994410" cy="457200"/>
          </a:xfrm>
          <a:custGeom>
            <a:avLst/>
            <a:gdLst/>
            <a:ahLst/>
            <a:cxnLst/>
            <a:rect l="l" t="t" r="r" b="b"/>
            <a:pathLst>
              <a:path w="994410" h="457200">
                <a:moveTo>
                  <a:pt x="994410" y="19049"/>
                </a:moveTo>
                <a:lnTo>
                  <a:pt x="940165" y="10608"/>
                </a:lnTo>
                <a:lnTo>
                  <a:pt x="885063" y="4667"/>
                </a:lnTo>
                <a:lnTo>
                  <a:pt x="829389" y="1154"/>
                </a:lnTo>
                <a:lnTo>
                  <a:pt x="773430" y="0"/>
                </a:lnTo>
                <a:lnTo>
                  <a:pt x="712944" y="1372"/>
                </a:lnTo>
                <a:lnTo>
                  <a:pt x="653739" y="5422"/>
                </a:lnTo>
                <a:lnTo>
                  <a:pt x="595986" y="12049"/>
                </a:lnTo>
                <a:lnTo>
                  <a:pt x="539856" y="21153"/>
                </a:lnTo>
                <a:lnTo>
                  <a:pt x="485520" y="32632"/>
                </a:lnTo>
                <a:lnTo>
                  <a:pt x="433151" y="46386"/>
                </a:lnTo>
                <a:lnTo>
                  <a:pt x="382919" y="62314"/>
                </a:lnTo>
                <a:lnTo>
                  <a:pt x="334995" y="80316"/>
                </a:lnTo>
                <a:lnTo>
                  <a:pt x="289551" y="100290"/>
                </a:lnTo>
                <a:lnTo>
                  <a:pt x="246758" y="122137"/>
                </a:lnTo>
                <a:lnTo>
                  <a:pt x="206787" y="145755"/>
                </a:lnTo>
                <a:lnTo>
                  <a:pt x="169810" y="171043"/>
                </a:lnTo>
                <a:lnTo>
                  <a:pt x="135998" y="197901"/>
                </a:lnTo>
                <a:lnTo>
                  <a:pt x="105522" y="226229"/>
                </a:lnTo>
                <a:lnTo>
                  <a:pt x="78554" y="255925"/>
                </a:lnTo>
                <a:lnTo>
                  <a:pt x="55265" y="286889"/>
                </a:lnTo>
                <a:lnTo>
                  <a:pt x="20409" y="352217"/>
                </a:lnTo>
                <a:lnTo>
                  <a:pt x="2324" y="421407"/>
                </a:lnTo>
                <a:lnTo>
                  <a:pt x="0" y="457200"/>
                </a:lnTo>
                <a:lnTo>
                  <a:pt x="441959" y="457200"/>
                </a:lnTo>
                <a:lnTo>
                  <a:pt x="444564" y="419512"/>
                </a:lnTo>
                <a:lnTo>
                  <a:pt x="452258" y="382553"/>
                </a:lnTo>
                <a:lnTo>
                  <a:pt x="464864" y="346460"/>
                </a:lnTo>
                <a:lnTo>
                  <a:pt x="482203" y="311372"/>
                </a:lnTo>
                <a:lnTo>
                  <a:pt x="504095" y="277426"/>
                </a:lnTo>
                <a:lnTo>
                  <a:pt x="530363" y="244762"/>
                </a:lnTo>
                <a:lnTo>
                  <a:pt x="560829" y="213518"/>
                </a:lnTo>
                <a:lnTo>
                  <a:pt x="595312" y="183832"/>
                </a:lnTo>
                <a:lnTo>
                  <a:pt x="633635" y="155843"/>
                </a:lnTo>
                <a:lnTo>
                  <a:pt x="675620" y="129688"/>
                </a:lnTo>
                <a:lnTo>
                  <a:pt x="721087" y="105507"/>
                </a:lnTo>
                <a:lnTo>
                  <a:pt x="769858" y="83438"/>
                </a:lnTo>
                <a:lnTo>
                  <a:pt x="821754" y="63620"/>
                </a:lnTo>
                <a:lnTo>
                  <a:pt x="876597" y="46190"/>
                </a:lnTo>
                <a:lnTo>
                  <a:pt x="934209" y="31287"/>
                </a:lnTo>
                <a:lnTo>
                  <a:pt x="994410" y="19049"/>
                </a:lnTo>
                <a:close/>
              </a:path>
            </a:pathLst>
          </a:custGeom>
          <a:solidFill>
            <a:srgbClr val="CD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20141" y="5527547"/>
            <a:ext cx="1752600" cy="685800"/>
          </a:xfrm>
          <a:custGeom>
            <a:avLst/>
            <a:gdLst/>
            <a:ahLst/>
            <a:cxnLst/>
            <a:rect l="l" t="t" r="r" b="b"/>
            <a:pathLst>
              <a:path w="1752600" h="685800">
                <a:moveTo>
                  <a:pt x="0" y="0"/>
                </a:moveTo>
                <a:lnTo>
                  <a:pt x="0" y="685800"/>
                </a:lnTo>
                <a:lnTo>
                  <a:pt x="1752600" y="685800"/>
                </a:lnTo>
                <a:lnTo>
                  <a:pt x="1752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20141" y="5527547"/>
            <a:ext cx="1752600" cy="685800"/>
          </a:xfrm>
          <a:custGeom>
            <a:avLst/>
            <a:gdLst/>
            <a:ahLst/>
            <a:cxnLst/>
            <a:rect l="l" t="t" r="r" b="b"/>
            <a:pathLst>
              <a:path w="1752600" h="685800">
                <a:moveTo>
                  <a:pt x="0" y="0"/>
                </a:moveTo>
                <a:lnTo>
                  <a:pt x="0" y="685800"/>
                </a:lnTo>
                <a:lnTo>
                  <a:pt x="1752600" y="685800"/>
                </a:lnTo>
                <a:lnTo>
                  <a:pt x="1752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026541" y="5696711"/>
            <a:ext cx="939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00009A"/>
                </a:solidFill>
                <a:latin typeface="SimSun"/>
                <a:cs typeface="SimSun"/>
              </a:rPr>
              <a:t>下一帧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97765" y="5146547"/>
            <a:ext cx="1941830" cy="457200"/>
          </a:xfrm>
          <a:custGeom>
            <a:avLst/>
            <a:gdLst/>
            <a:ahLst/>
            <a:cxnLst/>
            <a:rect l="l" t="t" r="r" b="b"/>
            <a:pathLst>
              <a:path w="1941829" h="457200">
                <a:moveTo>
                  <a:pt x="1941576" y="457200"/>
                </a:moveTo>
                <a:lnTo>
                  <a:pt x="1932488" y="382923"/>
                </a:lnTo>
                <a:lnTo>
                  <a:pt x="1906182" y="312505"/>
                </a:lnTo>
                <a:lnTo>
                  <a:pt x="1887021" y="279034"/>
                </a:lnTo>
                <a:lnTo>
                  <a:pt x="1864094" y="246878"/>
                </a:lnTo>
                <a:lnTo>
                  <a:pt x="1837580" y="216153"/>
                </a:lnTo>
                <a:lnTo>
                  <a:pt x="1807659" y="186976"/>
                </a:lnTo>
                <a:lnTo>
                  <a:pt x="1774509" y="159463"/>
                </a:lnTo>
                <a:lnTo>
                  <a:pt x="1738312" y="133730"/>
                </a:lnTo>
                <a:lnTo>
                  <a:pt x="1699246" y="109896"/>
                </a:lnTo>
                <a:lnTo>
                  <a:pt x="1657490" y="88075"/>
                </a:lnTo>
                <a:lnTo>
                  <a:pt x="1613224" y="68384"/>
                </a:lnTo>
                <a:lnTo>
                  <a:pt x="1566627" y="50941"/>
                </a:lnTo>
                <a:lnTo>
                  <a:pt x="1517880" y="35861"/>
                </a:lnTo>
                <a:lnTo>
                  <a:pt x="1467160" y="23262"/>
                </a:lnTo>
                <a:lnTo>
                  <a:pt x="1414649" y="13259"/>
                </a:lnTo>
                <a:lnTo>
                  <a:pt x="1360525" y="5971"/>
                </a:lnTo>
                <a:lnTo>
                  <a:pt x="1304967" y="1512"/>
                </a:lnTo>
                <a:lnTo>
                  <a:pt x="1248156" y="0"/>
                </a:lnTo>
                <a:lnTo>
                  <a:pt x="851916" y="0"/>
                </a:lnTo>
                <a:lnTo>
                  <a:pt x="797173" y="1413"/>
                </a:lnTo>
                <a:lnTo>
                  <a:pt x="743375" y="5595"/>
                </a:lnTo>
                <a:lnTo>
                  <a:pt x="690716" y="12456"/>
                </a:lnTo>
                <a:lnTo>
                  <a:pt x="639389" y="21907"/>
                </a:lnTo>
                <a:lnTo>
                  <a:pt x="589589" y="33858"/>
                </a:lnTo>
                <a:lnTo>
                  <a:pt x="541511" y="48220"/>
                </a:lnTo>
                <a:lnTo>
                  <a:pt x="495347" y="64903"/>
                </a:lnTo>
                <a:lnTo>
                  <a:pt x="451294" y="83820"/>
                </a:lnTo>
                <a:lnTo>
                  <a:pt x="409544" y="104879"/>
                </a:lnTo>
                <a:lnTo>
                  <a:pt x="370293" y="127992"/>
                </a:lnTo>
                <a:lnTo>
                  <a:pt x="333734" y="153069"/>
                </a:lnTo>
                <a:lnTo>
                  <a:pt x="300061" y="180022"/>
                </a:lnTo>
                <a:lnTo>
                  <a:pt x="269469" y="208761"/>
                </a:lnTo>
                <a:lnTo>
                  <a:pt x="242152" y="239196"/>
                </a:lnTo>
                <a:lnTo>
                  <a:pt x="218304" y="271239"/>
                </a:lnTo>
                <a:lnTo>
                  <a:pt x="198119" y="304800"/>
                </a:lnTo>
                <a:lnTo>
                  <a:pt x="0" y="304800"/>
                </a:lnTo>
                <a:lnTo>
                  <a:pt x="356616" y="457200"/>
                </a:lnTo>
                <a:lnTo>
                  <a:pt x="594360" y="374072"/>
                </a:lnTo>
                <a:lnTo>
                  <a:pt x="594360" y="304800"/>
                </a:lnTo>
                <a:lnTo>
                  <a:pt x="616841" y="268002"/>
                </a:lnTo>
                <a:lnTo>
                  <a:pt x="643811" y="232936"/>
                </a:lnTo>
                <a:lnTo>
                  <a:pt x="675038" y="199745"/>
                </a:lnTo>
                <a:lnTo>
                  <a:pt x="710287" y="168574"/>
                </a:lnTo>
                <a:lnTo>
                  <a:pt x="749324" y="139567"/>
                </a:lnTo>
                <a:lnTo>
                  <a:pt x="791917" y="112868"/>
                </a:lnTo>
                <a:lnTo>
                  <a:pt x="837832" y="88622"/>
                </a:lnTo>
                <a:lnTo>
                  <a:pt x="886835" y="66973"/>
                </a:lnTo>
                <a:lnTo>
                  <a:pt x="938692" y="48065"/>
                </a:lnTo>
                <a:lnTo>
                  <a:pt x="993170" y="32042"/>
                </a:lnTo>
                <a:lnTo>
                  <a:pt x="1050036" y="19050"/>
                </a:lnTo>
                <a:lnTo>
                  <a:pt x="1107458" y="32199"/>
                </a:lnTo>
                <a:lnTo>
                  <a:pt x="1162245" y="48371"/>
                </a:lnTo>
                <a:lnTo>
                  <a:pt x="1214201" y="67397"/>
                </a:lnTo>
                <a:lnTo>
                  <a:pt x="1263129" y="89109"/>
                </a:lnTo>
                <a:lnTo>
                  <a:pt x="1308833" y="113340"/>
                </a:lnTo>
                <a:lnTo>
                  <a:pt x="1351117" y="139921"/>
                </a:lnTo>
                <a:lnTo>
                  <a:pt x="1389784" y="168684"/>
                </a:lnTo>
                <a:lnTo>
                  <a:pt x="1424637" y="199462"/>
                </a:lnTo>
                <a:lnTo>
                  <a:pt x="1455480" y="232086"/>
                </a:lnTo>
                <a:lnTo>
                  <a:pt x="1482118" y="266389"/>
                </a:lnTo>
                <a:lnTo>
                  <a:pt x="1504352" y="302202"/>
                </a:lnTo>
                <a:lnTo>
                  <a:pt x="1521988" y="339358"/>
                </a:lnTo>
                <a:lnTo>
                  <a:pt x="1534828" y="377688"/>
                </a:lnTo>
                <a:lnTo>
                  <a:pt x="1542676" y="417024"/>
                </a:lnTo>
                <a:lnTo>
                  <a:pt x="1545336" y="457200"/>
                </a:lnTo>
                <a:lnTo>
                  <a:pt x="1941576" y="457200"/>
                </a:lnTo>
                <a:close/>
              </a:path>
              <a:path w="1941829" h="457200">
                <a:moveTo>
                  <a:pt x="792479" y="304800"/>
                </a:moveTo>
                <a:lnTo>
                  <a:pt x="594360" y="304800"/>
                </a:lnTo>
                <a:lnTo>
                  <a:pt x="594360" y="374072"/>
                </a:lnTo>
                <a:lnTo>
                  <a:pt x="792479" y="3048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947801" y="5146547"/>
            <a:ext cx="891540" cy="457200"/>
          </a:xfrm>
          <a:custGeom>
            <a:avLst/>
            <a:gdLst/>
            <a:ahLst/>
            <a:cxnLst/>
            <a:rect l="l" t="t" r="r" b="b"/>
            <a:pathLst>
              <a:path w="891540" h="457200">
                <a:moveTo>
                  <a:pt x="891540" y="457200"/>
                </a:moveTo>
                <a:lnTo>
                  <a:pt x="882452" y="382923"/>
                </a:lnTo>
                <a:lnTo>
                  <a:pt x="856146" y="312505"/>
                </a:lnTo>
                <a:lnTo>
                  <a:pt x="836985" y="279034"/>
                </a:lnTo>
                <a:lnTo>
                  <a:pt x="814058" y="246878"/>
                </a:lnTo>
                <a:lnTo>
                  <a:pt x="787544" y="216153"/>
                </a:lnTo>
                <a:lnTo>
                  <a:pt x="757623" y="186976"/>
                </a:lnTo>
                <a:lnTo>
                  <a:pt x="724473" y="159463"/>
                </a:lnTo>
                <a:lnTo>
                  <a:pt x="688276" y="133730"/>
                </a:lnTo>
                <a:lnTo>
                  <a:pt x="649210" y="109896"/>
                </a:lnTo>
                <a:lnTo>
                  <a:pt x="607454" y="88075"/>
                </a:lnTo>
                <a:lnTo>
                  <a:pt x="563188" y="68384"/>
                </a:lnTo>
                <a:lnTo>
                  <a:pt x="516591" y="50941"/>
                </a:lnTo>
                <a:lnTo>
                  <a:pt x="467844" y="35861"/>
                </a:lnTo>
                <a:lnTo>
                  <a:pt x="417124" y="23262"/>
                </a:lnTo>
                <a:lnTo>
                  <a:pt x="364613" y="13259"/>
                </a:lnTo>
                <a:lnTo>
                  <a:pt x="310489" y="5971"/>
                </a:lnTo>
                <a:lnTo>
                  <a:pt x="254931" y="1512"/>
                </a:lnTo>
                <a:lnTo>
                  <a:pt x="198120" y="0"/>
                </a:lnTo>
                <a:lnTo>
                  <a:pt x="147875" y="1154"/>
                </a:lnTo>
                <a:lnTo>
                  <a:pt x="97917" y="4667"/>
                </a:lnTo>
                <a:lnTo>
                  <a:pt x="48529" y="10608"/>
                </a:lnTo>
                <a:lnTo>
                  <a:pt x="0" y="19050"/>
                </a:lnTo>
                <a:lnTo>
                  <a:pt x="57422" y="32199"/>
                </a:lnTo>
                <a:lnTo>
                  <a:pt x="112209" y="48371"/>
                </a:lnTo>
                <a:lnTo>
                  <a:pt x="164165" y="67397"/>
                </a:lnTo>
                <a:lnTo>
                  <a:pt x="213093" y="89109"/>
                </a:lnTo>
                <a:lnTo>
                  <a:pt x="258797" y="113340"/>
                </a:lnTo>
                <a:lnTo>
                  <a:pt x="301081" y="139921"/>
                </a:lnTo>
                <a:lnTo>
                  <a:pt x="339748" y="168684"/>
                </a:lnTo>
                <a:lnTo>
                  <a:pt x="374601" y="199462"/>
                </a:lnTo>
                <a:lnTo>
                  <a:pt x="405444" y="232086"/>
                </a:lnTo>
                <a:lnTo>
                  <a:pt x="432082" y="266389"/>
                </a:lnTo>
                <a:lnTo>
                  <a:pt x="454316" y="302202"/>
                </a:lnTo>
                <a:lnTo>
                  <a:pt x="471952" y="339358"/>
                </a:lnTo>
                <a:lnTo>
                  <a:pt x="484792" y="377688"/>
                </a:lnTo>
                <a:lnTo>
                  <a:pt x="492640" y="417024"/>
                </a:lnTo>
                <a:lnTo>
                  <a:pt x="495300" y="457200"/>
                </a:lnTo>
                <a:lnTo>
                  <a:pt x="891540" y="457200"/>
                </a:lnTo>
                <a:close/>
              </a:path>
            </a:pathLst>
          </a:custGeom>
          <a:solidFill>
            <a:srgbClr val="CD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825879" y="959865"/>
            <a:ext cx="24625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视频压缩标准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1402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5">
                <a:latin typeface="Times New Roman"/>
                <a:cs typeface="Times New Roman"/>
              </a:rPr>
              <a:t>MPEG</a:t>
            </a:r>
            <a:r>
              <a:rPr dirty="0" sz="3200" spc="-15">
                <a:latin typeface="NSimSun"/>
                <a:cs typeface="NSimSun"/>
              </a:rPr>
              <a:t>帧的分类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8107" y="3345941"/>
            <a:ext cx="6048755" cy="2663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46602" y="2053844"/>
            <a:ext cx="4598670" cy="592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665"/>
              </a:lnSpc>
            </a:pPr>
            <a:r>
              <a:rPr dirty="0" sz="4000" spc="-20" b="1">
                <a:latin typeface="NSimSun"/>
                <a:cs typeface="NSimSun"/>
              </a:rPr>
              <a:t>MPE</a:t>
            </a:r>
            <a:r>
              <a:rPr dirty="0" sz="4000" spc="-15" b="1">
                <a:latin typeface="NSimSun"/>
                <a:cs typeface="NSimSun"/>
              </a:rPr>
              <a:t>G</a:t>
            </a:r>
            <a:r>
              <a:rPr dirty="0" sz="4000" spc="-20" b="1">
                <a:latin typeface="NSimSun"/>
                <a:cs typeface="NSimSun"/>
              </a:rPr>
              <a:t> </a:t>
            </a:r>
            <a:r>
              <a:rPr dirty="0" sz="4000" spc="-20" b="1">
                <a:latin typeface="NSimSun"/>
                <a:cs typeface="NSimSun"/>
              </a:rPr>
              <a:t>的画面组(GOP)</a:t>
            </a:r>
            <a:endParaRPr sz="4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MPEG</a:t>
            </a:r>
            <a:r>
              <a:rPr dirty="0" spc="-15">
                <a:latin typeface="NSimSun"/>
                <a:cs typeface="NSimSun"/>
              </a:rPr>
              <a:t>帧的分类</a:t>
            </a:r>
          </a:p>
        </p:txBody>
      </p:sp>
      <p:sp>
        <p:nvSpPr>
          <p:cNvPr id="6" name="object 6"/>
          <p:cNvSpPr/>
          <p:nvPr/>
        </p:nvSpPr>
        <p:spPr>
          <a:xfrm>
            <a:off x="1601609" y="2084070"/>
            <a:ext cx="5096255" cy="3638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410077" y="4412742"/>
            <a:ext cx="939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运动矢量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22771" y="1690116"/>
            <a:ext cx="2799080" cy="1411605"/>
          </a:xfrm>
          <a:custGeom>
            <a:avLst/>
            <a:gdLst/>
            <a:ahLst/>
            <a:cxnLst/>
            <a:rect l="l" t="t" r="r" b="b"/>
            <a:pathLst>
              <a:path w="2799079" h="1411605">
                <a:moveTo>
                  <a:pt x="830579" y="0"/>
                </a:moveTo>
                <a:lnTo>
                  <a:pt x="772455" y="2343"/>
                </a:lnTo>
                <a:lnTo>
                  <a:pt x="716948" y="9153"/>
                </a:lnTo>
                <a:lnTo>
                  <a:pt x="664674" y="20094"/>
                </a:lnTo>
                <a:lnTo>
                  <a:pt x="616246" y="34835"/>
                </a:lnTo>
                <a:lnTo>
                  <a:pt x="572281" y="53042"/>
                </a:lnTo>
                <a:lnTo>
                  <a:pt x="533393" y="74381"/>
                </a:lnTo>
                <a:lnTo>
                  <a:pt x="500196" y="98520"/>
                </a:lnTo>
                <a:lnTo>
                  <a:pt x="453338" y="153864"/>
                </a:lnTo>
                <a:lnTo>
                  <a:pt x="436625" y="216408"/>
                </a:lnTo>
                <a:lnTo>
                  <a:pt x="436625" y="755904"/>
                </a:lnTo>
                <a:lnTo>
                  <a:pt x="0" y="1411224"/>
                </a:lnTo>
                <a:lnTo>
                  <a:pt x="436625" y="1079754"/>
                </a:lnTo>
                <a:lnTo>
                  <a:pt x="440906" y="1111741"/>
                </a:lnTo>
                <a:lnTo>
                  <a:pt x="453338" y="1142231"/>
                </a:lnTo>
                <a:lnTo>
                  <a:pt x="500196" y="1197412"/>
                </a:lnTo>
                <a:lnTo>
                  <a:pt x="533393" y="1221451"/>
                </a:lnTo>
                <a:lnTo>
                  <a:pt x="572281" y="1242686"/>
                </a:lnTo>
                <a:lnTo>
                  <a:pt x="616246" y="1260793"/>
                </a:lnTo>
                <a:lnTo>
                  <a:pt x="664674" y="1275444"/>
                </a:lnTo>
                <a:lnTo>
                  <a:pt x="716948" y="1286313"/>
                </a:lnTo>
                <a:lnTo>
                  <a:pt x="772455" y="1293073"/>
                </a:lnTo>
                <a:lnTo>
                  <a:pt x="830579" y="1295400"/>
                </a:lnTo>
                <a:lnTo>
                  <a:pt x="2405633" y="1295399"/>
                </a:lnTo>
                <a:lnTo>
                  <a:pt x="2463740" y="1293073"/>
                </a:lnTo>
                <a:lnTo>
                  <a:pt x="2519198" y="1286313"/>
                </a:lnTo>
                <a:lnTo>
                  <a:pt x="2571400" y="1275444"/>
                </a:lnTo>
                <a:lnTo>
                  <a:pt x="2619738" y="1260793"/>
                </a:lnTo>
                <a:lnTo>
                  <a:pt x="2663603" y="1242686"/>
                </a:lnTo>
                <a:lnTo>
                  <a:pt x="2702388" y="1221451"/>
                </a:lnTo>
                <a:lnTo>
                  <a:pt x="2735484" y="1197412"/>
                </a:lnTo>
                <a:lnTo>
                  <a:pt x="2782179" y="1142231"/>
                </a:lnTo>
                <a:lnTo>
                  <a:pt x="2798825" y="1079753"/>
                </a:lnTo>
                <a:lnTo>
                  <a:pt x="2798825" y="216407"/>
                </a:lnTo>
                <a:lnTo>
                  <a:pt x="2782179" y="153864"/>
                </a:lnTo>
                <a:lnTo>
                  <a:pt x="2735484" y="98520"/>
                </a:lnTo>
                <a:lnTo>
                  <a:pt x="2702388" y="74381"/>
                </a:lnTo>
                <a:lnTo>
                  <a:pt x="2663603" y="53042"/>
                </a:lnTo>
                <a:lnTo>
                  <a:pt x="2619738" y="34835"/>
                </a:lnTo>
                <a:lnTo>
                  <a:pt x="2571400" y="20094"/>
                </a:lnTo>
                <a:lnTo>
                  <a:pt x="2519198" y="9153"/>
                </a:lnTo>
                <a:lnTo>
                  <a:pt x="2463740" y="2343"/>
                </a:lnTo>
                <a:lnTo>
                  <a:pt x="2405633" y="0"/>
                </a:lnTo>
                <a:lnTo>
                  <a:pt x="830579" y="0"/>
                </a:lnTo>
                <a:close/>
              </a:path>
            </a:pathLst>
          </a:custGeom>
          <a:ln w="127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25005" y="1802008"/>
            <a:ext cx="2235200" cy="10890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99695">
              <a:lnSpc>
                <a:spcPts val="2030"/>
              </a:lnSpc>
              <a:spcBef>
                <a:spcPts val="135"/>
              </a:spcBef>
            </a:pPr>
            <a:r>
              <a:rPr dirty="0" sz="1800">
                <a:latin typeface="SimSun"/>
                <a:cs typeface="SimSun"/>
              </a:rPr>
              <a:t>由于画面内容有连贯 性</a:t>
            </a:r>
            <a:r>
              <a:rPr dirty="0" sz="1800">
                <a:latin typeface="Times New Roman"/>
                <a:cs typeface="Times New Roman"/>
              </a:rPr>
              <a:t>,</a:t>
            </a:r>
            <a:r>
              <a:rPr dirty="0" sz="1800">
                <a:latin typeface="SimSun"/>
                <a:cs typeface="SimSun"/>
              </a:rPr>
              <a:t>因此当前画面的内</a:t>
            </a:r>
            <a:endParaRPr sz="1800">
              <a:latin typeface="SimSun"/>
              <a:cs typeface="SimSun"/>
            </a:endParaRPr>
          </a:p>
          <a:p>
            <a:pPr marL="12700" marR="5080">
              <a:lnSpc>
                <a:spcPts val="2030"/>
              </a:lnSpc>
              <a:spcBef>
                <a:spcPts val="260"/>
              </a:spcBef>
            </a:pPr>
            <a:r>
              <a:rPr dirty="0" sz="1800">
                <a:latin typeface="SimSun"/>
                <a:cs typeface="SimSun"/>
              </a:rPr>
              <a:t>容可以看作是前面画 面内容的位移</a:t>
            </a:r>
            <a:r>
              <a:rPr dirty="0" sz="1800">
                <a:latin typeface="Times New Roman"/>
                <a:cs typeface="Times New Roman"/>
              </a:rPr>
              <a:t>(</a:t>
            </a:r>
            <a:r>
              <a:rPr dirty="0" sz="1800">
                <a:latin typeface="SimSun"/>
                <a:cs typeface="SimSun"/>
              </a:rPr>
              <a:t>运动</a:t>
            </a:r>
            <a:r>
              <a:rPr dirty="0" sz="1800">
                <a:latin typeface="Times New Roman"/>
                <a:cs typeface="Times New Roman"/>
              </a:rPr>
              <a:t>)</a:t>
            </a:r>
            <a:r>
              <a:rPr dirty="0" sz="1800">
                <a:latin typeface="SimSun"/>
                <a:cs typeface="SimSun"/>
              </a:rPr>
              <a:t>。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59653" y="3605021"/>
            <a:ext cx="3218180" cy="2878455"/>
          </a:xfrm>
          <a:custGeom>
            <a:avLst/>
            <a:gdLst/>
            <a:ahLst/>
            <a:cxnLst/>
            <a:rect l="l" t="t" r="r" b="b"/>
            <a:pathLst>
              <a:path w="3218179" h="2878454">
                <a:moveTo>
                  <a:pt x="1248918" y="820674"/>
                </a:moveTo>
                <a:lnTo>
                  <a:pt x="1199593" y="823339"/>
                </a:lnTo>
                <a:lnTo>
                  <a:pt x="1152098" y="831124"/>
                </a:lnTo>
                <a:lnTo>
                  <a:pt x="1106801" y="843710"/>
                </a:lnTo>
                <a:lnTo>
                  <a:pt x="1064069" y="860779"/>
                </a:lnTo>
                <a:lnTo>
                  <a:pt x="1024271" y="882012"/>
                </a:lnTo>
                <a:lnTo>
                  <a:pt x="987777" y="907090"/>
                </a:lnTo>
                <a:lnTo>
                  <a:pt x="954953" y="935696"/>
                </a:lnTo>
                <a:lnTo>
                  <a:pt x="926168" y="967510"/>
                </a:lnTo>
                <a:lnTo>
                  <a:pt x="901791" y="1002215"/>
                </a:lnTo>
                <a:lnTo>
                  <a:pt x="882190" y="1039493"/>
                </a:lnTo>
                <a:lnTo>
                  <a:pt x="867733" y="1079024"/>
                </a:lnTo>
                <a:lnTo>
                  <a:pt x="858789" y="1120490"/>
                </a:lnTo>
                <a:lnTo>
                  <a:pt x="855726" y="1163574"/>
                </a:lnTo>
                <a:lnTo>
                  <a:pt x="855726" y="2535174"/>
                </a:lnTo>
                <a:lnTo>
                  <a:pt x="858789" y="2578107"/>
                </a:lnTo>
                <a:lnTo>
                  <a:pt x="867733" y="2619471"/>
                </a:lnTo>
                <a:lnTo>
                  <a:pt x="882190" y="2658942"/>
                </a:lnTo>
                <a:lnTo>
                  <a:pt x="901791" y="2696194"/>
                </a:lnTo>
                <a:lnTo>
                  <a:pt x="926168" y="2730904"/>
                </a:lnTo>
                <a:lnTo>
                  <a:pt x="954953" y="2762745"/>
                </a:lnTo>
                <a:lnTo>
                  <a:pt x="987777" y="2791395"/>
                </a:lnTo>
                <a:lnTo>
                  <a:pt x="1024271" y="2816527"/>
                </a:lnTo>
                <a:lnTo>
                  <a:pt x="1064069" y="2837818"/>
                </a:lnTo>
                <a:lnTo>
                  <a:pt x="1106801" y="2854943"/>
                </a:lnTo>
                <a:lnTo>
                  <a:pt x="1152098" y="2867577"/>
                </a:lnTo>
                <a:lnTo>
                  <a:pt x="1199593" y="2875395"/>
                </a:lnTo>
                <a:lnTo>
                  <a:pt x="1248918" y="2878074"/>
                </a:lnTo>
                <a:lnTo>
                  <a:pt x="2823972" y="2878074"/>
                </a:lnTo>
                <a:lnTo>
                  <a:pt x="2873309" y="2875395"/>
                </a:lnTo>
                <a:lnTo>
                  <a:pt x="2920839" y="2867577"/>
                </a:lnTo>
                <a:lnTo>
                  <a:pt x="2966191" y="2854943"/>
                </a:lnTo>
                <a:lnTo>
                  <a:pt x="3008992" y="2837818"/>
                </a:lnTo>
                <a:lnTo>
                  <a:pt x="3048869" y="2816527"/>
                </a:lnTo>
                <a:lnTo>
                  <a:pt x="3085450" y="2791395"/>
                </a:lnTo>
                <a:lnTo>
                  <a:pt x="3118361" y="2762745"/>
                </a:lnTo>
                <a:lnTo>
                  <a:pt x="3147232" y="2730904"/>
                </a:lnTo>
                <a:lnTo>
                  <a:pt x="3171688" y="2696194"/>
                </a:lnTo>
                <a:lnTo>
                  <a:pt x="3191358" y="2658942"/>
                </a:lnTo>
                <a:lnTo>
                  <a:pt x="3205869" y="2619471"/>
                </a:lnTo>
                <a:lnTo>
                  <a:pt x="3214849" y="2578107"/>
                </a:lnTo>
                <a:lnTo>
                  <a:pt x="3217926" y="2535174"/>
                </a:lnTo>
                <a:lnTo>
                  <a:pt x="3217926" y="1163573"/>
                </a:lnTo>
                <a:lnTo>
                  <a:pt x="3214849" y="1120490"/>
                </a:lnTo>
                <a:lnTo>
                  <a:pt x="3205869" y="1079024"/>
                </a:lnTo>
                <a:lnTo>
                  <a:pt x="3191358" y="1039493"/>
                </a:lnTo>
                <a:lnTo>
                  <a:pt x="3171688" y="1002215"/>
                </a:lnTo>
                <a:lnTo>
                  <a:pt x="3147232" y="967510"/>
                </a:lnTo>
                <a:lnTo>
                  <a:pt x="3118361" y="935696"/>
                </a:lnTo>
                <a:lnTo>
                  <a:pt x="3085450" y="907090"/>
                </a:lnTo>
                <a:lnTo>
                  <a:pt x="3048869" y="882012"/>
                </a:lnTo>
                <a:lnTo>
                  <a:pt x="3008992" y="860779"/>
                </a:lnTo>
                <a:lnTo>
                  <a:pt x="2966191" y="843710"/>
                </a:lnTo>
                <a:lnTo>
                  <a:pt x="2920839" y="831124"/>
                </a:lnTo>
                <a:lnTo>
                  <a:pt x="2873309" y="823339"/>
                </a:lnTo>
                <a:lnTo>
                  <a:pt x="2823972" y="820673"/>
                </a:lnTo>
                <a:lnTo>
                  <a:pt x="1839468" y="820674"/>
                </a:lnTo>
                <a:lnTo>
                  <a:pt x="0" y="0"/>
                </a:lnTo>
                <a:lnTo>
                  <a:pt x="1248918" y="820674"/>
                </a:lnTo>
                <a:close/>
              </a:path>
            </a:pathLst>
          </a:custGeom>
          <a:ln w="127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80187" y="4504090"/>
            <a:ext cx="2083435" cy="191643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155"/>
              </a:spcBef>
            </a:pPr>
            <a:r>
              <a:rPr dirty="0" sz="1800">
                <a:latin typeface="SimSun"/>
                <a:cs typeface="SimSun"/>
              </a:rPr>
              <a:t>画面各处相应的位移 量</a:t>
            </a:r>
            <a:r>
              <a:rPr dirty="0" sz="1800">
                <a:latin typeface="Times New Roman"/>
                <a:cs typeface="Times New Roman"/>
              </a:rPr>
              <a:t>(</a:t>
            </a:r>
            <a:r>
              <a:rPr dirty="0" sz="1800">
                <a:latin typeface="SimSun"/>
                <a:cs typeface="SimSun"/>
              </a:rPr>
              <a:t>幅度、方向</a:t>
            </a:r>
            <a:r>
              <a:rPr dirty="0" sz="1800">
                <a:latin typeface="Times New Roman"/>
                <a:cs typeface="Times New Roman"/>
              </a:rPr>
              <a:t>)</a:t>
            </a:r>
            <a:r>
              <a:rPr dirty="0" sz="1800">
                <a:latin typeface="SimSun"/>
                <a:cs typeface="SimSun"/>
              </a:rPr>
              <a:t>各有</a:t>
            </a:r>
            <a:endParaRPr sz="1800">
              <a:latin typeface="SimSun"/>
              <a:cs typeface="SimSun"/>
            </a:endParaRPr>
          </a:p>
          <a:p>
            <a:pPr marL="12700" marR="5080">
              <a:lnSpc>
                <a:spcPct val="98700"/>
              </a:lnSpc>
              <a:spcBef>
                <a:spcPts val="110"/>
              </a:spcBef>
            </a:pPr>
            <a:r>
              <a:rPr dirty="0" sz="1800">
                <a:latin typeface="SimSun"/>
                <a:cs typeface="SimSun"/>
              </a:rPr>
              <a:t>不同，因此画面应细 分成块</a:t>
            </a:r>
            <a:r>
              <a:rPr dirty="0" sz="1800">
                <a:latin typeface="Times New Roman"/>
                <a:cs typeface="Times New Roman"/>
              </a:rPr>
              <a:t>(</a:t>
            </a:r>
            <a:r>
              <a:rPr dirty="0" sz="1800">
                <a:latin typeface="SimSun"/>
                <a:cs typeface="SimSun"/>
              </a:rPr>
              <a:t>宏块</a:t>
            </a:r>
            <a:r>
              <a:rPr dirty="0" sz="1800">
                <a:latin typeface="Times New Roman"/>
                <a:cs typeface="Times New Roman"/>
              </a:rPr>
              <a:t>)</a:t>
            </a:r>
            <a:r>
              <a:rPr dirty="0" sz="1800">
                <a:latin typeface="SimSun"/>
                <a:cs typeface="SimSun"/>
              </a:rPr>
              <a:t>，以宏 块为单位，找出两帧 画面中相应宏块之间 的位移量</a:t>
            </a:r>
            <a:r>
              <a:rPr dirty="0" sz="1800">
                <a:latin typeface="Times New Roman"/>
                <a:cs typeface="Times New Roman"/>
              </a:rPr>
              <a:t>---</a:t>
            </a:r>
            <a:r>
              <a:rPr dirty="0" sz="1800">
                <a:latin typeface="SimSun"/>
                <a:cs typeface="SimSun"/>
              </a:rPr>
              <a:t>运动矢量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47913" y="3201923"/>
            <a:ext cx="3598926" cy="2879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08789" y="3203447"/>
            <a:ext cx="3598926" cy="28795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362827" y="2180590"/>
            <a:ext cx="24625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减少细微层次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89465" y="2218690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5084" rIns="0" bIns="0" rtlCol="0" vert="horz">
            <a:spAutoFit/>
          </a:bodyPr>
          <a:lstStyle/>
          <a:p>
            <a:pPr marL="24892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影响清晰度因素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4、细微层次</a:t>
            </a:r>
          </a:p>
        </p:txBody>
      </p:sp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49857" y="4698492"/>
            <a:ext cx="29591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  <a:tabLst>
                <a:tab pos="354965" algn="l"/>
              </a:tabLst>
            </a:pPr>
            <a:r>
              <a:rPr dirty="0" sz="1700" spc="-5">
                <a:solidFill>
                  <a:srgbClr val="0033CC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0033CC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SimSun"/>
                <a:cs typeface="SimSun"/>
              </a:rPr>
              <a:t>画面的显示顺序是: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5557" y="4698492"/>
            <a:ext cx="3225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  <a:tabLst>
                <a:tab pos="316865" algn="l"/>
                <a:tab pos="621665" algn="l"/>
                <a:tab pos="926465" algn="l"/>
                <a:tab pos="1231265" algn="l"/>
                <a:tab pos="1536065" algn="l"/>
                <a:tab pos="1840864" algn="l"/>
                <a:tab pos="2145665" algn="l"/>
                <a:tab pos="2450465" algn="l"/>
                <a:tab pos="2755265" algn="l"/>
                <a:tab pos="3060065" algn="l"/>
              </a:tabLst>
            </a:pPr>
            <a:r>
              <a:rPr dirty="0" sz="2400">
                <a:latin typeface="SimSun"/>
                <a:cs typeface="SimSun"/>
              </a:rPr>
              <a:t>B	</a:t>
            </a:r>
            <a:r>
              <a:rPr dirty="0" sz="2400">
                <a:latin typeface="SimSun"/>
                <a:cs typeface="SimSun"/>
              </a:rPr>
              <a:t>B	</a:t>
            </a:r>
            <a:r>
              <a:rPr dirty="0" sz="2400">
                <a:latin typeface="SimSun"/>
                <a:cs typeface="SimSun"/>
              </a:rPr>
              <a:t>I	</a:t>
            </a:r>
            <a:r>
              <a:rPr dirty="0" sz="2400">
                <a:latin typeface="SimSun"/>
                <a:cs typeface="SimSun"/>
              </a:rPr>
              <a:t>B	</a:t>
            </a:r>
            <a:r>
              <a:rPr dirty="0" sz="2400">
                <a:latin typeface="SimSun"/>
                <a:cs typeface="SimSun"/>
              </a:rPr>
              <a:t>B	</a:t>
            </a:r>
            <a:r>
              <a:rPr dirty="0" sz="2400">
                <a:latin typeface="SimSun"/>
                <a:cs typeface="SimSun"/>
              </a:rPr>
              <a:t>P	</a:t>
            </a:r>
            <a:r>
              <a:rPr dirty="0" sz="2400">
                <a:latin typeface="SimSun"/>
                <a:cs typeface="SimSun"/>
              </a:rPr>
              <a:t>B	</a:t>
            </a:r>
            <a:r>
              <a:rPr dirty="0" sz="2400">
                <a:latin typeface="SimSun"/>
                <a:cs typeface="SimSun"/>
              </a:rPr>
              <a:t>B	</a:t>
            </a:r>
            <a:r>
              <a:rPr dirty="0" sz="2400">
                <a:latin typeface="SimSun"/>
                <a:cs typeface="SimSun"/>
              </a:rPr>
              <a:t>P	</a:t>
            </a:r>
            <a:r>
              <a:rPr dirty="0" sz="2400">
                <a:latin typeface="SimSun"/>
                <a:cs typeface="SimSun"/>
              </a:rPr>
              <a:t>B	</a:t>
            </a:r>
            <a:r>
              <a:rPr dirty="0" sz="240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9857" y="5410961"/>
            <a:ext cx="7988934" cy="109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10"/>
              </a:lnSpc>
              <a:tabLst>
                <a:tab pos="354965" algn="l"/>
              </a:tabLst>
            </a:pPr>
            <a:r>
              <a:rPr dirty="0" sz="1700" spc="-5">
                <a:solidFill>
                  <a:srgbClr val="0033CC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0033CC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SimSun"/>
                <a:cs typeface="SimSun"/>
              </a:rPr>
              <a:t>画面的编码顺序是:</a:t>
            </a:r>
            <a:endParaRPr sz="2400">
              <a:latin typeface="SimSun"/>
              <a:cs typeface="SimSun"/>
            </a:endParaRPr>
          </a:p>
          <a:p>
            <a:pPr marL="3670300">
              <a:lnSpc>
                <a:spcPts val="2610"/>
              </a:lnSpc>
              <a:tabLst>
                <a:tab pos="3974465" algn="l"/>
                <a:tab pos="4279265" algn="l"/>
                <a:tab pos="4584065" algn="l"/>
                <a:tab pos="4888865" algn="l"/>
                <a:tab pos="5193665" algn="l"/>
                <a:tab pos="5498465" algn="l"/>
                <a:tab pos="5803265" algn="l"/>
                <a:tab pos="6108065" algn="l"/>
                <a:tab pos="6412865" algn="l"/>
                <a:tab pos="6870065" algn="l"/>
              </a:tabLst>
            </a:pPr>
            <a:r>
              <a:rPr dirty="0" sz="2400">
                <a:latin typeface="SimSun"/>
                <a:cs typeface="SimSun"/>
              </a:rPr>
              <a:t>2	</a:t>
            </a:r>
            <a:r>
              <a:rPr dirty="0" sz="2400">
                <a:solidFill>
                  <a:srgbClr val="FF0033"/>
                </a:solidFill>
                <a:latin typeface="SimSun"/>
                <a:cs typeface="SimSun"/>
              </a:rPr>
              <a:t>0	1	</a:t>
            </a:r>
            <a:r>
              <a:rPr dirty="0" sz="2400">
                <a:latin typeface="SimSun"/>
                <a:cs typeface="SimSun"/>
              </a:rPr>
              <a:t>5	</a:t>
            </a:r>
            <a:r>
              <a:rPr dirty="0" sz="2400">
                <a:solidFill>
                  <a:srgbClr val="FF0033"/>
                </a:solidFill>
                <a:latin typeface="SimSun"/>
                <a:cs typeface="SimSun"/>
              </a:rPr>
              <a:t>3	4	</a:t>
            </a:r>
            <a:r>
              <a:rPr dirty="0" sz="2400">
                <a:latin typeface="SimSun"/>
                <a:cs typeface="SimSun"/>
              </a:rPr>
              <a:t>8	</a:t>
            </a:r>
            <a:r>
              <a:rPr dirty="0" sz="2400">
                <a:solidFill>
                  <a:srgbClr val="FF0033"/>
                </a:solidFill>
                <a:latin typeface="SimSun"/>
                <a:cs typeface="SimSun"/>
              </a:rPr>
              <a:t>6	7	10	9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354965" algn="l"/>
              </a:tabLst>
            </a:pPr>
            <a:r>
              <a:rPr dirty="0" sz="2400" u="heavy">
                <a:solidFill>
                  <a:srgbClr val="EE2B0A"/>
                </a:solidFill>
                <a:latin typeface="Times New Roman"/>
                <a:cs typeface="Times New Roman"/>
              </a:rPr>
              <a:t> 	</a:t>
            </a:r>
            <a:r>
              <a:rPr dirty="0" sz="2400" u="heavy">
                <a:solidFill>
                  <a:srgbClr val="EE2B0A"/>
                </a:solidFill>
                <a:latin typeface="SimSun"/>
                <a:cs typeface="SimSun"/>
              </a:rPr>
              <a:t>因此,每一个GOP中的画面在编码前和解码后都必须重排序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08489" y="3873246"/>
            <a:ext cx="2144395" cy="502920"/>
          </a:xfrm>
          <a:custGeom>
            <a:avLst/>
            <a:gdLst/>
            <a:ahLst/>
            <a:cxnLst/>
            <a:rect l="l" t="t" r="r" b="b"/>
            <a:pathLst>
              <a:path w="2144395" h="502920">
                <a:moveTo>
                  <a:pt x="2084070" y="153161"/>
                </a:moveTo>
                <a:lnTo>
                  <a:pt x="2073824" y="153408"/>
                </a:lnTo>
                <a:lnTo>
                  <a:pt x="2036550" y="180532"/>
                </a:lnTo>
                <a:lnTo>
                  <a:pt x="1998220" y="206815"/>
                </a:lnTo>
                <a:lnTo>
                  <a:pt x="1959208" y="232000"/>
                </a:lnTo>
                <a:lnTo>
                  <a:pt x="1919550" y="256076"/>
                </a:lnTo>
                <a:lnTo>
                  <a:pt x="1879280" y="279034"/>
                </a:lnTo>
                <a:lnTo>
                  <a:pt x="1838434" y="300864"/>
                </a:lnTo>
                <a:lnTo>
                  <a:pt x="1797046" y="321556"/>
                </a:lnTo>
                <a:lnTo>
                  <a:pt x="1755153" y="341100"/>
                </a:lnTo>
                <a:lnTo>
                  <a:pt x="1712788" y="359487"/>
                </a:lnTo>
                <a:lnTo>
                  <a:pt x="1669987" y="376705"/>
                </a:lnTo>
                <a:lnTo>
                  <a:pt x="1626786" y="392745"/>
                </a:lnTo>
                <a:lnTo>
                  <a:pt x="1583219" y="407598"/>
                </a:lnTo>
                <a:lnTo>
                  <a:pt x="1539321" y="421253"/>
                </a:lnTo>
                <a:lnTo>
                  <a:pt x="1495128" y="433701"/>
                </a:lnTo>
                <a:lnTo>
                  <a:pt x="1450674" y="444931"/>
                </a:lnTo>
                <a:lnTo>
                  <a:pt x="1405996" y="454933"/>
                </a:lnTo>
                <a:lnTo>
                  <a:pt x="1361127" y="463698"/>
                </a:lnTo>
                <a:lnTo>
                  <a:pt x="1316103" y="471215"/>
                </a:lnTo>
                <a:lnTo>
                  <a:pt x="1270959" y="477475"/>
                </a:lnTo>
                <a:lnTo>
                  <a:pt x="1225730" y="482468"/>
                </a:lnTo>
                <a:lnTo>
                  <a:pt x="1180198" y="486197"/>
                </a:lnTo>
                <a:lnTo>
                  <a:pt x="1135159" y="488611"/>
                </a:lnTo>
                <a:lnTo>
                  <a:pt x="1089887" y="489742"/>
                </a:lnTo>
                <a:lnTo>
                  <a:pt x="1044670" y="489566"/>
                </a:lnTo>
                <a:lnTo>
                  <a:pt x="999545" y="488073"/>
                </a:lnTo>
                <a:lnTo>
                  <a:pt x="954545" y="485252"/>
                </a:lnTo>
                <a:lnTo>
                  <a:pt x="909706" y="481095"/>
                </a:lnTo>
                <a:lnTo>
                  <a:pt x="865063" y="475591"/>
                </a:lnTo>
                <a:lnTo>
                  <a:pt x="820651" y="468729"/>
                </a:lnTo>
                <a:lnTo>
                  <a:pt x="776506" y="460501"/>
                </a:lnTo>
                <a:lnTo>
                  <a:pt x="732662" y="450897"/>
                </a:lnTo>
                <a:lnTo>
                  <a:pt x="689155" y="439905"/>
                </a:lnTo>
                <a:lnTo>
                  <a:pt x="646019" y="427517"/>
                </a:lnTo>
                <a:lnTo>
                  <a:pt x="603291" y="413722"/>
                </a:lnTo>
                <a:lnTo>
                  <a:pt x="561004" y="398511"/>
                </a:lnTo>
                <a:lnTo>
                  <a:pt x="519194" y="381873"/>
                </a:lnTo>
                <a:lnTo>
                  <a:pt x="477896" y="363799"/>
                </a:lnTo>
                <a:lnTo>
                  <a:pt x="437146" y="344278"/>
                </a:lnTo>
                <a:lnTo>
                  <a:pt x="396978" y="323301"/>
                </a:lnTo>
                <a:lnTo>
                  <a:pt x="357427" y="300858"/>
                </a:lnTo>
                <a:lnTo>
                  <a:pt x="318529" y="276938"/>
                </a:lnTo>
                <a:lnTo>
                  <a:pt x="280319" y="251532"/>
                </a:lnTo>
                <a:lnTo>
                  <a:pt x="242831" y="224630"/>
                </a:lnTo>
                <a:lnTo>
                  <a:pt x="206102" y="196222"/>
                </a:lnTo>
                <a:lnTo>
                  <a:pt x="170165" y="166298"/>
                </a:lnTo>
                <a:lnTo>
                  <a:pt x="135057" y="134848"/>
                </a:lnTo>
                <a:lnTo>
                  <a:pt x="100811" y="101861"/>
                </a:lnTo>
                <a:lnTo>
                  <a:pt x="67465" y="67329"/>
                </a:lnTo>
                <a:lnTo>
                  <a:pt x="35052" y="31241"/>
                </a:lnTo>
                <a:lnTo>
                  <a:pt x="11430" y="3047"/>
                </a:lnTo>
                <a:lnTo>
                  <a:pt x="9144" y="761"/>
                </a:lnTo>
                <a:lnTo>
                  <a:pt x="5334" y="0"/>
                </a:lnTo>
                <a:lnTo>
                  <a:pt x="3048" y="2285"/>
                </a:lnTo>
                <a:lnTo>
                  <a:pt x="0" y="4571"/>
                </a:lnTo>
                <a:lnTo>
                  <a:pt x="0" y="9143"/>
                </a:lnTo>
                <a:lnTo>
                  <a:pt x="2286" y="11429"/>
                </a:lnTo>
                <a:lnTo>
                  <a:pt x="25908" y="39623"/>
                </a:lnTo>
                <a:lnTo>
                  <a:pt x="58597" y="76008"/>
                </a:lnTo>
                <a:lnTo>
                  <a:pt x="92223" y="110827"/>
                </a:lnTo>
                <a:lnTo>
                  <a:pt x="126752" y="144092"/>
                </a:lnTo>
                <a:lnTo>
                  <a:pt x="162146" y="175811"/>
                </a:lnTo>
                <a:lnTo>
                  <a:pt x="198373" y="205995"/>
                </a:lnTo>
                <a:lnTo>
                  <a:pt x="235395" y="234654"/>
                </a:lnTo>
                <a:lnTo>
                  <a:pt x="273179" y="261797"/>
                </a:lnTo>
                <a:lnTo>
                  <a:pt x="311689" y="287434"/>
                </a:lnTo>
                <a:lnTo>
                  <a:pt x="350889" y="311574"/>
                </a:lnTo>
                <a:lnTo>
                  <a:pt x="390745" y="334229"/>
                </a:lnTo>
                <a:lnTo>
                  <a:pt x="431222" y="355407"/>
                </a:lnTo>
                <a:lnTo>
                  <a:pt x="472284" y="375118"/>
                </a:lnTo>
                <a:lnTo>
                  <a:pt x="513897" y="393372"/>
                </a:lnTo>
                <a:lnTo>
                  <a:pt x="556024" y="410180"/>
                </a:lnTo>
                <a:lnTo>
                  <a:pt x="598631" y="425550"/>
                </a:lnTo>
                <a:lnTo>
                  <a:pt x="641683" y="439493"/>
                </a:lnTo>
                <a:lnTo>
                  <a:pt x="685145" y="452018"/>
                </a:lnTo>
                <a:lnTo>
                  <a:pt x="728981" y="463136"/>
                </a:lnTo>
                <a:lnTo>
                  <a:pt x="773156" y="472855"/>
                </a:lnTo>
                <a:lnTo>
                  <a:pt x="817635" y="481186"/>
                </a:lnTo>
                <a:lnTo>
                  <a:pt x="862384" y="488139"/>
                </a:lnTo>
                <a:lnTo>
                  <a:pt x="907366" y="493724"/>
                </a:lnTo>
                <a:lnTo>
                  <a:pt x="952546" y="497950"/>
                </a:lnTo>
                <a:lnTo>
                  <a:pt x="997890" y="500827"/>
                </a:lnTo>
                <a:lnTo>
                  <a:pt x="1043363" y="502364"/>
                </a:lnTo>
                <a:lnTo>
                  <a:pt x="1088928" y="502573"/>
                </a:lnTo>
                <a:lnTo>
                  <a:pt x="1134552" y="501462"/>
                </a:lnTo>
                <a:lnTo>
                  <a:pt x="1180452" y="499021"/>
                </a:lnTo>
                <a:lnTo>
                  <a:pt x="1225833" y="495321"/>
                </a:lnTo>
                <a:lnTo>
                  <a:pt x="1271419" y="490311"/>
                </a:lnTo>
                <a:lnTo>
                  <a:pt x="1316923" y="484020"/>
                </a:lnTo>
                <a:lnTo>
                  <a:pt x="1362309" y="476459"/>
                </a:lnTo>
                <a:lnTo>
                  <a:pt x="1407543" y="467638"/>
                </a:lnTo>
                <a:lnTo>
                  <a:pt x="1452588" y="457566"/>
                </a:lnTo>
                <a:lnTo>
                  <a:pt x="1497409" y="446253"/>
                </a:lnTo>
                <a:lnTo>
                  <a:pt x="1541973" y="433708"/>
                </a:lnTo>
                <a:lnTo>
                  <a:pt x="1586243" y="419943"/>
                </a:lnTo>
                <a:lnTo>
                  <a:pt x="1630184" y="404966"/>
                </a:lnTo>
                <a:lnTo>
                  <a:pt x="1673761" y="388787"/>
                </a:lnTo>
                <a:lnTo>
                  <a:pt x="1716939" y="371417"/>
                </a:lnTo>
                <a:lnTo>
                  <a:pt x="1759683" y="352864"/>
                </a:lnTo>
                <a:lnTo>
                  <a:pt x="1801958" y="333139"/>
                </a:lnTo>
                <a:lnTo>
                  <a:pt x="1843728" y="312252"/>
                </a:lnTo>
                <a:lnTo>
                  <a:pt x="1884958" y="290212"/>
                </a:lnTo>
                <a:lnTo>
                  <a:pt x="1925613" y="267030"/>
                </a:lnTo>
                <a:lnTo>
                  <a:pt x="1965659" y="242714"/>
                </a:lnTo>
                <a:lnTo>
                  <a:pt x="2005059" y="217275"/>
                </a:lnTo>
                <a:lnTo>
                  <a:pt x="2043779" y="190723"/>
                </a:lnTo>
                <a:lnTo>
                  <a:pt x="2081279" y="163434"/>
                </a:lnTo>
                <a:lnTo>
                  <a:pt x="2084070" y="153161"/>
                </a:lnTo>
                <a:close/>
              </a:path>
              <a:path w="2144395" h="502920">
                <a:moveTo>
                  <a:pt x="2144268" y="106679"/>
                </a:moveTo>
                <a:lnTo>
                  <a:pt x="2020824" y="154685"/>
                </a:lnTo>
                <a:lnTo>
                  <a:pt x="2073824" y="153408"/>
                </a:lnTo>
                <a:lnTo>
                  <a:pt x="2083308" y="146303"/>
                </a:lnTo>
                <a:lnTo>
                  <a:pt x="2087118" y="147065"/>
                </a:lnTo>
                <a:lnTo>
                  <a:pt x="2089404" y="149351"/>
                </a:lnTo>
                <a:lnTo>
                  <a:pt x="2090928" y="152399"/>
                </a:lnTo>
                <a:lnTo>
                  <a:pt x="2090928" y="181672"/>
                </a:lnTo>
                <a:lnTo>
                  <a:pt x="2144268" y="106679"/>
                </a:lnTo>
                <a:close/>
              </a:path>
              <a:path w="2144395" h="502920">
                <a:moveTo>
                  <a:pt x="2090928" y="181672"/>
                </a:moveTo>
                <a:lnTo>
                  <a:pt x="2090928" y="156209"/>
                </a:lnTo>
                <a:lnTo>
                  <a:pt x="2081279" y="163434"/>
                </a:lnTo>
                <a:lnTo>
                  <a:pt x="2067306" y="214883"/>
                </a:lnTo>
                <a:lnTo>
                  <a:pt x="2090928" y="181672"/>
                </a:lnTo>
                <a:close/>
              </a:path>
              <a:path w="2144395" h="502920">
                <a:moveTo>
                  <a:pt x="2090928" y="156209"/>
                </a:moveTo>
                <a:lnTo>
                  <a:pt x="2090928" y="152399"/>
                </a:lnTo>
                <a:lnTo>
                  <a:pt x="2089404" y="149351"/>
                </a:lnTo>
                <a:lnTo>
                  <a:pt x="2087118" y="147065"/>
                </a:lnTo>
                <a:lnTo>
                  <a:pt x="2083308" y="146303"/>
                </a:lnTo>
                <a:lnTo>
                  <a:pt x="2073824" y="153408"/>
                </a:lnTo>
                <a:lnTo>
                  <a:pt x="2084070" y="153161"/>
                </a:lnTo>
                <a:lnTo>
                  <a:pt x="2084070" y="161353"/>
                </a:lnTo>
                <a:lnTo>
                  <a:pt x="2090928" y="156209"/>
                </a:lnTo>
                <a:close/>
              </a:path>
              <a:path w="2144395" h="502920">
                <a:moveTo>
                  <a:pt x="2084070" y="161353"/>
                </a:moveTo>
                <a:lnTo>
                  <a:pt x="2084070" y="153161"/>
                </a:lnTo>
                <a:lnTo>
                  <a:pt x="2081279" y="163434"/>
                </a:lnTo>
                <a:lnTo>
                  <a:pt x="2084070" y="161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448191" y="2957322"/>
            <a:ext cx="483870" cy="825500"/>
          </a:xfrm>
          <a:prstGeom prst="rect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wrap="square" lIns="0" tIns="212090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67035" y="2957322"/>
            <a:ext cx="485140" cy="825500"/>
          </a:xfrm>
          <a:prstGeom prst="rect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wrap="square" lIns="0" tIns="212090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74933" y="2957322"/>
            <a:ext cx="486409" cy="825500"/>
          </a:xfrm>
          <a:prstGeom prst="rect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wrap="square" lIns="0" tIns="212090" rIns="0" bIns="0" rtlCol="0" vert="horz">
            <a:spAutoFit/>
          </a:bodyPr>
          <a:lstStyle/>
          <a:p>
            <a:pPr marL="135255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85117" y="2957322"/>
            <a:ext cx="483870" cy="825500"/>
          </a:xfrm>
          <a:prstGeom prst="rect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wrap="square" lIns="0" tIns="212090" rIns="0" bIns="0" rtlCol="0" vert="horz">
            <a:spAutoFit/>
          </a:bodyPr>
          <a:lstStyle/>
          <a:p>
            <a:pPr marL="150495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539" y="2957322"/>
            <a:ext cx="483870" cy="825500"/>
          </a:xfrm>
          <a:prstGeom prst="rect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wrap="square" lIns="0" tIns="212090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03948" y="2957322"/>
            <a:ext cx="485140" cy="825500"/>
          </a:xfrm>
          <a:prstGeom prst="rect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wrap="square" lIns="0" tIns="212090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11846" y="2957322"/>
            <a:ext cx="486409" cy="825500"/>
          </a:xfrm>
          <a:prstGeom prst="rect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wrap="square" lIns="0" tIns="212090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38769" y="2957322"/>
            <a:ext cx="485775" cy="825500"/>
          </a:xfrm>
          <a:prstGeom prst="rect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wrap="square" lIns="0" tIns="212090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57613" y="2957322"/>
            <a:ext cx="483870" cy="825500"/>
          </a:xfrm>
          <a:prstGeom prst="rect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wrap="square" lIns="0" tIns="2120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22043" y="2957322"/>
            <a:ext cx="483870" cy="825500"/>
          </a:xfrm>
          <a:prstGeom prst="rect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wrap="square" lIns="0" tIns="212090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83029" y="2591053"/>
            <a:ext cx="165735" cy="347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81213" y="2591053"/>
            <a:ext cx="165735" cy="347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49199" y="2591053"/>
            <a:ext cx="793750" cy="347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0715" algn="l"/>
              </a:tabLst>
            </a:pP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2</a:t>
            </a: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	</a:t>
            </a: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68403" y="2591053"/>
            <a:ext cx="933450" cy="347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0715" algn="l"/>
              </a:tabLst>
            </a:pP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9</a:t>
            </a: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solidFill>
                  <a:srgbClr val="FF0033"/>
                </a:solidFill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11325" y="3880865"/>
            <a:ext cx="1492250" cy="312420"/>
          </a:xfrm>
          <a:custGeom>
            <a:avLst/>
            <a:gdLst/>
            <a:ahLst/>
            <a:cxnLst/>
            <a:rect l="l" t="t" r="r" b="b"/>
            <a:pathLst>
              <a:path w="1492250" h="312420">
                <a:moveTo>
                  <a:pt x="1431798" y="46481"/>
                </a:moveTo>
                <a:lnTo>
                  <a:pt x="1420427" y="46617"/>
                </a:lnTo>
                <a:lnTo>
                  <a:pt x="1392174" y="67055"/>
                </a:lnTo>
                <a:lnTo>
                  <a:pt x="1354685" y="92197"/>
                </a:lnTo>
                <a:lnTo>
                  <a:pt x="1316068" y="116141"/>
                </a:lnTo>
                <a:lnTo>
                  <a:pt x="1276405" y="138842"/>
                </a:lnTo>
                <a:lnTo>
                  <a:pt x="1235778" y="160251"/>
                </a:lnTo>
                <a:lnTo>
                  <a:pt x="1194271" y="180320"/>
                </a:lnTo>
                <a:lnTo>
                  <a:pt x="1151965" y="199003"/>
                </a:lnTo>
                <a:lnTo>
                  <a:pt x="1108944" y="216251"/>
                </a:lnTo>
                <a:lnTo>
                  <a:pt x="1065290" y="232017"/>
                </a:lnTo>
                <a:lnTo>
                  <a:pt x="1021086" y="246253"/>
                </a:lnTo>
                <a:lnTo>
                  <a:pt x="976415" y="258912"/>
                </a:lnTo>
                <a:lnTo>
                  <a:pt x="931358" y="269945"/>
                </a:lnTo>
                <a:lnTo>
                  <a:pt x="886000" y="279306"/>
                </a:lnTo>
                <a:lnTo>
                  <a:pt x="840422" y="286947"/>
                </a:lnTo>
                <a:lnTo>
                  <a:pt x="794707" y="292819"/>
                </a:lnTo>
                <a:lnTo>
                  <a:pt x="748938" y="296876"/>
                </a:lnTo>
                <a:lnTo>
                  <a:pt x="703197" y="299070"/>
                </a:lnTo>
                <a:lnTo>
                  <a:pt x="657567" y="299353"/>
                </a:lnTo>
                <a:lnTo>
                  <a:pt x="612132" y="297678"/>
                </a:lnTo>
                <a:lnTo>
                  <a:pt x="566972" y="293996"/>
                </a:lnTo>
                <a:lnTo>
                  <a:pt x="522172" y="288261"/>
                </a:lnTo>
                <a:lnTo>
                  <a:pt x="477814" y="280424"/>
                </a:lnTo>
                <a:lnTo>
                  <a:pt x="433980" y="270438"/>
                </a:lnTo>
                <a:lnTo>
                  <a:pt x="390753" y="258256"/>
                </a:lnTo>
                <a:lnTo>
                  <a:pt x="348216" y="243829"/>
                </a:lnTo>
                <a:lnTo>
                  <a:pt x="306452" y="227111"/>
                </a:lnTo>
                <a:lnTo>
                  <a:pt x="265542" y="208053"/>
                </a:lnTo>
                <a:lnTo>
                  <a:pt x="225570" y="186608"/>
                </a:lnTo>
                <a:lnTo>
                  <a:pt x="186619" y="162728"/>
                </a:lnTo>
                <a:lnTo>
                  <a:pt x="148771" y="136366"/>
                </a:lnTo>
                <a:lnTo>
                  <a:pt x="112109" y="107474"/>
                </a:lnTo>
                <a:lnTo>
                  <a:pt x="76714" y="76004"/>
                </a:lnTo>
                <a:lnTo>
                  <a:pt x="42672" y="41909"/>
                </a:lnTo>
                <a:lnTo>
                  <a:pt x="11430" y="6095"/>
                </a:lnTo>
                <a:lnTo>
                  <a:pt x="9144" y="3047"/>
                </a:lnTo>
                <a:lnTo>
                  <a:pt x="5334" y="3047"/>
                </a:lnTo>
                <a:lnTo>
                  <a:pt x="2286" y="5333"/>
                </a:lnTo>
                <a:lnTo>
                  <a:pt x="0" y="7619"/>
                </a:lnTo>
                <a:lnTo>
                  <a:pt x="0" y="11429"/>
                </a:lnTo>
                <a:lnTo>
                  <a:pt x="33528" y="50291"/>
                </a:lnTo>
                <a:lnTo>
                  <a:pt x="67945" y="84931"/>
                </a:lnTo>
                <a:lnTo>
                  <a:pt x="103739" y="116907"/>
                </a:lnTo>
                <a:lnTo>
                  <a:pt x="140824" y="146268"/>
                </a:lnTo>
                <a:lnTo>
                  <a:pt x="179117" y="173060"/>
                </a:lnTo>
                <a:lnTo>
                  <a:pt x="218533" y="197334"/>
                </a:lnTo>
                <a:lnTo>
                  <a:pt x="258988" y="219138"/>
                </a:lnTo>
                <a:lnTo>
                  <a:pt x="300398" y="238518"/>
                </a:lnTo>
                <a:lnTo>
                  <a:pt x="342679" y="255525"/>
                </a:lnTo>
                <a:lnTo>
                  <a:pt x="385747" y="270206"/>
                </a:lnTo>
                <a:lnTo>
                  <a:pt x="429517" y="282609"/>
                </a:lnTo>
                <a:lnTo>
                  <a:pt x="473905" y="292782"/>
                </a:lnTo>
                <a:lnTo>
                  <a:pt x="518827" y="300775"/>
                </a:lnTo>
                <a:lnTo>
                  <a:pt x="564199" y="306635"/>
                </a:lnTo>
                <a:lnTo>
                  <a:pt x="609937" y="310410"/>
                </a:lnTo>
                <a:lnTo>
                  <a:pt x="655956" y="312149"/>
                </a:lnTo>
                <a:lnTo>
                  <a:pt x="702173" y="311900"/>
                </a:lnTo>
                <a:lnTo>
                  <a:pt x="748503" y="309712"/>
                </a:lnTo>
                <a:lnTo>
                  <a:pt x="794862" y="305632"/>
                </a:lnTo>
                <a:lnTo>
                  <a:pt x="841166" y="299709"/>
                </a:lnTo>
                <a:lnTo>
                  <a:pt x="887330" y="291992"/>
                </a:lnTo>
                <a:lnTo>
                  <a:pt x="933271" y="282528"/>
                </a:lnTo>
                <a:lnTo>
                  <a:pt x="978904" y="271365"/>
                </a:lnTo>
                <a:lnTo>
                  <a:pt x="1024145" y="258553"/>
                </a:lnTo>
                <a:lnTo>
                  <a:pt x="1068910" y="244139"/>
                </a:lnTo>
                <a:lnTo>
                  <a:pt x="1113115" y="228172"/>
                </a:lnTo>
                <a:lnTo>
                  <a:pt x="1156676" y="210699"/>
                </a:lnTo>
                <a:lnTo>
                  <a:pt x="1199508" y="191770"/>
                </a:lnTo>
                <a:lnTo>
                  <a:pt x="1241527" y="171432"/>
                </a:lnTo>
                <a:lnTo>
                  <a:pt x="1282650" y="149734"/>
                </a:lnTo>
                <a:lnTo>
                  <a:pt x="1322791" y="126724"/>
                </a:lnTo>
                <a:lnTo>
                  <a:pt x="1361867" y="102451"/>
                </a:lnTo>
                <a:lnTo>
                  <a:pt x="1399794" y="76961"/>
                </a:lnTo>
                <a:lnTo>
                  <a:pt x="1429074" y="55956"/>
                </a:lnTo>
                <a:lnTo>
                  <a:pt x="1431798" y="46481"/>
                </a:lnTo>
                <a:close/>
              </a:path>
              <a:path w="1492250" h="312420">
                <a:moveTo>
                  <a:pt x="1491996" y="0"/>
                </a:moveTo>
                <a:lnTo>
                  <a:pt x="1367790" y="47243"/>
                </a:lnTo>
                <a:lnTo>
                  <a:pt x="1420427" y="46617"/>
                </a:lnTo>
                <a:lnTo>
                  <a:pt x="1427988" y="41147"/>
                </a:lnTo>
                <a:lnTo>
                  <a:pt x="1431036" y="39623"/>
                </a:lnTo>
                <a:lnTo>
                  <a:pt x="1434846" y="39623"/>
                </a:lnTo>
                <a:lnTo>
                  <a:pt x="1436370" y="42671"/>
                </a:lnTo>
                <a:lnTo>
                  <a:pt x="1438656" y="45719"/>
                </a:lnTo>
                <a:lnTo>
                  <a:pt x="1438656" y="73734"/>
                </a:lnTo>
                <a:lnTo>
                  <a:pt x="1491996" y="0"/>
                </a:lnTo>
                <a:close/>
              </a:path>
              <a:path w="1492250" h="312420">
                <a:moveTo>
                  <a:pt x="1438656" y="73734"/>
                </a:moveTo>
                <a:lnTo>
                  <a:pt x="1438656" y="45719"/>
                </a:lnTo>
                <a:lnTo>
                  <a:pt x="1437894" y="49529"/>
                </a:lnTo>
                <a:lnTo>
                  <a:pt x="1434846" y="51815"/>
                </a:lnTo>
                <a:lnTo>
                  <a:pt x="1429074" y="55956"/>
                </a:lnTo>
                <a:lnTo>
                  <a:pt x="1414272" y="107441"/>
                </a:lnTo>
                <a:lnTo>
                  <a:pt x="1438656" y="73734"/>
                </a:lnTo>
                <a:close/>
              </a:path>
              <a:path w="1492250" h="312420">
                <a:moveTo>
                  <a:pt x="1438656" y="45719"/>
                </a:moveTo>
                <a:lnTo>
                  <a:pt x="1436370" y="42671"/>
                </a:lnTo>
                <a:lnTo>
                  <a:pt x="1434846" y="39623"/>
                </a:lnTo>
                <a:lnTo>
                  <a:pt x="1431036" y="39623"/>
                </a:lnTo>
                <a:lnTo>
                  <a:pt x="1427988" y="41147"/>
                </a:lnTo>
                <a:lnTo>
                  <a:pt x="1420427" y="46617"/>
                </a:lnTo>
                <a:lnTo>
                  <a:pt x="1431798" y="46481"/>
                </a:lnTo>
                <a:lnTo>
                  <a:pt x="1431798" y="54002"/>
                </a:lnTo>
                <a:lnTo>
                  <a:pt x="1434846" y="51815"/>
                </a:lnTo>
                <a:lnTo>
                  <a:pt x="1437894" y="49529"/>
                </a:lnTo>
                <a:lnTo>
                  <a:pt x="1438656" y="45719"/>
                </a:lnTo>
                <a:close/>
              </a:path>
              <a:path w="1492250" h="312420">
                <a:moveTo>
                  <a:pt x="1431798" y="54002"/>
                </a:moveTo>
                <a:lnTo>
                  <a:pt x="1431798" y="46481"/>
                </a:lnTo>
                <a:lnTo>
                  <a:pt x="1429074" y="55956"/>
                </a:lnTo>
                <a:lnTo>
                  <a:pt x="1431798" y="54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27539" y="3806190"/>
            <a:ext cx="908685" cy="158750"/>
          </a:xfrm>
          <a:custGeom>
            <a:avLst/>
            <a:gdLst/>
            <a:ahLst/>
            <a:cxnLst/>
            <a:rect l="l" t="t" r="r" b="b"/>
            <a:pathLst>
              <a:path w="908685" h="158750">
                <a:moveTo>
                  <a:pt x="845820" y="43433"/>
                </a:moveTo>
                <a:lnTo>
                  <a:pt x="835078" y="43045"/>
                </a:lnTo>
                <a:lnTo>
                  <a:pt x="832104" y="44957"/>
                </a:lnTo>
                <a:lnTo>
                  <a:pt x="788065" y="68925"/>
                </a:lnTo>
                <a:lnTo>
                  <a:pt x="743042" y="89513"/>
                </a:lnTo>
                <a:lnTo>
                  <a:pt x="697165" y="106786"/>
                </a:lnTo>
                <a:lnTo>
                  <a:pt x="650564" y="120810"/>
                </a:lnTo>
                <a:lnTo>
                  <a:pt x="603369" y="131651"/>
                </a:lnTo>
                <a:lnTo>
                  <a:pt x="555711" y="139375"/>
                </a:lnTo>
                <a:lnTo>
                  <a:pt x="507720" y="144046"/>
                </a:lnTo>
                <a:lnTo>
                  <a:pt x="459525" y="145732"/>
                </a:lnTo>
                <a:lnTo>
                  <a:pt x="411257" y="144496"/>
                </a:lnTo>
                <a:lnTo>
                  <a:pt x="363046" y="140405"/>
                </a:lnTo>
                <a:lnTo>
                  <a:pt x="315023" y="133525"/>
                </a:lnTo>
                <a:lnTo>
                  <a:pt x="267316" y="123921"/>
                </a:lnTo>
                <a:lnTo>
                  <a:pt x="220057" y="111659"/>
                </a:lnTo>
                <a:lnTo>
                  <a:pt x="173376" y="96803"/>
                </a:lnTo>
                <a:lnTo>
                  <a:pt x="127403" y="79421"/>
                </a:lnTo>
                <a:lnTo>
                  <a:pt x="82267" y="59577"/>
                </a:lnTo>
                <a:lnTo>
                  <a:pt x="38100" y="37337"/>
                </a:lnTo>
                <a:lnTo>
                  <a:pt x="6858" y="19049"/>
                </a:lnTo>
                <a:lnTo>
                  <a:pt x="3048" y="20573"/>
                </a:lnTo>
                <a:lnTo>
                  <a:pt x="0" y="26669"/>
                </a:lnTo>
                <a:lnTo>
                  <a:pt x="762" y="30479"/>
                </a:lnTo>
                <a:lnTo>
                  <a:pt x="3810" y="32003"/>
                </a:lnTo>
                <a:lnTo>
                  <a:pt x="32766" y="48005"/>
                </a:lnTo>
                <a:lnTo>
                  <a:pt x="77616" y="70791"/>
                </a:lnTo>
                <a:lnTo>
                  <a:pt x="123443" y="91103"/>
                </a:lnTo>
                <a:lnTo>
                  <a:pt x="170114" y="108877"/>
                </a:lnTo>
                <a:lnTo>
                  <a:pt x="217500" y="124051"/>
                </a:lnTo>
                <a:lnTo>
                  <a:pt x="265469" y="136561"/>
                </a:lnTo>
                <a:lnTo>
                  <a:pt x="313890" y="146341"/>
                </a:lnTo>
                <a:lnTo>
                  <a:pt x="362633" y="153330"/>
                </a:lnTo>
                <a:lnTo>
                  <a:pt x="411566" y="157463"/>
                </a:lnTo>
                <a:lnTo>
                  <a:pt x="460560" y="158676"/>
                </a:lnTo>
                <a:lnTo>
                  <a:pt x="509482" y="156906"/>
                </a:lnTo>
                <a:lnTo>
                  <a:pt x="558203" y="152089"/>
                </a:lnTo>
                <a:lnTo>
                  <a:pt x="606591" y="144160"/>
                </a:lnTo>
                <a:lnTo>
                  <a:pt x="654515" y="133058"/>
                </a:lnTo>
                <a:lnTo>
                  <a:pt x="701845" y="118716"/>
                </a:lnTo>
                <a:lnTo>
                  <a:pt x="748450" y="101073"/>
                </a:lnTo>
                <a:lnTo>
                  <a:pt x="794199" y="80064"/>
                </a:lnTo>
                <a:lnTo>
                  <a:pt x="838962" y="55625"/>
                </a:lnTo>
                <a:lnTo>
                  <a:pt x="842571" y="53305"/>
                </a:lnTo>
                <a:lnTo>
                  <a:pt x="845820" y="43433"/>
                </a:lnTo>
                <a:close/>
              </a:path>
              <a:path w="908685" h="158750">
                <a:moveTo>
                  <a:pt x="908304" y="0"/>
                </a:moveTo>
                <a:lnTo>
                  <a:pt x="782574" y="41147"/>
                </a:lnTo>
                <a:lnTo>
                  <a:pt x="835078" y="43045"/>
                </a:lnTo>
                <a:lnTo>
                  <a:pt x="842772" y="38099"/>
                </a:lnTo>
                <a:lnTo>
                  <a:pt x="845820" y="36575"/>
                </a:lnTo>
                <a:lnTo>
                  <a:pt x="849630" y="37337"/>
                </a:lnTo>
                <a:lnTo>
                  <a:pt x="851154" y="40385"/>
                </a:lnTo>
                <a:lnTo>
                  <a:pt x="853440" y="43433"/>
                </a:lnTo>
                <a:lnTo>
                  <a:pt x="853440" y="69087"/>
                </a:lnTo>
                <a:lnTo>
                  <a:pt x="908304" y="0"/>
                </a:lnTo>
                <a:close/>
              </a:path>
              <a:path w="908685" h="158750">
                <a:moveTo>
                  <a:pt x="853440" y="69087"/>
                </a:moveTo>
                <a:lnTo>
                  <a:pt x="853440" y="43433"/>
                </a:lnTo>
                <a:lnTo>
                  <a:pt x="852678" y="47243"/>
                </a:lnTo>
                <a:lnTo>
                  <a:pt x="849630" y="48767"/>
                </a:lnTo>
                <a:lnTo>
                  <a:pt x="842571" y="53305"/>
                </a:lnTo>
                <a:lnTo>
                  <a:pt x="826008" y="103631"/>
                </a:lnTo>
                <a:lnTo>
                  <a:pt x="853440" y="69087"/>
                </a:lnTo>
                <a:close/>
              </a:path>
              <a:path w="908685" h="158750">
                <a:moveTo>
                  <a:pt x="853440" y="43433"/>
                </a:moveTo>
                <a:lnTo>
                  <a:pt x="851154" y="40385"/>
                </a:lnTo>
                <a:lnTo>
                  <a:pt x="849630" y="37337"/>
                </a:lnTo>
                <a:lnTo>
                  <a:pt x="845820" y="36575"/>
                </a:lnTo>
                <a:lnTo>
                  <a:pt x="842772" y="38099"/>
                </a:lnTo>
                <a:lnTo>
                  <a:pt x="835078" y="43045"/>
                </a:lnTo>
                <a:lnTo>
                  <a:pt x="845820" y="43433"/>
                </a:lnTo>
                <a:lnTo>
                  <a:pt x="845820" y="51217"/>
                </a:lnTo>
                <a:lnTo>
                  <a:pt x="849630" y="48767"/>
                </a:lnTo>
                <a:lnTo>
                  <a:pt x="852678" y="47243"/>
                </a:lnTo>
                <a:lnTo>
                  <a:pt x="853440" y="43433"/>
                </a:lnTo>
                <a:close/>
              </a:path>
              <a:path w="908685" h="158750">
                <a:moveTo>
                  <a:pt x="845820" y="51217"/>
                </a:moveTo>
                <a:lnTo>
                  <a:pt x="845820" y="43433"/>
                </a:lnTo>
                <a:lnTo>
                  <a:pt x="842571" y="53305"/>
                </a:lnTo>
                <a:lnTo>
                  <a:pt x="845820" y="51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52991" y="3819905"/>
            <a:ext cx="715010" cy="136525"/>
          </a:xfrm>
          <a:custGeom>
            <a:avLst/>
            <a:gdLst/>
            <a:ahLst/>
            <a:cxnLst/>
            <a:rect l="l" t="t" r="r" b="b"/>
            <a:pathLst>
              <a:path w="715010" h="136525">
                <a:moveTo>
                  <a:pt x="130301" y="60197"/>
                </a:moveTo>
                <a:lnTo>
                  <a:pt x="0" y="37337"/>
                </a:lnTo>
                <a:lnTo>
                  <a:pt x="60959" y="94911"/>
                </a:lnTo>
                <a:lnTo>
                  <a:pt x="60959" y="72389"/>
                </a:lnTo>
                <a:lnTo>
                  <a:pt x="61721" y="69341"/>
                </a:lnTo>
                <a:lnTo>
                  <a:pt x="63245" y="65531"/>
                </a:lnTo>
                <a:lnTo>
                  <a:pt x="67055" y="64007"/>
                </a:lnTo>
                <a:lnTo>
                  <a:pt x="70103" y="65531"/>
                </a:lnTo>
                <a:lnTo>
                  <a:pt x="79619" y="69469"/>
                </a:lnTo>
                <a:lnTo>
                  <a:pt x="130301" y="60197"/>
                </a:lnTo>
                <a:close/>
              </a:path>
              <a:path w="715010" h="136525">
                <a:moveTo>
                  <a:pt x="79619" y="69469"/>
                </a:moveTo>
                <a:lnTo>
                  <a:pt x="70103" y="65531"/>
                </a:lnTo>
                <a:lnTo>
                  <a:pt x="67055" y="64007"/>
                </a:lnTo>
                <a:lnTo>
                  <a:pt x="63245" y="65531"/>
                </a:lnTo>
                <a:lnTo>
                  <a:pt x="61721" y="69341"/>
                </a:lnTo>
                <a:lnTo>
                  <a:pt x="60959" y="72389"/>
                </a:lnTo>
                <a:lnTo>
                  <a:pt x="62483" y="76199"/>
                </a:lnTo>
                <a:lnTo>
                  <a:pt x="65531" y="76961"/>
                </a:lnTo>
                <a:lnTo>
                  <a:pt x="67817" y="77986"/>
                </a:lnTo>
                <a:lnTo>
                  <a:pt x="67817" y="71627"/>
                </a:lnTo>
                <a:lnTo>
                  <a:pt x="79619" y="69469"/>
                </a:lnTo>
                <a:close/>
              </a:path>
              <a:path w="715010" h="136525">
                <a:moveTo>
                  <a:pt x="96011" y="128015"/>
                </a:moveTo>
                <a:lnTo>
                  <a:pt x="71915" y="79823"/>
                </a:lnTo>
                <a:lnTo>
                  <a:pt x="65531" y="76961"/>
                </a:lnTo>
                <a:lnTo>
                  <a:pt x="62483" y="76199"/>
                </a:lnTo>
                <a:lnTo>
                  <a:pt x="60959" y="72389"/>
                </a:lnTo>
                <a:lnTo>
                  <a:pt x="60959" y="94911"/>
                </a:lnTo>
                <a:lnTo>
                  <a:pt x="96011" y="128015"/>
                </a:lnTo>
                <a:close/>
              </a:path>
              <a:path w="715010" h="136525">
                <a:moveTo>
                  <a:pt x="714755" y="6095"/>
                </a:moveTo>
                <a:lnTo>
                  <a:pt x="712469" y="3809"/>
                </a:lnTo>
                <a:lnTo>
                  <a:pt x="710183" y="761"/>
                </a:lnTo>
                <a:lnTo>
                  <a:pt x="706373" y="0"/>
                </a:lnTo>
                <a:lnTo>
                  <a:pt x="644529" y="42729"/>
                </a:lnTo>
                <a:lnTo>
                  <a:pt x="602250" y="65562"/>
                </a:lnTo>
                <a:lnTo>
                  <a:pt x="558452" y="84552"/>
                </a:lnTo>
                <a:lnTo>
                  <a:pt x="513385" y="99753"/>
                </a:lnTo>
                <a:lnTo>
                  <a:pt x="467302" y="111217"/>
                </a:lnTo>
                <a:lnTo>
                  <a:pt x="420453" y="118996"/>
                </a:lnTo>
                <a:lnTo>
                  <a:pt x="373091" y="123142"/>
                </a:lnTo>
                <a:lnTo>
                  <a:pt x="325466" y="123708"/>
                </a:lnTo>
                <a:lnTo>
                  <a:pt x="277830" y="120747"/>
                </a:lnTo>
                <a:lnTo>
                  <a:pt x="230434" y="114311"/>
                </a:lnTo>
                <a:lnTo>
                  <a:pt x="183530" y="104452"/>
                </a:lnTo>
                <a:lnTo>
                  <a:pt x="137368" y="91222"/>
                </a:lnTo>
                <a:lnTo>
                  <a:pt x="92201" y="74675"/>
                </a:lnTo>
                <a:lnTo>
                  <a:pt x="79619" y="69469"/>
                </a:lnTo>
                <a:lnTo>
                  <a:pt x="67817" y="71627"/>
                </a:lnTo>
                <a:lnTo>
                  <a:pt x="134368" y="103498"/>
                </a:lnTo>
                <a:lnTo>
                  <a:pt x="181824" y="116833"/>
                </a:lnTo>
                <a:lnTo>
                  <a:pt x="229792" y="126800"/>
                </a:lnTo>
                <a:lnTo>
                  <a:pt x="278068" y="133331"/>
                </a:lnTo>
                <a:lnTo>
                  <a:pt x="326448" y="136356"/>
                </a:lnTo>
                <a:lnTo>
                  <a:pt x="374726" y="135803"/>
                </a:lnTo>
                <a:lnTo>
                  <a:pt x="422699" y="131604"/>
                </a:lnTo>
                <a:lnTo>
                  <a:pt x="470161" y="123688"/>
                </a:lnTo>
                <a:lnTo>
                  <a:pt x="516908" y="111986"/>
                </a:lnTo>
                <a:lnTo>
                  <a:pt x="562736" y="96426"/>
                </a:lnTo>
                <a:lnTo>
                  <a:pt x="607440" y="76940"/>
                </a:lnTo>
                <a:lnTo>
                  <a:pt x="650815" y="53457"/>
                </a:lnTo>
                <a:lnTo>
                  <a:pt x="692657" y="25907"/>
                </a:lnTo>
                <a:lnTo>
                  <a:pt x="713993" y="9905"/>
                </a:lnTo>
                <a:lnTo>
                  <a:pt x="714755" y="6095"/>
                </a:lnTo>
                <a:close/>
              </a:path>
              <a:path w="715010" h="136525">
                <a:moveTo>
                  <a:pt x="71915" y="79823"/>
                </a:moveTo>
                <a:lnTo>
                  <a:pt x="67817" y="71627"/>
                </a:lnTo>
                <a:lnTo>
                  <a:pt x="67817" y="77986"/>
                </a:lnTo>
                <a:lnTo>
                  <a:pt x="71915" y="79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95563" y="3814571"/>
            <a:ext cx="1423670" cy="340360"/>
          </a:xfrm>
          <a:custGeom>
            <a:avLst/>
            <a:gdLst/>
            <a:ahLst/>
            <a:cxnLst/>
            <a:rect l="l" t="t" r="r" b="b"/>
            <a:pathLst>
              <a:path w="1423670" h="340360">
                <a:moveTo>
                  <a:pt x="123443" y="122681"/>
                </a:moveTo>
                <a:lnTo>
                  <a:pt x="0" y="74675"/>
                </a:lnTo>
                <a:lnTo>
                  <a:pt x="53340" y="149668"/>
                </a:lnTo>
                <a:lnTo>
                  <a:pt x="53340" y="121157"/>
                </a:lnTo>
                <a:lnTo>
                  <a:pt x="54864" y="118109"/>
                </a:lnTo>
                <a:lnTo>
                  <a:pt x="57150" y="115061"/>
                </a:lnTo>
                <a:lnTo>
                  <a:pt x="60960" y="114299"/>
                </a:lnTo>
                <a:lnTo>
                  <a:pt x="64008" y="116585"/>
                </a:lnTo>
                <a:lnTo>
                  <a:pt x="71620" y="122057"/>
                </a:lnTo>
                <a:lnTo>
                  <a:pt x="123443" y="122681"/>
                </a:lnTo>
                <a:close/>
              </a:path>
              <a:path w="1423670" h="340360">
                <a:moveTo>
                  <a:pt x="71620" y="122057"/>
                </a:moveTo>
                <a:lnTo>
                  <a:pt x="64008" y="116585"/>
                </a:lnTo>
                <a:lnTo>
                  <a:pt x="60960" y="114299"/>
                </a:lnTo>
                <a:lnTo>
                  <a:pt x="57150" y="115061"/>
                </a:lnTo>
                <a:lnTo>
                  <a:pt x="54864" y="118109"/>
                </a:lnTo>
                <a:lnTo>
                  <a:pt x="53340" y="121157"/>
                </a:lnTo>
                <a:lnTo>
                  <a:pt x="53340" y="124967"/>
                </a:lnTo>
                <a:lnTo>
                  <a:pt x="56388" y="126491"/>
                </a:lnTo>
                <a:lnTo>
                  <a:pt x="60198" y="129262"/>
                </a:lnTo>
                <a:lnTo>
                  <a:pt x="60198" y="121919"/>
                </a:lnTo>
                <a:lnTo>
                  <a:pt x="71620" y="122057"/>
                </a:lnTo>
                <a:close/>
              </a:path>
              <a:path w="1423670" h="340360">
                <a:moveTo>
                  <a:pt x="76962" y="182879"/>
                </a:moveTo>
                <a:lnTo>
                  <a:pt x="62722" y="131098"/>
                </a:lnTo>
                <a:lnTo>
                  <a:pt x="56388" y="126491"/>
                </a:lnTo>
                <a:lnTo>
                  <a:pt x="53340" y="124967"/>
                </a:lnTo>
                <a:lnTo>
                  <a:pt x="53340" y="149668"/>
                </a:lnTo>
                <a:lnTo>
                  <a:pt x="76962" y="182879"/>
                </a:lnTo>
                <a:close/>
              </a:path>
              <a:path w="1423670" h="340360">
                <a:moveTo>
                  <a:pt x="1423416" y="9143"/>
                </a:moveTo>
                <a:lnTo>
                  <a:pt x="1422654" y="5333"/>
                </a:lnTo>
                <a:lnTo>
                  <a:pt x="1420368" y="3047"/>
                </a:lnTo>
                <a:lnTo>
                  <a:pt x="1418082" y="0"/>
                </a:lnTo>
                <a:lnTo>
                  <a:pt x="1413510" y="761"/>
                </a:lnTo>
                <a:lnTo>
                  <a:pt x="1411224" y="3047"/>
                </a:lnTo>
                <a:lnTo>
                  <a:pt x="1378458" y="40385"/>
                </a:lnTo>
                <a:lnTo>
                  <a:pt x="1343758" y="75240"/>
                </a:lnTo>
                <a:lnTo>
                  <a:pt x="1307706" y="107768"/>
                </a:lnTo>
                <a:lnTo>
                  <a:pt x="1270388" y="137984"/>
                </a:lnTo>
                <a:lnTo>
                  <a:pt x="1231885" y="165904"/>
                </a:lnTo>
                <a:lnTo>
                  <a:pt x="1192281" y="191542"/>
                </a:lnTo>
                <a:lnTo>
                  <a:pt x="1151659" y="214913"/>
                </a:lnTo>
                <a:lnTo>
                  <a:pt x="1110104" y="236031"/>
                </a:lnTo>
                <a:lnTo>
                  <a:pt x="1067698" y="254912"/>
                </a:lnTo>
                <a:lnTo>
                  <a:pt x="1024525" y="271570"/>
                </a:lnTo>
                <a:lnTo>
                  <a:pt x="980668" y="286020"/>
                </a:lnTo>
                <a:lnTo>
                  <a:pt x="936211" y="298277"/>
                </a:lnTo>
                <a:lnTo>
                  <a:pt x="891237" y="308356"/>
                </a:lnTo>
                <a:lnTo>
                  <a:pt x="845829" y="316271"/>
                </a:lnTo>
                <a:lnTo>
                  <a:pt x="800071" y="322037"/>
                </a:lnTo>
                <a:lnTo>
                  <a:pt x="754046" y="325669"/>
                </a:lnTo>
                <a:lnTo>
                  <a:pt x="707838" y="327181"/>
                </a:lnTo>
                <a:lnTo>
                  <a:pt x="661530" y="326590"/>
                </a:lnTo>
                <a:lnTo>
                  <a:pt x="615206" y="323908"/>
                </a:lnTo>
                <a:lnTo>
                  <a:pt x="568949" y="319152"/>
                </a:lnTo>
                <a:lnTo>
                  <a:pt x="522842" y="312335"/>
                </a:lnTo>
                <a:lnTo>
                  <a:pt x="476968" y="303473"/>
                </a:lnTo>
                <a:lnTo>
                  <a:pt x="431412" y="292580"/>
                </a:lnTo>
                <a:lnTo>
                  <a:pt x="386257" y="279672"/>
                </a:lnTo>
                <a:lnTo>
                  <a:pt x="341585" y="264762"/>
                </a:lnTo>
                <a:lnTo>
                  <a:pt x="297481" y="247866"/>
                </a:lnTo>
                <a:lnTo>
                  <a:pt x="254028" y="228999"/>
                </a:lnTo>
                <a:lnTo>
                  <a:pt x="211309" y="208175"/>
                </a:lnTo>
                <a:lnTo>
                  <a:pt x="169408" y="185410"/>
                </a:lnTo>
                <a:lnTo>
                  <a:pt x="128407" y="160717"/>
                </a:lnTo>
                <a:lnTo>
                  <a:pt x="88392" y="134111"/>
                </a:lnTo>
                <a:lnTo>
                  <a:pt x="71620" y="122057"/>
                </a:lnTo>
                <a:lnTo>
                  <a:pt x="60198" y="121919"/>
                </a:lnTo>
                <a:lnTo>
                  <a:pt x="120705" y="170900"/>
                </a:lnTo>
                <a:lnTo>
                  <a:pt x="160822" y="195196"/>
                </a:lnTo>
                <a:lnTo>
                  <a:pt x="201806" y="217654"/>
                </a:lnTo>
                <a:lnTo>
                  <a:pt x="243580" y="238262"/>
                </a:lnTo>
                <a:lnTo>
                  <a:pt x="286067" y="257007"/>
                </a:lnTo>
                <a:lnTo>
                  <a:pt x="329191" y="273876"/>
                </a:lnTo>
                <a:lnTo>
                  <a:pt x="372873" y="288857"/>
                </a:lnTo>
                <a:lnTo>
                  <a:pt x="417037" y="301936"/>
                </a:lnTo>
                <a:lnTo>
                  <a:pt x="461606" y="313102"/>
                </a:lnTo>
                <a:lnTo>
                  <a:pt x="506502" y="322340"/>
                </a:lnTo>
                <a:lnTo>
                  <a:pt x="551648" y="329640"/>
                </a:lnTo>
                <a:lnTo>
                  <a:pt x="596968" y="334987"/>
                </a:lnTo>
                <a:lnTo>
                  <a:pt x="642383" y="338370"/>
                </a:lnTo>
                <a:lnTo>
                  <a:pt x="687818" y="339775"/>
                </a:lnTo>
                <a:lnTo>
                  <a:pt x="733195" y="339189"/>
                </a:lnTo>
                <a:lnTo>
                  <a:pt x="778436" y="336601"/>
                </a:lnTo>
                <a:lnTo>
                  <a:pt x="823464" y="331997"/>
                </a:lnTo>
                <a:lnTo>
                  <a:pt x="868203" y="325365"/>
                </a:lnTo>
                <a:lnTo>
                  <a:pt x="912576" y="316691"/>
                </a:lnTo>
                <a:lnTo>
                  <a:pt x="956504" y="305964"/>
                </a:lnTo>
                <a:lnTo>
                  <a:pt x="999912" y="293170"/>
                </a:lnTo>
                <a:lnTo>
                  <a:pt x="1042721" y="278296"/>
                </a:lnTo>
                <a:lnTo>
                  <a:pt x="1084855" y="261331"/>
                </a:lnTo>
                <a:lnTo>
                  <a:pt x="1126237" y="242261"/>
                </a:lnTo>
                <a:lnTo>
                  <a:pt x="1166790" y="221073"/>
                </a:lnTo>
                <a:lnTo>
                  <a:pt x="1206435" y="197755"/>
                </a:lnTo>
                <a:lnTo>
                  <a:pt x="1245097" y="172295"/>
                </a:lnTo>
                <a:lnTo>
                  <a:pt x="1282698" y="144678"/>
                </a:lnTo>
                <a:lnTo>
                  <a:pt x="1319161" y="114893"/>
                </a:lnTo>
                <a:lnTo>
                  <a:pt x="1354408" y="82927"/>
                </a:lnTo>
                <a:lnTo>
                  <a:pt x="1388364" y="48767"/>
                </a:lnTo>
                <a:lnTo>
                  <a:pt x="1421130" y="11429"/>
                </a:lnTo>
                <a:lnTo>
                  <a:pt x="1423416" y="9143"/>
                </a:lnTo>
                <a:close/>
              </a:path>
              <a:path w="1423670" h="340360">
                <a:moveTo>
                  <a:pt x="62722" y="131098"/>
                </a:moveTo>
                <a:lnTo>
                  <a:pt x="60198" y="121919"/>
                </a:lnTo>
                <a:lnTo>
                  <a:pt x="60198" y="129262"/>
                </a:lnTo>
                <a:lnTo>
                  <a:pt x="62722" y="131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77653" y="3783329"/>
            <a:ext cx="1329055" cy="381635"/>
          </a:xfrm>
          <a:custGeom>
            <a:avLst/>
            <a:gdLst/>
            <a:ahLst/>
            <a:cxnLst/>
            <a:rect l="l" t="t" r="r" b="b"/>
            <a:pathLst>
              <a:path w="1329054" h="381635">
                <a:moveTo>
                  <a:pt x="1277874" y="56388"/>
                </a:moveTo>
                <a:lnTo>
                  <a:pt x="1266861" y="58536"/>
                </a:lnTo>
                <a:lnTo>
                  <a:pt x="1255776" y="70104"/>
                </a:lnTo>
                <a:lnTo>
                  <a:pt x="1220762" y="103421"/>
                </a:lnTo>
                <a:lnTo>
                  <a:pt x="1184365" y="134960"/>
                </a:lnTo>
                <a:lnTo>
                  <a:pt x="1146676" y="164679"/>
                </a:lnTo>
                <a:lnTo>
                  <a:pt x="1107785" y="192542"/>
                </a:lnTo>
                <a:lnTo>
                  <a:pt x="1067781" y="218509"/>
                </a:lnTo>
                <a:lnTo>
                  <a:pt x="1026753" y="242541"/>
                </a:lnTo>
                <a:lnTo>
                  <a:pt x="984793" y="264600"/>
                </a:lnTo>
                <a:lnTo>
                  <a:pt x="941989" y="284648"/>
                </a:lnTo>
                <a:lnTo>
                  <a:pt x="898432" y="302644"/>
                </a:lnTo>
                <a:lnTo>
                  <a:pt x="854212" y="318551"/>
                </a:lnTo>
                <a:lnTo>
                  <a:pt x="809418" y="332330"/>
                </a:lnTo>
                <a:lnTo>
                  <a:pt x="764140" y="343942"/>
                </a:lnTo>
                <a:lnTo>
                  <a:pt x="718469" y="353349"/>
                </a:lnTo>
                <a:lnTo>
                  <a:pt x="672493" y="360511"/>
                </a:lnTo>
                <a:lnTo>
                  <a:pt x="626303" y="365391"/>
                </a:lnTo>
                <a:lnTo>
                  <a:pt x="579989" y="367948"/>
                </a:lnTo>
                <a:lnTo>
                  <a:pt x="533641" y="368145"/>
                </a:lnTo>
                <a:lnTo>
                  <a:pt x="487348" y="365943"/>
                </a:lnTo>
                <a:lnTo>
                  <a:pt x="441201" y="361304"/>
                </a:lnTo>
                <a:lnTo>
                  <a:pt x="395289" y="354187"/>
                </a:lnTo>
                <a:lnTo>
                  <a:pt x="349702" y="344556"/>
                </a:lnTo>
                <a:lnTo>
                  <a:pt x="304529" y="332370"/>
                </a:lnTo>
                <a:lnTo>
                  <a:pt x="259862" y="317592"/>
                </a:lnTo>
                <a:lnTo>
                  <a:pt x="215789" y="300182"/>
                </a:lnTo>
                <a:lnTo>
                  <a:pt x="172401" y="280102"/>
                </a:lnTo>
                <a:lnTo>
                  <a:pt x="129788" y="257313"/>
                </a:lnTo>
                <a:lnTo>
                  <a:pt x="88039" y="231776"/>
                </a:lnTo>
                <a:lnTo>
                  <a:pt x="47244" y="203454"/>
                </a:lnTo>
                <a:lnTo>
                  <a:pt x="11430" y="174498"/>
                </a:lnTo>
                <a:lnTo>
                  <a:pt x="8382" y="172974"/>
                </a:lnTo>
                <a:lnTo>
                  <a:pt x="4572" y="172974"/>
                </a:lnTo>
                <a:lnTo>
                  <a:pt x="2286" y="176022"/>
                </a:lnTo>
                <a:lnTo>
                  <a:pt x="0" y="178308"/>
                </a:lnTo>
                <a:lnTo>
                  <a:pt x="39624" y="213360"/>
                </a:lnTo>
                <a:lnTo>
                  <a:pt x="79295" y="241208"/>
                </a:lnTo>
                <a:lnTo>
                  <a:pt x="119925" y="266414"/>
                </a:lnTo>
                <a:lnTo>
                  <a:pt x="161429" y="289015"/>
                </a:lnTo>
                <a:lnTo>
                  <a:pt x="203720" y="309045"/>
                </a:lnTo>
                <a:lnTo>
                  <a:pt x="246712" y="326541"/>
                </a:lnTo>
                <a:lnTo>
                  <a:pt x="290318" y="341537"/>
                </a:lnTo>
                <a:lnTo>
                  <a:pt x="334454" y="354070"/>
                </a:lnTo>
                <a:lnTo>
                  <a:pt x="379032" y="364174"/>
                </a:lnTo>
                <a:lnTo>
                  <a:pt x="423966" y="371886"/>
                </a:lnTo>
                <a:lnTo>
                  <a:pt x="469171" y="377242"/>
                </a:lnTo>
                <a:lnTo>
                  <a:pt x="514560" y="380276"/>
                </a:lnTo>
                <a:lnTo>
                  <a:pt x="560048" y="381024"/>
                </a:lnTo>
                <a:lnTo>
                  <a:pt x="605548" y="379522"/>
                </a:lnTo>
                <a:lnTo>
                  <a:pt x="650973" y="375805"/>
                </a:lnTo>
                <a:lnTo>
                  <a:pt x="696239" y="369909"/>
                </a:lnTo>
                <a:lnTo>
                  <a:pt x="741258" y="361870"/>
                </a:lnTo>
                <a:lnTo>
                  <a:pt x="785945" y="351722"/>
                </a:lnTo>
                <a:lnTo>
                  <a:pt x="830213" y="339503"/>
                </a:lnTo>
                <a:lnTo>
                  <a:pt x="873977" y="325247"/>
                </a:lnTo>
                <a:lnTo>
                  <a:pt x="917150" y="308989"/>
                </a:lnTo>
                <a:lnTo>
                  <a:pt x="959646" y="290766"/>
                </a:lnTo>
                <a:lnTo>
                  <a:pt x="1001380" y="270612"/>
                </a:lnTo>
                <a:lnTo>
                  <a:pt x="1042264" y="248565"/>
                </a:lnTo>
                <a:lnTo>
                  <a:pt x="1082214" y="224658"/>
                </a:lnTo>
                <a:lnTo>
                  <a:pt x="1121142" y="198928"/>
                </a:lnTo>
                <a:lnTo>
                  <a:pt x="1158962" y="171410"/>
                </a:lnTo>
                <a:lnTo>
                  <a:pt x="1195590" y="142140"/>
                </a:lnTo>
                <a:lnTo>
                  <a:pt x="1230937" y="111153"/>
                </a:lnTo>
                <a:lnTo>
                  <a:pt x="1264920" y="78486"/>
                </a:lnTo>
                <a:lnTo>
                  <a:pt x="1276898" y="66507"/>
                </a:lnTo>
                <a:lnTo>
                  <a:pt x="1277874" y="56388"/>
                </a:lnTo>
                <a:close/>
              </a:path>
              <a:path w="1329054" h="381635">
                <a:moveTo>
                  <a:pt x="1328928" y="0"/>
                </a:moveTo>
                <a:lnTo>
                  <a:pt x="1215390" y="68580"/>
                </a:lnTo>
                <a:lnTo>
                  <a:pt x="1266861" y="58536"/>
                </a:lnTo>
                <a:lnTo>
                  <a:pt x="1273302" y="51816"/>
                </a:lnTo>
                <a:lnTo>
                  <a:pt x="1275588" y="49530"/>
                </a:lnTo>
                <a:lnTo>
                  <a:pt x="1280160" y="49530"/>
                </a:lnTo>
                <a:lnTo>
                  <a:pt x="1284732" y="54102"/>
                </a:lnTo>
                <a:lnTo>
                  <a:pt x="1284732" y="92516"/>
                </a:lnTo>
                <a:lnTo>
                  <a:pt x="1328928" y="0"/>
                </a:lnTo>
                <a:close/>
              </a:path>
              <a:path w="1329054" h="381635">
                <a:moveTo>
                  <a:pt x="1284732" y="58674"/>
                </a:moveTo>
                <a:lnTo>
                  <a:pt x="1284732" y="54102"/>
                </a:lnTo>
                <a:lnTo>
                  <a:pt x="1280160" y="49530"/>
                </a:lnTo>
                <a:lnTo>
                  <a:pt x="1275588" y="49530"/>
                </a:lnTo>
                <a:lnTo>
                  <a:pt x="1273302" y="51816"/>
                </a:lnTo>
                <a:lnTo>
                  <a:pt x="1266861" y="58536"/>
                </a:lnTo>
                <a:lnTo>
                  <a:pt x="1277874" y="56388"/>
                </a:lnTo>
                <a:lnTo>
                  <a:pt x="1277874" y="65532"/>
                </a:lnTo>
                <a:lnTo>
                  <a:pt x="1284732" y="58674"/>
                </a:lnTo>
                <a:close/>
              </a:path>
              <a:path w="1329054" h="381635">
                <a:moveTo>
                  <a:pt x="1284732" y="92516"/>
                </a:moveTo>
                <a:lnTo>
                  <a:pt x="1284732" y="58674"/>
                </a:lnTo>
                <a:lnTo>
                  <a:pt x="1276898" y="66507"/>
                </a:lnTo>
                <a:lnTo>
                  <a:pt x="1271778" y="119634"/>
                </a:lnTo>
                <a:lnTo>
                  <a:pt x="1284732" y="92516"/>
                </a:lnTo>
                <a:close/>
              </a:path>
              <a:path w="1329054" h="381635">
                <a:moveTo>
                  <a:pt x="1277874" y="65532"/>
                </a:moveTo>
                <a:lnTo>
                  <a:pt x="1277874" y="56388"/>
                </a:lnTo>
                <a:lnTo>
                  <a:pt x="1276898" y="66507"/>
                </a:lnTo>
                <a:lnTo>
                  <a:pt x="1277874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54281" y="3806190"/>
            <a:ext cx="909319" cy="158750"/>
          </a:xfrm>
          <a:custGeom>
            <a:avLst/>
            <a:gdLst/>
            <a:ahLst/>
            <a:cxnLst/>
            <a:rect l="l" t="t" r="r" b="b"/>
            <a:pathLst>
              <a:path w="909320" h="158750">
                <a:moveTo>
                  <a:pt x="846581" y="43433"/>
                </a:moveTo>
                <a:lnTo>
                  <a:pt x="835840" y="43045"/>
                </a:lnTo>
                <a:lnTo>
                  <a:pt x="832865" y="44957"/>
                </a:lnTo>
                <a:lnTo>
                  <a:pt x="788949" y="68857"/>
                </a:lnTo>
                <a:lnTo>
                  <a:pt x="743996" y="89399"/>
                </a:lnTo>
                <a:lnTo>
                  <a:pt x="698145" y="106647"/>
                </a:lnTo>
                <a:lnTo>
                  <a:pt x="651533" y="120663"/>
                </a:lnTo>
                <a:lnTo>
                  <a:pt x="604298" y="131511"/>
                </a:lnTo>
                <a:lnTo>
                  <a:pt x="556577" y="139252"/>
                </a:lnTo>
                <a:lnTo>
                  <a:pt x="508507" y="143950"/>
                </a:lnTo>
                <a:lnTo>
                  <a:pt x="460226" y="145667"/>
                </a:lnTo>
                <a:lnTo>
                  <a:pt x="411871" y="144466"/>
                </a:lnTo>
                <a:lnTo>
                  <a:pt x="363580" y="140410"/>
                </a:lnTo>
                <a:lnTo>
                  <a:pt x="315489" y="133561"/>
                </a:lnTo>
                <a:lnTo>
                  <a:pt x="267737" y="123982"/>
                </a:lnTo>
                <a:lnTo>
                  <a:pt x="220461" y="111737"/>
                </a:lnTo>
                <a:lnTo>
                  <a:pt x="173798" y="96887"/>
                </a:lnTo>
                <a:lnTo>
                  <a:pt x="127885" y="79495"/>
                </a:lnTo>
                <a:lnTo>
                  <a:pt x="82861" y="59624"/>
                </a:lnTo>
                <a:lnTo>
                  <a:pt x="38861" y="37337"/>
                </a:lnTo>
                <a:lnTo>
                  <a:pt x="7619" y="19049"/>
                </a:lnTo>
                <a:lnTo>
                  <a:pt x="3809" y="20573"/>
                </a:lnTo>
                <a:lnTo>
                  <a:pt x="1523" y="23621"/>
                </a:lnTo>
                <a:lnTo>
                  <a:pt x="0" y="26669"/>
                </a:lnTo>
                <a:lnTo>
                  <a:pt x="1523" y="30479"/>
                </a:lnTo>
                <a:lnTo>
                  <a:pt x="4571" y="32003"/>
                </a:lnTo>
                <a:lnTo>
                  <a:pt x="32765" y="48005"/>
                </a:lnTo>
                <a:lnTo>
                  <a:pt x="77661" y="70779"/>
                </a:lnTo>
                <a:lnTo>
                  <a:pt x="123532" y="91081"/>
                </a:lnTo>
                <a:lnTo>
                  <a:pt x="170248" y="108849"/>
                </a:lnTo>
                <a:lnTo>
                  <a:pt x="217678" y="124018"/>
                </a:lnTo>
                <a:lnTo>
                  <a:pt x="265690" y="136525"/>
                </a:lnTo>
                <a:lnTo>
                  <a:pt x="314156" y="146304"/>
                </a:lnTo>
                <a:lnTo>
                  <a:pt x="362943" y="153294"/>
                </a:lnTo>
                <a:lnTo>
                  <a:pt x="411920" y="157428"/>
                </a:lnTo>
                <a:lnTo>
                  <a:pt x="460958" y="158644"/>
                </a:lnTo>
                <a:lnTo>
                  <a:pt x="509925" y="156878"/>
                </a:lnTo>
                <a:lnTo>
                  <a:pt x="558690" y="152064"/>
                </a:lnTo>
                <a:lnTo>
                  <a:pt x="607123" y="144141"/>
                </a:lnTo>
                <a:lnTo>
                  <a:pt x="655093" y="133043"/>
                </a:lnTo>
                <a:lnTo>
                  <a:pt x="702468" y="118706"/>
                </a:lnTo>
                <a:lnTo>
                  <a:pt x="749119" y="101067"/>
                </a:lnTo>
                <a:lnTo>
                  <a:pt x="794915" y="80061"/>
                </a:lnTo>
                <a:lnTo>
                  <a:pt x="839723" y="55625"/>
                </a:lnTo>
                <a:lnTo>
                  <a:pt x="843333" y="53305"/>
                </a:lnTo>
                <a:lnTo>
                  <a:pt x="846581" y="43433"/>
                </a:lnTo>
                <a:close/>
              </a:path>
              <a:path w="909320" h="158750">
                <a:moveTo>
                  <a:pt x="909065" y="0"/>
                </a:moveTo>
                <a:lnTo>
                  <a:pt x="783335" y="41147"/>
                </a:lnTo>
                <a:lnTo>
                  <a:pt x="835840" y="43045"/>
                </a:lnTo>
                <a:lnTo>
                  <a:pt x="843533" y="38099"/>
                </a:lnTo>
                <a:lnTo>
                  <a:pt x="846581" y="36575"/>
                </a:lnTo>
                <a:lnTo>
                  <a:pt x="850391" y="37337"/>
                </a:lnTo>
                <a:lnTo>
                  <a:pt x="851915" y="40385"/>
                </a:lnTo>
                <a:lnTo>
                  <a:pt x="854201" y="43433"/>
                </a:lnTo>
                <a:lnTo>
                  <a:pt x="854201" y="69087"/>
                </a:lnTo>
                <a:lnTo>
                  <a:pt x="909065" y="0"/>
                </a:lnTo>
                <a:close/>
              </a:path>
              <a:path w="909320" h="158750">
                <a:moveTo>
                  <a:pt x="854201" y="69087"/>
                </a:moveTo>
                <a:lnTo>
                  <a:pt x="854201" y="43433"/>
                </a:lnTo>
                <a:lnTo>
                  <a:pt x="852677" y="47243"/>
                </a:lnTo>
                <a:lnTo>
                  <a:pt x="850391" y="48767"/>
                </a:lnTo>
                <a:lnTo>
                  <a:pt x="843333" y="53305"/>
                </a:lnTo>
                <a:lnTo>
                  <a:pt x="826769" y="103631"/>
                </a:lnTo>
                <a:lnTo>
                  <a:pt x="854201" y="69087"/>
                </a:lnTo>
                <a:close/>
              </a:path>
              <a:path w="909320" h="158750">
                <a:moveTo>
                  <a:pt x="854201" y="43433"/>
                </a:moveTo>
                <a:lnTo>
                  <a:pt x="851915" y="40385"/>
                </a:lnTo>
                <a:lnTo>
                  <a:pt x="850391" y="37337"/>
                </a:lnTo>
                <a:lnTo>
                  <a:pt x="846581" y="36575"/>
                </a:lnTo>
                <a:lnTo>
                  <a:pt x="843533" y="38099"/>
                </a:lnTo>
                <a:lnTo>
                  <a:pt x="835840" y="43045"/>
                </a:lnTo>
                <a:lnTo>
                  <a:pt x="846581" y="43433"/>
                </a:lnTo>
                <a:lnTo>
                  <a:pt x="846581" y="51217"/>
                </a:lnTo>
                <a:lnTo>
                  <a:pt x="850391" y="48767"/>
                </a:lnTo>
                <a:lnTo>
                  <a:pt x="852677" y="47243"/>
                </a:lnTo>
                <a:lnTo>
                  <a:pt x="854201" y="43433"/>
                </a:lnTo>
                <a:close/>
              </a:path>
              <a:path w="909320" h="158750">
                <a:moveTo>
                  <a:pt x="846581" y="51217"/>
                </a:moveTo>
                <a:lnTo>
                  <a:pt x="846581" y="43433"/>
                </a:lnTo>
                <a:lnTo>
                  <a:pt x="843333" y="53305"/>
                </a:lnTo>
                <a:lnTo>
                  <a:pt x="846581" y="51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05157" y="3783329"/>
            <a:ext cx="1329055" cy="381635"/>
          </a:xfrm>
          <a:custGeom>
            <a:avLst/>
            <a:gdLst/>
            <a:ahLst/>
            <a:cxnLst/>
            <a:rect l="l" t="t" r="r" b="b"/>
            <a:pathLst>
              <a:path w="1329054" h="381635">
                <a:moveTo>
                  <a:pt x="1277874" y="56388"/>
                </a:moveTo>
                <a:lnTo>
                  <a:pt x="1266861" y="58536"/>
                </a:lnTo>
                <a:lnTo>
                  <a:pt x="1255776" y="70104"/>
                </a:lnTo>
                <a:lnTo>
                  <a:pt x="1220701" y="103393"/>
                </a:lnTo>
                <a:lnTo>
                  <a:pt x="1184253" y="134909"/>
                </a:lnTo>
                <a:lnTo>
                  <a:pt x="1146521" y="164612"/>
                </a:lnTo>
                <a:lnTo>
                  <a:pt x="1107595" y="192463"/>
                </a:lnTo>
                <a:lnTo>
                  <a:pt x="1067563" y="218423"/>
                </a:lnTo>
                <a:lnTo>
                  <a:pt x="1026515" y="242453"/>
                </a:lnTo>
                <a:lnTo>
                  <a:pt x="984541" y="264513"/>
                </a:lnTo>
                <a:lnTo>
                  <a:pt x="941729" y="284564"/>
                </a:lnTo>
                <a:lnTo>
                  <a:pt x="898170" y="302568"/>
                </a:lnTo>
                <a:lnTo>
                  <a:pt x="853951" y="318484"/>
                </a:lnTo>
                <a:lnTo>
                  <a:pt x="809164" y="332275"/>
                </a:lnTo>
                <a:lnTo>
                  <a:pt x="763896" y="343900"/>
                </a:lnTo>
                <a:lnTo>
                  <a:pt x="718238" y="353320"/>
                </a:lnTo>
                <a:lnTo>
                  <a:pt x="672279" y="360497"/>
                </a:lnTo>
                <a:lnTo>
                  <a:pt x="626107" y="365391"/>
                </a:lnTo>
                <a:lnTo>
                  <a:pt x="579814" y="367963"/>
                </a:lnTo>
                <a:lnTo>
                  <a:pt x="533486" y="368174"/>
                </a:lnTo>
                <a:lnTo>
                  <a:pt x="487215" y="365984"/>
                </a:lnTo>
                <a:lnTo>
                  <a:pt x="441090" y="361355"/>
                </a:lnTo>
                <a:lnTo>
                  <a:pt x="395199" y="354247"/>
                </a:lnTo>
                <a:lnTo>
                  <a:pt x="349632" y="344622"/>
                </a:lnTo>
                <a:lnTo>
                  <a:pt x="304479" y="332439"/>
                </a:lnTo>
                <a:lnTo>
                  <a:pt x="259828" y="317660"/>
                </a:lnTo>
                <a:lnTo>
                  <a:pt x="215769" y="300246"/>
                </a:lnTo>
                <a:lnTo>
                  <a:pt x="172392" y="280158"/>
                </a:lnTo>
                <a:lnTo>
                  <a:pt x="129786" y="257356"/>
                </a:lnTo>
                <a:lnTo>
                  <a:pt x="88040" y="231801"/>
                </a:lnTo>
                <a:lnTo>
                  <a:pt x="47244" y="203454"/>
                </a:lnTo>
                <a:lnTo>
                  <a:pt x="11430" y="174498"/>
                </a:lnTo>
                <a:lnTo>
                  <a:pt x="8382" y="172974"/>
                </a:lnTo>
                <a:lnTo>
                  <a:pt x="4572" y="172974"/>
                </a:lnTo>
                <a:lnTo>
                  <a:pt x="2286" y="176022"/>
                </a:lnTo>
                <a:lnTo>
                  <a:pt x="0" y="178308"/>
                </a:lnTo>
                <a:lnTo>
                  <a:pt x="39624" y="213360"/>
                </a:lnTo>
                <a:lnTo>
                  <a:pt x="79300" y="241214"/>
                </a:lnTo>
                <a:lnTo>
                  <a:pt x="119929" y="266426"/>
                </a:lnTo>
                <a:lnTo>
                  <a:pt x="161425" y="289032"/>
                </a:lnTo>
                <a:lnTo>
                  <a:pt x="203702" y="309067"/>
                </a:lnTo>
                <a:lnTo>
                  <a:pt x="246676" y="326566"/>
                </a:lnTo>
                <a:lnTo>
                  <a:pt x="290260" y="341566"/>
                </a:lnTo>
                <a:lnTo>
                  <a:pt x="334369" y="354101"/>
                </a:lnTo>
                <a:lnTo>
                  <a:pt x="378919" y="364208"/>
                </a:lnTo>
                <a:lnTo>
                  <a:pt x="423823" y="371922"/>
                </a:lnTo>
                <a:lnTo>
                  <a:pt x="468997" y="377279"/>
                </a:lnTo>
                <a:lnTo>
                  <a:pt x="514354" y="380314"/>
                </a:lnTo>
                <a:lnTo>
                  <a:pt x="559811" y="381062"/>
                </a:lnTo>
                <a:lnTo>
                  <a:pt x="605280" y="379560"/>
                </a:lnTo>
                <a:lnTo>
                  <a:pt x="650677" y="375843"/>
                </a:lnTo>
                <a:lnTo>
                  <a:pt x="695916" y="369947"/>
                </a:lnTo>
                <a:lnTo>
                  <a:pt x="740913" y="361906"/>
                </a:lnTo>
                <a:lnTo>
                  <a:pt x="785581" y="351758"/>
                </a:lnTo>
                <a:lnTo>
                  <a:pt x="829836" y="339537"/>
                </a:lnTo>
                <a:lnTo>
                  <a:pt x="873592" y="325278"/>
                </a:lnTo>
                <a:lnTo>
                  <a:pt x="916763" y="309019"/>
                </a:lnTo>
                <a:lnTo>
                  <a:pt x="959264" y="290793"/>
                </a:lnTo>
                <a:lnTo>
                  <a:pt x="1001011" y="270637"/>
                </a:lnTo>
                <a:lnTo>
                  <a:pt x="1041916" y="248586"/>
                </a:lnTo>
                <a:lnTo>
                  <a:pt x="1081896" y="224676"/>
                </a:lnTo>
                <a:lnTo>
                  <a:pt x="1120865" y="198943"/>
                </a:lnTo>
                <a:lnTo>
                  <a:pt x="1158737" y="171421"/>
                </a:lnTo>
                <a:lnTo>
                  <a:pt x="1195427" y="142148"/>
                </a:lnTo>
                <a:lnTo>
                  <a:pt x="1230850" y="111157"/>
                </a:lnTo>
                <a:lnTo>
                  <a:pt x="1264920" y="78486"/>
                </a:lnTo>
                <a:lnTo>
                  <a:pt x="1276898" y="66507"/>
                </a:lnTo>
                <a:lnTo>
                  <a:pt x="1277874" y="56388"/>
                </a:lnTo>
                <a:close/>
              </a:path>
              <a:path w="1329054" h="381635">
                <a:moveTo>
                  <a:pt x="1328928" y="0"/>
                </a:moveTo>
                <a:lnTo>
                  <a:pt x="1215390" y="68580"/>
                </a:lnTo>
                <a:lnTo>
                  <a:pt x="1266861" y="58536"/>
                </a:lnTo>
                <a:lnTo>
                  <a:pt x="1273302" y="51816"/>
                </a:lnTo>
                <a:lnTo>
                  <a:pt x="1275588" y="49530"/>
                </a:lnTo>
                <a:lnTo>
                  <a:pt x="1279398" y="49530"/>
                </a:lnTo>
                <a:lnTo>
                  <a:pt x="1282446" y="51816"/>
                </a:lnTo>
                <a:lnTo>
                  <a:pt x="1284732" y="54102"/>
                </a:lnTo>
                <a:lnTo>
                  <a:pt x="1284732" y="92516"/>
                </a:lnTo>
                <a:lnTo>
                  <a:pt x="1328928" y="0"/>
                </a:lnTo>
                <a:close/>
              </a:path>
              <a:path w="1329054" h="381635">
                <a:moveTo>
                  <a:pt x="1284732" y="58674"/>
                </a:moveTo>
                <a:lnTo>
                  <a:pt x="1284732" y="54102"/>
                </a:lnTo>
                <a:lnTo>
                  <a:pt x="1282446" y="51816"/>
                </a:lnTo>
                <a:lnTo>
                  <a:pt x="1279398" y="49530"/>
                </a:lnTo>
                <a:lnTo>
                  <a:pt x="1275588" y="49530"/>
                </a:lnTo>
                <a:lnTo>
                  <a:pt x="1273302" y="51816"/>
                </a:lnTo>
                <a:lnTo>
                  <a:pt x="1266861" y="58536"/>
                </a:lnTo>
                <a:lnTo>
                  <a:pt x="1277874" y="56388"/>
                </a:lnTo>
                <a:lnTo>
                  <a:pt x="1277874" y="65532"/>
                </a:lnTo>
                <a:lnTo>
                  <a:pt x="1284732" y="58674"/>
                </a:lnTo>
                <a:close/>
              </a:path>
              <a:path w="1329054" h="381635">
                <a:moveTo>
                  <a:pt x="1284732" y="92516"/>
                </a:moveTo>
                <a:lnTo>
                  <a:pt x="1284732" y="58674"/>
                </a:lnTo>
                <a:lnTo>
                  <a:pt x="1276898" y="66507"/>
                </a:lnTo>
                <a:lnTo>
                  <a:pt x="1271778" y="119634"/>
                </a:lnTo>
                <a:lnTo>
                  <a:pt x="1284732" y="92516"/>
                </a:lnTo>
                <a:close/>
              </a:path>
              <a:path w="1329054" h="381635">
                <a:moveTo>
                  <a:pt x="1277874" y="65532"/>
                </a:moveTo>
                <a:lnTo>
                  <a:pt x="1277874" y="56388"/>
                </a:lnTo>
                <a:lnTo>
                  <a:pt x="1276898" y="66507"/>
                </a:lnTo>
                <a:lnTo>
                  <a:pt x="1277874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10391" y="3819905"/>
            <a:ext cx="715010" cy="136525"/>
          </a:xfrm>
          <a:custGeom>
            <a:avLst/>
            <a:gdLst/>
            <a:ahLst/>
            <a:cxnLst/>
            <a:rect l="l" t="t" r="r" b="b"/>
            <a:pathLst>
              <a:path w="715010" h="136525">
                <a:moveTo>
                  <a:pt x="130302" y="60197"/>
                </a:moveTo>
                <a:lnTo>
                  <a:pt x="0" y="37337"/>
                </a:lnTo>
                <a:lnTo>
                  <a:pt x="60960" y="94911"/>
                </a:lnTo>
                <a:lnTo>
                  <a:pt x="60960" y="72389"/>
                </a:lnTo>
                <a:lnTo>
                  <a:pt x="61722" y="69341"/>
                </a:lnTo>
                <a:lnTo>
                  <a:pt x="63246" y="65531"/>
                </a:lnTo>
                <a:lnTo>
                  <a:pt x="67056" y="64007"/>
                </a:lnTo>
                <a:lnTo>
                  <a:pt x="70104" y="65531"/>
                </a:lnTo>
                <a:lnTo>
                  <a:pt x="79619" y="69469"/>
                </a:lnTo>
                <a:lnTo>
                  <a:pt x="130302" y="60197"/>
                </a:lnTo>
                <a:close/>
              </a:path>
              <a:path w="715010" h="136525">
                <a:moveTo>
                  <a:pt x="79619" y="69469"/>
                </a:moveTo>
                <a:lnTo>
                  <a:pt x="70104" y="65531"/>
                </a:lnTo>
                <a:lnTo>
                  <a:pt x="67056" y="64007"/>
                </a:lnTo>
                <a:lnTo>
                  <a:pt x="63246" y="65531"/>
                </a:lnTo>
                <a:lnTo>
                  <a:pt x="61722" y="69341"/>
                </a:lnTo>
                <a:lnTo>
                  <a:pt x="60960" y="72389"/>
                </a:lnTo>
                <a:lnTo>
                  <a:pt x="62484" y="76199"/>
                </a:lnTo>
                <a:lnTo>
                  <a:pt x="65532" y="76961"/>
                </a:lnTo>
                <a:lnTo>
                  <a:pt x="67818" y="77986"/>
                </a:lnTo>
                <a:lnTo>
                  <a:pt x="67818" y="71627"/>
                </a:lnTo>
                <a:lnTo>
                  <a:pt x="79619" y="69469"/>
                </a:lnTo>
                <a:close/>
              </a:path>
              <a:path w="715010" h="136525">
                <a:moveTo>
                  <a:pt x="96012" y="128015"/>
                </a:moveTo>
                <a:lnTo>
                  <a:pt x="71915" y="79823"/>
                </a:lnTo>
                <a:lnTo>
                  <a:pt x="65532" y="76961"/>
                </a:lnTo>
                <a:lnTo>
                  <a:pt x="62484" y="76199"/>
                </a:lnTo>
                <a:lnTo>
                  <a:pt x="60960" y="72389"/>
                </a:lnTo>
                <a:lnTo>
                  <a:pt x="60960" y="94911"/>
                </a:lnTo>
                <a:lnTo>
                  <a:pt x="96012" y="128015"/>
                </a:lnTo>
                <a:close/>
              </a:path>
              <a:path w="715010" h="136525">
                <a:moveTo>
                  <a:pt x="714756" y="6095"/>
                </a:moveTo>
                <a:lnTo>
                  <a:pt x="712470" y="3809"/>
                </a:lnTo>
                <a:lnTo>
                  <a:pt x="710184" y="761"/>
                </a:lnTo>
                <a:lnTo>
                  <a:pt x="706374" y="0"/>
                </a:lnTo>
                <a:lnTo>
                  <a:pt x="644529" y="42729"/>
                </a:lnTo>
                <a:lnTo>
                  <a:pt x="602250" y="65562"/>
                </a:lnTo>
                <a:lnTo>
                  <a:pt x="558452" y="84552"/>
                </a:lnTo>
                <a:lnTo>
                  <a:pt x="513385" y="99753"/>
                </a:lnTo>
                <a:lnTo>
                  <a:pt x="467302" y="111217"/>
                </a:lnTo>
                <a:lnTo>
                  <a:pt x="420453" y="118996"/>
                </a:lnTo>
                <a:lnTo>
                  <a:pt x="373091" y="123142"/>
                </a:lnTo>
                <a:lnTo>
                  <a:pt x="325466" y="123708"/>
                </a:lnTo>
                <a:lnTo>
                  <a:pt x="277830" y="120747"/>
                </a:lnTo>
                <a:lnTo>
                  <a:pt x="230434" y="114311"/>
                </a:lnTo>
                <a:lnTo>
                  <a:pt x="183530" y="104452"/>
                </a:lnTo>
                <a:lnTo>
                  <a:pt x="137368" y="91222"/>
                </a:lnTo>
                <a:lnTo>
                  <a:pt x="92202" y="74675"/>
                </a:lnTo>
                <a:lnTo>
                  <a:pt x="79619" y="69469"/>
                </a:lnTo>
                <a:lnTo>
                  <a:pt x="67818" y="71627"/>
                </a:lnTo>
                <a:lnTo>
                  <a:pt x="134368" y="103498"/>
                </a:lnTo>
                <a:lnTo>
                  <a:pt x="181824" y="116833"/>
                </a:lnTo>
                <a:lnTo>
                  <a:pt x="229792" y="126800"/>
                </a:lnTo>
                <a:lnTo>
                  <a:pt x="278068" y="133331"/>
                </a:lnTo>
                <a:lnTo>
                  <a:pt x="326448" y="136356"/>
                </a:lnTo>
                <a:lnTo>
                  <a:pt x="374726" y="135803"/>
                </a:lnTo>
                <a:lnTo>
                  <a:pt x="422699" y="131604"/>
                </a:lnTo>
                <a:lnTo>
                  <a:pt x="470161" y="123688"/>
                </a:lnTo>
                <a:lnTo>
                  <a:pt x="516908" y="111986"/>
                </a:lnTo>
                <a:lnTo>
                  <a:pt x="562736" y="96426"/>
                </a:lnTo>
                <a:lnTo>
                  <a:pt x="607440" y="76940"/>
                </a:lnTo>
                <a:lnTo>
                  <a:pt x="650815" y="53457"/>
                </a:lnTo>
                <a:lnTo>
                  <a:pt x="692658" y="25907"/>
                </a:lnTo>
                <a:lnTo>
                  <a:pt x="713994" y="9905"/>
                </a:lnTo>
                <a:lnTo>
                  <a:pt x="714756" y="6095"/>
                </a:lnTo>
                <a:close/>
              </a:path>
              <a:path w="715010" h="136525">
                <a:moveTo>
                  <a:pt x="71915" y="79823"/>
                </a:moveTo>
                <a:lnTo>
                  <a:pt x="67818" y="71627"/>
                </a:lnTo>
                <a:lnTo>
                  <a:pt x="67818" y="77986"/>
                </a:lnTo>
                <a:lnTo>
                  <a:pt x="71915" y="79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937133" y="3819905"/>
            <a:ext cx="715645" cy="136525"/>
          </a:xfrm>
          <a:custGeom>
            <a:avLst/>
            <a:gdLst/>
            <a:ahLst/>
            <a:cxnLst/>
            <a:rect l="l" t="t" r="r" b="b"/>
            <a:pathLst>
              <a:path w="715645" h="136525">
                <a:moveTo>
                  <a:pt x="131063" y="60197"/>
                </a:moveTo>
                <a:lnTo>
                  <a:pt x="0" y="37337"/>
                </a:lnTo>
                <a:lnTo>
                  <a:pt x="60959" y="94457"/>
                </a:lnTo>
                <a:lnTo>
                  <a:pt x="60959" y="72389"/>
                </a:lnTo>
                <a:lnTo>
                  <a:pt x="62483" y="69341"/>
                </a:lnTo>
                <a:lnTo>
                  <a:pt x="64007" y="65531"/>
                </a:lnTo>
                <a:lnTo>
                  <a:pt x="67817" y="64007"/>
                </a:lnTo>
                <a:lnTo>
                  <a:pt x="70865" y="65531"/>
                </a:lnTo>
                <a:lnTo>
                  <a:pt x="80381" y="69469"/>
                </a:lnTo>
                <a:lnTo>
                  <a:pt x="131063" y="60197"/>
                </a:lnTo>
                <a:close/>
              </a:path>
              <a:path w="715645" h="136525">
                <a:moveTo>
                  <a:pt x="80381" y="69469"/>
                </a:moveTo>
                <a:lnTo>
                  <a:pt x="70865" y="65531"/>
                </a:lnTo>
                <a:lnTo>
                  <a:pt x="67817" y="64007"/>
                </a:lnTo>
                <a:lnTo>
                  <a:pt x="64007" y="65531"/>
                </a:lnTo>
                <a:lnTo>
                  <a:pt x="62483" y="69341"/>
                </a:lnTo>
                <a:lnTo>
                  <a:pt x="60959" y="72389"/>
                </a:lnTo>
                <a:lnTo>
                  <a:pt x="62483" y="76199"/>
                </a:lnTo>
                <a:lnTo>
                  <a:pt x="65531" y="76961"/>
                </a:lnTo>
                <a:lnTo>
                  <a:pt x="68579" y="78282"/>
                </a:lnTo>
                <a:lnTo>
                  <a:pt x="68579" y="71627"/>
                </a:lnTo>
                <a:lnTo>
                  <a:pt x="80381" y="69469"/>
                </a:lnTo>
                <a:close/>
              </a:path>
              <a:path w="715645" h="136525">
                <a:moveTo>
                  <a:pt x="96773" y="128015"/>
                </a:moveTo>
                <a:lnTo>
                  <a:pt x="72827" y="80123"/>
                </a:lnTo>
                <a:lnTo>
                  <a:pt x="65531" y="76961"/>
                </a:lnTo>
                <a:lnTo>
                  <a:pt x="62483" y="76199"/>
                </a:lnTo>
                <a:lnTo>
                  <a:pt x="60959" y="72389"/>
                </a:lnTo>
                <a:lnTo>
                  <a:pt x="60959" y="94457"/>
                </a:lnTo>
                <a:lnTo>
                  <a:pt x="96773" y="128015"/>
                </a:lnTo>
                <a:close/>
              </a:path>
              <a:path w="715645" h="136525">
                <a:moveTo>
                  <a:pt x="715517" y="6095"/>
                </a:moveTo>
                <a:lnTo>
                  <a:pt x="713231" y="3809"/>
                </a:lnTo>
                <a:lnTo>
                  <a:pt x="710945" y="761"/>
                </a:lnTo>
                <a:lnTo>
                  <a:pt x="707135" y="0"/>
                </a:lnTo>
                <a:lnTo>
                  <a:pt x="645274" y="42658"/>
                </a:lnTo>
                <a:lnTo>
                  <a:pt x="602980" y="65452"/>
                </a:lnTo>
                <a:lnTo>
                  <a:pt x="559168" y="84429"/>
                </a:lnTo>
                <a:lnTo>
                  <a:pt x="514091" y="99637"/>
                </a:lnTo>
                <a:lnTo>
                  <a:pt x="467999" y="111123"/>
                </a:lnTo>
                <a:lnTo>
                  <a:pt x="421145" y="118934"/>
                </a:lnTo>
                <a:lnTo>
                  <a:pt x="373781" y="123118"/>
                </a:lnTo>
                <a:lnTo>
                  <a:pt x="326157" y="123721"/>
                </a:lnTo>
                <a:lnTo>
                  <a:pt x="278526" y="120790"/>
                </a:lnTo>
                <a:lnTo>
                  <a:pt x="231140" y="114373"/>
                </a:lnTo>
                <a:lnTo>
                  <a:pt x="184249" y="104517"/>
                </a:lnTo>
                <a:lnTo>
                  <a:pt x="138107" y="91269"/>
                </a:lnTo>
                <a:lnTo>
                  <a:pt x="92963" y="74675"/>
                </a:lnTo>
                <a:lnTo>
                  <a:pt x="80381" y="69469"/>
                </a:lnTo>
                <a:lnTo>
                  <a:pt x="68579" y="71627"/>
                </a:lnTo>
                <a:lnTo>
                  <a:pt x="134758" y="103547"/>
                </a:lnTo>
                <a:lnTo>
                  <a:pt x="182024" y="116896"/>
                </a:lnTo>
                <a:lnTo>
                  <a:pt x="229952" y="126853"/>
                </a:lnTo>
                <a:lnTo>
                  <a:pt x="278305" y="133353"/>
                </a:lnTo>
                <a:lnTo>
                  <a:pt x="326845" y="136334"/>
                </a:lnTo>
                <a:lnTo>
                  <a:pt x="375335" y="135733"/>
                </a:lnTo>
                <a:lnTo>
                  <a:pt x="423538" y="131485"/>
                </a:lnTo>
                <a:lnTo>
                  <a:pt x="471216" y="123530"/>
                </a:lnTo>
                <a:lnTo>
                  <a:pt x="518131" y="111802"/>
                </a:lnTo>
                <a:lnTo>
                  <a:pt x="564047" y="96239"/>
                </a:lnTo>
                <a:lnTo>
                  <a:pt x="608725" y="76777"/>
                </a:lnTo>
                <a:lnTo>
                  <a:pt x="651928" y="53355"/>
                </a:lnTo>
                <a:lnTo>
                  <a:pt x="693419" y="25907"/>
                </a:lnTo>
                <a:lnTo>
                  <a:pt x="714755" y="9905"/>
                </a:lnTo>
                <a:lnTo>
                  <a:pt x="715517" y="6095"/>
                </a:lnTo>
                <a:close/>
              </a:path>
              <a:path w="715645" h="136525">
                <a:moveTo>
                  <a:pt x="72827" y="80123"/>
                </a:moveTo>
                <a:lnTo>
                  <a:pt x="68579" y="71627"/>
                </a:lnTo>
                <a:lnTo>
                  <a:pt x="68579" y="78282"/>
                </a:lnTo>
                <a:lnTo>
                  <a:pt x="72827" y="80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53413" y="3806190"/>
            <a:ext cx="909319" cy="158750"/>
          </a:xfrm>
          <a:custGeom>
            <a:avLst/>
            <a:gdLst/>
            <a:ahLst/>
            <a:cxnLst/>
            <a:rect l="l" t="t" r="r" b="b"/>
            <a:pathLst>
              <a:path w="909320" h="158750">
                <a:moveTo>
                  <a:pt x="846581" y="43433"/>
                </a:moveTo>
                <a:lnTo>
                  <a:pt x="835111" y="43024"/>
                </a:lnTo>
                <a:lnTo>
                  <a:pt x="832103" y="44957"/>
                </a:lnTo>
                <a:lnTo>
                  <a:pt x="788065" y="68931"/>
                </a:lnTo>
                <a:lnTo>
                  <a:pt x="743042" y="89523"/>
                </a:lnTo>
                <a:lnTo>
                  <a:pt x="697165" y="106798"/>
                </a:lnTo>
                <a:lnTo>
                  <a:pt x="650564" y="120824"/>
                </a:lnTo>
                <a:lnTo>
                  <a:pt x="603369" y="131666"/>
                </a:lnTo>
                <a:lnTo>
                  <a:pt x="555711" y="139389"/>
                </a:lnTo>
                <a:lnTo>
                  <a:pt x="507720" y="144059"/>
                </a:lnTo>
                <a:lnTo>
                  <a:pt x="459525" y="145742"/>
                </a:lnTo>
                <a:lnTo>
                  <a:pt x="411257" y="144504"/>
                </a:lnTo>
                <a:lnTo>
                  <a:pt x="363046" y="140411"/>
                </a:lnTo>
                <a:lnTo>
                  <a:pt x="315023" y="133529"/>
                </a:lnTo>
                <a:lnTo>
                  <a:pt x="267316" y="123922"/>
                </a:lnTo>
                <a:lnTo>
                  <a:pt x="220057" y="111658"/>
                </a:lnTo>
                <a:lnTo>
                  <a:pt x="173376" y="96802"/>
                </a:lnTo>
                <a:lnTo>
                  <a:pt x="127403" y="79419"/>
                </a:lnTo>
                <a:lnTo>
                  <a:pt x="82267" y="59576"/>
                </a:lnTo>
                <a:lnTo>
                  <a:pt x="38099" y="37337"/>
                </a:lnTo>
                <a:lnTo>
                  <a:pt x="6857" y="19049"/>
                </a:lnTo>
                <a:lnTo>
                  <a:pt x="3047" y="20573"/>
                </a:lnTo>
                <a:lnTo>
                  <a:pt x="0" y="26669"/>
                </a:lnTo>
                <a:lnTo>
                  <a:pt x="761" y="30479"/>
                </a:lnTo>
                <a:lnTo>
                  <a:pt x="3809" y="32003"/>
                </a:lnTo>
                <a:lnTo>
                  <a:pt x="32765" y="48005"/>
                </a:lnTo>
                <a:lnTo>
                  <a:pt x="77614" y="70791"/>
                </a:lnTo>
                <a:lnTo>
                  <a:pt x="123439" y="91103"/>
                </a:lnTo>
                <a:lnTo>
                  <a:pt x="170110" y="108877"/>
                </a:lnTo>
                <a:lnTo>
                  <a:pt x="217495" y="124051"/>
                </a:lnTo>
                <a:lnTo>
                  <a:pt x="265463" y="136561"/>
                </a:lnTo>
                <a:lnTo>
                  <a:pt x="313884" y="146341"/>
                </a:lnTo>
                <a:lnTo>
                  <a:pt x="362627" y="153330"/>
                </a:lnTo>
                <a:lnTo>
                  <a:pt x="411561" y="157463"/>
                </a:lnTo>
                <a:lnTo>
                  <a:pt x="460555" y="158676"/>
                </a:lnTo>
                <a:lnTo>
                  <a:pt x="509478" y="156906"/>
                </a:lnTo>
                <a:lnTo>
                  <a:pt x="558200" y="152089"/>
                </a:lnTo>
                <a:lnTo>
                  <a:pt x="606588" y="144160"/>
                </a:lnTo>
                <a:lnTo>
                  <a:pt x="654513" y="133058"/>
                </a:lnTo>
                <a:lnTo>
                  <a:pt x="701844" y="118716"/>
                </a:lnTo>
                <a:lnTo>
                  <a:pt x="748450" y="101073"/>
                </a:lnTo>
                <a:lnTo>
                  <a:pt x="794199" y="80064"/>
                </a:lnTo>
                <a:lnTo>
                  <a:pt x="838961" y="55625"/>
                </a:lnTo>
                <a:lnTo>
                  <a:pt x="843387" y="52781"/>
                </a:lnTo>
                <a:lnTo>
                  <a:pt x="846581" y="43433"/>
                </a:lnTo>
                <a:close/>
              </a:path>
              <a:path w="909320" h="158750">
                <a:moveTo>
                  <a:pt x="909065" y="0"/>
                </a:moveTo>
                <a:lnTo>
                  <a:pt x="782573" y="41147"/>
                </a:lnTo>
                <a:lnTo>
                  <a:pt x="835111" y="43024"/>
                </a:lnTo>
                <a:lnTo>
                  <a:pt x="842771" y="38099"/>
                </a:lnTo>
                <a:lnTo>
                  <a:pt x="845819" y="36575"/>
                </a:lnTo>
                <a:lnTo>
                  <a:pt x="849629" y="37337"/>
                </a:lnTo>
                <a:lnTo>
                  <a:pt x="851915" y="40385"/>
                </a:lnTo>
                <a:lnTo>
                  <a:pt x="853439" y="43433"/>
                </a:lnTo>
                <a:lnTo>
                  <a:pt x="853439" y="69404"/>
                </a:lnTo>
                <a:lnTo>
                  <a:pt x="909065" y="0"/>
                </a:lnTo>
                <a:close/>
              </a:path>
              <a:path w="909320" h="158750">
                <a:moveTo>
                  <a:pt x="853439" y="69404"/>
                </a:moveTo>
                <a:lnTo>
                  <a:pt x="853439" y="43433"/>
                </a:lnTo>
                <a:lnTo>
                  <a:pt x="852677" y="47243"/>
                </a:lnTo>
                <a:lnTo>
                  <a:pt x="849629" y="48767"/>
                </a:lnTo>
                <a:lnTo>
                  <a:pt x="843387" y="52781"/>
                </a:lnTo>
                <a:lnTo>
                  <a:pt x="826007" y="103631"/>
                </a:lnTo>
                <a:lnTo>
                  <a:pt x="853439" y="69404"/>
                </a:lnTo>
                <a:close/>
              </a:path>
              <a:path w="909320" h="158750">
                <a:moveTo>
                  <a:pt x="853439" y="43433"/>
                </a:moveTo>
                <a:lnTo>
                  <a:pt x="851915" y="40385"/>
                </a:lnTo>
                <a:lnTo>
                  <a:pt x="849629" y="37337"/>
                </a:lnTo>
                <a:lnTo>
                  <a:pt x="845819" y="36575"/>
                </a:lnTo>
                <a:lnTo>
                  <a:pt x="842771" y="38099"/>
                </a:lnTo>
                <a:lnTo>
                  <a:pt x="835111" y="43024"/>
                </a:lnTo>
                <a:lnTo>
                  <a:pt x="846581" y="43433"/>
                </a:lnTo>
                <a:lnTo>
                  <a:pt x="846581" y="50727"/>
                </a:lnTo>
                <a:lnTo>
                  <a:pt x="849629" y="48767"/>
                </a:lnTo>
                <a:lnTo>
                  <a:pt x="852677" y="47243"/>
                </a:lnTo>
                <a:lnTo>
                  <a:pt x="853439" y="43433"/>
                </a:lnTo>
                <a:close/>
              </a:path>
              <a:path w="909320" h="158750">
                <a:moveTo>
                  <a:pt x="846581" y="50727"/>
                </a:moveTo>
                <a:lnTo>
                  <a:pt x="846581" y="43433"/>
                </a:lnTo>
                <a:lnTo>
                  <a:pt x="843387" y="52781"/>
                </a:lnTo>
                <a:lnTo>
                  <a:pt x="846581" y="50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98333" y="3836670"/>
            <a:ext cx="810260" cy="161290"/>
          </a:xfrm>
          <a:custGeom>
            <a:avLst/>
            <a:gdLst/>
            <a:ahLst/>
            <a:cxnLst/>
            <a:rect l="l" t="t" r="r" b="b"/>
            <a:pathLst>
              <a:path w="810260" h="161289">
                <a:moveTo>
                  <a:pt x="746759" y="84581"/>
                </a:moveTo>
                <a:lnTo>
                  <a:pt x="734870" y="84008"/>
                </a:lnTo>
                <a:lnTo>
                  <a:pt x="723899" y="89915"/>
                </a:lnTo>
                <a:lnTo>
                  <a:pt x="679455" y="109947"/>
                </a:lnTo>
                <a:lnTo>
                  <a:pt x="633964" y="125620"/>
                </a:lnTo>
                <a:lnTo>
                  <a:pt x="587625" y="137125"/>
                </a:lnTo>
                <a:lnTo>
                  <a:pt x="540635" y="144652"/>
                </a:lnTo>
                <a:lnTo>
                  <a:pt x="493191" y="148389"/>
                </a:lnTo>
                <a:lnTo>
                  <a:pt x="445493" y="148527"/>
                </a:lnTo>
                <a:lnTo>
                  <a:pt x="397737" y="145254"/>
                </a:lnTo>
                <a:lnTo>
                  <a:pt x="350120" y="138761"/>
                </a:lnTo>
                <a:lnTo>
                  <a:pt x="302842" y="129237"/>
                </a:lnTo>
                <a:lnTo>
                  <a:pt x="256099" y="116871"/>
                </a:lnTo>
                <a:lnTo>
                  <a:pt x="210090" y="101852"/>
                </a:lnTo>
                <a:lnTo>
                  <a:pt x="165011" y="84372"/>
                </a:lnTo>
                <a:lnTo>
                  <a:pt x="121061" y="64618"/>
                </a:lnTo>
                <a:lnTo>
                  <a:pt x="78437" y="42781"/>
                </a:lnTo>
                <a:lnTo>
                  <a:pt x="37337" y="19049"/>
                </a:lnTo>
                <a:lnTo>
                  <a:pt x="7619" y="0"/>
                </a:lnTo>
                <a:lnTo>
                  <a:pt x="3809" y="1523"/>
                </a:lnTo>
                <a:lnTo>
                  <a:pt x="2285" y="3809"/>
                </a:lnTo>
                <a:lnTo>
                  <a:pt x="0" y="6857"/>
                </a:lnTo>
                <a:lnTo>
                  <a:pt x="1523" y="11429"/>
                </a:lnTo>
                <a:lnTo>
                  <a:pt x="72758" y="54010"/>
                </a:lnTo>
                <a:lnTo>
                  <a:pt x="116404" y="76306"/>
                </a:lnTo>
                <a:lnTo>
                  <a:pt x="161247" y="96424"/>
                </a:lnTo>
                <a:lnTo>
                  <a:pt x="207114" y="114179"/>
                </a:lnTo>
                <a:lnTo>
                  <a:pt x="253833" y="129390"/>
                </a:lnTo>
                <a:lnTo>
                  <a:pt x="301232" y="141874"/>
                </a:lnTo>
                <a:lnTo>
                  <a:pt x="349138" y="151447"/>
                </a:lnTo>
                <a:lnTo>
                  <a:pt x="397379" y="157928"/>
                </a:lnTo>
                <a:lnTo>
                  <a:pt x="445784" y="161133"/>
                </a:lnTo>
                <a:lnTo>
                  <a:pt x="494179" y="160880"/>
                </a:lnTo>
                <a:lnTo>
                  <a:pt x="542393" y="156986"/>
                </a:lnTo>
                <a:lnTo>
                  <a:pt x="590254" y="149269"/>
                </a:lnTo>
                <a:lnTo>
                  <a:pt x="637590" y="137544"/>
                </a:lnTo>
                <a:lnTo>
                  <a:pt x="684228" y="121631"/>
                </a:lnTo>
                <a:lnTo>
                  <a:pt x="729995" y="101345"/>
                </a:lnTo>
                <a:lnTo>
                  <a:pt x="743740" y="93416"/>
                </a:lnTo>
                <a:lnTo>
                  <a:pt x="746759" y="84581"/>
                </a:lnTo>
                <a:close/>
              </a:path>
              <a:path w="810260" h="161289">
                <a:moveTo>
                  <a:pt x="810005" y="41909"/>
                </a:moveTo>
                <a:lnTo>
                  <a:pt x="683513" y="81533"/>
                </a:lnTo>
                <a:lnTo>
                  <a:pt x="734870" y="84008"/>
                </a:lnTo>
                <a:lnTo>
                  <a:pt x="743740" y="79233"/>
                </a:lnTo>
                <a:lnTo>
                  <a:pt x="746759" y="77723"/>
                </a:lnTo>
                <a:lnTo>
                  <a:pt x="750569" y="78485"/>
                </a:lnTo>
                <a:lnTo>
                  <a:pt x="752093" y="81533"/>
                </a:lnTo>
                <a:lnTo>
                  <a:pt x="754379" y="84581"/>
                </a:lnTo>
                <a:lnTo>
                  <a:pt x="754379" y="110178"/>
                </a:lnTo>
                <a:lnTo>
                  <a:pt x="810005" y="41909"/>
                </a:lnTo>
                <a:close/>
              </a:path>
              <a:path w="810260" h="161289">
                <a:moveTo>
                  <a:pt x="754379" y="110178"/>
                </a:moveTo>
                <a:lnTo>
                  <a:pt x="754379" y="84581"/>
                </a:lnTo>
                <a:lnTo>
                  <a:pt x="752855" y="88391"/>
                </a:lnTo>
                <a:lnTo>
                  <a:pt x="749807" y="89915"/>
                </a:lnTo>
                <a:lnTo>
                  <a:pt x="743740" y="93416"/>
                </a:lnTo>
                <a:lnTo>
                  <a:pt x="726185" y="144779"/>
                </a:lnTo>
                <a:lnTo>
                  <a:pt x="754379" y="110178"/>
                </a:lnTo>
                <a:close/>
              </a:path>
              <a:path w="810260" h="161289">
                <a:moveTo>
                  <a:pt x="754379" y="84581"/>
                </a:moveTo>
                <a:lnTo>
                  <a:pt x="752093" y="81533"/>
                </a:lnTo>
                <a:lnTo>
                  <a:pt x="750569" y="78485"/>
                </a:lnTo>
                <a:lnTo>
                  <a:pt x="746759" y="77723"/>
                </a:lnTo>
                <a:lnTo>
                  <a:pt x="743711" y="79247"/>
                </a:lnTo>
                <a:lnTo>
                  <a:pt x="734870" y="84008"/>
                </a:lnTo>
                <a:lnTo>
                  <a:pt x="746759" y="84581"/>
                </a:lnTo>
                <a:lnTo>
                  <a:pt x="746759" y="91674"/>
                </a:lnTo>
                <a:lnTo>
                  <a:pt x="749807" y="89915"/>
                </a:lnTo>
                <a:lnTo>
                  <a:pt x="752855" y="88391"/>
                </a:lnTo>
                <a:lnTo>
                  <a:pt x="754379" y="84581"/>
                </a:lnTo>
                <a:close/>
              </a:path>
              <a:path w="810260" h="161289">
                <a:moveTo>
                  <a:pt x="746759" y="91674"/>
                </a:moveTo>
                <a:lnTo>
                  <a:pt x="746759" y="84581"/>
                </a:lnTo>
                <a:lnTo>
                  <a:pt x="743740" y="93416"/>
                </a:lnTo>
                <a:lnTo>
                  <a:pt x="746759" y="91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20253" y="3859529"/>
            <a:ext cx="1329055" cy="381635"/>
          </a:xfrm>
          <a:custGeom>
            <a:avLst/>
            <a:gdLst/>
            <a:ahLst/>
            <a:cxnLst/>
            <a:rect l="l" t="t" r="r" b="b"/>
            <a:pathLst>
              <a:path w="1329055" h="381635">
                <a:moveTo>
                  <a:pt x="1277874" y="56388"/>
                </a:moveTo>
                <a:lnTo>
                  <a:pt x="1266861" y="58536"/>
                </a:lnTo>
                <a:lnTo>
                  <a:pt x="1255776" y="70104"/>
                </a:lnTo>
                <a:lnTo>
                  <a:pt x="1220762" y="103421"/>
                </a:lnTo>
                <a:lnTo>
                  <a:pt x="1184365" y="134960"/>
                </a:lnTo>
                <a:lnTo>
                  <a:pt x="1146676" y="164679"/>
                </a:lnTo>
                <a:lnTo>
                  <a:pt x="1107785" y="192542"/>
                </a:lnTo>
                <a:lnTo>
                  <a:pt x="1067781" y="218509"/>
                </a:lnTo>
                <a:lnTo>
                  <a:pt x="1026753" y="242541"/>
                </a:lnTo>
                <a:lnTo>
                  <a:pt x="984793" y="264600"/>
                </a:lnTo>
                <a:lnTo>
                  <a:pt x="941989" y="284648"/>
                </a:lnTo>
                <a:lnTo>
                  <a:pt x="898432" y="302644"/>
                </a:lnTo>
                <a:lnTo>
                  <a:pt x="854212" y="318551"/>
                </a:lnTo>
                <a:lnTo>
                  <a:pt x="809418" y="332330"/>
                </a:lnTo>
                <a:lnTo>
                  <a:pt x="764140" y="343942"/>
                </a:lnTo>
                <a:lnTo>
                  <a:pt x="718469" y="353349"/>
                </a:lnTo>
                <a:lnTo>
                  <a:pt x="672493" y="360511"/>
                </a:lnTo>
                <a:lnTo>
                  <a:pt x="626303" y="365391"/>
                </a:lnTo>
                <a:lnTo>
                  <a:pt x="579989" y="367948"/>
                </a:lnTo>
                <a:lnTo>
                  <a:pt x="533641" y="368145"/>
                </a:lnTo>
                <a:lnTo>
                  <a:pt x="487348" y="365943"/>
                </a:lnTo>
                <a:lnTo>
                  <a:pt x="441201" y="361304"/>
                </a:lnTo>
                <a:lnTo>
                  <a:pt x="395289" y="354187"/>
                </a:lnTo>
                <a:lnTo>
                  <a:pt x="349702" y="344556"/>
                </a:lnTo>
                <a:lnTo>
                  <a:pt x="304529" y="332370"/>
                </a:lnTo>
                <a:lnTo>
                  <a:pt x="259862" y="317592"/>
                </a:lnTo>
                <a:lnTo>
                  <a:pt x="215789" y="300182"/>
                </a:lnTo>
                <a:lnTo>
                  <a:pt x="172401" y="280102"/>
                </a:lnTo>
                <a:lnTo>
                  <a:pt x="129788" y="257313"/>
                </a:lnTo>
                <a:lnTo>
                  <a:pt x="88039" y="231776"/>
                </a:lnTo>
                <a:lnTo>
                  <a:pt x="47243" y="203454"/>
                </a:lnTo>
                <a:lnTo>
                  <a:pt x="11430" y="174498"/>
                </a:lnTo>
                <a:lnTo>
                  <a:pt x="8382" y="172974"/>
                </a:lnTo>
                <a:lnTo>
                  <a:pt x="4571" y="172974"/>
                </a:lnTo>
                <a:lnTo>
                  <a:pt x="2286" y="176022"/>
                </a:lnTo>
                <a:lnTo>
                  <a:pt x="0" y="178308"/>
                </a:lnTo>
                <a:lnTo>
                  <a:pt x="39624" y="213360"/>
                </a:lnTo>
                <a:lnTo>
                  <a:pt x="79295" y="241208"/>
                </a:lnTo>
                <a:lnTo>
                  <a:pt x="119925" y="266414"/>
                </a:lnTo>
                <a:lnTo>
                  <a:pt x="161429" y="289015"/>
                </a:lnTo>
                <a:lnTo>
                  <a:pt x="203720" y="309045"/>
                </a:lnTo>
                <a:lnTo>
                  <a:pt x="246712" y="326541"/>
                </a:lnTo>
                <a:lnTo>
                  <a:pt x="290318" y="341537"/>
                </a:lnTo>
                <a:lnTo>
                  <a:pt x="334454" y="354070"/>
                </a:lnTo>
                <a:lnTo>
                  <a:pt x="379032" y="364174"/>
                </a:lnTo>
                <a:lnTo>
                  <a:pt x="423966" y="371886"/>
                </a:lnTo>
                <a:lnTo>
                  <a:pt x="469171" y="377242"/>
                </a:lnTo>
                <a:lnTo>
                  <a:pt x="514560" y="380276"/>
                </a:lnTo>
                <a:lnTo>
                  <a:pt x="560048" y="381024"/>
                </a:lnTo>
                <a:lnTo>
                  <a:pt x="605548" y="379522"/>
                </a:lnTo>
                <a:lnTo>
                  <a:pt x="650973" y="375805"/>
                </a:lnTo>
                <a:lnTo>
                  <a:pt x="696239" y="369909"/>
                </a:lnTo>
                <a:lnTo>
                  <a:pt x="741258" y="361870"/>
                </a:lnTo>
                <a:lnTo>
                  <a:pt x="785945" y="351722"/>
                </a:lnTo>
                <a:lnTo>
                  <a:pt x="830213" y="339503"/>
                </a:lnTo>
                <a:lnTo>
                  <a:pt x="873977" y="325247"/>
                </a:lnTo>
                <a:lnTo>
                  <a:pt x="917150" y="308989"/>
                </a:lnTo>
                <a:lnTo>
                  <a:pt x="959646" y="290766"/>
                </a:lnTo>
                <a:lnTo>
                  <a:pt x="1001380" y="270612"/>
                </a:lnTo>
                <a:lnTo>
                  <a:pt x="1042264" y="248565"/>
                </a:lnTo>
                <a:lnTo>
                  <a:pt x="1082214" y="224658"/>
                </a:lnTo>
                <a:lnTo>
                  <a:pt x="1121142" y="198928"/>
                </a:lnTo>
                <a:lnTo>
                  <a:pt x="1158962" y="171410"/>
                </a:lnTo>
                <a:lnTo>
                  <a:pt x="1195590" y="142140"/>
                </a:lnTo>
                <a:lnTo>
                  <a:pt x="1230937" y="111153"/>
                </a:lnTo>
                <a:lnTo>
                  <a:pt x="1264920" y="78486"/>
                </a:lnTo>
                <a:lnTo>
                  <a:pt x="1276898" y="66507"/>
                </a:lnTo>
                <a:lnTo>
                  <a:pt x="1277874" y="56388"/>
                </a:lnTo>
                <a:close/>
              </a:path>
              <a:path w="1329055" h="381635">
                <a:moveTo>
                  <a:pt x="1328928" y="0"/>
                </a:moveTo>
                <a:lnTo>
                  <a:pt x="1215390" y="68580"/>
                </a:lnTo>
                <a:lnTo>
                  <a:pt x="1266861" y="58536"/>
                </a:lnTo>
                <a:lnTo>
                  <a:pt x="1273302" y="51816"/>
                </a:lnTo>
                <a:lnTo>
                  <a:pt x="1275588" y="49530"/>
                </a:lnTo>
                <a:lnTo>
                  <a:pt x="1280160" y="49530"/>
                </a:lnTo>
                <a:lnTo>
                  <a:pt x="1284732" y="54102"/>
                </a:lnTo>
                <a:lnTo>
                  <a:pt x="1284732" y="92516"/>
                </a:lnTo>
                <a:lnTo>
                  <a:pt x="1328928" y="0"/>
                </a:lnTo>
                <a:close/>
              </a:path>
              <a:path w="1329055" h="381635">
                <a:moveTo>
                  <a:pt x="1284732" y="58674"/>
                </a:moveTo>
                <a:lnTo>
                  <a:pt x="1284732" y="54102"/>
                </a:lnTo>
                <a:lnTo>
                  <a:pt x="1280160" y="49530"/>
                </a:lnTo>
                <a:lnTo>
                  <a:pt x="1275588" y="49530"/>
                </a:lnTo>
                <a:lnTo>
                  <a:pt x="1273302" y="51816"/>
                </a:lnTo>
                <a:lnTo>
                  <a:pt x="1266861" y="58536"/>
                </a:lnTo>
                <a:lnTo>
                  <a:pt x="1277874" y="56388"/>
                </a:lnTo>
                <a:lnTo>
                  <a:pt x="1277874" y="65532"/>
                </a:lnTo>
                <a:lnTo>
                  <a:pt x="1284732" y="58674"/>
                </a:lnTo>
                <a:close/>
              </a:path>
              <a:path w="1329055" h="381635">
                <a:moveTo>
                  <a:pt x="1284732" y="92516"/>
                </a:moveTo>
                <a:lnTo>
                  <a:pt x="1284732" y="58674"/>
                </a:lnTo>
                <a:lnTo>
                  <a:pt x="1276898" y="66507"/>
                </a:lnTo>
                <a:lnTo>
                  <a:pt x="1271778" y="119634"/>
                </a:lnTo>
                <a:lnTo>
                  <a:pt x="1284732" y="92516"/>
                </a:lnTo>
                <a:close/>
              </a:path>
              <a:path w="1329055" h="381635">
                <a:moveTo>
                  <a:pt x="1277874" y="65532"/>
                </a:moveTo>
                <a:lnTo>
                  <a:pt x="1277874" y="56388"/>
                </a:lnTo>
                <a:lnTo>
                  <a:pt x="1276898" y="66507"/>
                </a:lnTo>
                <a:lnTo>
                  <a:pt x="1277874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62183" y="2396490"/>
            <a:ext cx="3302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EE2B0A"/>
                </a:solidFill>
                <a:latin typeface="SimSun"/>
                <a:cs typeface="SimSun"/>
              </a:rPr>
              <a:t>例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35231" y="3873246"/>
            <a:ext cx="2145030" cy="502920"/>
          </a:xfrm>
          <a:custGeom>
            <a:avLst/>
            <a:gdLst/>
            <a:ahLst/>
            <a:cxnLst/>
            <a:rect l="l" t="t" r="r" b="b"/>
            <a:pathLst>
              <a:path w="2145029" h="502920">
                <a:moveTo>
                  <a:pt x="2084832" y="153162"/>
                </a:moveTo>
                <a:lnTo>
                  <a:pt x="2074590" y="153405"/>
                </a:lnTo>
                <a:lnTo>
                  <a:pt x="2037221" y="180539"/>
                </a:lnTo>
                <a:lnTo>
                  <a:pt x="1998808" y="206829"/>
                </a:lnTo>
                <a:lnTo>
                  <a:pt x="1959721" y="232019"/>
                </a:lnTo>
                <a:lnTo>
                  <a:pt x="1919995" y="256102"/>
                </a:lnTo>
                <a:lnTo>
                  <a:pt x="1879664" y="279066"/>
                </a:lnTo>
                <a:lnTo>
                  <a:pt x="1838763" y="300901"/>
                </a:lnTo>
                <a:lnTo>
                  <a:pt x="1797328" y="321599"/>
                </a:lnTo>
                <a:lnTo>
                  <a:pt x="1755393" y="341148"/>
                </a:lnTo>
                <a:lnTo>
                  <a:pt x="1712993" y="359539"/>
                </a:lnTo>
                <a:lnTo>
                  <a:pt x="1670162" y="376762"/>
                </a:lnTo>
                <a:lnTo>
                  <a:pt x="1626937" y="392807"/>
                </a:lnTo>
                <a:lnTo>
                  <a:pt x="1583351" y="407663"/>
                </a:lnTo>
                <a:lnTo>
                  <a:pt x="1539439" y="421322"/>
                </a:lnTo>
                <a:lnTo>
                  <a:pt x="1495237" y="433773"/>
                </a:lnTo>
                <a:lnTo>
                  <a:pt x="1450779" y="445006"/>
                </a:lnTo>
                <a:lnTo>
                  <a:pt x="1406099" y="455011"/>
                </a:lnTo>
                <a:lnTo>
                  <a:pt x="1361234" y="463778"/>
                </a:lnTo>
                <a:lnTo>
                  <a:pt x="1316217" y="471298"/>
                </a:lnTo>
                <a:lnTo>
                  <a:pt x="1271084" y="477560"/>
                </a:lnTo>
                <a:lnTo>
                  <a:pt x="1225869" y="482554"/>
                </a:lnTo>
                <a:lnTo>
                  <a:pt x="1180608" y="486271"/>
                </a:lnTo>
                <a:lnTo>
                  <a:pt x="1135157" y="488705"/>
                </a:lnTo>
                <a:lnTo>
                  <a:pt x="1090084" y="489832"/>
                </a:lnTo>
                <a:lnTo>
                  <a:pt x="1044891" y="489656"/>
                </a:lnTo>
                <a:lnTo>
                  <a:pt x="999791" y="488163"/>
                </a:lnTo>
                <a:lnTo>
                  <a:pt x="954819" y="485343"/>
                </a:lnTo>
                <a:lnTo>
                  <a:pt x="910008" y="481185"/>
                </a:lnTo>
                <a:lnTo>
                  <a:pt x="865396" y="475680"/>
                </a:lnTo>
                <a:lnTo>
                  <a:pt x="821015" y="468818"/>
                </a:lnTo>
                <a:lnTo>
                  <a:pt x="776901" y="460588"/>
                </a:lnTo>
                <a:lnTo>
                  <a:pt x="733089" y="450982"/>
                </a:lnTo>
                <a:lnTo>
                  <a:pt x="689613" y="439989"/>
                </a:lnTo>
                <a:lnTo>
                  <a:pt x="646510" y="427598"/>
                </a:lnTo>
                <a:lnTo>
                  <a:pt x="603812" y="413801"/>
                </a:lnTo>
                <a:lnTo>
                  <a:pt x="561556" y="398587"/>
                </a:lnTo>
                <a:lnTo>
                  <a:pt x="519775" y="381946"/>
                </a:lnTo>
                <a:lnTo>
                  <a:pt x="478506" y="363868"/>
                </a:lnTo>
                <a:lnTo>
                  <a:pt x="437783" y="344343"/>
                </a:lnTo>
                <a:lnTo>
                  <a:pt x="397640" y="323362"/>
                </a:lnTo>
                <a:lnTo>
                  <a:pt x="358112" y="300914"/>
                </a:lnTo>
                <a:lnTo>
                  <a:pt x="319235" y="276989"/>
                </a:lnTo>
                <a:lnTo>
                  <a:pt x="281043" y="251578"/>
                </a:lnTo>
                <a:lnTo>
                  <a:pt x="243571" y="224671"/>
                </a:lnTo>
                <a:lnTo>
                  <a:pt x="206855" y="196257"/>
                </a:lnTo>
                <a:lnTo>
                  <a:pt x="170927" y="166326"/>
                </a:lnTo>
                <a:lnTo>
                  <a:pt x="135825" y="134869"/>
                </a:lnTo>
                <a:lnTo>
                  <a:pt x="101582" y="101876"/>
                </a:lnTo>
                <a:lnTo>
                  <a:pt x="68233" y="67337"/>
                </a:lnTo>
                <a:lnTo>
                  <a:pt x="35814" y="31242"/>
                </a:lnTo>
                <a:lnTo>
                  <a:pt x="12192" y="3048"/>
                </a:lnTo>
                <a:lnTo>
                  <a:pt x="9906" y="762"/>
                </a:lnTo>
                <a:lnTo>
                  <a:pt x="6096" y="0"/>
                </a:lnTo>
                <a:lnTo>
                  <a:pt x="3048" y="2286"/>
                </a:lnTo>
                <a:lnTo>
                  <a:pt x="762" y="4572"/>
                </a:lnTo>
                <a:lnTo>
                  <a:pt x="0" y="9144"/>
                </a:lnTo>
                <a:lnTo>
                  <a:pt x="2286" y="11430"/>
                </a:lnTo>
                <a:lnTo>
                  <a:pt x="25908" y="39624"/>
                </a:lnTo>
                <a:lnTo>
                  <a:pt x="58722" y="76025"/>
                </a:lnTo>
                <a:lnTo>
                  <a:pt x="92461" y="110860"/>
                </a:lnTo>
                <a:lnTo>
                  <a:pt x="127091" y="144138"/>
                </a:lnTo>
                <a:lnTo>
                  <a:pt x="162577" y="175869"/>
                </a:lnTo>
                <a:lnTo>
                  <a:pt x="198884" y="206064"/>
                </a:lnTo>
                <a:lnTo>
                  <a:pt x="235978" y="234732"/>
                </a:lnTo>
                <a:lnTo>
                  <a:pt x="273823" y="261882"/>
                </a:lnTo>
                <a:lnTo>
                  <a:pt x="312385" y="287525"/>
                </a:lnTo>
                <a:lnTo>
                  <a:pt x="351630" y="311671"/>
                </a:lnTo>
                <a:lnTo>
                  <a:pt x="391523" y="334329"/>
                </a:lnTo>
                <a:lnTo>
                  <a:pt x="432028" y="355510"/>
                </a:lnTo>
                <a:lnTo>
                  <a:pt x="473112" y="375223"/>
                </a:lnTo>
                <a:lnTo>
                  <a:pt x="514739" y="393478"/>
                </a:lnTo>
                <a:lnTo>
                  <a:pt x="556875" y="410285"/>
                </a:lnTo>
                <a:lnTo>
                  <a:pt x="599485" y="425654"/>
                </a:lnTo>
                <a:lnTo>
                  <a:pt x="642535" y="439595"/>
                </a:lnTo>
                <a:lnTo>
                  <a:pt x="685989" y="452118"/>
                </a:lnTo>
                <a:lnTo>
                  <a:pt x="729813" y="463232"/>
                </a:lnTo>
                <a:lnTo>
                  <a:pt x="773973" y="472947"/>
                </a:lnTo>
                <a:lnTo>
                  <a:pt x="818433" y="481274"/>
                </a:lnTo>
                <a:lnTo>
                  <a:pt x="863159" y="488222"/>
                </a:lnTo>
                <a:lnTo>
                  <a:pt x="908117" y="493801"/>
                </a:lnTo>
                <a:lnTo>
                  <a:pt x="953271" y="498021"/>
                </a:lnTo>
                <a:lnTo>
                  <a:pt x="998586" y="500892"/>
                </a:lnTo>
                <a:lnTo>
                  <a:pt x="1044029" y="502423"/>
                </a:lnTo>
                <a:lnTo>
                  <a:pt x="1089564" y="502625"/>
                </a:lnTo>
                <a:lnTo>
                  <a:pt x="1135334" y="501498"/>
                </a:lnTo>
                <a:lnTo>
                  <a:pt x="1180772" y="499080"/>
                </a:lnTo>
                <a:lnTo>
                  <a:pt x="1226376" y="495353"/>
                </a:lnTo>
                <a:lnTo>
                  <a:pt x="1271934" y="490336"/>
                </a:lnTo>
                <a:lnTo>
                  <a:pt x="1317410" y="484039"/>
                </a:lnTo>
                <a:lnTo>
                  <a:pt x="1362771" y="476472"/>
                </a:lnTo>
                <a:lnTo>
                  <a:pt x="1407981" y="467645"/>
                </a:lnTo>
                <a:lnTo>
                  <a:pt x="1453006" y="457567"/>
                </a:lnTo>
                <a:lnTo>
                  <a:pt x="1497810" y="446248"/>
                </a:lnTo>
                <a:lnTo>
                  <a:pt x="1542361" y="433699"/>
                </a:lnTo>
                <a:lnTo>
                  <a:pt x="1586621" y="419929"/>
                </a:lnTo>
                <a:lnTo>
                  <a:pt x="1630558" y="404949"/>
                </a:lnTo>
                <a:lnTo>
                  <a:pt x="1674136" y="388767"/>
                </a:lnTo>
                <a:lnTo>
                  <a:pt x="1717320" y="371394"/>
                </a:lnTo>
                <a:lnTo>
                  <a:pt x="1760076" y="352840"/>
                </a:lnTo>
                <a:lnTo>
                  <a:pt x="1802369" y="333115"/>
                </a:lnTo>
                <a:lnTo>
                  <a:pt x="1844165" y="312228"/>
                </a:lnTo>
                <a:lnTo>
                  <a:pt x="1885428" y="290189"/>
                </a:lnTo>
                <a:lnTo>
                  <a:pt x="1926125" y="267009"/>
                </a:lnTo>
                <a:lnTo>
                  <a:pt x="1966219" y="242696"/>
                </a:lnTo>
                <a:lnTo>
                  <a:pt x="2005677" y="217262"/>
                </a:lnTo>
                <a:lnTo>
                  <a:pt x="2044464" y="190716"/>
                </a:lnTo>
                <a:lnTo>
                  <a:pt x="2082042" y="163433"/>
                </a:lnTo>
                <a:lnTo>
                  <a:pt x="2084832" y="153162"/>
                </a:lnTo>
                <a:close/>
              </a:path>
              <a:path w="2145029" h="502920">
                <a:moveTo>
                  <a:pt x="2145030" y="106680"/>
                </a:moveTo>
                <a:lnTo>
                  <a:pt x="2020824" y="154686"/>
                </a:lnTo>
                <a:lnTo>
                  <a:pt x="2074590" y="153405"/>
                </a:lnTo>
                <a:lnTo>
                  <a:pt x="2081022" y="148590"/>
                </a:lnTo>
                <a:lnTo>
                  <a:pt x="2083308" y="146304"/>
                </a:lnTo>
                <a:lnTo>
                  <a:pt x="2087118" y="147066"/>
                </a:lnTo>
                <a:lnTo>
                  <a:pt x="2089404" y="149352"/>
                </a:lnTo>
                <a:lnTo>
                  <a:pt x="2091690" y="152400"/>
                </a:lnTo>
                <a:lnTo>
                  <a:pt x="2091690" y="181672"/>
                </a:lnTo>
                <a:lnTo>
                  <a:pt x="2145030" y="106680"/>
                </a:lnTo>
                <a:close/>
              </a:path>
              <a:path w="2145029" h="502920">
                <a:moveTo>
                  <a:pt x="2091690" y="181672"/>
                </a:moveTo>
                <a:lnTo>
                  <a:pt x="2091690" y="152400"/>
                </a:lnTo>
                <a:lnTo>
                  <a:pt x="2090928" y="156210"/>
                </a:lnTo>
                <a:lnTo>
                  <a:pt x="2088642" y="158496"/>
                </a:lnTo>
                <a:lnTo>
                  <a:pt x="2082042" y="163433"/>
                </a:lnTo>
                <a:lnTo>
                  <a:pt x="2068068" y="214884"/>
                </a:lnTo>
                <a:lnTo>
                  <a:pt x="2091690" y="181672"/>
                </a:lnTo>
                <a:close/>
              </a:path>
              <a:path w="2145029" h="502920">
                <a:moveTo>
                  <a:pt x="2091690" y="152400"/>
                </a:moveTo>
                <a:lnTo>
                  <a:pt x="2089404" y="149352"/>
                </a:lnTo>
                <a:lnTo>
                  <a:pt x="2087118" y="147066"/>
                </a:lnTo>
                <a:lnTo>
                  <a:pt x="2083308" y="146304"/>
                </a:lnTo>
                <a:lnTo>
                  <a:pt x="2081022" y="148590"/>
                </a:lnTo>
                <a:lnTo>
                  <a:pt x="2074590" y="153405"/>
                </a:lnTo>
                <a:lnTo>
                  <a:pt x="2084832" y="153162"/>
                </a:lnTo>
                <a:lnTo>
                  <a:pt x="2084832" y="161353"/>
                </a:lnTo>
                <a:lnTo>
                  <a:pt x="2088642" y="158496"/>
                </a:lnTo>
                <a:lnTo>
                  <a:pt x="2090928" y="156210"/>
                </a:lnTo>
                <a:lnTo>
                  <a:pt x="2091690" y="152400"/>
                </a:lnTo>
                <a:close/>
              </a:path>
              <a:path w="2145029" h="502920">
                <a:moveTo>
                  <a:pt x="2084832" y="161353"/>
                </a:moveTo>
                <a:lnTo>
                  <a:pt x="2084832" y="153162"/>
                </a:lnTo>
                <a:lnTo>
                  <a:pt x="2082042" y="163433"/>
                </a:lnTo>
                <a:lnTo>
                  <a:pt x="2084832" y="161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133735" y="3832859"/>
            <a:ext cx="1407795" cy="241935"/>
          </a:xfrm>
          <a:custGeom>
            <a:avLst/>
            <a:gdLst/>
            <a:ahLst/>
            <a:cxnLst/>
            <a:rect l="l" t="t" r="r" b="b"/>
            <a:pathLst>
              <a:path w="1407795" h="241935">
                <a:moveTo>
                  <a:pt x="129539" y="58673"/>
                </a:moveTo>
                <a:lnTo>
                  <a:pt x="0" y="30479"/>
                </a:lnTo>
                <a:lnTo>
                  <a:pt x="59435" y="91880"/>
                </a:lnTo>
                <a:lnTo>
                  <a:pt x="59435" y="67817"/>
                </a:lnTo>
                <a:lnTo>
                  <a:pt x="62483" y="61721"/>
                </a:lnTo>
                <a:lnTo>
                  <a:pt x="66293" y="60197"/>
                </a:lnTo>
                <a:lnTo>
                  <a:pt x="69341" y="61721"/>
                </a:lnTo>
                <a:lnTo>
                  <a:pt x="78038" y="66210"/>
                </a:lnTo>
                <a:lnTo>
                  <a:pt x="129539" y="58673"/>
                </a:lnTo>
                <a:close/>
              </a:path>
              <a:path w="1407795" h="241935">
                <a:moveTo>
                  <a:pt x="78038" y="66210"/>
                </a:moveTo>
                <a:lnTo>
                  <a:pt x="69341" y="61721"/>
                </a:lnTo>
                <a:lnTo>
                  <a:pt x="66293" y="60197"/>
                </a:lnTo>
                <a:lnTo>
                  <a:pt x="62483" y="61721"/>
                </a:lnTo>
                <a:lnTo>
                  <a:pt x="59435" y="67817"/>
                </a:lnTo>
                <a:lnTo>
                  <a:pt x="60959" y="71627"/>
                </a:lnTo>
                <a:lnTo>
                  <a:pt x="64007" y="73151"/>
                </a:lnTo>
                <a:lnTo>
                  <a:pt x="67055" y="74725"/>
                </a:lnTo>
                <a:lnTo>
                  <a:pt x="67055" y="67817"/>
                </a:lnTo>
                <a:lnTo>
                  <a:pt x="78038" y="66210"/>
                </a:lnTo>
                <a:close/>
              </a:path>
              <a:path w="1407795" h="241935">
                <a:moveTo>
                  <a:pt x="92201" y="125729"/>
                </a:moveTo>
                <a:lnTo>
                  <a:pt x="70921" y="76720"/>
                </a:lnTo>
                <a:lnTo>
                  <a:pt x="64007" y="73151"/>
                </a:lnTo>
                <a:lnTo>
                  <a:pt x="60959" y="71627"/>
                </a:lnTo>
                <a:lnTo>
                  <a:pt x="59435" y="67817"/>
                </a:lnTo>
                <a:lnTo>
                  <a:pt x="59435" y="91880"/>
                </a:lnTo>
                <a:lnTo>
                  <a:pt x="92201" y="125729"/>
                </a:lnTo>
                <a:close/>
              </a:path>
              <a:path w="1407795" h="241935">
                <a:moveTo>
                  <a:pt x="1407413" y="10667"/>
                </a:moveTo>
                <a:lnTo>
                  <a:pt x="1407413" y="6857"/>
                </a:lnTo>
                <a:lnTo>
                  <a:pt x="1405889" y="3809"/>
                </a:lnTo>
                <a:lnTo>
                  <a:pt x="1403603" y="761"/>
                </a:lnTo>
                <a:lnTo>
                  <a:pt x="1399793" y="0"/>
                </a:lnTo>
                <a:lnTo>
                  <a:pt x="1360931" y="28955"/>
                </a:lnTo>
                <a:lnTo>
                  <a:pt x="1320163" y="56604"/>
                </a:lnTo>
                <a:lnTo>
                  <a:pt x="1278575" y="82092"/>
                </a:lnTo>
                <a:lnTo>
                  <a:pt x="1236222" y="105447"/>
                </a:lnTo>
                <a:lnTo>
                  <a:pt x="1193161" y="126695"/>
                </a:lnTo>
                <a:lnTo>
                  <a:pt x="1149449" y="145863"/>
                </a:lnTo>
                <a:lnTo>
                  <a:pt x="1105140" y="162978"/>
                </a:lnTo>
                <a:lnTo>
                  <a:pt x="1060292" y="178066"/>
                </a:lnTo>
                <a:lnTo>
                  <a:pt x="1014959" y="191154"/>
                </a:lnTo>
                <a:lnTo>
                  <a:pt x="969199" y="202268"/>
                </a:lnTo>
                <a:lnTo>
                  <a:pt x="923066" y="211436"/>
                </a:lnTo>
                <a:lnTo>
                  <a:pt x="876618" y="218683"/>
                </a:lnTo>
                <a:lnTo>
                  <a:pt x="829910" y="224037"/>
                </a:lnTo>
                <a:lnTo>
                  <a:pt x="782999" y="227524"/>
                </a:lnTo>
                <a:lnTo>
                  <a:pt x="735939" y="229171"/>
                </a:lnTo>
                <a:lnTo>
                  <a:pt x="688788" y="229004"/>
                </a:lnTo>
                <a:lnTo>
                  <a:pt x="641601" y="227050"/>
                </a:lnTo>
                <a:lnTo>
                  <a:pt x="594434" y="223336"/>
                </a:lnTo>
                <a:lnTo>
                  <a:pt x="547344" y="217888"/>
                </a:lnTo>
                <a:lnTo>
                  <a:pt x="500386" y="210733"/>
                </a:lnTo>
                <a:lnTo>
                  <a:pt x="453616" y="201897"/>
                </a:lnTo>
                <a:lnTo>
                  <a:pt x="407091" y="191408"/>
                </a:lnTo>
                <a:lnTo>
                  <a:pt x="360866" y="179291"/>
                </a:lnTo>
                <a:lnTo>
                  <a:pt x="314998" y="165574"/>
                </a:lnTo>
                <a:lnTo>
                  <a:pt x="269542" y="150283"/>
                </a:lnTo>
                <a:lnTo>
                  <a:pt x="224554" y="133445"/>
                </a:lnTo>
                <a:lnTo>
                  <a:pt x="180092" y="115086"/>
                </a:lnTo>
                <a:lnTo>
                  <a:pt x="136209" y="95234"/>
                </a:lnTo>
                <a:lnTo>
                  <a:pt x="92963" y="73913"/>
                </a:lnTo>
                <a:lnTo>
                  <a:pt x="78038" y="66210"/>
                </a:lnTo>
                <a:lnTo>
                  <a:pt x="67055" y="67817"/>
                </a:lnTo>
                <a:lnTo>
                  <a:pt x="131251" y="106851"/>
                </a:lnTo>
                <a:lnTo>
                  <a:pt x="175529" y="126871"/>
                </a:lnTo>
                <a:lnTo>
                  <a:pt x="220404" y="145377"/>
                </a:lnTo>
                <a:lnTo>
                  <a:pt x="265820" y="162344"/>
                </a:lnTo>
                <a:lnTo>
                  <a:pt x="311720" y="177746"/>
                </a:lnTo>
                <a:lnTo>
                  <a:pt x="358045" y="191555"/>
                </a:lnTo>
                <a:lnTo>
                  <a:pt x="404738" y="203746"/>
                </a:lnTo>
                <a:lnTo>
                  <a:pt x="451742" y="214293"/>
                </a:lnTo>
                <a:lnTo>
                  <a:pt x="498999" y="223169"/>
                </a:lnTo>
                <a:lnTo>
                  <a:pt x="546452" y="230349"/>
                </a:lnTo>
                <a:lnTo>
                  <a:pt x="594044" y="235805"/>
                </a:lnTo>
                <a:lnTo>
                  <a:pt x="641716" y="239513"/>
                </a:lnTo>
                <a:lnTo>
                  <a:pt x="689411" y="241446"/>
                </a:lnTo>
                <a:lnTo>
                  <a:pt x="737073" y="241577"/>
                </a:lnTo>
                <a:lnTo>
                  <a:pt x="784642" y="239881"/>
                </a:lnTo>
                <a:lnTo>
                  <a:pt x="832063" y="236331"/>
                </a:lnTo>
                <a:lnTo>
                  <a:pt x="879276" y="230902"/>
                </a:lnTo>
                <a:lnTo>
                  <a:pt x="926226" y="223566"/>
                </a:lnTo>
                <a:lnTo>
                  <a:pt x="972854" y="214299"/>
                </a:lnTo>
                <a:lnTo>
                  <a:pt x="1019103" y="203072"/>
                </a:lnTo>
                <a:lnTo>
                  <a:pt x="1064916" y="189862"/>
                </a:lnTo>
                <a:lnTo>
                  <a:pt x="1110234" y="174641"/>
                </a:lnTo>
                <a:lnTo>
                  <a:pt x="1155001" y="157383"/>
                </a:lnTo>
                <a:lnTo>
                  <a:pt x="1199159" y="138061"/>
                </a:lnTo>
                <a:lnTo>
                  <a:pt x="1242651" y="116651"/>
                </a:lnTo>
                <a:lnTo>
                  <a:pt x="1285418" y="93126"/>
                </a:lnTo>
                <a:lnTo>
                  <a:pt x="1327404" y="67458"/>
                </a:lnTo>
                <a:lnTo>
                  <a:pt x="1368552" y="39623"/>
                </a:lnTo>
                <a:lnTo>
                  <a:pt x="1407413" y="10667"/>
                </a:lnTo>
                <a:close/>
              </a:path>
              <a:path w="1407795" h="241935">
                <a:moveTo>
                  <a:pt x="70921" y="76720"/>
                </a:moveTo>
                <a:lnTo>
                  <a:pt x="67055" y="67817"/>
                </a:lnTo>
                <a:lnTo>
                  <a:pt x="67055" y="74725"/>
                </a:lnTo>
                <a:lnTo>
                  <a:pt x="70921" y="76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332867" y="3832859"/>
            <a:ext cx="1407795" cy="241935"/>
          </a:xfrm>
          <a:custGeom>
            <a:avLst/>
            <a:gdLst/>
            <a:ahLst/>
            <a:cxnLst/>
            <a:rect l="l" t="t" r="r" b="b"/>
            <a:pathLst>
              <a:path w="1407795" h="241935">
                <a:moveTo>
                  <a:pt x="128777" y="58673"/>
                </a:moveTo>
                <a:lnTo>
                  <a:pt x="0" y="30479"/>
                </a:lnTo>
                <a:lnTo>
                  <a:pt x="58673" y="91093"/>
                </a:lnTo>
                <a:lnTo>
                  <a:pt x="58673" y="67817"/>
                </a:lnTo>
                <a:lnTo>
                  <a:pt x="60959" y="64769"/>
                </a:lnTo>
                <a:lnTo>
                  <a:pt x="62483" y="61721"/>
                </a:lnTo>
                <a:lnTo>
                  <a:pt x="66293" y="60197"/>
                </a:lnTo>
                <a:lnTo>
                  <a:pt x="69341" y="61721"/>
                </a:lnTo>
                <a:lnTo>
                  <a:pt x="77654" y="66155"/>
                </a:lnTo>
                <a:lnTo>
                  <a:pt x="128777" y="58673"/>
                </a:lnTo>
                <a:close/>
              </a:path>
              <a:path w="1407795" h="241935">
                <a:moveTo>
                  <a:pt x="77654" y="66155"/>
                </a:moveTo>
                <a:lnTo>
                  <a:pt x="69341" y="61721"/>
                </a:lnTo>
                <a:lnTo>
                  <a:pt x="66293" y="60197"/>
                </a:lnTo>
                <a:lnTo>
                  <a:pt x="62483" y="61721"/>
                </a:lnTo>
                <a:lnTo>
                  <a:pt x="60959" y="64769"/>
                </a:lnTo>
                <a:lnTo>
                  <a:pt x="58673" y="67817"/>
                </a:lnTo>
                <a:lnTo>
                  <a:pt x="60197" y="71627"/>
                </a:lnTo>
                <a:lnTo>
                  <a:pt x="63245" y="73151"/>
                </a:lnTo>
                <a:lnTo>
                  <a:pt x="66293" y="74725"/>
                </a:lnTo>
                <a:lnTo>
                  <a:pt x="66293" y="67817"/>
                </a:lnTo>
                <a:lnTo>
                  <a:pt x="77654" y="66155"/>
                </a:lnTo>
                <a:close/>
              </a:path>
              <a:path w="1407795" h="241935">
                <a:moveTo>
                  <a:pt x="92201" y="125729"/>
                </a:moveTo>
                <a:lnTo>
                  <a:pt x="70311" y="76798"/>
                </a:lnTo>
                <a:lnTo>
                  <a:pt x="63245" y="73151"/>
                </a:lnTo>
                <a:lnTo>
                  <a:pt x="60197" y="71627"/>
                </a:lnTo>
                <a:lnTo>
                  <a:pt x="58673" y="67817"/>
                </a:lnTo>
                <a:lnTo>
                  <a:pt x="58673" y="91093"/>
                </a:lnTo>
                <a:lnTo>
                  <a:pt x="92201" y="125729"/>
                </a:lnTo>
                <a:close/>
              </a:path>
              <a:path w="1407795" h="241935">
                <a:moveTo>
                  <a:pt x="1407413" y="6857"/>
                </a:moveTo>
                <a:lnTo>
                  <a:pt x="1402841" y="761"/>
                </a:lnTo>
                <a:lnTo>
                  <a:pt x="1399031" y="0"/>
                </a:lnTo>
                <a:lnTo>
                  <a:pt x="1360169" y="28955"/>
                </a:lnTo>
                <a:lnTo>
                  <a:pt x="1319481" y="56640"/>
                </a:lnTo>
                <a:lnTo>
                  <a:pt x="1277956" y="82157"/>
                </a:lnTo>
                <a:lnTo>
                  <a:pt x="1235653" y="105532"/>
                </a:lnTo>
                <a:lnTo>
                  <a:pt x="1192627" y="126795"/>
                </a:lnTo>
                <a:lnTo>
                  <a:pt x="1148937" y="145971"/>
                </a:lnTo>
                <a:lnTo>
                  <a:pt x="1104640" y="163088"/>
                </a:lnTo>
                <a:lnTo>
                  <a:pt x="1059792" y="178173"/>
                </a:lnTo>
                <a:lnTo>
                  <a:pt x="1014451" y="191254"/>
                </a:lnTo>
                <a:lnTo>
                  <a:pt x="968675" y="202357"/>
                </a:lnTo>
                <a:lnTo>
                  <a:pt x="922520" y="211511"/>
                </a:lnTo>
                <a:lnTo>
                  <a:pt x="876044" y="218742"/>
                </a:lnTo>
                <a:lnTo>
                  <a:pt x="829303" y="224077"/>
                </a:lnTo>
                <a:lnTo>
                  <a:pt x="782355" y="227545"/>
                </a:lnTo>
                <a:lnTo>
                  <a:pt x="735258" y="229171"/>
                </a:lnTo>
                <a:lnTo>
                  <a:pt x="688068" y="228984"/>
                </a:lnTo>
                <a:lnTo>
                  <a:pt x="640843" y="227010"/>
                </a:lnTo>
                <a:lnTo>
                  <a:pt x="593429" y="223253"/>
                </a:lnTo>
                <a:lnTo>
                  <a:pt x="546515" y="217813"/>
                </a:lnTo>
                <a:lnTo>
                  <a:pt x="499527" y="210644"/>
                </a:lnTo>
                <a:lnTo>
                  <a:pt x="452732" y="201797"/>
                </a:lnTo>
                <a:lnTo>
                  <a:pt x="406188" y="191301"/>
                </a:lnTo>
                <a:lnTo>
                  <a:pt x="359951" y="179181"/>
                </a:lnTo>
                <a:lnTo>
                  <a:pt x="314080" y="165467"/>
                </a:lnTo>
                <a:lnTo>
                  <a:pt x="268631" y="150183"/>
                </a:lnTo>
                <a:lnTo>
                  <a:pt x="223662" y="133359"/>
                </a:lnTo>
                <a:lnTo>
                  <a:pt x="179229" y="115021"/>
                </a:lnTo>
                <a:lnTo>
                  <a:pt x="135390" y="95197"/>
                </a:lnTo>
                <a:lnTo>
                  <a:pt x="92201" y="73913"/>
                </a:lnTo>
                <a:lnTo>
                  <a:pt x="77654" y="66155"/>
                </a:lnTo>
                <a:lnTo>
                  <a:pt x="66293" y="67817"/>
                </a:lnTo>
                <a:lnTo>
                  <a:pt x="130533" y="106819"/>
                </a:lnTo>
                <a:lnTo>
                  <a:pt x="174846" y="126815"/>
                </a:lnTo>
                <a:lnTo>
                  <a:pt x="219751" y="145305"/>
                </a:lnTo>
                <a:lnTo>
                  <a:pt x="265190" y="162260"/>
                </a:lnTo>
                <a:lnTo>
                  <a:pt x="311106" y="177656"/>
                </a:lnTo>
                <a:lnTo>
                  <a:pt x="357441" y="191465"/>
                </a:lnTo>
                <a:lnTo>
                  <a:pt x="404140" y="203660"/>
                </a:lnTo>
                <a:lnTo>
                  <a:pt x="451146" y="214215"/>
                </a:lnTo>
                <a:lnTo>
                  <a:pt x="498400" y="223102"/>
                </a:lnTo>
                <a:lnTo>
                  <a:pt x="545847" y="230296"/>
                </a:lnTo>
                <a:lnTo>
                  <a:pt x="593639" y="235785"/>
                </a:lnTo>
                <a:lnTo>
                  <a:pt x="641089" y="239495"/>
                </a:lnTo>
                <a:lnTo>
                  <a:pt x="688770" y="241446"/>
                </a:lnTo>
                <a:lnTo>
                  <a:pt x="736415" y="241596"/>
                </a:lnTo>
                <a:lnTo>
                  <a:pt x="783968" y="239919"/>
                </a:lnTo>
                <a:lnTo>
                  <a:pt x="831371" y="236387"/>
                </a:lnTo>
                <a:lnTo>
                  <a:pt x="878568" y="230975"/>
                </a:lnTo>
                <a:lnTo>
                  <a:pt x="925500" y="223654"/>
                </a:lnTo>
                <a:lnTo>
                  <a:pt x="972113" y="214398"/>
                </a:lnTo>
                <a:lnTo>
                  <a:pt x="1018347" y="203181"/>
                </a:lnTo>
                <a:lnTo>
                  <a:pt x="1064147" y="189976"/>
                </a:lnTo>
                <a:lnTo>
                  <a:pt x="1109455" y="174756"/>
                </a:lnTo>
                <a:lnTo>
                  <a:pt x="1154215" y="157494"/>
                </a:lnTo>
                <a:lnTo>
                  <a:pt x="1198369" y="138164"/>
                </a:lnTo>
                <a:lnTo>
                  <a:pt x="1241860" y="116739"/>
                </a:lnTo>
                <a:lnTo>
                  <a:pt x="1284632" y="93191"/>
                </a:lnTo>
                <a:lnTo>
                  <a:pt x="1326628" y="67495"/>
                </a:lnTo>
                <a:lnTo>
                  <a:pt x="1367789" y="39623"/>
                </a:lnTo>
                <a:lnTo>
                  <a:pt x="1406651" y="10667"/>
                </a:lnTo>
                <a:lnTo>
                  <a:pt x="1407413" y="6857"/>
                </a:lnTo>
                <a:close/>
              </a:path>
              <a:path w="1407795" h="241935">
                <a:moveTo>
                  <a:pt x="70311" y="76798"/>
                </a:moveTo>
                <a:lnTo>
                  <a:pt x="66293" y="67817"/>
                </a:lnTo>
                <a:lnTo>
                  <a:pt x="66293" y="74725"/>
                </a:lnTo>
                <a:lnTo>
                  <a:pt x="70311" y="76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856598" y="2971800"/>
            <a:ext cx="485140" cy="825500"/>
          </a:xfrm>
          <a:prstGeom prst="rect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wrap="square" lIns="0" tIns="2120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60648" y="2426970"/>
            <a:ext cx="5501005" cy="254000"/>
          </a:xfrm>
          <a:custGeom>
            <a:avLst/>
            <a:gdLst/>
            <a:ahLst/>
            <a:cxnLst/>
            <a:rect l="l" t="t" r="r" b="b"/>
            <a:pathLst>
              <a:path w="5501005" h="254000">
                <a:moveTo>
                  <a:pt x="5500878" y="253745"/>
                </a:moveTo>
                <a:lnTo>
                  <a:pt x="5481488" y="217124"/>
                </a:lnTo>
                <a:lnTo>
                  <a:pt x="5427075" y="184761"/>
                </a:lnTo>
                <a:lnTo>
                  <a:pt x="5388495" y="170658"/>
                </a:lnTo>
                <a:lnTo>
                  <a:pt x="5343272" y="158197"/>
                </a:lnTo>
                <a:lnTo>
                  <a:pt x="5292110" y="147570"/>
                </a:lnTo>
                <a:lnTo>
                  <a:pt x="5235713" y="138970"/>
                </a:lnTo>
                <a:lnTo>
                  <a:pt x="5174785" y="132589"/>
                </a:lnTo>
                <a:lnTo>
                  <a:pt x="5110030" y="128619"/>
                </a:lnTo>
                <a:lnTo>
                  <a:pt x="5042154" y="127253"/>
                </a:lnTo>
                <a:lnTo>
                  <a:pt x="3208782" y="127253"/>
                </a:lnTo>
                <a:lnTo>
                  <a:pt x="3141094" y="125870"/>
                </a:lnTo>
                <a:lnTo>
                  <a:pt x="3076495" y="121851"/>
                </a:lnTo>
                <a:lnTo>
                  <a:pt x="3015691" y="115398"/>
                </a:lnTo>
                <a:lnTo>
                  <a:pt x="2959391" y="106708"/>
                </a:lnTo>
                <a:lnTo>
                  <a:pt x="2908301" y="95981"/>
                </a:lnTo>
                <a:lnTo>
                  <a:pt x="2863130" y="83416"/>
                </a:lnTo>
                <a:lnTo>
                  <a:pt x="2824585" y="69213"/>
                </a:lnTo>
                <a:lnTo>
                  <a:pt x="2770204" y="36688"/>
                </a:lnTo>
                <a:lnTo>
                  <a:pt x="2750820" y="0"/>
                </a:lnTo>
                <a:lnTo>
                  <a:pt x="2745838" y="18764"/>
                </a:lnTo>
                <a:lnTo>
                  <a:pt x="2708126" y="53570"/>
                </a:lnTo>
                <a:lnTo>
                  <a:pt x="2638180" y="83416"/>
                </a:lnTo>
                <a:lnTo>
                  <a:pt x="2592905" y="95981"/>
                </a:lnTo>
                <a:lnTo>
                  <a:pt x="2541715" y="106708"/>
                </a:lnTo>
                <a:lnTo>
                  <a:pt x="2485325" y="115398"/>
                </a:lnTo>
                <a:lnTo>
                  <a:pt x="2424449" y="121851"/>
                </a:lnTo>
                <a:lnTo>
                  <a:pt x="2359801" y="125870"/>
                </a:lnTo>
                <a:lnTo>
                  <a:pt x="2292096" y="127253"/>
                </a:lnTo>
                <a:lnTo>
                  <a:pt x="458724" y="127253"/>
                </a:lnTo>
                <a:lnTo>
                  <a:pt x="391018" y="128619"/>
                </a:lnTo>
                <a:lnTo>
                  <a:pt x="326370" y="132589"/>
                </a:lnTo>
                <a:lnTo>
                  <a:pt x="265494" y="138970"/>
                </a:lnTo>
                <a:lnTo>
                  <a:pt x="209104" y="147570"/>
                </a:lnTo>
                <a:lnTo>
                  <a:pt x="157914" y="158197"/>
                </a:lnTo>
                <a:lnTo>
                  <a:pt x="112639" y="170658"/>
                </a:lnTo>
                <a:lnTo>
                  <a:pt x="73994" y="184761"/>
                </a:lnTo>
                <a:lnTo>
                  <a:pt x="19451" y="217124"/>
                </a:lnTo>
                <a:lnTo>
                  <a:pt x="4981" y="234998"/>
                </a:lnTo>
                <a:lnTo>
                  <a:pt x="0" y="25374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421251" y="1984247"/>
            <a:ext cx="3214370" cy="9537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985645" algn="l"/>
              </a:tabLst>
            </a:pPr>
            <a:r>
              <a:rPr dirty="0" sz="2400">
                <a:solidFill>
                  <a:srgbClr val="EE2B0A"/>
                </a:solidFill>
                <a:latin typeface="Times New Roman"/>
                <a:cs typeface="Times New Roman"/>
              </a:rPr>
              <a:t>GOP(Group</a:t>
            </a:r>
            <a:r>
              <a:rPr dirty="0" sz="2400" spc="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EE2B0A"/>
                </a:solidFill>
                <a:latin typeface="Times New Roman"/>
                <a:cs typeface="Times New Roman"/>
              </a:rPr>
              <a:t>of	Pictures)</a:t>
            </a:r>
            <a:endParaRPr sz="24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  <a:spcBef>
                <a:spcPts val="1895"/>
              </a:spcBef>
              <a:tabLst>
                <a:tab pos="966469" algn="l"/>
                <a:tab pos="1664970" algn="l"/>
                <a:tab pos="2362835" algn="l"/>
                <a:tab pos="3061335" algn="l"/>
              </a:tabLst>
            </a:pP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4</a:t>
            </a: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	</a:t>
            </a: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5</a:t>
            </a: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	</a:t>
            </a: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6</a:t>
            </a: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	</a:t>
            </a: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7</a:t>
            </a: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	</a:t>
            </a:r>
            <a:r>
              <a:rPr dirty="0" sz="2200">
                <a:solidFill>
                  <a:srgbClr val="FF0033"/>
                </a:solidFill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画面的重新排序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297944" y="5037772"/>
          <a:ext cx="3435350" cy="72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68"/>
                <a:gridCol w="609600"/>
                <a:gridCol w="304800"/>
                <a:gridCol w="304800"/>
                <a:gridCol w="304800"/>
                <a:gridCol w="304800"/>
                <a:gridCol w="304800"/>
                <a:gridCol w="609600"/>
                <a:gridCol w="422268"/>
              </a:tblGrid>
              <a:tr h="360426">
                <a:tc>
                  <a:txBody>
                    <a:bodyPr/>
                    <a:lstStyle/>
                    <a:p>
                      <a:pPr marL="22225">
                        <a:lnSpc>
                          <a:spcPts val="2545"/>
                        </a:lnSpc>
                      </a:pPr>
                      <a:r>
                        <a:rPr dirty="0" sz="2400">
                          <a:solidFill>
                            <a:srgbClr val="FF0033"/>
                          </a:solidFill>
                          <a:latin typeface="SimSun"/>
                          <a:cs typeface="SimSun"/>
                        </a:rPr>
                        <a:t>0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545"/>
                        </a:lnSpc>
                        <a:tabLst>
                          <a:tab pos="361315" algn="l"/>
                        </a:tabLst>
                      </a:pPr>
                      <a:r>
                        <a:rPr dirty="0" sz="2400">
                          <a:solidFill>
                            <a:srgbClr val="FF0033"/>
                          </a:solidFill>
                          <a:latin typeface="SimSun"/>
                          <a:cs typeface="SimSun"/>
                        </a:rPr>
                        <a:t>1	2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545"/>
                        </a:lnSpc>
                      </a:pPr>
                      <a:r>
                        <a:rPr dirty="0" sz="2400">
                          <a:solidFill>
                            <a:srgbClr val="FF0033"/>
                          </a:solidFill>
                          <a:latin typeface="SimSun"/>
                          <a:cs typeface="SimSun"/>
                        </a:rPr>
                        <a:t>3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545"/>
                        </a:lnSpc>
                      </a:pPr>
                      <a:r>
                        <a:rPr dirty="0" sz="2400">
                          <a:solidFill>
                            <a:srgbClr val="FF0033"/>
                          </a:solidFill>
                          <a:latin typeface="SimSun"/>
                          <a:cs typeface="SimSun"/>
                        </a:rPr>
                        <a:t>4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545"/>
                        </a:lnSpc>
                      </a:pPr>
                      <a:r>
                        <a:rPr dirty="0" sz="2400">
                          <a:solidFill>
                            <a:srgbClr val="FF0033"/>
                          </a:solidFill>
                          <a:latin typeface="SimSun"/>
                          <a:cs typeface="SimSun"/>
                        </a:rPr>
                        <a:t>5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545"/>
                        </a:lnSpc>
                      </a:pPr>
                      <a:r>
                        <a:rPr dirty="0" sz="2400">
                          <a:solidFill>
                            <a:srgbClr val="FF0033"/>
                          </a:solidFill>
                          <a:latin typeface="SimSun"/>
                          <a:cs typeface="SimSun"/>
                        </a:rPr>
                        <a:t>6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545"/>
                        </a:lnSpc>
                      </a:pPr>
                      <a:r>
                        <a:rPr dirty="0" sz="2400">
                          <a:solidFill>
                            <a:srgbClr val="FF0033"/>
                          </a:solidFill>
                          <a:latin typeface="SimSun"/>
                          <a:cs typeface="SimSun"/>
                        </a:rPr>
                        <a:t>7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545"/>
                        </a:lnSpc>
                        <a:tabLst>
                          <a:tab pos="361315" algn="l"/>
                        </a:tabLst>
                      </a:pPr>
                      <a:r>
                        <a:rPr dirty="0" sz="2400">
                          <a:solidFill>
                            <a:srgbClr val="FF0033"/>
                          </a:solidFill>
                          <a:latin typeface="SimSun"/>
                          <a:cs typeface="SimSun"/>
                        </a:rPr>
                        <a:t>8	9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3340">
                        <a:lnSpc>
                          <a:spcPts val="2545"/>
                        </a:lnSpc>
                      </a:pPr>
                      <a:r>
                        <a:rPr dirty="0" sz="2400">
                          <a:solidFill>
                            <a:srgbClr val="FF0033"/>
                          </a:solidFill>
                          <a:latin typeface="SimSun"/>
                          <a:cs typeface="SimSun"/>
                        </a:rPr>
                        <a:t>10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</a:tr>
              <a:tr h="360426"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I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100"/>
                        </a:spcBef>
                        <a:tabLst>
                          <a:tab pos="399415" algn="l"/>
                        </a:tabLst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B	</a:t>
                      </a:r>
                      <a:r>
                        <a:rPr dirty="0" sz="2400">
                          <a:latin typeface="SimSun"/>
                          <a:cs typeface="SimSun"/>
                        </a:rPr>
                        <a:t>B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P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B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B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P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B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100"/>
                        </a:spcBef>
                        <a:tabLst>
                          <a:tab pos="399415" algn="l"/>
                        </a:tabLst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B	</a:t>
                      </a:r>
                      <a:r>
                        <a:rPr dirty="0" sz="2400">
                          <a:latin typeface="SimSun"/>
                          <a:cs typeface="SimSun"/>
                        </a:rPr>
                        <a:t>I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B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MPEG</a:t>
            </a:r>
            <a:r>
              <a:rPr dirty="0" spc="-15">
                <a:latin typeface="NSimSun"/>
                <a:cs typeface="NSimSun"/>
              </a:rPr>
              <a:t>帧的分类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18777" y="2425191"/>
            <a:ext cx="5052695" cy="1990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4400" spc="-20" b="1">
                <a:solidFill>
                  <a:srgbClr val="EE2B0A"/>
                </a:solidFill>
                <a:latin typeface="NSimSun"/>
                <a:cs typeface="NSimSun"/>
              </a:rPr>
              <a:t>DEMO</a:t>
            </a:r>
            <a:endParaRPr sz="4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4550">
              <a:latin typeface="Times New Roman"/>
              <a:cs typeface="Times New Roman"/>
            </a:endParaRPr>
          </a:p>
          <a:p>
            <a:pPr algn="ctr">
              <a:lnSpc>
                <a:spcPts val="5120"/>
              </a:lnSpc>
            </a:pPr>
            <a:r>
              <a:rPr dirty="0" sz="4400" spc="-20" b="1">
                <a:solidFill>
                  <a:srgbClr val="EE2B0A"/>
                </a:solidFill>
                <a:latin typeface="NSimSun"/>
                <a:cs typeface="NSimSun"/>
              </a:rPr>
              <a:t>观察MPEG的运动矢量</a:t>
            </a:r>
            <a:endParaRPr sz="4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84337" y="1948433"/>
            <a:ext cx="8087359" cy="4765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900">
              <a:lnSpc>
                <a:spcPts val="345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工作组草案(WD)=&gt;委员会草案(CD)=&gt;国际标 准草案(DIS)=&gt;国际标准(IS)</a:t>
            </a:r>
            <a:endParaRPr sz="3200">
              <a:latin typeface="NSimSun"/>
              <a:cs typeface="NSimSun"/>
            </a:endParaRPr>
          </a:p>
          <a:p>
            <a:pPr marL="755650" marR="465455" indent="-285750">
              <a:lnSpc>
                <a:spcPts val="2590"/>
              </a:lnSpc>
              <a:spcBef>
                <a:spcPts val="515"/>
              </a:spcBef>
              <a:buClr>
                <a:srgbClr val="FF0000"/>
              </a:buClr>
              <a:buSzPct val="70833"/>
              <a:buFont typeface="Wingdings"/>
              <a:buChar char=""/>
              <a:tabLst>
                <a:tab pos="755650" algn="l"/>
                <a:tab pos="3955415" algn="l"/>
              </a:tabLst>
            </a:pPr>
            <a:r>
              <a:rPr dirty="0" sz="2400">
                <a:latin typeface="NSimSun"/>
                <a:cs typeface="NSimSun"/>
              </a:rPr>
              <a:t>工作组草案WD(Working	</a:t>
            </a:r>
            <a:r>
              <a:rPr dirty="0" sz="2400">
                <a:latin typeface="NSimSun"/>
                <a:cs typeface="NSimSun"/>
              </a:rPr>
              <a:t>Draft)：工作组WG(Working</a:t>
            </a:r>
            <a:r>
              <a:rPr dirty="0" sz="2400">
                <a:latin typeface="NSimSun"/>
                <a:cs typeface="NSimSun"/>
              </a:rPr>
              <a:t> Group)准备的工作文件</a:t>
            </a:r>
            <a:endParaRPr sz="2400">
              <a:latin typeface="NSimSun"/>
              <a:cs typeface="NSimSun"/>
            </a:endParaRPr>
          </a:p>
          <a:p>
            <a:pPr marL="755650" marR="8255" indent="-285750">
              <a:lnSpc>
                <a:spcPts val="2590"/>
              </a:lnSpc>
              <a:spcBef>
                <a:spcPts val="570"/>
              </a:spcBef>
              <a:buClr>
                <a:srgbClr val="FF0000"/>
              </a:buClr>
              <a:buSzPct val="70833"/>
              <a:buFont typeface="Wingdings"/>
              <a:buChar char=""/>
              <a:tabLst>
                <a:tab pos="755650" algn="l"/>
                <a:tab pos="4260215" algn="l"/>
              </a:tabLst>
            </a:pPr>
            <a:r>
              <a:rPr dirty="0" sz="2400">
                <a:latin typeface="NSimSun"/>
                <a:cs typeface="NSimSun"/>
              </a:rPr>
              <a:t>委员会草案CD(Committee	</a:t>
            </a:r>
            <a:r>
              <a:rPr dirty="0" sz="2400">
                <a:latin typeface="NSimSun"/>
                <a:cs typeface="NSimSun"/>
              </a:rPr>
              <a:t>Draft)：从WD提升上来的文</a:t>
            </a:r>
            <a:r>
              <a:rPr dirty="0" sz="2400">
                <a:latin typeface="NSimSun"/>
                <a:cs typeface="NSimSun"/>
              </a:rPr>
              <a:t> 件。这是ISO文档的最初形式，它由ISO内部正式调查研</a:t>
            </a:r>
            <a:r>
              <a:rPr dirty="0" sz="2400">
                <a:latin typeface="NSimSun"/>
                <a:cs typeface="NSimSun"/>
              </a:rPr>
              <a:t> 究和投票表决。</a:t>
            </a:r>
            <a:endParaRPr sz="2400">
              <a:latin typeface="NSimSun"/>
              <a:cs typeface="NSimSun"/>
            </a:endParaRPr>
          </a:p>
          <a:p>
            <a:pPr marL="755650" marR="160655" indent="-285750">
              <a:lnSpc>
                <a:spcPts val="2590"/>
              </a:lnSpc>
              <a:spcBef>
                <a:spcPts val="575"/>
              </a:spcBef>
              <a:buClr>
                <a:srgbClr val="FF0000"/>
              </a:buClr>
              <a:buSzPct val="70833"/>
              <a:buFont typeface="Wingdings"/>
              <a:buChar char=""/>
              <a:tabLst>
                <a:tab pos="755650" algn="l"/>
                <a:tab pos="4107815" algn="l"/>
                <a:tab pos="6241415" algn="l"/>
              </a:tabLst>
            </a:pPr>
            <a:r>
              <a:rPr dirty="0" sz="2400">
                <a:latin typeface="NSimSun"/>
                <a:cs typeface="NSimSun"/>
              </a:rPr>
              <a:t>国际标准草案DIS(Draft	</a:t>
            </a:r>
            <a:r>
              <a:rPr dirty="0" sz="2400">
                <a:latin typeface="NSimSun"/>
                <a:cs typeface="NSimSun"/>
              </a:rPr>
              <a:t>International	</a:t>
            </a:r>
            <a:r>
              <a:rPr dirty="0" sz="2400">
                <a:latin typeface="NSimSun"/>
                <a:cs typeface="NSimSun"/>
              </a:rPr>
              <a:t>Standard)：</a:t>
            </a:r>
            <a:r>
              <a:rPr dirty="0" sz="2400">
                <a:latin typeface="NSimSun"/>
                <a:cs typeface="NSimSun"/>
              </a:rPr>
              <a:t> 成员国对CD的内容和说明满意之后由CD提升上来的文</a:t>
            </a:r>
            <a:r>
              <a:rPr dirty="0" sz="2400">
                <a:latin typeface="NSimSun"/>
                <a:cs typeface="NSimSun"/>
              </a:rPr>
              <a:t> 件。</a:t>
            </a:r>
            <a:endParaRPr sz="2400">
              <a:latin typeface="NSimSun"/>
              <a:cs typeface="NSimSun"/>
            </a:endParaRPr>
          </a:p>
          <a:p>
            <a:pPr marL="755650" marR="160655" indent="-285750">
              <a:lnSpc>
                <a:spcPct val="89900"/>
              </a:lnSpc>
              <a:spcBef>
                <a:spcPts val="535"/>
              </a:spcBef>
              <a:buClr>
                <a:srgbClr val="FF0000"/>
              </a:buClr>
              <a:buSzPct val="70833"/>
              <a:buFont typeface="Wingdings"/>
              <a:buChar char=""/>
              <a:tabLst>
                <a:tab pos="755650" algn="l"/>
                <a:tab pos="4565015" algn="l"/>
              </a:tabLst>
            </a:pPr>
            <a:r>
              <a:rPr dirty="0" sz="2400">
                <a:latin typeface="NSimSun"/>
                <a:cs typeface="NSimSun"/>
              </a:rPr>
              <a:t>国际标准IS(International	</a:t>
            </a:r>
            <a:r>
              <a:rPr dirty="0" sz="2400">
                <a:latin typeface="NSimSun"/>
                <a:cs typeface="NSimSun"/>
              </a:rPr>
              <a:t>Standard)：由成员国、</a:t>
            </a:r>
            <a:r>
              <a:rPr dirty="0" sz="2400">
                <a:latin typeface="NSimSun"/>
                <a:cs typeface="NSimSun"/>
              </a:rPr>
              <a:t> ISO的其他部门和其他委员会投票通过之后出版发布的</a:t>
            </a:r>
            <a:r>
              <a:rPr dirty="0" sz="2400">
                <a:latin typeface="NSimSun"/>
                <a:cs typeface="NSimSun"/>
              </a:rPr>
              <a:t> 文件。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ISO国际标准的制定过程</a:t>
            </a:r>
          </a:p>
        </p:txBody>
      </p:sp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93925" y="1891791"/>
            <a:ext cx="4570095" cy="4280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016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H.261标准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017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应用范围：电视会议</a:t>
            </a:r>
            <a:endParaRPr sz="3200">
              <a:latin typeface="NSimSun"/>
              <a:cs typeface="NSimSun"/>
            </a:endParaRPr>
          </a:p>
          <a:p>
            <a:pPr algn="ctr" marR="347345">
              <a:lnSpc>
                <a:spcPct val="100000"/>
              </a:lnSpc>
              <a:spcBef>
                <a:spcPts val="755"/>
              </a:spcBef>
              <a:tabLst>
                <a:tab pos="4318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主要编码技术：</a:t>
            </a:r>
            <a:endParaRPr sz="3200">
              <a:latin typeface="NSimSun"/>
              <a:cs typeface="NSimSun"/>
            </a:endParaRPr>
          </a:p>
          <a:p>
            <a:pPr marL="1333500" indent="-406400">
              <a:lnSpc>
                <a:spcPct val="100000"/>
              </a:lnSpc>
              <a:spcBef>
                <a:spcPts val="665"/>
              </a:spcBef>
              <a:buClr>
                <a:srgbClr val="EE2B0A"/>
              </a:buClr>
              <a:buSzPct val="71428"/>
              <a:buFont typeface="Wingdings"/>
              <a:buChar char=""/>
              <a:tabLst>
                <a:tab pos="1334135" algn="l"/>
              </a:tabLst>
            </a:pPr>
            <a:r>
              <a:rPr dirty="0" sz="2800" spc="-5">
                <a:latin typeface="NSimSun"/>
                <a:cs typeface="NSimSun"/>
              </a:rPr>
              <a:t>DCT变换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  <a:tabLst>
                <a:tab pos="13328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向前运动补偿预测</a:t>
            </a:r>
            <a:endParaRPr sz="2800">
              <a:latin typeface="NSimSun"/>
              <a:cs typeface="NSimSun"/>
            </a:endParaRPr>
          </a:p>
          <a:p>
            <a:pPr marL="1333500" indent="-406400">
              <a:lnSpc>
                <a:spcPct val="100000"/>
              </a:lnSpc>
              <a:spcBef>
                <a:spcPts val="675"/>
              </a:spcBef>
              <a:buClr>
                <a:srgbClr val="EE2B0A"/>
              </a:buClr>
              <a:buSzPct val="71428"/>
              <a:buFont typeface="Wingdings"/>
              <a:buChar char=""/>
              <a:tabLst>
                <a:tab pos="1334135" algn="l"/>
              </a:tabLst>
            </a:pPr>
            <a:r>
              <a:rPr dirty="0" sz="2800" spc="-5">
                <a:latin typeface="NSimSun"/>
                <a:cs typeface="NSimSun"/>
              </a:rPr>
              <a:t>Zig-zag排序</a:t>
            </a:r>
            <a:endParaRPr sz="2800">
              <a:latin typeface="NSimSun"/>
              <a:cs typeface="NSimSun"/>
            </a:endParaRPr>
          </a:p>
          <a:p>
            <a:pPr marL="469900" indent="457200">
              <a:lnSpc>
                <a:spcPct val="100000"/>
              </a:lnSpc>
              <a:spcBef>
                <a:spcPts val="675"/>
              </a:spcBef>
              <a:tabLst>
                <a:tab pos="13328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霍夫曼编码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775"/>
              </a:spcBef>
            </a:pP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IPPPPPPIPPP.....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电视会议标准</a:t>
            </a:r>
          </a:p>
        </p:txBody>
      </p:sp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11451" y="1968246"/>
            <a:ext cx="259715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6415" algn="l"/>
              </a:tabLst>
            </a:pPr>
            <a:r>
              <a:rPr dirty="0" sz="2500" b="0">
                <a:solidFill>
                  <a:srgbClr val="FF0000"/>
                </a:solidFill>
                <a:latin typeface="Wingdings"/>
                <a:cs typeface="Wingdings"/>
              </a:rPr>
              <a:t></a:t>
            </a:r>
            <a:r>
              <a:rPr dirty="0" sz="2500" b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600" b="0">
                <a:latin typeface="NSimSun"/>
                <a:cs typeface="NSimSun"/>
              </a:rPr>
              <a:t>H.263标准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64108" rIns="0" bIns="0" rtlCol="0" vert="horz">
            <a:spAutoFit/>
          </a:bodyPr>
          <a:lstStyle/>
          <a:p>
            <a:pPr marL="1629410">
              <a:lnSpc>
                <a:spcPct val="100000"/>
              </a:lnSpc>
              <a:tabLst>
                <a:tab pos="20612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应用范围：可视电话</a:t>
            </a:r>
            <a:endParaRPr sz="3200">
              <a:latin typeface="NSimSun"/>
              <a:cs typeface="NSimSun"/>
            </a:endParaRPr>
          </a:p>
          <a:p>
            <a:pPr marL="1629410">
              <a:lnSpc>
                <a:spcPct val="100000"/>
              </a:lnSpc>
              <a:spcBef>
                <a:spcPts val="755"/>
              </a:spcBef>
              <a:tabLst>
                <a:tab pos="20612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主要编码技术：</a:t>
            </a:r>
            <a:endParaRPr sz="3200">
              <a:latin typeface="NSimSun"/>
              <a:cs typeface="NSimSun"/>
            </a:endParaRPr>
          </a:p>
          <a:p>
            <a:pPr marL="2493010" indent="-406400">
              <a:lnSpc>
                <a:spcPct val="100000"/>
              </a:lnSpc>
              <a:spcBef>
                <a:spcPts val="665"/>
              </a:spcBef>
              <a:buClr>
                <a:srgbClr val="EE2B0A"/>
              </a:buClr>
              <a:buSzPct val="71428"/>
              <a:buFont typeface="Wingdings"/>
              <a:buChar char=""/>
              <a:tabLst>
                <a:tab pos="2493645" algn="l"/>
              </a:tabLst>
            </a:pPr>
            <a:r>
              <a:rPr dirty="0" sz="2800" spc="-5">
                <a:latin typeface="NSimSun"/>
                <a:cs typeface="NSimSun"/>
              </a:rPr>
              <a:t>DCT变换</a:t>
            </a:r>
            <a:endParaRPr sz="2800">
              <a:latin typeface="NSimSun"/>
              <a:cs typeface="NSimSun"/>
            </a:endParaRPr>
          </a:p>
          <a:p>
            <a:pPr marL="2086610">
              <a:lnSpc>
                <a:spcPct val="100000"/>
              </a:lnSpc>
              <a:spcBef>
                <a:spcPts val="675"/>
              </a:spcBef>
              <a:tabLst>
                <a:tab pos="249237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双向运动补偿预测</a:t>
            </a:r>
            <a:endParaRPr sz="2800">
              <a:latin typeface="NSimSun"/>
              <a:cs typeface="NSimSun"/>
            </a:endParaRPr>
          </a:p>
          <a:p>
            <a:pPr marL="2493010" indent="-406400">
              <a:lnSpc>
                <a:spcPct val="100000"/>
              </a:lnSpc>
              <a:spcBef>
                <a:spcPts val="675"/>
              </a:spcBef>
              <a:buClr>
                <a:srgbClr val="EE2B0A"/>
              </a:buClr>
              <a:buSzPct val="71428"/>
              <a:buFont typeface="Wingdings"/>
              <a:buChar char=""/>
              <a:tabLst>
                <a:tab pos="2493645" algn="l"/>
              </a:tabLst>
            </a:pPr>
            <a:r>
              <a:rPr dirty="0" sz="2800" spc="-5">
                <a:latin typeface="NSimSun"/>
                <a:cs typeface="NSimSun"/>
              </a:rPr>
              <a:t>Zig-zag排序</a:t>
            </a:r>
            <a:endParaRPr sz="2800">
              <a:latin typeface="NSimSun"/>
              <a:cs typeface="NSimSun"/>
            </a:endParaRPr>
          </a:p>
          <a:p>
            <a:pPr marL="2086610">
              <a:lnSpc>
                <a:spcPct val="100000"/>
              </a:lnSpc>
              <a:spcBef>
                <a:spcPts val="675"/>
              </a:spcBef>
              <a:tabLst>
                <a:tab pos="249237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霍夫曼编码</a:t>
            </a:r>
            <a:endParaRPr sz="2800">
              <a:latin typeface="NSimSun"/>
              <a:cs typeface="NSimSun"/>
            </a:endParaRPr>
          </a:p>
          <a:p>
            <a:pPr marL="1629410">
              <a:lnSpc>
                <a:spcPts val="3750"/>
              </a:lnSpc>
              <a:spcBef>
                <a:spcPts val="775"/>
              </a:spcBef>
            </a:pP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IBBPBBPBBIBBP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.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.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.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.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904" y="959891"/>
            <a:ext cx="24625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电视会议标准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多媒体压缩标准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632065" cy="5179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92735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424180" algn="l"/>
              </a:tabLst>
            </a:pPr>
            <a:r>
              <a:rPr dirty="0" sz="3200" spc="-5">
                <a:latin typeface="NSimSun"/>
                <a:cs typeface="NSimSun"/>
              </a:rPr>
              <a:t>MPEG系列标准(Moving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Picture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Expert</a:t>
            </a:r>
            <a:r>
              <a:rPr dirty="0" sz="3200" spc="-5">
                <a:latin typeface="NSimSun"/>
                <a:cs typeface="NSimSun"/>
              </a:rPr>
              <a:t> Group)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800"/>
              </a:lnSpc>
              <a:spcBef>
                <a:spcPts val="184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600" spc="-5">
                <a:latin typeface="NSimSun"/>
                <a:cs typeface="NSimSun"/>
              </a:rPr>
              <a:t>ISO/IEC/JTC1/SC29的一个工作组WG11,</a:t>
            </a:r>
            <a:r>
              <a:rPr dirty="0" sz="2600" spc="-5">
                <a:latin typeface="NSimSun"/>
                <a:cs typeface="NSimSun"/>
              </a:rPr>
              <a:t> </a:t>
            </a:r>
            <a:r>
              <a:rPr dirty="0" sz="2600" spc="-5">
                <a:latin typeface="NSimSun"/>
                <a:cs typeface="NSimSun"/>
              </a:rPr>
              <a:t>1988年</a:t>
            </a:r>
            <a:r>
              <a:rPr dirty="0" sz="2600" spc="-5">
                <a:latin typeface="NSimSun"/>
                <a:cs typeface="NSimSun"/>
              </a:rPr>
              <a:t> 成立,</a:t>
            </a:r>
            <a:r>
              <a:rPr dirty="0" sz="2600" spc="-5">
                <a:latin typeface="NSimSun"/>
                <a:cs typeface="NSimSun"/>
              </a:rPr>
              <a:t> </a:t>
            </a:r>
            <a:r>
              <a:rPr dirty="0" sz="2600" spc="-5">
                <a:latin typeface="NSimSun"/>
                <a:cs typeface="NSimSun"/>
              </a:rPr>
              <a:t>目前有25个国家(团体)的200多个公司300</a:t>
            </a:r>
            <a:r>
              <a:rPr dirty="0" sz="2600" spc="-5">
                <a:latin typeface="NSimSun"/>
                <a:cs typeface="NSimSun"/>
              </a:rPr>
              <a:t> 多名成员分10个组工作</a:t>
            </a:r>
            <a:endParaRPr sz="2600">
              <a:latin typeface="NSimSun"/>
              <a:cs typeface="NSimSun"/>
            </a:endParaRPr>
          </a:p>
          <a:p>
            <a:pPr algn="just" marL="469900" marR="202565">
              <a:lnSpc>
                <a:spcPct val="100000"/>
              </a:lnSpc>
              <a:spcBef>
                <a:spcPts val="1565"/>
              </a:spcBef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8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NSimSun"/>
                <a:cs typeface="NSimSun"/>
              </a:rPr>
              <a:t>JPEG的目标是专门集中于静止图像压缩，MPEG 的目标是针对运动图像的数据压缩，但是JPEG和 MPEG有密切联系</a:t>
            </a:r>
            <a:endParaRPr sz="2600">
              <a:latin typeface="NSimSun"/>
              <a:cs typeface="NSimSun"/>
            </a:endParaRPr>
          </a:p>
          <a:p>
            <a:pPr algn="just" marL="469900" marR="203200">
              <a:lnSpc>
                <a:spcPct val="100000"/>
              </a:lnSpc>
              <a:spcBef>
                <a:spcPts val="1565"/>
              </a:spcBef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800" spc="-5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NSimSun"/>
                <a:cs typeface="NSimSun"/>
              </a:rPr>
              <a:t>MPEG专家小组，不仅限制于数字视频压缩，音 频及音频和视频的同步问题都不能脱离视频压缩 独立进行</a:t>
            </a:r>
            <a:endParaRPr sz="26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76932" y="2036317"/>
            <a:ext cx="7833995" cy="4777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MPEG-1标准(ISO/IEC11172)</a:t>
            </a:r>
            <a:r>
              <a:rPr dirty="0" sz="2800">
                <a:latin typeface="NSimSun"/>
                <a:cs typeface="NSimSun"/>
              </a:rPr>
              <a:t>.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1992年发布。</a:t>
            </a:r>
            <a:endParaRPr sz="2800">
              <a:latin typeface="NSimSun"/>
              <a:cs typeface="NSimSun"/>
            </a:endParaRPr>
          </a:p>
          <a:p>
            <a:pPr marL="355600" marR="168910" indent="12700">
              <a:lnSpc>
                <a:spcPct val="120000"/>
              </a:lnSpc>
              <a:spcBef>
                <a:spcPts val="685"/>
              </a:spcBef>
            </a:pPr>
            <a:r>
              <a:rPr dirty="0" sz="2800" spc="-5">
                <a:latin typeface="NSimSun"/>
                <a:cs typeface="NSimSun"/>
              </a:rPr>
              <a:t>用于1.5Mbps数据传输率的运动图像及其伴音的 编码。主要应用</a:t>
            </a:r>
            <a:r>
              <a:rPr dirty="0" sz="2800">
                <a:latin typeface="NSimSun"/>
                <a:cs typeface="NSimSun"/>
              </a:rPr>
              <a:t>于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VCD</a:t>
            </a:r>
            <a:r>
              <a:rPr dirty="0" sz="2800" spc="-5">
                <a:latin typeface="NSimSun"/>
                <a:cs typeface="NSimSun"/>
              </a:rPr>
              <a:t>，MP3音乐等</a:t>
            </a:r>
            <a:endParaRPr sz="2800">
              <a:latin typeface="NSimSun"/>
              <a:cs typeface="NSimSun"/>
            </a:endParaRPr>
          </a:p>
          <a:p>
            <a:pPr marL="355600" marR="5080" indent="-342900">
              <a:lnSpc>
                <a:spcPct val="120200"/>
              </a:lnSpc>
              <a:spcBef>
                <a:spcPts val="675"/>
              </a:spcBef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MPEG-1在JPEG和H.261等优秀标准的基础上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对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参加竞争的14个方案,通过反复协调而得到统一,</a:t>
            </a:r>
            <a:r>
              <a:rPr dirty="0" sz="2800" spc="-5">
                <a:latin typeface="NSimSun"/>
                <a:cs typeface="NSimSun"/>
              </a:rPr>
              <a:t> 从而成为先进、合理、质量高、成本低的优秀 </a:t>
            </a:r>
            <a:r>
              <a:rPr dirty="0" sz="2800">
                <a:latin typeface="NSimSun"/>
                <a:cs typeface="NSimSun"/>
              </a:rPr>
              <a:t>标准</a:t>
            </a:r>
            <a:endParaRPr sz="2800">
              <a:latin typeface="NSimSun"/>
              <a:cs typeface="NSimSun"/>
            </a:endParaRPr>
          </a:p>
          <a:p>
            <a:pPr marL="355600" marR="182245" indent="-342900">
              <a:lnSpc>
                <a:spcPct val="120200"/>
              </a:lnSpc>
              <a:spcBef>
                <a:spcPts val="670"/>
              </a:spcBef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MPEG-1促进了大规模集成电路专用芯片的发展, 为多媒体技术和产品的繁荣立下了功劳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MPEG-</a:t>
            </a:r>
            <a:r>
              <a:rPr dirty="0" spc="-10">
                <a:latin typeface="Times New Roman"/>
                <a:cs typeface="Times New Roman"/>
              </a:rPr>
              <a:t>1</a:t>
            </a:r>
            <a:r>
              <a:rPr dirty="0" spc="-10">
                <a:latin typeface="NSimSun"/>
                <a:cs typeface="NSimSun"/>
              </a:rPr>
              <a:t>标准</a:t>
            </a:r>
          </a:p>
        </p:txBody>
      </p:sp>
    </p:spTree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3340" rIns="0" bIns="0" rtlCol="0" vert="horz">
            <a:spAutoFit/>
          </a:bodyPr>
          <a:lstStyle/>
          <a:p>
            <a:pPr marL="1686560" indent="-514350">
              <a:lnSpc>
                <a:spcPct val="100000"/>
              </a:lnSpc>
              <a:buClr>
                <a:srgbClr val="FF0000"/>
              </a:buClr>
              <a:buSzPct val="78125"/>
              <a:buFont typeface="Wingdings"/>
              <a:buChar char=""/>
              <a:tabLst>
                <a:tab pos="1686560" algn="l"/>
              </a:tabLst>
            </a:pPr>
            <a:r>
              <a:rPr dirty="0" sz="3200" spc="-5">
                <a:latin typeface="NSimSun"/>
                <a:cs typeface="NSimSun"/>
              </a:rPr>
              <a:t>MPEG-1标准</a:t>
            </a:r>
            <a:endParaRPr sz="3200">
              <a:latin typeface="NSimSun"/>
              <a:cs typeface="NSimSun"/>
            </a:endParaRPr>
          </a:p>
          <a:p>
            <a:pPr marL="1629410">
              <a:lnSpc>
                <a:spcPct val="100000"/>
              </a:lnSpc>
              <a:spcBef>
                <a:spcPts val="825"/>
              </a:spcBef>
              <a:tabLst>
                <a:tab pos="20612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主要编码技术：</a:t>
            </a:r>
            <a:endParaRPr sz="3200">
              <a:latin typeface="NSimSun"/>
              <a:cs typeface="NSimSun"/>
            </a:endParaRPr>
          </a:p>
          <a:p>
            <a:pPr lvl="1" marL="2493010" indent="-406400">
              <a:lnSpc>
                <a:spcPct val="100000"/>
              </a:lnSpc>
              <a:spcBef>
                <a:spcPts val="665"/>
              </a:spcBef>
              <a:buClr>
                <a:srgbClr val="EE2B0A"/>
              </a:buClr>
              <a:buSzPct val="71428"/>
              <a:buFont typeface="Wingdings"/>
              <a:buChar char=""/>
              <a:tabLst>
                <a:tab pos="2493645" algn="l"/>
              </a:tabLst>
            </a:pPr>
            <a:r>
              <a:rPr dirty="0" sz="2800" spc="-5">
                <a:latin typeface="NSimSun"/>
                <a:cs typeface="NSimSun"/>
              </a:rPr>
              <a:t>DCT变换</a:t>
            </a:r>
            <a:endParaRPr sz="2800">
              <a:latin typeface="NSimSun"/>
              <a:cs typeface="NSimSun"/>
            </a:endParaRPr>
          </a:p>
          <a:p>
            <a:pPr marL="2086610">
              <a:lnSpc>
                <a:spcPct val="100000"/>
              </a:lnSpc>
              <a:spcBef>
                <a:spcPts val="675"/>
              </a:spcBef>
              <a:tabLst>
                <a:tab pos="249237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前向、双向运动补偿预测</a:t>
            </a:r>
            <a:endParaRPr sz="2800">
              <a:latin typeface="NSimSun"/>
              <a:cs typeface="NSimSun"/>
            </a:endParaRPr>
          </a:p>
          <a:p>
            <a:pPr lvl="1" marL="2493010" indent="-406400">
              <a:lnSpc>
                <a:spcPct val="100000"/>
              </a:lnSpc>
              <a:spcBef>
                <a:spcPts val="675"/>
              </a:spcBef>
              <a:buClr>
                <a:srgbClr val="EE2B0A"/>
              </a:buClr>
              <a:buSzPct val="71428"/>
              <a:buFont typeface="Wingdings"/>
              <a:buChar char=""/>
              <a:tabLst>
                <a:tab pos="2493645" algn="l"/>
              </a:tabLst>
            </a:pPr>
            <a:r>
              <a:rPr dirty="0" sz="2800" spc="-5">
                <a:latin typeface="NSimSun"/>
                <a:cs typeface="NSimSun"/>
              </a:rPr>
              <a:t>Zig-zag排序</a:t>
            </a:r>
            <a:endParaRPr sz="2800">
              <a:latin typeface="NSimSun"/>
              <a:cs typeface="NSimSun"/>
            </a:endParaRPr>
          </a:p>
          <a:p>
            <a:pPr marL="2086610">
              <a:lnSpc>
                <a:spcPct val="100000"/>
              </a:lnSpc>
              <a:spcBef>
                <a:spcPts val="675"/>
              </a:spcBef>
              <a:tabLst>
                <a:tab pos="249237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霍夫曼编码、算术编码</a:t>
            </a:r>
            <a:endParaRPr sz="2800">
              <a:latin typeface="NSimSun"/>
              <a:cs typeface="NSimSun"/>
            </a:endParaRPr>
          </a:p>
          <a:p>
            <a:pPr marL="2086610">
              <a:lnSpc>
                <a:spcPct val="100000"/>
              </a:lnSpc>
              <a:spcBef>
                <a:spcPts val="675"/>
              </a:spcBef>
              <a:tabLst>
                <a:tab pos="249237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每15帧至少要有一个I帧</a:t>
            </a:r>
            <a:endParaRPr sz="2800">
              <a:latin typeface="NSimSun"/>
              <a:cs typeface="NSimSun"/>
            </a:endParaRPr>
          </a:p>
          <a:p>
            <a:pPr marL="1629410">
              <a:lnSpc>
                <a:spcPts val="3750"/>
              </a:lnSpc>
              <a:spcBef>
                <a:spcPts val="775"/>
              </a:spcBef>
            </a:pP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IBBPBBPBBIBBP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.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.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.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SimSun"/>
                <a:cs typeface="SimSun"/>
              </a:rPr>
              <a:t>.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41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MPEG-</a:t>
            </a:r>
            <a:r>
              <a:rPr dirty="0" spc="-10">
                <a:latin typeface="Times New Roman"/>
                <a:cs typeface="Times New Roman"/>
              </a:rPr>
              <a:t>1</a:t>
            </a:r>
            <a:r>
              <a:rPr dirty="0" spc="-15">
                <a:latin typeface="NSimSun"/>
                <a:cs typeface="NSimSun"/>
              </a:rPr>
              <a:t>标准（续）</a:t>
            </a:r>
          </a:p>
        </p:txBody>
      </p:sp>
    </p:spTree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57"/>
            <a:ext cx="7498715" cy="548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MPEG-</a:t>
            </a:r>
            <a:r>
              <a:rPr dirty="0" sz="3200" spc="-10" b="1">
                <a:latin typeface="Times New Roman"/>
                <a:cs typeface="Times New Roman"/>
              </a:rPr>
              <a:t>2</a:t>
            </a:r>
            <a:r>
              <a:rPr dirty="0" sz="3200" spc="-10" b="1">
                <a:latin typeface="NSimSun"/>
                <a:cs typeface="NSimSun"/>
              </a:rPr>
              <a:t>标准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470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  <a:tabLst>
                <a:tab pos="37401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MPEG-2标准(ISO/IEC13818).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1994年发</a:t>
            </a:r>
            <a:endParaRPr sz="3200">
              <a:latin typeface="NSimSun"/>
              <a:cs typeface="NSimSun"/>
            </a:endParaRPr>
          </a:p>
          <a:p>
            <a:pPr marL="374650">
              <a:lnSpc>
                <a:spcPct val="100000"/>
              </a:lnSpc>
              <a:spcBef>
                <a:spcPts val="1925"/>
              </a:spcBef>
            </a:pPr>
            <a:r>
              <a:rPr dirty="0" sz="3200" spc="-5">
                <a:latin typeface="NSimSun"/>
                <a:cs typeface="NSimSun"/>
              </a:rPr>
              <a:t>布</a:t>
            </a:r>
            <a:endParaRPr sz="3200">
              <a:latin typeface="NSimSun"/>
              <a:cs typeface="NSimSun"/>
            </a:endParaRPr>
          </a:p>
          <a:p>
            <a:pPr marL="374650" marR="5080" indent="-342900">
              <a:lnSpc>
                <a:spcPct val="150100"/>
              </a:lnSpc>
              <a:spcBef>
                <a:spcPts val="755"/>
              </a:spcBef>
              <a:tabLst>
                <a:tab pos="37401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主要针对高清晰度电视(HDTV)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的视频及</a:t>
            </a:r>
            <a:r>
              <a:rPr dirty="0" sz="3200" spc="-5">
                <a:latin typeface="NSimSun"/>
                <a:cs typeface="NSimSun"/>
              </a:rPr>
              <a:t> 伴音信号，典型传输速率为10Mbps，与 MPEG-1兼容，适用于1.5Mbps～60Mbps甚</a:t>
            </a:r>
            <a:endParaRPr sz="3200">
              <a:latin typeface="NSimSun"/>
              <a:cs typeface="NSimSun"/>
            </a:endParaRPr>
          </a:p>
          <a:p>
            <a:pPr marL="374650">
              <a:lnSpc>
                <a:spcPts val="3750"/>
              </a:lnSpc>
              <a:spcBef>
                <a:spcPts val="2540"/>
              </a:spcBef>
            </a:pPr>
            <a:r>
              <a:rPr dirty="0" sz="3200" spc="-5">
                <a:latin typeface="NSimSun"/>
                <a:cs typeface="NSimSun"/>
              </a:rPr>
              <a:t>至更高速率的编码范围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24532" y="1800006"/>
            <a:ext cx="7656195" cy="5078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30200"/>
              </a:lnSpc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以MPEG-2作为视音频压缩标准的数字卫星电视 接收机已在欧美形成了很大市场，美国高级电 视联盟(AT</a:t>
            </a:r>
            <a:r>
              <a:rPr dirty="0" sz="2800">
                <a:latin typeface="NSimSun"/>
                <a:cs typeface="NSimSun"/>
              </a:rPr>
              <a:t>V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Gran</a:t>
            </a:r>
            <a:r>
              <a:rPr dirty="0" sz="2800">
                <a:latin typeface="NSimSun"/>
                <a:cs typeface="NSimSun"/>
              </a:rPr>
              <a:t>d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Alliance)和欧洲数字视频</a:t>
            </a:r>
            <a:r>
              <a:rPr dirty="0" sz="2800" spc="-5">
                <a:latin typeface="NSimSun"/>
                <a:cs typeface="NSimSun"/>
              </a:rPr>
              <a:t> 广播计划(Digita</a:t>
            </a:r>
            <a:r>
              <a:rPr dirty="0" sz="2800">
                <a:latin typeface="NSimSun"/>
                <a:cs typeface="NSimSun"/>
              </a:rPr>
              <a:t>l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Vide</a:t>
            </a:r>
            <a:r>
              <a:rPr dirty="0" sz="2800">
                <a:latin typeface="NSimSun"/>
                <a:cs typeface="NSimSun"/>
              </a:rPr>
              <a:t>o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Broadcas</a:t>
            </a:r>
            <a:r>
              <a:rPr dirty="0" sz="2800">
                <a:latin typeface="NSimSun"/>
                <a:cs typeface="NSimSun"/>
              </a:rPr>
              <a:t>t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Project)</a:t>
            </a:r>
            <a:r>
              <a:rPr dirty="0" sz="2800" spc="-5">
                <a:latin typeface="NSimSun"/>
                <a:cs typeface="NSimSun"/>
              </a:rPr>
              <a:t> 先后决定将MPE</a:t>
            </a:r>
            <a:r>
              <a:rPr dirty="0" sz="2800">
                <a:latin typeface="NSimSun"/>
                <a:cs typeface="NSimSun"/>
              </a:rPr>
              <a:t>G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-2用于高清晰度电视(HDTV)广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播中</a:t>
            </a:r>
            <a:endParaRPr sz="2800">
              <a:latin typeface="NSimSun"/>
              <a:cs typeface="NSimSun"/>
            </a:endParaRPr>
          </a:p>
          <a:p>
            <a:pPr marL="355600" marR="5080" indent="-342900">
              <a:lnSpc>
                <a:spcPct val="130200"/>
              </a:lnSpc>
              <a:spcBef>
                <a:spcPts val="670"/>
              </a:spcBef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新一代的数字视盘DVD采用MPEG-2作为其视音频 压缩标准(注:欧、</a:t>
            </a:r>
            <a:r>
              <a:rPr dirty="0" sz="2800">
                <a:latin typeface="NSimSun"/>
                <a:cs typeface="NSimSun"/>
              </a:rPr>
              <a:t>美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、日在视频方面采用</a:t>
            </a:r>
            <a:endParaRPr sz="2800">
              <a:latin typeface="NSimSun"/>
              <a:cs typeface="NSimSun"/>
            </a:endParaRPr>
          </a:p>
          <a:p>
            <a:pPr marL="355600">
              <a:lnSpc>
                <a:spcPts val="3295"/>
              </a:lnSpc>
              <a:spcBef>
                <a:spcPts val="1019"/>
              </a:spcBef>
            </a:pPr>
            <a:r>
              <a:rPr dirty="0" sz="2800" spc="-5">
                <a:latin typeface="NSimSun"/>
                <a:cs typeface="NSimSun"/>
              </a:rPr>
              <a:t>MPEG-2标准,而在音频方面则采用AC-3标准)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MPEG-</a:t>
            </a:r>
            <a:r>
              <a:rPr dirty="0" spc="-10">
                <a:latin typeface="Times New Roman"/>
                <a:cs typeface="Times New Roman"/>
              </a:rPr>
              <a:t>2</a:t>
            </a:r>
            <a:r>
              <a:rPr dirty="0" spc="-15">
                <a:latin typeface="NSimSun"/>
                <a:cs typeface="NSimSun"/>
              </a:rPr>
              <a:t>标准（续）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47913" y="3203447"/>
            <a:ext cx="3598926" cy="2879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24435" y="3201923"/>
            <a:ext cx="3598926" cy="28795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88151" y="2221738"/>
            <a:ext cx="28689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降低颜色饱和度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89440" y="2218690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原图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5097" rIns="0" bIns="0" rtlCol="0" vert="horz">
            <a:spAutoFit/>
          </a:bodyPr>
          <a:lstStyle/>
          <a:p>
            <a:pPr marL="24828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影响清晰度因素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5、颜色饱和度</a:t>
            </a:r>
          </a:p>
        </p:txBody>
      </p:sp>
    </p:spTree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20900" y="1712721"/>
            <a:ext cx="7931150" cy="5384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MPEG-4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标准(ISO/IEC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l4496)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.</a:t>
            </a:r>
            <a:endParaRPr sz="3200">
              <a:latin typeface="NSimSun"/>
              <a:cs typeface="NSimSun"/>
            </a:endParaRPr>
          </a:p>
          <a:p>
            <a:pPr algn="just" marL="755650" marR="157480" indent="-285750">
              <a:lnSpc>
                <a:spcPct val="159800"/>
              </a:lnSpc>
              <a:spcBef>
                <a:spcPts val="635"/>
              </a:spcBef>
            </a:pPr>
            <a:r>
              <a:rPr dirty="0" sz="19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90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1900" spc="-1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1999年5月形成国际标准(版本1), 是一种基于对象的 视(音)频编码标准,目标是支持各种多媒体应用(主要 侧重于对多媒体信息内容的访问)</a:t>
            </a:r>
            <a:endParaRPr sz="2400">
              <a:latin typeface="NSimSun"/>
              <a:cs typeface="NSimSun"/>
            </a:endParaRPr>
          </a:p>
          <a:p>
            <a:pPr marL="755650" marR="5080" indent="-285750">
              <a:lnSpc>
                <a:spcPct val="159800"/>
              </a:lnSpc>
              <a:spcBef>
                <a:spcPts val="570"/>
              </a:spcBef>
            </a:pPr>
            <a:r>
              <a:rPr dirty="0" sz="19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90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1900" spc="-1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为了适应在窄带宽(一般指&lt;64kbit/s)通信线路上对动 态图像进行传输的要求</a:t>
            </a:r>
            <a:endParaRPr sz="2400">
              <a:latin typeface="NSimSun"/>
              <a:cs typeface="NSimSun"/>
            </a:endParaRPr>
          </a:p>
          <a:p>
            <a:pPr algn="just" marL="755650" marR="157480" indent="-285750">
              <a:lnSpc>
                <a:spcPct val="159800"/>
              </a:lnSpc>
              <a:spcBef>
                <a:spcPts val="570"/>
              </a:spcBef>
            </a:pPr>
            <a:r>
              <a:rPr dirty="0" sz="19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90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1900" spc="-1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总目标是对各种音频视频，主要包括：静止图像、序 列图像、计算机图形、3D模型、动画、语言、声音等 进行统一有效的编码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MPEG-</a:t>
            </a:r>
            <a:r>
              <a:rPr dirty="0" spc="-10">
                <a:latin typeface="Times New Roman"/>
                <a:cs typeface="Times New Roman"/>
              </a:rPr>
              <a:t>4</a:t>
            </a:r>
            <a:r>
              <a:rPr dirty="0" spc="-10">
                <a:latin typeface="NSimSun"/>
                <a:cs typeface="NSimSun"/>
              </a:rPr>
              <a:t>标准</a:t>
            </a:r>
          </a:p>
        </p:txBody>
      </p:sp>
    </p:spTree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20900" y="1783588"/>
            <a:ext cx="7931150" cy="4362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MPEG-4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标准(ISO/IEC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l4496)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.</a:t>
            </a:r>
            <a:endParaRPr sz="3200">
              <a:latin typeface="NSimSun"/>
              <a:cs typeface="NSimSun"/>
            </a:endParaRPr>
          </a:p>
          <a:p>
            <a:pPr marL="755650" marR="5080" indent="-285750">
              <a:lnSpc>
                <a:spcPct val="159800"/>
              </a:lnSpc>
              <a:spcBef>
                <a:spcPts val="640"/>
              </a:spcBef>
            </a:pPr>
            <a:r>
              <a:rPr dirty="0" sz="19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90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1900" spc="-1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既支持固定码流也支持变码流，对3种码流范围的视频 已达最优：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950">
              <a:latin typeface="Times New Roman"/>
              <a:cs typeface="Times New Roman"/>
            </a:endParaRPr>
          </a:p>
          <a:p>
            <a:pPr marL="1282700" indent="-355600">
              <a:lnSpc>
                <a:spcPct val="100000"/>
              </a:lnSpc>
              <a:buClr>
                <a:srgbClr val="EE2B0A"/>
              </a:buClr>
              <a:buSzPct val="58333"/>
              <a:buFont typeface="Wingdings"/>
              <a:buChar char=""/>
              <a:tabLst>
                <a:tab pos="1283335" algn="l"/>
                <a:tab pos="1587500" algn="l"/>
                <a:tab pos="2197100" algn="l"/>
              </a:tabLst>
            </a:pPr>
            <a:r>
              <a:rPr dirty="0" sz="2400">
                <a:latin typeface="NSimSun"/>
                <a:cs typeface="NSimSun"/>
              </a:rPr>
              <a:t>&lt;	</a:t>
            </a:r>
            <a:r>
              <a:rPr dirty="0" sz="2400">
                <a:latin typeface="NSimSun"/>
                <a:cs typeface="NSimSun"/>
              </a:rPr>
              <a:t>64k	</a:t>
            </a:r>
            <a:r>
              <a:rPr dirty="0" sz="2400">
                <a:latin typeface="NSimSun"/>
                <a:cs typeface="NSimSun"/>
              </a:rPr>
              <a:t>bit/s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"/>
            </a:pPr>
            <a:endParaRPr sz="195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tabLst>
                <a:tab pos="1307465" algn="l"/>
                <a:tab pos="1764664" algn="l"/>
                <a:tab pos="2069464" algn="l"/>
                <a:tab pos="28314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64	-	384k	bit/s</a:t>
            </a:r>
            <a:endParaRPr sz="2400">
              <a:latin typeface="NSimSun"/>
              <a:cs typeface="NSimSun"/>
            </a:endParaRPr>
          </a:p>
          <a:p>
            <a:pPr marL="1308100" indent="-381000">
              <a:lnSpc>
                <a:spcPct val="100000"/>
              </a:lnSpc>
              <a:spcBef>
                <a:spcPts val="2025"/>
              </a:spcBef>
              <a:buClr>
                <a:srgbClr val="EE2B0A"/>
              </a:buClr>
              <a:buSzPct val="70833"/>
              <a:buFont typeface="Wingdings"/>
              <a:buChar char=""/>
              <a:tabLst>
                <a:tab pos="1308100" algn="l"/>
                <a:tab pos="1917064" algn="l"/>
                <a:tab pos="2983865" algn="l"/>
                <a:tab pos="3288665" algn="l"/>
                <a:tab pos="3745865" algn="l"/>
              </a:tabLst>
            </a:pPr>
            <a:r>
              <a:rPr dirty="0" sz="2400">
                <a:latin typeface="NSimSun"/>
                <a:cs typeface="NSimSun"/>
              </a:rPr>
              <a:t>364	</a:t>
            </a:r>
            <a:r>
              <a:rPr dirty="0" sz="2400">
                <a:latin typeface="NSimSun"/>
                <a:cs typeface="NSimSun"/>
              </a:rPr>
              <a:t>kbit/s	</a:t>
            </a:r>
            <a:r>
              <a:rPr dirty="0" sz="2400">
                <a:latin typeface="Times New Roman"/>
                <a:cs typeface="Times New Roman"/>
              </a:rPr>
              <a:t>–	</a:t>
            </a:r>
            <a:r>
              <a:rPr dirty="0" sz="2400">
                <a:latin typeface="NSimSun"/>
                <a:cs typeface="NSimSun"/>
              </a:rPr>
              <a:t>4M	</a:t>
            </a:r>
            <a:r>
              <a:rPr dirty="0" sz="2400">
                <a:latin typeface="NSimSun"/>
                <a:cs typeface="NSimSun"/>
              </a:rPr>
              <a:t>bit/s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>
              <a:latin typeface="Times New Roman"/>
              <a:cs typeface="Times New Roman"/>
            </a:endParaRPr>
          </a:p>
          <a:p>
            <a:pPr marL="927100">
              <a:lnSpc>
                <a:spcPts val="2840"/>
              </a:lnSpc>
              <a:tabLst>
                <a:tab pos="1307465" algn="l"/>
                <a:tab pos="435546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目前还在考虑直到50M	bit/s的码流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MPEG-</a:t>
            </a:r>
            <a:r>
              <a:rPr dirty="0" spc="-10">
                <a:latin typeface="Times New Roman"/>
                <a:cs typeface="Times New Roman"/>
              </a:rPr>
              <a:t>4</a:t>
            </a:r>
            <a:r>
              <a:rPr dirty="0" spc="-15">
                <a:latin typeface="NSimSun"/>
                <a:cs typeface="NSimSun"/>
              </a:rPr>
              <a:t>标准（续）</a:t>
            </a:r>
          </a:p>
        </p:txBody>
      </p:sp>
    </p:spTree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29282" y="1974088"/>
            <a:ext cx="7626350" cy="459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355600" algn="l"/>
              </a:tabLst>
            </a:pPr>
            <a:r>
              <a:rPr dirty="0" sz="3200" spc="-5">
                <a:latin typeface="NSimSun"/>
                <a:cs typeface="NSimSun"/>
              </a:rPr>
              <a:t>MPEG-7标准</a:t>
            </a:r>
            <a:endParaRPr sz="3200">
              <a:latin typeface="NSimSun"/>
              <a:cs typeface="NSimSun"/>
            </a:endParaRPr>
          </a:p>
          <a:p>
            <a:pPr lvl="1" marL="755650" marR="629920" indent="-285750">
              <a:lnSpc>
                <a:spcPct val="138700"/>
              </a:lnSpc>
              <a:spcBef>
                <a:spcPts val="810"/>
              </a:spcBef>
              <a:buClr>
                <a:srgbClr val="EE2B0A"/>
              </a:buClr>
              <a:buSzPct val="91666"/>
              <a:buFont typeface="Wingdings"/>
              <a:buChar char=""/>
              <a:tabLst>
                <a:tab pos="927100" algn="l"/>
                <a:tab pos="2583815" algn="l"/>
                <a:tab pos="4092575" algn="l"/>
              </a:tabLst>
            </a:pPr>
            <a:r>
              <a:rPr dirty="0" sz="2400">
                <a:latin typeface="Times New Roman"/>
                <a:cs typeface="Times New Roman"/>
              </a:rPr>
              <a:t>“</a:t>
            </a:r>
            <a:r>
              <a:rPr dirty="0" sz="2400" spc="-5">
                <a:latin typeface="NSimSun"/>
                <a:cs typeface="NSimSun"/>
              </a:rPr>
              <a:t>多媒体内容描述接口</a:t>
            </a:r>
            <a:r>
              <a:rPr dirty="0" sz="2400">
                <a:latin typeface="Times New Roman"/>
                <a:cs typeface="Times New Roman"/>
              </a:rPr>
              <a:t>”	</a:t>
            </a:r>
            <a:r>
              <a:rPr dirty="0" sz="2400" spc="-5">
                <a:latin typeface="NSimSun"/>
                <a:cs typeface="NSimSun"/>
              </a:rPr>
              <a:t>(Multimedi</a:t>
            </a:r>
            <a:r>
              <a:rPr dirty="0" sz="2400">
                <a:latin typeface="NSimSun"/>
                <a:cs typeface="NSimSun"/>
              </a:rPr>
              <a:t>a</a:t>
            </a:r>
            <a:r>
              <a:rPr dirty="0" sz="2400" spc="-5">
                <a:latin typeface="NSimSun"/>
                <a:cs typeface="NSimSun"/>
              </a:rPr>
              <a:t> Content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Description	</a:t>
            </a:r>
            <a:r>
              <a:rPr dirty="0" sz="2400">
                <a:latin typeface="NSimSun"/>
                <a:cs typeface="NSimSun"/>
              </a:rPr>
              <a:t>Interface)的标准</a:t>
            </a:r>
            <a:endParaRPr sz="2400">
              <a:latin typeface="NSimSun"/>
              <a:cs typeface="NSimSun"/>
            </a:endParaRPr>
          </a:p>
          <a:p>
            <a:pPr marL="755650" marR="5080" indent="-285750">
              <a:lnSpc>
                <a:spcPct val="129800"/>
              </a:lnSpc>
              <a:spcBef>
                <a:spcPts val="575"/>
              </a:spcBef>
              <a:tabLst>
                <a:tab pos="907415" algn="l"/>
                <a:tab pos="1364615" algn="l"/>
              </a:tabLst>
            </a:pPr>
            <a:r>
              <a:rPr dirty="0" sz="19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9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>
                <a:latin typeface="NSimSun"/>
                <a:cs typeface="NSimSun"/>
              </a:rPr>
              <a:t>该标准将确定各种类型的多媒体信息的标准描述方 法,	可应用于数字图书馆、各种多媒体目录服务、 广播媒体的选择，以及多媒体编辑等领域</a:t>
            </a:r>
            <a:endParaRPr sz="2400">
              <a:latin typeface="NSimSun"/>
              <a:cs typeface="NSimSun"/>
            </a:endParaRPr>
          </a:p>
          <a:p>
            <a:pPr marL="755650" marR="157480" indent="-285750">
              <a:lnSpc>
                <a:spcPct val="129800"/>
              </a:lnSpc>
              <a:spcBef>
                <a:spcPts val="570"/>
              </a:spcBef>
              <a:tabLst>
                <a:tab pos="907415" algn="l"/>
              </a:tabLst>
            </a:pPr>
            <a:r>
              <a:rPr dirty="0" sz="19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9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>
                <a:latin typeface="NSimSun"/>
                <a:cs typeface="NSimSun"/>
              </a:rPr>
              <a:t>目标是指定1组描述不同多媒体信息的标准描述 符，这些描述要与信息内容相关以便能快速和有效 地查询各种多媒体信息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MPEG-</a:t>
            </a:r>
            <a:r>
              <a:rPr dirty="0" spc="-10">
                <a:latin typeface="Times New Roman"/>
                <a:cs typeface="Times New Roman"/>
              </a:rPr>
              <a:t>7</a:t>
            </a:r>
            <a:r>
              <a:rPr dirty="0" spc="-10">
                <a:latin typeface="NSimSun"/>
                <a:cs typeface="NSimSun"/>
              </a:rPr>
              <a:t>标准</a:t>
            </a:r>
          </a:p>
        </p:txBody>
      </p:sp>
    </p:spTree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29282" y="1974088"/>
            <a:ext cx="7651750" cy="310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355600" algn="l"/>
              </a:tabLst>
            </a:pPr>
            <a:r>
              <a:rPr dirty="0" sz="3200" spc="-5">
                <a:latin typeface="NSimSun"/>
                <a:cs typeface="NSimSun"/>
              </a:rPr>
              <a:t>MPEG-7标准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ct val="131500"/>
              </a:lnSpc>
              <a:spcBef>
                <a:spcPts val="1180"/>
              </a:spcBef>
              <a:tabLst>
                <a:tab pos="93345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 spc="-5">
                <a:latin typeface="NSimSun"/>
                <a:cs typeface="NSimSun"/>
              </a:rPr>
              <a:t>MPEG-7采取的描述方案和方法与被描述内容是否编 </a:t>
            </a:r>
            <a:r>
              <a:rPr dirty="0" sz="2400">
                <a:latin typeface="NSimSun"/>
                <a:cs typeface="NSimSun"/>
              </a:rPr>
              <a:t>码或如何存储无关，例如视觉信号仍可以用已有的</a:t>
            </a:r>
            <a:r>
              <a:rPr dirty="0" sz="2400">
                <a:latin typeface="NSimSun"/>
                <a:cs typeface="NSimSun"/>
              </a:rPr>
              <a:t> 各种编码方案（如JPEG，MPEG-1,MPEG-2,MPEG-4</a:t>
            </a:r>
            <a:endParaRPr sz="2400">
              <a:latin typeface="NSimSun"/>
              <a:cs typeface="NSimSun"/>
            </a:endParaRPr>
          </a:p>
          <a:p>
            <a:pPr marL="755650">
              <a:lnSpc>
                <a:spcPct val="100000"/>
              </a:lnSpc>
              <a:spcBef>
                <a:spcPts val="855"/>
              </a:spcBef>
            </a:pPr>
            <a:r>
              <a:rPr dirty="0" sz="2400">
                <a:latin typeface="NSimSun"/>
                <a:cs typeface="NSimSun"/>
              </a:rPr>
              <a:t>等）进行编码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60"/>
              </a:lnSpc>
              <a:spcBef>
                <a:spcPts val="1430"/>
              </a:spcBef>
            </a:pPr>
            <a:r>
              <a:rPr dirty="0" sz="19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90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1900" spc="-1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计划2001年9月形成，但还有许多研究工作要做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5">
                <a:latin typeface="Times New Roman"/>
                <a:cs typeface="Times New Roman"/>
              </a:rPr>
              <a:t>MPEG-</a:t>
            </a:r>
            <a:r>
              <a:rPr dirty="0" spc="-10">
                <a:latin typeface="Times New Roman"/>
                <a:cs typeface="Times New Roman"/>
              </a:rPr>
              <a:t>7</a:t>
            </a:r>
            <a:r>
              <a:rPr dirty="0" spc="-15">
                <a:latin typeface="NSimSun"/>
                <a:cs typeface="NSimSun"/>
              </a:rPr>
              <a:t>标准（续）</a:t>
            </a:r>
          </a:p>
        </p:txBody>
      </p:sp>
    </p:spTree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208"/>
            <a:ext cx="7481570" cy="4226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MPEG-2</a:t>
            </a:r>
            <a:r>
              <a:rPr dirty="0" sz="3200" spc="-10" b="1">
                <a:latin typeface="Times New Roman"/>
                <a:cs typeface="Times New Roman"/>
              </a:rPr>
              <a:t>1</a:t>
            </a:r>
            <a:r>
              <a:rPr dirty="0" sz="3200" spc="-15" b="1">
                <a:latin typeface="NSimSun"/>
                <a:cs typeface="NSimSun"/>
              </a:rPr>
              <a:t>标准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6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498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355600" algn="l"/>
              </a:tabLst>
            </a:pPr>
            <a:r>
              <a:rPr dirty="0" sz="3200" spc="-5">
                <a:latin typeface="NSimSun"/>
                <a:cs typeface="NSimSun"/>
              </a:rPr>
              <a:t>MPEG-21标准.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(Multimedia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Framework)</a:t>
            </a:r>
            <a:r>
              <a:rPr dirty="0" sz="3200" spc="-5">
                <a:latin typeface="NSimSun"/>
                <a:cs typeface="NSimSun"/>
              </a:rPr>
              <a:t> 多媒体框架标准适合于多种应用领域中</a:t>
            </a:r>
            <a:endParaRPr sz="3200">
              <a:latin typeface="NSimSun"/>
              <a:cs typeface="NSimSun"/>
            </a:endParaRPr>
          </a:p>
          <a:p>
            <a:pPr marL="355600" marR="213360">
              <a:lnSpc>
                <a:spcPct val="129800"/>
              </a:lnSpc>
            </a:pPr>
            <a:r>
              <a:rPr dirty="0" sz="3200" spc="-5">
                <a:latin typeface="NSimSun"/>
                <a:cs typeface="NSimSun"/>
              </a:rPr>
              <a:t>各种类型用户对各种类型内容的传送和 使用，可通过大范围的网络和设备允许</a:t>
            </a:r>
            <a:endParaRPr sz="3200">
              <a:latin typeface="NSimSun"/>
              <a:cs typeface="NSimSun"/>
            </a:endParaRPr>
          </a:p>
          <a:p>
            <a:pPr marL="355600">
              <a:lnSpc>
                <a:spcPts val="3750"/>
              </a:lnSpc>
              <a:spcBef>
                <a:spcPts val="1150"/>
              </a:spcBef>
            </a:pPr>
            <a:r>
              <a:rPr dirty="0" sz="3200" spc="-5">
                <a:latin typeface="NSimSun"/>
                <a:cs typeface="NSimSun"/>
              </a:rPr>
              <a:t>对多媒体资源的透明和增强使用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ts val="4665"/>
              </a:lnSpc>
            </a:pPr>
            <a:r>
              <a:rPr dirty="0" spc="-20">
                <a:latin typeface="NSimSun"/>
                <a:cs typeface="NSimSun"/>
              </a:rPr>
              <a:t>数字图像处理（9）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447" y="2095246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0719" y="4168160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5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形态学图像处理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86130">
              <a:lnSpc>
                <a:spcPct val="100000"/>
              </a:lnSpc>
              <a:tabLst>
                <a:tab pos="119761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786130">
              <a:lnSpc>
                <a:spcPct val="100000"/>
              </a:lnSpc>
              <a:spcBef>
                <a:spcPts val="1710"/>
              </a:spcBef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pc="2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集合论基础知识</a:t>
            </a:r>
            <a:endParaRPr sz="3200">
              <a:latin typeface="SimSun"/>
              <a:cs typeface="SimSun"/>
            </a:endParaRPr>
          </a:p>
          <a:p>
            <a:pPr marL="786130">
              <a:lnSpc>
                <a:spcPct val="100000"/>
              </a:lnSpc>
              <a:spcBef>
                <a:spcPts val="1925"/>
              </a:spcBef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pc="2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膨胀和腐蚀：产生滤波器作用</a:t>
            </a:r>
            <a:endParaRPr sz="3200">
              <a:latin typeface="SimSun"/>
              <a:cs typeface="SimSun"/>
            </a:endParaRPr>
          </a:p>
          <a:p>
            <a:pPr marL="786130">
              <a:lnSpc>
                <a:spcPct val="100000"/>
              </a:lnSpc>
              <a:spcBef>
                <a:spcPts val="1920"/>
              </a:spcBef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pc="2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开操作和闭操作：产生滤波器作用</a:t>
            </a:r>
            <a:endParaRPr sz="3200">
              <a:latin typeface="SimSun"/>
              <a:cs typeface="SimSun"/>
            </a:endParaRPr>
          </a:p>
          <a:p>
            <a:pPr marL="786130">
              <a:lnSpc>
                <a:spcPct val="100000"/>
              </a:lnSpc>
              <a:spcBef>
                <a:spcPts val="1925"/>
              </a:spcBef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pc="2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击中或击不中变换</a:t>
            </a:r>
            <a:endParaRPr sz="3200">
              <a:latin typeface="SimSun"/>
              <a:cs typeface="SimSun"/>
            </a:endParaRPr>
          </a:p>
          <a:p>
            <a:pPr marL="786130">
              <a:lnSpc>
                <a:spcPts val="3750"/>
              </a:lnSpc>
              <a:spcBef>
                <a:spcPts val="1920"/>
              </a:spcBef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pc="2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形态学的主要应用：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879" y="6163726"/>
            <a:ext cx="7137400" cy="813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05130">
              <a:lnSpc>
                <a:spcPct val="111900"/>
              </a:lnSpc>
            </a:pPr>
            <a:r>
              <a:rPr dirty="0" sz="2400">
                <a:latin typeface="SimSun"/>
                <a:cs typeface="SimSun"/>
              </a:rPr>
              <a:t>边界提取、区域填充、连通分量的提取、凸壳、细 化、粗化等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724914"/>
            <a:ext cx="7616190" cy="518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7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形态学一般指生物学中研究动物和植物结构 的一个分支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用</a:t>
            </a:r>
            <a:r>
              <a:rPr dirty="0" sz="2800" spc="-5">
                <a:latin typeface="SimSun"/>
                <a:cs typeface="SimSun"/>
              </a:rPr>
              <a:t>数学形态学（也</a:t>
            </a:r>
            <a:r>
              <a:rPr dirty="0" sz="2800" spc="-10">
                <a:latin typeface="SimSun"/>
                <a:cs typeface="SimSun"/>
              </a:rPr>
              <a:t>称</a:t>
            </a:r>
            <a:r>
              <a:rPr dirty="0" sz="2800" spc="-5">
                <a:latin typeface="NSimSun"/>
                <a:cs typeface="NSimSun"/>
              </a:rPr>
              <a:t>图像代数）表示以形态 为基础对图像进行分析的数学工具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基本思想是用具有一定形态的结构元素去度 量和提取图像中的对应形状以达到对图像分析 和识别的目的</a:t>
            </a:r>
            <a:endParaRPr sz="2800">
              <a:latin typeface="NSimSun"/>
              <a:cs typeface="NSimSun"/>
            </a:endParaRPr>
          </a:p>
          <a:p>
            <a:pPr marL="469900" marR="94615">
              <a:lnSpc>
                <a:spcPct val="105200"/>
              </a:lnSpc>
              <a:spcBef>
                <a:spcPts val="134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204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SimSun"/>
                <a:cs typeface="SimSun"/>
              </a:rPr>
              <a:t>形态学图像处理的数学基础和所用语言是集 </a:t>
            </a:r>
            <a:r>
              <a:rPr dirty="0" sz="2800">
                <a:latin typeface="SimSun"/>
                <a:cs typeface="SimSun"/>
              </a:rPr>
              <a:t>合论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形态学图像处理</a:t>
            </a:r>
          </a:p>
        </p:txBody>
      </p:sp>
    </p:spTree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37690"/>
            <a:ext cx="7593330" cy="3041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概述（续）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7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SimSun"/>
                <a:cs typeface="SimSun"/>
              </a:rPr>
              <a:t>形态学图像处理的应用可以简化图像数据， 保持它们基本的形状特性，并除去不相干的结 </a:t>
            </a:r>
            <a:r>
              <a:rPr dirty="0" sz="2800">
                <a:latin typeface="SimSun"/>
                <a:cs typeface="SimSun"/>
              </a:rPr>
              <a:t>构</a:t>
            </a:r>
            <a:endParaRPr sz="2800">
              <a:latin typeface="SimSun"/>
              <a:cs typeface="SimSun"/>
            </a:endParaRPr>
          </a:p>
          <a:p>
            <a:pPr marL="469900" marR="159385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形态学图像处理的基本运算有4个：膨胀、 腐蚀、开操作和闭操作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形态学图像处理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81098" y="959865"/>
            <a:ext cx="4643120" cy="3830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数字图像处理基础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4550">
              <a:latin typeface="Times New Roman"/>
              <a:cs typeface="Times New Roman"/>
            </a:endParaRPr>
          </a:p>
          <a:p>
            <a:pPr marL="157480">
              <a:lnSpc>
                <a:spcPct val="100000"/>
              </a:lnSpc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图像的采样和量化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ct val="100000"/>
              </a:lnSpc>
              <a:spcBef>
                <a:spcPts val="1920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数字图像的表示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ct val="100000"/>
              </a:lnSpc>
              <a:spcBef>
                <a:spcPts val="1925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数字图像的质量</a:t>
            </a:r>
            <a:endParaRPr sz="3200">
              <a:latin typeface="NSimSun"/>
              <a:cs typeface="NSimSun"/>
            </a:endParaRPr>
          </a:p>
          <a:p>
            <a:pPr marL="157480">
              <a:lnSpc>
                <a:spcPts val="3750"/>
              </a:lnSpc>
              <a:spcBef>
                <a:spcPts val="1920"/>
              </a:spcBef>
              <a:tabLst>
                <a:tab pos="56832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像素间的一些基本关系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37690"/>
            <a:ext cx="5071110" cy="1119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集合论基础知识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7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复习集合的并、交、补、差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形态学图像处理</a:t>
            </a:r>
          </a:p>
        </p:txBody>
      </p:sp>
      <p:sp>
        <p:nvSpPr>
          <p:cNvPr id="7" name="object 7"/>
          <p:cNvSpPr/>
          <p:nvPr/>
        </p:nvSpPr>
        <p:spPr>
          <a:xfrm>
            <a:off x="2394089" y="3273552"/>
            <a:ext cx="6294120" cy="295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38311" y="2678176"/>
            <a:ext cx="194945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311" y="3179330"/>
            <a:ext cx="7165340" cy="1133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83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即关于原集合原点对称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集合A平移到点z=(z</a:t>
            </a:r>
            <a:r>
              <a:rPr dirty="0" baseline="-20467" sz="2850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,z</a:t>
            </a:r>
            <a:r>
              <a:rPr dirty="0" baseline="-20467" sz="2850">
                <a:latin typeface="NSimSun"/>
                <a:cs typeface="NSimSun"/>
              </a:rPr>
              <a:t>2</a:t>
            </a:r>
            <a:r>
              <a:rPr dirty="0" sz="2800" spc="-5">
                <a:latin typeface="NSimSun"/>
                <a:cs typeface="NSimSun"/>
              </a:rPr>
              <a:t>),表示为(A)</a:t>
            </a:r>
            <a:r>
              <a:rPr dirty="0" baseline="-20467" sz="2850" spc="-7">
                <a:latin typeface="NSimSun"/>
                <a:cs typeface="NSimSun"/>
              </a:rPr>
              <a:t>z</a:t>
            </a:r>
            <a:r>
              <a:rPr dirty="0" sz="2800" spc="-5">
                <a:latin typeface="NSimSun"/>
                <a:cs typeface="NSimSun"/>
              </a:rPr>
              <a:t>，定义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8298" y="4248404"/>
            <a:ext cx="3816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latin typeface="NSimSun"/>
                <a:cs typeface="NSimSun"/>
              </a:rPr>
              <a:t>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098" y="959865"/>
            <a:ext cx="3280410" cy="1354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143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形态学图像处理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650">
              <a:latin typeface="Times New Roman"/>
              <a:cs typeface="Times New Roman"/>
            </a:endParaRPr>
          </a:p>
          <a:p>
            <a:pPr algn="ctr">
              <a:lnSpc>
                <a:spcPts val="3750"/>
              </a:lnSpc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集合论基础知识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13453" y="2427223"/>
            <a:ext cx="113030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5">
                <a:latin typeface="Times New Roman"/>
                <a:cs typeface="Times New Roman"/>
              </a:rPr>
              <a:t>^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0625" y="2377947"/>
            <a:ext cx="6413500" cy="579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323465" algn="l"/>
              </a:tabLst>
            </a:pPr>
            <a:r>
              <a:rPr dirty="0" baseline="-10912" sz="4200" spc="-7">
                <a:latin typeface="NSimSun"/>
                <a:cs typeface="NSimSun"/>
              </a:rPr>
              <a:t>集合B的反</a:t>
            </a:r>
            <a:r>
              <a:rPr dirty="0" baseline="-10912" sz="4200">
                <a:latin typeface="NSimSun"/>
                <a:cs typeface="NSimSun"/>
              </a:rPr>
              <a:t>射</a:t>
            </a:r>
            <a:r>
              <a:rPr dirty="0" baseline="-10912" sz="4200" spc="-1462">
                <a:latin typeface="NSimSun"/>
                <a:cs typeface="NSimSun"/>
              </a:rPr>
              <a:t> </a:t>
            </a:r>
            <a:r>
              <a:rPr dirty="0" baseline="-7936" sz="3150" spc="-15" i="1">
                <a:latin typeface="Times New Roman"/>
                <a:cs typeface="Times New Roman"/>
              </a:rPr>
              <a:t>B</a:t>
            </a:r>
            <a:r>
              <a:rPr dirty="0" baseline="-7936" sz="3150" i="1">
                <a:latin typeface="Times New Roman"/>
                <a:cs typeface="Times New Roman"/>
              </a:rPr>
              <a:t>	</a:t>
            </a:r>
            <a:r>
              <a:rPr dirty="0" baseline="-10912" sz="4200">
                <a:latin typeface="NSimSun"/>
                <a:cs typeface="NSimSun"/>
              </a:rPr>
              <a:t>，</a:t>
            </a:r>
            <a:r>
              <a:rPr dirty="0" baseline="-10912" sz="4200" spc="-7">
                <a:latin typeface="NSimSun"/>
                <a:cs typeface="NSimSun"/>
              </a:rPr>
              <a:t>定义</a:t>
            </a:r>
            <a:r>
              <a:rPr dirty="0" baseline="-10912" sz="4200">
                <a:latin typeface="NSimSun"/>
                <a:cs typeface="NSimSun"/>
              </a:rPr>
              <a:t>为</a:t>
            </a:r>
            <a:r>
              <a:rPr dirty="0" baseline="-10912" sz="4200" spc="-480">
                <a:latin typeface="NSimSun"/>
                <a:cs typeface="NSimSu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r>
              <a:rPr dirty="0" sz="2550" spc="-270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</a:t>
            </a:r>
            <a:r>
              <a:rPr dirty="0" sz="2550" spc="-395">
                <a:latin typeface="Times New Roman"/>
                <a:cs typeface="Times New Roman"/>
              </a:rPr>
              <a:t> </a:t>
            </a:r>
            <a:r>
              <a:rPr dirty="0" sz="3500" spc="-875">
                <a:latin typeface="Symbol"/>
                <a:cs typeface="Symbol"/>
              </a:rPr>
              <a:t></a:t>
            </a:r>
            <a:r>
              <a:rPr dirty="0" sz="2550" spc="135" i="1">
                <a:latin typeface="Times New Roman"/>
                <a:cs typeface="Times New Roman"/>
              </a:rPr>
              <a:t>w</a:t>
            </a:r>
            <a:r>
              <a:rPr dirty="0" sz="2550" spc="5">
                <a:latin typeface="Times New Roman"/>
                <a:cs typeface="Times New Roman"/>
              </a:rPr>
              <a:t>|</a:t>
            </a:r>
            <a:r>
              <a:rPr dirty="0" sz="2550" spc="-215">
                <a:latin typeface="Times New Roman"/>
                <a:cs typeface="Times New Roman"/>
              </a:rPr>
              <a:t> </a:t>
            </a:r>
            <a:r>
              <a:rPr dirty="0" sz="2550" spc="20" i="1">
                <a:latin typeface="Times New Roman"/>
                <a:cs typeface="Times New Roman"/>
              </a:rPr>
              <a:t>w</a:t>
            </a:r>
            <a:r>
              <a:rPr dirty="0" sz="2550" spc="-375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</a:t>
            </a:r>
            <a:r>
              <a:rPr dirty="0" sz="2550" spc="-280">
                <a:latin typeface="Times New Roman"/>
                <a:cs typeface="Times New Roman"/>
              </a:rPr>
              <a:t> </a:t>
            </a:r>
            <a:r>
              <a:rPr dirty="0" sz="2550" spc="-190">
                <a:latin typeface="Symbol"/>
                <a:cs typeface="Symbol"/>
              </a:rPr>
              <a:t></a:t>
            </a:r>
            <a:r>
              <a:rPr dirty="0" sz="2550" spc="-170" i="1">
                <a:latin typeface="Times New Roman"/>
                <a:cs typeface="Times New Roman"/>
              </a:rPr>
              <a:t>b</a:t>
            </a:r>
            <a:r>
              <a:rPr dirty="0" sz="2550" spc="120">
                <a:latin typeface="Times New Roman"/>
                <a:cs typeface="Times New Roman"/>
              </a:rPr>
              <a:t>,</a:t>
            </a:r>
            <a:r>
              <a:rPr dirty="0" sz="2550" spc="150" i="1">
                <a:latin typeface="Times New Roman"/>
                <a:cs typeface="Times New Roman"/>
              </a:rPr>
              <a:t>b</a:t>
            </a:r>
            <a:r>
              <a:rPr dirty="0" sz="2550" spc="155">
                <a:latin typeface="Symbol"/>
                <a:cs typeface="Symbol"/>
              </a:rPr>
              <a:t></a:t>
            </a:r>
            <a:r>
              <a:rPr dirty="0" sz="2550" spc="-250" i="1">
                <a:latin typeface="Times New Roman"/>
                <a:cs typeface="Times New Roman"/>
              </a:rPr>
              <a:t>B</a:t>
            </a:r>
            <a:r>
              <a:rPr dirty="0" sz="3500" spc="-635">
                <a:latin typeface="Symbol"/>
                <a:cs typeface="Symbol"/>
              </a:rPr>
              <a:t>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66636" y="2286000"/>
            <a:ext cx="13335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^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2917" y="5417820"/>
            <a:ext cx="54483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489325" y="5265420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平移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9196" y="4430776"/>
            <a:ext cx="3241675" cy="1114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-345">
                <a:latin typeface="Symbol"/>
                <a:cs typeface="Symbol"/>
              </a:rPr>
              <a:t></a:t>
            </a:r>
            <a:r>
              <a:rPr dirty="0" sz="2800" spc="-210" i="1">
                <a:latin typeface="Times New Roman"/>
                <a:cs typeface="Times New Roman"/>
              </a:rPr>
              <a:t>A</a:t>
            </a:r>
            <a:r>
              <a:rPr dirty="0" sz="3800" spc="-455">
                <a:latin typeface="Symbol"/>
                <a:cs typeface="Symbol"/>
              </a:rPr>
              <a:t></a:t>
            </a:r>
            <a:r>
              <a:rPr dirty="0" baseline="-22792" sz="2925" spc="15" i="1">
                <a:latin typeface="Times New Roman"/>
                <a:cs typeface="Times New Roman"/>
              </a:rPr>
              <a:t>z</a:t>
            </a:r>
            <a:r>
              <a:rPr dirty="0" baseline="-22792" sz="2925" i="1">
                <a:latin typeface="Times New Roman"/>
                <a:cs typeface="Times New Roman"/>
              </a:rPr>
              <a:t> </a:t>
            </a:r>
            <a:r>
              <a:rPr dirty="0" baseline="-22792" sz="2925" spc="-209" i="1">
                <a:latin typeface="Times New Roman"/>
                <a:cs typeface="Times New Roman"/>
              </a:rPr>
              <a:t> </a:t>
            </a:r>
            <a:r>
              <a:rPr dirty="0" sz="2800" spc="10">
                <a:latin typeface="Symbol"/>
                <a:cs typeface="Symbol"/>
              </a:rPr>
              <a:t></a:t>
            </a:r>
            <a:r>
              <a:rPr dirty="0" sz="2800" spc="-459">
                <a:latin typeface="Times New Roman"/>
                <a:cs typeface="Times New Roman"/>
              </a:rPr>
              <a:t> </a:t>
            </a:r>
            <a:r>
              <a:rPr dirty="0" sz="3800" spc="-1025">
                <a:latin typeface="Symbol"/>
                <a:cs typeface="Symbol"/>
              </a:rPr>
              <a:t></a:t>
            </a:r>
            <a:r>
              <a:rPr dirty="0" sz="2800" spc="10" i="1">
                <a:latin typeface="Times New Roman"/>
                <a:cs typeface="Times New Roman"/>
              </a:rPr>
              <a:t>c</a:t>
            </a:r>
            <a:r>
              <a:rPr dirty="0" sz="2800" spc="-409" i="1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|</a:t>
            </a:r>
            <a:r>
              <a:rPr dirty="0" sz="2800" spc="-325">
                <a:latin typeface="Times New Roman"/>
                <a:cs typeface="Times New Roman"/>
              </a:rPr>
              <a:t> </a:t>
            </a:r>
            <a:r>
              <a:rPr dirty="0" sz="2800" spc="10" i="1">
                <a:latin typeface="Times New Roman"/>
                <a:cs typeface="Times New Roman"/>
              </a:rPr>
              <a:t>c</a:t>
            </a:r>
            <a:r>
              <a:rPr dirty="0" sz="2800" spc="-260" i="1">
                <a:latin typeface="Times New Roman"/>
                <a:cs typeface="Times New Roman"/>
              </a:rPr>
              <a:t> </a:t>
            </a:r>
            <a:r>
              <a:rPr dirty="0" sz="2800" spc="10">
                <a:latin typeface="Symbol"/>
                <a:cs typeface="Symbol"/>
              </a:rPr>
              <a:t></a:t>
            </a:r>
            <a:r>
              <a:rPr dirty="0" sz="2800" spc="-335">
                <a:latin typeface="Times New Roman"/>
                <a:cs typeface="Times New Roman"/>
              </a:rPr>
              <a:t> </a:t>
            </a:r>
            <a:r>
              <a:rPr dirty="0" sz="2800" spc="10" i="1">
                <a:latin typeface="Times New Roman"/>
                <a:cs typeface="Times New Roman"/>
              </a:rPr>
              <a:t>a</a:t>
            </a:r>
            <a:r>
              <a:rPr dirty="0" sz="2800" spc="-445" i="1">
                <a:latin typeface="Times New Roman"/>
                <a:cs typeface="Times New Roman"/>
              </a:rPr>
              <a:t> </a:t>
            </a:r>
            <a:r>
              <a:rPr dirty="0" sz="2800" spc="10">
                <a:latin typeface="Symbol"/>
                <a:cs typeface="Symbol"/>
              </a:rPr>
              <a:t></a:t>
            </a:r>
            <a:r>
              <a:rPr dirty="0" sz="2800" spc="-355">
                <a:latin typeface="Times New Roman"/>
                <a:cs typeface="Times New Roman"/>
              </a:rPr>
              <a:t> </a:t>
            </a:r>
            <a:r>
              <a:rPr dirty="0" sz="2800" spc="-80" i="1">
                <a:latin typeface="Times New Roman"/>
                <a:cs typeface="Times New Roman"/>
              </a:rPr>
              <a:t>z</a:t>
            </a:r>
            <a:r>
              <a:rPr dirty="0" sz="2800" spc="195">
                <a:latin typeface="Times New Roman"/>
                <a:cs typeface="Times New Roman"/>
              </a:rPr>
              <a:t>,</a:t>
            </a:r>
            <a:r>
              <a:rPr dirty="0" sz="2800" spc="175" i="1">
                <a:latin typeface="Times New Roman"/>
                <a:cs typeface="Times New Roman"/>
              </a:rPr>
              <a:t>a</a:t>
            </a:r>
            <a:r>
              <a:rPr dirty="0" sz="2800" spc="15">
                <a:latin typeface="Symbol"/>
                <a:cs typeface="Symbol"/>
              </a:rPr>
              <a:t></a:t>
            </a:r>
            <a:r>
              <a:rPr dirty="0" sz="2800" spc="-455">
                <a:latin typeface="Times New Roman"/>
                <a:cs typeface="Times New Roman"/>
              </a:rPr>
              <a:t> </a:t>
            </a:r>
            <a:r>
              <a:rPr dirty="0" sz="2800" spc="-415" i="1">
                <a:latin typeface="Times New Roman"/>
                <a:cs typeface="Times New Roman"/>
              </a:rPr>
              <a:t>A</a:t>
            </a:r>
            <a:r>
              <a:rPr dirty="0" sz="3800" spc="-690">
                <a:latin typeface="Symbol"/>
                <a:cs typeface="Symbol"/>
              </a:rPr>
              <a:t></a:t>
            </a:r>
            <a:endParaRPr sz="3800">
              <a:latin typeface="Symbol"/>
              <a:cs typeface="Symbol"/>
            </a:endParaRPr>
          </a:p>
          <a:p>
            <a:pPr algn="ctr" marL="273685">
              <a:lnSpc>
                <a:spcPts val="2155"/>
              </a:lnSpc>
              <a:spcBef>
                <a:spcPts val="2060"/>
              </a:spcBef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反射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37690"/>
            <a:ext cx="6527165" cy="176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膨胀和腐蚀</a:t>
            </a:r>
            <a:endParaRPr sz="3200">
              <a:latin typeface="NSimSun"/>
              <a:cs typeface="NSimSun"/>
            </a:endParaRPr>
          </a:p>
          <a:p>
            <a:pPr marL="825500" marR="5080" indent="-356235">
              <a:lnSpc>
                <a:spcPts val="5050"/>
              </a:lnSpc>
              <a:spcBef>
                <a:spcPts val="434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膨胀：使图像扩大 A和B是两个集合，A被B膨胀定义为：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5498" y="5049773"/>
            <a:ext cx="6565265" cy="1476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59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上式表示：</a:t>
            </a:r>
            <a:r>
              <a:rPr dirty="0" sz="2400" spc="-5">
                <a:latin typeface="Times New Roman"/>
                <a:cs typeface="Times New Roman"/>
              </a:rPr>
              <a:t>B</a:t>
            </a:r>
            <a:r>
              <a:rPr dirty="0" sz="2400" spc="-5">
                <a:latin typeface="SimSun"/>
                <a:cs typeface="SimSun"/>
              </a:rPr>
              <a:t>的反射进行平移与</a:t>
            </a:r>
            <a:r>
              <a:rPr dirty="0" sz="2400" spc="-5">
                <a:latin typeface="Times New Roman"/>
                <a:cs typeface="Times New Roman"/>
              </a:rPr>
              <a:t>A</a:t>
            </a:r>
            <a:r>
              <a:rPr dirty="0" sz="2400" spc="-5">
                <a:latin typeface="SimSun"/>
                <a:cs typeface="SimSun"/>
              </a:rPr>
              <a:t>的交集不为空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3359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B的反射：相对于自身原点的映象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40"/>
              </a:lnSpc>
              <a:spcBef>
                <a:spcPts val="1430"/>
              </a:spcBef>
              <a:tabLst>
                <a:tab pos="3359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B的平移：对B的反射进行位移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形态学图像处理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05498" y="4098785"/>
            <a:ext cx="187325" cy="395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0">
                <a:latin typeface="Symbol"/>
                <a:cs typeface="Symbol"/>
              </a:rPr>
              <a:t>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0501" y="4331207"/>
            <a:ext cx="2172335" cy="490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997075" algn="l"/>
              </a:tabLst>
            </a:pPr>
            <a:r>
              <a:rPr dirty="0" sz="2550" spc="-1265">
                <a:latin typeface="Symbol"/>
                <a:cs typeface="Symbol"/>
              </a:rPr>
              <a:t></a:t>
            </a:r>
            <a:r>
              <a:rPr dirty="0" baseline="-16339" sz="3825" spc="15">
                <a:latin typeface="Symbol"/>
                <a:cs typeface="Symbol"/>
              </a:rPr>
              <a:t></a:t>
            </a:r>
            <a:r>
              <a:rPr dirty="0" baseline="-16339" sz="3825">
                <a:latin typeface="Times New Roman"/>
                <a:cs typeface="Times New Roman"/>
              </a:rPr>
              <a:t>	</a:t>
            </a:r>
            <a:r>
              <a:rPr dirty="0" sz="2550" spc="-1265">
                <a:latin typeface="Symbol"/>
                <a:cs typeface="Symbol"/>
              </a:rPr>
              <a:t></a:t>
            </a:r>
            <a:r>
              <a:rPr dirty="0" baseline="-16339" sz="3825" spc="15">
                <a:latin typeface="Symbol"/>
                <a:cs typeface="Symbol"/>
              </a:rPr>
              <a:t></a:t>
            </a:r>
            <a:endParaRPr baseline="-16339" sz="3825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6085" y="4159757"/>
            <a:ext cx="151130" cy="395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0">
                <a:latin typeface="Symbol"/>
                <a:cs typeface="Symbol"/>
              </a:rPr>
              <a:t>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3279" y="4369358"/>
            <a:ext cx="602615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5125" algn="l"/>
              </a:tabLst>
            </a:pPr>
            <a:r>
              <a:rPr dirty="0" sz="2550" spc="10">
                <a:latin typeface="Symbol"/>
                <a:cs typeface="Symbol"/>
              </a:rPr>
              <a:t></a:t>
            </a:r>
            <a:r>
              <a:rPr dirty="0" sz="2550" spc="10">
                <a:latin typeface="Times New Roman"/>
                <a:cs typeface="Times New Roman"/>
              </a:rPr>
              <a:t>	</a:t>
            </a:r>
            <a:r>
              <a:rPr dirty="0" sz="2550" spc="75">
                <a:latin typeface="Symbol"/>
                <a:cs typeface="Symbol"/>
              </a:rPr>
              <a:t></a:t>
            </a:r>
            <a:r>
              <a:rPr dirty="0" baseline="-12345" sz="2700" i="1">
                <a:latin typeface="Times New Roman"/>
                <a:cs typeface="Times New Roman"/>
              </a:rPr>
              <a:t>z</a:t>
            </a:r>
            <a:endParaRPr baseline="-12345" sz="2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3279" y="3829113"/>
            <a:ext cx="504190" cy="395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0">
                <a:latin typeface="Symbol"/>
                <a:cs typeface="Symbol"/>
              </a:rPr>
              <a:t></a:t>
            </a:r>
            <a:r>
              <a:rPr dirty="0" sz="2550" spc="-170">
                <a:latin typeface="Times New Roman"/>
                <a:cs typeface="Times New Roman"/>
              </a:rPr>
              <a:t> </a:t>
            </a:r>
            <a:r>
              <a:rPr dirty="0" baseline="23148" sz="2700">
                <a:latin typeface="Times New Roman"/>
                <a:cs typeface="Times New Roman"/>
              </a:rPr>
              <a:t>^</a:t>
            </a:r>
            <a:r>
              <a:rPr dirty="0" baseline="23148" sz="2700" spc="30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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3455" y="4023359"/>
            <a:ext cx="3129280" cy="532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95"/>
              </a:lnSpc>
              <a:tabLst>
                <a:tab pos="1295400" algn="l"/>
                <a:tab pos="2052320" algn="l"/>
              </a:tabLst>
            </a:pPr>
            <a:r>
              <a:rPr dirty="0" sz="2550" spc="75" i="1">
                <a:latin typeface="Times New Roman"/>
                <a:cs typeface="Times New Roman"/>
              </a:rPr>
              <a:t>A</a:t>
            </a:r>
            <a:r>
              <a:rPr dirty="0" sz="2550" spc="200">
                <a:latin typeface="Symbol"/>
                <a:cs typeface="Symbol"/>
              </a:rPr>
              <a:t>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r>
              <a:rPr dirty="0" sz="2550" spc="-265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</a:t>
            </a:r>
            <a:r>
              <a:rPr dirty="0" sz="2550" spc="-280">
                <a:latin typeface="Times New Roman"/>
                <a:cs typeface="Times New Roman"/>
              </a:rPr>
              <a:t> </a:t>
            </a:r>
            <a:r>
              <a:rPr dirty="0" baseline="32679" sz="3825" spc="-1897">
                <a:latin typeface="Symbol"/>
                <a:cs typeface="Symbol"/>
              </a:rPr>
              <a:t></a:t>
            </a:r>
            <a:r>
              <a:rPr dirty="0" baseline="46840" sz="3825" spc="15">
                <a:latin typeface="Symbol"/>
                <a:cs typeface="Symbol"/>
              </a:rPr>
              <a:t></a:t>
            </a:r>
            <a:r>
              <a:rPr dirty="0" baseline="46840" sz="3825">
                <a:latin typeface="Times New Roman"/>
                <a:cs typeface="Times New Roman"/>
              </a:rPr>
              <a:t>	</a:t>
            </a:r>
            <a:r>
              <a:rPr dirty="0" sz="2550" spc="5">
                <a:latin typeface="Times New Roman"/>
                <a:cs typeface="Times New Roman"/>
              </a:rPr>
              <a:t>|</a:t>
            </a:r>
            <a:r>
              <a:rPr dirty="0" sz="2550" spc="-315">
                <a:latin typeface="Times New Roman"/>
                <a:cs typeface="Times New Roman"/>
              </a:rPr>
              <a:t> </a:t>
            </a:r>
            <a:r>
              <a:rPr dirty="0" baseline="1089" sz="3825" spc="300">
                <a:latin typeface="Symbol"/>
                <a:cs typeface="Symbol"/>
              </a:rPr>
              <a:t></a:t>
            </a:r>
            <a:r>
              <a:rPr dirty="0" sz="2550" spc="30" i="1">
                <a:latin typeface="Times New Roman"/>
                <a:cs typeface="Times New Roman"/>
              </a:rPr>
              <a:t>B</a:t>
            </a:r>
            <a:r>
              <a:rPr dirty="0" baseline="1089" sz="3825" spc="15">
                <a:latin typeface="Symbol"/>
                <a:cs typeface="Symbol"/>
              </a:rPr>
              <a:t></a:t>
            </a:r>
            <a:r>
              <a:rPr dirty="0" baseline="1089" sz="3825">
                <a:latin typeface="Times New Roman"/>
                <a:cs typeface="Times New Roman"/>
              </a:rPr>
              <a:t>	</a:t>
            </a:r>
            <a:r>
              <a:rPr dirty="0" sz="2550" spc="20">
                <a:latin typeface="Symbol"/>
                <a:cs typeface="Symbol"/>
              </a:rPr>
              <a:t></a:t>
            </a:r>
            <a:r>
              <a:rPr dirty="0" sz="2550" spc="-380">
                <a:latin typeface="Times New Roman"/>
                <a:cs typeface="Times New Roma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A</a:t>
            </a:r>
            <a:r>
              <a:rPr dirty="0" sz="2550" spc="-375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</a:t>
            </a:r>
            <a:r>
              <a:rPr dirty="0" sz="2550" spc="-415">
                <a:latin typeface="Times New Roman"/>
                <a:cs typeface="Times New Roman"/>
              </a:rPr>
              <a:t> </a:t>
            </a:r>
            <a:r>
              <a:rPr dirty="0" sz="2700" spc="-25" i="1">
                <a:latin typeface="Symbol"/>
                <a:cs typeface="Symbol"/>
              </a:rPr>
              <a:t></a:t>
            </a:r>
            <a:r>
              <a:rPr dirty="0" baseline="32679" sz="3825" spc="-1897">
                <a:latin typeface="Symbol"/>
                <a:cs typeface="Symbol"/>
              </a:rPr>
              <a:t></a:t>
            </a:r>
            <a:r>
              <a:rPr dirty="0" baseline="46840" sz="3825" spc="15">
                <a:latin typeface="Symbol"/>
                <a:cs typeface="Symbol"/>
              </a:rPr>
              <a:t></a:t>
            </a:r>
            <a:endParaRPr baseline="46840" sz="3825">
              <a:latin typeface="Symbol"/>
              <a:cs typeface="Symbol"/>
            </a:endParaRPr>
          </a:p>
          <a:p>
            <a:pPr marL="969644">
              <a:lnSpc>
                <a:spcPts val="1515"/>
              </a:lnSpc>
              <a:tabLst>
                <a:tab pos="1402080" algn="l"/>
              </a:tabLst>
            </a:pPr>
            <a:r>
              <a:rPr dirty="0" baseline="-9803" sz="3825" spc="-82">
                <a:latin typeface="Symbol"/>
                <a:cs typeface="Symbol"/>
              </a:rPr>
              <a:t></a:t>
            </a:r>
            <a:r>
              <a:rPr dirty="0" sz="2550" spc="10" i="1">
                <a:latin typeface="Times New Roman"/>
                <a:cs typeface="Times New Roman"/>
              </a:rPr>
              <a:t>z</a:t>
            </a:r>
            <a:r>
              <a:rPr dirty="0" sz="2550" i="1">
                <a:latin typeface="Times New Roman"/>
                <a:cs typeface="Times New Roman"/>
              </a:rPr>
              <a:t>	</a:t>
            </a:r>
            <a:r>
              <a:rPr dirty="0" baseline="-19607" sz="3825" spc="15">
                <a:latin typeface="Symbol"/>
                <a:cs typeface="Symbol"/>
              </a:rPr>
              <a:t></a:t>
            </a:r>
            <a:endParaRPr baseline="-19607" sz="3825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37690"/>
            <a:ext cx="3649345" cy="1119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膨胀和腐蚀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7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膨胀的另一个定义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5498" y="4388418"/>
            <a:ext cx="6481445" cy="765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5400"/>
              </a:lnSpc>
              <a:tabLst>
                <a:tab pos="3359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上式表示：</a:t>
            </a:r>
            <a:r>
              <a:rPr dirty="0" sz="2400" spc="-5">
                <a:latin typeface="Times New Roman"/>
                <a:cs typeface="Times New Roman"/>
              </a:rPr>
              <a:t>B</a:t>
            </a:r>
            <a:r>
              <a:rPr dirty="0" sz="2400" spc="-5">
                <a:latin typeface="SimSun"/>
                <a:cs typeface="SimSun"/>
              </a:rPr>
              <a:t>的反射进行平移与</a:t>
            </a:r>
            <a:r>
              <a:rPr dirty="0" sz="2400" spc="-5">
                <a:latin typeface="Times New Roman"/>
                <a:cs typeface="Times New Roman"/>
              </a:rPr>
              <a:t>A</a:t>
            </a:r>
            <a:r>
              <a:rPr dirty="0" sz="2400" spc="-5">
                <a:latin typeface="SimSun"/>
                <a:cs typeface="SimSun"/>
              </a:rPr>
              <a:t>的交集是</a:t>
            </a:r>
            <a:r>
              <a:rPr dirty="0" sz="2400" spc="5">
                <a:latin typeface="Times New Roman"/>
                <a:cs typeface="Times New Roman"/>
              </a:rPr>
              <a:t>A</a:t>
            </a:r>
            <a:r>
              <a:rPr dirty="0" sz="2400">
                <a:latin typeface="SimSun"/>
                <a:cs typeface="SimSun"/>
              </a:rPr>
              <a:t>的 子集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形态学图像处理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99580" y="3117354"/>
            <a:ext cx="187325" cy="4768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4161" sz="3825" spc="-1897">
                <a:latin typeface="Symbol"/>
                <a:cs typeface="Symbol"/>
              </a:rPr>
              <a:t></a:t>
            </a:r>
            <a:r>
              <a:rPr dirty="0" sz="2550" spc="10">
                <a:latin typeface="Symbol"/>
                <a:cs typeface="Symbol"/>
              </a:rPr>
              <a:t>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35335" y="3676650"/>
            <a:ext cx="187325" cy="490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-1265">
                <a:latin typeface="Symbol"/>
                <a:cs typeface="Symbol"/>
              </a:rPr>
              <a:t></a:t>
            </a:r>
            <a:r>
              <a:rPr dirty="0" baseline="-16339" sz="3825" spc="15">
                <a:latin typeface="Symbol"/>
                <a:cs typeface="Symbol"/>
              </a:rPr>
              <a:t></a:t>
            </a:r>
            <a:endParaRPr baseline="-16339" sz="3825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20970" y="3505200"/>
            <a:ext cx="151130" cy="395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0">
                <a:latin typeface="Symbol"/>
                <a:cs typeface="Symbol"/>
              </a:rPr>
              <a:t>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8168" y="3387915"/>
            <a:ext cx="358775" cy="779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65"/>
              </a:lnSpc>
            </a:pPr>
            <a:r>
              <a:rPr dirty="0" sz="2550" spc="-215" i="1">
                <a:latin typeface="Times New Roman"/>
                <a:cs typeface="Times New Roman"/>
              </a:rPr>
              <a:t>A</a:t>
            </a:r>
            <a:r>
              <a:rPr dirty="0" baseline="-9803" sz="3825" spc="15">
                <a:latin typeface="Symbol"/>
                <a:cs typeface="Symbol"/>
              </a:rPr>
              <a:t></a:t>
            </a:r>
            <a:endParaRPr baseline="-9803" sz="3825">
              <a:latin typeface="Symbol"/>
              <a:cs typeface="Symbol"/>
            </a:endParaRPr>
          </a:p>
          <a:p>
            <a:pPr marL="183515">
              <a:lnSpc>
                <a:spcPts val="2665"/>
              </a:lnSpc>
            </a:pPr>
            <a:r>
              <a:rPr dirty="0" sz="2550" spc="-1265">
                <a:latin typeface="Symbol"/>
                <a:cs typeface="Symbol"/>
              </a:rPr>
              <a:t></a:t>
            </a:r>
            <a:r>
              <a:rPr dirty="0" baseline="-16339" sz="3825" spc="15">
                <a:latin typeface="Symbol"/>
                <a:cs typeface="Symbol"/>
              </a:rPr>
              <a:t></a:t>
            </a:r>
            <a:endParaRPr baseline="-16339" sz="3825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68939" y="3714800"/>
            <a:ext cx="601980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4490" algn="l"/>
              </a:tabLst>
            </a:pPr>
            <a:r>
              <a:rPr dirty="0" sz="2550" spc="10">
                <a:latin typeface="Symbol"/>
                <a:cs typeface="Symbol"/>
              </a:rPr>
              <a:t></a:t>
            </a:r>
            <a:r>
              <a:rPr dirty="0" sz="2550" spc="10">
                <a:latin typeface="Times New Roman"/>
                <a:cs typeface="Times New Roman"/>
              </a:rPr>
              <a:t>	</a:t>
            </a:r>
            <a:r>
              <a:rPr dirty="0" sz="2550" spc="75">
                <a:latin typeface="Symbol"/>
                <a:cs typeface="Symbol"/>
              </a:rPr>
              <a:t></a:t>
            </a:r>
            <a:r>
              <a:rPr dirty="0" baseline="-12345" sz="2700" i="1">
                <a:latin typeface="Times New Roman"/>
                <a:cs typeface="Times New Roman"/>
              </a:rPr>
              <a:t>z</a:t>
            </a:r>
            <a:endParaRPr baseline="-12345" sz="2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68939" y="3174555"/>
            <a:ext cx="503555" cy="395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0">
                <a:latin typeface="Symbol"/>
                <a:cs typeface="Symbol"/>
              </a:rPr>
              <a:t></a:t>
            </a:r>
            <a:r>
              <a:rPr dirty="0" sz="2550" spc="-170">
                <a:latin typeface="Times New Roman"/>
                <a:cs typeface="Times New Roman"/>
              </a:rPr>
              <a:t> </a:t>
            </a:r>
            <a:r>
              <a:rPr dirty="0" baseline="23148" sz="2700">
                <a:latin typeface="Times New Roman"/>
                <a:cs typeface="Times New Roman"/>
              </a:rPr>
              <a:t>^</a:t>
            </a:r>
            <a:r>
              <a:rPr dirty="0" baseline="23148" sz="2700" spc="22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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79076" y="3387915"/>
            <a:ext cx="2812415" cy="513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0"/>
              </a:lnSpc>
              <a:tabLst>
                <a:tab pos="1295400" algn="l"/>
                <a:tab pos="2052320" algn="l"/>
              </a:tabLst>
            </a:pPr>
            <a:r>
              <a:rPr dirty="0" sz="2550" spc="75" i="1">
                <a:latin typeface="Times New Roman"/>
                <a:cs typeface="Times New Roman"/>
              </a:rPr>
              <a:t>A</a:t>
            </a:r>
            <a:r>
              <a:rPr dirty="0" sz="2550" spc="200">
                <a:latin typeface="Symbol"/>
                <a:cs typeface="Symbol"/>
              </a:rPr>
              <a:t>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r>
              <a:rPr dirty="0" sz="2550" spc="-270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</a:t>
            </a:r>
            <a:r>
              <a:rPr dirty="0" sz="2550" spc="-280">
                <a:latin typeface="Times New Roman"/>
                <a:cs typeface="Times New Roman"/>
              </a:rPr>
              <a:t> </a:t>
            </a:r>
            <a:r>
              <a:rPr dirty="0" baseline="32679" sz="3825" spc="-1897">
                <a:latin typeface="Symbol"/>
                <a:cs typeface="Symbol"/>
              </a:rPr>
              <a:t></a:t>
            </a:r>
            <a:r>
              <a:rPr dirty="0" baseline="46840" sz="3825" spc="15">
                <a:latin typeface="Symbol"/>
                <a:cs typeface="Symbol"/>
              </a:rPr>
              <a:t></a:t>
            </a:r>
            <a:r>
              <a:rPr dirty="0" baseline="46840" sz="3825">
                <a:latin typeface="Times New Roman"/>
                <a:cs typeface="Times New Roman"/>
              </a:rPr>
              <a:t>	</a:t>
            </a:r>
            <a:r>
              <a:rPr dirty="0" sz="2550" spc="5">
                <a:latin typeface="Times New Roman"/>
                <a:cs typeface="Times New Roman"/>
              </a:rPr>
              <a:t>|</a:t>
            </a:r>
            <a:r>
              <a:rPr dirty="0" sz="2550" spc="-315">
                <a:latin typeface="Times New Roman"/>
                <a:cs typeface="Times New Roman"/>
              </a:rPr>
              <a:t> </a:t>
            </a:r>
            <a:r>
              <a:rPr dirty="0" baseline="1089" sz="3825" spc="292">
                <a:latin typeface="Symbol"/>
                <a:cs typeface="Symbol"/>
              </a:rPr>
              <a:t></a:t>
            </a:r>
            <a:r>
              <a:rPr dirty="0" sz="2550" spc="30" i="1">
                <a:latin typeface="Times New Roman"/>
                <a:cs typeface="Times New Roman"/>
              </a:rPr>
              <a:t>B</a:t>
            </a:r>
            <a:r>
              <a:rPr dirty="0" baseline="1089" sz="3825" spc="15">
                <a:latin typeface="Symbol"/>
                <a:cs typeface="Symbol"/>
              </a:rPr>
              <a:t></a:t>
            </a:r>
            <a:r>
              <a:rPr dirty="0" baseline="1089" sz="3825">
                <a:latin typeface="Times New Roman"/>
                <a:cs typeface="Times New Roman"/>
              </a:rPr>
              <a:t>	</a:t>
            </a:r>
            <a:r>
              <a:rPr dirty="0" sz="2550" spc="20">
                <a:latin typeface="Symbol"/>
                <a:cs typeface="Symbol"/>
              </a:rPr>
              <a:t></a:t>
            </a:r>
            <a:r>
              <a:rPr dirty="0" sz="2550" spc="-390">
                <a:latin typeface="Times New Roman"/>
                <a:cs typeface="Times New Roma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A</a:t>
            </a:r>
            <a:r>
              <a:rPr dirty="0" sz="2550" spc="-405" i="1">
                <a:latin typeface="Times New Roman"/>
                <a:cs typeface="Times New Roman"/>
              </a:rPr>
              <a:t> </a:t>
            </a:r>
            <a:r>
              <a:rPr dirty="0" sz="2550" spc="20">
                <a:latin typeface="Symbol"/>
                <a:cs typeface="Symbol"/>
              </a:rPr>
              <a:t></a:t>
            </a:r>
            <a:endParaRPr sz="2550">
              <a:latin typeface="Symbol"/>
              <a:cs typeface="Symbol"/>
            </a:endParaRPr>
          </a:p>
          <a:p>
            <a:pPr algn="ctr" marR="307340">
              <a:lnSpc>
                <a:spcPts val="1530"/>
              </a:lnSpc>
              <a:tabLst>
                <a:tab pos="433070" algn="l"/>
              </a:tabLst>
            </a:pPr>
            <a:r>
              <a:rPr dirty="0" baseline="-9803" sz="3825" spc="-82">
                <a:latin typeface="Symbol"/>
                <a:cs typeface="Symbol"/>
              </a:rPr>
              <a:t></a:t>
            </a:r>
            <a:r>
              <a:rPr dirty="0" sz="2550" spc="10" i="1">
                <a:latin typeface="Times New Roman"/>
                <a:cs typeface="Times New Roman"/>
              </a:rPr>
              <a:t>z</a:t>
            </a:r>
            <a:r>
              <a:rPr dirty="0" sz="2550" i="1">
                <a:latin typeface="Times New Roman"/>
                <a:cs typeface="Times New Roman"/>
              </a:rPr>
              <a:t>	</a:t>
            </a:r>
            <a:r>
              <a:rPr dirty="0" baseline="-19607" sz="3825" spc="15">
                <a:latin typeface="Symbol"/>
                <a:cs typeface="Symbol"/>
              </a:rPr>
              <a:t></a:t>
            </a:r>
            <a:endParaRPr baseline="-19607" sz="3825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膨胀举例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3043313" y="2122170"/>
            <a:ext cx="5401055" cy="43929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84496" y="1793747"/>
            <a:ext cx="2007235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集合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B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关于原点对称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58391" y="3624834"/>
            <a:ext cx="152400" cy="153670"/>
          </a:xfrm>
          <a:custGeom>
            <a:avLst/>
            <a:gdLst/>
            <a:ahLst/>
            <a:cxnLst/>
            <a:rect l="l" t="t" r="r" b="b"/>
            <a:pathLst>
              <a:path w="152400" h="153670">
                <a:moveTo>
                  <a:pt x="107730" y="90135"/>
                </a:moveTo>
                <a:lnTo>
                  <a:pt x="18288" y="0"/>
                </a:lnTo>
                <a:lnTo>
                  <a:pt x="0" y="17526"/>
                </a:lnTo>
                <a:lnTo>
                  <a:pt x="89695" y="107916"/>
                </a:lnTo>
                <a:lnTo>
                  <a:pt x="107730" y="90135"/>
                </a:lnTo>
                <a:close/>
              </a:path>
              <a:path w="152400" h="153670">
                <a:moveTo>
                  <a:pt x="116586" y="140998"/>
                </a:moveTo>
                <a:lnTo>
                  <a:pt x="116586" y="99059"/>
                </a:lnTo>
                <a:lnTo>
                  <a:pt x="98298" y="116586"/>
                </a:lnTo>
                <a:lnTo>
                  <a:pt x="89695" y="107916"/>
                </a:lnTo>
                <a:lnTo>
                  <a:pt x="71628" y="125730"/>
                </a:lnTo>
                <a:lnTo>
                  <a:pt x="116586" y="140998"/>
                </a:lnTo>
                <a:close/>
              </a:path>
              <a:path w="152400" h="153670">
                <a:moveTo>
                  <a:pt x="116586" y="99059"/>
                </a:moveTo>
                <a:lnTo>
                  <a:pt x="107730" y="90135"/>
                </a:lnTo>
                <a:lnTo>
                  <a:pt x="89695" y="107916"/>
                </a:lnTo>
                <a:lnTo>
                  <a:pt x="98298" y="116586"/>
                </a:lnTo>
                <a:lnTo>
                  <a:pt x="116586" y="99059"/>
                </a:lnTo>
                <a:close/>
              </a:path>
              <a:path w="152400" h="153670">
                <a:moveTo>
                  <a:pt x="152400" y="153162"/>
                </a:moveTo>
                <a:lnTo>
                  <a:pt x="125730" y="72389"/>
                </a:lnTo>
                <a:lnTo>
                  <a:pt x="107730" y="90135"/>
                </a:lnTo>
                <a:lnTo>
                  <a:pt x="116586" y="99059"/>
                </a:lnTo>
                <a:lnTo>
                  <a:pt x="116586" y="140998"/>
                </a:lnTo>
                <a:lnTo>
                  <a:pt x="152400" y="153162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599303" y="3736847"/>
            <a:ext cx="3772535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保证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B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的反射的平移与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的交集不为空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膨胀应用举例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510354"/>
            <a:ext cx="7489825" cy="1917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8300" marR="5080" indent="-356235">
              <a:lnSpc>
                <a:spcPct val="150400"/>
              </a:lnSpc>
            </a:pPr>
            <a:r>
              <a:rPr dirty="0" sz="2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SimSun"/>
                <a:cs typeface="SimSun"/>
              </a:rPr>
              <a:t>桥接文字裂缝 优点：在一幅二值图像中直接得到结果，对比</a:t>
            </a:r>
            <a:endParaRPr sz="2800">
              <a:latin typeface="SimSun"/>
              <a:cs typeface="SimSun"/>
            </a:endParaRPr>
          </a:p>
          <a:p>
            <a:pPr marL="1434465">
              <a:lnSpc>
                <a:spcPts val="3295"/>
              </a:lnSpc>
              <a:spcBef>
                <a:spcPts val="1689"/>
              </a:spcBef>
            </a:pPr>
            <a:r>
              <a:rPr dirty="0" sz="2800" spc="-5">
                <a:latin typeface="SimSun"/>
                <a:cs typeface="SimSun"/>
              </a:rPr>
              <a:t>低通滤波方法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58391" y="3624834"/>
            <a:ext cx="152400" cy="153670"/>
          </a:xfrm>
          <a:custGeom>
            <a:avLst/>
            <a:gdLst/>
            <a:ahLst/>
            <a:cxnLst/>
            <a:rect l="l" t="t" r="r" b="b"/>
            <a:pathLst>
              <a:path w="152400" h="153670">
                <a:moveTo>
                  <a:pt x="107730" y="90135"/>
                </a:moveTo>
                <a:lnTo>
                  <a:pt x="18288" y="0"/>
                </a:lnTo>
                <a:lnTo>
                  <a:pt x="0" y="17526"/>
                </a:lnTo>
                <a:lnTo>
                  <a:pt x="89695" y="107916"/>
                </a:lnTo>
                <a:lnTo>
                  <a:pt x="107730" y="90135"/>
                </a:lnTo>
                <a:close/>
              </a:path>
              <a:path w="152400" h="153670">
                <a:moveTo>
                  <a:pt x="116586" y="140998"/>
                </a:moveTo>
                <a:lnTo>
                  <a:pt x="116586" y="99059"/>
                </a:lnTo>
                <a:lnTo>
                  <a:pt x="98298" y="116586"/>
                </a:lnTo>
                <a:lnTo>
                  <a:pt x="89695" y="107916"/>
                </a:lnTo>
                <a:lnTo>
                  <a:pt x="71628" y="125730"/>
                </a:lnTo>
                <a:lnTo>
                  <a:pt x="116586" y="140998"/>
                </a:lnTo>
                <a:close/>
              </a:path>
              <a:path w="152400" h="153670">
                <a:moveTo>
                  <a:pt x="116586" y="99059"/>
                </a:moveTo>
                <a:lnTo>
                  <a:pt x="107730" y="90135"/>
                </a:lnTo>
                <a:lnTo>
                  <a:pt x="89695" y="107916"/>
                </a:lnTo>
                <a:lnTo>
                  <a:pt x="98298" y="116586"/>
                </a:lnTo>
                <a:lnTo>
                  <a:pt x="116586" y="99059"/>
                </a:lnTo>
                <a:close/>
              </a:path>
              <a:path w="152400" h="153670">
                <a:moveTo>
                  <a:pt x="152400" y="153162"/>
                </a:moveTo>
                <a:lnTo>
                  <a:pt x="125730" y="72389"/>
                </a:lnTo>
                <a:lnTo>
                  <a:pt x="107730" y="90135"/>
                </a:lnTo>
                <a:lnTo>
                  <a:pt x="116586" y="99059"/>
                </a:lnTo>
                <a:lnTo>
                  <a:pt x="116586" y="140998"/>
                </a:lnTo>
                <a:lnTo>
                  <a:pt x="152400" y="153162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67241" y="3498342"/>
            <a:ext cx="6270497" cy="33748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368922" y="6336791"/>
            <a:ext cx="1778635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膨胀的结构元素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22911" y="6477000"/>
            <a:ext cx="360680" cy="76200"/>
          </a:xfrm>
          <a:custGeom>
            <a:avLst/>
            <a:gdLst/>
            <a:ahLst/>
            <a:cxnLst/>
            <a:rect l="l" t="t" r="r" b="b"/>
            <a:pathLst>
              <a:path w="360679" h="76200">
                <a:moveTo>
                  <a:pt x="297179" y="50292"/>
                </a:moveTo>
                <a:lnTo>
                  <a:pt x="297179" y="25146"/>
                </a:lnTo>
                <a:lnTo>
                  <a:pt x="0" y="25146"/>
                </a:lnTo>
                <a:lnTo>
                  <a:pt x="0" y="50292"/>
                </a:lnTo>
                <a:lnTo>
                  <a:pt x="297179" y="50292"/>
                </a:lnTo>
                <a:close/>
              </a:path>
              <a:path w="360679" h="76200">
                <a:moveTo>
                  <a:pt x="360413" y="38100"/>
                </a:moveTo>
                <a:lnTo>
                  <a:pt x="284225" y="0"/>
                </a:lnTo>
                <a:lnTo>
                  <a:pt x="284225" y="25146"/>
                </a:lnTo>
                <a:lnTo>
                  <a:pt x="297179" y="25146"/>
                </a:lnTo>
                <a:lnTo>
                  <a:pt x="297179" y="69721"/>
                </a:lnTo>
                <a:lnTo>
                  <a:pt x="360413" y="38100"/>
                </a:lnTo>
                <a:close/>
              </a:path>
              <a:path w="360679" h="76200">
                <a:moveTo>
                  <a:pt x="297179" y="69721"/>
                </a:moveTo>
                <a:lnTo>
                  <a:pt x="297179" y="50292"/>
                </a:lnTo>
                <a:lnTo>
                  <a:pt x="284225" y="50292"/>
                </a:lnTo>
                <a:lnTo>
                  <a:pt x="284225" y="76200"/>
                </a:lnTo>
                <a:lnTo>
                  <a:pt x="297179" y="69721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形态学图像处理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6527165" cy="2487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膨胀和腐蚀</a:t>
            </a:r>
            <a:endParaRPr sz="3200">
              <a:latin typeface="NSimSun"/>
              <a:cs typeface="NSimSun"/>
            </a:endParaRPr>
          </a:p>
          <a:p>
            <a:pPr marL="825500" marR="5080" indent="-356235">
              <a:lnSpc>
                <a:spcPts val="5050"/>
              </a:lnSpc>
              <a:spcBef>
                <a:spcPts val="434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腐蚀：使图像缩小 A和B是两个集合，A被B腐蚀定义为：</a:t>
            </a:r>
            <a:endParaRPr sz="2800">
              <a:latin typeface="NSimSun"/>
              <a:cs typeface="NSimSun"/>
            </a:endParaRPr>
          </a:p>
          <a:p>
            <a:pPr marL="2160270">
              <a:lnSpc>
                <a:spcPct val="100000"/>
              </a:lnSpc>
              <a:spcBef>
                <a:spcPts val="490"/>
              </a:spcBef>
            </a:pPr>
            <a:r>
              <a:rPr dirty="0" sz="2550" spc="-110" i="1">
                <a:latin typeface="Times New Roman"/>
                <a:cs typeface="Times New Roman"/>
              </a:rPr>
              <a:t>A</a:t>
            </a:r>
            <a:r>
              <a:rPr dirty="0" sz="2550" spc="-150">
                <a:latin typeface="Symbol"/>
                <a:cs typeface="Symbol"/>
              </a:rPr>
              <a:t>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r>
              <a:rPr dirty="0" sz="2550" spc="-125" i="1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</a:t>
            </a:r>
            <a:r>
              <a:rPr dirty="0" sz="2550" spc="-265">
                <a:latin typeface="Times New Roman"/>
                <a:cs typeface="Times New Roman"/>
              </a:rPr>
              <a:t> </a:t>
            </a:r>
            <a:r>
              <a:rPr dirty="0" sz="3550" spc="-775">
                <a:latin typeface="Symbol"/>
                <a:cs typeface="Symbol"/>
              </a:rPr>
              <a:t></a:t>
            </a:r>
            <a:r>
              <a:rPr dirty="0" sz="2550" spc="10" i="1">
                <a:latin typeface="Times New Roman"/>
                <a:cs typeface="Times New Roman"/>
              </a:rPr>
              <a:t>z</a:t>
            </a:r>
            <a:r>
              <a:rPr dirty="0" sz="2550" spc="-185" i="1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|</a:t>
            </a:r>
            <a:r>
              <a:rPr dirty="0" sz="2550" spc="-225">
                <a:latin typeface="Times New Roman"/>
                <a:cs typeface="Times New Roman"/>
              </a:rPr>
              <a:t> </a:t>
            </a:r>
            <a:r>
              <a:rPr dirty="0" sz="3500" spc="-375">
                <a:latin typeface="Symbol"/>
                <a:cs typeface="Symbol"/>
              </a:rPr>
              <a:t></a:t>
            </a:r>
            <a:r>
              <a:rPr dirty="0" sz="2550" spc="40" i="1">
                <a:latin typeface="Times New Roman"/>
                <a:cs typeface="Times New Roman"/>
              </a:rPr>
              <a:t>B</a:t>
            </a:r>
            <a:r>
              <a:rPr dirty="0" sz="3500" spc="-360">
                <a:latin typeface="Symbol"/>
                <a:cs typeface="Symbol"/>
              </a:rPr>
              <a:t></a:t>
            </a:r>
            <a:r>
              <a:rPr dirty="0" baseline="-21604" sz="2700" i="1">
                <a:latin typeface="Times New Roman"/>
                <a:cs typeface="Times New Roman"/>
              </a:rPr>
              <a:t>z</a:t>
            </a:r>
            <a:r>
              <a:rPr dirty="0" baseline="-21604" sz="2700" i="1">
                <a:latin typeface="Times New Roman"/>
                <a:cs typeface="Times New Roman"/>
              </a:rPr>
              <a:t> </a:t>
            </a:r>
            <a:r>
              <a:rPr dirty="0" baseline="-21604" sz="2700" spc="-75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</a:t>
            </a:r>
            <a:r>
              <a:rPr dirty="0" sz="2550" spc="20">
                <a:latin typeface="Times New Roman"/>
                <a:cs typeface="Times New Roman"/>
              </a:rPr>
              <a:t> </a:t>
            </a:r>
            <a:r>
              <a:rPr dirty="0" sz="2550" spc="-260" i="1">
                <a:latin typeface="Times New Roman"/>
                <a:cs typeface="Times New Roman"/>
              </a:rPr>
              <a:t>A</a:t>
            </a:r>
            <a:r>
              <a:rPr dirty="0" sz="3550" spc="-580">
                <a:latin typeface="Symbol"/>
                <a:cs typeface="Symbol"/>
              </a:rPr>
              <a:t></a:t>
            </a:r>
            <a:endParaRPr sz="35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腐蚀举例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08409" y="1793747"/>
            <a:ext cx="1715135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被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B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腐蚀的结果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8711" y="2196845"/>
            <a:ext cx="5083302" cy="453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腐蚀应用举例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502064"/>
            <a:ext cx="7148195" cy="1282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8300" marR="5080" indent="-356235">
              <a:lnSpc>
                <a:spcPct val="150200"/>
              </a:lnSpc>
            </a:pPr>
            <a:r>
              <a:rPr dirty="0" sz="2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80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SimSun"/>
                <a:cs typeface="SimSun"/>
              </a:rPr>
              <a:t>使用腐蚀消除图像的细节部分，产生滤波器 的作用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60917" y="4065270"/>
            <a:ext cx="6370320" cy="2811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69897" y="2733385"/>
            <a:ext cx="2082800" cy="1261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33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包含边长为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1,3,5,7,9 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和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15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像素正方形的二 值图像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08309" y="2733385"/>
            <a:ext cx="2082800" cy="1261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33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使用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13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×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13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像素大小 的结构元素腐蚀原图 像的结果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5759" y="2716395"/>
            <a:ext cx="2654300" cy="1250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使用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13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×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13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像素大小的结 构元素膨胀图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b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，恢复原来 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15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×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15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尺寸的正方形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7380" y="6185928"/>
            <a:ext cx="3556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5478" y="6192786"/>
            <a:ext cx="3683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97839" y="6192786"/>
            <a:ext cx="3556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95486" y="4015981"/>
            <a:ext cx="10922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义为：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5498" y="6469126"/>
            <a:ext cx="227329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1098" y="959865"/>
            <a:ext cx="7560309" cy="304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43942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形态学图像处理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550">
              <a:latin typeface="Times New Roman"/>
              <a:cs typeface="Times New Roman"/>
            </a:endParaRPr>
          </a:p>
          <a:p>
            <a:pPr algn="ctr" marR="4272280">
              <a:lnSpc>
                <a:spcPct val="100000"/>
              </a:lnSpc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开操作和闭操作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开操作：使图像的轮廓变得光滑，断开狭窄 的间断和消除细的突出物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3295"/>
              </a:lnSpc>
              <a:spcBef>
                <a:spcPts val="1689"/>
              </a:spcBef>
              <a:tabLst>
                <a:tab pos="14846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使用结构元素B对集合A进行开操作，定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5498" y="4322571"/>
            <a:ext cx="6626225" cy="18218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09700">
              <a:lnSpc>
                <a:spcPct val="100000"/>
              </a:lnSpc>
            </a:pPr>
            <a:r>
              <a:rPr dirty="0" sz="2550" spc="15" i="1">
                <a:latin typeface="Times New Roman"/>
                <a:cs typeface="Times New Roman"/>
              </a:rPr>
              <a:t>A</a:t>
            </a:r>
            <a:r>
              <a:rPr dirty="0" sz="2550" spc="-400" i="1">
                <a:latin typeface="Times New Roman"/>
                <a:cs typeface="Times New Roman"/>
              </a:rPr>
              <a:t> </a:t>
            </a:r>
            <a:r>
              <a:rPr dirty="0" sz="2550" spc="-1520">
                <a:latin typeface="Arial"/>
                <a:cs typeface="Arial"/>
              </a:rPr>
              <a:t></a:t>
            </a:r>
            <a:r>
              <a:rPr dirty="0" sz="2550" spc="-245">
                <a:latin typeface="Arial"/>
                <a:cs typeface="Arial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r>
              <a:rPr dirty="0" sz="2550" spc="-25" i="1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</a:t>
            </a:r>
            <a:r>
              <a:rPr dirty="0" sz="2550" spc="-105">
                <a:latin typeface="Times New Roman"/>
                <a:cs typeface="Times New Roman"/>
              </a:rPr>
              <a:t> </a:t>
            </a:r>
            <a:r>
              <a:rPr dirty="0" sz="3500" spc="-210">
                <a:latin typeface="Symbol"/>
                <a:cs typeface="Symbol"/>
              </a:rPr>
              <a:t></a:t>
            </a:r>
            <a:r>
              <a:rPr dirty="0" sz="2550" spc="-45" i="1">
                <a:latin typeface="Times New Roman"/>
                <a:cs typeface="Times New Roman"/>
              </a:rPr>
              <a:t>A</a:t>
            </a:r>
            <a:r>
              <a:rPr dirty="0" sz="2550" spc="-60">
                <a:latin typeface="Symbol"/>
                <a:cs typeface="Symbol"/>
              </a:rPr>
              <a:t></a:t>
            </a:r>
            <a:r>
              <a:rPr dirty="0" sz="2550" spc="114" i="1">
                <a:latin typeface="Times New Roman"/>
                <a:cs typeface="Times New Roman"/>
              </a:rPr>
              <a:t>B</a:t>
            </a:r>
            <a:r>
              <a:rPr dirty="0" sz="3500" spc="-175">
                <a:latin typeface="Symbol"/>
                <a:cs typeface="Symbol"/>
              </a:rPr>
              <a:t></a:t>
            </a:r>
            <a:r>
              <a:rPr dirty="0" sz="2550" spc="20">
                <a:latin typeface="Symbol"/>
                <a:cs typeface="Symbol"/>
              </a:rPr>
              <a:t></a:t>
            </a:r>
            <a:r>
              <a:rPr dirty="0" sz="2550" spc="-180">
                <a:latin typeface="Times New Roman"/>
                <a:cs typeface="Times New Roma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endParaRPr sz="2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3917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含义：先用B对A腐蚀，然后用B对结果膨 </a:t>
            </a:r>
            <a:r>
              <a:rPr dirty="0" sz="2800">
                <a:latin typeface="NSimSun"/>
                <a:cs typeface="NSimSun"/>
              </a:rPr>
              <a:t>胀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4975" y="6246367"/>
            <a:ext cx="5314315" cy="600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968" sz="4200" spc="-7">
                <a:latin typeface="NSimSun"/>
                <a:cs typeface="NSimSun"/>
              </a:rPr>
              <a:t>另一个定</a:t>
            </a:r>
            <a:r>
              <a:rPr dirty="0" baseline="-3968" sz="4200">
                <a:latin typeface="NSimSun"/>
                <a:cs typeface="NSimSun"/>
              </a:rPr>
              <a:t>义</a:t>
            </a:r>
            <a:r>
              <a:rPr dirty="0" baseline="-3968" sz="4200" spc="179">
                <a:latin typeface="NSimSun"/>
                <a:cs typeface="NSimSu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A</a:t>
            </a:r>
            <a:r>
              <a:rPr dirty="0" sz="2550" spc="-400" i="1">
                <a:latin typeface="Times New Roman"/>
                <a:cs typeface="Times New Roman"/>
              </a:rPr>
              <a:t> </a:t>
            </a:r>
            <a:r>
              <a:rPr dirty="0" sz="2550" spc="-1520">
                <a:latin typeface="Arial"/>
                <a:cs typeface="Arial"/>
              </a:rPr>
              <a:t></a:t>
            </a:r>
            <a:r>
              <a:rPr dirty="0" sz="2550" spc="-250">
                <a:latin typeface="Arial"/>
                <a:cs typeface="Arial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r>
              <a:rPr dirty="0" sz="2550" spc="-20" i="1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</a:t>
            </a:r>
            <a:r>
              <a:rPr dirty="0" sz="2550" spc="-100">
                <a:latin typeface="Times New Roman"/>
                <a:cs typeface="Times New Roman"/>
              </a:rPr>
              <a:t> </a:t>
            </a:r>
            <a:r>
              <a:rPr dirty="0" sz="2550" spc="-135">
                <a:latin typeface="Symbol"/>
                <a:cs typeface="Symbol"/>
              </a:rPr>
              <a:t></a:t>
            </a:r>
            <a:r>
              <a:rPr dirty="0" sz="3550" spc="-894">
                <a:latin typeface="Symbol"/>
                <a:cs typeface="Symbol"/>
              </a:rPr>
              <a:t></a:t>
            </a:r>
            <a:r>
              <a:rPr dirty="0" sz="3500" spc="-330">
                <a:latin typeface="Symbol"/>
                <a:cs typeface="Symbol"/>
              </a:rPr>
              <a:t></a:t>
            </a:r>
            <a:r>
              <a:rPr dirty="0" sz="2550" spc="120" i="1">
                <a:latin typeface="Times New Roman"/>
                <a:cs typeface="Times New Roman"/>
              </a:rPr>
              <a:t>B</a:t>
            </a:r>
            <a:r>
              <a:rPr dirty="0" sz="3500" spc="-320">
                <a:latin typeface="Symbol"/>
                <a:cs typeface="Symbol"/>
              </a:rPr>
              <a:t></a:t>
            </a:r>
            <a:r>
              <a:rPr dirty="0" baseline="-21604" sz="2700" i="1">
                <a:latin typeface="Times New Roman"/>
                <a:cs typeface="Times New Roman"/>
              </a:rPr>
              <a:t>z</a:t>
            </a:r>
            <a:r>
              <a:rPr dirty="0" baseline="-21604" sz="2700" i="1">
                <a:latin typeface="Times New Roman"/>
                <a:cs typeface="Times New Roman"/>
              </a:rPr>
              <a:t> </a:t>
            </a:r>
            <a:r>
              <a:rPr dirty="0" baseline="-21604" sz="2700" spc="-135" i="1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|</a:t>
            </a:r>
            <a:r>
              <a:rPr dirty="0" sz="2550" spc="-185">
                <a:latin typeface="Times New Roman"/>
                <a:cs typeface="Times New Roman"/>
              </a:rPr>
              <a:t> </a:t>
            </a:r>
            <a:r>
              <a:rPr dirty="0" sz="3500" spc="-325">
                <a:latin typeface="Symbol"/>
                <a:cs typeface="Symbol"/>
              </a:rPr>
              <a:t></a:t>
            </a:r>
            <a:r>
              <a:rPr dirty="0" sz="2550" spc="114" i="1">
                <a:latin typeface="Times New Roman"/>
                <a:cs typeface="Times New Roman"/>
              </a:rPr>
              <a:t>B</a:t>
            </a:r>
            <a:r>
              <a:rPr dirty="0" sz="3500" spc="-320">
                <a:latin typeface="Symbol"/>
                <a:cs typeface="Symbol"/>
              </a:rPr>
              <a:t></a:t>
            </a:r>
            <a:r>
              <a:rPr dirty="0" baseline="-21604" sz="2700" i="1">
                <a:latin typeface="Times New Roman"/>
                <a:cs typeface="Times New Roman"/>
              </a:rPr>
              <a:t>z</a:t>
            </a:r>
            <a:r>
              <a:rPr dirty="0" baseline="-21604" sz="2700" i="1">
                <a:latin typeface="Times New Roman"/>
                <a:cs typeface="Times New Roman"/>
              </a:rPr>
              <a:t> </a:t>
            </a:r>
            <a:r>
              <a:rPr dirty="0" baseline="-21604" sz="2700" spc="30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</a:t>
            </a:r>
            <a:r>
              <a:rPr dirty="0" sz="2550" spc="145">
                <a:latin typeface="Times New Roman"/>
                <a:cs typeface="Times New Roman"/>
              </a:rPr>
              <a:t> </a:t>
            </a:r>
            <a:r>
              <a:rPr dirty="0" sz="2550" spc="-195" i="1">
                <a:latin typeface="Times New Roman"/>
                <a:cs typeface="Times New Roman"/>
              </a:rPr>
              <a:t>A</a:t>
            </a:r>
            <a:r>
              <a:rPr dirty="0" sz="3550" spc="-525">
                <a:latin typeface="Symbol"/>
                <a:cs typeface="Symbol"/>
              </a:rPr>
              <a:t></a:t>
            </a:r>
            <a:endParaRPr sz="35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1170" rIns="0" bIns="0" rtlCol="0" vert="horz">
            <a:spAutoFit/>
          </a:bodyPr>
          <a:lstStyle/>
          <a:p>
            <a:pPr marL="28067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像素间的一些基本关系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54251" y="1676146"/>
            <a:ext cx="2513330" cy="5226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相邻像素：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05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55">
                <a:latin typeface="NSimSun"/>
                <a:cs typeface="NSimSun"/>
              </a:rPr>
              <a:t>4邻域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55">
                <a:latin typeface="NSimSun"/>
                <a:cs typeface="NSimSun"/>
              </a:rPr>
              <a:t>D邻域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5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55">
                <a:latin typeface="NSimSun"/>
                <a:cs typeface="NSimSun"/>
              </a:rPr>
              <a:t>8邻域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连通性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10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55">
                <a:latin typeface="NSimSun"/>
                <a:cs typeface="NSimSun"/>
              </a:rPr>
              <a:t>4连通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55">
                <a:latin typeface="NSimSun"/>
                <a:cs typeface="NSimSun"/>
              </a:rPr>
              <a:t>8连通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55">
                <a:latin typeface="NSimSun"/>
                <a:cs typeface="NSimSun"/>
              </a:rPr>
              <a:t>m连通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39"/>
              </a:spcBef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距离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37690"/>
            <a:ext cx="7593330" cy="2614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开操作和闭操作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7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闭操作：同样使图像的轮廓变得光滑，但与 开操作相反，它能消除狭窄的间断和长细的鸿 沟，消除小的孔洞，并填补轮廓线中的裂痕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3295"/>
              </a:lnSpc>
              <a:spcBef>
                <a:spcPts val="1685"/>
              </a:spcBef>
              <a:tabLst>
                <a:tab pos="14846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使用结构元素B对集合A进行闭操作，定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5486" y="4461002"/>
            <a:ext cx="10922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义为：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5498" y="5743447"/>
            <a:ext cx="6626225" cy="845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9179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含义：先用B对A膨胀，然后用B对结果腐 </a:t>
            </a:r>
            <a:r>
              <a:rPr dirty="0" sz="2800">
                <a:latin typeface="NSimSun"/>
                <a:cs typeface="NSimSun"/>
              </a:rPr>
              <a:t>蚀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形态学图像处理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09440" y="4682997"/>
            <a:ext cx="2377440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15" i="1">
                <a:latin typeface="Times New Roman"/>
                <a:cs typeface="Times New Roman"/>
              </a:rPr>
              <a:t>A</a:t>
            </a:r>
            <a:r>
              <a:rPr dirty="0" sz="2550" spc="-400" i="1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</a:t>
            </a:r>
            <a:r>
              <a:rPr dirty="0" sz="2550" spc="-210">
                <a:latin typeface="Times New Roman"/>
                <a:cs typeface="Times New Roma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r>
              <a:rPr dirty="0" sz="2550" spc="-25" i="1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</a:t>
            </a:r>
            <a:r>
              <a:rPr dirty="0" sz="2550" spc="-105">
                <a:latin typeface="Times New Roman"/>
                <a:cs typeface="Times New Roman"/>
              </a:rPr>
              <a:t> </a:t>
            </a:r>
            <a:r>
              <a:rPr dirty="0" sz="3500" spc="-215">
                <a:latin typeface="Symbol"/>
                <a:cs typeface="Symbol"/>
              </a:rPr>
              <a:t></a:t>
            </a:r>
            <a:r>
              <a:rPr dirty="0" sz="2550" spc="15" i="1">
                <a:latin typeface="Times New Roman"/>
                <a:cs typeface="Times New Roman"/>
              </a:rPr>
              <a:t>A</a:t>
            </a:r>
            <a:r>
              <a:rPr dirty="0" sz="2550" spc="-365" i="1">
                <a:latin typeface="Times New Roman"/>
                <a:cs typeface="Times New Roman"/>
              </a:rPr>
              <a:t> </a:t>
            </a:r>
            <a:r>
              <a:rPr dirty="0" sz="2550" spc="20">
                <a:latin typeface="Symbol"/>
                <a:cs typeface="Symbol"/>
              </a:rPr>
              <a:t></a:t>
            </a:r>
            <a:r>
              <a:rPr dirty="0" sz="2550" spc="-180">
                <a:latin typeface="Times New Roman"/>
                <a:cs typeface="Times New Roman"/>
              </a:rPr>
              <a:t> </a:t>
            </a:r>
            <a:r>
              <a:rPr dirty="0" sz="2550" spc="105" i="1">
                <a:latin typeface="Times New Roman"/>
                <a:cs typeface="Times New Roman"/>
              </a:rPr>
              <a:t>B</a:t>
            </a:r>
            <a:r>
              <a:rPr dirty="0" sz="3500" spc="-535">
                <a:latin typeface="Symbol"/>
                <a:cs typeface="Symbol"/>
              </a:rPr>
              <a:t></a:t>
            </a:r>
            <a:r>
              <a:rPr dirty="0" sz="2550" spc="-65">
                <a:latin typeface="Symbol"/>
                <a:cs typeface="Symbol"/>
              </a:rPr>
              <a:t>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开操作的几何解释</a:t>
            </a:r>
          </a:p>
        </p:txBody>
      </p:sp>
      <p:sp>
        <p:nvSpPr>
          <p:cNvPr id="6" name="object 6"/>
          <p:cNvSpPr/>
          <p:nvPr/>
        </p:nvSpPr>
        <p:spPr>
          <a:xfrm>
            <a:off x="2798711" y="3562350"/>
            <a:ext cx="507492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91232" y="1823465"/>
            <a:ext cx="7596505" cy="147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0195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baseline="-2178" sz="3825" spc="-30" i="1">
                <a:latin typeface="Times New Roman"/>
                <a:cs typeface="Times New Roman"/>
              </a:rPr>
              <a:t>A</a:t>
            </a:r>
            <a:r>
              <a:rPr dirty="0" baseline="-2178" sz="3825" spc="-2279">
                <a:latin typeface="Arial"/>
                <a:cs typeface="Arial"/>
              </a:rPr>
              <a:t></a:t>
            </a:r>
            <a:r>
              <a:rPr dirty="0" baseline="-2178" sz="3825" spc="-705">
                <a:latin typeface="Arial"/>
                <a:cs typeface="Arial"/>
              </a:rPr>
              <a:t> </a:t>
            </a:r>
            <a:r>
              <a:rPr dirty="0" baseline="-2178" sz="3825" spc="22" i="1">
                <a:latin typeface="Times New Roman"/>
                <a:cs typeface="Times New Roman"/>
              </a:rPr>
              <a:t>B</a:t>
            </a:r>
            <a:r>
              <a:rPr dirty="0" baseline="-2178" sz="3825" spc="-240" i="1"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的边界通过</a:t>
            </a:r>
            <a:r>
              <a:rPr dirty="0" sz="2400">
                <a:latin typeface="Times New Roman"/>
                <a:cs typeface="Times New Roman"/>
              </a:rPr>
              <a:t>B</a:t>
            </a:r>
            <a:r>
              <a:rPr dirty="0" sz="2400">
                <a:latin typeface="SimSun"/>
                <a:cs typeface="SimSun"/>
              </a:rPr>
              <a:t>中的点完成</a:t>
            </a:r>
            <a:endParaRPr sz="2400">
              <a:latin typeface="SimSun"/>
              <a:cs typeface="SimSun"/>
            </a:endParaRPr>
          </a:p>
          <a:p>
            <a:pPr marL="241300" marR="5080" indent="-229235">
              <a:lnSpc>
                <a:spcPts val="4310"/>
              </a:lnSpc>
              <a:spcBef>
                <a:spcPts val="355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 spc="-5">
                <a:latin typeface="Times New Roman"/>
                <a:cs typeface="Times New Roman"/>
              </a:rPr>
              <a:t>B</a:t>
            </a:r>
            <a:r>
              <a:rPr dirty="0" sz="2400" spc="-5">
                <a:latin typeface="SimSun"/>
                <a:cs typeface="SimSun"/>
              </a:rPr>
              <a:t>在</a:t>
            </a:r>
            <a:r>
              <a:rPr dirty="0" sz="2400" spc="-5">
                <a:latin typeface="Times New Roman"/>
                <a:cs typeface="Times New Roman"/>
              </a:rPr>
              <a:t>A</a:t>
            </a:r>
            <a:r>
              <a:rPr dirty="0" sz="2400" spc="-5">
                <a:latin typeface="SimSun"/>
                <a:cs typeface="SimSun"/>
              </a:rPr>
              <a:t>的边界内转动时，</a:t>
            </a:r>
            <a:r>
              <a:rPr dirty="0" sz="2400" spc="-5">
                <a:latin typeface="Times New Roman"/>
                <a:cs typeface="Times New Roman"/>
              </a:rPr>
              <a:t>B</a:t>
            </a:r>
            <a:r>
              <a:rPr dirty="0" sz="2400" spc="-5">
                <a:latin typeface="SimSun"/>
                <a:cs typeface="SimSun"/>
              </a:rPr>
              <a:t>中的点所能到达</a:t>
            </a:r>
            <a:r>
              <a:rPr dirty="0" sz="2400" spc="-5">
                <a:latin typeface="SimSun"/>
                <a:cs typeface="SimSun"/>
              </a:rPr>
              <a:t>的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5">
                <a:latin typeface="SimSun"/>
                <a:cs typeface="SimSun"/>
              </a:rPr>
              <a:t>的边界的 </a:t>
            </a:r>
            <a:r>
              <a:rPr dirty="0" sz="2400">
                <a:latin typeface="SimSun"/>
                <a:cs typeface="SimSun"/>
              </a:rPr>
              <a:t>的最远点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闭操作的几何解释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91232" y="1823465"/>
            <a:ext cx="4284980" cy="9442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8925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baseline="-2178" sz="3825" spc="-30" i="1">
                <a:latin typeface="Times New Roman"/>
                <a:cs typeface="Times New Roman"/>
              </a:rPr>
              <a:t>A</a:t>
            </a:r>
            <a:r>
              <a:rPr dirty="0" baseline="-2178" sz="3825" spc="292">
                <a:latin typeface="Symbol"/>
                <a:cs typeface="Symbol"/>
              </a:rPr>
              <a:t></a:t>
            </a:r>
            <a:r>
              <a:rPr dirty="0" baseline="-2178" sz="3825" spc="22" i="1">
                <a:latin typeface="Times New Roman"/>
                <a:cs typeface="Times New Roman"/>
              </a:rPr>
              <a:t>B</a:t>
            </a:r>
            <a:r>
              <a:rPr dirty="0" baseline="-2178" sz="3825" spc="-247" i="1"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的边界通过</a:t>
            </a:r>
            <a:r>
              <a:rPr dirty="0" sz="2400">
                <a:latin typeface="Times New Roman"/>
                <a:cs typeface="Times New Roman"/>
              </a:rPr>
              <a:t>B</a:t>
            </a:r>
            <a:r>
              <a:rPr dirty="0" sz="2400">
                <a:latin typeface="SimSun"/>
                <a:cs typeface="SimSun"/>
              </a:rPr>
              <a:t>中的点完成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B</a:t>
            </a:r>
            <a:r>
              <a:rPr dirty="0" sz="2400" spc="-5">
                <a:latin typeface="SimSun"/>
                <a:cs typeface="SimSun"/>
              </a:rPr>
              <a:t>在</a:t>
            </a:r>
            <a:r>
              <a:rPr dirty="0" sz="2400" spc="-5">
                <a:latin typeface="Times New Roman"/>
                <a:cs typeface="Times New Roman"/>
              </a:rPr>
              <a:t>A</a:t>
            </a:r>
            <a:r>
              <a:rPr dirty="0" sz="2400" spc="-5">
                <a:latin typeface="SimSun"/>
                <a:cs typeface="SimSun"/>
              </a:rPr>
              <a:t>的边界外部转动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2615" y="2985516"/>
            <a:ext cx="5181600" cy="2087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38311" y="3833367"/>
            <a:ext cx="22542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098" y="959865"/>
            <a:ext cx="6904990" cy="2549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形态学图像处理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开操作的3条性质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784860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baseline="4357" sz="3825" spc="-30" i="1">
                <a:latin typeface="Times New Roman"/>
                <a:cs typeface="Times New Roman"/>
              </a:rPr>
              <a:t>A</a:t>
            </a:r>
            <a:r>
              <a:rPr dirty="0" baseline="4357" sz="3825" spc="-2279">
                <a:latin typeface="Arial"/>
                <a:cs typeface="Arial"/>
              </a:rPr>
              <a:t></a:t>
            </a:r>
            <a:r>
              <a:rPr dirty="0" baseline="4357" sz="3825" spc="-705">
                <a:latin typeface="Arial"/>
                <a:cs typeface="Arial"/>
              </a:rPr>
              <a:t> </a:t>
            </a:r>
            <a:r>
              <a:rPr dirty="0" baseline="4357" sz="3825" spc="22" i="1">
                <a:latin typeface="Times New Roman"/>
                <a:cs typeface="Times New Roman"/>
              </a:rPr>
              <a:t>B</a:t>
            </a:r>
            <a:r>
              <a:rPr dirty="0" baseline="4357" sz="3825" spc="-262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是A的子集合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如果C是D的子集，</a:t>
            </a:r>
            <a:r>
              <a:rPr dirty="0" sz="2800">
                <a:latin typeface="NSimSun"/>
                <a:cs typeface="NSimSun"/>
              </a:rPr>
              <a:t>则</a:t>
            </a:r>
            <a:r>
              <a:rPr dirty="0" sz="2800" spc="-900">
                <a:latin typeface="NSimSun"/>
                <a:cs typeface="NSimSun"/>
              </a:rPr>
              <a:t> </a:t>
            </a:r>
            <a:r>
              <a:rPr dirty="0" baseline="3267" sz="3825" spc="195" i="1">
                <a:latin typeface="Times New Roman"/>
                <a:cs typeface="Times New Roman"/>
              </a:rPr>
              <a:t>C</a:t>
            </a:r>
            <a:r>
              <a:rPr dirty="0" baseline="3267" sz="3825" spc="-2279">
                <a:latin typeface="Arial"/>
                <a:cs typeface="Arial"/>
              </a:rPr>
              <a:t></a:t>
            </a:r>
            <a:r>
              <a:rPr dirty="0" baseline="3267" sz="3825" spc="-712">
                <a:latin typeface="Arial"/>
                <a:cs typeface="Arial"/>
              </a:rPr>
              <a:t> </a:t>
            </a:r>
            <a:r>
              <a:rPr dirty="0" baseline="3267" sz="3825" spc="30" i="1">
                <a:latin typeface="Times New Roman"/>
                <a:cs typeface="Times New Roman"/>
              </a:rPr>
              <a:t>B</a:t>
            </a:r>
            <a:r>
              <a:rPr dirty="0" baseline="3267" sz="3825" spc="-352" i="1">
                <a:latin typeface="Times New Roman"/>
                <a:cs typeface="Times New Roman"/>
              </a:rPr>
              <a:t> </a:t>
            </a:r>
            <a:r>
              <a:rPr dirty="0" sz="2800">
                <a:latin typeface="NSimSun"/>
                <a:cs typeface="NSimSun"/>
              </a:rPr>
              <a:t>是</a:t>
            </a:r>
            <a:r>
              <a:rPr dirty="0" sz="2800" spc="-655">
                <a:latin typeface="NSimSun"/>
                <a:cs typeface="NSimSun"/>
              </a:rPr>
              <a:t> </a:t>
            </a:r>
            <a:r>
              <a:rPr dirty="0" baseline="3205" sz="3900" spc="-15" i="1">
                <a:latin typeface="Times New Roman"/>
                <a:cs typeface="Times New Roman"/>
              </a:rPr>
              <a:t>D</a:t>
            </a:r>
            <a:r>
              <a:rPr dirty="0" baseline="3205" sz="3900" spc="-2347">
                <a:latin typeface="Arial"/>
                <a:cs typeface="Arial"/>
              </a:rPr>
              <a:t></a:t>
            </a:r>
            <a:r>
              <a:rPr dirty="0" baseline="3205" sz="3900" spc="-727">
                <a:latin typeface="Arial"/>
                <a:cs typeface="Arial"/>
              </a:rPr>
              <a:t> </a:t>
            </a:r>
            <a:r>
              <a:rPr dirty="0" baseline="3205" sz="3900" spc="150" i="1">
                <a:latin typeface="Times New Roman"/>
                <a:cs typeface="Times New Roman"/>
              </a:rPr>
              <a:t>B</a:t>
            </a:r>
            <a:r>
              <a:rPr dirty="0" sz="2800" spc="-5">
                <a:latin typeface="NSimSun"/>
                <a:cs typeface="NSimSun"/>
              </a:rPr>
              <a:t>的子集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99499" y="3590290"/>
            <a:ext cx="1965960" cy="535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500" spc="-355">
                <a:latin typeface="Symbol"/>
                <a:cs typeface="Symbol"/>
              </a:rPr>
              <a:t></a:t>
            </a:r>
            <a:r>
              <a:rPr dirty="0" sz="2550" spc="-20" i="1">
                <a:latin typeface="Times New Roman"/>
                <a:cs typeface="Times New Roman"/>
              </a:rPr>
              <a:t>A</a:t>
            </a:r>
            <a:r>
              <a:rPr dirty="0" sz="2550" spc="-1520">
                <a:latin typeface="Arial"/>
                <a:cs typeface="Arial"/>
              </a:rPr>
              <a:t></a:t>
            </a:r>
            <a:r>
              <a:rPr dirty="0" sz="2550" spc="-475">
                <a:latin typeface="Arial"/>
                <a:cs typeface="Arial"/>
              </a:rPr>
              <a:t> </a:t>
            </a:r>
            <a:r>
              <a:rPr dirty="0" sz="2550" spc="-135" i="1">
                <a:latin typeface="Times New Roman"/>
                <a:cs typeface="Times New Roman"/>
              </a:rPr>
              <a:t>B</a:t>
            </a:r>
            <a:r>
              <a:rPr dirty="0" sz="3500" spc="-355">
                <a:latin typeface="Symbol"/>
                <a:cs typeface="Symbol"/>
              </a:rPr>
              <a:t></a:t>
            </a:r>
            <a:r>
              <a:rPr dirty="0" sz="2550" spc="-1520">
                <a:latin typeface="Arial"/>
                <a:cs typeface="Arial"/>
              </a:rPr>
              <a:t></a:t>
            </a:r>
            <a:r>
              <a:rPr dirty="0" sz="2550" spc="-465">
                <a:latin typeface="Arial"/>
                <a:cs typeface="Arial"/>
              </a:rPr>
              <a:t> </a:t>
            </a:r>
            <a:r>
              <a:rPr dirty="0" sz="2550" spc="20" i="1">
                <a:latin typeface="Times New Roman"/>
                <a:cs typeface="Times New Roman"/>
              </a:rPr>
              <a:t>B</a:t>
            </a:r>
            <a:r>
              <a:rPr dirty="0" sz="2550" spc="-355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</a:t>
            </a:r>
            <a:r>
              <a:rPr dirty="0" sz="2550" spc="-190">
                <a:latin typeface="Times New Roman"/>
                <a:cs typeface="Times New Roman"/>
              </a:rPr>
              <a:t> </a:t>
            </a:r>
            <a:r>
              <a:rPr dirty="0" sz="2550" spc="-25" i="1">
                <a:latin typeface="Times New Roman"/>
                <a:cs typeface="Times New Roman"/>
              </a:rPr>
              <a:t>A</a:t>
            </a:r>
            <a:r>
              <a:rPr dirty="0" sz="2550" spc="-1520">
                <a:latin typeface="Arial"/>
                <a:cs typeface="Arial"/>
              </a:rPr>
              <a:t></a:t>
            </a:r>
            <a:r>
              <a:rPr dirty="0" sz="2550" spc="-465">
                <a:latin typeface="Arial"/>
                <a:cs typeface="Arial"/>
              </a:rPr>
              <a:t> </a:t>
            </a:r>
            <a:r>
              <a:rPr dirty="0" sz="2550" spc="20" i="1">
                <a:latin typeface="Times New Roman"/>
                <a:cs typeface="Times New Roman"/>
              </a:rPr>
              <a:t>B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4251" y="4356861"/>
            <a:ext cx="6904990" cy="2433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闭操作的3条性质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A</a:t>
            </a:r>
            <a:r>
              <a:rPr dirty="0" sz="2800" spc="170">
                <a:latin typeface="NSimSun"/>
                <a:cs typeface="NSimSun"/>
              </a:rPr>
              <a:t>是</a:t>
            </a:r>
            <a:r>
              <a:rPr dirty="0" baseline="7625" sz="3825" spc="-30" i="1">
                <a:latin typeface="Times New Roman"/>
                <a:cs typeface="Times New Roman"/>
              </a:rPr>
              <a:t>A</a:t>
            </a:r>
            <a:r>
              <a:rPr dirty="0" baseline="7625" sz="3825" spc="300">
                <a:latin typeface="Symbol"/>
                <a:cs typeface="Symbol"/>
              </a:rPr>
              <a:t></a:t>
            </a:r>
            <a:r>
              <a:rPr dirty="0" baseline="7625" sz="3825" spc="30" i="1">
                <a:latin typeface="Times New Roman"/>
                <a:cs typeface="Times New Roman"/>
              </a:rPr>
              <a:t>B</a:t>
            </a:r>
            <a:r>
              <a:rPr dirty="0" baseline="7625" sz="3825" spc="434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的子集合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70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如果C是D的子集，</a:t>
            </a:r>
            <a:r>
              <a:rPr dirty="0" sz="2800">
                <a:latin typeface="NSimSun"/>
                <a:cs typeface="NSimSun"/>
              </a:rPr>
              <a:t>则</a:t>
            </a:r>
            <a:r>
              <a:rPr dirty="0" sz="2800" spc="-685">
                <a:latin typeface="NSimSun"/>
                <a:cs typeface="NSimSun"/>
              </a:rPr>
              <a:t> </a:t>
            </a:r>
            <a:r>
              <a:rPr dirty="0" sz="2550" spc="130" i="1">
                <a:latin typeface="Times New Roman"/>
                <a:cs typeface="Times New Roman"/>
              </a:rPr>
              <a:t>C</a:t>
            </a:r>
            <a:r>
              <a:rPr dirty="0" sz="2550" spc="200">
                <a:latin typeface="Symbol"/>
                <a:cs typeface="Symbol"/>
              </a:rPr>
              <a:t></a:t>
            </a:r>
            <a:r>
              <a:rPr dirty="0" sz="2550" spc="100" i="1">
                <a:latin typeface="Times New Roman"/>
                <a:cs typeface="Times New Roman"/>
              </a:rPr>
              <a:t>B</a:t>
            </a:r>
            <a:r>
              <a:rPr dirty="0" sz="2800">
                <a:latin typeface="NSimSun"/>
                <a:cs typeface="NSimSun"/>
              </a:rPr>
              <a:t>是</a:t>
            </a:r>
            <a:r>
              <a:rPr dirty="0" sz="2800" spc="-1120">
                <a:latin typeface="NSimSun"/>
                <a:cs typeface="NSimSun"/>
              </a:rPr>
              <a:t> </a:t>
            </a:r>
            <a:r>
              <a:rPr dirty="0" baseline="6410" sz="3900" spc="-7" i="1">
                <a:latin typeface="Times New Roman"/>
                <a:cs typeface="Times New Roman"/>
              </a:rPr>
              <a:t>D</a:t>
            </a:r>
            <a:r>
              <a:rPr dirty="0" baseline="6410" sz="3900" spc="262">
                <a:latin typeface="Symbol"/>
                <a:cs typeface="Symbol"/>
              </a:rPr>
              <a:t></a:t>
            </a:r>
            <a:r>
              <a:rPr dirty="0" baseline="6410" sz="3900" spc="-15" i="1">
                <a:latin typeface="Times New Roman"/>
                <a:cs typeface="Times New Roman"/>
              </a:rPr>
              <a:t>B</a:t>
            </a:r>
            <a:r>
              <a:rPr dirty="0" baseline="6410" sz="3900" spc="-270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的子集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864869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500" spc="-355">
                <a:latin typeface="Symbol"/>
                <a:cs typeface="Symbol"/>
              </a:rPr>
              <a:t></a:t>
            </a:r>
            <a:r>
              <a:rPr dirty="0" sz="2550" spc="-20" i="1">
                <a:latin typeface="Times New Roman"/>
                <a:cs typeface="Times New Roman"/>
              </a:rPr>
              <a:t>A</a:t>
            </a:r>
            <a:r>
              <a:rPr dirty="0" sz="2550" spc="195">
                <a:latin typeface="Symbol"/>
                <a:cs typeface="Symbol"/>
              </a:rPr>
              <a:t></a:t>
            </a:r>
            <a:r>
              <a:rPr dirty="0" sz="2550" spc="-135" i="1">
                <a:latin typeface="Times New Roman"/>
                <a:cs typeface="Times New Roman"/>
              </a:rPr>
              <a:t>B</a:t>
            </a:r>
            <a:r>
              <a:rPr dirty="0" sz="3500" spc="-355">
                <a:latin typeface="Symbol"/>
                <a:cs typeface="Symbol"/>
              </a:rPr>
              <a:t></a:t>
            </a:r>
            <a:r>
              <a:rPr dirty="0" sz="2550" spc="200">
                <a:latin typeface="Symbol"/>
                <a:cs typeface="Symbol"/>
              </a:rPr>
              <a:t></a:t>
            </a:r>
            <a:r>
              <a:rPr dirty="0" sz="2550" spc="20" i="1">
                <a:latin typeface="Times New Roman"/>
                <a:cs typeface="Times New Roman"/>
              </a:rPr>
              <a:t>B</a:t>
            </a:r>
            <a:r>
              <a:rPr dirty="0" sz="2550" spc="-355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</a:t>
            </a:r>
            <a:r>
              <a:rPr dirty="0" sz="2550" spc="-195">
                <a:latin typeface="Times New Roman"/>
                <a:cs typeface="Times New Roman"/>
              </a:rPr>
              <a:t> </a:t>
            </a:r>
            <a:r>
              <a:rPr dirty="0" sz="2550" spc="-20" i="1">
                <a:latin typeface="Times New Roman"/>
                <a:cs typeface="Times New Roman"/>
              </a:rPr>
              <a:t>A</a:t>
            </a:r>
            <a:r>
              <a:rPr dirty="0" sz="2550" spc="200">
                <a:latin typeface="Symbol"/>
                <a:cs typeface="Symbol"/>
              </a:rPr>
              <a:t></a:t>
            </a:r>
            <a:r>
              <a:rPr dirty="0" sz="2550" spc="20" i="1">
                <a:latin typeface="Times New Roman"/>
                <a:cs typeface="Times New Roman"/>
              </a:rPr>
              <a:t>B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开操作和闭操作应用举例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615555" cy="5178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说明：</a:t>
            </a:r>
            <a:r>
              <a:rPr dirty="0" sz="2400" spc="-10" b="1" u="heavy">
                <a:latin typeface="NSimSun"/>
                <a:cs typeface="NSimSun"/>
              </a:rPr>
              <a:t>先开操作再闭操作，构成噪声滤波器</a:t>
            </a:r>
            <a:endParaRPr sz="2400">
              <a:latin typeface="NSimSun"/>
              <a:cs typeface="NSimSun"/>
            </a:endParaRPr>
          </a:p>
          <a:p>
            <a:pPr marL="469900" marR="238760">
              <a:lnSpc>
                <a:spcPct val="100000"/>
              </a:lnSpc>
              <a:spcBef>
                <a:spcPts val="167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a图是受噪声污染的指纹二值图像，噪声为 黑色背景上的亮元素和亮指纹部分的暗元素</a:t>
            </a:r>
            <a:endParaRPr sz="2800">
              <a:latin typeface="NSimSun"/>
              <a:cs typeface="NSimSun"/>
            </a:endParaRPr>
          </a:p>
          <a:p>
            <a:pPr algn="just" marL="46990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b图是使用的结构元素</a:t>
            </a:r>
            <a:endParaRPr sz="2800">
              <a:latin typeface="NSimSun"/>
              <a:cs typeface="NSimSun"/>
            </a:endParaRPr>
          </a:p>
          <a:p>
            <a:pPr algn="just" marL="469900" marR="5080" indent="-635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c图是使用结构元素对图a腐蚀的结果：黑色 背景噪声消除了，指纹中的噪声尺寸增加</a:t>
            </a:r>
            <a:endParaRPr sz="2800">
              <a:latin typeface="NSimSun"/>
              <a:cs typeface="NSimSun"/>
            </a:endParaRPr>
          </a:p>
          <a:p>
            <a:pPr algn="just" marL="469265" marR="26034">
              <a:lnSpc>
                <a:spcPct val="101800"/>
              </a:lnSpc>
              <a:spcBef>
                <a:spcPts val="145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d图</a:t>
            </a:r>
            <a:r>
              <a:rPr dirty="0" sz="2800">
                <a:latin typeface="NSimSun"/>
                <a:cs typeface="NSimSun"/>
              </a:rPr>
              <a:t>是</a:t>
            </a:r>
            <a:r>
              <a:rPr dirty="0" sz="2800" spc="-5">
                <a:latin typeface="SimSun"/>
                <a:cs typeface="SimSun"/>
              </a:rPr>
              <a:t>使用结构元素对</a:t>
            </a:r>
            <a:r>
              <a:rPr dirty="0" sz="2800">
                <a:latin typeface="SimSun"/>
                <a:cs typeface="SimSun"/>
              </a:rPr>
              <a:t>图</a:t>
            </a:r>
            <a:r>
              <a:rPr dirty="0" sz="2800" spc="-10">
                <a:latin typeface="Times New Roman"/>
                <a:cs typeface="Times New Roman"/>
              </a:rPr>
              <a:t>c</a:t>
            </a:r>
            <a:r>
              <a:rPr dirty="0" sz="2800" spc="-5">
                <a:latin typeface="SimSun"/>
                <a:cs typeface="SimSun"/>
              </a:rPr>
              <a:t>膨胀的结果：包含 于指纹中的噪声分量的尺寸被减小或被完全消 除，带来的问题是：在指纹纹路间产生了新的 </a:t>
            </a:r>
            <a:r>
              <a:rPr dirty="0" sz="2800">
                <a:latin typeface="SimSun"/>
                <a:cs typeface="SimSun"/>
              </a:rPr>
              <a:t>间断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开操作和闭操作应用举例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616190" cy="3683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说明（续）</a:t>
            </a:r>
            <a:endParaRPr sz="3200">
              <a:latin typeface="NSimSun"/>
              <a:cs typeface="NSimSun"/>
            </a:endParaRPr>
          </a:p>
          <a:p>
            <a:pPr marL="469900" marR="258445">
              <a:lnSpc>
                <a:spcPct val="105200"/>
              </a:lnSpc>
              <a:spcBef>
                <a:spcPts val="13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0">
                <a:latin typeface="Times New Roman"/>
                <a:cs typeface="Times New Roman"/>
              </a:rPr>
              <a:t>e</a:t>
            </a:r>
            <a:r>
              <a:rPr dirty="0" sz="2800" spc="-5">
                <a:latin typeface="NSimSun"/>
                <a:cs typeface="NSimSun"/>
              </a:rPr>
              <a:t>图是对图d膨胀的结果，图d的大部分间断 被恢复，但指纹的线路变粗了</a:t>
            </a:r>
            <a:endParaRPr sz="2800">
              <a:latin typeface="NSimSun"/>
              <a:cs typeface="NSimSun"/>
            </a:endParaRPr>
          </a:p>
          <a:p>
            <a:pPr marL="469900" marR="241300" indent="-635">
              <a:lnSpc>
                <a:spcPct val="105200"/>
              </a:lnSpc>
              <a:spcBef>
                <a:spcPts val="1340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Times New Roman"/>
                <a:cs typeface="Times New Roman"/>
              </a:rPr>
              <a:t>f</a:t>
            </a:r>
            <a:r>
              <a:rPr dirty="0" sz="2800" spc="-5">
                <a:latin typeface="NSimSun"/>
                <a:cs typeface="NSimSun"/>
              </a:rPr>
              <a:t>图是对图e腐蚀的结果，即对图d中开操作 的闭操作。最后结果消除了噪声斑点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缺点：指纹线路还是有缺点，可以通过加入 限制性条件解决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开操作和闭操作应用举例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357513" y="1996440"/>
            <a:ext cx="6294120" cy="4640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SimSun"/>
                <a:cs typeface="SimSun"/>
              </a:rPr>
              <a:t>击中或击不中变换举例</a:t>
            </a:r>
            <a:r>
              <a:rPr dirty="0" spc="-5">
                <a:latin typeface="Times New Roman"/>
                <a:cs typeface="Times New Roman"/>
              </a:rPr>
              <a:t>—</a:t>
            </a:r>
            <a:r>
              <a:rPr dirty="0" sz="2000" spc="-10">
                <a:latin typeface="SimSun"/>
                <a:cs typeface="SimSun"/>
              </a:rPr>
              <a:t>是形状检测的基本工具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81591" y="1761744"/>
            <a:ext cx="3157727" cy="52326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38557" y="3345941"/>
            <a:ext cx="1224915" cy="3598545"/>
          </a:xfrm>
          <a:custGeom>
            <a:avLst/>
            <a:gdLst/>
            <a:ahLst/>
            <a:cxnLst/>
            <a:rect l="l" t="t" r="r" b="b"/>
            <a:pathLst>
              <a:path w="1224915" h="3598545">
                <a:moveTo>
                  <a:pt x="1224534" y="2020062"/>
                </a:moveTo>
                <a:lnTo>
                  <a:pt x="1224534" y="1285494"/>
                </a:lnTo>
                <a:lnTo>
                  <a:pt x="1223650" y="1236170"/>
                </a:lnTo>
                <a:lnTo>
                  <a:pt x="1221020" y="1187318"/>
                </a:lnTo>
                <a:lnTo>
                  <a:pt x="1216675" y="1138969"/>
                </a:lnTo>
                <a:lnTo>
                  <a:pt x="1210648" y="1091158"/>
                </a:lnTo>
                <a:lnTo>
                  <a:pt x="1202969" y="1043918"/>
                </a:lnTo>
                <a:lnTo>
                  <a:pt x="1193671" y="997282"/>
                </a:lnTo>
                <a:lnTo>
                  <a:pt x="1182784" y="951282"/>
                </a:lnTo>
                <a:lnTo>
                  <a:pt x="1170341" y="905953"/>
                </a:lnTo>
                <a:lnTo>
                  <a:pt x="1156373" y="861328"/>
                </a:lnTo>
                <a:lnTo>
                  <a:pt x="1140912" y="817439"/>
                </a:lnTo>
                <a:lnTo>
                  <a:pt x="1123989" y="774321"/>
                </a:lnTo>
                <a:lnTo>
                  <a:pt x="1105636" y="732005"/>
                </a:lnTo>
                <a:lnTo>
                  <a:pt x="1085885" y="690526"/>
                </a:lnTo>
                <a:lnTo>
                  <a:pt x="1064767" y="649917"/>
                </a:lnTo>
                <a:lnTo>
                  <a:pt x="1042314" y="610211"/>
                </a:lnTo>
                <a:lnTo>
                  <a:pt x="1018558" y="571441"/>
                </a:lnTo>
                <a:lnTo>
                  <a:pt x="993530" y="533641"/>
                </a:lnTo>
                <a:lnTo>
                  <a:pt x="967262" y="496843"/>
                </a:lnTo>
                <a:lnTo>
                  <a:pt x="939785" y="461082"/>
                </a:lnTo>
                <a:lnTo>
                  <a:pt x="911131" y="426389"/>
                </a:lnTo>
                <a:lnTo>
                  <a:pt x="881332" y="392799"/>
                </a:lnTo>
                <a:lnTo>
                  <a:pt x="850419" y="360344"/>
                </a:lnTo>
                <a:lnTo>
                  <a:pt x="818424" y="329059"/>
                </a:lnTo>
                <a:lnTo>
                  <a:pt x="785379" y="298975"/>
                </a:lnTo>
                <a:lnTo>
                  <a:pt x="751314" y="270127"/>
                </a:lnTo>
                <a:lnTo>
                  <a:pt x="716263" y="242548"/>
                </a:lnTo>
                <a:lnTo>
                  <a:pt x="680256" y="216270"/>
                </a:lnTo>
                <a:lnTo>
                  <a:pt x="643325" y="191327"/>
                </a:lnTo>
                <a:lnTo>
                  <a:pt x="605502" y="167753"/>
                </a:lnTo>
                <a:lnTo>
                  <a:pt x="566819" y="145580"/>
                </a:lnTo>
                <a:lnTo>
                  <a:pt x="527306" y="124842"/>
                </a:lnTo>
                <a:lnTo>
                  <a:pt x="486996" y="105573"/>
                </a:lnTo>
                <a:lnTo>
                  <a:pt x="445920" y="87804"/>
                </a:lnTo>
                <a:lnTo>
                  <a:pt x="404109" y="71570"/>
                </a:lnTo>
                <a:lnTo>
                  <a:pt x="361597" y="56903"/>
                </a:lnTo>
                <a:lnTo>
                  <a:pt x="318413" y="43838"/>
                </a:lnTo>
                <a:lnTo>
                  <a:pt x="274590" y="32407"/>
                </a:lnTo>
                <a:lnTo>
                  <a:pt x="230160" y="22643"/>
                </a:lnTo>
                <a:lnTo>
                  <a:pt x="185153" y="14580"/>
                </a:lnTo>
                <a:lnTo>
                  <a:pt x="139602" y="8251"/>
                </a:lnTo>
                <a:lnTo>
                  <a:pt x="93539" y="3689"/>
                </a:lnTo>
                <a:lnTo>
                  <a:pt x="46994" y="927"/>
                </a:lnTo>
                <a:lnTo>
                  <a:pt x="0" y="0"/>
                </a:lnTo>
                <a:lnTo>
                  <a:pt x="762" y="734568"/>
                </a:lnTo>
                <a:lnTo>
                  <a:pt x="48326" y="735531"/>
                </a:lnTo>
                <a:lnTo>
                  <a:pt x="95519" y="738402"/>
                </a:lnTo>
                <a:lnTo>
                  <a:pt x="142300" y="743150"/>
                </a:lnTo>
                <a:lnTo>
                  <a:pt x="188631" y="749742"/>
                </a:lnTo>
                <a:lnTo>
                  <a:pt x="234472" y="758150"/>
                </a:lnTo>
                <a:lnTo>
                  <a:pt x="279784" y="768341"/>
                </a:lnTo>
                <a:lnTo>
                  <a:pt x="324527" y="780285"/>
                </a:lnTo>
                <a:lnTo>
                  <a:pt x="368662" y="793952"/>
                </a:lnTo>
                <a:lnTo>
                  <a:pt x="412149" y="809309"/>
                </a:lnTo>
                <a:lnTo>
                  <a:pt x="454949" y="826328"/>
                </a:lnTo>
                <a:lnTo>
                  <a:pt x="497022" y="844976"/>
                </a:lnTo>
                <a:lnTo>
                  <a:pt x="538329" y="865223"/>
                </a:lnTo>
                <a:lnTo>
                  <a:pt x="578877" y="887064"/>
                </a:lnTo>
                <a:lnTo>
                  <a:pt x="618488" y="910390"/>
                </a:lnTo>
                <a:lnTo>
                  <a:pt x="657261" y="935248"/>
                </a:lnTo>
                <a:lnTo>
                  <a:pt x="695110" y="961582"/>
                </a:lnTo>
                <a:lnTo>
                  <a:pt x="731996" y="989361"/>
                </a:lnTo>
                <a:lnTo>
                  <a:pt x="767879" y="1018554"/>
                </a:lnTo>
                <a:lnTo>
                  <a:pt x="802720" y="1049130"/>
                </a:lnTo>
                <a:lnTo>
                  <a:pt x="836480" y="1081058"/>
                </a:lnTo>
                <a:lnTo>
                  <a:pt x="869119" y="1114308"/>
                </a:lnTo>
                <a:lnTo>
                  <a:pt x="900597" y="1148848"/>
                </a:lnTo>
                <a:lnTo>
                  <a:pt x="930876" y="1184648"/>
                </a:lnTo>
                <a:lnTo>
                  <a:pt x="959916" y="1221677"/>
                </a:lnTo>
                <a:lnTo>
                  <a:pt x="987676" y="1259904"/>
                </a:lnTo>
                <a:lnTo>
                  <a:pt x="1014119" y="1299298"/>
                </a:lnTo>
                <a:lnTo>
                  <a:pt x="1039205" y="1339829"/>
                </a:lnTo>
                <a:lnTo>
                  <a:pt x="1062893" y="1381466"/>
                </a:lnTo>
                <a:lnTo>
                  <a:pt x="1085145" y="1424177"/>
                </a:lnTo>
                <a:lnTo>
                  <a:pt x="1105921" y="1467932"/>
                </a:lnTo>
                <a:lnTo>
                  <a:pt x="1125182" y="1512701"/>
                </a:lnTo>
                <a:lnTo>
                  <a:pt x="1142889" y="1558452"/>
                </a:lnTo>
                <a:lnTo>
                  <a:pt x="1159001" y="1605154"/>
                </a:lnTo>
                <a:lnTo>
                  <a:pt x="1173480" y="1652777"/>
                </a:lnTo>
                <a:lnTo>
                  <a:pt x="1173480" y="2386654"/>
                </a:lnTo>
                <a:lnTo>
                  <a:pt x="1181978" y="2356032"/>
                </a:lnTo>
                <a:lnTo>
                  <a:pt x="1193103" y="2309537"/>
                </a:lnTo>
                <a:lnTo>
                  <a:pt x="1202592" y="2262473"/>
                </a:lnTo>
                <a:lnTo>
                  <a:pt x="1210418" y="2214883"/>
                </a:lnTo>
                <a:lnTo>
                  <a:pt x="1216552" y="2166805"/>
                </a:lnTo>
                <a:lnTo>
                  <a:pt x="1220968" y="2118282"/>
                </a:lnTo>
                <a:lnTo>
                  <a:pt x="1223638" y="2069354"/>
                </a:lnTo>
                <a:lnTo>
                  <a:pt x="1224534" y="2020062"/>
                </a:lnTo>
                <a:close/>
              </a:path>
              <a:path w="1224915" h="3598545">
                <a:moveTo>
                  <a:pt x="408432" y="3598164"/>
                </a:moveTo>
                <a:lnTo>
                  <a:pt x="408432" y="2129790"/>
                </a:lnTo>
                <a:lnTo>
                  <a:pt x="762" y="2937510"/>
                </a:lnTo>
                <a:lnTo>
                  <a:pt x="408432" y="3598164"/>
                </a:lnTo>
                <a:close/>
              </a:path>
              <a:path w="1224915" h="3598545">
                <a:moveTo>
                  <a:pt x="1173480" y="2386654"/>
                </a:moveTo>
                <a:lnTo>
                  <a:pt x="1173480" y="1652777"/>
                </a:lnTo>
                <a:lnTo>
                  <a:pt x="1158587" y="1701507"/>
                </a:lnTo>
                <a:lnTo>
                  <a:pt x="1141939" y="1749368"/>
                </a:lnTo>
                <a:lnTo>
                  <a:pt x="1123573" y="1796319"/>
                </a:lnTo>
                <a:lnTo>
                  <a:pt x="1103527" y="1842318"/>
                </a:lnTo>
                <a:lnTo>
                  <a:pt x="1081840" y="1887322"/>
                </a:lnTo>
                <a:lnTo>
                  <a:pt x="1058548" y="1931289"/>
                </a:lnTo>
                <a:lnTo>
                  <a:pt x="1033692" y="1974176"/>
                </a:lnTo>
                <a:lnTo>
                  <a:pt x="1007307" y="2015941"/>
                </a:lnTo>
                <a:lnTo>
                  <a:pt x="979433" y="2056542"/>
                </a:lnTo>
                <a:lnTo>
                  <a:pt x="950107" y="2095937"/>
                </a:lnTo>
                <a:lnTo>
                  <a:pt x="919368" y="2134083"/>
                </a:lnTo>
                <a:lnTo>
                  <a:pt x="887253" y="2170938"/>
                </a:lnTo>
                <a:lnTo>
                  <a:pt x="853801" y="2206459"/>
                </a:lnTo>
                <a:lnTo>
                  <a:pt x="819049" y="2240604"/>
                </a:lnTo>
                <a:lnTo>
                  <a:pt x="783036" y="2273331"/>
                </a:lnTo>
                <a:lnTo>
                  <a:pt x="745800" y="2304598"/>
                </a:lnTo>
                <a:lnTo>
                  <a:pt x="707378" y="2334362"/>
                </a:lnTo>
                <a:lnTo>
                  <a:pt x="667809" y="2362581"/>
                </a:lnTo>
                <a:lnTo>
                  <a:pt x="627131" y="2389212"/>
                </a:lnTo>
                <a:lnTo>
                  <a:pt x="585381" y="2414213"/>
                </a:lnTo>
                <a:lnTo>
                  <a:pt x="542599" y="2437542"/>
                </a:lnTo>
                <a:lnTo>
                  <a:pt x="498821" y="2459157"/>
                </a:lnTo>
                <a:lnTo>
                  <a:pt x="454086" y="2479015"/>
                </a:lnTo>
                <a:lnTo>
                  <a:pt x="408432" y="2497074"/>
                </a:lnTo>
                <a:lnTo>
                  <a:pt x="408432" y="3231642"/>
                </a:lnTo>
                <a:lnTo>
                  <a:pt x="452453" y="3214257"/>
                </a:lnTo>
                <a:lnTo>
                  <a:pt x="495553" y="3195242"/>
                </a:lnTo>
                <a:lnTo>
                  <a:pt x="537703" y="3174637"/>
                </a:lnTo>
                <a:lnTo>
                  <a:pt x="578877" y="3152485"/>
                </a:lnTo>
                <a:lnTo>
                  <a:pt x="619046" y="3128825"/>
                </a:lnTo>
                <a:lnTo>
                  <a:pt x="658184" y="3103698"/>
                </a:lnTo>
                <a:lnTo>
                  <a:pt x="696263" y="3077145"/>
                </a:lnTo>
                <a:lnTo>
                  <a:pt x="733255" y="3049207"/>
                </a:lnTo>
                <a:lnTo>
                  <a:pt x="769133" y="3019925"/>
                </a:lnTo>
                <a:lnTo>
                  <a:pt x="803870" y="2989339"/>
                </a:lnTo>
                <a:lnTo>
                  <a:pt x="837438" y="2957491"/>
                </a:lnTo>
                <a:lnTo>
                  <a:pt x="869808" y="2924421"/>
                </a:lnTo>
                <a:lnTo>
                  <a:pt x="900955" y="2890170"/>
                </a:lnTo>
                <a:lnTo>
                  <a:pt x="930876" y="2854747"/>
                </a:lnTo>
                <a:lnTo>
                  <a:pt x="959467" y="2818289"/>
                </a:lnTo>
                <a:lnTo>
                  <a:pt x="986777" y="2780741"/>
                </a:lnTo>
                <a:lnTo>
                  <a:pt x="1012754" y="2742175"/>
                </a:lnTo>
                <a:lnTo>
                  <a:pt x="1037368" y="2702633"/>
                </a:lnTo>
                <a:lnTo>
                  <a:pt x="1060594" y="2662154"/>
                </a:lnTo>
                <a:lnTo>
                  <a:pt x="1082404" y="2620781"/>
                </a:lnTo>
                <a:lnTo>
                  <a:pt x="1102769" y="2578553"/>
                </a:lnTo>
                <a:lnTo>
                  <a:pt x="1121664" y="2535512"/>
                </a:lnTo>
                <a:lnTo>
                  <a:pt x="1139059" y="2491699"/>
                </a:lnTo>
                <a:lnTo>
                  <a:pt x="1154928" y="2447154"/>
                </a:lnTo>
                <a:lnTo>
                  <a:pt x="1169244" y="2401918"/>
                </a:lnTo>
                <a:lnTo>
                  <a:pt x="1173480" y="2386654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38557" y="3345941"/>
            <a:ext cx="1224915" cy="2020570"/>
          </a:xfrm>
          <a:custGeom>
            <a:avLst/>
            <a:gdLst/>
            <a:ahLst/>
            <a:cxnLst/>
            <a:rect l="l" t="t" r="r" b="b"/>
            <a:pathLst>
              <a:path w="1224915" h="2020570">
                <a:moveTo>
                  <a:pt x="1224534" y="2020062"/>
                </a:moveTo>
                <a:lnTo>
                  <a:pt x="1224534" y="1285494"/>
                </a:lnTo>
                <a:lnTo>
                  <a:pt x="1223650" y="1236170"/>
                </a:lnTo>
                <a:lnTo>
                  <a:pt x="1221020" y="1187318"/>
                </a:lnTo>
                <a:lnTo>
                  <a:pt x="1216675" y="1138969"/>
                </a:lnTo>
                <a:lnTo>
                  <a:pt x="1210648" y="1091158"/>
                </a:lnTo>
                <a:lnTo>
                  <a:pt x="1202969" y="1043918"/>
                </a:lnTo>
                <a:lnTo>
                  <a:pt x="1193671" y="997282"/>
                </a:lnTo>
                <a:lnTo>
                  <a:pt x="1182784" y="951282"/>
                </a:lnTo>
                <a:lnTo>
                  <a:pt x="1170341" y="905953"/>
                </a:lnTo>
                <a:lnTo>
                  <a:pt x="1156373" y="861328"/>
                </a:lnTo>
                <a:lnTo>
                  <a:pt x="1140912" y="817439"/>
                </a:lnTo>
                <a:lnTo>
                  <a:pt x="1123989" y="774321"/>
                </a:lnTo>
                <a:lnTo>
                  <a:pt x="1105636" y="732005"/>
                </a:lnTo>
                <a:lnTo>
                  <a:pt x="1085885" y="690526"/>
                </a:lnTo>
                <a:lnTo>
                  <a:pt x="1064767" y="649917"/>
                </a:lnTo>
                <a:lnTo>
                  <a:pt x="1042314" y="610211"/>
                </a:lnTo>
                <a:lnTo>
                  <a:pt x="1018558" y="571441"/>
                </a:lnTo>
                <a:lnTo>
                  <a:pt x="993530" y="533641"/>
                </a:lnTo>
                <a:lnTo>
                  <a:pt x="967262" y="496843"/>
                </a:lnTo>
                <a:lnTo>
                  <a:pt x="939785" y="461082"/>
                </a:lnTo>
                <a:lnTo>
                  <a:pt x="911131" y="426389"/>
                </a:lnTo>
                <a:lnTo>
                  <a:pt x="881332" y="392799"/>
                </a:lnTo>
                <a:lnTo>
                  <a:pt x="850419" y="360344"/>
                </a:lnTo>
                <a:lnTo>
                  <a:pt x="818424" y="329059"/>
                </a:lnTo>
                <a:lnTo>
                  <a:pt x="785379" y="298975"/>
                </a:lnTo>
                <a:lnTo>
                  <a:pt x="751314" y="270127"/>
                </a:lnTo>
                <a:lnTo>
                  <a:pt x="716263" y="242548"/>
                </a:lnTo>
                <a:lnTo>
                  <a:pt x="680256" y="216270"/>
                </a:lnTo>
                <a:lnTo>
                  <a:pt x="643325" y="191327"/>
                </a:lnTo>
                <a:lnTo>
                  <a:pt x="605502" y="167753"/>
                </a:lnTo>
                <a:lnTo>
                  <a:pt x="566819" y="145580"/>
                </a:lnTo>
                <a:lnTo>
                  <a:pt x="527306" y="124842"/>
                </a:lnTo>
                <a:lnTo>
                  <a:pt x="486996" y="105573"/>
                </a:lnTo>
                <a:lnTo>
                  <a:pt x="445920" y="87804"/>
                </a:lnTo>
                <a:lnTo>
                  <a:pt x="404109" y="71570"/>
                </a:lnTo>
                <a:lnTo>
                  <a:pt x="361597" y="56903"/>
                </a:lnTo>
                <a:lnTo>
                  <a:pt x="318413" y="43838"/>
                </a:lnTo>
                <a:lnTo>
                  <a:pt x="274590" y="32407"/>
                </a:lnTo>
                <a:lnTo>
                  <a:pt x="230160" y="22643"/>
                </a:lnTo>
                <a:lnTo>
                  <a:pt x="185153" y="14580"/>
                </a:lnTo>
                <a:lnTo>
                  <a:pt x="139602" y="8251"/>
                </a:lnTo>
                <a:lnTo>
                  <a:pt x="93539" y="3689"/>
                </a:lnTo>
                <a:lnTo>
                  <a:pt x="46994" y="927"/>
                </a:lnTo>
                <a:lnTo>
                  <a:pt x="0" y="0"/>
                </a:lnTo>
                <a:lnTo>
                  <a:pt x="762" y="734568"/>
                </a:lnTo>
                <a:lnTo>
                  <a:pt x="47704" y="735495"/>
                </a:lnTo>
                <a:lnTo>
                  <a:pt x="94199" y="738257"/>
                </a:lnTo>
                <a:lnTo>
                  <a:pt x="140216" y="742819"/>
                </a:lnTo>
                <a:lnTo>
                  <a:pt x="185722" y="749148"/>
                </a:lnTo>
                <a:lnTo>
                  <a:pt x="230686" y="757211"/>
                </a:lnTo>
                <a:lnTo>
                  <a:pt x="275076" y="766975"/>
                </a:lnTo>
                <a:lnTo>
                  <a:pt x="318860" y="778406"/>
                </a:lnTo>
                <a:lnTo>
                  <a:pt x="362008" y="791471"/>
                </a:lnTo>
                <a:lnTo>
                  <a:pt x="404486" y="806138"/>
                </a:lnTo>
                <a:lnTo>
                  <a:pt x="446264" y="822372"/>
                </a:lnTo>
                <a:lnTo>
                  <a:pt x="487310" y="840141"/>
                </a:lnTo>
                <a:lnTo>
                  <a:pt x="527591" y="859410"/>
                </a:lnTo>
                <a:lnTo>
                  <a:pt x="567077" y="880148"/>
                </a:lnTo>
                <a:lnTo>
                  <a:pt x="605736" y="902321"/>
                </a:lnTo>
                <a:lnTo>
                  <a:pt x="643536" y="925895"/>
                </a:lnTo>
                <a:lnTo>
                  <a:pt x="680445" y="950838"/>
                </a:lnTo>
                <a:lnTo>
                  <a:pt x="716432" y="977116"/>
                </a:lnTo>
                <a:lnTo>
                  <a:pt x="751464" y="1004695"/>
                </a:lnTo>
                <a:lnTo>
                  <a:pt x="785511" y="1033543"/>
                </a:lnTo>
                <a:lnTo>
                  <a:pt x="818541" y="1063627"/>
                </a:lnTo>
                <a:lnTo>
                  <a:pt x="850521" y="1094912"/>
                </a:lnTo>
                <a:lnTo>
                  <a:pt x="881420" y="1127367"/>
                </a:lnTo>
                <a:lnTo>
                  <a:pt x="911208" y="1160957"/>
                </a:lnTo>
                <a:lnTo>
                  <a:pt x="939850" y="1195650"/>
                </a:lnTo>
                <a:lnTo>
                  <a:pt x="967317" y="1231411"/>
                </a:lnTo>
                <a:lnTo>
                  <a:pt x="993577" y="1268209"/>
                </a:lnTo>
                <a:lnTo>
                  <a:pt x="1018597" y="1306009"/>
                </a:lnTo>
                <a:lnTo>
                  <a:pt x="1042347" y="1344779"/>
                </a:lnTo>
                <a:lnTo>
                  <a:pt x="1064794" y="1384485"/>
                </a:lnTo>
                <a:lnTo>
                  <a:pt x="1085906" y="1425094"/>
                </a:lnTo>
                <a:lnTo>
                  <a:pt x="1105653" y="1466573"/>
                </a:lnTo>
                <a:lnTo>
                  <a:pt x="1124002" y="1508889"/>
                </a:lnTo>
                <a:lnTo>
                  <a:pt x="1140921" y="1552007"/>
                </a:lnTo>
                <a:lnTo>
                  <a:pt x="1156380" y="1595896"/>
                </a:lnTo>
                <a:lnTo>
                  <a:pt x="1170346" y="1640521"/>
                </a:lnTo>
                <a:lnTo>
                  <a:pt x="1182787" y="1685850"/>
                </a:lnTo>
                <a:lnTo>
                  <a:pt x="1193673" y="1731850"/>
                </a:lnTo>
                <a:lnTo>
                  <a:pt x="1202970" y="1778486"/>
                </a:lnTo>
                <a:lnTo>
                  <a:pt x="1210649" y="1825726"/>
                </a:lnTo>
                <a:lnTo>
                  <a:pt x="1216676" y="1873537"/>
                </a:lnTo>
                <a:lnTo>
                  <a:pt x="1221020" y="1921886"/>
                </a:lnTo>
                <a:lnTo>
                  <a:pt x="1223650" y="1970738"/>
                </a:lnTo>
                <a:lnTo>
                  <a:pt x="1224534" y="2020062"/>
                </a:lnTo>
                <a:close/>
              </a:path>
            </a:pathLst>
          </a:custGeom>
          <a:solidFill>
            <a:srgbClr val="C022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06815" y="4786121"/>
            <a:ext cx="1152525" cy="2045970"/>
          </a:xfrm>
          <a:custGeom>
            <a:avLst/>
            <a:gdLst/>
            <a:ahLst/>
            <a:cxnLst/>
            <a:rect l="l" t="t" r="r" b="b"/>
            <a:pathLst>
              <a:path w="1152525" h="2045970">
                <a:moveTo>
                  <a:pt x="1152144" y="417576"/>
                </a:moveTo>
                <a:lnTo>
                  <a:pt x="1152144" y="0"/>
                </a:lnTo>
                <a:lnTo>
                  <a:pt x="1092858" y="950"/>
                </a:lnTo>
                <a:lnTo>
                  <a:pt x="1034350" y="3769"/>
                </a:lnTo>
                <a:lnTo>
                  <a:pt x="976693" y="8413"/>
                </a:lnTo>
                <a:lnTo>
                  <a:pt x="919958" y="14835"/>
                </a:lnTo>
                <a:lnTo>
                  <a:pt x="864219" y="22989"/>
                </a:lnTo>
                <a:lnTo>
                  <a:pt x="809547" y="32829"/>
                </a:lnTo>
                <a:lnTo>
                  <a:pt x="756014" y="44311"/>
                </a:lnTo>
                <a:lnTo>
                  <a:pt x="703695" y="57388"/>
                </a:lnTo>
                <a:lnTo>
                  <a:pt x="652660" y="72014"/>
                </a:lnTo>
                <a:lnTo>
                  <a:pt x="602950" y="88155"/>
                </a:lnTo>
                <a:lnTo>
                  <a:pt x="554733" y="105730"/>
                </a:lnTo>
                <a:lnTo>
                  <a:pt x="507987" y="124729"/>
                </a:lnTo>
                <a:lnTo>
                  <a:pt x="462815" y="145095"/>
                </a:lnTo>
                <a:lnTo>
                  <a:pt x="419290" y="166781"/>
                </a:lnTo>
                <a:lnTo>
                  <a:pt x="377484" y="189741"/>
                </a:lnTo>
                <a:lnTo>
                  <a:pt x="337470" y="213931"/>
                </a:lnTo>
                <a:lnTo>
                  <a:pt x="299320" y="239304"/>
                </a:lnTo>
                <a:lnTo>
                  <a:pt x="263107" y="265814"/>
                </a:lnTo>
                <a:lnTo>
                  <a:pt x="228902" y="293416"/>
                </a:lnTo>
                <a:lnTo>
                  <a:pt x="196779" y="322064"/>
                </a:lnTo>
                <a:lnTo>
                  <a:pt x="166809" y="351711"/>
                </a:lnTo>
                <a:lnTo>
                  <a:pt x="139065" y="382314"/>
                </a:lnTo>
                <a:lnTo>
                  <a:pt x="113620" y="413824"/>
                </a:lnTo>
                <a:lnTo>
                  <a:pt x="90547" y="446198"/>
                </a:lnTo>
                <a:lnTo>
                  <a:pt x="69916" y="479389"/>
                </a:lnTo>
                <a:lnTo>
                  <a:pt x="51801" y="513351"/>
                </a:lnTo>
                <a:lnTo>
                  <a:pt x="23409" y="583406"/>
                </a:lnTo>
                <a:lnTo>
                  <a:pt x="5948" y="655997"/>
                </a:lnTo>
                <a:lnTo>
                  <a:pt x="0" y="730758"/>
                </a:lnTo>
                <a:lnTo>
                  <a:pt x="0" y="1148334"/>
                </a:lnTo>
                <a:lnTo>
                  <a:pt x="1592" y="1186820"/>
                </a:lnTo>
                <a:lnTo>
                  <a:pt x="6323" y="1224898"/>
                </a:lnTo>
                <a:lnTo>
                  <a:pt x="14126" y="1262506"/>
                </a:lnTo>
                <a:lnTo>
                  <a:pt x="24934" y="1299583"/>
                </a:lnTo>
                <a:lnTo>
                  <a:pt x="38678" y="1336071"/>
                </a:lnTo>
                <a:lnTo>
                  <a:pt x="48006" y="1356191"/>
                </a:lnTo>
                <a:lnTo>
                  <a:pt x="48006" y="939546"/>
                </a:lnTo>
                <a:lnTo>
                  <a:pt x="65413" y="905496"/>
                </a:lnTo>
                <a:lnTo>
                  <a:pt x="85242" y="872291"/>
                </a:lnTo>
                <a:lnTo>
                  <a:pt x="107420" y="839964"/>
                </a:lnTo>
                <a:lnTo>
                  <a:pt x="131872" y="808550"/>
                </a:lnTo>
                <a:lnTo>
                  <a:pt x="158525" y="778083"/>
                </a:lnTo>
                <a:lnTo>
                  <a:pt x="187304" y="748598"/>
                </a:lnTo>
                <a:lnTo>
                  <a:pt x="218137" y="720130"/>
                </a:lnTo>
                <a:lnTo>
                  <a:pt x="250948" y="692713"/>
                </a:lnTo>
                <a:lnTo>
                  <a:pt x="285665" y="666383"/>
                </a:lnTo>
                <a:lnTo>
                  <a:pt x="322213" y="641172"/>
                </a:lnTo>
                <a:lnTo>
                  <a:pt x="360518" y="617117"/>
                </a:lnTo>
                <a:lnTo>
                  <a:pt x="400507" y="594252"/>
                </a:lnTo>
                <a:lnTo>
                  <a:pt x="442106" y="572611"/>
                </a:lnTo>
                <a:lnTo>
                  <a:pt x="485241" y="552229"/>
                </a:lnTo>
                <a:lnTo>
                  <a:pt x="529837" y="533140"/>
                </a:lnTo>
                <a:lnTo>
                  <a:pt x="575822" y="515380"/>
                </a:lnTo>
                <a:lnTo>
                  <a:pt x="623121" y="498982"/>
                </a:lnTo>
                <a:lnTo>
                  <a:pt x="671660" y="483982"/>
                </a:lnTo>
                <a:lnTo>
                  <a:pt x="721366" y="470414"/>
                </a:lnTo>
                <a:lnTo>
                  <a:pt x="772164" y="458313"/>
                </a:lnTo>
                <a:lnTo>
                  <a:pt x="823982" y="447713"/>
                </a:lnTo>
                <a:lnTo>
                  <a:pt x="876744" y="438648"/>
                </a:lnTo>
                <a:lnTo>
                  <a:pt x="930377" y="431154"/>
                </a:lnTo>
                <a:lnTo>
                  <a:pt x="984808" y="425266"/>
                </a:lnTo>
                <a:lnTo>
                  <a:pt x="1039961" y="421016"/>
                </a:lnTo>
                <a:lnTo>
                  <a:pt x="1095765" y="418441"/>
                </a:lnTo>
                <a:lnTo>
                  <a:pt x="1152144" y="417576"/>
                </a:lnTo>
                <a:close/>
              </a:path>
              <a:path w="1152525" h="2045970">
                <a:moveTo>
                  <a:pt x="768096" y="1837182"/>
                </a:moveTo>
                <a:lnTo>
                  <a:pt x="768096" y="1419606"/>
                </a:lnTo>
                <a:lnTo>
                  <a:pt x="710938" y="1405610"/>
                </a:lnTo>
                <a:lnTo>
                  <a:pt x="655348" y="1389822"/>
                </a:lnTo>
                <a:lnTo>
                  <a:pt x="601408" y="1372298"/>
                </a:lnTo>
                <a:lnTo>
                  <a:pt x="549204" y="1353095"/>
                </a:lnTo>
                <a:lnTo>
                  <a:pt x="498820" y="1332269"/>
                </a:lnTo>
                <a:lnTo>
                  <a:pt x="450342" y="1309878"/>
                </a:lnTo>
                <a:lnTo>
                  <a:pt x="403852" y="1285976"/>
                </a:lnTo>
                <a:lnTo>
                  <a:pt x="359438" y="1260620"/>
                </a:lnTo>
                <a:lnTo>
                  <a:pt x="317182" y="1233868"/>
                </a:lnTo>
                <a:lnTo>
                  <a:pt x="277170" y="1205775"/>
                </a:lnTo>
                <a:lnTo>
                  <a:pt x="239486" y="1176398"/>
                </a:lnTo>
                <a:lnTo>
                  <a:pt x="204216" y="1145794"/>
                </a:lnTo>
                <a:lnTo>
                  <a:pt x="171442" y="1114018"/>
                </a:lnTo>
                <a:lnTo>
                  <a:pt x="141252" y="1081127"/>
                </a:lnTo>
                <a:lnTo>
                  <a:pt x="113728" y="1047178"/>
                </a:lnTo>
                <a:lnTo>
                  <a:pt x="88956" y="1012227"/>
                </a:lnTo>
                <a:lnTo>
                  <a:pt x="67020" y="976331"/>
                </a:lnTo>
                <a:lnTo>
                  <a:pt x="48006" y="939546"/>
                </a:lnTo>
                <a:lnTo>
                  <a:pt x="48006" y="1356191"/>
                </a:lnTo>
                <a:lnTo>
                  <a:pt x="74708" y="1407036"/>
                </a:lnTo>
                <a:lnTo>
                  <a:pt x="96858" y="1441393"/>
                </a:lnTo>
                <a:lnTo>
                  <a:pt x="121675" y="1474919"/>
                </a:lnTo>
                <a:lnTo>
                  <a:pt x="149092" y="1507554"/>
                </a:lnTo>
                <a:lnTo>
                  <a:pt x="179041" y="1539238"/>
                </a:lnTo>
                <a:lnTo>
                  <a:pt x="211455" y="1569910"/>
                </a:lnTo>
                <a:lnTo>
                  <a:pt x="246265" y="1599511"/>
                </a:lnTo>
                <a:lnTo>
                  <a:pt x="283405" y="1627980"/>
                </a:lnTo>
                <a:lnTo>
                  <a:pt x="322808" y="1655257"/>
                </a:lnTo>
                <a:lnTo>
                  <a:pt x="364405" y="1681282"/>
                </a:lnTo>
                <a:lnTo>
                  <a:pt x="408129" y="1705995"/>
                </a:lnTo>
                <a:lnTo>
                  <a:pt x="453913" y="1729335"/>
                </a:lnTo>
                <a:lnTo>
                  <a:pt x="501690" y="1751242"/>
                </a:lnTo>
                <a:lnTo>
                  <a:pt x="551391" y="1771657"/>
                </a:lnTo>
                <a:lnTo>
                  <a:pt x="602982" y="1790528"/>
                </a:lnTo>
                <a:lnTo>
                  <a:pt x="656298" y="1807766"/>
                </a:lnTo>
                <a:lnTo>
                  <a:pt x="711369" y="1823341"/>
                </a:lnTo>
                <a:lnTo>
                  <a:pt x="768096" y="1837182"/>
                </a:lnTo>
                <a:close/>
              </a:path>
              <a:path w="1152525" h="2045970">
                <a:moveTo>
                  <a:pt x="1152144" y="1670304"/>
                </a:moveTo>
                <a:lnTo>
                  <a:pt x="768096" y="1210818"/>
                </a:lnTo>
                <a:lnTo>
                  <a:pt x="768096" y="2045970"/>
                </a:lnTo>
                <a:lnTo>
                  <a:pt x="1152144" y="1670304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06815" y="4786121"/>
            <a:ext cx="1152525" cy="939800"/>
          </a:xfrm>
          <a:custGeom>
            <a:avLst/>
            <a:gdLst/>
            <a:ahLst/>
            <a:cxnLst/>
            <a:rect l="l" t="t" r="r" b="b"/>
            <a:pathLst>
              <a:path w="1152525" h="939800">
                <a:moveTo>
                  <a:pt x="1152144" y="417576"/>
                </a:moveTo>
                <a:lnTo>
                  <a:pt x="1152144" y="0"/>
                </a:lnTo>
                <a:lnTo>
                  <a:pt x="1092858" y="950"/>
                </a:lnTo>
                <a:lnTo>
                  <a:pt x="1034350" y="3769"/>
                </a:lnTo>
                <a:lnTo>
                  <a:pt x="976693" y="8413"/>
                </a:lnTo>
                <a:lnTo>
                  <a:pt x="919958" y="14835"/>
                </a:lnTo>
                <a:lnTo>
                  <a:pt x="864219" y="22989"/>
                </a:lnTo>
                <a:lnTo>
                  <a:pt x="809547" y="32829"/>
                </a:lnTo>
                <a:lnTo>
                  <a:pt x="756014" y="44311"/>
                </a:lnTo>
                <a:lnTo>
                  <a:pt x="703695" y="57388"/>
                </a:lnTo>
                <a:lnTo>
                  <a:pt x="652660" y="72014"/>
                </a:lnTo>
                <a:lnTo>
                  <a:pt x="602982" y="88143"/>
                </a:lnTo>
                <a:lnTo>
                  <a:pt x="554733" y="105730"/>
                </a:lnTo>
                <a:lnTo>
                  <a:pt x="507987" y="124729"/>
                </a:lnTo>
                <a:lnTo>
                  <a:pt x="462815" y="145095"/>
                </a:lnTo>
                <a:lnTo>
                  <a:pt x="419290" y="166781"/>
                </a:lnTo>
                <a:lnTo>
                  <a:pt x="377484" y="189741"/>
                </a:lnTo>
                <a:lnTo>
                  <a:pt x="337470" y="213931"/>
                </a:lnTo>
                <a:lnTo>
                  <a:pt x="299320" y="239304"/>
                </a:lnTo>
                <a:lnTo>
                  <a:pt x="263107" y="265814"/>
                </a:lnTo>
                <a:lnTo>
                  <a:pt x="228902" y="293416"/>
                </a:lnTo>
                <a:lnTo>
                  <a:pt x="196779" y="322064"/>
                </a:lnTo>
                <a:lnTo>
                  <a:pt x="166809" y="351711"/>
                </a:lnTo>
                <a:lnTo>
                  <a:pt x="139065" y="382314"/>
                </a:lnTo>
                <a:lnTo>
                  <a:pt x="113620" y="413824"/>
                </a:lnTo>
                <a:lnTo>
                  <a:pt x="90547" y="446198"/>
                </a:lnTo>
                <a:lnTo>
                  <a:pt x="69916" y="479389"/>
                </a:lnTo>
                <a:lnTo>
                  <a:pt x="51801" y="513351"/>
                </a:lnTo>
                <a:lnTo>
                  <a:pt x="23409" y="583406"/>
                </a:lnTo>
                <a:lnTo>
                  <a:pt x="5948" y="655997"/>
                </a:lnTo>
                <a:lnTo>
                  <a:pt x="0" y="730758"/>
                </a:lnTo>
                <a:lnTo>
                  <a:pt x="3000" y="783419"/>
                </a:lnTo>
                <a:lnTo>
                  <a:pt x="12001" y="836009"/>
                </a:lnTo>
                <a:lnTo>
                  <a:pt x="27003" y="888170"/>
                </a:lnTo>
                <a:lnTo>
                  <a:pt x="48006" y="939546"/>
                </a:lnTo>
                <a:lnTo>
                  <a:pt x="65413" y="905496"/>
                </a:lnTo>
                <a:lnTo>
                  <a:pt x="85242" y="872291"/>
                </a:lnTo>
                <a:lnTo>
                  <a:pt x="107420" y="839964"/>
                </a:lnTo>
                <a:lnTo>
                  <a:pt x="131872" y="808550"/>
                </a:lnTo>
                <a:lnTo>
                  <a:pt x="158525" y="778083"/>
                </a:lnTo>
                <a:lnTo>
                  <a:pt x="187304" y="748598"/>
                </a:lnTo>
                <a:lnTo>
                  <a:pt x="218137" y="720130"/>
                </a:lnTo>
                <a:lnTo>
                  <a:pt x="250948" y="692713"/>
                </a:lnTo>
                <a:lnTo>
                  <a:pt x="285665" y="666383"/>
                </a:lnTo>
                <a:lnTo>
                  <a:pt x="322213" y="641172"/>
                </a:lnTo>
                <a:lnTo>
                  <a:pt x="360518" y="617117"/>
                </a:lnTo>
                <a:lnTo>
                  <a:pt x="400507" y="594252"/>
                </a:lnTo>
                <a:lnTo>
                  <a:pt x="442106" y="572611"/>
                </a:lnTo>
                <a:lnTo>
                  <a:pt x="485241" y="552229"/>
                </a:lnTo>
                <a:lnTo>
                  <a:pt x="529837" y="533140"/>
                </a:lnTo>
                <a:lnTo>
                  <a:pt x="575822" y="515380"/>
                </a:lnTo>
                <a:lnTo>
                  <a:pt x="623121" y="498982"/>
                </a:lnTo>
                <a:lnTo>
                  <a:pt x="671660" y="483982"/>
                </a:lnTo>
                <a:lnTo>
                  <a:pt x="721366" y="470414"/>
                </a:lnTo>
                <a:lnTo>
                  <a:pt x="772164" y="458313"/>
                </a:lnTo>
                <a:lnTo>
                  <a:pt x="823982" y="447713"/>
                </a:lnTo>
                <a:lnTo>
                  <a:pt x="876744" y="438648"/>
                </a:lnTo>
                <a:lnTo>
                  <a:pt x="930377" y="431154"/>
                </a:lnTo>
                <a:lnTo>
                  <a:pt x="984808" y="425266"/>
                </a:lnTo>
                <a:lnTo>
                  <a:pt x="1039961" y="421016"/>
                </a:lnTo>
                <a:lnTo>
                  <a:pt x="1095765" y="418441"/>
                </a:lnTo>
                <a:lnTo>
                  <a:pt x="1152144" y="417576"/>
                </a:lnTo>
                <a:close/>
              </a:path>
            </a:pathLst>
          </a:custGeom>
          <a:solidFill>
            <a:srgbClr val="C022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89480" y="1944649"/>
            <a:ext cx="7835900" cy="4912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69765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被包围在一个小窗口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W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中，与</a:t>
            </a:r>
            <a:endParaRPr sz="1800">
              <a:latin typeface="SimSun"/>
              <a:cs typeface="SimSun"/>
            </a:endParaRPr>
          </a:p>
          <a:p>
            <a:pPr marL="4469765">
              <a:lnSpc>
                <a:spcPct val="100000"/>
              </a:lnSpc>
              <a:spcBef>
                <a:spcPts val="1085"/>
              </a:spcBef>
            </a:pP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W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有关的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的局部背景定义为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W-X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300">
              <a:latin typeface="Times New Roman"/>
              <a:cs typeface="Times New Roman"/>
            </a:endParaRPr>
          </a:p>
          <a:p>
            <a:pPr marL="4600575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对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腐蚀的结果</a:t>
            </a:r>
            <a:endParaRPr sz="18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6278245">
              <a:lnSpc>
                <a:spcPct val="156400"/>
              </a:lnSpc>
            </a:pP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W-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对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的补集 腐蚀的结果</a:t>
            </a:r>
            <a:endParaRPr sz="18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5654040" marR="13970">
              <a:lnSpc>
                <a:spcPct val="152400"/>
              </a:lnSpc>
              <a:spcBef>
                <a:spcPts val="1370"/>
              </a:spcBef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它们的交集，得到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X 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的原点位置。在该位 置，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找到了在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中的 匹配（击中）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SimSun"/>
                <a:cs typeface="SimSun"/>
              </a:rPr>
              <a:t>击中或击不中变换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0245" y="1838197"/>
            <a:ext cx="6118860" cy="1079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SimSun"/>
                <a:cs typeface="SimSun"/>
              </a:rPr>
              <a:t>三个相关公式</a:t>
            </a:r>
            <a:endParaRPr sz="2800">
              <a:latin typeface="SimSun"/>
              <a:cs typeface="SimSun"/>
            </a:endParaRPr>
          </a:p>
          <a:p>
            <a:pPr marL="280035">
              <a:lnSpc>
                <a:spcPct val="100000"/>
              </a:lnSpc>
              <a:spcBef>
                <a:spcPts val="1689"/>
              </a:spcBef>
            </a:pPr>
            <a:r>
              <a:rPr dirty="0" sz="2800" spc="-5">
                <a:latin typeface="Times New Roman"/>
                <a:cs typeface="Times New Roman"/>
              </a:rPr>
              <a:t>A</a:t>
            </a:r>
            <a:r>
              <a:rPr dirty="0" sz="2800">
                <a:latin typeface="SimSun"/>
                <a:cs typeface="SimSun"/>
              </a:rPr>
              <a:t>中</a:t>
            </a:r>
            <a:r>
              <a:rPr dirty="0" sz="2800" spc="-10">
                <a:latin typeface="SimSun"/>
                <a:cs typeface="SimSun"/>
              </a:rPr>
              <a:t>对</a:t>
            </a:r>
            <a:r>
              <a:rPr dirty="0" sz="2800" spc="-5">
                <a:latin typeface="Times New Roman"/>
                <a:cs typeface="Times New Roman"/>
              </a:rPr>
              <a:t>B</a:t>
            </a:r>
            <a:r>
              <a:rPr dirty="0" sz="2800" spc="-5">
                <a:latin typeface="SimSun"/>
                <a:cs typeface="SimSun"/>
              </a:rPr>
              <a:t>进行的匹配（击中）表示为：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7745" y="3121405"/>
            <a:ext cx="28257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7745" y="3990860"/>
            <a:ext cx="116395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13105" algn="l"/>
              </a:tabLst>
            </a:pP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Times New Roman"/>
                <a:cs typeface="Times New Roman"/>
              </a:rPr>
              <a:t>B=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6932" y="4417397"/>
            <a:ext cx="7374255" cy="1361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400"/>
              </a:lnSpc>
            </a:pPr>
            <a:r>
              <a:rPr dirty="0" sz="2800" spc="-5">
                <a:latin typeface="Times New Roman"/>
                <a:cs typeface="Times New Roman"/>
              </a:rPr>
              <a:t>B</a:t>
            </a:r>
            <a:r>
              <a:rPr dirty="0" baseline="-20467" sz="2850" spc="-7">
                <a:latin typeface="Times New Roman"/>
                <a:cs typeface="Times New Roman"/>
              </a:rPr>
              <a:t>1</a:t>
            </a:r>
            <a:r>
              <a:rPr dirty="0" sz="2800" spc="-5">
                <a:latin typeface="SimSun"/>
                <a:cs typeface="SimSun"/>
              </a:rPr>
              <a:t>是由与一个对象相联系</a:t>
            </a:r>
            <a:r>
              <a:rPr dirty="0" sz="2800">
                <a:latin typeface="SimSun"/>
                <a:cs typeface="SimSun"/>
              </a:rPr>
              <a:t>的</a:t>
            </a:r>
            <a:r>
              <a:rPr dirty="0" sz="2800" spc="-10">
                <a:latin typeface="Times New Roman"/>
                <a:cs typeface="Times New Roman"/>
              </a:rPr>
              <a:t>B</a:t>
            </a:r>
            <a:r>
              <a:rPr dirty="0" sz="2800" spc="-5">
                <a:latin typeface="SimSun"/>
                <a:cs typeface="SimSun"/>
              </a:rPr>
              <a:t>元素构成的集合， </a:t>
            </a:r>
            <a:r>
              <a:rPr dirty="0" sz="2800" spc="-5">
                <a:latin typeface="Times New Roman"/>
                <a:cs typeface="Times New Roman"/>
              </a:rPr>
              <a:t>B</a:t>
            </a:r>
            <a:r>
              <a:rPr dirty="0" baseline="-20467" sz="2850" spc="-7">
                <a:latin typeface="Times New Roman"/>
                <a:cs typeface="Times New Roman"/>
              </a:rPr>
              <a:t>2</a:t>
            </a:r>
            <a:r>
              <a:rPr dirty="0" sz="2800" spc="-5">
                <a:latin typeface="SimSun"/>
                <a:cs typeface="SimSun"/>
              </a:rPr>
              <a:t>是与相应背景有关</a:t>
            </a:r>
            <a:r>
              <a:rPr dirty="0" sz="2800">
                <a:latin typeface="SimSun"/>
                <a:cs typeface="SimSun"/>
              </a:rPr>
              <a:t>的</a:t>
            </a:r>
            <a:r>
              <a:rPr dirty="0" sz="2800" spc="-10">
                <a:latin typeface="Times New Roman"/>
                <a:cs typeface="Times New Roman"/>
              </a:rPr>
              <a:t>B</a:t>
            </a:r>
            <a:r>
              <a:rPr dirty="0" sz="2800" spc="-5">
                <a:latin typeface="SimSun"/>
                <a:cs typeface="SimSun"/>
              </a:rPr>
              <a:t>元素的集合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7682" y="6143510"/>
            <a:ext cx="28257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2921" y="3201923"/>
            <a:ext cx="274320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90135" y="3085338"/>
            <a:ext cx="4006215" cy="484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14370" algn="l"/>
                <a:tab pos="3506470" algn="l"/>
              </a:tabLst>
            </a:pPr>
            <a:r>
              <a:rPr dirty="0" sz="2800" spc="-5">
                <a:latin typeface="Times New Roman"/>
                <a:cs typeface="Times New Roman"/>
              </a:rPr>
              <a:t>B</a:t>
            </a:r>
            <a:r>
              <a:rPr dirty="0" sz="2800">
                <a:latin typeface="Times New Roman"/>
                <a:cs typeface="Times New Roman"/>
              </a:rPr>
              <a:t>=</a:t>
            </a:r>
            <a:r>
              <a:rPr dirty="0" sz="2800" spc="305">
                <a:latin typeface="Times New Roman"/>
                <a:cs typeface="Times New Roman"/>
              </a:rPr>
              <a:t> </a:t>
            </a:r>
            <a:r>
              <a:rPr dirty="0" sz="3150" spc="40">
                <a:latin typeface="Symbol"/>
                <a:cs typeface="Symbol"/>
              </a:rPr>
              <a:t></a:t>
            </a:r>
            <a:r>
              <a:rPr dirty="0" sz="2300" spc="15" i="1">
                <a:latin typeface="Times New Roman"/>
                <a:cs typeface="Times New Roman"/>
              </a:rPr>
              <a:t>A</a:t>
            </a:r>
            <a:r>
              <a:rPr dirty="0" sz="2300" spc="-254" i="1">
                <a:latin typeface="Times New Roman"/>
                <a:cs typeface="Times New Roman"/>
              </a:rPr>
              <a:t> </a:t>
            </a:r>
            <a:r>
              <a:rPr dirty="0" sz="2300" spc="20">
                <a:latin typeface="Symbol"/>
                <a:cs typeface="Symbol"/>
              </a:rPr>
              <a:t></a:t>
            </a:r>
            <a:r>
              <a:rPr dirty="0" sz="2300" spc="-204">
                <a:latin typeface="Times New Roman"/>
                <a:cs typeface="Times New Roman"/>
              </a:rPr>
              <a:t> </a:t>
            </a:r>
            <a:r>
              <a:rPr dirty="0" sz="2300" spc="15" i="1">
                <a:latin typeface="Times New Roman"/>
                <a:cs typeface="Times New Roman"/>
              </a:rPr>
              <a:t>X</a:t>
            </a:r>
            <a:r>
              <a:rPr dirty="0" sz="2300" i="1">
                <a:latin typeface="Times New Roman"/>
                <a:cs typeface="Times New Roman"/>
              </a:rPr>
              <a:t> </a:t>
            </a:r>
            <a:r>
              <a:rPr dirty="0" sz="2300" spc="-250" i="1">
                <a:latin typeface="Times New Roman"/>
                <a:cs typeface="Times New Roman"/>
              </a:rPr>
              <a:t> </a:t>
            </a:r>
            <a:r>
              <a:rPr dirty="0" sz="3150" spc="90">
                <a:latin typeface="Symbol"/>
                <a:cs typeface="Symbol"/>
              </a:rPr>
              <a:t></a:t>
            </a:r>
            <a:r>
              <a:rPr dirty="0" sz="2300" spc="-765">
                <a:latin typeface="Arial"/>
                <a:cs typeface="Arial"/>
              </a:rPr>
              <a:t>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 spc="5">
                <a:latin typeface="Times New Roman"/>
                <a:cs typeface="Times New Roman"/>
              </a:rPr>
              <a:t>[</a:t>
            </a:r>
            <a:r>
              <a:rPr dirty="0" sz="2300" spc="-105">
                <a:latin typeface="Times New Roman"/>
                <a:cs typeface="Times New Roman"/>
              </a:rPr>
              <a:t> </a:t>
            </a:r>
            <a:r>
              <a:rPr dirty="0" sz="2300" spc="15" i="1">
                <a:latin typeface="Times New Roman"/>
                <a:cs typeface="Times New Roman"/>
              </a:rPr>
              <a:t>A</a:t>
            </a:r>
            <a:r>
              <a:rPr dirty="0" sz="2300" spc="-175" i="1">
                <a:latin typeface="Times New Roman"/>
                <a:cs typeface="Times New Roman"/>
              </a:rPr>
              <a:t> </a:t>
            </a:r>
            <a:r>
              <a:rPr dirty="0" baseline="36458" sz="2400" spc="15" i="1">
                <a:latin typeface="Times New Roman"/>
                <a:cs typeface="Times New Roman"/>
              </a:rPr>
              <a:t>c</a:t>
            </a:r>
            <a:r>
              <a:rPr dirty="0" baseline="36458" sz="2400" spc="-75" i="1">
                <a:latin typeface="Times New Roman"/>
                <a:cs typeface="Times New Roman"/>
              </a:rPr>
              <a:t> </a:t>
            </a:r>
            <a:r>
              <a:rPr dirty="0" sz="2300" spc="20">
                <a:latin typeface="Symbol"/>
                <a:cs typeface="Symbol"/>
              </a:rPr>
              <a:t></a:t>
            </a:r>
            <a:r>
              <a:rPr dirty="0" sz="2300" spc="-160">
                <a:latin typeface="Times New Roman"/>
                <a:cs typeface="Times New Roman"/>
              </a:rPr>
              <a:t> </a:t>
            </a:r>
            <a:r>
              <a:rPr dirty="0" sz="3150" spc="-450">
                <a:latin typeface="Symbol"/>
                <a:cs typeface="Symbol"/>
              </a:rPr>
              <a:t></a:t>
            </a:r>
            <a:r>
              <a:rPr dirty="0" sz="2300" spc="20" i="1">
                <a:latin typeface="Times New Roman"/>
                <a:cs typeface="Times New Roman"/>
              </a:rPr>
              <a:t>W</a:t>
            </a:r>
            <a:r>
              <a:rPr dirty="0" sz="2300" i="1">
                <a:latin typeface="Times New Roman"/>
                <a:cs typeface="Times New Roman"/>
              </a:rPr>
              <a:t>	</a:t>
            </a:r>
            <a:r>
              <a:rPr dirty="0" sz="2300" spc="15">
                <a:latin typeface="Symbol"/>
                <a:cs typeface="Symbol"/>
              </a:rPr>
              <a:t></a:t>
            </a:r>
            <a:r>
              <a:rPr dirty="0" sz="2300">
                <a:latin typeface="Times New Roman"/>
                <a:cs typeface="Times New Roman"/>
              </a:rPr>
              <a:t>	</a:t>
            </a:r>
            <a:r>
              <a:rPr dirty="0" sz="2300" spc="15" i="1">
                <a:latin typeface="Times New Roman"/>
                <a:cs typeface="Times New Roman"/>
              </a:rPr>
              <a:t>X</a:t>
            </a:r>
            <a:r>
              <a:rPr dirty="0" sz="2300" i="1">
                <a:latin typeface="Times New Roman"/>
                <a:cs typeface="Times New Roman"/>
              </a:rPr>
              <a:t> </a:t>
            </a:r>
            <a:r>
              <a:rPr dirty="0" sz="2300" spc="-250" i="1">
                <a:latin typeface="Times New Roman"/>
                <a:cs typeface="Times New Roman"/>
              </a:rPr>
              <a:t> </a:t>
            </a:r>
            <a:r>
              <a:rPr dirty="0" sz="3150" spc="-330">
                <a:latin typeface="Symbol"/>
                <a:cs typeface="Symbol"/>
              </a:rPr>
              <a:t></a:t>
            </a:r>
            <a:r>
              <a:rPr dirty="0" sz="2300" spc="5">
                <a:latin typeface="Times New Roman"/>
                <a:cs typeface="Times New Roman"/>
              </a:rPr>
              <a:t>]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51595" y="4065270"/>
            <a:ext cx="274320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415154" y="3941317"/>
            <a:ext cx="11747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10" i="1"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95065" y="4148582"/>
            <a:ext cx="132016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03325" algn="l"/>
              </a:tabLst>
            </a:pPr>
            <a:r>
              <a:rPr dirty="0" sz="1600" spc="15">
                <a:latin typeface="Times New Roman"/>
                <a:cs typeface="Times New Roman"/>
              </a:rPr>
              <a:t>1</a:t>
            </a:r>
            <a:r>
              <a:rPr dirty="0" sz="1600" spc="15">
                <a:latin typeface="Times New Roman"/>
                <a:cs typeface="Times New Roman"/>
              </a:rPr>
              <a:t>	</a:t>
            </a:r>
            <a:r>
              <a:rPr dirty="0" sz="1600" spc="15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53789" y="3738117"/>
            <a:ext cx="5217795" cy="667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98905" algn="l"/>
              </a:tabLst>
            </a:pPr>
            <a:r>
              <a:rPr dirty="0" sz="4250" spc="-735">
                <a:latin typeface="Symbol"/>
                <a:cs typeface="Symbol"/>
              </a:rPr>
              <a:t></a:t>
            </a:r>
            <a:r>
              <a:rPr dirty="0" sz="2300" spc="15" i="1">
                <a:latin typeface="Times New Roman"/>
                <a:cs typeface="Times New Roman"/>
              </a:rPr>
              <a:t>A</a:t>
            </a:r>
            <a:r>
              <a:rPr dirty="0" sz="2300" spc="185" i="1">
                <a:latin typeface="Times New Roman"/>
                <a:cs typeface="Times New Roman"/>
              </a:rPr>
              <a:t> </a:t>
            </a:r>
            <a:r>
              <a:rPr dirty="0" sz="2300" spc="-130">
                <a:latin typeface="Symbol"/>
                <a:cs typeface="Symbol"/>
              </a:rPr>
              <a:t></a:t>
            </a:r>
            <a:r>
              <a:rPr dirty="0" sz="2300" spc="15" i="1">
                <a:latin typeface="Times New Roman"/>
                <a:cs typeface="Times New Roman"/>
              </a:rPr>
              <a:t>B</a:t>
            </a:r>
            <a:r>
              <a:rPr dirty="0" sz="2300" i="1">
                <a:latin typeface="Times New Roman"/>
                <a:cs typeface="Times New Roman"/>
              </a:rPr>
              <a:t> </a:t>
            </a:r>
            <a:r>
              <a:rPr dirty="0" sz="2300" spc="-165" i="1">
                <a:latin typeface="Times New Roman"/>
                <a:cs typeface="Times New Roman"/>
              </a:rPr>
              <a:t> </a:t>
            </a:r>
            <a:r>
              <a:rPr dirty="0" sz="4250" spc="-710">
                <a:latin typeface="Symbol"/>
                <a:cs typeface="Symbol"/>
              </a:rPr>
              <a:t></a:t>
            </a:r>
            <a:r>
              <a:rPr dirty="0" sz="4250">
                <a:latin typeface="Times New Roman"/>
                <a:cs typeface="Times New Roman"/>
              </a:rPr>
              <a:t>	</a:t>
            </a:r>
            <a:r>
              <a:rPr dirty="0" sz="2300" spc="15">
                <a:latin typeface="Times New Roman"/>
                <a:cs typeface="Times New Roman"/>
              </a:rPr>
              <a:t>B</a:t>
            </a:r>
            <a:r>
              <a:rPr dirty="0" sz="2300" spc="-204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</a:t>
            </a:r>
            <a:r>
              <a:rPr dirty="0" sz="2300" spc="-175">
                <a:latin typeface="Times New Roman"/>
                <a:cs typeface="Times New Roman"/>
              </a:rPr>
              <a:t> </a:t>
            </a:r>
            <a:r>
              <a:rPr dirty="0" sz="3150" spc="-395">
                <a:latin typeface="Symbol"/>
                <a:cs typeface="Symbol"/>
              </a:rPr>
              <a:t></a:t>
            </a:r>
            <a:r>
              <a:rPr dirty="0" sz="2300" spc="-175">
                <a:latin typeface="Times New Roman"/>
                <a:cs typeface="Times New Roman"/>
              </a:rPr>
              <a:t>B</a:t>
            </a:r>
            <a:r>
              <a:rPr dirty="0" baseline="-20833" sz="2400" spc="112">
                <a:latin typeface="Times New Roman"/>
                <a:cs typeface="Times New Roman"/>
              </a:rPr>
              <a:t>1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-285">
                <a:latin typeface="Times New Roman"/>
                <a:cs typeface="Times New Roman"/>
              </a:rPr>
              <a:t> </a:t>
            </a:r>
            <a:r>
              <a:rPr dirty="0" sz="2300" spc="-90" i="1">
                <a:latin typeface="Times New Roman"/>
                <a:cs typeface="Times New Roman"/>
              </a:rPr>
              <a:t>B</a:t>
            </a:r>
            <a:r>
              <a:rPr dirty="0" baseline="-20833" sz="2400" spc="22">
                <a:latin typeface="Times New Roman"/>
                <a:cs typeface="Times New Roman"/>
              </a:rPr>
              <a:t>2</a:t>
            </a:r>
            <a:r>
              <a:rPr dirty="0" baseline="-20833" sz="2400" spc="-195">
                <a:latin typeface="Times New Roman"/>
                <a:cs typeface="Times New Roman"/>
              </a:rPr>
              <a:t> </a:t>
            </a:r>
            <a:r>
              <a:rPr dirty="0" sz="3150" spc="-545">
                <a:latin typeface="Symbol"/>
                <a:cs typeface="Symbol"/>
              </a:rPr>
              <a:t>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-350">
                <a:latin typeface="Times New Roman"/>
                <a:cs typeface="Times New Roman"/>
              </a:rPr>
              <a:t> </a:t>
            </a:r>
            <a:r>
              <a:rPr dirty="0" sz="2300" spc="-175">
                <a:latin typeface="Times New Roman"/>
                <a:cs typeface="Times New Roman"/>
              </a:rPr>
              <a:t>B</a:t>
            </a:r>
            <a:r>
              <a:rPr dirty="0" baseline="-20833" sz="2400" spc="22">
                <a:latin typeface="Times New Roman"/>
                <a:cs typeface="Times New Roman"/>
              </a:rPr>
              <a:t>1</a:t>
            </a:r>
            <a:r>
              <a:rPr dirty="0" baseline="-20833" sz="2400">
                <a:latin typeface="Times New Roman"/>
                <a:cs typeface="Times New Roman"/>
              </a:rPr>
              <a:t> </a:t>
            </a:r>
            <a:r>
              <a:rPr dirty="0" baseline="-20833" sz="2400" spc="-300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</a:t>
            </a:r>
            <a:r>
              <a:rPr dirty="0" sz="2300" spc="40">
                <a:latin typeface="Times New Roman"/>
                <a:cs typeface="Times New Roman"/>
              </a:rPr>
              <a:t> </a:t>
            </a:r>
            <a:r>
              <a:rPr dirty="0" sz="2300" spc="15" i="1">
                <a:latin typeface="Times New Roman"/>
                <a:cs typeface="Times New Roman"/>
              </a:rPr>
              <a:t>X</a:t>
            </a:r>
            <a:r>
              <a:rPr dirty="0" sz="2300" spc="-355" i="1">
                <a:latin typeface="Times New Roman"/>
                <a:cs typeface="Times New Roman"/>
              </a:rPr>
              <a:t> </a:t>
            </a:r>
            <a:r>
              <a:rPr dirty="0" sz="2300" spc="5">
                <a:latin typeface="Times New Roman"/>
                <a:cs typeface="Times New Roman"/>
              </a:rPr>
              <a:t>,</a:t>
            </a:r>
            <a:r>
              <a:rPr dirty="0" sz="2300" spc="-285">
                <a:latin typeface="Times New Roman"/>
                <a:cs typeface="Times New Roman"/>
              </a:rPr>
              <a:t> </a:t>
            </a:r>
            <a:r>
              <a:rPr dirty="0" sz="2300" spc="-90" i="1">
                <a:latin typeface="Times New Roman"/>
                <a:cs typeface="Times New Roman"/>
              </a:rPr>
              <a:t>B</a:t>
            </a:r>
            <a:r>
              <a:rPr dirty="0" baseline="-20833" sz="2400" spc="22">
                <a:latin typeface="Times New Roman"/>
                <a:cs typeface="Times New Roman"/>
              </a:rPr>
              <a:t>2</a:t>
            </a:r>
            <a:r>
              <a:rPr dirty="0" baseline="-20833" sz="2400">
                <a:latin typeface="Times New Roman"/>
                <a:cs typeface="Times New Roman"/>
              </a:rPr>
              <a:t> </a:t>
            </a:r>
            <a:r>
              <a:rPr dirty="0" baseline="-20833" sz="2400" spc="-120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</a:t>
            </a:r>
            <a:r>
              <a:rPr dirty="0" sz="2300" spc="-175">
                <a:latin typeface="Times New Roman"/>
                <a:cs typeface="Times New Roman"/>
              </a:rPr>
              <a:t> </a:t>
            </a:r>
            <a:r>
              <a:rPr dirty="0" sz="3150" spc="-595">
                <a:latin typeface="Symbol"/>
                <a:cs typeface="Symbol"/>
              </a:rPr>
              <a:t></a:t>
            </a:r>
            <a:r>
              <a:rPr dirty="0" sz="2300" spc="20" i="1">
                <a:latin typeface="Times New Roman"/>
                <a:cs typeface="Times New Roman"/>
              </a:rPr>
              <a:t>W</a:t>
            </a:r>
            <a:r>
              <a:rPr dirty="0" sz="2300" spc="-45" i="1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</a:t>
            </a:r>
            <a:r>
              <a:rPr dirty="0" sz="2300" spc="-130">
                <a:latin typeface="Times New Roman"/>
                <a:cs typeface="Times New Roman"/>
              </a:rPr>
              <a:t> </a:t>
            </a:r>
            <a:r>
              <a:rPr dirty="0" sz="2300" spc="15" i="1">
                <a:latin typeface="Times New Roman"/>
                <a:cs typeface="Times New Roman"/>
              </a:rPr>
              <a:t>X</a:t>
            </a:r>
            <a:r>
              <a:rPr dirty="0" sz="2300" spc="-250" i="1">
                <a:latin typeface="Times New Roman"/>
                <a:cs typeface="Times New Roman"/>
              </a:rPr>
              <a:t> </a:t>
            </a:r>
            <a:r>
              <a:rPr dirty="0" sz="3150" spc="-345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75558" y="3877817"/>
            <a:ext cx="1073785" cy="484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50" spc="-225">
                <a:latin typeface="Symbol"/>
                <a:cs typeface="Symbol"/>
              </a:rPr>
              <a:t></a:t>
            </a:r>
            <a:r>
              <a:rPr dirty="0" sz="2300" spc="-95" i="1">
                <a:latin typeface="Times New Roman"/>
                <a:cs typeface="Times New Roman"/>
              </a:rPr>
              <a:t>A</a:t>
            </a:r>
            <a:r>
              <a:rPr dirty="0" sz="2300" spc="-125">
                <a:latin typeface="Symbol"/>
                <a:cs typeface="Symbol"/>
              </a:rPr>
              <a:t></a:t>
            </a:r>
            <a:r>
              <a:rPr dirty="0" sz="2300" spc="15" i="1">
                <a:latin typeface="Times New Roman"/>
                <a:cs typeface="Times New Roman"/>
              </a:rPr>
              <a:t>B</a:t>
            </a:r>
            <a:r>
              <a:rPr dirty="0" sz="2300" spc="125" i="1">
                <a:latin typeface="Times New Roman"/>
                <a:cs typeface="Times New Roman"/>
              </a:rPr>
              <a:t> </a:t>
            </a:r>
            <a:r>
              <a:rPr dirty="0" sz="3150" spc="-190">
                <a:latin typeface="Symbol"/>
                <a:cs typeface="Symbol"/>
              </a:rPr>
              <a:t></a:t>
            </a:r>
            <a:r>
              <a:rPr dirty="0" sz="2300" spc="-765">
                <a:latin typeface="Arial"/>
                <a:cs typeface="Arial"/>
              </a:rPr>
              <a:t>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34723" y="5960630"/>
            <a:ext cx="123189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15">
                <a:latin typeface="Times New Roman"/>
                <a:cs typeface="Times New Roman"/>
              </a:rPr>
              <a:t>^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67357" y="6042659"/>
            <a:ext cx="3272790" cy="539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51510" algn="l"/>
              </a:tabLst>
            </a:pPr>
            <a:r>
              <a:rPr dirty="0" baseline="-8928" sz="4200" spc="-7">
                <a:latin typeface="Times New Roman"/>
                <a:cs typeface="Times New Roman"/>
              </a:rPr>
              <a:t>B</a:t>
            </a:r>
            <a:r>
              <a:rPr dirty="0" baseline="-8928" sz="4200">
                <a:latin typeface="Times New Roman"/>
                <a:cs typeface="Times New Roman"/>
              </a:rPr>
              <a:t>=</a:t>
            </a:r>
            <a:r>
              <a:rPr dirty="0" baseline="-8928" sz="4200">
                <a:latin typeface="Times New Roman"/>
                <a:cs typeface="Times New Roman"/>
              </a:rPr>
              <a:t>	</a:t>
            </a:r>
            <a:r>
              <a:rPr dirty="0" sz="3150" spc="45">
                <a:latin typeface="Symbol"/>
                <a:cs typeface="Symbol"/>
              </a:rPr>
              <a:t></a:t>
            </a:r>
            <a:r>
              <a:rPr dirty="0" sz="2300" spc="20" i="1">
                <a:latin typeface="Times New Roman"/>
                <a:cs typeface="Times New Roman"/>
              </a:rPr>
              <a:t>A</a:t>
            </a:r>
            <a:r>
              <a:rPr dirty="0" sz="2300" spc="-260" i="1">
                <a:latin typeface="Times New Roman"/>
                <a:cs typeface="Times New Roman"/>
              </a:rPr>
              <a:t> </a:t>
            </a:r>
            <a:r>
              <a:rPr dirty="0" sz="2300" spc="25">
                <a:latin typeface="Symbol"/>
                <a:cs typeface="Symbol"/>
              </a:rPr>
              <a:t></a:t>
            </a:r>
            <a:r>
              <a:rPr dirty="0" sz="2300" spc="-204">
                <a:latin typeface="Times New Roman"/>
                <a:cs typeface="Times New Roman"/>
              </a:rPr>
              <a:t> </a:t>
            </a:r>
            <a:r>
              <a:rPr dirty="0" sz="2300" spc="120" i="1">
                <a:latin typeface="Times New Roman"/>
                <a:cs typeface="Times New Roman"/>
              </a:rPr>
              <a:t>B</a:t>
            </a:r>
            <a:r>
              <a:rPr dirty="0" baseline="-20833" sz="2400" spc="22">
                <a:latin typeface="Times New Roman"/>
                <a:cs typeface="Times New Roman"/>
              </a:rPr>
              <a:t>1</a:t>
            </a:r>
            <a:r>
              <a:rPr dirty="0" baseline="-20833" sz="2400" spc="112">
                <a:latin typeface="Times New Roman"/>
                <a:cs typeface="Times New Roman"/>
              </a:rPr>
              <a:t> </a:t>
            </a:r>
            <a:r>
              <a:rPr dirty="0" sz="3150" spc="140">
                <a:latin typeface="Symbol"/>
                <a:cs typeface="Symbol"/>
              </a:rPr>
              <a:t></a:t>
            </a:r>
            <a:r>
              <a:rPr dirty="0" sz="2300" spc="15">
                <a:latin typeface="Symbol"/>
                <a:cs typeface="Symbol"/>
              </a:rPr>
              <a:t>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 spc="10">
                <a:latin typeface="Times New Roman"/>
                <a:cs typeface="Times New Roman"/>
              </a:rPr>
              <a:t>[</a:t>
            </a:r>
            <a:r>
              <a:rPr dirty="0" sz="2300" spc="-100">
                <a:latin typeface="Times New Roman"/>
                <a:cs typeface="Times New Roman"/>
              </a:rPr>
              <a:t> </a:t>
            </a:r>
            <a:r>
              <a:rPr dirty="0" sz="2300" spc="20" i="1">
                <a:latin typeface="Times New Roman"/>
                <a:cs typeface="Times New Roman"/>
              </a:rPr>
              <a:t>A</a:t>
            </a:r>
            <a:r>
              <a:rPr dirty="0" sz="2300" spc="-265" i="1">
                <a:latin typeface="Times New Roman"/>
                <a:cs typeface="Times New Roman"/>
              </a:rPr>
              <a:t> </a:t>
            </a:r>
            <a:r>
              <a:rPr dirty="0" sz="2300" spc="25">
                <a:latin typeface="Symbol"/>
                <a:cs typeface="Symbol"/>
              </a:rPr>
              <a:t></a:t>
            </a:r>
            <a:r>
              <a:rPr dirty="0" sz="2300">
                <a:latin typeface="Times New Roman"/>
                <a:cs typeface="Times New Roman"/>
              </a:rPr>
              <a:t> </a:t>
            </a:r>
            <a:r>
              <a:rPr dirty="0" sz="2300" spc="-285">
                <a:latin typeface="Times New Roman"/>
                <a:cs typeface="Times New Roman"/>
              </a:rPr>
              <a:t> </a:t>
            </a:r>
            <a:r>
              <a:rPr dirty="0" sz="2300" spc="20" i="1">
                <a:latin typeface="Times New Roman"/>
                <a:cs typeface="Times New Roman"/>
              </a:rPr>
              <a:t>B</a:t>
            </a:r>
            <a:r>
              <a:rPr dirty="0" sz="2300" spc="-10" i="1">
                <a:latin typeface="Times New Roman"/>
                <a:cs typeface="Times New Roman"/>
              </a:rPr>
              <a:t> </a:t>
            </a:r>
            <a:r>
              <a:rPr dirty="0" baseline="-6944" sz="2400" spc="22">
                <a:latin typeface="Times New Roman"/>
                <a:cs typeface="Times New Roman"/>
              </a:rPr>
              <a:t>2</a:t>
            </a:r>
            <a:r>
              <a:rPr dirty="0" baseline="-6944" sz="2400" spc="217">
                <a:latin typeface="Times New Roman"/>
                <a:cs typeface="Times New Roman"/>
              </a:rPr>
              <a:t> </a:t>
            </a:r>
            <a:r>
              <a:rPr dirty="0" sz="2300" spc="10">
                <a:latin typeface="Times New Roman"/>
                <a:cs typeface="Times New Roman"/>
              </a:rPr>
              <a:t>]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63787" y="6159246"/>
            <a:ext cx="274320" cy="306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形态学的主要应用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0245" y="1676146"/>
            <a:ext cx="7327900" cy="2580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边界提取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ts val="2630"/>
              </a:lnSpc>
              <a:spcBef>
                <a:spcPts val="1470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边界提取定义为</a:t>
            </a:r>
            <a:endParaRPr sz="2500">
              <a:latin typeface="NSimSun"/>
              <a:cs typeface="NSimSun"/>
            </a:endParaRPr>
          </a:p>
          <a:p>
            <a:pPr algn="ctr" marR="29845">
              <a:lnSpc>
                <a:spcPts val="3529"/>
              </a:lnSpc>
            </a:pPr>
            <a:r>
              <a:rPr dirty="0" sz="2500" spc="-10" i="1">
                <a:latin typeface="Symbol"/>
                <a:cs typeface="Symbol"/>
              </a:rPr>
              <a:t></a:t>
            </a:r>
            <a:r>
              <a:rPr dirty="0" sz="3250" spc="-325">
                <a:latin typeface="Symbol"/>
                <a:cs typeface="Symbol"/>
              </a:rPr>
              <a:t></a:t>
            </a:r>
            <a:r>
              <a:rPr dirty="0" sz="2400" spc="-220" i="1">
                <a:latin typeface="Times New Roman"/>
                <a:cs typeface="Times New Roman"/>
              </a:rPr>
              <a:t>A</a:t>
            </a:r>
            <a:r>
              <a:rPr dirty="0" sz="3250" spc="-430">
                <a:latin typeface="Symbol"/>
                <a:cs typeface="Symbol"/>
              </a:rPr>
              <a:t></a:t>
            </a:r>
            <a:r>
              <a:rPr dirty="0" sz="3250" spc="-49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-170">
                <a:latin typeface="Times New Roman"/>
                <a:cs typeface="Times New Roman"/>
              </a:rPr>
              <a:t> </a:t>
            </a:r>
            <a:r>
              <a:rPr dirty="0" sz="2400" spc="30" i="1">
                <a:latin typeface="Times New Roman"/>
                <a:cs typeface="Times New Roman"/>
              </a:rPr>
              <a:t>A</a:t>
            </a:r>
            <a:r>
              <a:rPr dirty="0" sz="2400" spc="85">
                <a:latin typeface="Symbol"/>
                <a:cs typeface="Symbol"/>
              </a:rPr>
              <a:t></a:t>
            </a:r>
            <a:r>
              <a:rPr dirty="0" sz="3250" spc="-325">
                <a:latin typeface="Symbol"/>
                <a:cs typeface="Symbol"/>
              </a:rPr>
              <a:t></a:t>
            </a:r>
            <a:r>
              <a:rPr dirty="0" sz="2400" spc="-250" i="1">
                <a:latin typeface="Times New Roman"/>
                <a:cs typeface="Times New Roman"/>
              </a:rPr>
              <a:t>A</a:t>
            </a:r>
            <a:r>
              <a:rPr dirty="0" sz="2400" spc="-325">
                <a:latin typeface="Symbol"/>
                <a:cs typeface="Symbol"/>
              </a:rPr>
              <a:t></a:t>
            </a:r>
            <a:r>
              <a:rPr dirty="0" sz="2400" spc="-130" i="1">
                <a:latin typeface="Times New Roman"/>
                <a:cs typeface="Times New Roman"/>
              </a:rPr>
              <a:t>B</a:t>
            </a:r>
            <a:r>
              <a:rPr dirty="0" sz="3250" spc="-430">
                <a:latin typeface="Symbol"/>
                <a:cs typeface="Symbol"/>
              </a:rPr>
              <a:t></a:t>
            </a:r>
            <a:endParaRPr sz="3250">
              <a:latin typeface="Symbol"/>
              <a:cs typeface="Symbol"/>
            </a:endParaRPr>
          </a:p>
          <a:p>
            <a:pPr marL="469265" marR="5080">
              <a:lnSpc>
                <a:spcPct val="100000"/>
              </a:lnSpc>
              <a:spcBef>
                <a:spcPts val="2845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上式表示：先用B对A腐蚀，然后用A减去腐蚀得 到，B是结构元素</a:t>
            </a:r>
            <a:endParaRPr sz="25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67241" y="4354067"/>
            <a:ext cx="6156197" cy="2303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99239" y="5225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9239" y="5225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99239" y="59115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99239" y="59115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85039" y="5225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799" y="685800"/>
                </a:lnTo>
                <a:lnTo>
                  <a:pt x="685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85039" y="5225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799" y="685800"/>
                </a:lnTo>
                <a:lnTo>
                  <a:pt x="6857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99239" y="45399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99239" y="45399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3439" y="5225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13439" y="5225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281298" y="5327395"/>
            <a:ext cx="12700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(x-1,y)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54928" y="5257038"/>
            <a:ext cx="30480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b="1">
                <a:latin typeface="Times New Roman"/>
                <a:cs typeface="Times New Roman"/>
              </a:rPr>
              <a:t>P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27887" y="5303773"/>
            <a:ext cx="12700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(x+1,y)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5879" y="1660845"/>
            <a:ext cx="7748270" cy="279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25500" marR="5080" indent="-813435">
              <a:lnSpc>
                <a:spcPct val="1097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4邻域：像素p(x,y)的4邻域是： (x+1,y)；(x-1,y)；(x,y+1)；(x,y-1)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>
                <a:latin typeface="NSimSun"/>
                <a:cs typeface="NSimSun"/>
              </a:rPr>
              <a:t>用</a:t>
            </a:r>
            <a:r>
              <a:rPr dirty="0" sz="3200" spc="-5">
                <a:latin typeface="NSimSun"/>
                <a:cs typeface="NSimSun"/>
              </a:rPr>
              <a:t>N</a:t>
            </a:r>
            <a:r>
              <a:rPr dirty="0" baseline="-21164" sz="3150" spc="-15">
                <a:latin typeface="NSimSun"/>
                <a:cs typeface="NSimSun"/>
              </a:rPr>
              <a:t>4</a:t>
            </a:r>
            <a:r>
              <a:rPr dirty="0" sz="3200" spc="-5">
                <a:latin typeface="NSimSun"/>
                <a:cs typeface="NSimSun"/>
              </a:rPr>
              <a:t>(p)表示像素p的4邻域</a:t>
            </a:r>
            <a:endParaRPr sz="3200">
              <a:latin typeface="NSimSun"/>
              <a:cs typeface="NSimSun"/>
            </a:endParaRPr>
          </a:p>
          <a:p>
            <a:pPr algn="ctr" marL="302895">
              <a:lnSpc>
                <a:spcPts val="3295"/>
              </a:lnSpc>
              <a:spcBef>
                <a:spcPts val="1855"/>
              </a:spcBef>
            </a:pPr>
            <a:r>
              <a:rPr dirty="0" sz="2800" spc="-5">
                <a:latin typeface="NSimSun"/>
                <a:cs typeface="NSimSun"/>
              </a:rPr>
              <a:t>(x,y+1)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16804" y="6565671"/>
            <a:ext cx="12700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(x,y-1)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5084" rIns="0" bIns="0" rtlCol="0" vert="horz">
            <a:spAutoFit/>
          </a:bodyPr>
          <a:lstStyle/>
          <a:p>
            <a:pPr marL="20764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相邻像</a:t>
            </a:r>
            <a:r>
              <a:rPr dirty="0" spc="-20">
                <a:latin typeface="NSimSun"/>
                <a:cs typeface="NSimSun"/>
              </a:rPr>
              <a:t>素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4邻域</a:t>
            </a:r>
          </a:p>
        </p:txBody>
      </p:sp>
    </p:spTree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边界提取举例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3043313" y="3867150"/>
            <a:ext cx="5889497" cy="2574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69897" y="1842515"/>
            <a:ext cx="3929379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</a:t>
            </a:r>
            <a:r>
              <a:rPr dirty="0" sz="2400">
                <a:latin typeface="SimSun"/>
                <a:cs typeface="SimSun"/>
              </a:rPr>
              <a:t>表示为白色</a:t>
            </a:r>
            <a:r>
              <a:rPr dirty="0" sz="2400" spc="-5">
                <a:latin typeface="SimSun"/>
                <a:cs typeface="SimSun"/>
              </a:rPr>
              <a:t>，</a:t>
            </a:r>
            <a:r>
              <a:rPr dirty="0" sz="2400">
                <a:latin typeface="Times New Roman"/>
                <a:cs typeface="Times New Roman"/>
              </a:rPr>
              <a:t>0</a:t>
            </a:r>
            <a:r>
              <a:rPr dirty="0" sz="2400">
                <a:latin typeface="SimSun"/>
                <a:cs typeface="SimSun"/>
              </a:rPr>
              <a:t>表示为黑色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0772" y="3240023"/>
            <a:ext cx="1092835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结构元素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69293" y="2516885"/>
            <a:ext cx="1228725" cy="521334"/>
          </a:xfrm>
          <a:custGeom>
            <a:avLst/>
            <a:gdLst/>
            <a:ahLst/>
            <a:cxnLst/>
            <a:rect l="l" t="t" r="r" b="b"/>
            <a:pathLst>
              <a:path w="1228725" h="521335">
                <a:moveTo>
                  <a:pt x="65249" y="474402"/>
                </a:moveTo>
                <a:lnTo>
                  <a:pt x="55625" y="451104"/>
                </a:lnTo>
                <a:lnTo>
                  <a:pt x="0" y="515112"/>
                </a:lnTo>
                <a:lnTo>
                  <a:pt x="53339" y="518956"/>
                </a:lnTo>
                <a:lnTo>
                  <a:pt x="53339" y="479298"/>
                </a:lnTo>
                <a:lnTo>
                  <a:pt x="65249" y="474402"/>
                </a:lnTo>
                <a:close/>
              </a:path>
              <a:path w="1228725" h="521335">
                <a:moveTo>
                  <a:pt x="75026" y="498073"/>
                </a:moveTo>
                <a:lnTo>
                  <a:pt x="65249" y="474402"/>
                </a:lnTo>
                <a:lnTo>
                  <a:pt x="53339" y="479298"/>
                </a:lnTo>
                <a:lnTo>
                  <a:pt x="63245" y="502920"/>
                </a:lnTo>
                <a:lnTo>
                  <a:pt x="75026" y="498073"/>
                </a:lnTo>
                <a:close/>
              </a:path>
              <a:path w="1228725" h="521335">
                <a:moveTo>
                  <a:pt x="84581" y="521208"/>
                </a:moveTo>
                <a:lnTo>
                  <a:pt x="75026" y="498073"/>
                </a:lnTo>
                <a:lnTo>
                  <a:pt x="63245" y="502920"/>
                </a:lnTo>
                <a:lnTo>
                  <a:pt x="53339" y="479298"/>
                </a:lnTo>
                <a:lnTo>
                  <a:pt x="53339" y="518956"/>
                </a:lnTo>
                <a:lnTo>
                  <a:pt x="84581" y="521208"/>
                </a:lnTo>
                <a:close/>
              </a:path>
              <a:path w="1228725" h="521335">
                <a:moveTo>
                  <a:pt x="1228343" y="23621"/>
                </a:moveTo>
                <a:lnTo>
                  <a:pt x="1219199" y="0"/>
                </a:lnTo>
                <a:lnTo>
                  <a:pt x="65249" y="474402"/>
                </a:lnTo>
                <a:lnTo>
                  <a:pt x="75026" y="498073"/>
                </a:lnTo>
                <a:lnTo>
                  <a:pt x="1228343" y="23621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551803" y="2375915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原点</a:t>
            </a:r>
            <a:endParaRPr sz="1800">
              <a:latin typeface="SimSun"/>
              <a:cs typeface="SimSu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19637" y="2476245"/>
          <a:ext cx="1100455" cy="1094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425"/>
                <a:gridCol w="360425"/>
                <a:gridCol w="360426"/>
              </a:tblGrid>
              <a:tr h="360426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425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425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67420" y="3494011"/>
            <a:ext cx="7124065" cy="2089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</a:pPr>
            <a:r>
              <a:rPr dirty="0" sz="2500">
                <a:latin typeface="NSimSun"/>
                <a:cs typeface="NSimSun"/>
              </a:rPr>
              <a:t>X</a:t>
            </a:r>
            <a:r>
              <a:rPr dirty="0" baseline="-19607" sz="2550" spc="-15">
                <a:latin typeface="NSimSun"/>
                <a:cs typeface="NSimSun"/>
              </a:rPr>
              <a:t>0</a:t>
            </a:r>
            <a:r>
              <a:rPr dirty="0" sz="2500" spc="-5">
                <a:latin typeface="NSimSun"/>
                <a:cs typeface="NSimSun"/>
              </a:rPr>
              <a:t>=p，如果</a:t>
            </a:r>
            <a:r>
              <a:rPr dirty="0" sz="2500">
                <a:latin typeface="NSimSun"/>
                <a:cs typeface="NSimSun"/>
              </a:rPr>
              <a:t>X</a:t>
            </a:r>
            <a:r>
              <a:rPr dirty="0" baseline="-19607" sz="2550" spc="-15">
                <a:latin typeface="NSimSun"/>
                <a:cs typeface="NSimSun"/>
              </a:rPr>
              <a:t>k</a:t>
            </a:r>
            <a:r>
              <a:rPr dirty="0" sz="2500" spc="-5">
                <a:latin typeface="NSimSun"/>
                <a:cs typeface="NSimSun"/>
              </a:rPr>
              <a:t>=</a:t>
            </a:r>
            <a:r>
              <a:rPr dirty="0" sz="2500">
                <a:latin typeface="NSimSun"/>
                <a:cs typeface="NSimSun"/>
              </a:rPr>
              <a:t>X</a:t>
            </a:r>
            <a:r>
              <a:rPr dirty="0" baseline="-19607" sz="2550" spc="-15">
                <a:latin typeface="NSimSun"/>
                <a:cs typeface="NSimSun"/>
              </a:rPr>
              <a:t>k</a:t>
            </a:r>
            <a:r>
              <a:rPr dirty="0" sz="2500" spc="-5">
                <a:latin typeface="NSimSun"/>
                <a:cs typeface="NSimSun"/>
              </a:rPr>
              <a:t>-1，则算法在迭代的第k步结束。</a:t>
            </a:r>
            <a:r>
              <a:rPr dirty="0" sz="2500">
                <a:latin typeface="NSimSun"/>
                <a:cs typeface="NSimSun"/>
              </a:rPr>
              <a:t>X</a:t>
            </a:r>
            <a:r>
              <a:rPr dirty="0" baseline="-19607" sz="2550" spc="-7">
                <a:latin typeface="NSimSun"/>
                <a:cs typeface="NSimSun"/>
              </a:rPr>
              <a:t>k</a:t>
            </a:r>
            <a:r>
              <a:rPr dirty="0" baseline="-19607" sz="2550" spc="-7">
                <a:latin typeface="NSimSun"/>
                <a:cs typeface="NSimSun"/>
              </a:rPr>
              <a:t> </a:t>
            </a:r>
            <a:r>
              <a:rPr dirty="0" sz="2500" spc="-5">
                <a:latin typeface="NSimSun"/>
                <a:cs typeface="NSimSun"/>
              </a:rPr>
              <a:t>和A的并集包含被填充的集合和它的边界</a:t>
            </a:r>
            <a:endParaRPr sz="2500">
              <a:latin typeface="NSimSun"/>
              <a:cs typeface="NSimSun"/>
            </a:endParaRPr>
          </a:p>
          <a:p>
            <a:pPr algn="just" marL="12700" marR="99695">
              <a:lnSpc>
                <a:spcPct val="100000"/>
              </a:lnSpc>
              <a:spcBef>
                <a:spcPts val="1500"/>
              </a:spcBef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800" spc="-11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NSimSun"/>
                <a:cs typeface="NSimSun"/>
              </a:rPr>
              <a:t>条件膨胀：如果对上述公式的左部不加限制，则 上述公式的膨胀将填充整个区域。利用A</a:t>
            </a:r>
            <a:r>
              <a:rPr dirty="0" baseline="26143" sz="2550" spc="-15">
                <a:latin typeface="NSimSun"/>
                <a:cs typeface="NSimSun"/>
              </a:rPr>
              <a:t>c</a:t>
            </a:r>
            <a:r>
              <a:rPr dirty="0" sz="2500" spc="-5">
                <a:latin typeface="NSimSun"/>
                <a:cs typeface="NSimSun"/>
              </a:rPr>
              <a:t>的交集将</a:t>
            </a:r>
            <a:r>
              <a:rPr dirty="0" sz="2500" spc="-5">
                <a:latin typeface="NSimSun"/>
                <a:cs typeface="NSimSun"/>
              </a:rPr>
              <a:t> 结果限制在感兴趣区域内，实现条件膨胀</a:t>
            </a:r>
            <a:endParaRPr sz="25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形态学的主要应用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16345" y="2847594"/>
            <a:ext cx="130619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i="1">
                <a:latin typeface="Times New Roman"/>
                <a:cs typeface="Times New Roman"/>
              </a:rPr>
              <a:t>k</a:t>
            </a:r>
            <a:r>
              <a:rPr dirty="0" sz="2400" spc="120" i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-310">
                <a:latin typeface="Times New Roman"/>
                <a:cs typeface="Times New Roman"/>
              </a:rPr>
              <a:t> </a:t>
            </a:r>
            <a:r>
              <a:rPr dirty="0" sz="2400" spc="-260">
                <a:latin typeface="Times New Roman"/>
                <a:cs typeface="Times New Roman"/>
              </a:rPr>
              <a:t>1</a:t>
            </a:r>
            <a:r>
              <a:rPr dirty="0" sz="2400" spc="5">
                <a:latin typeface="Times New Roman"/>
                <a:cs typeface="Times New Roman"/>
              </a:rPr>
              <a:t>,</a:t>
            </a:r>
            <a:r>
              <a:rPr dirty="0" sz="2400" spc="-80">
                <a:latin typeface="Times New Roman"/>
                <a:cs typeface="Times New Roman"/>
              </a:rPr>
              <a:t>2</a:t>
            </a:r>
            <a:r>
              <a:rPr dirty="0" sz="2400" spc="-60">
                <a:latin typeface="Times New Roman"/>
                <a:cs typeface="Times New Roman"/>
              </a:rPr>
              <a:t>,</a:t>
            </a:r>
            <a:r>
              <a:rPr dirty="0" sz="2400" spc="-155">
                <a:latin typeface="Times New Roman"/>
                <a:cs typeface="Times New Roman"/>
              </a:rPr>
              <a:t>3</a:t>
            </a:r>
            <a:r>
              <a:rPr dirty="0" sz="2400" spc="-5">
                <a:latin typeface="Times New Roman"/>
                <a:cs typeface="Times New Roman"/>
              </a:rPr>
              <a:t>,...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0245" y="1676146"/>
            <a:ext cx="4489450" cy="1558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区域填充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470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区域填充定义为</a:t>
            </a:r>
            <a:endParaRPr sz="2500">
              <a:latin typeface="NSimSun"/>
              <a:cs typeface="NSimSun"/>
            </a:endParaRPr>
          </a:p>
          <a:p>
            <a:pPr marL="1922145">
              <a:lnSpc>
                <a:spcPct val="100000"/>
              </a:lnSpc>
              <a:spcBef>
                <a:spcPts val="60"/>
              </a:spcBef>
            </a:pPr>
            <a:r>
              <a:rPr dirty="0" sz="2400" spc="275" i="1">
                <a:latin typeface="Times New Roman"/>
                <a:cs typeface="Times New Roman"/>
              </a:rPr>
              <a:t>X</a:t>
            </a:r>
            <a:r>
              <a:rPr dirty="0" baseline="-20202" sz="2475" spc="15" i="1">
                <a:latin typeface="Times New Roman"/>
                <a:cs typeface="Times New Roman"/>
              </a:rPr>
              <a:t>k</a:t>
            </a:r>
            <a:r>
              <a:rPr dirty="0" baseline="-20202" sz="2475" i="1">
                <a:latin typeface="Times New Roman"/>
                <a:cs typeface="Times New Roman"/>
              </a:rPr>
              <a:t> </a:t>
            </a:r>
            <a:r>
              <a:rPr dirty="0" baseline="-20202" sz="2475" spc="209" i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-100">
                <a:latin typeface="Times New Roman"/>
                <a:cs typeface="Times New Roman"/>
              </a:rPr>
              <a:t> </a:t>
            </a:r>
            <a:r>
              <a:rPr dirty="0" sz="3250" spc="-190">
                <a:latin typeface="Symbol"/>
                <a:cs typeface="Symbol"/>
              </a:rPr>
              <a:t></a:t>
            </a:r>
            <a:r>
              <a:rPr dirty="0" sz="2400" spc="275" i="1">
                <a:latin typeface="Times New Roman"/>
                <a:cs typeface="Times New Roman"/>
              </a:rPr>
              <a:t>X</a:t>
            </a:r>
            <a:r>
              <a:rPr dirty="0" baseline="-20202" sz="2475" spc="15" i="1">
                <a:latin typeface="Times New Roman"/>
                <a:cs typeface="Times New Roman"/>
              </a:rPr>
              <a:t>k</a:t>
            </a:r>
            <a:r>
              <a:rPr dirty="0" baseline="-20202" sz="2475" spc="-337" i="1">
                <a:latin typeface="Times New Roman"/>
                <a:cs typeface="Times New Roman"/>
              </a:rPr>
              <a:t> </a:t>
            </a:r>
            <a:r>
              <a:rPr dirty="0" baseline="-20202" sz="2475" spc="-150">
                <a:latin typeface="Symbol"/>
                <a:cs typeface="Symbol"/>
              </a:rPr>
              <a:t></a:t>
            </a:r>
            <a:r>
              <a:rPr dirty="0" baseline="-20202" sz="2475" spc="15">
                <a:latin typeface="Times New Roman"/>
                <a:cs typeface="Times New Roman"/>
              </a:rPr>
              <a:t>1</a:t>
            </a:r>
            <a:r>
              <a:rPr dirty="0" baseline="-20202" sz="2475" spc="104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</a:t>
            </a:r>
            <a:r>
              <a:rPr dirty="0" sz="2400" spc="-175">
                <a:latin typeface="Times New Roman"/>
                <a:cs typeface="Times New Roman"/>
              </a:rPr>
              <a:t> </a:t>
            </a:r>
            <a:r>
              <a:rPr dirty="0" sz="2400" spc="85" i="1">
                <a:latin typeface="Times New Roman"/>
                <a:cs typeface="Times New Roman"/>
              </a:rPr>
              <a:t>B</a:t>
            </a:r>
            <a:r>
              <a:rPr dirty="0" sz="3250" spc="-150">
                <a:latin typeface="Symbol"/>
                <a:cs typeface="Symbol"/>
              </a:rPr>
              <a:t></a:t>
            </a:r>
            <a:r>
              <a:rPr dirty="0" sz="2400" spc="-819">
                <a:latin typeface="Arial"/>
                <a:cs typeface="Arial"/>
              </a:rPr>
              <a:t>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 spc="5" i="1">
                <a:latin typeface="Times New Roman"/>
                <a:cs typeface="Times New Roman"/>
              </a:rPr>
              <a:t>A</a:t>
            </a:r>
            <a:r>
              <a:rPr dirty="0" baseline="35353" sz="2475" spc="15" i="1">
                <a:latin typeface="Times New Roman"/>
                <a:cs typeface="Times New Roman"/>
              </a:rPr>
              <a:t>c</a:t>
            </a:r>
            <a:endParaRPr baseline="35353" sz="247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区域填充说明</a:t>
            </a:r>
          </a:p>
        </p:txBody>
      </p:sp>
      <p:sp>
        <p:nvSpPr>
          <p:cNvPr id="6" name="object 6"/>
          <p:cNvSpPr/>
          <p:nvPr/>
        </p:nvSpPr>
        <p:spPr>
          <a:xfrm>
            <a:off x="2354465" y="1833371"/>
            <a:ext cx="6521195" cy="4969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区域填充举例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833763" y="3118866"/>
            <a:ext cx="5045202" cy="25306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07037" y="2769870"/>
            <a:ext cx="375285" cy="798195"/>
          </a:xfrm>
          <a:custGeom>
            <a:avLst/>
            <a:gdLst/>
            <a:ahLst/>
            <a:cxnLst/>
            <a:rect l="l" t="t" r="r" b="b"/>
            <a:pathLst>
              <a:path w="375285" h="798195">
                <a:moveTo>
                  <a:pt x="351486" y="74535"/>
                </a:moveTo>
                <a:lnTo>
                  <a:pt x="328582" y="63964"/>
                </a:lnTo>
                <a:lnTo>
                  <a:pt x="0" y="787146"/>
                </a:lnTo>
                <a:lnTo>
                  <a:pt x="22860" y="797814"/>
                </a:lnTo>
                <a:lnTo>
                  <a:pt x="351486" y="74535"/>
                </a:lnTo>
                <a:close/>
              </a:path>
              <a:path w="375285" h="798195">
                <a:moveTo>
                  <a:pt x="374903" y="85344"/>
                </a:moveTo>
                <a:lnTo>
                  <a:pt x="371855" y="0"/>
                </a:lnTo>
                <a:lnTo>
                  <a:pt x="305561" y="53340"/>
                </a:lnTo>
                <a:lnTo>
                  <a:pt x="328582" y="63964"/>
                </a:lnTo>
                <a:lnTo>
                  <a:pt x="333755" y="52578"/>
                </a:lnTo>
                <a:lnTo>
                  <a:pt x="356615" y="63246"/>
                </a:lnTo>
                <a:lnTo>
                  <a:pt x="356615" y="76903"/>
                </a:lnTo>
                <a:lnTo>
                  <a:pt x="374903" y="85344"/>
                </a:lnTo>
                <a:close/>
              </a:path>
              <a:path w="375285" h="798195">
                <a:moveTo>
                  <a:pt x="356615" y="63246"/>
                </a:moveTo>
                <a:lnTo>
                  <a:pt x="333755" y="52578"/>
                </a:lnTo>
                <a:lnTo>
                  <a:pt x="328582" y="63964"/>
                </a:lnTo>
                <a:lnTo>
                  <a:pt x="351486" y="74535"/>
                </a:lnTo>
                <a:lnTo>
                  <a:pt x="356615" y="63246"/>
                </a:lnTo>
                <a:close/>
              </a:path>
              <a:path w="375285" h="798195">
                <a:moveTo>
                  <a:pt x="356615" y="76903"/>
                </a:moveTo>
                <a:lnTo>
                  <a:pt x="356615" y="63246"/>
                </a:lnTo>
                <a:lnTo>
                  <a:pt x="351486" y="74535"/>
                </a:lnTo>
                <a:lnTo>
                  <a:pt x="356615" y="76903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92351" y="1817370"/>
            <a:ext cx="6077585" cy="925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通过区域填充消除白色圆圈内的黑点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950">
              <a:latin typeface="Times New Roman"/>
              <a:cs typeface="Times New Roman"/>
            </a:endParaRPr>
          </a:p>
          <a:p>
            <a:pPr marL="400685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第一个点填充的结果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676146"/>
            <a:ext cx="7644130" cy="1818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连通分量的提取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470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令Y表示一个包含于集合A中的连通分量，并假设Y 中的一个点p是已知的。用下列迭代式生成Y的所有 元素：</a:t>
            </a:r>
            <a:endParaRPr sz="25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6678" y="4255985"/>
            <a:ext cx="5219065" cy="436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">
                <a:latin typeface="NSimSun"/>
                <a:cs typeface="NSimSun"/>
              </a:rPr>
              <a:t>x</a:t>
            </a:r>
            <a:r>
              <a:rPr dirty="0" baseline="-19607" sz="2550" spc="-7">
                <a:latin typeface="NSimSun"/>
                <a:cs typeface="NSimSun"/>
              </a:rPr>
              <a:t>0</a:t>
            </a:r>
            <a:r>
              <a:rPr dirty="0" sz="2500" spc="-5">
                <a:latin typeface="NSimSun"/>
                <a:cs typeface="NSimSun"/>
              </a:rPr>
              <a:t>=p,如果</a:t>
            </a:r>
            <a:r>
              <a:rPr dirty="0" sz="2500">
                <a:latin typeface="NSimSun"/>
                <a:cs typeface="NSimSun"/>
              </a:rPr>
              <a:t>X</a:t>
            </a:r>
            <a:r>
              <a:rPr dirty="0" baseline="-19607" sz="2550" spc="-15">
                <a:latin typeface="NSimSun"/>
                <a:cs typeface="NSimSun"/>
              </a:rPr>
              <a:t>k</a:t>
            </a:r>
            <a:r>
              <a:rPr dirty="0" sz="2500" spc="-5">
                <a:latin typeface="NSimSun"/>
                <a:cs typeface="NSimSun"/>
              </a:rPr>
              <a:t>=</a:t>
            </a:r>
            <a:r>
              <a:rPr dirty="0" sz="2500">
                <a:latin typeface="NSimSun"/>
                <a:cs typeface="NSimSun"/>
              </a:rPr>
              <a:t>X</a:t>
            </a:r>
            <a:r>
              <a:rPr dirty="0" baseline="-19607" sz="2550" spc="-15">
                <a:latin typeface="NSimSun"/>
                <a:cs typeface="NSimSun"/>
              </a:rPr>
              <a:t>k</a:t>
            </a:r>
            <a:r>
              <a:rPr dirty="0" sz="2500" spc="-5">
                <a:latin typeface="NSimSun"/>
                <a:cs typeface="NSimSun"/>
              </a:rPr>
              <a:t>-1，算法收敛，令Y=</a:t>
            </a:r>
            <a:r>
              <a:rPr dirty="0" sz="2500">
                <a:latin typeface="NSimSun"/>
                <a:cs typeface="NSimSun"/>
              </a:rPr>
              <a:t>X</a:t>
            </a:r>
            <a:r>
              <a:rPr dirty="0" baseline="-19607" sz="2550" spc="-7">
                <a:latin typeface="NSimSun"/>
                <a:cs typeface="NSimSun"/>
              </a:rPr>
              <a:t>k</a:t>
            </a:r>
            <a:endParaRPr baseline="-19607" sz="255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形态学的主要应用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15354" y="3537203"/>
            <a:ext cx="116522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i="1">
                <a:latin typeface="Times New Roman"/>
                <a:cs typeface="Times New Roman"/>
              </a:rPr>
              <a:t>k</a:t>
            </a:r>
            <a:r>
              <a:rPr dirty="0" sz="2400" spc="-135" i="1">
                <a:latin typeface="Times New Roman"/>
                <a:cs typeface="Times New Roman"/>
              </a:rPr>
              <a:t> </a:t>
            </a:r>
            <a:r>
              <a:rPr dirty="0" sz="2400" spc="50">
                <a:latin typeface="Symbol"/>
                <a:cs typeface="Symbol"/>
              </a:rPr>
              <a:t></a:t>
            </a:r>
            <a:r>
              <a:rPr dirty="0" sz="2400" spc="-395">
                <a:latin typeface="Times New Roman"/>
                <a:cs typeface="Times New Roman"/>
              </a:rPr>
              <a:t>1</a:t>
            </a:r>
            <a:r>
              <a:rPr dirty="0" sz="2400" spc="-70">
                <a:latin typeface="Times New Roman"/>
                <a:cs typeface="Times New Roman"/>
              </a:rPr>
              <a:t>,</a:t>
            </a:r>
            <a:r>
              <a:rPr dirty="0" sz="2400" spc="-245">
                <a:latin typeface="Times New Roman"/>
                <a:cs typeface="Times New Roman"/>
              </a:rPr>
              <a:t>2</a:t>
            </a:r>
            <a:r>
              <a:rPr dirty="0" sz="2400" spc="-135">
                <a:latin typeface="Times New Roman"/>
                <a:cs typeface="Times New Roman"/>
              </a:rPr>
              <a:t>,</a:t>
            </a:r>
            <a:r>
              <a:rPr dirty="0" sz="2400" spc="-295">
                <a:latin typeface="Times New Roman"/>
                <a:cs typeface="Times New Roman"/>
              </a:rPr>
              <a:t>3</a:t>
            </a:r>
            <a:r>
              <a:rPr dirty="0" sz="2400" spc="-5">
                <a:latin typeface="Times New Roman"/>
                <a:cs typeface="Times New Roman"/>
              </a:rPr>
              <a:t>,...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7155" y="3429253"/>
            <a:ext cx="2155825" cy="542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25" i="1">
                <a:latin typeface="Times New Roman"/>
                <a:cs typeface="Times New Roman"/>
              </a:rPr>
              <a:t>X</a:t>
            </a:r>
            <a:r>
              <a:rPr dirty="0" baseline="-20202" sz="2475" spc="15" i="1">
                <a:latin typeface="Times New Roman"/>
                <a:cs typeface="Times New Roman"/>
              </a:rPr>
              <a:t>k</a:t>
            </a:r>
            <a:r>
              <a:rPr dirty="0" baseline="-20202" sz="2475" i="1">
                <a:latin typeface="Times New Roman"/>
                <a:cs typeface="Times New Roman"/>
              </a:rPr>
              <a:t> </a:t>
            </a:r>
            <a:r>
              <a:rPr dirty="0" baseline="-20202" sz="2475" spc="-157" i="1">
                <a:latin typeface="Times New Roman"/>
                <a:cs typeface="Times New Roman"/>
              </a:rPr>
              <a:t> </a:t>
            </a:r>
            <a:r>
              <a:rPr dirty="0" sz="2400" spc="229">
                <a:latin typeface="Symbol"/>
                <a:cs typeface="Symbol"/>
              </a:rPr>
              <a:t></a:t>
            </a:r>
            <a:r>
              <a:rPr dirty="0" sz="3250" spc="-315">
                <a:latin typeface="Symbol"/>
                <a:cs typeface="Symbol"/>
              </a:rPr>
              <a:t></a:t>
            </a:r>
            <a:r>
              <a:rPr dirty="0" sz="2400" spc="25" i="1">
                <a:latin typeface="Times New Roman"/>
                <a:cs typeface="Times New Roman"/>
              </a:rPr>
              <a:t>X</a:t>
            </a:r>
            <a:r>
              <a:rPr dirty="0" baseline="-20202" sz="2475" spc="104" i="1">
                <a:latin typeface="Times New Roman"/>
                <a:cs typeface="Times New Roman"/>
              </a:rPr>
              <a:t>k</a:t>
            </a:r>
            <a:r>
              <a:rPr dirty="0" baseline="-20202" sz="2475" spc="-330">
                <a:latin typeface="Symbol"/>
                <a:cs typeface="Symbol"/>
              </a:rPr>
              <a:t></a:t>
            </a:r>
            <a:r>
              <a:rPr dirty="0" baseline="-20202" sz="2475" spc="15">
                <a:latin typeface="Times New Roman"/>
                <a:cs typeface="Times New Roman"/>
              </a:rPr>
              <a:t>1</a:t>
            </a:r>
            <a:r>
              <a:rPr dirty="0" baseline="-20202" sz="2475" spc="-179">
                <a:latin typeface="Times New Roman"/>
                <a:cs typeface="Times New Roman"/>
              </a:rPr>
              <a:t> </a:t>
            </a:r>
            <a:r>
              <a:rPr dirty="0" sz="2400" spc="95">
                <a:latin typeface="Symbol"/>
                <a:cs typeface="Symbol"/>
              </a:rPr>
              <a:t></a:t>
            </a:r>
            <a:r>
              <a:rPr dirty="0" sz="2400" spc="-130" i="1">
                <a:latin typeface="Times New Roman"/>
                <a:cs typeface="Times New Roman"/>
              </a:rPr>
              <a:t>B</a:t>
            </a:r>
            <a:r>
              <a:rPr dirty="0" sz="3250" spc="-285">
                <a:latin typeface="Symbol"/>
                <a:cs typeface="Symbol"/>
              </a:rPr>
              <a:t></a:t>
            </a:r>
            <a:r>
              <a:rPr dirty="0" sz="2400" spc="-825">
                <a:latin typeface="Arial"/>
                <a:cs typeface="Arial"/>
              </a:rPr>
              <a:t></a:t>
            </a:r>
            <a:r>
              <a:rPr dirty="0" sz="2400" spc="-430">
                <a:latin typeface="Arial"/>
                <a:cs typeface="Arial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连通分量提取说明</a:t>
            </a:r>
          </a:p>
        </p:txBody>
      </p:sp>
      <p:sp>
        <p:nvSpPr>
          <p:cNvPr id="6" name="object 6"/>
          <p:cNvSpPr/>
          <p:nvPr/>
        </p:nvSpPr>
        <p:spPr>
          <a:xfrm>
            <a:off x="2467241" y="1977389"/>
            <a:ext cx="6502146" cy="4494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869556" y="1749552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第一次迭代的结果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098" y="4257294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第二次迭代的结果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34427" y="4264152"/>
            <a:ext cx="939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最终结果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1196" y="1728228"/>
            <a:ext cx="173990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8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连通的结构元素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连通分量提取的应用举例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1818017" y="1978151"/>
            <a:ext cx="6270497" cy="4248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59829" y="2109215"/>
            <a:ext cx="2540000" cy="168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62865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含有碎骨的鸡胸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光图像</a:t>
            </a:r>
            <a:endParaRPr sz="18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 marR="5080">
              <a:lnSpc>
                <a:spcPct val="1506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使用阈值将骨头从背景中 提取出来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6737" y="6082174"/>
            <a:ext cx="4368800" cy="82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消除细节，对阈值处理后的图像进行腐蚀， 保留大尺寸物体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78486" y="6086990"/>
            <a:ext cx="2882900" cy="804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44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提取连通分量，识别大尺寸 对象，其中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4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个具有最大尺寸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48095" y="2337816"/>
            <a:ext cx="440690" cy="298450"/>
          </a:xfrm>
          <a:custGeom>
            <a:avLst/>
            <a:gdLst/>
            <a:ahLst/>
            <a:cxnLst/>
            <a:rect l="l" t="t" r="r" b="b"/>
            <a:pathLst>
              <a:path w="440690" h="298450">
                <a:moveTo>
                  <a:pt x="383622" y="52573"/>
                </a:moveTo>
                <a:lnTo>
                  <a:pt x="369963" y="31961"/>
                </a:lnTo>
                <a:lnTo>
                  <a:pt x="0" y="277368"/>
                </a:lnTo>
                <a:lnTo>
                  <a:pt x="13716" y="297942"/>
                </a:lnTo>
                <a:lnTo>
                  <a:pt x="383622" y="52573"/>
                </a:lnTo>
                <a:close/>
              </a:path>
              <a:path w="440690" h="298450">
                <a:moveTo>
                  <a:pt x="440436" y="0"/>
                </a:moveTo>
                <a:lnTo>
                  <a:pt x="355854" y="10668"/>
                </a:lnTo>
                <a:lnTo>
                  <a:pt x="369963" y="31961"/>
                </a:lnTo>
                <a:lnTo>
                  <a:pt x="380238" y="25146"/>
                </a:lnTo>
                <a:lnTo>
                  <a:pt x="393954" y="45720"/>
                </a:lnTo>
                <a:lnTo>
                  <a:pt x="393954" y="68164"/>
                </a:lnTo>
                <a:lnTo>
                  <a:pt x="397764" y="73914"/>
                </a:lnTo>
                <a:lnTo>
                  <a:pt x="440436" y="0"/>
                </a:lnTo>
                <a:close/>
              </a:path>
              <a:path w="440690" h="298450">
                <a:moveTo>
                  <a:pt x="393954" y="45720"/>
                </a:moveTo>
                <a:lnTo>
                  <a:pt x="380238" y="25146"/>
                </a:lnTo>
                <a:lnTo>
                  <a:pt x="369963" y="31961"/>
                </a:lnTo>
                <a:lnTo>
                  <a:pt x="383622" y="52573"/>
                </a:lnTo>
                <a:lnTo>
                  <a:pt x="393954" y="45720"/>
                </a:lnTo>
                <a:close/>
              </a:path>
              <a:path w="440690" h="298450">
                <a:moveTo>
                  <a:pt x="393954" y="68164"/>
                </a:moveTo>
                <a:lnTo>
                  <a:pt x="393954" y="45720"/>
                </a:lnTo>
                <a:lnTo>
                  <a:pt x="383622" y="52573"/>
                </a:lnTo>
                <a:lnTo>
                  <a:pt x="393954" y="68164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48095" y="3419094"/>
            <a:ext cx="440690" cy="298450"/>
          </a:xfrm>
          <a:custGeom>
            <a:avLst/>
            <a:gdLst/>
            <a:ahLst/>
            <a:cxnLst/>
            <a:rect l="l" t="t" r="r" b="b"/>
            <a:pathLst>
              <a:path w="440690" h="298450">
                <a:moveTo>
                  <a:pt x="383622" y="52573"/>
                </a:moveTo>
                <a:lnTo>
                  <a:pt x="369613" y="31431"/>
                </a:lnTo>
                <a:lnTo>
                  <a:pt x="0" y="276606"/>
                </a:lnTo>
                <a:lnTo>
                  <a:pt x="13716" y="297942"/>
                </a:lnTo>
                <a:lnTo>
                  <a:pt x="383622" y="52573"/>
                </a:lnTo>
                <a:close/>
              </a:path>
              <a:path w="440690" h="298450">
                <a:moveTo>
                  <a:pt x="440436" y="0"/>
                </a:moveTo>
                <a:lnTo>
                  <a:pt x="355854" y="10668"/>
                </a:lnTo>
                <a:lnTo>
                  <a:pt x="369613" y="31431"/>
                </a:lnTo>
                <a:lnTo>
                  <a:pt x="380238" y="24384"/>
                </a:lnTo>
                <a:lnTo>
                  <a:pt x="393954" y="45720"/>
                </a:lnTo>
                <a:lnTo>
                  <a:pt x="393954" y="68164"/>
                </a:lnTo>
                <a:lnTo>
                  <a:pt x="397764" y="73914"/>
                </a:lnTo>
                <a:lnTo>
                  <a:pt x="440436" y="0"/>
                </a:lnTo>
                <a:close/>
              </a:path>
              <a:path w="440690" h="298450">
                <a:moveTo>
                  <a:pt x="393954" y="45720"/>
                </a:moveTo>
                <a:lnTo>
                  <a:pt x="380238" y="24384"/>
                </a:lnTo>
                <a:lnTo>
                  <a:pt x="369613" y="31431"/>
                </a:lnTo>
                <a:lnTo>
                  <a:pt x="383622" y="52573"/>
                </a:lnTo>
                <a:lnTo>
                  <a:pt x="393954" y="45720"/>
                </a:lnTo>
                <a:close/>
              </a:path>
              <a:path w="440690" h="298450">
                <a:moveTo>
                  <a:pt x="393954" y="68164"/>
                </a:moveTo>
                <a:lnTo>
                  <a:pt x="393954" y="45720"/>
                </a:lnTo>
                <a:lnTo>
                  <a:pt x="383622" y="52573"/>
                </a:lnTo>
                <a:lnTo>
                  <a:pt x="393954" y="68164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83931" y="5290565"/>
            <a:ext cx="657860" cy="801370"/>
          </a:xfrm>
          <a:custGeom>
            <a:avLst/>
            <a:gdLst/>
            <a:ahLst/>
            <a:cxnLst/>
            <a:rect l="l" t="t" r="r" b="b"/>
            <a:pathLst>
              <a:path w="657859" h="801370">
                <a:moveTo>
                  <a:pt x="77724" y="35052"/>
                </a:moveTo>
                <a:lnTo>
                  <a:pt x="0" y="0"/>
                </a:lnTo>
                <a:lnTo>
                  <a:pt x="18288" y="83057"/>
                </a:lnTo>
                <a:lnTo>
                  <a:pt x="29718" y="73826"/>
                </a:lnTo>
                <a:lnTo>
                  <a:pt x="29718" y="57150"/>
                </a:lnTo>
                <a:lnTo>
                  <a:pt x="49530" y="41148"/>
                </a:lnTo>
                <a:lnTo>
                  <a:pt x="57746" y="51187"/>
                </a:lnTo>
                <a:lnTo>
                  <a:pt x="77724" y="35052"/>
                </a:lnTo>
                <a:close/>
              </a:path>
              <a:path w="657859" h="801370">
                <a:moveTo>
                  <a:pt x="57746" y="51187"/>
                </a:moveTo>
                <a:lnTo>
                  <a:pt x="49530" y="41148"/>
                </a:lnTo>
                <a:lnTo>
                  <a:pt x="29718" y="57150"/>
                </a:lnTo>
                <a:lnTo>
                  <a:pt x="37929" y="67193"/>
                </a:lnTo>
                <a:lnTo>
                  <a:pt x="57746" y="51187"/>
                </a:lnTo>
                <a:close/>
              </a:path>
              <a:path w="657859" h="801370">
                <a:moveTo>
                  <a:pt x="37929" y="67193"/>
                </a:moveTo>
                <a:lnTo>
                  <a:pt x="29718" y="57150"/>
                </a:lnTo>
                <a:lnTo>
                  <a:pt x="29718" y="73826"/>
                </a:lnTo>
                <a:lnTo>
                  <a:pt x="37929" y="67193"/>
                </a:lnTo>
                <a:close/>
              </a:path>
              <a:path w="657859" h="801370">
                <a:moveTo>
                  <a:pt x="657606" y="784098"/>
                </a:moveTo>
                <a:lnTo>
                  <a:pt x="57746" y="51187"/>
                </a:lnTo>
                <a:lnTo>
                  <a:pt x="37929" y="67193"/>
                </a:lnTo>
                <a:lnTo>
                  <a:pt x="637794" y="800862"/>
                </a:lnTo>
                <a:lnTo>
                  <a:pt x="657606" y="784098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72347" y="5649467"/>
            <a:ext cx="798195" cy="445134"/>
          </a:xfrm>
          <a:custGeom>
            <a:avLst/>
            <a:gdLst/>
            <a:ahLst/>
            <a:cxnLst/>
            <a:rect l="l" t="t" r="r" b="b"/>
            <a:pathLst>
              <a:path w="798194" h="445135">
                <a:moveTo>
                  <a:pt x="737029" y="48073"/>
                </a:moveTo>
                <a:lnTo>
                  <a:pt x="724939" y="25908"/>
                </a:lnTo>
                <a:lnTo>
                  <a:pt x="0" y="422148"/>
                </a:lnTo>
                <a:lnTo>
                  <a:pt x="12192" y="445008"/>
                </a:lnTo>
                <a:lnTo>
                  <a:pt x="737029" y="48073"/>
                </a:lnTo>
                <a:close/>
              </a:path>
              <a:path w="798194" h="445135">
                <a:moveTo>
                  <a:pt x="797814" y="0"/>
                </a:moveTo>
                <a:lnTo>
                  <a:pt x="712470" y="3048"/>
                </a:lnTo>
                <a:lnTo>
                  <a:pt x="724939" y="25908"/>
                </a:lnTo>
                <a:lnTo>
                  <a:pt x="736092" y="19812"/>
                </a:lnTo>
                <a:lnTo>
                  <a:pt x="748284" y="41910"/>
                </a:lnTo>
                <a:lnTo>
                  <a:pt x="748284" y="68707"/>
                </a:lnTo>
                <a:lnTo>
                  <a:pt x="749046" y="70104"/>
                </a:lnTo>
                <a:lnTo>
                  <a:pt x="797814" y="0"/>
                </a:lnTo>
                <a:close/>
              </a:path>
              <a:path w="798194" h="445135">
                <a:moveTo>
                  <a:pt x="748284" y="41910"/>
                </a:moveTo>
                <a:lnTo>
                  <a:pt x="736092" y="19812"/>
                </a:lnTo>
                <a:lnTo>
                  <a:pt x="724939" y="25908"/>
                </a:lnTo>
                <a:lnTo>
                  <a:pt x="737029" y="48073"/>
                </a:lnTo>
                <a:lnTo>
                  <a:pt x="748284" y="41910"/>
                </a:lnTo>
                <a:close/>
              </a:path>
              <a:path w="798194" h="445135">
                <a:moveTo>
                  <a:pt x="748284" y="68707"/>
                </a:moveTo>
                <a:lnTo>
                  <a:pt x="748284" y="41910"/>
                </a:lnTo>
                <a:lnTo>
                  <a:pt x="737029" y="48073"/>
                </a:lnTo>
                <a:lnTo>
                  <a:pt x="748284" y="68707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66317" y="4714494"/>
            <a:ext cx="718820" cy="143510"/>
          </a:xfrm>
          <a:custGeom>
            <a:avLst/>
            <a:gdLst/>
            <a:ahLst/>
            <a:cxnLst/>
            <a:rect l="l" t="t" r="r" b="b"/>
            <a:pathLst>
              <a:path w="718820" h="143510">
                <a:moveTo>
                  <a:pt x="359664" y="0"/>
                </a:moveTo>
                <a:lnTo>
                  <a:pt x="287108" y="1452"/>
                </a:lnTo>
                <a:lnTo>
                  <a:pt x="219563" y="5619"/>
                </a:lnTo>
                <a:lnTo>
                  <a:pt x="158464" y="12215"/>
                </a:lnTo>
                <a:lnTo>
                  <a:pt x="105251" y="20955"/>
                </a:lnTo>
                <a:lnTo>
                  <a:pt x="61360" y="31551"/>
                </a:lnTo>
                <a:lnTo>
                  <a:pt x="7297" y="57173"/>
                </a:lnTo>
                <a:lnTo>
                  <a:pt x="0" y="71628"/>
                </a:lnTo>
                <a:lnTo>
                  <a:pt x="7297" y="86082"/>
                </a:lnTo>
                <a:lnTo>
                  <a:pt x="61360" y="111704"/>
                </a:lnTo>
                <a:lnTo>
                  <a:pt x="105251" y="122301"/>
                </a:lnTo>
                <a:lnTo>
                  <a:pt x="158464" y="131040"/>
                </a:lnTo>
                <a:lnTo>
                  <a:pt x="219563" y="137636"/>
                </a:lnTo>
                <a:lnTo>
                  <a:pt x="287108" y="141803"/>
                </a:lnTo>
                <a:lnTo>
                  <a:pt x="359664" y="143256"/>
                </a:lnTo>
                <a:lnTo>
                  <a:pt x="431967" y="141803"/>
                </a:lnTo>
                <a:lnTo>
                  <a:pt x="499324" y="137636"/>
                </a:lnTo>
                <a:lnTo>
                  <a:pt x="560287" y="131040"/>
                </a:lnTo>
                <a:lnTo>
                  <a:pt x="613410" y="122300"/>
                </a:lnTo>
                <a:lnTo>
                  <a:pt x="657245" y="111704"/>
                </a:lnTo>
                <a:lnTo>
                  <a:pt x="711270" y="86082"/>
                </a:lnTo>
                <a:lnTo>
                  <a:pt x="718566" y="71627"/>
                </a:lnTo>
                <a:lnTo>
                  <a:pt x="711270" y="57173"/>
                </a:lnTo>
                <a:lnTo>
                  <a:pt x="657245" y="31551"/>
                </a:lnTo>
                <a:lnTo>
                  <a:pt x="613410" y="20954"/>
                </a:lnTo>
                <a:lnTo>
                  <a:pt x="560287" y="12215"/>
                </a:lnTo>
                <a:lnTo>
                  <a:pt x="499324" y="5619"/>
                </a:lnTo>
                <a:lnTo>
                  <a:pt x="431967" y="1452"/>
                </a:lnTo>
                <a:lnTo>
                  <a:pt x="359664" y="0"/>
                </a:lnTo>
                <a:close/>
              </a:path>
            </a:pathLst>
          </a:custGeom>
          <a:ln w="25399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91463" y="5073396"/>
            <a:ext cx="719455" cy="144780"/>
          </a:xfrm>
          <a:custGeom>
            <a:avLst/>
            <a:gdLst/>
            <a:ahLst/>
            <a:cxnLst/>
            <a:rect l="l" t="t" r="r" b="b"/>
            <a:pathLst>
              <a:path w="719454" h="144779">
                <a:moveTo>
                  <a:pt x="359664" y="0"/>
                </a:moveTo>
                <a:lnTo>
                  <a:pt x="287108" y="1454"/>
                </a:lnTo>
                <a:lnTo>
                  <a:pt x="219563" y="5631"/>
                </a:lnTo>
                <a:lnTo>
                  <a:pt x="158464" y="12255"/>
                </a:lnTo>
                <a:lnTo>
                  <a:pt x="105251" y="21050"/>
                </a:lnTo>
                <a:lnTo>
                  <a:pt x="61360" y="31737"/>
                </a:lnTo>
                <a:lnTo>
                  <a:pt x="7297" y="57684"/>
                </a:lnTo>
                <a:lnTo>
                  <a:pt x="0" y="72390"/>
                </a:lnTo>
                <a:lnTo>
                  <a:pt x="7297" y="86876"/>
                </a:lnTo>
                <a:lnTo>
                  <a:pt x="61360" y="112707"/>
                </a:lnTo>
                <a:lnTo>
                  <a:pt x="105251" y="123444"/>
                </a:lnTo>
                <a:lnTo>
                  <a:pt x="158464" y="132323"/>
                </a:lnTo>
                <a:lnTo>
                  <a:pt x="219563" y="139041"/>
                </a:lnTo>
                <a:lnTo>
                  <a:pt x="287108" y="143294"/>
                </a:lnTo>
                <a:lnTo>
                  <a:pt x="359664" y="144780"/>
                </a:lnTo>
                <a:lnTo>
                  <a:pt x="432219" y="143294"/>
                </a:lnTo>
                <a:lnTo>
                  <a:pt x="499764" y="139041"/>
                </a:lnTo>
                <a:lnTo>
                  <a:pt x="560863" y="132323"/>
                </a:lnTo>
                <a:lnTo>
                  <a:pt x="614076" y="123443"/>
                </a:lnTo>
                <a:lnTo>
                  <a:pt x="657967" y="112707"/>
                </a:lnTo>
                <a:lnTo>
                  <a:pt x="712030" y="86876"/>
                </a:lnTo>
                <a:lnTo>
                  <a:pt x="719328" y="72389"/>
                </a:lnTo>
                <a:lnTo>
                  <a:pt x="712030" y="57684"/>
                </a:lnTo>
                <a:lnTo>
                  <a:pt x="657967" y="31737"/>
                </a:lnTo>
                <a:lnTo>
                  <a:pt x="614076" y="21050"/>
                </a:lnTo>
                <a:lnTo>
                  <a:pt x="560863" y="12255"/>
                </a:lnTo>
                <a:lnTo>
                  <a:pt x="499764" y="5631"/>
                </a:lnTo>
                <a:lnTo>
                  <a:pt x="432219" y="1454"/>
                </a:lnTo>
                <a:lnTo>
                  <a:pt x="359664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91463" y="5868923"/>
            <a:ext cx="719455" cy="140970"/>
          </a:xfrm>
          <a:custGeom>
            <a:avLst/>
            <a:gdLst/>
            <a:ahLst/>
            <a:cxnLst/>
            <a:rect l="l" t="t" r="r" b="b"/>
            <a:pathLst>
              <a:path w="719454" h="140970">
                <a:moveTo>
                  <a:pt x="359664" y="0"/>
                </a:moveTo>
                <a:lnTo>
                  <a:pt x="287108" y="1418"/>
                </a:lnTo>
                <a:lnTo>
                  <a:pt x="219563" y="5488"/>
                </a:lnTo>
                <a:lnTo>
                  <a:pt x="158464" y="11934"/>
                </a:lnTo>
                <a:lnTo>
                  <a:pt x="105251" y="20478"/>
                </a:lnTo>
                <a:lnTo>
                  <a:pt x="61360" y="30844"/>
                </a:lnTo>
                <a:lnTo>
                  <a:pt x="7297" y="55934"/>
                </a:lnTo>
                <a:lnTo>
                  <a:pt x="0" y="70104"/>
                </a:lnTo>
                <a:lnTo>
                  <a:pt x="7297" y="84525"/>
                </a:lnTo>
                <a:lnTo>
                  <a:pt x="61360" y="109939"/>
                </a:lnTo>
                <a:lnTo>
                  <a:pt x="105251" y="120396"/>
                </a:lnTo>
                <a:lnTo>
                  <a:pt x="158464" y="128995"/>
                </a:lnTo>
                <a:lnTo>
                  <a:pt x="219563" y="135469"/>
                </a:lnTo>
                <a:lnTo>
                  <a:pt x="287108" y="139550"/>
                </a:lnTo>
                <a:lnTo>
                  <a:pt x="359664" y="140970"/>
                </a:lnTo>
                <a:lnTo>
                  <a:pt x="432219" y="139550"/>
                </a:lnTo>
                <a:lnTo>
                  <a:pt x="499764" y="135469"/>
                </a:lnTo>
                <a:lnTo>
                  <a:pt x="560863" y="128995"/>
                </a:lnTo>
                <a:lnTo>
                  <a:pt x="614076" y="120395"/>
                </a:lnTo>
                <a:lnTo>
                  <a:pt x="657967" y="109939"/>
                </a:lnTo>
                <a:lnTo>
                  <a:pt x="712030" y="84525"/>
                </a:lnTo>
                <a:lnTo>
                  <a:pt x="719328" y="70103"/>
                </a:lnTo>
                <a:lnTo>
                  <a:pt x="712030" y="55934"/>
                </a:lnTo>
                <a:lnTo>
                  <a:pt x="657967" y="30844"/>
                </a:lnTo>
                <a:lnTo>
                  <a:pt x="614076" y="20478"/>
                </a:lnTo>
                <a:lnTo>
                  <a:pt x="560863" y="11934"/>
                </a:lnTo>
                <a:lnTo>
                  <a:pt x="499764" y="5488"/>
                </a:lnTo>
                <a:lnTo>
                  <a:pt x="432219" y="1418"/>
                </a:lnTo>
                <a:lnTo>
                  <a:pt x="359664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91463" y="6009894"/>
            <a:ext cx="719455" cy="142240"/>
          </a:xfrm>
          <a:custGeom>
            <a:avLst/>
            <a:gdLst/>
            <a:ahLst/>
            <a:cxnLst/>
            <a:rect l="l" t="t" r="r" b="b"/>
            <a:pathLst>
              <a:path w="719454" h="142239">
                <a:moveTo>
                  <a:pt x="359664" y="0"/>
                </a:moveTo>
                <a:lnTo>
                  <a:pt x="287108" y="1451"/>
                </a:lnTo>
                <a:lnTo>
                  <a:pt x="219563" y="5607"/>
                </a:lnTo>
                <a:lnTo>
                  <a:pt x="158464" y="12175"/>
                </a:lnTo>
                <a:lnTo>
                  <a:pt x="105251" y="20859"/>
                </a:lnTo>
                <a:lnTo>
                  <a:pt x="61360" y="31365"/>
                </a:lnTo>
                <a:lnTo>
                  <a:pt x="7297" y="56663"/>
                </a:lnTo>
                <a:lnTo>
                  <a:pt x="0" y="70866"/>
                </a:lnTo>
                <a:lnTo>
                  <a:pt x="7297" y="85068"/>
                </a:lnTo>
                <a:lnTo>
                  <a:pt x="61360" y="110366"/>
                </a:lnTo>
                <a:lnTo>
                  <a:pt x="105251" y="120872"/>
                </a:lnTo>
                <a:lnTo>
                  <a:pt x="158464" y="129556"/>
                </a:lnTo>
                <a:lnTo>
                  <a:pt x="219563" y="136124"/>
                </a:lnTo>
                <a:lnTo>
                  <a:pt x="287108" y="140280"/>
                </a:lnTo>
                <a:lnTo>
                  <a:pt x="359664" y="141732"/>
                </a:lnTo>
                <a:lnTo>
                  <a:pt x="432219" y="140280"/>
                </a:lnTo>
                <a:lnTo>
                  <a:pt x="499764" y="136124"/>
                </a:lnTo>
                <a:lnTo>
                  <a:pt x="560863" y="129556"/>
                </a:lnTo>
                <a:lnTo>
                  <a:pt x="614076" y="120872"/>
                </a:lnTo>
                <a:lnTo>
                  <a:pt x="657967" y="110366"/>
                </a:lnTo>
                <a:lnTo>
                  <a:pt x="712030" y="85068"/>
                </a:lnTo>
                <a:lnTo>
                  <a:pt x="719328" y="70866"/>
                </a:lnTo>
                <a:lnTo>
                  <a:pt x="712030" y="56663"/>
                </a:lnTo>
                <a:lnTo>
                  <a:pt x="657967" y="31365"/>
                </a:lnTo>
                <a:lnTo>
                  <a:pt x="614076" y="20859"/>
                </a:lnTo>
                <a:lnTo>
                  <a:pt x="560863" y="12175"/>
                </a:lnTo>
                <a:lnTo>
                  <a:pt x="499764" y="5607"/>
                </a:lnTo>
                <a:lnTo>
                  <a:pt x="432219" y="1451"/>
                </a:lnTo>
                <a:lnTo>
                  <a:pt x="359664" y="0"/>
                </a:lnTo>
                <a:close/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676146"/>
            <a:ext cx="7486015" cy="37230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凸壳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ct val="100000"/>
              </a:lnSpc>
              <a:spcBef>
                <a:spcPts val="1470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如果连接集合A内任意两个点的直线段都在A的内 部，则A是凸形的</a:t>
            </a:r>
            <a:endParaRPr sz="25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500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集合S的凸壳H是包含S的最小凸集合</a:t>
            </a:r>
            <a:endParaRPr sz="25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500"/>
              </a:spcBef>
              <a:tabLst>
                <a:tab pos="807720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H-S称为S的凸缺</a:t>
            </a:r>
            <a:endParaRPr sz="2500">
              <a:latin typeface="NSimSun"/>
              <a:cs typeface="NSimSun"/>
            </a:endParaRPr>
          </a:p>
          <a:p>
            <a:pPr marL="946150" marR="798195" indent="-476884">
              <a:lnSpc>
                <a:spcPct val="150000"/>
              </a:lnSpc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求取集合A的凸壳C(A)的简单形态学算法： </a:t>
            </a:r>
            <a:r>
              <a:rPr dirty="0" sz="2500">
                <a:latin typeface="NSimSun"/>
                <a:cs typeface="NSimSun"/>
              </a:rPr>
              <a:t>令B</a:t>
            </a:r>
            <a:r>
              <a:rPr dirty="0" baseline="26143" sz="2550" spc="-15">
                <a:latin typeface="NSimSun"/>
                <a:cs typeface="NSimSun"/>
              </a:rPr>
              <a:t>i</a:t>
            </a:r>
            <a:r>
              <a:rPr dirty="0" sz="2500" spc="-5">
                <a:latin typeface="NSimSun"/>
                <a:cs typeface="NSimSun"/>
              </a:rPr>
              <a:t>表示4个结构元素,i=1,2,3,4,</a:t>
            </a:r>
            <a:endParaRPr sz="25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1173" y="6161011"/>
            <a:ext cx="1772285" cy="37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50"/>
              </a:lnSpc>
            </a:pPr>
            <a:r>
              <a:rPr dirty="0" sz="2500">
                <a:latin typeface="NSimSun"/>
                <a:cs typeface="NSimSun"/>
              </a:rPr>
              <a:t>,</a:t>
            </a:r>
            <a:r>
              <a:rPr dirty="0" sz="2500" spc="-5">
                <a:latin typeface="NSimSun"/>
                <a:cs typeface="NSimSun"/>
              </a:rPr>
              <a:t>conv表示在</a:t>
            </a:r>
            <a:endParaRPr sz="25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56596" y="6161011"/>
            <a:ext cx="1296035" cy="37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50"/>
              </a:lnSpc>
            </a:pPr>
            <a:r>
              <a:rPr dirty="0" sz="2500" spc="-5">
                <a:latin typeface="NSimSun"/>
                <a:cs typeface="NSimSun"/>
              </a:rPr>
              <a:t>收敛，则</a:t>
            </a:r>
            <a:endParaRPr sz="25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形态学的主要应用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00421" y="5567171"/>
            <a:ext cx="309181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5435" algn="l"/>
              </a:tabLst>
            </a:pPr>
            <a:r>
              <a:rPr dirty="0" sz="2400" spc="-5" i="1">
                <a:latin typeface="Times New Roman"/>
                <a:cs typeface="Times New Roman"/>
              </a:rPr>
              <a:t>i</a:t>
            </a:r>
            <a:r>
              <a:rPr dirty="0" sz="2400" spc="10" i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-310">
                <a:latin typeface="Times New Roman"/>
                <a:cs typeface="Times New Roman"/>
              </a:rPr>
              <a:t> </a:t>
            </a:r>
            <a:r>
              <a:rPr dirty="0" sz="2400" spc="-260">
                <a:latin typeface="Times New Roman"/>
                <a:cs typeface="Times New Roman"/>
              </a:rPr>
              <a:t>1</a:t>
            </a:r>
            <a:r>
              <a:rPr dirty="0" sz="2400" spc="5">
                <a:latin typeface="Times New Roman"/>
                <a:cs typeface="Times New Roman"/>
              </a:rPr>
              <a:t>,</a:t>
            </a:r>
            <a:r>
              <a:rPr dirty="0" sz="2400" spc="-80">
                <a:latin typeface="Times New Roman"/>
                <a:cs typeface="Times New Roman"/>
              </a:rPr>
              <a:t>2</a:t>
            </a:r>
            <a:r>
              <a:rPr dirty="0" sz="2400" spc="-60">
                <a:latin typeface="Times New Roman"/>
                <a:cs typeface="Times New Roman"/>
              </a:rPr>
              <a:t>,</a:t>
            </a:r>
            <a:r>
              <a:rPr dirty="0" sz="2400" spc="-150">
                <a:latin typeface="Times New Roman"/>
                <a:cs typeface="Times New Roman"/>
              </a:rPr>
              <a:t>3</a:t>
            </a:r>
            <a:r>
              <a:rPr dirty="0" sz="2400" spc="5">
                <a:latin typeface="Times New Roman"/>
                <a:cs typeface="Times New Roman"/>
              </a:rPr>
              <a:t>,</a:t>
            </a:r>
            <a:r>
              <a:rPr dirty="0" sz="2400" spc="-5">
                <a:latin typeface="Times New Roman"/>
                <a:cs typeface="Times New Roman"/>
              </a:rPr>
              <a:t>4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 spc="-5" i="1">
                <a:latin typeface="Times New Roman"/>
                <a:cs typeface="Times New Roman"/>
              </a:rPr>
              <a:t>k</a:t>
            </a:r>
            <a:r>
              <a:rPr dirty="0" sz="2400" spc="120" i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-310">
                <a:latin typeface="Times New Roman"/>
                <a:cs typeface="Times New Roman"/>
              </a:rPr>
              <a:t> </a:t>
            </a:r>
            <a:r>
              <a:rPr dirty="0" sz="2400" spc="-260">
                <a:latin typeface="Times New Roman"/>
                <a:cs typeface="Times New Roman"/>
              </a:rPr>
              <a:t>1</a:t>
            </a:r>
            <a:r>
              <a:rPr dirty="0" sz="2400" spc="5">
                <a:latin typeface="Times New Roman"/>
                <a:cs typeface="Times New Roman"/>
              </a:rPr>
              <a:t>,</a:t>
            </a:r>
            <a:r>
              <a:rPr dirty="0" sz="2400" spc="-80">
                <a:latin typeface="Times New Roman"/>
                <a:cs typeface="Times New Roman"/>
              </a:rPr>
              <a:t>2</a:t>
            </a:r>
            <a:r>
              <a:rPr dirty="0" sz="2400" spc="-60">
                <a:latin typeface="Times New Roman"/>
                <a:cs typeface="Times New Roman"/>
              </a:rPr>
              <a:t>,</a:t>
            </a:r>
            <a:r>
              <a:rPr dirty="0" sz="2400" spc="-150">
                <a:latin typeface="Times New Roman"/>
                <a:cs typeface="Times New Roman"/>
              </a:rPr>
              <a:t>3</a:t>
            </a:r>
            <a:r>
              <a:rPr dirty="0" sz="2400" spc="5">
                <a:latin typeface="Times New Roman"/>
                <a:cs typeface="Times New Roman"/>
              </a:rPr>
              <a:t>,</a:t>
            </a:r>
            <a:r>
              <a:rPr dirty="0" sz="2400" spc="-80">
                <a:latin typeface="Times New Roman"/>
                <a:cs typeface="Times New Roman"/>
              </a:rPr>
              <a:t>4</a:t>
            </a:r>
            <a:r>
              <a:rPr dirty="0" sz="2400" spc="-5">
                <a:latin typeface="Times New Roman"/>
                <a:cs typeface="Times New Roman"/>
              </a:rPr>
              <a:t>,...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8952" y="5430773"/>
            <a:ext cx="325755" cy="513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4305" sz="3600" spc="-7" i="1">
                <a:latin typeface="Times New Roman"/>
                <a:cs typeface="Times New Roman"/>
              </a:rPr>
              <a:t>X</a:t>
            </a:r>
            <a:r>
              <a:rPr dirty="0" baseline="-24305" sz="3600" spc="-254" i="1">
                <a:latin typeface="Times New Roman"/>
                <a:cs typeface="Times New Roman"/>
              </a:rPr>
              <a:t> </a:t>
            </a:r>
            <a:r>
              <a:rPr dirty="0" sz="1650" spc="5" i="1">
                <a:latin typeface="Times New Roman"/>
                <a:cs typeface="Times New Roman"/>
              </a:rPr>
              <a:t>i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1457" y="5738634"/>
            <a:ext cx="120014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0" i="1">
                <a:latin typeface="Times New Roman"/>
                <a:cs typeface="Times New Roman"/>
              </a:rPr>
              <a:t>k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8614" y="5313171"/>
            <a:ext cx="2004060" cy="689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22045" algn="l"/>
              </a:tabLst>
            </a:pP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-75">
                <a:latin typeface="Times New Roman"/>
                <a:cs typeface="Times New Roman"/>
              </a:rPr>
              <a:t> </a:t>
            </a:r>
            <a:r>
              <a:rPr dirty="0" sz="4400" spc="-730">
                <a:latin typeface="Symbol"/>
                <a:cs typeface="Symbol"/>
              </a:rPr>
              <a:t></a:t>
            </a:r>
            <a:r>
              <a:rPr dirty="0" sz="2400" spc="280" i="1">
                <a:latin typeface="Times New Roman"/>
                <a:cs typeface="Times New Roman"/>
              </a:rPr>
              <a:t>X</a:t>
            </a:r>
            <a:r>
              <a:rPr dirty="0" baseline="-20202" sz="2475" spc="15" i="1">
                <a:latin typeface="Times New Roman"/>
                <a:cs typeface="Times New Roman"/>
              </a:rPr>
              <a:t>k</a:t>
            </a:r>
            <a:r>
              <a:rPr dirty="0" baseline="-20202" sz="2475" spc="-330" i="1">
                <a:latin typeface="Times New Roman"/>
                <a:cs typeface="Times New Roman"/>
              </a:rPr>
              <a:t> </a:t>
            </a:r>
            <a:r>
              <a:rPr dirty="0" baseline="-20202" sz="2475" spc="-150">
                <a:latin typeface="Symbol"/>
                <a:cs typeface="Symbol"/>
              </a:rPr>
              <a:t></a:t>
            </a:r>
            <a:r>
              <a:rPr dirty="0" baseline="-20202" sz="2475" spc="15">
                <a:latin typeface="Times New Roman"/>
                <a:cs typeface="Times New Roman"/>
              </a:rPr>
              <a:t>1</a:t>
            </a:r>
            <a:r>
              <a:rPr dirty="0" baseline="-20202" sz="2475">
                <a:latin typeface="Times New Roman"/>
                <a:cs typeface="Times New Roman"/>
              </a:rPr>
              <a:t>	</a:t>
            </a:r>
            <a:r>
              <a:rPr dirty="0" sz="2400" spc="100" i="1">
                <a:latin typeface="Times New Roman"/>
                <a:cs typeface="Times New Roman"/>
              </a:rPr>
              <a:t>B</a:t>
            </a:r>
            <a:r>
              <a:rPr dirty="0" baseline="35353" sz="2475" spc="7" i="1">
                <a:latin typeface="Times New Roman"/>
                <a:cs typeface="Times New Roman"/>
              </a:rPr>
              <a:t>i</a:t>
            </a:r>
            <a:r>
              <a:rPr dirty="0" baseline="35353" sz="2475" spc="-15" i="1">
                <a:latin typeface="Times New Roman"/>
                <a:cs typeface="Times New Roman"/>
              </a:rPr>
              <a:t> </a:t>
            </a:r>
            <a:r>
              <a:rPr dirty="0" sz="4400" spc="-660">
                <a:latin typeface="Symbol"/>
                <a:cs typeface="Symbol"/>
              </a:rPr>
              <a:t></a:t>
            </a:r>
            <a:r>
              <a:rPr dirty="0" sz="2400" spc="-819">
                <a:latin typeface="Arial"/>
                <a:cs typeface="Arial"/>
              </a:rPr>
              <a:t>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23067" y="5578602"/>
            <a:ext cx="274320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819539" y="6006846"/>
            <a:ext cx="325755" cy="513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4305" sz="3600" spc="-7" i="1">
                <a:latin typeface="Times New Roman"/>
                <a:cs typeface="Times New Roman"/>
              </a:rPr>
              <a:t>X</a:t>
            </a:r>
            <a:r>
              <a:rPr dirty="0" baseline="-24305" sz="3600" spc="-254" i="1">
                <a:latin typeface="Times New Roman"/>
                <a:cs typeface="Times New Roman"/>
              </a:rPr>
              <a:t> </a:t>
            </a:r>
            <a:r>
              <a:rPr dirty="0" sz="1650" spc="5" i="1">
                <a:latin typeface="Times New Roman"/>
                <a:cs typeface="Times New Roman"/>
              </a:rPr>
              <a:t>i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49295" y="6130544"/>
            <a:ext cx="748665" cy="405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120">
                <a:latin typeface="Times New Roman"/>
                <a:cs typeface="Times New Roman"/>
              </a:rPr>
              <a:t> </a:t>
            </a:r>
            <a:r>
              <a:rPr dirty="0" sz="2400" spc="-320" i="1">
                <a:latin typeface="Times New Roman"/>
                <a:cs typeface="Times New Roman"/>
              </a:rPr>
              <a:t>A</a:t>
            </a:r>
            <a:r>
              <a:rPr dirty="0" baseline="-5555" sz="3750">
                <a:latin typeface="NSimSun"/>
                <a:cs typeface="NSimSun"/>
              </a:rPr>
              <a:t>令</a:t>
            </a:r>
            <a:endParaRPr baseline="-5555" sz="3750">
              <a:latin typeface="NSimSun"/>
              <a:cs typeface="N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38220" y="6314694"/>
            <a:ext cx="132080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0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46759" y="6102083"/>
            <a:ext cx="783590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11200" algn="l"/>
              </a:tabLst>
            </a:pPr>
            <a:r>
              <a:rPr dirty="0" sz="1650" spc="5" i="1">
                <a:latin typeface="Times New Roman"/>
                <a:cs typeface="Times New Roman"/>
              </a:rPr>
              <a:t>i </a:t>
            </a:r>
            <a:r>
              <a:rPr dirty="0" sz="1650" spc="5" i="1">
                <a:latin typeface="Times New Roman"/>
                <a:cs typeface="Times New Roman"/>
              </a:rPr>
              <a:t>	</a:t>
            </a:r>
            <a:r>
              <a:rPr dirty="0" sz="1650" spc="5" i="1">
                <a:latin typeface="Times New Roman"/>
                <a:cs typeface="Times New Roman"/>
              </a:rPr>
              <a:t>i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05955" y="6219444"/>
            <a:ext cx="1274445" cy="359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25"/>
              </a:lnSpc>
            </a:pPr>
            <a:r>
              <a:rPr dirty="0" baseline="13888" sz="3600" spc="412" i="1">
                <a:latin typeface="Times New Roman"/>
                <a:cs typeface="Times New Roman"/>
              </a:rPr>
              <a:t>X</a:t>
            </a:r>
            <a:r>
              <a:rPr dirty="0" sz="1650" spc="10" i="1">
                <a:latin typeface="Times New Roman"/>
                <a:cs typeface="Times New Roman"/>
              </a:rPr>
              <a:t>k</a:t>
            </a:r>
            <a:r>
              <a:rPr dirty="0" sz="1650" i="1">
                <a:latin typeface="Times New Roman"/>
                <a:cs typeface="Times New Roman"/>
              </a:rPr>
              <a:t> </a:t>
            </a:r>
            <a:r>
              <a:rPr dirty="0" sz="1650" spc="135" i="1">
                <a:latin typeface="Times New Roman"/>
                <a:cs typeface="Times New Roman"/>
              </a:rPr>
              <a:t> </a:t>
            </a:r>
            <a:r>
              <a:rPr dirty="0" baseline="13888" sz="3600" spc="-7">
                <a:latin typeface="Symbol"/>
                <a:cs typeface="Symbol"/>
              </a:rPr>
              <a:t></a:t>
            </a:r>
            <a:r>
              <a:rPr dirty="0" baseline="13888" sz="3600" spc="195">
                <a:latin typeface="Times New Roman"/>
                <a:cs typeface="Times New Roman"/>
              </a:rPr>
              <a:t> </a:t>
            </a:r>
            <a:r>
              <a:rPr dirty="0" baseline="13888" sz="3600" spc="412" i="1">
                <a:latin typeface="Times New Roman"/>
                <a:cs typeface="Times New Roman"/>
              </a:rPr>
              <a:t>X</a:t>
            </a:r>
            <a:r>
              <a:rPr dirty="0" sz="1650" spc="10" i="1">
                <a:latin typeface="Times New Roman"/>
                <a:cs typeface="Times New Roman"/>
              </a:rPr>
              <a:t>k</a:t>
            </a:r>
            <a:r>
              <a:rPr dirty="0" sz="1650" spc="-225" i="1">
                <a:latin typeface="Times New Roman"/>
                <a:cs typeface="Times New Roman"/>
              </a:rPr>
              <a:t> </a:t>
            </a:r>
            <a:r>
              <a:rPr dirty="0" sz="1650" spc="-110">
                <a:latin typeface="Symbol"/>
                <a:cs typeface="Symbol"/>
              </a:rPr>
              <a:t></a:t>
            </a:r>
            <a:r>
              <a:rPr dirty="0" sz="1650" spc="1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13580" y="6146038"/>
            <a:ext cx="1186815" cy="4197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20"/>
              </a:lnSpc>
            </a:pPr>
            <a:r>
              <a:rPr dirty="0" sz="2300" spc="-85">
                <a:latin typeface="Times New Roman"/>
                <a:cs typeface="Times New Roman"/>
              </a:rPr>
              <a:t>D</a:t>
            </a:r>
            <a:r>
              <a:rPr dirty="0" baseline="36458" sz="2400" spc="7">
                <a:latin typeface="Times New Roman"/>
                <a:cs typeface="Times New Roman"/>
              </a:rPr>
              <a:t>i</a:t>
            </a:r>
            <a:r>
              <a:rPr dirty="0" baseline="36458" sz="2400">
                <a:latin typeface="Times New Roman"/>
                <a:cs typeface="Times New Roman"/>
              </a:rPr>
              <a:t> </a:t>
            </a:r>
            <a:r>
              <a:rPr dirty="0" baseline="36458" sz="2400" spc="-127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Symbol"/>
                <a:cs typeface="Symbol"/>
              </a:rPr>
              <a:t></a:t>
            </a:r>
            <a:r>
              <a:rPr dirty="0" sz="2300" spc="-55">
                <a:latin typeface="Times New Roman"/>
                <a:cs typeface="Times New Roman"/>
              </a:rPr>
              <a:t> </a:t>
            </a:r>
            <a:r>
              <a:rPr dirty="0" sz="2300" spc="265" i="1">
                <a:latin typeface="Times New Roman"/>
                <a:cs typeface="Times New Roman"/>
              </a:rPr>
              <a:t>X</a:t>
            </a:r>
            <a:r>
              <a:rPr dirty="0" baseline="36458" sz="2400" spc="7" i="1">
                <a:latin typeface="Times New Roman"/>
                <a:cs typeface="Times New Roman"/>
              </a:rPr>
              <a:t>i</a:t>
            </a:r>
            <a:endParaRPr baseline="36458" sz="2400">
              <a:latin typeface="Times New Roman"/>
              <a:cs typeface="Times New Roman"/>
            </a:endParaRPr>
          </a:p>
          <a:p>
            <a:pPr marL="782955">
              <a:lnSpc>
                <a:spcPts val="1180"/>
              </a:lnSpc>
            </a:pPr>
            <a:r>
              <a:rPr dirty="0" sz="1600" spc="10" i="1">
                <a:latin typeface="Times New Roman"/>
                <a:cs typeface="Times New Roman"/>
              </a:rPr>
              <a:t>conv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676146"/>
            <a:ext cx="124968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凸壳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7432" y="2439923"/>
            <a:ext cx="205104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形态学的主要应用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35857" y="2144267"/>
            <a:ext cx="132080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0">
                <a:latin typeface="Times New Roman"/>
                <a:cs typeface="Times New Roman"/>
              </a:rPr>
              <a:t>4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67432" y="2676893"/>
            <a:ext cx="7454900" cy="2145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83080">
              <a:lnSpc>
                <a:spcPts val="1955"/>
              </a:lnSpc>
            </a:pPr>
            <a:r>
              <a:rPr dirty="0" sz="1650" spc="5" i="1">
                <a:latin typeface="Times New Roman"/>
                <a:cs typeface="Times New Roman"/>
              </a:rPr>
              <a:t>i</a:t>
            </a:r>
            <a:r>
              <a:rPr dirty="0" sz="1650" spc="-204" i="1">
                <a:latin typeface="Times New Roman"/>
                <a:cs typeface="Times New Roman"/>
              </a:rPr>
              <a:t> </a:t>
            </a:r>
            <a:r>
              <a:rPr dirty="0" sz="1650" spc="40">
                <a:latin typeface="Symbol"/>
                <a:cs typeface="Symbol"/>
              </a:rPr>
              <a:t></a:t>
            </a:r>
            <a:r>
              <a:rPr dirty="0" sz="1650" spc="1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ts val="3000"/>
              </a:lnSpc>
              <a:spcBef>
                <a:spcPts val="75"/>
              </a:spcBef>
              <a:tabLst>
                <a:tab pos="3498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先对A用</a:t>
            </a:r>
            <a:r>
              <a:rPr dirty="0" sz="2500">
                <a:latin typeface="NSimSun"/>
                <a:cs typeface="NSimSun"/>
              </a:rPr>
              <a:t>B</a:t>
            </a:r>
            <a:r>
              <a:rPr dirty="0" baseline="26143" sz="2550" spc="-15">
                <a:latin typeface="NSimSun"/>
                <a:cs typeface="NSimSun"/>
              </a:rPr>
              <a:t>1</a:t>
            </a:r>
            <a:r>
              <a:rPr dirty="0" sz="2500" spc="-5">
                <a:latin typeface="NSimSun"/>
                <a:cs typeface="NSimSun"/>
              </a:rPr>
              <a:t>运用击中或击不中变换，反复使用，当不</a:t>
            </a:r>
            <a:r>
              <a:rPr dirty="0" sz="2500" spc="-5">
                <a:latin typeface="NSimSun"/>
                <a:cs typeface="NSimSun"/>
              </a:rPr>
              <a:t> 再发生变化时，执行与A的并集运算，用</a:t>
            </a:r>
            <a:r>
              <a:rPr dirty="0" sz="2500">
                <a:latin typeface="NSimSun"/>
                <a:cs typeface="NSimSun"/>
              </a:rPr>
              <a:t>D</a:t>
            </a:r>
            <a:r>
              <a:rPr dirty="0" baseline="26143" sz="2550" spc="-15">
                <a:latin typeface="NSimSun"/>
                <a:cs typeface="NSimSun"/>
              </a:rPr>
              <a:t>1</a:t>
            </a:r>
            <a:r>
              <a:rPr dirty="0" sz="2500" spc="-5">
                <a:latin typeface="NSimSun"/>
                <a:cs typeface="NSimSun"/>
              </a:rPr>
              <a:t>表示结果</a:t>
            </a:r>
            <a:endParaRPr sz="25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  <a:tabLst>
                <a:tab pos="3498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上述过程用</a:t>
            </a:r>
            <a:r>
              <a:rPr dirty="0" sz="2500">
                <a:latin typeface="NSimSun"/>
                <a:cs typeface="NSimSun"/>
              </a:rPr>
              <a:t>B</a:t>
            </a:r>
            <a:r>
              <a:rPr dirty="0" baseline="26143" sz="2550" spc="-15">
                <a:latin typeface="NSimSun"/>
                <a:cs typeface="NSimSun"/>
              </a:rPr>
              <a:t>2</a:t>
            </a:r>
            <a:r>
              <a:rPr dirty="0" sz="2500" spc="-5">
                <a:latin typeface="NSimSun"/>
                <a:cs typeface="NSimSun"/>
              </a:rPr>
              <a:t>重复，直到不发生变化。</a:t>
            </a:r>
            <a:endParaRPr sz="2500">
              <a:latin typeface="NSimSun"/>
              <a:cs typeface="NSimSun"/>
            </a:endParaRPr>
          </a:p>
          <a:p>
            <a:pPr marL="12700">
              <a:lnSpc>
                <a:spcPts val="2950"/>
              </a:lnSpc>
              <a:spcBef>
                <a:spcPts val="1500"/>
              </a:spcBef>
              <a:tabLst>
                <a:tab pos="3498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最后得到的4个D的并集组成了A的凸壳</a:t>
            </a:r>
            <a:endParaRPr sz="25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5168" y="2226817"/>
            <a:ext cx="1766570" cy="499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95375" algn="l"/>
              </a:tabLst>
            </a:pPr>
            <a:r>
              <a:rPr dirty="0" sz="2400" spc="-5" i="1">
                <a:latin typeface="Times New Roman"/>
                <a:cs typeface="Times New Roman"/>
              </a:rPr>
              <a:t>C</a:t>
            </a:r>
            <a:r>
              <a:rPr dirty="0" sz="2400" spc="-210" i="1">
                <a:latin typeface="Times New Roman"/>
                <a:cs typeface="Times New Roman"/>
              </a:rPr>
              <a:t> </a:t>
            </a:r>
            <a:r>
              <a:rPr dirty="0" sz="3250" spc="-40">
                <a:latin typeface="Symbol"/>
                <a:cs typeface="Symbol"/>
              </a:rPr>
              <a:t></a:t>
            </a:r>
            <a:r>
              <a:rPr dirty="0" sz="2400" spc="-5" i="1">
                <a:latin typeface="Times New Roman"/>
                <a:cs typeface="Times New Roman"/>
              </a:rPr>
              <a:t>A</a:t>
            </a:r>
            <a:r>
              <a:rPr dirty="0" sz="2400" spc="-365" i="1">
                <a:latin typeface="Times New Roman"/>
                <a:cs typeface="Times New Roman"/>
              </a:rPr>
              <a:t> </a:t>
            </a:r>
            <a:r>
              <a:rPr dirty="0" sz="3250" spc="-190">
                <a:latin typeface="Symbol"/>
                <a:cs typeface="Symbol"/>
              </a:rPr>
              <a:t></a:t>
            </a:r>
            <a:r>
              <a:rPr dirty="0" sz="3250" spc="-37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 spc="-819">
                <a:latin typeface="Arial"/>
                <a:cs typeface="Arial"/>
              </a:rPr>
              <a:t></a:t>
            </a:r>
            <a:r>
              <a:rPr dirty="0" sz="2400" spc="330">
                <a:latin typeface="Arial"/>
                <a:cs typeface="Arial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D</a:t>
            </a:r>
            <a:r>
              <a:rPr dirty="0" sz="2400" spc="-200" i="1">
                <a:latin typeface="Times New Roman"/>
                <a:cs typeface="Times New Roman"/>
              </a:rPr>
              <a:t> </a:t>
            </a:r>
            <a:r>
              <a:rPr dirty="0" baseline="35353" sz="2475" spc="7" i="1">
                <a:latin typeface="Times New Roman"/>
                <a:cs typeface="Times New Roman"/>
              </a:rPr>
              <a:t>i</a:t>
            </a:r>
            <a:endParaRPr baseline="35353" sz="247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计算凸壳举例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467241" y="1761744"/>
            <a:ext cx="5805678" cy="5250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13409" y="1793747"/>
            <a:ext cx="3556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3828" y="3736847"/>
            <a:ext cx="3683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58027" y="3736847"/>
            <a:ext cx="3556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3427" y="3736847"/>
            <a:ext cx="3683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9078" y="5328653"/>
            <a:ext cx="3556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2296" y="5328653"/>
            <a:ext cx="3302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66368" y="5328653"/>
            <a:ext cx="3683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77213" y="5821636"/>
            <a:ext cx="2311400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64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h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显示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4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个结构元素的 属性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72170" y="5821636"/>
            <a:ext cx="2667000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64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c-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f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是用图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中的结构元素 得到的收敛结果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1628" rIns="0" bIns="0" rtlCol="0" vert="horz">
            <a:spAutoFit/>
          </a:bodyPr>
          <a:lstStyle/>
          <a:p>
            <a:pPr marL="728980">
              <a:lnSpc>
                <a:spcPct val="100000"/>
              </a:lnSpc>
            </a:pPr>
            <a:r>
              <a:rPr dirty="0" spc="74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3200" spc="-5">
                <a:latin typeface="NSimSun"/>
                <a:cs typeface="NSimSun"/>
              </a:rPr>
              <a:t>D邻域定义：像素p(x,y)的D邻域是：</a:t>
            </a:r>
            <a:endParaRPr sz="3200">
              <a:latin typeface="NSimSun"/>
              <a:cs typeface="NSimSun"/>
            </a:endParaRPr>
          </a:p>
          <a:p>
            <a:pPr marL="932180">
              <a:lnSpc>
                <a:spcPts val="3835"/>
              </a:lnSpc>
              <a:spcBef>
                <a:spcPts val="1925"/>
              </a:spcBef>
            </a:pPr>
            <a:r>
              <a:rPr dirty="0" sz="3200" spc="-5">
                <a:latin typeface="NSimSun"/>
                <a:cs typeface="NSimSun"/>
              </a:rPr>
              <a:t>对角上的点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(x+1,y+1)；(x+1,y-1)；(x-</a:t>
            </a:r>
            <a:endParaRPr sz="3200">
              <a:latin typeface="NSimSun"/>
              <a:cs typeface="NSimSun"/>
            </a:endParaRPr>
          </a:p>
          <a:p>
            <a:pPr marL="728980">
              <a:lnSpc>
                <a:spcPts val="3835"/>
              </a:lnSpc>
            </a:pPr>
            <a:r>
              <a:rPr dirty="0" sz="3200" spc="-5">
                <a:latin typeface="NSimSun"/>
                <a:cs typeface="NSimSun"/>
              </a:rPr>
              <a:t>1,y+1)；(x-1,y-1)</a:t>
            </a:r>
            <a:endParaRPr sz="3200">
              <a:latin typeface="NSimSun"/>
              <a:cs typeface="NSimSun"/>
            </a:endParaRPr>
          </a:p>
          <a:p>
            <a:pPr marL="728980">
              <a:lnSpc>
                <a:spcPct val="100000"/>
              </a:lnSpc>
              <a:spcBef>
                <a:spcPts val="1925"/>
              </a:spcBef>
            </a:pPr>
            <a:r>
              <a:rPr dirty="0" spc="74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3200">
                <a:latin typeface="NSimSun"/>
                <a:cs typeface="NSimSun"/>
              </a:rPr>
              <a:t>用</a:t>
            </a:r>
            <a:r>
              <a:rPr dirty="0" sz="3200" spc="-5">
                <a:latin typeface="NSimSun"/>
                <a:cs typeface="NSimSun"/>
              </a:rPr>
              <a:t>N</a:t>
            </a:r>
            <a:r>
              <a:rPr dirty="0" baseline="-21164" sz="3150" spc="-15">
                <a:latin typeface="NSimSun"/>
                <a:cs typeface="NSimSun"/>
              </a:rPr>
              <a:t>D</a:t>
            </a:r>
            <a:r>
              <a:rPr dirty="0" sz="3200" spc="-5">
                <a:latin typeface="NSimSun"/>
                <a:cs typeface="NSimSun"/>
              </a:rPr>
              <a:t>(p)表示像素p的D邻域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5072" rIns="0" bIns="0" rtlCol="0" vert="horz">
            <a:spAutoFit/>
          </a:bodyPr>
          <a:lstStyle/>
          <a:p>
            <a:pPr marL="28067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相邻像素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D邻域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78379" y="4900676"/>
            <a:ext cx="16249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(x-1,y+1)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4487" y="4829047"/>
            <a:ext cx="16249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(x+1,y+1)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62402" y="6282956"/>
            <a:ext cx="16249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(x-1,y-1)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4487" y="6269253"/>
            <a:ext cx="16249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(x+1,y-1)</a:t>
            </a:r>
            <a:endParaRPr sz="2800">
              <a:latin typeface="NSimSun"/>
              <a:cs typeface="NSimSu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27677" y="4763833"/>
          <a:ext cx="2072005" cy="2066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latin typeface="Times New Roman"/>
                          <a:cs typeface="Times New Roman"/>
                        </a:rPr>
                        <a:t>P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计算凸壳举例（续）</a:t>
            </a:r>
          </a:p>
        </p:txBody>
      </p:sp>
      <p:sp>
        <p:nvSpPr>
          <p:cNvPr id="6" name="object 6"/>
          <p:cNvSpPr/>
          <p:nvPr/>
        </p:nvSpPr>
        <p:spPr>
          <a:xfrm>
            <a:off x="3576713" y="4714494"/>
            <a:ext cx="5083302" cy="191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20951" y="1635221"/>
            <a:ext cx="7586980" cy="3281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0" marR="5080" indent="-304800">
              <a:lnSpc>
                <a:spcPct val="149800"/>
              </a:lnSpc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上述过程的一个明显缺点是：凸壳可能超出确保凸性所 需的最小尺寸</a:t>
            </a:r>
            <a:endParaRPr sz="2400">
              <a:latin typeface="SimSun"/>
              <a:cs typeface="SimSun"/>
            </a:endParaRPr>
          </a:p>
          <a:p>
            <a:pPr marL="317500" marR="233679" indent="-304800">
              <a:lnSpc>
                <a:spcPts val="4310"/>
              </a:lnSpc>
              <a:spcBef>
                <a:spcPts val="380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 spc="-5">
                <a:latin typeface="SimSun"/>
                <a:cs typeface="SimSun"/>
              </a:rPr>
              <a:t>解决办法：限制水平和垂直方向上的尺寸大小，如下 图所示。</a:t>
            </a:r>
            <a:endParaRPr sz="2400">
              <a:latin typeface="SimSun"/>
              <a:cs typeface="SimSun"/>
            </a:endParaRPr>
          </a:p>
          <a:p>
            <a:pPr marL="241300" marR="5080" indent="-228600">
              <a:lnSpc>
                <a:spcPts val="4310"/>
              </a:lnSpc>
              <a:spcBef>
                <a:spcPts val="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也可限制水平、垂直和对角线方向上的最大尺寸。缺点 是增加了算法的复杂性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24513" y="2985516"/>
            <a:ext cx="274320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56717" y="2966466"/>
            <a:ext cx="274320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10245" y="959865"/>
            <a:ext cx="6527165" cy="5763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形态学的主要应用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细化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470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细化过程根据击中或击不中变换定义</a:t>
            </a:r>
            <a:endParaRPr sz="2500">
              <a:latin typeface="NSimSun"/>
              <a:cs typeface="NSimSun"/>
            </a:endParaRPr>
          </a:p>
          <a:p>
            <a:pPr algn="ctr" marL="819150">
              <a:lnSpc>
                <a:spcPct val="100000"/>
              </a:lnSpc>
              <a:spcBef>
                <a:spcPts val="735"/>
              </a:spcBef>
              <a:tabLst>
                <a:tab pos="2837815" algn="l"/>
                <a:tab pos="4471035" algn="l"/>
              </a:tabLst>
            </a:pP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spc="-350" i="1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</a:t>
            </a:r>
            <a:r>
              <a:rPr dirty="0" sz="2400" spc="-21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B</a:t>
            </a:r>
            <a:r>
              <a:rPr dirty="0" sz="2400" spc="-30" i="1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</a:t>
            </a:r>
            <a:r>
              <a:rPr dirty="0" sz="2400" spc="12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spc="-315" i="1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</a:t>
            </a:r>
            <a:r>
              <a:rPr dirty="0" sz="2400" spc="-280">
                <a:latin typeface="Times New Roman"/>
                <a:cs typeface="Times New Roman"/>
              </a:rPr>
              <a:t> </a:t>
            </a:r>
            <a:r>
              <a:rPr dirty="0" sz="3250" spc="-190">
                <a:latin typeface="Symbol"/>
                <a:cs typeface="Symbol"/>
              </a:rPr>
              <a:t>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sz="2400" spc="-10">
                <a:latin typeface="Times New Roman"/>
                <a:cs typeface="Times New Roman"/>
              </a:rPr>
              <a:t>B</a:t>
            </a:r>
            <a:r>
              <a:rPr dirty="0" sz="3250" spc="-320">
                <a:latin typeface="Symbol"/>
                <a:cs typeface="Symbol"/>
              </a:rPr>
              <a:t></a:t>
            </a:r>
            <a:r>
              <a:rPr dirty="0" sz="3250" spc="-430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</a:t>
            </a:r>
            <a:r>
              <a:rPr dirty="0" sz="2400" spc="12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spc="-350" i="1">
                <a:latin typeface="Times New Roman"/>
                <a:cs typeface="Times New Roman"/>
              </a:rPr>
              <a:t> </a:t>
            </a:r>
            <a:r>
              <a:rPr dirty="0" sz="2400" spc="-815">
                <a:latin typeface="Arial"/>
                <a:cs typeface="Arial"/>
              </a:rPr>
              <a:t></a:t>
            </a:r>
            <a:r>
              <a:rPr dirty="0" sz="2400" spc="-355">
                <a:latin typeface="Arial"/>
                <a:cs typeface="Arial"/>
              </a:rPr>
              <a:t> </a:t>
            </a:r>
            <a:r>
              <a:rPr dirty="0" sz="3250" spc="-190">
                <a:latin typeface="Symbol"/>
                <a:cs typeface="Symbol"/>
              </a:rPr>
              <a:t>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B</a:t>
            </a:r>
            <a:r>
              <a:rPr dirty="0" sz="3250" spc="-395">
                <a:latin typeface="Symbol"/>
                <a:cs typeface="Symbol"/>
              </a:rPr>
              <a:t></a:t>
            </a:r>
            <a:r>
              <a:rPr dirty="0" baseline="40404" sz="2475" spc="15" i="1">
                <a:latin typeface="Times New Roman"/>
                <a:cs typeface="Times New Roman"/>
              </a:rPr>
              <a:t>c</a:t>
            </a:r>
            <a:endParaRPr baseline="40404" sz="2475">
              <a:latin typeface="Times New Roman"/>
              <a:cs typeface="Times New Roman"/>
            </a:endParaRPr>
          </a:p>
          <a:p>
            <a:pPr marL="469265">
              <a:lnSpc>
                <a:spcPts val="2705"/>
              </a:lnSpc>
              <a:spcBef>
                <a:spcPts val="1360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定义结构元素序列为</a:t>
            </a:r>
            <a:endParaRPr sz="2500">
              <a:latin typeface="NSimSun"/>
              <a:cs typeface="NSimSun"/>
            </a:endParaRPr>
          </a:p>
          <a:p>
            <a:pPr algn="ctr" marL="742950">
              <a:lnSpc>
                <a:spcPts val="4985"/>
              </a:lnSpc>
            </a:pPr>
            <a:r>
              <a:rPr dirty="0" sz="3250" spc="-680">
                <a:latin typeface="Symbol"/>
                <a:cs typeface="Symbol"/>
              </a:rPr>
              <a:t></a:t>
            </a:r>
            <a:r>
              <a:rPr dirty="0" sz="2400" spc="-100" i="1">
                <a:latin typeface="Times New Roman"/>
                <a:cs typeface="Times New Roman"/>
              </a:rPr>
              <a:t>B</a:t>
            </a:r>
            <a:r>
              <a:rPr dirty="0" sz="3250" spc="-204">
                <a:latin typeface="Symbol"/>
                <a:cs typeface="Symbol"/>
              </a:rPr>
              <a:t>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4400" spc="-1410">
                <a:latin typeface="Symbol"/>
                <a:cs typeface="Symbol"/>
              </a:rPr>
              <a:t></a:t>
            </a:r>
            <a:r>
              <a:rPr dirty="0" sz="2400" spc="-30" i="1">
                <a:latin typeface="Times New Roman"/>
                <a:cs typeface="Times New Roman"/>
              </a:rPr>
              <a:t>B</a:t>
            </a:r>
            <a:r>
              <a:rPr dirty="0" baseline="35353" sz="2475" spc="172">
                <a:latin typeface="Times New Roman"/>
                <a:cs typeface="Times New Roman"/>
              </a:rPr>
              <a:t>1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60">
                <a:latin typeface="Times New Roman"/>
                <a:cs typeface="Times New Roman"/>
              </a:rPr>
              <a:t> </a:t>
            </a:r>
            <a:r>
              <a:rPr dirty="0" sz="2400" spc="150" i="1">
                <a:latin typeface="Times New Roman"/>
                <a:cs typeface="Times New Roman"/>
              </a:rPr>
              <a:t>B</a:t>
            </a:r>
            <a:r>
              <a:rPr dirty="0" baseline="35353" sz="2475" spc="15">
                <a:latin typeface="Times New Roman"/>
                <a:cs typeface="Times New Roman"/>
              </a:rPr>
              <a:t>2</a:t>
            </a:r>
            <a:r>
              <a:rPr dirty="0" baseline="35353" sz="2475" spc="-277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54">
                <a:latin typeface="Times New Roman"/>
                <a:cs typeface="Times New Roman"/>
              </a:rPr>
              <a:t> </a:t>
            </a:r>
            <a:r>
              <a:rPr dirty="0" sz="2400" spc="95" i="1">
                <a:latin typeface="Times New Roman"/>
                <a:cs typeface="Times New Roman"/>
              </a:rPr>
              <a:t>B</a:t>
            </a:r>
            <a:r>
              <a:rPr dirty="0" baseline="35353" sz="2475" spc="15">
                <a:latin typeface="Times New Roman"/>
                <a:cs typeface="Times New Roman"/>
              </a:rPr>
              <a:t>3</a:t>
            </a:r>
            <a:r>
              <a:rPr dirty="0" baseline="35353" sz="2475" spc="-352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,...,</a:t>
            </a:r>
            <a:r>
              <a:rPr dirty="0" sz="2400" spc="-320">
                <a:latin typeface="Times New Roman"/>
                <a:cs typeface="Times New Roman"/>
              </a:rPr>
              <a:t> </a:t>
            </a:r>
            <a:r>
              <a:rPr dirty="0" sz="2400" spc="150" i="1">
                <a:latin typeface="Times New Roman"/>
                <a:cs typeface="Times New Roman"/>
              </a:rPr>
              <a:t>B</a:t>
            </a:r>
            <a:r>
              <a:rPr dirty="0" baseline="35353" sz="2475" spc="15" i="1">
                <a:latin typeface="Times New Roman"/>
                <a:cs typeface="Times New Roman"/>
              </a:rPr>
              <a:t>n</a:t>
            </a:r>
            <a:r>
              <a:rPr dirty="0" baseline="35353" sz="2475" spc="-270" i="1">
                <a:latin typeface="Times New Roman"/>
                <a:cs typeface="Times New Roman"/>
              </a:rPr>
              <a:t> </a:t>
            </a:r>
            <a:r>
              <a:rPr dirty="0" sz="4400" spc="-1015">
                <a:latin typeface="Symbol"/>
                <a:cs typeface="Symbol"/>
              </a:rPr>
              <a:t></a:t>
            </a:r>
            <a:endParaRPr sz="4400">
              <a:latin typeface="Symbol"/>
              <a:cs typeface="Symbol"/>
            </a:endParaRPr>
          </a:p>
          <a:p>
            <a:pPr algn="ctr" marL="933450">
              <a:lnSpc>
                <a:spcPct val="100000"/>
              </a:lnSpc>
              <a:spcBef>
                <a:spcPts val="1310"/>
              </a:spcBef>
            </a:pPr>
            <a:r>
              <a:rPr dirty="0" sz="2500">
                <a:latin typeface="NSimSun"/>
                <a:cs typeface="NSimSun"/>
              </a:rPr>
              <a:t>B</a:t>
            </a:r>
            <a:r>
              <a:rPr dirty="0" baseline="26143" sz="2550" spc="-15">
                <a:latin typeface="NSimSun"/>
                <a:cs typeface="NSimSun"/>
              </a:rPr>
              <a:t>i</a:t>
            </a:r>
            <a:r>
              <a:rPr dirty="0" sz="2500">
                <a:latin typeface="NSimSun"/>
                <a:cs typeface="NSimSun"/>
              </a:rPr>
              <a:t>是B</a:t>
            </a:r>
            <a:r>
              <a:rPr dirty="0" baseline="26143" sz="2550" spc="-15">
                <a:latin typeface="NSimSun"/>
                <a:cs typeface="NSimSun"/>
              </a:rPr>
              <a:t>i-1</a:t>
            </a:r>
            <a:r>
              <a:rPr dirty="0" sz="2500" spc="-5">
                <a:latin typeface="NSimSun"/>
                <a:cs typeface="NSimSun"/>
              </a:rPr>
              <a:t>旋转后的形式，如在</a:t>
            </a:r>
            <a:r>
              <a:rPr dirty="0" sz="2500">
                <a:latin typeface="NSimSun"/>
                <a:cs typeface="NSimSun"/>
              </a:rPr>
              <a:t>B</a:t>
            </a:r>
            <a:r>
              <a:rPr dirty="0" baseline="26143" sz="2550" spc="-15">
                <a:latin typeface="NSimSun"/>
                <a:cs typeface="NSimSun"/>
              </a:rPr>
              <a:t>4</a:t>
            </a:r>
            <a:r>
              <a:rPr dirty="0" sz="2500" spc="-5">
                <a:latin typeface="NSimSun"/>
                <a:cs typeface="NSimSun"/>
              </a:rPr>
              <a:t>中旋转9</a:t>
            </a:r>
            <a:r>
              <a:rPr dirty="0" sz="2500">
                <a:latin typeface="NSimSun"/>
                <a:cs typeface="NSimSun"/>
              </a:rPr>
              <a:t>0</a:t>
            </a:r>
            <a:r>
              <a:rPr dirty="0" baseline="26143" sz="2550" spc="-7">
                <a:latin typeface="NSimSun"/>
                <a:cs typeface="NSimSun"/>
              </a:rPr>
              <a:t>0</a:t>
            </a:r>
            <a:endParaRPr baseline="26143" sz="255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500"/>
              </a:spcBef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1800" spc="-6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NSimSun"/>
                <a:cs typeface="NSimSun"/>
              </a:rPr>
              <a:t>用结构元素序列定义细化为</a:t>
            </a:r>
            <a:endParaRPr sz="2500">
              <a:latin typeface="NSimSun"/>
              <a:cs typeface="NSimSun"/>
            </a:endParaRPr>
          </a:p>
          <a:p>
            <a:pPr marL="787400" indent="387350">
              <a:lnSpc>
                <a:spcPct val="100000"/>
              </a:lnSpc>
              <a:spcBef>
                <a:spcPts val="95"/>
              </a:spcBef>
              <a:tabLst>
                <a:tab pos="2414270" algn="l"/>
              </a:tabLst>
            </a:pP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spc="-350" i="1">
                <a:latin typeface="Times New Roman"/>
                <a:cs typeface="Times New Roman"/>
              </a:rPr>
              <a:t> </a:t>
            </a:r>
            <a:r>
              <a:rPr dirty="0" sz="2400" spc="185">
                <a:latin typeface="Symbol"/>
                <a:cs typeface="Symbol"/>
              </a:rPr>
              <a:t></a:t>
            </a:r>
            <a:r>
              <a:rPr dirty="0" sz="3250" spc="-680">
                <a:latin typeface="Symbol"/>
                <a:cs typeface="Symbol"/>
              </a:rPr>
              <a:t></a:t>
            </a:r>
            <a:r>
              <a:rPr dirty="0" sz="2400" spc="-95" i="1">
                <a:latin typeface="Times New Roman"/>
                <a:cs typeface="Times New Roman"/>
              </a:rPr>
              <a:t>B</a:t>
            </a:r>
            <a:r>
              <a:rPr dirty="0" sz="3250" spc="-204">
                <a:latin typeface="Symbol"/>
                <a:cs typeface="Symbol"/>
              </a:rPr>
              <a:t></a:t>
            </a:r>
            <a:r>
              <a:rPr dirty="0" sz="2400">
                <a:latin typeface="Symbol"/>
                <a:cs typeface="Symbol"/>
              </a:rPr>
              <a:t>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4400" spc="-1055">
                <a:solidFill>
                  <a:srgbClr val="E5E5E5"/>
                </a:solidFill>
                <a:latin typeface="Symbol"/>
                <a:cs typeface="Symbol"/>
              </a:rPr>
              <a:t></a:t>
            </a:r>
            <a:r>
              <a:rPr dirty="0" sz="2400">
                <a:latin typeface="Times New Roman"/>
                <a:cs typeface="Times New Roman"/>
              </a:rPr>
              <a:t>...</a:t>
            </a:r>
            <a:r>
              <a:rPr dirty="0" sz="2400" spc="-215">
                <a:latin typeface="Times New Roman"/>
                <a:cs typeface="Times New Roman"/>
              </a:rPr>
              <a:t> </a:t>
            </a:r>
            <a:r>
              <a:rPr dirty="0" sz="4400" spc="-725">
                <a:solidFill>
                  <a:srgbClr val="E5E5E5"/>
                </a:solidFill>
                <a:latin typeface="Symbol"/>
                <a:cs typeface="Symbol"/>
              </a:rPr>
              <a:t>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spc="-350" i="1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</a:t>
            </a:r>
            <a:r>
              <a:rPr dirty="0" sz="2400" spc="-215">
                <a:latin typeface="Times New Roman"/>
                <a:cs typeface="Times New Roman"/>
              </a:rPr>
              <a:t> </a:t>
            </a:r>
            <a:r>
              <a:rPr dirty="0" sz="2400" spc="-30" i="1">
                <a:latin typeface="Times New Roman"/>
                <a:cs typeface="Times New Roman"/>
              </a:rPr>
              <a:t>B</a:t>
            </a:r>
            <a:r>
              <a:rPr dirty="0" baseline="37037" sz="2475" spc="22">
                <a:latin typeface="Times New Roman"/>
                <a:cs typeface="Times New Roman"/>
              </a:rPr>
              <a:t>1</a:t>
            </a:r>
            <a:r>
              <a:rPr dirty="0" baseline="37037" sz="2475" spc="-300">
                <a:latin typeface="Times New Roman"/>
                <a:cs typeface="Times New Roman"/>
              </a:rPr>
              <a:t> </a:t>
            </a:r>
            <a:r>
              <a:rPr dirty="0" sz="4400" spc="-665">
                <a:latin typeface="Symbol"/>
                <a:cs typeface="Symbol"/>
              </a:rPr>
              <a:t></a:t>
            </a:r>
            <a:r>
              <a:rPr dirty="0" sz="2400">
                <a:latin typeface="Symbol"/>
                <a:cs typeface="Symbol"/>
              </a:rPr>
              <a:t></a:t>
            </a:r>
            <a:r>
              <a:rPr dirty="0" sz="2400" spc="-215">
                <a:latin typeface="Times New Roman"/>
                <a:cs typeface="Times New Roman"/>
              </a:rPr>
              <a:t> </a:t>
            </a:r>
            <a:r>
              <a:rPr dirty="0" sz="2400" spc="150" i="1">
                <a:latin typeface="Times New Roman"/>
                <a:cs typeface="Times New Roman"/>
              </a:rPr>
              <a:t>B</a:t>
            </a:r>
            <a:r>
              <a:rPr dirty="0" baseline="37037" sz="2475" spc="22">
                <a:latin typeface="Times New Roman"/>
                <a:cs typeface="Times New Roman"/>
              </a:rPr>
              <a:t>2</a:t>
            </a:r>
            <a:r>
              <a:rPr dirty="0" baseline="37037" sz="2475" spc="-112">
                <a:latin typeface="Times New Roman"/>
                <a:cs typeface="Times New Roman"/>
              </a:rPr>
              <a:t> </a:t>
            </a:r>
            <a:r>
              <a:rPr dirty="0" sz="4400" spc="-1115">
                <a:latin typeface="Symbol"/>
                <a:cs typeface="Symbol"/>
              </a:rPr>
              <a:t></a:t>
            </a:r>
            <a:r>
              <a:rPr dirty="0" sz="2400">
                <a:latin typeface="Times New Roman"/>
                <a:cs typeface="Times New Roman"/>
              </a:rPr>
              <a:t>..</a:t>
            </a:r>
            <a:r>
              <a:rPr dirty="0" sz="2400" spc="-95">
                <a:latin typeface="Times New Roman"/>
                <a:cs typeface="Times New Roman"/>
              </a:rPr>
              <a:t>.</a:t>
            </a:r>
            <a:r>
              <a:rPr dirty="0" sz="4400" spc="-665">
                <a:latin typeface="Symbol"/>
                <a:cs typeface="Symbol"/>
              </a:rPr>
              <a:t></a:t>
            </a:r>
            <a:r>
              <a:rPr dirty="0" sz="2400">
                <a:latin typeface="Symbol"/>
                <a:cs typeface="Symbol"/>
              </a:rPr>
              <a:t></a:t>
            </a:r>
            <a:r>
              <a:rPr dirty="0" sz="2400" spc="-215">
                <a:latin typeface="Times New Roman"/>
                <a:cs typeface="Times New Roman"/>
              </a:rPr>
              <a:t> </a:t>
            </a:r>
            <a:r>
              <a:rPr dirty="0" sz="2400" spc="155" i="1">
                <a:latin typeface="Times New Roman"/>
                <a:cs typeface="Times New Roman"/>
              </a:rPr>
              <a:t>B</a:t>
            </a:r>
            <a:r>
              <a:rPr dirty="0" baseline="37037" sz="2475" spc="22" i="1">
                <a:latin typeface="Times New Roman"/>
                <a:cs typeface="Times New Roman"/>
              </a:rPr>
              <a:t>n</a:t>
            </a:r>
            <a:r>
              <a:rPr dirty="0" baseline="37037" sz="2475" spc="-75" i="1">
                <a:latin typeface="Times New Roman"/>
                <a:cs typeface="Times New Roman"/>
              </a:rPr>
              <a:t> </a:t>
            </a:r>
            <a:r>
              <a:rPr dirty="0" sz="4400" spc="-705">
                <a:latin typeface="Symbol"/>
                <a:cs typeface="Symbol"/>
              </a:rPr>
              <a:t></a:t>
            </a:r>
            <a:endParaRPr sz="4400">
              <a:latin typeface="Symbol"/>
              <a:cs typeface="Symbol"/>
            </a:endParaRPr>
          </a:p>
          <a:p>
            <a:pPr algn="ctr" marR="175260">
              <a:lnSpc>
                <a:spcPct val="100000"/>
              </a:lnSpc>
              <a:spcBef>
                <a:spcPts val="459"/>
              </a:spcBef>
            </a:pPr>
            <a:r>
              <a:rPr dirty="0" sz="2500" spc="-5">
                <a:latin typeface="NSimSun"/>
                <a:cs typeface="NSimSun"/>
              </a:rPr>
              <a:t>即连续使用</a:t>
            </a:r>
            <a:r>
              <a:rPr dirty="0" sz="2500" spc="5">
                <a:latin typeface="NSimSun"/>
                <a:cs typeface="NSimSun"/>
              </a:rPr>
              <a:t>B</a:t>
            </a:r>
            <a:r>
              <a:rPr dirty="0" baseline="26143" sz="2550" spc="-15">
                <a:latin typeface="NSimSun"/>
                <a:cs typeface="NSimSun"/>
              </a:rPr>
              <a:t>1</a:t>
            </a:r>
            <a:r>
              <a:rPr dirty="0" sz="2500">
                <a:latin typeface="NSimSun"/>
                <a:cs typeface="NSimSun"/>
              </a:rPr>
              <a:t>，</a:t>
            </a:r>
            <a:r>
              <a:rPr dirty="0" sz="2500" spc="-5">
                <a:latin typeface="NSimSun"/>
                <a:cs typeface="NSimSun"/>
              </a:rPr>
              <a:t>B</a:t>
            </a:r>
            <a:r>
              <a:rPr dirty="0" baseline="26143" sz="2550" spc="-15">
                <a:latin typeface="NSimSun"/>
                <a:cs typeface="NSimSun"/>
              </a:rPr>
              <a:t>2</a:t>
            </a:r>
            <a:r>
              <a:rPr dirty="0" sz="2500" spc="5">
                <a:latin typeface="NSimSun"/>
                <a:cs typeface="NSimSun"/>
              </a:rPr>
              <a:t>，</a:t>
            </a:r>
            <a:r>
              <a:rPr dirty="0" sz="2500" spc="-10">
                <a:latin typeface="Times New Roman"/>
                <a:cs typeface="Times New Roman"/>
              </a:rPr>
              <a:t>…</a:t>
            </a:r>
            <a:r>
              <a:rPr dirty="0" sz="2500">
                <a:latin typeface="NSimSun"/>
                <a:cs typeface="NSimSun"/>
              </a:rPr>
              <a:t>，B</a:t>
            </a:r>
            <a:r>
              <a:rPr dirty="0" baseline="26143" sz="2550" spc="-15">
                <a:latin typeface="NSimSun"/>
                <a:cs typeface="NSimSun"/>
              </a:rPr>
              <a:t>n</a:t>
            </a:r>
            <a:r>
              <a:rPr dirty="0" sz="2500" spc="-5">
                <a:latin typeface="NSimSun"/>
                <a:cs typeface="NSimSun"/>
              </a:rPr>
              <a:t>对A细化</a:t>
            </a:r>
            <a:endParaRPr sz="25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细化过程举例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2754515" y="1690878"/>
            <a:ext cx="5489447" cy="52242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227696" y="5496559"/>
            <a:ext cx="221615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EE2B0A"/>
                </a:solidFill>
                <a:latin typeface="SimSun"/>
                <a:cs typeface="SimSun"/>
              </a:rPr>
              <a:t>得到转化为</a:t>
            </a:r>
            <a:r>
              <a:rPr dirty="0" sz="1600">
                <a:solidFill>
                  <a:srgbClr val="EE2B0A"/>
                </a:solidFill>
                <a:latin typeface="Times New Roman"/>
                <a:cs typeface="Times New Roman"/>
              </a:rPr>
              <a:t>m</a:t>
            </a:r>
            <a:r>
              <a:rPr dirty="0" sz="1600" spc="-5">
                <a:solidFill>
                  <a:srgbClr val="EE2B0A"/>
                </a:solidFill>
                <a:latin typeface="SimSun"/>
                <a:cs typeface="SimSun"/>
              </a:rPr>
              <a:t>连通的细化</a:t>
            </a:r>
            <a:endParaRPr sz="1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959865"/>
            <a:ext cx="7465695" cy="5576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形态学的主要应用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粗化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470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粗化和细化在形态学上是对偶过程，定义为</a:t>
            </a:r>
            <a:endParaRPr sz="2500">
              <a:latin typeface="NSimSun"/>
              <a:cs typeface="NSimSun"/>
            </a:endParaRPr>
          </a:p>
          <a:p>
            <a:pPr algn="ctr" marR="66040">
              <a:lnSpc>
                <a:spcPct val="100000"/>
              </a:lnSpc>
              <a:spcBef>
                <a:spcPts val="375"/>
              </a:spcBef>
              <a:tabLst>
                <a:tab pos="461645" algn="l"/>
                <a:tab pos="2016125" algn="l"/>
              </a:tabLst>
            </a:pP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sz="2400" i="1">
                <a:latin typeface="Times New Roman"/>
                <a:cs typeface="Times New Roman"/>
              </a:rPr>
              <a:t>B</a:t>
            </a:r>
            <a:r>
              <a:rPr dirty="0" sz="2400" spc="-30" i="1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</a:t>
            </a:r>
            <a:r>
              <a:rPr dirty="0" sz="2400" spc="114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spc="-345" i="1">
                <a:latin typeface="Times New Roman"/>
                <a:cs typeface="Times New Roman"/>
              </a:rPr>
              <a:t> </a:t>
            </a:r>
            <a:r>
              <a:rPr dirty="0" sz="2400" spc="-815">
                <a:latin typeface="Arial"/>
                <a:cs typeface="Arial"/>
              </a:rPr>
              <a:t></a:t>
            </a:r>
            <a:r>
              <a:rPr dirty="0" sz="2400" spc="-365">
                <a:latin typeface="Arial"/>
                <a:cs typeface="Arial"/>
              </a:rPr>
              <a:t> </a:t>
            </a:r>
            <a:r>
              <a:rPr dirty="0" sz="3250" spc="-190">
                <a:latin typeface="Symbol"/>
                <a:cs typeface="Symbol"/>
              </a:rPr>
              <a:t>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sz="2400" spc="90" i="1">
                <a:latin typeface="Times New Roman"/>
                <a:cs typeface="Times New Roman"/>
              </a:rPr>
              <a:t>B</a:t>
            </a:r>
            <a:r>
              <a:rPr dirty="0" sz="3250" spc="-320">
                <a:latin typeface="Symbol"/>
                <a:cs typeface="Symbol"/>
              </a:rPr>
              <a:t></a:t>
            </a:r>
            <a:endParaRPr sz="3250">
              <a:latin typeface="Symbol"/>
              <a:cs typeface="Symbol"/>
            </a:endParaRPr>
          </a:p>
          <a:p>
            <a:pPr marL="469265">
              <a:lnSpc>
                <a:spcPts val="2710"/>
              </a:lnSpc>
              <a:spcBef>
                <a:spcPts val="1720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500" spc="-5">
                <a:latin typeface="NSimSun"/>
                <a:cs typeface="NSimSun"/>
              </a:rPr>
              <a:t>用结构元素序列定义粗化为</a:t>
            </a:r>
            <a:endParaRPr sz="2500">
              <a:latin typeface="NSimSun"/>
              <a:cs typeface="NSimSun"/>
            </a:endParaRPr>
          </a:p>
          <a:p>
            <a:pPr marL="1413510">
              <a:lnSpc>
                <a:spcPts val="4990"/>
              </a:lnSpc>
              <a:tabLst>
                <a:tab pos="1850389" algn="l"/>
                <a:tab pos="2612390" algn="l"/>
                <a:tab pos="3499485" algn="l"/>
                <a:tab pos="4161154" algn="l"/>
                <a:tab pos="5124450" algn="l"/>
              </a:tabLst>
            </a:pP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sz="3250" spc="-680">
                <a:latin typeface="Symbol"/>
                <a:cs typeface="Symbol"/>
              </a:rPr>
              <a:t></a:t>
            </a:r>
            <a:r>
              <a:rPr dirty="0" sz="2400" spc="-95" i="1">
                <a:latin typeface="Times New Roman"/>
                <a:cs typeface="Times New Roman"/>
              </a:rPr>
              <a:t>B</a:t>
            </a:r>
            <a:r>
              <a:rPr dirty="0" sz="3250" spc="-204">
                <a:latin typeface="Symbol"/>
                <a:cs typeface="Symbol"/>
              </a:rPr>
              <a:t></a:t>
            </a:r>
            <a:r>
              <a:rPr dirty="0" sz="2400">
                <a:latin typeface="Symbol"/>
                <a:cs typeface="Symbol"/>
              </a:rPr>
              <a:t>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4400" spc="-1055">
                <a:solidFill>
                  <a:srgbClr val="E5E5E5"/>
                </a:solidFill>
                <a:latin typeface="Symbol"/>
                <a:cs typeface="Symbol"/>
              </a:rPr>
              <a:t></a:t>
            </a:r>
            <a:r>
              <a:rPr dirty="0" sz="2400">
                <a:latin typeface="Times New Roman"/>
                <a:cs typeface="Times New Roman"/>
              </a:rPr>
              <a:t>...</a:t>
            </a:r>
            <a:r>
              <a:rPr dirty="0" sz="2400" spc="-215">
                <a:latin typeface="Times New Roman"/>
                <a:cs typeface="Times New Roman"/>
              </a:rPr>
              <a:t> </a:t>
            </a:r>
            <a:r>
              <a:rPr dirty="0" sz="4400" spc="-725">
                <a:solidFill>
                  <a:srgbClr val="E5E5E5"/>
                </a:solidFill>
                <a:latin typeface="Symbol"/>
                <a:cs typeface="Symbol"/>
              </a:rPr>
              <a:t>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sz="2400" spc="-30" i="1">
                <a:latin typeface="Times New Roman"/>
                <a:cs typeface="Times New Roman"/>
              </a:rPr>
              <a:t>B</a:t>
            </a:r>
            <a:r>
              <a:rPr dirty="0" baseline="37037" sz="2475" spc="22">
                <a:latin typeface="Times New Roman"/>
                <a:cs typeface="Times New Roman"/>
              </a:rPr>
              <a:t>1</a:t>
            </a:r>
            <a:r>
              <a:rPr dirty="0" baseline="37037" sz="2475" spc="-307">
                <a:latin typeface="Times New Roman"/>
                <a:cs typeface="Times New Roman"/>
              </a:rPr>
              <a:t> </a:t>
            </a:r>
            <a:r>
              <a:rPr dirty="0" sz="4400" spc="-705">
                <a:latin typeface="Symbol"/>
                <a:cs typeface="Symbol"/>
              </a:rPr>
              <a:t></a:t>
            </a:r>
            <a:r>
              <a:rPr dirty="0" sz="4400">
                <a:latin typeface="Times New Roman"/>
                <a:cs typeface="Times New Roman"/>
              </a:rPr>
              <a:t>	</a:t>
            </a:r>
            <a:r>
              <a:rPr dirty="0" sz="2400" spc="150" i="1">
                <a:latin typeface="Times New Roman"/>
                <a:cs typeface="Times New Roman"/>
              </a:rPr>
              <a:t>B</a:t>
            </a:r>
            <a:r>
              <a:rPr dirty="0" baseline="37037" sz="2475" spc="22">
                <a:latin typeface="Times New Roman"/>
                <a:cs typeface="Times New Roman"/>
              </a:rPr>
              <a:t>2</a:t>
            </a:r>
            <a:r>
              <a:rPr dirty="0" baseline="37037" sz="2475" spc="-120">
                <a:latin typeface="Times New Roman"/>
                <a:cs typeface="Times New Roman"/>
              </a:rPr>
              <a:t> </a:t>
            </a:r>
            <a:r>
              <a:rPr dirty="0" sz="4400" spc="-1110">
                <a:latin typeface="Symbol"/>
                <a:cs typeface="Symbol"/>
              </a:rPr>
              <a:t></a:t>
            </a:r>
            <a:r>
              <a:rPr dirty="0" sz="2400">
                <a:latin typeface="Times New Roman"/>
                <a:cs typeface="Times New Roman"/>
              </a:rPr>
              <a:t>..</a:t>
            </a:r>
            <a:r>
              <a:rPr dirty="0" sz="2400" spc="-100">
                <a:latin typeface="Times New Roman"/>
                <a:cs typeface="Times New Roman"/>
              </a:rPr>
              <a:t>.</a:t>
            </a:r>
            <a:r>
              <a:rPr dirty="0" sz="4400" spc="-705">
                <a:latin typeface="Symbol"/>
                <a:cs typeface="Symbol"/>
              </a:rPr>
              <a:t></a:t>
            </a:r>
            <a:r>
              <a:rPr dirty="0" sz="4400">
                <a:latin typeface="Times New Roman"/>
                <a:cs typeface="Times New Roman"/>
              </a:rPr>
              <a:t>	</a:t>
            </a:r>
            <a:r>
              <a:rPr dirty="0" sz="2400" spc="150" i="1">
                <a:latin typeface="Times New Roman"/>
                <a:cs typeface="Times New Roman"/>
              </a:rPr>
              <a:t>B</a:t>
            </a:r>
            <a:r>
              <a:rPr dirty="0" baseline="37037" sz="2475" spc="22" i="1">
                <a:latin typeface="Times New Roman"/>
                <a:cs typeface="Times New Roman"/>
              </a:rPr>
              <a:t>n</a:t>
            </a:r>
            <a:r>
              <a:rPr dirty="0" baseline="37037" sz="2475" spc="-75" i="1">
                <a:latin typeface="Times New Roman"/>
                <a:cs typeface="Times New Roman"/>
              </a:rPr>
              <a:t> </a:t>
            </a:r>
            <a:r>
              <a:rPr dirty="0" sz="4400" spc="-705">
                <a:latin typeface="Symbol"/>
                <a:cs typeface="Symbol"/>
              </a:rPr>
              <a:t></a:t>
            </a:r>
            <a:endParaRPr sz="4400">
              <a:latin typeface="Symbol"/>
              <a:cs typeface="Symbol"/>
            </a:endParaRPr>
          </a:p>
          <a:p>
            <a:pPr marL="787400">
              <a:lnSpc>
                <a:spcPct val="100000"/>
              </a:lnSpc>
              <a:spcBef>
                <a:spcPts val="1135"/>
              </a:spcBef>
            </a:pPr>
            <a:r>
              <a:rPr dirty="0" sz="2500" spc="-5">
                <a:latin typeface="NSimSun"/>
                <a:cs typeface="NSimSun"/>
              </a:rPr>
              <a:t>即连续使用</a:t>
            </a:r>
            <a:r>
              <a:rPr dirty="0" sz="2500" spc="5">
                <a:latin typeface="NSimSun"/>
                <a:cs typeface="NSimSun"/>
              </a:rPr>
              <a:t>B</a:t>
            </a:r>
            <a:r>
              <a:rPr dirty="0" baseline="26143" sz="2550" spc="-15">
                <a:latin typeface="NSimSun"/>
                <a:cs typeface="NSimSun"/>
              </a:rPr>
              <a:t>1</a:t>
            </a:r>
            <a:r>
              <a:rPr dirty="0" sz="2500">
                <a:latin typeface="NSimSun"/>
                <a:cs typeface="NSimSun"/>
              </a:rPr>
              <a:t>，</a:t>
            </a:r>
            <a:r>
              <a:rPr dirty="0" sz="2500" spc="-5">
                <a:latin typeface="NSimSun"/>
                <a:cs typeface="NSimSun"/>
              </a:rPr>
              <a:t>B</a:t>
            </a:r>
            <a:r>
              <a:rPr dirty="0" baseline="26143" sz="2550" spc="-15">
                <a:latin typeface="NSimSun"/>
                <a:cs typeface="NSimSun"/>
              </a:rPr>
              <a:t>2</a:t>
            </a:r>
            <a:r>
              <a:rPr dirty="0" sz="2500" spc="5">
                <a:latin typeface="NSimSun"/>
                <a:cs typeface="NSimSun"/>
              </a:rPr>
              <a:t>，</a:t>
            </a:r>
            <a:r>
              <a:rPr dirty="0" sz="2500" spc="-10">
                <a:latin typeface="Times New Roman"/>
                <a:cs typeface="Times New Roman"/>
              </a:rPr>
              <a:t>…</a:t>
            </a:r>
            <a:r>
              <a:rPr dirty="0" sz="2500">
                <a:latin typeface="NSimSun"/>
                <a:cs typeface="NSimSun"/>
              </a:rPr>
              <a:t>，B</a:t>
            </a:r>
            <a:r>
              <a:rPr dirty="0" baseline="26143" sz="2550" spc="-15">
                <a:latin typeface="NSimSun"/>
                <a:cs typeface="NSimSun"/>
              </a:rPr>
              <a:t>n</a:t>
            </a:r>
            <a:r>
              <a:rPr dirty="0" sz="2500" spc="-5">
                <a:latin typeface="NSimSun"/>
                <a:cs typeface="NSimSun"/>
              </a:rPr>
              <a:t>对A粗化</a:t>
            </a:r>
            <a:endParaRPr sz="2500">
              <a:latin typeface="NSimSun"/>
              <a:cs typeface="NSimSun"/>
            </a:endParaRPr>
          </a:p>
          <a:p>
            <a:pPr marL="787400" marR="5080" indent="-318135">
              <a:lnSpc>
                <a:spcPct val="150000"/>
              </a:lnSpc>
              <a:spcBef>
                <a:spcPts val="160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500" spc="-5">
                <a:latin typeface="NSimSun"/>
                <a:cs typeface="NSimSun"/>
              </a:rPr>
              <a:t>粗化可以通过细化算法求补集实现： 先对所讨论集合的背景进行细化，然后对结果求</a:t>
            </a:r>
            <a:endParaRPr sz="2500">
              <a:latin typeface="NSimSun"/>
              <a:cs typeface="NSimSun"/>
            </a:endParaRPr>
          </a:p>
          <a:p>
            <a:pPr marL="469265">
              <a:lnSpc>
                <a:spcPts val="2950"/>
              </a:lnSpc>
            </a:pPr>
            <a:r>
              <a:rPr dirty="0" sz="2500" spc="-5">
                <a:latin typeface="NSimSun"/>
                <a:cs typeface="NSimSun"/>
              </a:rPr>
              <a:t>补集，即</a:t>
            </a:r>
            <a:endParaRPr sz="25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38713" y="2951226"/>
            <a:ext cx="287274" cy="250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22911" y="2914650"/>
            <a:ext cx="274320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86569" y="4138421"/>
            <a:ext cx="287274" cy="2506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42395" y="4138421"/>
            <a:ext cx="287274" cy="2506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91619" y="4103370"/>
            <a:ext cx="287274" cy="2506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99733" y="4138421"/>
            <a:ext cx="287274" cy="2506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676146"/>
            <a:ext cx="7415530" cy="20027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粗化</a:t>
            </a:r>
            <a:endParaRPr sz="3200">
              <a:latin typeface="NSimSun"/>
              <a:cs typeface="NSimSun"/>
            </a:endParaRPr>
          </a:p>
          <a:p>
            <a:pPr marL="787400" marR="5080" indent="-318135">
              <a:lnSpc>
                <a:spcPts val="4500"/>
              </a:lnSpc>
              <a:spcBef>
                <a:spcPts val="370"/>
              </a:spcBef>
              <a:tabLst>
                <a:tab pos="807085" algn="l"/>
              </a:tabLst>
            </a:pPr>
            <a:r>
              <a:rPr dirty="0" sz="18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500" spc="-5">
                <a:latin typeface="NSimSun"/>
                <a:cs typeface="NSimSun"/>
              </a:rPr>
              <a:t>粗化可以通过细化算法求补集实现： 为了对集合A进行粗化，先令C=</a:t>
            </a:r>
            <a:r>
              <a:rPr dirty="0" sz="2500" spc="5">
                <a:latin typeface="NSimSun"/>
                <a:cs typeface="NSimSun"/>
              </a:rPr>
              <a:t>A</a:t>
            </a:r>
            <a:r>
              <a:rPr dirty="0" baseline="26143" sz="2550" spc="-15">
                <a:latin typeface="NSimSun"/>
                <a:cs typeface="NSimSun"/>
              </a:rPr>
              <a:t>c</a:t>
            </a:r>
            <a:r>
              <a:rPr dirty="0" sz="2500" spc="-5">
                <a:latin typeface="NSimSun"/>
                <a:cs typeface="NSimSun"/>
              </a:rPr>
              <a:t>，然后对C进行</a:t>
            </a:r>
            <a:endParaRPr sz="2500">
              <a:latin typeface="NSimSun"/>
              <a:cs typeface="NSimSun"/>
            </a:endParaRPr>
          </a:p>
          <a:p>
            <a:pPr marL="469900">
              <a:lnSpc>
                <a:spcPts val="2550"/>
              </a:lnSpc>
            </a:pPr>
            <a:r>
              <a:rPr dirty="0" sz="2500" spc="-5">
                <a:latin typeface="NSimSun"/>
                <a:cs typeface="NSimSun"/>
              </a:rPr>
              <a:t>细化，最后形成</a:t>
            </a:r>
            <a:r>
              <a:rPr dirty="0" sz="2500">
                <a:latin typeface="NSimSun"/>
                <a:cs typeface="NSimSun"/>
              </a:rPr>
              <a:t>C</a:t>
            </a:r>
            <a:r>
              <a:rPr dirty="0" baseline="26143" sz="2550" spc="-7">
                <a:latin typeface="NSimSun"/>
                <a:cs typeface="NSimSun"/>
              </a:rPr>
              <a:t>c</a:t>
            </a:r>
            <a:endParaRPr baseline="26143" sz="255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形态学的主要应用</a:t>
            </a:r>
          </a:p>
        </p:txBody>
      </p:sp>
      <p:sp>
        <p:nvSpPr>
          <p:cNvPr id="7" name="object 7"/>
          <p:cNvSpPr/>
          <p:nvPr/>
        </p:nvSpPr>
        <p:spPr>
          <a:xfrm>
            <a:off x="2748419" y="4328921"/>
            <a:ext cx="5911596" cy="26890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48504" y="3909821"/>
            <a:ext cx="6477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集合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77304" y="3824478"/>
            <a:ext cx="258445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5432" sz="2700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r>
              <a:rPr dirty="0" sz="1200">
                <a:solidFill>
                  <a:srgbClr val="EE2B0A"/>
                </a:solidFill>
                <a:latin typeface="Times New Roman"/>
                <a:cs typeface="Times New Roman"/>
              </a:rPr>
              <a:t>c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7597" y="4826477"/>
            <a:ext cx="1630680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6400"/>
              </a:lnSpc>
            </a:pP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r>
              <a:rPr dirty="0" baseline="23148" sz="1800">
                <a:solidFill>
                  <a:srgbClr val="EE2B0A"/>
                </a:solidFill>
                <a:latin typeface="Times New Roman"/>
                <a:cs typeface="Times New Roman"/>
              </a:rPr>
              <a:t>c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细化的结果， 形成一条边界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0569" y="5184647"/>
            <a:ext cx="185928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对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A</a:t>
            </a:r>
            <a:r>
              <a:rPr dirty="0" baseline="23148" sz="1800">
                <a:solidFill>
                  <a:srgbClr val="EE2B0A"/>
                </a:solidFill>
                <a:latin typeface="Times New Roman"/>
                <a:cs typeface="Times New Roman"/>
              </a:rPr>
              <a:t>c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细化结果求补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06082" y="5970282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后处理：消除断点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ts val="4665"/>
              </a:lnSpc>
            </a:pPr>
            <a:r>
              <a:rPr dirty="0" spc="-20">
                <a:latin typeface="NSimSun"/>
                <a:cs typeface="NSimSun"/>
              </a:rPr>
              <a:t>数字图像处理（10）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447" y="2095246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0719" y="4168160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5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092575" cy="5093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间断检测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边缘连接和边界检测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阈值处理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基于区域的分割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分割中运动的应用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891791"/>
            <a:ext cx="7615555" cy="4504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分割的目的：将图像划分为不同区域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三大类方法</a:t>
            </a:r>
            <a:endParaRPr sz="3200">
              <a:latin typeface="NSimSun"/>
              <a:cs typeface="NSimSun"/>
            </a:endParaRPr>
          </a:p>
          <a:p>
            <a:pPr marL="469900" marR="317500">
              <a:lnSpc>
                <a:spcPct val="102000"/>
              </a:lnSpc>
              <a:spcBef>
                <a:spcPts val="2255"/>
              </a:spcBef>
              <a:tabLst>
                <a:tab pos="89154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根据区域间灰度不连续搜寻区域之间的边 界，在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间断检测、边缘连接和边界检</a:t>
            </a:r>
            <a:r>
              <a:rPr dirty="0" sz="2800">
                <a:solidFill>
                  <a:srgbClr val="EE2B0A"/>
                </a:solidFill>
                <a:latin typeface="NSimSun"/>
                <a:cs typeface="NSimSun"/>
              </a:rPr>
              <a:t>测</a:t>
            </a:r>
            <a:r>
              <a:rPr dirty="0" sz="2800" spc="-10">
                <a:latin typeface="NSimSun"/>
                <a:cs typeface="NSimSun"/>
              </a:rPr>
              <a:t>介绍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以像素性质的分布进行阈值处理，</a:t>
            </a:r>
            <a:r>
              <a:rPr dirty="0" sz="2800">
                <a:latin typeface="NSimSun"/>
                <a:cs typeface="NSimSun"/>
              </a:rPr>
              <a:t>在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阈值处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EE2B0A"/>
                </a:solidFill>
                <a:latin typeface="NSimSun"/>
                <a:cs typeface="NSimSun"/>
              </a:rPr>
              <a:t>理</a:t>
            </a:r>
            <a:r>
              <a:rPr dirty="0" sz="2800" spc="-10">
                <a:latin typeface="NSimSun"/>
                <a:cs typeface="NSimSun"/>
              </a:rPr>
              <a:t>介绍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直接搜寻区域进行分割，</a:t>
            </a:r>
            <a:r>
              <a:rPr dirty="0" sz="2800">
                <a:latin typeface="NSimSun"/>
                <a:cs typeface="NSimSun"/>
              </a:rPr>
              <a:t>在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基于区域的分割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中介绍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616190" cy="4537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7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在对图像的研究和应用中，人们往往仅对图 像中的某些部分感兴趣，这些部分一般称为目 标或前景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为了辨识和分析目标，需要将有关区域分离 提取出来，在此基础上对目标进一步利用，如 进行特征提取和测量</a:t>
            </a:r>
            <a:endParaRPr sz="28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68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图像分割就是指把图像分成各具特性的区域 并提取出感兴趣目标的技术和过程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24052"/>
            <a:ext cx="6868795" cy="3280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955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相邻像素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8邻域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600">
              <a:latin typeface="Times New Roman"/>
              <a:cs typeface="Times New Roman"/>
            </a:endParaRPr>
          </a:p>
          <a:p>
            <a:pPr marL="1435100" marR="5080" indent="-1423035">
              <a:lnSpc>
                <a:spcPct val="1198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8邻域定义：像素p(x,y)的8邻域是： </a:t>
            </a:r>
            <a:r>
              <a:rPr dirty="0" sz="3200" spc="-10">
                <a:latin typeface="NSimSun"/>
                <a:cs typeface="NSimSun"/>
              </a:rPr>
              <a:t>4邻域的</a:t>
            </a:r>
            <a:r>
              <a:rPr dirty="0" sz="3200" spc="-5">
                <a:latin typeface="NSimSun"/>
                <a:cs typeface="NSimSun"/>
              </a:rPr>
              <a:t>点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＋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D</a:t>
            </a:r>
            <a:r>
              <a:rPr dirty="0" sz="3200" spc="-10">
                <a:latin typeface="NSimSun"/>
                <a:cs typeface="NSimSun"/>
              </a:rPr>
              <a:t>邻域的点</a:t>
            </a:r>
            <a:endParaRPr sz="3200">
              <a:latin typeface="NSimSun"/>
              <a:cs typeface="NSimSun"/>
            </a:endParaRPr>
          </a:p>
          <a:p>
            <a:pPr marL="1435100" marR="1367790" indent="-1423035">
              <a:lnSpc>
                <a:spcPts val="4600"/>
              </a:lnSpc>
              <a:spcBef>
                <a:spcPts val="275"/>
              </a:spcBef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>
                <a:latin typeface="NSimSun"/>
                <a:cs typeface="NSimSun"/>
              </a:rPr>
              <a:t>用</a:t>
            </a:r>
            <a:r>
              <a:rPr dirty="0" sz="3200" spc="-5">
                <a:latin typeface="NSimSun"/>
                <a:cs typeface="NSimSun"/>
              </a:rPr>
              <a:t>N</a:t>
            </a:r>
            <a:r>
              <a:rPr dirty="0" baseline="-21164" sz="3150" spc="-15">
                <a:latin typeface="NSimSun"/>
                <a:cs typeface="NSimSun"/>
              </a:rPr>
              <a:t>8</a:t>
            </a:r>
            <a:r>
              <a:rPr dirty="0" sz="3200" spc="-5">
                <a:latin typeface="NSimSun"/>
                <a:cs typeface="NSimSun"/>
              </a:rPr>
              <a:t>(p)表示像素p的8邻域。</a:t>
            </a:r>
            <a:r>
              <a:rPr dirty="0" sz="3200" spc="-5">
                <a:latin typeface="NSimSun"/>
                <a:cs typeface="NSimSun"/>
              </a:rPr>
              <a:t> N</a:t>
            </a:r>
            <a:r>
              <a:rPr dirty="0" baseline="-21164" sz="3150">
                <a:latin typeface="NSimSun"/>
                <a:cs typeface="NSimSun"/>
              </a:rPr>
              <a:t>8</a:t>
            </a:r>
            <a:r>
              <a:rPr dirty="0" sz="3200" spc="-5">
                <a:latin typeface="NSimSun"/>
                <a:cs typeface="NSimSun"/>
              </a:rPr>
              <a:t>(p)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N</a:t>
            </a:r>
            <a:r>
              <a:rPr dirty="0" baseline="-21164" sz="3150" spc="-15">
                <a:latin typeface="NSimSun"/>
                <a:cs typeface="NSimSun"/>
              </a:rPr>
              <a:t>4</a:t>
            </a:r>
            <a:r>
              <a:rPr dirty="0" sz="3200" spc="-5">
                <a:latin typeface="NSimSun"/>
                <a:cs typeface="NSimSun"/>
              </a:rPr>
              <a:t>(p)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+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N</a:t>
            </a:r>
            <a:r>
              <a:rPr dirty="0" baseline="-21164" sz="3150">
                <a:latin typeface="NSimSun"/>
                <a:cs typeface="NSimSun"/>
              </a:rPr>
              <a:t>D</a:t>
            </a:r>
            <a:r>
              <a:rPr dirty="0" sz="3200" spc="-5">
                <a:latin typeface="NSimSun"/>
                <a:cs typeface="NSimSun"/>
              </a:rPr>
              <a:t>(p)</a:t>
            </a:r>
            <a:endParaRPr sz="3200">
              <a:latin typeface="NSimSun"/>
              <a:cs typeface="NSimSu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03877" y="4763833"/>
          <a:ext cx="2072005" cy="2066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799"/>
              </a:tblGrid>
              <a:tr h="685800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latin typeface="Times New Roman"/>
                          <a:cs typeface="Times New Roman"/>
                        </a:rPr>
                        <a:t>P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664450" cy="4442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概述（续）</a:t>
            </a:r>
            <a:endParaRPr sz="3200">
              <a:latin typeface="NSimSun"/>
              <a:cs typeface="NSimSun"/>
            </a:endParaRPr>
          </a:p>
          <a:p>
            <a:pPr marL="469900" marR="5334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特性可以是灰度、颜色、纹理等，目标可以 对应单个区域，也可以对应多个区域</a:t>
            </a:r>
            <a:endParaRPr sz="2800">
              <a:latin typeface="NSimSun"/>
              <a:cs typeface="NSimSun"/>
            </a:endParaRPr>
          </a:p>
          <a:p>
            <a:pPr marL="469900" marR="5334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图像分割算法是基于亮度值的不连续性和相 </a:t>
            </a:r>
            <a:r>
              <a:rPr dirty="0" sz="2800">
                <a:latin typeface="NSimSun"/>
                <a:cs typeface="NSimSun"/>
              </a:rPr>
              <a:t>似性</a:t>
            </a:r>
            <a:endParaRPr sz="2800">
              <a:latin typeface="NSimSun"/>
              <a:cs typeface="NSimSun"/>
            </a:endParaRPr>
          </a:p>
          <a:p>
            <a:pPr marL="927100" marR="5080">
              <a:lnSpc>
                <a:spcPct val="100000"/>
              </a:lnSpc>
              <a:spcBef>
                <a:spcPts val="1425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不连续性是基于亮度的不连续变化分割图像，如 图像的边缘</a:t>
            </a:r>
            <a:endParaRPr sz="2400">
              <a:latin typeface="NSimSun"/>
              <a:cs typeface="NSimSun"/>
            </a:endParaRPr>
          </a:p>
          <a:p>
            <a:pPr marL="927100" marR="5080">
              <a:lnSpc>
                <a:spcPct val="100000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根据制定的准则将图像分割为相似的区域，如阈 值处理、区域生长、区域分离和聚合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46389" y="3272790"/>
            <a:ext cx="7345680" cy="23766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图像分割举例</a:t>
            </a:r>
          </a:p>
        </p:txBody>
      </p:sp>
    </p:spTree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1011491"/>
            <a:ext cx="10693400" cy="6548120"/>
          </a:xfrm>
          <a:custGeom>
            <a:avLst/>
            <a:gdLst/>
            <a:ahLst/>
            <a:cxnLst/>
            <a:rect l="l" t="t" r="r" b="b"/>
            <a:pathLst>
              <a:path w="10693400" h="6548120">
                <a:moveTo>
                  <a:pt x="10693146" y="0"/>
                </a:moveTo>
                <a:lnTo>
                  <a:pt x="10693146" y="6547548"/>
                </a:lnTo>
                <a:lnTo>
                  <a:pt x="0" y="6547548"/>
                </a:lnTo>
                <a:lnTo>
                  <a:pt x="0" y="0"/>
                </a:lnTo>
                <a:lnTo>
                  <a:pt x="10693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4666" y="1431086"/>
            <a:ext cx="8743480" cy="54859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39579" y="2525966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PR=0.718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60991" y="3914190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PR=0.781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4548" y="6654939"/>
            <a:ext cx="58166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#249061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7400" y="5275630"/>
            <a:ext cx="58166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#253036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94548" y="3891876"/>
            <a:ext cx="58166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#169012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826" y="3900804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PR=0.800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1678" y="5280100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PR=0.607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8811" y="6677253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PR=0.758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50926" y="2525966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PR=0.759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72351" y="3914190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PR=0.933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5190" y="5297957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PR=0.897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85911" y="2534894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PR=0.763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37320" y="3887406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PR=0.933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11616" y="5284558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PR=0.897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50173" y="6668325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PR=0.953</a:t>
            </a:r>
            <a:endParaRPr sz="1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98043" y="6695109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PR=0.951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51678" y="2530424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PR=0.670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99548" y="6677253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PR=0.865</a:t>
            </a:r>
            <a:endParaRPr sz="11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86696" y="5280100"/>
            <a:ext cx="66484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PR=0.710</a:t>
            </a:r>
            <a:endParaRPr sz="11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90268" y="2543822"/>
            <a:ext cx="58166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5">
                <a:latin typeface="Arial"/>
                <a:cs typeface="Arial"/>
              </a:rPr>
              <a:t>#134052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249814" y="860297"/>
            <a:ext cx="838835" cy="37719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Image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53864" y="860297"/>
            <a:ext cx="7372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MDL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2121" y="860297"/>
            <a:ext cx="8045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MML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10723" y="860297"/>
            <a:ext cx="80518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ERL1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10506" y="860297"/>
            <a:ext cx="80518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ERL2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1033716"/>
            <a:ext cx="10693400" cy="6525895"/>
          </a:xfrm>
          <a:custGeom>
            <a:avLst/>
            <a:gdLst/>
            <a:ahLst/>
            <a:cxnLst/>
            <a:rect l="l" t="t" r="r" b="b"/>
            <a:pathLst>
              <a:path w="10693400" h="6525895">
                <a:moveTo>
                  <a:pt x="10693146" y="0"/>
                </a:moveTo>
                <a:lnTo>
                  <a:pt x="10693146" y="6525323"/>
                </a:lnTo>
                <a:lnTo>
                  <a:pt x="0" y="6525323"/>
                </a:lnTo>
                <a:lnTo>
                  <a:pt x="0" y="0"/>
                </a:lnTo>
                <a:lnTo>
                  <a:pt x="10693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7496" y="1641970"/>
            <a:ext cx="9116783" cy="5346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50759" y="2725661"/>
            <a:ext cx="432434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#3096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9033" y="2712440"/>
            <a:ext cx="513715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#85048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4146" y="2712440"/>
            <a:ext cx="594995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#175043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79653" y="2712440"/>
            <a:ext cx="594995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#182053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17927" y="2725661"/>
            <a:ext cx="594995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#219090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68310" y="3995077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pr=0.521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4432" y="5343817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pr=0.480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7602" y="6626453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pr=0.861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75876" y="3995077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pr=0.740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1701" y="4008297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pr=0.375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48944" y="4034739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pr=0.613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44254" y="4021518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pr=0.822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49549" y="5317375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pr=0.565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87823" y="5330596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pr=0.401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92815" y="5330596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pr=0.858</a:t>
            </a:r>
            <a:endParaRPr sz="1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44254" y="5343817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pr=0.820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49549" y="6652907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pr=0.850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4147" y="6652907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pr=0.789</a:t>
            </a:r>
            <a:endParaRPr sz="11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92816" y="6652907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pr=0.890</a:t>
            </a:r>
            <a:endParaRPr sz="11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31097" y="6683756"/>
            <a:ext cx="60706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pr=0.914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320685" y="1123188"/>
            <a:ext cx="1838325" cy="37719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Row 1: Image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62236" y="1123188"/>
            <a:ext cx="185547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Row 2: RPCL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97086" y="1123188"/>
            <a:ext cx="168592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Row 3: CAC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86053" y="1123188"/>
            <a:ext cx="165227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Row 4: ERL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8071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>
                <a:latin typeface="NSimSun"/>
                <a:cs typeface="NSimSun"/>
              </a:rPr>
              <a:t>基于边缘生长的图像分割算法结果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75545" y="2337816"/>
            <a:ext cx="3943350" cy="4591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25840" y="1722628"/>
            <a:ext cx="7094220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3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1300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300" spc="-7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SimSun"/>
                <a:cs typeface="SimSun"/>
              </a:rPr>
              <a:t>参考文献：林通</a:t>
            </a:r>
            <a:r>
              <a:rPr dirty="0" sz="2000">
                <a:latin typeface="SimSun"/>
                <a:cs typeface="SimSun"/>
              </a:rPr>
              <a:t>，</a:t>
            </a:r>
            <a:r>
              <a:rPr dirty="0" sz="2000" spc="-5">
                <a:latin typeface="Times New Roman"/>
                <a:cs typeface="Times New Roman"/>
              </a:rPr>
              <a:t>“</a:t>
            </a:r>
            <a:r>
              <a:rPr dirty="0" sz="2000" spc="-5">
                <a:latin typeface="SimSun"/>
                <a:cs typeface="SimSun"/>
              </a:rPr>
              <a:t>基于内容的视频索引与检索方法的研</a:t>
            </a:r>
            <a:r>
              <a:rPr dirty="0" sz="2000">
                <a:latin typeface="SimSun"/>
                <a:cs typeface="SimSun"/>
              </a:rPr>
              <a:t>究</a:t>
            </a:r>
            <a:r>
              <a:rPr dirty="0" sz="2000" spc="-5">
                <a:latin typeface="Times New Roman"/>
                <a:cs typeface="Times New Roman"/>
              </a:rPr>
              <a:t>”</a:t>
            </a:r>
            <a:r>
              <a:rPr dirty="0" sz="2000" spc="-5">
                <a:latin typeface="SimSun"/>
                <a:cs typeface="SimSun"/>
              </a:rPr>
              <a:t>， 北京大学数学科学学院，博士论文，</a:t>
            </a:r>
            <a:r>
              <a:rPr dirty="0" sz="2000" spc="-5">
                <a:latin typeface="Times New Roman"/>
                <a:cs typeface="Times New Roman"/>
              </a:rPr>
              <a:t>200</a:t>
            </a:r>
            <a:r>
              <a:rPr dirty="0" sz="2000" spc="-10">
                <a:latin typeface="Times New Roman"/>
                <a:cs typeface="Times New Roman"/>
              </a:rPr>
              <a:t>1</a:t>
            </a:r>
            <a:r>
              <a:rPr dirty="0" sz="2000" spc="-5">
                <a:latin typeface="SimSun"/>
                <a:cs typeface="SimSun"/>
              </a:rPr>
              <a:t>。</a:t>
            </a:r>
            <a:endParaRPr sz="2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78443" y="2265426"/>
            <a:ext cx="6337553" cy="2520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基于边缘生长的图像分割算法结果</a:t>
            </a:r>
          </a:p>
        </p:txBody>
      </p:sp>
    </p:spTree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38869" y="2049017"/>
            <a:ext cx="6121146" cy="4034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基于边缘生长的图像分割算法结果</a:t>
            </a:r>
          </a:p>
        </p:txBody>
      </p:sp>
    </p:spTree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0117" y="1617725"/>
            <a:ext cx="3933444" cy="5391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基于边缘生长的图像分割算法结果</a:t>
            </a:r>
          </a:p>
        </p:txBody>
      </p:sp>
    </p:spTree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03561" y="1956816"/>
            <a:ext cx="3686555" cy="4629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基于边缘生长的图像分割算法结果</a:t>
            </a:r>
          </a:p>
        </p:txBody>
      </p:sp>
    </p:spTree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092575" cy="5093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间断检测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边缘连接和边界检测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阈值处理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基于区域的分割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分割中运动的应用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8318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课程目的与要求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25879" y="1890267"/>
            <a:ext cx="7387590" cy="5165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掌握数字图像处理的基本概念、原理和 方法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初步运用所学知识解决实际问题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为图像处理及相关领域的研究打下基础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10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图像处理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计算机视觉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基于内容的图像、视频检索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人脸识别、指纹识别、掌纹识别、虹膜识别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270"/>
              </a:spcBef>
              <a:tabLst>
                <a:tab pos="92646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图像分类、图像和视频的语义概念检测、</a:t>
            </a:r>
            <a:r>
              <a:rPr dirty="0" sz="2400" spc="-10" b="1">
                <a:latin typeface="Times New Roman"/>
                <a:cs typeface="Times New Roman"/>
              </a:rPr>
              <a:t>……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21129" y="1837689"/>
            <a:ext cx="7226300" cy="15824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ts val="3879"/>
              </a:lnSpc>
            </a:pPr>
            <a:r>
              <a:rPr dirty="0" sz="2500" spc="850" b="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145" b="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600" b="0">
                <a:latin typeface="NSimSun"/>
                <a:cs typeface="NSimSun"/>
              </a:rPr>
              <a:t>连通性是描述区域和边界的重要概 念</a:t>
            </a:r>
            <a:endParaRPr sz="36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500" spc="850" b="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145" b="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600" b="0">
                <a:latin typeface="NSimSun"/>
                <a:cs typeface="NSimSun"/>
              </a:rPr>
              <a:t>两个像素连通的两个必要条件是：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1129" y="3466846"/>
            <a:ext cx="7266940" cy="20504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>
              <a:lnSpc>
                <a:spcPct val="100000"/>
              </a:lnSpc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两个像素的位置是否相邻</a:t>
            </a:r>
            <a:endParaRPr sz="3200">
              <a:latin typeface="NSimSun"/>
              <a:cs typeface="NSimSun"/>
            </a:endParaRPr>
          </a:p>
          <a:p>
            <a:pPr marL="755650" marR="5080" indent="-285750">
              <a:lnSpc>
                <a:spcPts val="3450"/>
              </a:lnSpc>
              <a:spcBef>
                <a:spcPts val="810"/>
              </a:spcBef>
            </a:pPr>
            <a:r>
              <a:rPr dirty="0" sz="2200" spc="80">
                <a:solidFill>
                  <a:srgbClr val="FF0000"/>
                </a:solidFill>
                <a:latin typeface="Segoe UI Symbol"/>
                <a:cs typeface="Segoe UI Symbol"/>
              </a:rPr>
              <a:t>✓</a:t>
            </a:r>
            <a:r>
              <a:rPr dirty="0" sz="2200" spc="-8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两个像素的灰度值是否满足特定的相 似性准则（或者是否相等）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4205"/>
              </a:lnSpc>
              <a:spcBef>
                <a:spcPts val="380"/>
              </a:spcBef>
            </a:pPr>
            <a:r>
              <a:rPr dirty="0" sz="2500" spc="85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145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600">
                <a:latin typeface="NSimSun"/>
                <a:cs typeface="NSimSun"/>
              </a:rPr>
              <a:t>4连通、8连通、m连通的定义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8457" y="850138"/>
            <a:ext cx="28689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像素间的连通性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88415" y="5225796"/>
            <a:ext cx="1514855" cy="1504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81098" y="959865"/>
            <a:ext cx="6123305" cy="5680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417576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间断检测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点检测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线检测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边缘检测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寻找间断的一般方法：模板检测</a:t>
            </a:r>
            <a:endParaRPr sz="3200">
              <a:latin typeface="NSimSun"/>
              <a:cs typeface="NSimSun"/>
            </a:endParaRPr>
          </a:p>
          <a:p>
            <a:pPr marL="704215">
              <a:lnSpc>
                <a:spcPct val="100000"/>
              </a:lnSpc>
              <a:spcBef>
                <a:spcPts val="1720"/>
              </a:spcBef>
            </a:pPr>
            <a:r>
              <a:rPr dirty="0" sz="2300" spc="5" i="1">
                <a:latin typeface="Times New Roman"/>
                <a:cs typeface="Times New Roman"/>
              </a:rPr>
              <a:t>R</a:t>
            </a:r>
            <a:r>
              <a:rPr dirty="0" sz="2300" spc="25" i="1">
                <a:latin typeface="Times New Roman"/>
                <a:cs typeface="Times New Roman"/>
              </a:rPr>
              <a:t> </a:t>
            </a:r>
            <a:r>
              <a:rPr dirty="0" sz="2300" spc="5">
                <a:latin typeface="Symbol"/>
                <a:cs typeface="Symbol"/>
              </a:rPr>
              <a:t></a:t>
            </a:r>
            <a:r>
              <a:rPr dirty="0" sz="2300" spc="-150">
                <a:latin typeface="Times New Roman"/>
                <a:cs typeface="Times New Roman"/>
              </a:rPr>
              <a:t> </a:t>
            </a:r>
            <a:r>
              <a:rPr dirty="0" sz="2450" spc="-190" i="1">
                <a:latin typeface="Symbol"/>
                <a:cs typeface="Symbol"/>
              </a:rPr>
              <a:t></a:t>
            </a:r>
            <a:r>
              <a:rPr dirty="0" baseline="-20833" sz="2400" spc="187">
                <a:latin typeface="Times New Roman"/>
                <a:cs typeface="Times New Roman"/>
              </a:rPr>
              <a:t>1</a:t>
            </a:r>
            <a:r>
              <a:rPr dirty="0" sz="2300" spc="-65" i="1">
                <a:latin typeface="Times New Roman"/>
                <a:cs typeface="Times New Roman"/>
              </a:rPr>
              <a:t>z</a:t>
            </a:r>
            <a:r>
              <a:rPr dirty="0" baseline="-20833" sz="2400" spc="15">
                <a:latin typeface="Times New Roman"/>
                <a:cs typeface="Times New Roman"/>
              </a:rPr>
              <a:t>1</a:t>
            </a:r>
            <a:r>
              <a:rPr dirty="0" baseline="-20833" sz="2400" spc="195">
                <a:latin typeface="Times New Roman"/>
                <a:cs typeface="Times New Roman"/>
              </a:rPr>
              <a:t> </a:t>
            </a:r>
            <a:r>
              <a:rPr dirty="0" sz="2300" spc="5">
                <a:latin typeface="Symbol"/>
                <a:cs typeface="Symbol"/>
              </a:rPr>
              <a:t></a:t>
            </a:r>
            <a:r>
              <a:rPr dirty="0" sz="2300" spc="-290">
                <a:latin typeface="Times New Roman"/>
                <a:cs typeface="Times New Roman"/>
              </a:rPr>
              <a:t> </a:t>
            </a:r>
            <a:r>
              <a:rPr dirty="0" sz="2450" spc="-10" i="1">
                <a:latin typeface="Symbol"/>
                <a:cs typeface="Symbol"/>
              </a:rPr>
              <a:t></a:t>
            </a:r>
            <a:r>
              <a:rPr dirty="0" baseline="-20833" sz="2400" spc="15">
                <a:latin typeface="Times New Roman"/>
                <a:cs typeface="Times New Roman"/>
              </a:rPr>
              <a:t>2</a:t>
            </a:r>
            <a:r>
              <a:rPr dirty="0" baseline="-20833" sz="2400" spc="-240">
                <a:latin typeface="Times New Roman"/>
                <a:cs typeface="Times New Roman"/>
              </a:rPr>
              <a:t> </a:t>
            </a:r>
            <a:r>
              <a:rPr dirty="0" sz="2300" spc="114" i="1">
                <a:latin typeface="Times New Roman"/>
                <a:cs typeface="Times New Roman"/>
              </a:rPr>
              <a:t>z</a:t>
            </a:r>
            <a:r>
              <a:rPr dirty="0" baseline="-20833" sz="2400" spc="15">
                <a:latin typeface="Times New Roman"/>
                <a:cs typeface="Times New Roman"/>
              </a:rPr>
              <a:t>2</a:t>
            </a:r>
            <a:r>
              <a:rPr dirty="0" baseline="-20833" sz="2400">
                <a:latin typeface="Times New Roman"/>
                <a:cs typeface="Times New Roman"/>
              </a:rPr>
              <a:t> </a:t>
            </a:r>
            <a:r>
              <a:rPr dirty="0" baseline="-20833" sz="2400" spc="-225">
                <a:latin typeface="Times New Roman"/>
                <a:cs typeface="Times New Roman"/>
              </a:rPr>
              <a:t> </a:t>
            </a:r>
            <a:r>
              <a:rPr dirty="0" sz="2300" spc="5">
                <a:latin typeface="Symbol"/>
                <a:cs typeface="Symbol"/>
              </a:rPr>
              <a:t></a:t>
            </a:r>
            <a:r>
              <a:rPr dirty="0" sz="2300" spc="-29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...</a:t>
            </a:r>
            <a:r>
              <a:rPr dirty="0" sz="2300" spc="-320">
                <a:latin typeface="Times New Roman"/>
                <a:cs typeface="Times New Roman"/>
              </a:rPr>
              <a:t> </a:t>
            </a:r>
            <a:r>
              <a:rPr dirty="0" sz="2300" spc="5">
                <a:latin typeface="Symbol"/>
                <a:cs typeface="Symbol"/>
              </a:rPr>
              <a:t></a:t>
            </a:r>
            <a:r>
              <a:rPr dirty="0" sz="2300" spc="-290">
                <a:latin typeface="Times New Roman"/>
                <a:cs typeface="Times New Roman"/>
              </a:rPr>
              <a:t> </a:t>
            </a:r>
            <a:r>
              <a:rPr dirty="0" sz="2450" spc="-65" i="1">
                <a:latin typeface="Symbol"/>
                <a:cs typeface="Symbol"/>
              </a:rPr>
              <a:t></a:t>
            </a:r>
            <a:r>
              <a:rPr dirty="0" baseline="-20833" sz="2400" spc="15">
                <a:latin typeface="Times New Roman"/>
                <a:cs typeface="Times New Roman"/>
              </a:rPr>
              <a:t>9</a:t>
            </a:r>
            <a:r>
              <a:rPr dirty="0" baseline="-20833" sz="2400" spc="-232">
                <a:latin typeface="Times New Roman"/>
                <a:cs typeface="Times New Roman"/>
              </a:rPr>
              <a:t> </a:t>
            </a:r>
            <a:r>
              <a:rPr dirty="0" sz="2300" spc="70" i="1">
                <a:latin typeface="Times New Roman"/>
                <a:cs typeface="Times New Roman"/>
              </a:rPr>
              <a:t>z</a:t>
            </a:r>
            <a:r>
              <a:rPr dirty="0" baseline="-20833" sz="2400" spc="15">
                <a:latin typeface="Times New Roman"/>
                <a:cs typeface="Times New Roman"/>
              </a:rPr>
              <a:t>9</a:t>
            </a:r>
            <a:endParaRPr baseline="-20833" sz="2400">
              <a:latin typeface="Times New Roman"/>
              <a:cs typeface="Times New Roman"/>
            </a:endParaRPr>
          </a:p>
          <a:p>
            <a:pPr algn="ctr" marR="3455670">
              <a:lnSpc>
                <a:spcPts val="1040"/>
              </a:lnSpc>
              <a:spcBef>
                <a:spcPts val="905"/>
              </a:spcBef>
            </a:pPr>
            <a:r>
              <a:rPr dirty="0" sz="1600" spc="10">
                <a:latin typeface="Times New Roman"/>
                <a:cs typeface="Times New Roman"/>
              </a:rPr>
              <a:t>9</a:t>
            </a:r>
            <a:endParaRPr sz="1600">
              <a:latin typeface="Times New Roman"/>
              <a:cs typeface="Times New Roman"/>
            </a:endParaRPr>
          </a:p>
          <a:p>
            <a:pPr marL="913765">
              <a:lnSpc>
                <a:spcPts val="4100"/>
              </a:lnSpc>
            </a:pPr>
            <a:r>
              <a:rPr dirty="0" sz="2300" spc="5">
                <a:latin typeface="Symbol"/>
                <a:cs typeface="Symbol"/>
              </a:rPr>
              <a:t></a:t>
            </a:r>
            <a:r>
              <a:rPr dirty="0" sz="2300" spc="-35">
                <a:latin typeface="Times New Roman"/>
                <a:cs typeface="Times New Roman"/>
              </a:rPr>
              <a:t> </a:t>
            </a:r>
            <a:r>
              <a:rPr dirty="0" baseline="-10040" sz="6225" spc="202">
                <a:latin typeface="Symbol"/>
                <a:cs typeface="Symbol"/>
              </a:rPr>
              <a:t></a:t>
            </a:r>
            <a:r>
              <a:rPr dirty="0" sz="2450" spc="-65" i="1">
                <a:latin typeface="Symbol"/>
                <a:cs typeface="Symbol"/>
              </a:rPr>
              <a:t></a:t>
            </a:r>
            <a:r>
              <a:rPr dirty="0" baseline="-20833" sz="2400" spc="7" i="1">
                <a:latin typeface="Times New Roman"/>
                <a:cs typeface="Times New Roman"/>
              </a:rPr>
              <a:t>i</a:t>
            </a:r>
            <a:r>
              <a:rPr dirty="0" baseline="-20833" sz="2400" spc="-142" i="1">
                <a:latin typeface="Times New Roman"/>
                <a:cs typeface="Times New Roman"/>
              </a:rPr>
              <a:t> </a:t>
            </a:r>
            <a:r>
              <a:rPr dirty="0" sz="2300" spc="60" i="1">
                <a:latin typeface="Times New Roman"/>
                <a:cs typeface="Times New Roman"/>
              </a:rPr>
              <a:t>z</a:t>
            </a:r>
            <a:r>
              <a:rPr dirty="0" baseline="-20833" sz="2400" spc="7" i="1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  <a:p>
            <a:pPr algn="ctr" marR="3441065">
              <a:lnSpc>
                <a:spcPct val="100000"/>
              </a:lnSpc>
              <a:spcBef>
                <a:spcPts val="335"/>
              </a:spcBef>
            </a:pPr>
            <a:r>
              <a:rPr dirty="0" sz="1600" spc="130" i="1">
                <a:latin typeface="Times New Roman"/>
                <a:cs typeface="Times New Roman"/>
              </a:rPr>
              <a:t>i</a:t>
            </a:r>
            <a:r>
              <a:rPr dirty="0" sz="1600" spc="-85">
                <a:latin typeface="Symbol"/>
                <a:cs typeface="Symbol"/>
              </a:rPr>
              <a:t></a:t>
            </a:r>
            <a:r>
              <a:rPr dirty="0" sz="1600" spc="1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间断检测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24031" y="2538476"/>
            <a:ext cx="14478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，则在模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6940" y="3606787"/>
            <a:ext cx="7259955" cy="3197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其中，T是阈值，R是模板计算值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3050">
              <a:latin typeface="Times New Roman"/>
              <a:cs typeface="Times New Roman"/>
            </a:endParaRPr>
          </a:p>
          <a:p>
            <a:pPr marL="113664" marR="5080">
              <a:lnSpc>
                <a:spcPct val="100000"/>
              </a:lnSpc>
              <a:tabLst>
                <a:tab pos="49149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基本思想：如果一个孤立点与它周围的点不 同，则可以使用上述模板进行检测。</a:t>
            </a:r>
            <a:endParaRPr sz="2800">
              <a:latin typeface="NSimSun"/>
              <a:cs typeface="NSimSun"/>
            </a:endParaRPr>
          </a:p>
          <a:p>
            <a:pPr marL="113664" marR="182245">
              <a:lnSpc>
                <a:spcPct val="100000"/>
              </a:lnSpc>
              <a:spcBef>
                <a:spcPts val="1685"/>
              </a:spcBef>
              <a:tabLst>
                <a:tab pos="49149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注意：如果模板响应为0，则表示在灰度级 为常数的区域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80910" y="2627376"/>
            <a:ext cx="0" cy="361315"/>
          </a:xfrm>
          <a:custGeom>
            <a:avLst/>
            <a:gdLst/>
            <a:ahLst/>
            <a:cxnLst/>
            <a:rect l="l" t="t" r="r" b="b"/>
            <a:pathLst>
              <a:path w="0" h="361314">
                <a:moveTo>
                  <a:pt x="0" y="0"/>
                </a:moveTo>
                <a:lnTo>
                  <a:pt x="0" y="361188"/>
                </a:lnTo>
              </a:path>
            </a:pathLst>
          </a:custGeom>
          <a:ln w="14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27036" y="2627376"/>
            <a:ext cx="0" cy="361315"/>
          </a:xfrm>
          <a:custGeom>
            <a:avLst/>
            <a:gdLst/>
            <a:ahLst/>
            <a:cxnLst/>
            <a:rect l="l" t="t" r="r" b="b"/>
            <a:pathLst>
              <a:path w="0" h="361314">
                <a:moveTo>
                  <a:pt x="0" y="0"/>
                </a:moveTo>
                <a:lnTo>
                  <a:pt x="0" y="361188"/>
                </a:lnTo>
              </a:path>
            </a:pathLst>
          </a:custGeom>
          <a:ln w="14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9154" rIns="0" bIns="0" rtlCol="0" vert="horz">
            <a:spAutoFit/>
          </a:bodyPr>
          <a:lstStyle/>
          <a:p>
            <a:pPr marL="641350">
              <a:lnSpc>
                <a:spcPct val="100000"/>
              </a:lnSpc>
              <a:tabLst>
                <a:tab pos="105283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/>
              <a:t>点检测</a:t>
            </a:r>
            <a:endParaRPr sz="3200">
              <a:latin typeface="Times New Roman"/>
              <a:cs typeface="Times New Roman"/>
            </a:endParaRPr>
          </a:p>
          <a:p>
            <a:pPr marL="1351915">
              <a:lnSpc>
                <a:spcPct val="100000"/>
              </a:lnSpc>
              <a:spcBef>
                <a:spcPts val="1675"/>
              </a:spcBef>
            </a:pPr>
            <a:r>
              <a:rPr dirty="0" sz="2800" spc="-5"/>
              <a:t>使用如图所示的模板，如</a:t>
            </a:r>
            <a:r>
              <a:rPr dirty="0" sz="2800"/>
              <a:t>果</a:t>
            </a:r>
            <a:r>
              <a:rPr dirty="0" sz="2800" spc="-204"/>
              <a:t> </a:t>
            </a:r>
            <a:r>
              <a:rPr dirty="0" baseline="2415" sz="3450" spc="7" i="1">
                <a:latin typeface="Times New Roman"/>
                <a:cs typeface="Times New Roman"/>
              </a:rPr>
              <a:t>R</a:t>
            </a:r>
            <a:r>
              <a:rPr dirty="0" baseline="2415" sz="3450" i="1">
                <a:latin typeface="Times New Roman"/>
                <a:cs typeface="Times New Roman"/>
              </a:rPr>
              <a:t> </a:t>
            </a:r>
            <a:r>
              <a:rPr dirty="0" baseline="2415" sz="3450" spc="-337" i="1">
                <a:latin typeface="Times New Roman"/>
                <a:cs typeface="Times New Roman"/>
              </a:rPr>
              <a:t> </a:t>
            </a:r>
            <a:r>
              <a:rPr dirty="0" baseline="2415" sz="3450">
                <a:latin typeface="Symbol"/>
                <a:cs typeface="Symbol"/>
              </a:rPr>
              <a:t></a:t>
            </a:r>
            <a:r>
              <a:rPr dirty="0" baseline="2415" sz="3450" spc="-232">
                <a:latin typeface="Times New Roman"/>
                <a:cs typeface="Times New Roman"/>
              </a:rPr>
              <a:t> </a:t>
            </a:r>
            <a:r>
              <a:rPr dirty="0" baseline="2415" sz="3450" i="1">
                <a:latin typeface="Times New Roman"/>
                <a:cs typeface="Times New Roman"/>
              </a:rPr>
              <a:t>T</a:t>
            </a:r>
            <a:endParaRPr baseline="2415" sz="3450">
              <a:latin typeface="Times New Roman"/>
              <a:cs typeface="Times New Roman"/>
            </a:endParaRPr>
          </a:p>
          <a:p>
            <a:pPr marL="641350">
              <a:lnSpc>
                <a:spcPts val="3295"/>
              </a:lnSpc>
            </a:pPr>
            <a:r>
              <a:rPr dirty="0" sz="2800" spc="-5"/>
              <a:t>板中心位置检测到一个点</a:t>
            </a:r>
            <a:endParaRPr sz="2800"/>
          </a:p>
        </p:txBody>
      </p:sp>
      <p:sp>
        <p:nvSpPr>
          <p:cNvPr id="11" name="object 11"/>
          <p:cNvSpPr/>
          <p:nvPr/>
        </p:nvSpPr>
        <p:spPr>
          <a:xfrm>
            <a:off x="7723517" y="3200400"/>
            <a:ext cx="1358646" cy="1441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点检测例子</a:t>
            </a:r>
          </a:p>
        </p:txBody>
      </p:sp>
      <p:sp>
        <p:nvSpPr>
          <p:cNvPr id="6" name="object 6"/>
          <p:cNvSpPr/>
          <p:nvPr/>
        </p:nvSpPr>
        <p:spPr>
          <a:xfrm>
            <a:off x="2467241" y="2554223"/>
            <a:ext cx="5903976" cy="23766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06659" y="3130295"/>
            <a:ext cx="289560" cy="360680"/>
          </a:xfrm>
          <a:custGeom>
            <a:avLst/>
            <a:gdLst/>
            <a:ahLst/>
            <a:cxnLst/>
            <a:rect l="l" t="t" r="r" b="b"/>
            <a:pathLst>
              <a:path w="289560" h="360679">
                <a:moveTo>
                  <a:pt x="144779" y="0"/>
                </a:moveTo>
                <a:lnTo>
                  <a:pt x="106274" y="6441"/>
                </a:lnTo>
                <a:lnTo>
                  <a:pt x="71684" y="24609"/>
                </a:lnTo>
                <a:lnTo>
                  <a:pt x="42386" y="52768"/>
                </a:lnTo>
                <a:lnTo>
                  <a:pt x="19755" y="89182"/>
                </a:lnTo>
                <a:lnTo>
                  <a:pt x="5168" y="132115"/>
                </a:lnTo>
                <a:lnTo>
                  <a:pt x="0" y="179832"/>
                </a:lnTo>
                <a:lnTo>
                  <a:pt x="5168" y="227869"/>
                </a:lnTo>
                <a:lnTo>
                  <a:pt x="19755" y="271018"/>
                </a:lnTo>
                <a:lnTo>
                  <a:pt x="42386" y="307562"/>
                </a:lnTo>
                <a:lnTo>
                  <a:pt x="71684" y="335788"/>
                </a:lnTo>
                <a:lnTo>
                  <a:pt x="106274" y="353980"/>
                </a:lnTo>
                <a:lnTo>
                  <a:pt x="144779" y="360426"/>
                </a:lnTo>
                <a:lnTo>
                  <a:pt x="183285" y="353980"/>
                </a:lnTo>
                <a:lnTo>
                  <a:pt x="217875" y="335788"/>
                </a:lnTo>
                <a:lnTo>
                  <a:pt x="247173" y="307562"/>
                </a:lnTo>
                <a:lnTo>
                  <a:pt x="269804" y="271018"/>
                </a:lnTo>
                <a:lnTo>
                  <a:pt x="284391" y="227869"/>
                </a:lnTo>
                <a:lnTo>
                  <a:pt x="289559" y="179832"/>
                </a:lnTo>
                <a:lnTo>
                  <a:pt x="284391" y="132115"/>
                </a:lnTo>
                <a:lnTo>
                  <a:pt x="269804" y="89182"/>
                </a:lnTo>
                <a:lnTo>
                  <a:pt x="247173" y="52768"/>
                </a:lnTo>
                <a:lnTo>
                  <a:pt x="217875" y="24609"/>
                </a:lnTo>
                <a:lnTo>
                  <a:pt x="183285" y="6441"/>
                </a:lnTo>
                <a:lnTo>
                  <a:pt x="144779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98533" y="2337816"/>
            <a:ext cx="1156970" cy="798195"/>
          </a:xfrm>
          <a:custGeom>
            <a:avLst/>
            <a:gdLst/>
            <a:ahLst/>
            <a:cxnLst/>
            <a:rect l="l" t="t" r="r" b="b"/>
            <a:pathLst>
              <a:path w="1156970" h="798194">
                <a:moveTo>
                  <a:pt x="84582" y="12192"/>
                </a:moveTo>
                <a:lnTo>
                  <a:pt x="0" y="0"/>
                </a:lnTo>
                <a:lnTo>
                  <a:pt x="41910" y="74676"/>
                </a:lnTo>
                <a:lnTo>
                  <a:pt x="48768" y="64633"/>
                </a:lnTo>
                <a:lnTo>
                  <a:pt x="48768" y="41148"/>
                </a:lnTo>
                <a:lnTo>
                  <a:pt x="56388" y="31242"/>
                </a:lnTo>
                <a:lnTo>
                  <a:pt x="66723" y="38342"/>
                </a:lnTo>
                <a:lnTo>
                  <a:pt x="84582" y="12192"/>
                </a:lnTo>
                <a:close/>
              </a:path>
              <a:path w="1156970" h="798194">
                <a:moveTo>
                  <a:pt x="66723" y="38342"/>
                </a:moveTo>
                <a:lnTo>
                  <a:pt x="56388" y="31242"/>
                </a:lnTo>
                <a:lnTo>
                  <a:pt x="48768" y="41148"/>
                </a:lnTo>
                <a:lnTo>
                  <a:pt x="59681" y="48653"/>
                </a:lnTo>
                <a:lnTo>
                  <a:pt x="66723" y="38342"/>
                </a:lnTo>
                <a:close/>
              </a:path>
              <a:path w="1156970" h="798194">
                <a:moveTo>
                  <a:pt x="59681" y="48653"/>
                </a:moveTo>
                <a:lnTo>
                  <a:pt x="48768" y="41148"/>
                </a:lnTo>
                <a:lnTo>
                  <a:pt x="48768" y="64633"/>
                </a:lnTo>
                <a:lnTo>
                  <a:pt x="59681" y="48653"/>
                </a:lnTo>
                <a:close/>
              </a:path>
              <a:path w="1156970" h="798194">
                <a:moveTo>
                  <a:pt x="1156716" y="787145"/>
                </a:moveTo>
                <a:lnTo>
                  <a:pt x="66723" y="38342"/>
                </a:lnTo>
                <a:lnTo>
                  <a:pt x="59681" y="48653"/>
                </a:lnTo>
                <a:lnTo>
                  <a:pt x="1149096" y="797813"/>
                </a:lnTo>
                <a:lnTo>
                  <a:pt x="1156716" y="787145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949323" y="1880615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孔中嵌有一个黑点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0585" y="1887473"/>
            <a:ext cx="2082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应用检测模板的结果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40982" y="1725808"/>
            <a:ext cx="2844800" cy="82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使用图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b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中像素最高值的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90% 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作为阈值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66011" y="3130295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144779" y="0"/>
                </a:moveTo>
                <a:lnTo>
                  <a:pt x="106274" y="6441"/>
                </a:lnTo>
                <a:lnTo>
                  <a:pt x="71684" y="24609"/>
                </a:lnTo>
                <a:lnTo>
                  <a:pt x="42386" y="52768"/>
                </a:lnTo>
                <a:lnTo>
                  <a:pt x="19755" y="89182"/>
                </a:lnTo>
                <a:lnTo>
                  <a:pt x="5168" y="132115"/>
                </a:lnTo>
                <a:lnTo>
                  <a:pt x="0" y="179832"/>
                </a:lnTo>
                <a:lnTo>
                  <a:pt x="5168" y="227869"/>
                </a:lnTo>
                <a:lnTo>
                  <a:pt x="19755" y="271018"/>
                </a:lnTo>
                <a:lnTo>
                  <a:pt x="42386" y="307562"/>
                </a:lnTo>
                <a:lnTo>
                  <a:pt x="71684" y="335788"/>
                </a:lnTo>
                <a:lnTo>
                  <a:pt x="106274" y="353980"/>
                </a:lnTo>
                <a:lnTo>
                  <a:pt x="144779" y="360426"/>
                </a:lnTo>
                <a:lnTo>
                  <a:pt x="183229" y="353980"/>
                </a:lnTo>
                <a:lnTo>
                  <a:pt x="217677" y="335788"/>
                </a:lnTo>
                <a:lnTo>
                  <a:pt x="246792" y="307562"/>
                </a:lnTo>
                <a:lnTo>
                  <a:pt x="269239" y="271018"/>
                </a:lnTo>
                <a:lnTo>
                  <a:pt x="283686" y="227869"/>
                </a:lnTo>
                <a:lnTo>
                  <a:pt x="288797" y="179832"/>
                </a:lnTo>
                <a:lnTo>
                  <a:pt x="283686" y="132115"/>
                </a:lnTo>
                <a:lnTo>
                  <a:pt x="269239" y="89182"/>
                </a:lnTo>
                <a:lnTo>
                  <a:pt x="246792" y="52768"/>
                </a:lnTo>
                <a:lnTo>
                  <a:pt x="217677" y="24609"/>
                </a:lnTo>
                <a:lnTo>
                  <a:pt x="183229" y="6441"/>
                </a:lnTo>
                <a:lnTo>
                  <a:pt x="144779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937130" y="5111483"/>
            <a:ext cx="7490459" cy="1554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0950">
              <a:lnSpc>
                <a:spcPct val="100000"/>
              </a:lnSpc>
              <a:tabLst>
                <a:tab pos="3409315" algn="l"/>
                <a:tab pos="5295265" algn="l"/>
              </a:tabLst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a	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b	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  <a:p>
            <a:pPr marL="1079500" marR="5080" indent="-1067435">
              <a:lnSpc>
                <a:spcPct val="145200"/>
              </a:lnSpc>
              <a:spcBef>
                <a:spcPts val="385"/>
              </a:spcBef>
            </a:pPr>
            <a:r>
              <a:rPr dirty="0" sz="2800" spc="-5">
                <a:solidFill>
                  <a:srgbClr val="EE2B0A"/>
                </a:solidFill>
                <a:latin typeface="SimSun"/>
                <a:cs typeface="SimSun"/>
              </a:rPr>
              <a:t>结论：孤立点可以通过检测模板并设置阈值进行 </a:t>
            </a:r>
            <a:r>
              <a:rPr dirty="0" sz="2800" spc="-10">
                <a:solidFill>
                  <a:srgbClr val="EE2B0A"/>
                </a:solidFill>
                <a:latin typeface="SimSun"/>
                <a:cs typeface="SimSun"/>
              </a:rPr>
              <a:t>检测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间断检测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3171825" cy="1119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线检测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7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4个线检测模板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8311" y="4462526"/>
            <a:ext cx="6034405" cy="2342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第一个模板对水平线有最大响应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第二个模板对45</a:t>
            </a:r>
            <a:r>
              <a:rPr dirty="0" baseline="23391" sz="2850" spc="-7">
                <a:latin typeface="NSimSun"/>
                <a:cs typeface="NSimSun"/>
              </a:rPr>
              <a:t>o</a:t>
            </a:r>
            <a:r>
              <a:rPr dirty="0" sz="2800" spc="-5">
                <a:latin typeface="NSimSun"/>
                <a:cs typeface="NSimSun"/>
              </a:rPr>
              <a:t>方向线有最大响应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第三个模板对垂直线有最大响应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第四个模板对-4</a:t>
            </a:r>
            <a:r>
              <a:rPr dirty="0" sz="2800">
                <a:latin typeface="NSimSun"/>
                <a:cs typeface="NSimSun"/>
              </a:rPr>
              <a:t>5</a:t>
            </a:r>
            <a:r>
              <a:rPr dirty="0" baseline="23391" sz="2850" spc="-7">
                <a:latin typeface="NSimSun"/>
                <a:cs typeface="NSimSun"/>
              </a:rPr>
              <a:t>o</a:t>
            </a:r>
            <a:r>
              <a:rPr dirty="0" sz="2800" spc="-5">
                <a:latin typeface="NSimSun"/>
                <a:cs typeface="NSimSun"/>
              </a:rPr>
              <a:t>方向线有最大响应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91169" y="2999994"/>
            <a:ext cx="6226302" cy="1425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间断检测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9154" rIns="0" bIns="0" rtlCol="0" vert="horz">
            <a:spAutoFit/>
          </a:bodyPr>
          <a:lstStyle/>
          <a:p>
            <a:pPr marL="641350">
              <a:lnSpc>
                <a:spcPct val="100000"/>
              </a:lnSpc>
              <a:tabLst>
                <a:tab pos="105283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/>
              <a:t>线检测</a:t>
            </a:r>
            <a:endParaRPr sz="3200">
              <a:latin typeface="Times New Roman"/>
              <a:cs typeface="Times New Roman"/>
            </a:endParaRPr>
          </a:p>
          <a:p>
            <a:pPr marL="1098550">
              <a:lnSpc>
                <a:spcPct val="100000"/>
              </a:lnSpc>
              <a:spcBef>
                <a:spcPts val="1675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/>
              <a:t>用</a:t>
            </a:r>
            <a:r>
              <a:rPr dirty="0" sz="2800" spc="-5"/>
              <a:t>R</a:t>
            </a:r>
            <a:r>
              <a:rPr dirty="0" baseline="-20467" sz="2850"/>
              <a:t>1</a:t>
            </a:r>
            <a:r>
              <a:rPr dirty="0" sz="2800" spc="-5"/>
              <a:t>,R</a:t>
            </a:r>
            <a:r>
              <a:rPr dirty="0" baseline="-20467" sz="2850"/>
              <a:t>2</a:t>
            </a:r>
            <a:r>
              <a:rPr dirty="0" sz="2800" spc="-5"/>
              <a:t>,</a:t>
            </a:r>
            <a:r>
              <a:rPr dirty="0" sz="2800"/>
              <a:t>R</a:t>
            </a:r>
            <a:r>
              <a:rPr dirty="0" baseline="-20467" sz="2850" spc="-7"/>
              <a:t>3</a:t>
            </a:r>
            <a:r>
              <a:rPr dirty="0" sz="2800" spc="-10"/>
              <a:t>和</a:t>
            </a:r>
            <a:r>
              <a:rPr dirty="0" sz="2800"/>
              <a:t>R</a:t>
            </a:r>
            <a:r>
              <a:rPr dirty="0" baseline="-20467" sz="2850" spc="-7"/>
              <a:t>4</a:t>
            </a:r>
            <a:r>
              <a:rPr dirty="0" sz="2800" spc="-5"/>
              <a:t>分别代表水平、45</a:t>
            </a:r>
            <a:r>
              <a:rPr dirty="0" baseline="23391" sz="2850" spc="-7"/>
              <a:t>o</a:t>
            </a:r>
            <a:r>
              <a:rPr dirty="0" sz="2800" spc="-5"/>
              <a:t>、垂直和</a:t>
            </a:r>
            <a:endParaRPr sz="2800">
              <a:latin typeface="Times New Roman"/>
              <a:cs typeface="Times New Roman"/>
            </a:endParaRPr>
          </a:p>
          <a:p>
            <a:pPr marL="1098550">
              <a:lnSpc>
                <a:spcPts val="3295"/>
              </a:lnSpc>
              <a:spcBef>
                <a:spcPts val="1685"/>
              </a:spcBef>
            </a:pPr>
            <a:r>
              <a:rPr dirty="0" sz="2800"/>
              <a:t>-4</a:t>
            </a:r>
            <a:r>
              <a:rPr dirty="0" sz="2800" spc="-5"/>
              <a:t>5</a:t>
            </a:r>
            <a:r>
              <a:rPr dirty="0" baseline="23391" sz="2850" spc="-7"/>
              <a:t>o</a:t>
            </a:r>
            <a:r>
              <a:rPr dirty="0" sz="2800" spc="-5"/>
              <a:t>方向线的模板响应，在图像中心的点，如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2138286" y="3606800"/>
            <a:ext cx="3816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latin typeface="NSimSun"/>
                <a:cs typeface="NSimSun"/>
              </a:rPr>
              <a:t>果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8286" y="4248404"/>
            <a:ext cx="660209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则此点被认为与在模板i方向上的线更相关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8298" y="5530850"/>
            <a:ext cx="6981825" cy="148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83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则该点与水平线有更大的关联</a:t>
            </a:r>
            <a:endParaRPr sz="28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在灰度恒定的区域，上述4个模板的响应为 </a:t>
            </a:r>
            <a:r>
              <a:rPr dirty="0" sz="2800">
                <a:latin typeface="NSimSun"/>
                <a:cs typeface="NSimSun"/>
              </a:rPr>
              <a:t>零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63068" y="3752831"/>
            <a:ext cx="0" cy="337185"/>
          </a:xfrm>
          <a:custGeom>
            <a:avLst/>
            <a:gdLst/>
            <a:ahLst/>
            <a:cxnLst/>
            <a:rect l="l" t="t" r="r" b="b"/>
            <a:pathLst>
              <a:path w="0" h="337185">
                <a:moveTo>
                  <a:pt x="0" y="0"/>
                </a:moveTo>
                <a:lnTo>
                  <a:pt x="0" y="336803"/>
                </a:lnTo>
              </a:path>
            </a:pathLst>
          </a:custGeom>
          <a:ln w="114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22143" y="3752831"/>
            <a:ext cx="0" cy="337185"/>
          </a:xfrm>
          <a:custGeom>
            <a:avLst/>
            <a:gdLst/>
            <a:ahLst/>
            <a:cxnLst/>
            <a:rect l="l" t="t" r="r" b="b"/>
            <a:pathLst>
              <a:path w="0" h="337185">
                <a:moveTo>
                  <a:pt x="0" y="0"/>
                </a:moveTo>
                <a:lnTo>
                  <a:pt x="0" y="336803"/>
                </a:lnTo>
              </a:path>
            </a:pathLst>
          </a:custGeom>
          <a:ln w="114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90361" y="3715498"/>
            <a:ext cx="0" cy="411480"/>
          </a:xfrm>
          <a:custGeom>
            <a:avLst/>
            <a:gdLst/>
            <a:ahLst/>
            <a:cxnLst/>
            <a:rect l="l" t="t" r="r" b="b"/>
            <a:pathLst>
              <a:path w="0" h="411479">
                <a:moveTo>
                  <a:pt x="0" y="0"/>
                </a:moveTo>
                <a:lnTo>
                  <a:pt x="0" y="411483"/>
                </a:lnTo>
              </a:path>
            </a:pathLst>
          </a:custGeom>
          <a:ln w="114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86774" y="3715498"/>
            <a:ext cx="0" cy="411480"/>
          </a:xfrm>
          <a:custGeom>
            <a:avLst/>
            <a:gdLst/>
            <a:ahLst/>
            <a:cxnLst/>
            <a:rect l="l" t="t" r="r" b="b"/>
            <a:pathLst>
              <a:path w="0" h="411479">
                <a:moveTo>
                  <a:pt x="0" y="0"/>
                </a:moveTo>
                <a:lnTo>
                  <a:pt x="0" y="411483"/>
                </a:lnTo>
              </a:path>
            </a:pathLst>
          </a:custGeom>
          <a:ln w="114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83129" y="3716782"/>
            <a:ext cx="134937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254" i="1">
                <a:latin typeface="Times New Roman"/>
                <a:cs typeface="Times New Roman"/>
              </a:rPr>
              <a:t>R</a:t>
            </a:r>
            <a:r>
              <a:rPr dirty="0" baseline="-20370" sz="2250" i="1">
                <a:latin typeface="Times New Roman"/>
                <a:cs typeface="Times New Roman"/>
              </a:rPr>
              <a:t>i</a:t>
            </a:r>
            <a:r>
              <a:rPr dirty="0" baseline="-20370" sz="2250" i="1">
                <a:latin typeface="Times New Roman"/>
                <a:cs typeface="Times New Roman"/>
              </a:rPr>
              <a:t> </a:t>
            </a:r>
            <a:r>
              <a:rPr dirty="0" baseline="-20370" sz="2250" spc="225" i="1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</a:t>
            </a:r>
            <a:r>
              <a:rPr dirty="0" sz="2150" spc="45">
                <a:latin typeface="Times New Roman"/>
                <a:cs typeface="Times New Roman"/>
              </a:rPr>
              <a:t> </a:t>
            </a:r>
            <a:r>
              <a:rPr dirty="0" sz="2150" spc="20" i="1">
                <a:latin typeface="Times New Roman"/>
                <a:cs typeface="Times New Roman"/>
              </a:rPr>
              <a:t>R</a:t>
            </a:r>
            <a:r>
              <a:rPr dirty="0" baseline="-20370" sz="2250" i="1">
                <a:latin typeface="Times New Roman"/>
                <a:cs typeface="Times New Roman"/>
              </a:rPr>
              <a:t>j</a:t>
            </a:r>
            <a:r>
              <a:rPr dirty="0" baseline="-20370" sz="2250" spc="135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-65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j</a:t>
            </a:r>
            <a:r>
              <a:rPr dirty="0" sz="2150" spc="-125" i="1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</a:t>
            </a:r>
            <a:r>
              <a:rPr dirty="0" sz="2150" spc="-305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i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98147" y="4906511"/>
            <a:ext cx="0" cy="337185"/>
          </a:xfrm>
          <a:custGeom>
            <a:avLst/>
            <a:gdLst/>
            <a:ahLst/>
            <a:cxnLst/>
            <a:rect l="l" t="t" r="r" b="b"/>
            <a:pathLst>
              <a:path w="0" h="337185">
                <a:moveTo>
                  <a:pt x="0" y="0"/>
                </a:moveTo>
                <a:lnTo>
                  <a:pt x="0" y="336808"/>
                </a:lnTo>
              </a:path>
            </a:pathLst>
          </a:custGeom>
          <a:ln w="151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48670" y="4906511"/>
            <a:ext cx="0" cy="337185"/>
          </a:xfrm>
          <a:custGeom>
            <a:avLst/>
            <a:gdLst/>
            <a:ahLst/>
            <a:cxnLst/>
            <a:rect l="l" t="t" r="r" b="b"/>
            <a:pathLst>
              <a:path w="0" h="337185">
                <a:moveTo>
                  <a:pt x="0" y="0"/>
                </a:moveTo>
                <a:lnTo>
                  <a:pt x="0" y="336808"/>
                </a:lnTo>
              </a:path>
            </a:pathLst>
          </a:custGeom>
          <a:ln w="151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04527" y="4869168"/>
            <a:ext cx="0" cy="411480"/>
          </a:xfrm>
          <a:custGeom>
            <a:avLst/>
            <a:gdLst/>
            <a:ahLst/>
            <a:cxnLst/>
            <a:rect l="l" t="t" r="r" b="b"/>
            <a:pathLst>
              <a:path w="0" h="411479">
                <a:moveTo>
                  <a:pt x="0" y="0"/>
                </a:moveTo>
                <a:lnTo>
                  <a:pt x="0" y="411482"/>
                </a:lnTo>
              </a:path>
            </a:pathLst>
          </a:custGeom>
          <a:ln w="151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97720" y="4869168"/>
            <a:ext cx="0" cy="411480"/>
          </a:xfrm>
          <a:custGeom>
            <a:avLst/>
            <a:gdLst/>
            <a:ahLst/>
            <a:cxnLst/>
            <a:rect l="l" t="t" r="r" b="b"/>
            <a:pathLst>
              <a:path w="0" h="411479">
                <a:moveTo>
                  <a:pt x="0" y="0"/>
                </a:moveTo>
                <a:lnTo>
                  <a:pt x="0" y="411482"/>
                </a:lnTo>
              </a:path>
            </a:pathLst>
          </a:custGeom>
          <a:ln w="151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138311" y="4889245"/>
            <a:ext cx="217360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例：如</a:t>
            </a:r>
            <a:r>
              <a:rPr dirty="0" sz="2800">
                <a:latin typeface="NSimSun"/>
                <a:cs typeface="NSimSun"/>
              </a:rPr>
              <a:t>果</a:t>
            </a:r>
            <a:r>
              <a:rPr dirty="0" sz="2800" spc="-695">
                <a:latin typeface="NSimSun"/>
                <a:cs typeface="NSimSun"/>
              </a:rPr>
              <a:t> </a:t>
            </a:r>
            <a:r>
              <a:rPr dirty="0" baseline="20671" sz="3225" spc="-67" i="1">
                <a:latin typeface="Times New Roman"/>
                <a:cs typeface="Times New Roman"/>
              </a:rPr>
              <a:t>R</a:t>
            </a:r>
            <a:r>
              <a:rPr dirty="0" baseline="9259" sz="2250">
                <a:latin typeface="Times New Roman"/>
                <a:cs typeface="Times New Roman"/>
              </a:rPr>
              <a:t>1</a:t>
            </a:r>
            <a:endParaRPr baseline="9259" sz="2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7265" y="4870450"/>
            <a:ext cx="1855470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0515" algn="l"/>
              </a:tabLst>
            </a:pPr>
            <a:r>
              <a:rPr dirty="0" sz="2150">
                <a:latin typeface="Symbol"/>
                <a:cs typeface="Symbol"/>
              </a:rPr>
              <a:t></a:t>
            </a:r>
            <a:r>
              <a:rPr dirty="0" sz="2150">
                <a:latin typeface="Times New Roman"/>
                <a:cs typeface="Times New Roman"/>
              </a:rPr>
              <a:t>	</a:t>
            </a:r>
            <a:r>
              <a:rPr dirty="0" sz="2150" i="1">
                <a:latin typeface="Times New Roman"/>
                <a:cs typeface="Times New Roman"/>
              </a:rPr>
              <a:t>R</a:t>
            </a:r>
            <a:r>
              <a:rPr dirty="0" sz="2150" spc="-85" i="1">
                <a:latin typeface="Times New Roman"/>
                <a:cs typeface="Times New Roman"/>
              </a:rPr>
              <a:t> </a:t>
            </a:r>
            <a:r>
              <a:rPr dirty="0" baseline="-20370" sz="2250" i="1">
                <a:latin typeface="Times New Roman"/>
                <a:cs typeface="Times New Roman"/>
              </a:rPr>
              <a:t>j</a:t>
            </a:r>
            <a:r>
              <a:rPr dirty="0" baseline="-20370" sz="2250" i="1">
                <a:latin typeface="Times New Roman"/>
                <a:cs typeface="Times New Roman"/>
              </a:rPr>
              <a:t> </a:t>
            </a:r>
            <a:r>
              <a:rPr dirty="0" baseline="-20370" sz="2250" spc="7" i="1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,</a:t>
            </a:r>
            <a:r>
              <a:rPr dirty="0" sz="2150" spc="265">
                <a:latin typeface="Times New Roman"/>
                <a:cs typeface="Times New Roman"/>
              </a:rPr>
              <a:t> </a:t>
            </a:r>
            <a:r>
              <a:rPr dirty="0" sz="2150" i="1">
                <a:latin typeface="Times New Roman"/>
                <a:cs typeface="Times New Roman"/>
              </a:rPr>
              <a:t>j</a:t>
            </a:r>
            <a:r>
              <a:rPr dirty="0" sz="2150" spc="210" i="1">
                <a:latin typeface="Times New Roman"/>
                <a:cs typeface="Times New Roman"/>
              </a:rPr>
              <a:t> </a:t>
            </a:r>
            <a:r>
              <a:rPr dirty="0" sz="2150">
                <a:latin typeface="Symbol"/>
                <a:cs typeface="Symbol"/>
              </a:rPr>
              <a:t></a:t>
            </a:r>
            <a:r>
              <a:rPr dirty="0" sz="2150" spc="190">
                <a:latin typeface="Times New Roman"/>
                <a:cs typeface="Times New Roman"/>
              </a:rPr>
              <a:t> </a:t>
            </a:r>
            <a:r>
              <a:rPr dirty="0" sz="2150" spc="70">
                <a:latin typeface="Times New Roman"/>
                <a:cs typeface="Times New Roman"/>
              </a:rPr>
              <a:t>2</a:t>
            </a:r>
            <a:r>
              <a:rPr dirty="0" sz="2150" spc="25">
                <a:latin typeface="Times New Roman"/>
                <a:cs typeface="Times New Roman"/>
              </a:rPr>
              <a:t>,</a:t>
            </a:r>
            <a:r>
              <a:rPr dirty="0" sz="2150">
                <a:latin typeface="Times New Roman"/>
                <a:cs typeface="Times New Roman"/>
              </a:rPr>
              <a:t>3</a:t>
            </a:r>
            <a:r>
              <a:rPr dirty="0" sz="2150" spc="95">
                <a:latin typeface="Times New Roman"/>
                <a:cs typeface="Times New Roman"/>
              </a:rPr>
              <a:t>,</a:t>
            </a:r>
            <a:r>
              <a:rPr dirty="0" sz="2150">
                <a:latin typeface="Times New Roman"/>
                <a:cs typeface="Times New Roman"/>
              </a:rPr>
              <a:t>4</a:t>
            </a:r>
            <a:endParaRPr sz="2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线检测例子</a:t>
            </a:r>
          </a:p>
        </p:txBody>
      </p:sp>
      <p:sp>
        <p:nvSpPr>
          <p:cNvPr id="6" name="object 6"/>
          <p:cNvSpPr/>
          <p:nvPr/>
        </p:nvSpPr>
        <p:spPr>
          <a:xfrm>
            <a:off x="2554109" y="1906524"/>
            <a:ext cx="6248400" cy="50131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38605" y="1986594"/>
            <a:ext cx="2235200" cy="805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47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二值电路接线模板， 寻找方向为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-4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5</a:t>
            </a:r>
            <a:r>
              <a:rPr dirty="0" baseline="23148" sz="1800">
                <a:solidFill>
                  <a:srgbClr val="EE2B0A"/>
                </a:solidFill>
                <a:latin typeface="Times New Roman"/>
                <a:cs typeface="Times New Roman"/>
              </a:rPr>
              <a:t>o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的线条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2197" y="4781867"/>
            <a:ext cx="1168400" cy="1262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35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使用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-4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5</a:t>
            </a:r>
            <a:r>
              <a:rPr dirty="0" baseline="23148" sz="1800">
                <a:solidFill>
                  <a:srgbClr val="EE2B0A"/>
                </a:solidFill>
                <a:latin typeface="Times New Roman"/>
                <a:cs typeface="Times New Roman"/>
              </a:rPr>
              <a:t>o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模 板，得到结 果的绝对值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58227" y="4408182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使用阈值方法，阈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58227" y="4682942"/>
            <a:ext cx="1854200" cy="2062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4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值等于图像中最大 值得到的结果，一 些孤立点使用点模</a:t>
            </a:r>
            <a:endParaRPr sz="1800">
              <a:latin typeface="SimSun"/>
              <a:cs typeface="SimSun"/>
            </a:endParaRPr>
          </a:p>
          <a:p>
            <a:pPr algn="just" marL="12700" marR="5080">
              <a:lnSpc>
                <a:spcPct val="150300"/>
              </a:lnSpc>
              <a:spcBef>
                <a:spcPts val="5"/>
              </a:spcBef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板检测删除，或用 形态学腐蚀法删除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间断检测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616190" cy="3256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边缘检测</a:t>
            </a:r>
            <a:endParaRPr sz="3200">
              <a:latin typeface="NSimSun"/>
              <a:cs typeface="NSimSun"/>
            </a:endParaRPr>
          </a:p>
          <a:p>
            <a:pPr marL="825500" marR="27940" indent="-356235">
              <a:lnSpc>
                <a:spcPts val="5050"/>
              </a:lnSpc>
              <a:spcBef>
                <a:spcPts val="434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800" spc="-5">
                <a:latin typeface="NSimSun"/>
                <a:cs typeface="NSimSun"/>
              </a:rPr>
              <a:t>什么是边缘？ 一组相连的像素集合，这些像素位于两个区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2915"/>
              </a:lnSpc>
            </a:pPr>
            <a:r>
              <a:rPr dirty="0" sz="2800" spc="-5">
                <a:latin typeface="NSimSun"/>
                <a:cs typeface="NSimSun"/>
              </a:rPr>
              <a:t>域的边界上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一阶导数和二阶导数在识别图像边缘中的应 </a:t>
            </a:r>
            <a:r>
              <a:rPr dirty="0" sz="2800">
                <a:latin typeface="NSimSun"/>
                <a:cs typeface="NSimSun"/>
              </a:rPr>
              <a:t>用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数字边缘模型</a:t>
            </a:r>
          </a:p>
        </p:txBody>
      </p:sp>
      <p:sp>
        <p:nvSpPr>
          <p:cNvPr id="6" name="object 6"/>
          <p:cNvSpPr/>
          <p:nvPr/>
        </p:nvSpPr>
        <p:spPr>
          <a:xfrm>
            <a:off x="2538869" y="2193798"/>
            <a:ext cx="6294120" cy="30259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92273" y="1799844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理想数字边缘模型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1223" y="1799844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斜坡数字边缘模型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3165" y="5651500"/>
            <a:ext cx="6882765" cy="607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SimSun"/>
                <a:cs typeface="SimSun"/>
              </a:rPr>
              <a:t>斜坡的产生是由光学系统、取样和图像采集系统的不完善带来 的边缘模糊造成的</a:t>
            </a:r>
            <a:endParaRPr sz="2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间断检测</a:t>
            </a:r>
          </a:p>
        </p:txBody>
      </p:sp>
      <p:sp>
        <p:nvSpPr>
          <p:cNvPr id="6" name="object 6"/>
          <p:cNvSpPr/>
          <p:nvPr/>
        </p:nvSpPr>
        <p:spPr>
          <a:xfrm>
            <a:off x="2106815" y="1977389"/>
            <a:ext cx="6286500" cy="4930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05185" y="2049017"/>
            <a:ext cx="287655" cy="2449830"/>
          </a:xfrm>
          <a:custGeom>
            <a:avLst/>
            <a:gdLst/>
            <a:ahLst/>
            <a:cxnLst/>
            <a:rect l="l" t="t" r="r" b="b"/>
            <a:pathLst>
              <a:path w="287654" h="2449829">
                <a:moveTo>
                  <a:pt x="144017" y="0"/>
                </a:moveTo>
                <a:lnTo>
                  <a:pt x="108653" y="37425"/>
                </a:lnTo>
                <a:lnTo>
                  <a:pt x="92085" y="82483"/>
                </a:lnTo>
                <a:lnTo>
                  <a:pt x="76443" y="143573"/>
                </a:lnTo>
                <a:lnTo>
                  <a:pt x="61864" y="219547"/>
                </a:lnTo>
                <a:lnTo>
                  <a:pt x="55016" y="262756"/>
                </a:lnTo>
                <a:lnTo>
                  <a:pt x="48486" y="309256"/>
                </a:lnTo>
                <a:lnTo>
                  <a:pt x="42290" y="358902"/>
                </a:lnTo>
                <a:lnTo>
                  <a:pt x="36446" y="411550"/>
                </a:lnTo>
                <a:lnTo>
                  <a:pt x="30971" y="467058"/>
                </a:lnTo>
                <a:lnTo>
                  <a:pt x="25882" y="525282"/>
                </a:lnTo>
                <a:lnTo>
                  <a:pt x="21196" y="586078"/>
                </a:lnTo>
                <a:lnTo>
                  <a:pt x="16931" y="649303"/>
                </a:lnTo>
                <a:lnTo>
                  <a:pt x="13103" y="714812"/>
                </a:lnTo>
                <a:lnTo>
                  <a:pt x="9729" y="782463"/>
                </a:lnTo>
                <a:lnTo>
                  <a:pt x="6828" y="852111"/>
                </a:lnTo>
                <a:lnTo>
                  <a:pt x="4415" y="923614"/>
                </a:lnTo>
                <a:lnTo>
                  <a:pt x="2509" y="996828"/>
                </a:lnTo>
                <a:lnTo>
                  <a:pt x="1126" y="1071608"/>
                </a:lnTo>
                <a:lnTo>
                  <a:pt x="284" y="1147812"/>
                </a:lnTo>
                <a:lnTo>
                  <a:pt x="0" y="1225296"/>
                </a:lnTo>
                <a:lnTo>
                  <a:pt x="284" y="1302695"/>
                </a:lnTo>
                <a:lnTo>
                  <a:pt x="1126" y="1378820"/>
                </a:lnTo>
                <a:lnTo>
                  <a:pt x="2509" y="1453529"/>
                </a:lnTo>
                <a:lnTo>
                  <a:pt x="4415" y="1526676"/>
                </a:lnTo>
                <a:lnTo>
                  <a:pt x="6828" y="1598119"/>
                </a:lnTo>
                <a:lnTo>
                  <a:pt x="9729" y="1667713"/>
                </a:lnTo>
                <a:lnTo>
                  <a:pt x="13103" y="1735314"/>
                </a:lnTo>
                <a:lnTo>
                  <a:pt x="16931" y="1800779"/>
                </a:lnTo>
                <a:lnTo>
                  <a:pt x="21196" y="1863964"/>
                </a:lnTo>
                <a:lnTo>
                  <a:pt x="25882" y="1924724"/>
                </a:lnTo>
                <a:lnTo>
                  <a:pt x="30971" y="1982917"/>
                </a:lnTo>
                <a:lnTo>
                  <a:pt x="36446" y="2038398"/>
                </a:lnTo>
                <a:lnTo>
                  <a:pt x="42290" y="2091023"/>
                </a:lnTo>
                <a:lnTo>
                  <a:pt x="48486" y="2140648"/>
                </a:lnTo>
                <a:lnTo>
                  <a:pt x="55016" y="2187130"/>
                </a:lnTo>
                <a:lnTo>
                  <a:pt x="61864" y="2230325"/>
                </a:lnTo>
                <a:lnTo>
                  <a:pt x="69012" y="2270089"/>
                </a:lnTo>
                <a:lnTo>
                  <a:pt x="84139" y="2338748"/>
                </a:lnTo>
                <a:lnTo>
                  <a:pt x="100261" y="2391957"/>
                </a:lnTo>
                <a:lnTo>
                  <a:pt x="117241" y="2428564"/>
                </a:lnTo>
                <a:lnTo>
                  <a:pt x="144017" y="2449830"/>
                </a:lnTo>
                <a:lnTo>
                  <a:pt x="153091" y="2447419"/>
                </a:lnTo>
                <a:lnTo>
                  <a:pt x="179334" y="2412407"/>
                </a:lnTo>
                <a:lnTo>
                  <a:pt x="195847" y="2367356"/>
                </a:lnTo>
                <a:lnTo>
                  <a:pt x="211420" y="2306278"/>
                </a:lnTo>
                <a:lnTo>
                  <a:pt x="225919" y="2230325"/>
                </a:lnTo>
                <a:lnTo>
                  <a:pt x="232725" y="2187130"/>
                </a:lnTo>
                <a:lnTo>
                  <a:pt x="239212" y="2140648"/>
                </a:lnTo>
                <a:lnTo>
                  <a:pt x="245363" y="2091023"/>
                </a:lnTo>
                <a:lnTo>
                  <a:pt x="251164" y="2038398"/>
                </a:lnTo>
                <a:lnTo>
                  <a:pt x="256595" y="1982917"/>
                </a:lnTo>
                <a:lnTo>
                  <a:pt x="261642" y="1924724"/>
                </a:lnTo>
                <a:lnTo>
                  <a:pt x="266287" y="1863964"/>
                </a:lnTo>
                <a:lnTo>
                  <a:pt x="270514" y="1800779"/>
                </a:lnTo>
                <a:lnTo>
                  <a:pt x="274306" y="1735314"/>
                </a:lnTo>
                <a:lnTo>
                  <a:pt x="277647" y="1667713"/>
                </a:lnTo>
                <a:lnTo>
                  <a:pt x="280519" y="1598119"/>
                </a:lnTo>
                <a:lnTo>
                  <a:pt x="282906" y="1526676"/>
                </a:lnTo>
                <a:lnTo>
                  <a:pt x="284792" y="1453529"/>
                </a:lnTo>
                <a:lnTo>
                  <a:pt x="286159" y="1378820"/>
                </a:lnTo>
                <a:lnTo>
                  <a:pt x="286992" y="1302695"/>
                </a:lnTo>
                <a:lnTo>
                  <a:pt x="287273" y="1225296"/>
                </a:lnTo>
                <a:lnTo>
                  <a:pt x="286992" y="1147812"/>
                </a:lnTo>
                <a:lnTo>
                  <a:pt x="286159" y="1071608"/>
                </a:lnTo>
                <a:lnTo>
                  <a:pt x="284792" y="996828"/>
                </a:lnTo>
                <a:lnTo>
                  <a:pt x="282906" y="923614"/>
                </a:lnTo>
                <a:lnTo>
                  <a:pt x="280519" y="852111"/>
                </a:lnTo>
                <a:lnTo>
                  <a:pt x="277647" y="782463"/>
                </a:lnTo>
                <a:lnTo>
                  <a:pt x="274306" y="714812"/>
                </a:lnTo>
                <a:lnTo>
                  <a:pt x="270514" y="649303"/>
                </a:lnTo>
                <a:lnTo>
                  <a:pt x="266287" y="586078"/>
                </a:lnTo>
                <a:lnTo>
                  <a:pt x="261642" y="525282"/>
                </a:lnTo>
                <a:lnTo>
                  <a:pt x="256595" y="467058"/>
                </a:lnTo>
                <a:lnTo>
                  <a:pt x="251164" y="411550"/>
                </a:lnTo>
                <a:lnTo>
                  <a:pt x="245363" y="358902"/>
                </a:lnTo>
                <a:lnTo>
                  <a:pt x="239212" y="309256"/>
                </a:lnTo>
                <a:lnTo>
                  <a:pt x="232725" y="262756"/>
                </a:lnTo>
                <a:lnTo>
                  <a:pt x="225919" y="219547"/>
                </a:lnTo>
                <a:lnTo>
                  <a:pt x="218812" y="179771"/>
                </a:lnTo>
                <a:lnTo>
                  <a:pt x="203760" y="111096"/>
                </a:lnTo>
                <a:lnTo>
                  <a:pt x="187700" y="57878"/>
                </a:lnTo>
                <a:lnTo>
                  <a:pt x="170766" y="21266"/>
                </a:lnTo>
                <a:lnTo>
                  <a:pt x="144017" y="0"/>
                </a:lnTo>
                <a:close/>
              </a:path>
            </a:pathLst>
          </a:custGeom>
          <a:ln w="25399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87019" y="2409444"/>
            <a:ext cx="1080770" cy="4392930"/>
          </a:xfrm>
          <a:custGeom>
            <a:avLst/>
            <a:gdLst/>
            <a:ahLst/>
            <a:cxnLst/>
            <a:rect l="l" t="t" r="r" b="b"/>
            <a:pathLst>
              <a:path w="1080770" h="4392930">
                <a:moveTo>
                  <a:pt x="540257" y="0"/>
                </a:moveTo>
                <a:lnTo>
                  <a:pt x="487148" y="10453"/>
                </a:lnTo>
                <a:lnTo>
                  <a:pt x="452545" y="28736"/>
                </a:lnTo>
                <a:lnTo>
                  <a:pt x="418668" y="55733"/>
                </a:lnTo>
                <a:lnTo>
                  <a:pt x="385588" y="91154"/>
                </a:lnTo>
                <a:lnTo>
                  <a:pt x="353375" y="134712"/>
                </a:lnTo>
                <a:lnTo>
                  <a:pt x="322099" y="186116"/>
                </a:lnTo>
                <a:lnTo>
                  <a:pt x="291833" y="245077"/>
                </a:lnTo>
                <a:lnTo>
                  <a:pt x="262647" y="311307"/>
                </a:lnTo>
                <a:lnTo>
                  <a:pt x="248481" y="347057"/>
                </a:lnTo>
                <a:lnTo>
                  <a:pt x="234611" y="384516"/>
                </a:lnTo>
                <a:lnTo>
                  <a:pt x="221047" y="423647"/>
                </a:lnTo>
                <a:lnTo>
                  <a:pt x="207796" y="464415"/>
                </a:lnTo>
                <a:lnTo>
                  <a:pt x="194869" y="506783"/>
                </a:lnTo>
                <a:lnTo>
                  <a:pt x="182274" y="550715"/>
                </a:lnTo>
                <a:lnTo>
                  <a:pt x="170019" y="596175"/>
                </a:lnTo>
                <a:lnTo>
                  <a:pt x="158114" y="643127"/>
                </a:lnTo>
                <a:lnTo>
                  <a:pt x="146568" y="691535"/>
                </a:lnTo>
                <a:lnTo>
                  <a:pt x="135389" y="741363"/>
                </a:lnTo>
                <a:lnTo>
                  <a:pt x="124586" y="792574"/>
                </a:lnTo>
                <a:lnTo>
                  <a:pt x="114168" y="845132"/>
                </a:lnTo>
                <a:lnTo>
                  <a:pt x="104144" y="899001"/>
                </a:lnTo>
                <a:lnTo>
                  <a:pt x="94522" y="954145"/>
                </a:lnTo>
                <a:lnTo>
                  <a:pt x="85312" y="1010529"/>
                </a:lnTo>
                <a:lnTo>
                  <a:pt x="76523" y="1068115"/>
                </a:lnTo>
                <a:lnTo>
                  <a:pt x="68162" y="1126867"/>
                </a:lnTo>
                <a:lnTo>
                  <a:pt x="60240" y="1186750"/>
                </a:lnTo>
                <a:lnTo>
                  <a:pt x="52765" y="1247728"/>
                </a:lnTo>
                <a:lnTo>
                  <a:pt x="45746" y="1309764"/>
                </a:lnTo>
                <a:lnTo>
                  <a:pt x="39191" y="1372822"/>
                </a:lnTo>
                <a:lnTo>
                  <a:pt x="33110" y="1436865"/>
                </a:lnTo>
                <a:lnTo>
                  <a:pt x="27511" y="1501859"/>
                </a:lnTo>
                <a:lnTo>
                  <a:pt x="22403" y="1567766"/>
                </a:lnTo>
                <a:lnTo>
                  <a:pt x="17796" y="1634551"/>
                </a:lnTo>
                <a:lnTo>
                  <a:pt x="13697" y="1702177"/>
                </a:lnTo>
                <a:lnTo>
                  <a:pt x="10116" y="1770608"/>
                </a:lnTo>
                <a:lnTo>
                  <a:pt x="7062" y="1839809"/>
                </a:lnTo>
                <a:lnTo>
                  <a:pt x="4543" y="1909742"/>
                </a:lnTo>
                <a:lnTo>
                  <a:pt x="2568" y="1980373"/>
                </a:lnTo>
                <a:lnTo>
                  <a:pt x="1147" y="2051664"/>
                </a:lnTo>
                <a:lnTo>
                  <a:pt x="288" y="2123579"/>
                </a:lnTo>
                <a:lnTo>
                  <a:pt x="0" y="2196084"/>
                </a:lnTo>
                <a:lnTo>
                  <a:pt x="288" y="2268588"/>
                </a:lnTo>
                <a:lnTo>
                  <a:pt x="1147" y="2340507"/>
                </a:lnTo>
                <a:lnTo>
                  <a:pt x="2568" y="2411802"/>
                </a:lnTo>
                <a:lnTo>
                  <a:pt x="4543" y="2482438"/>
                </a:lnTo>
                <a:lnTo>
                  <a:pt x="7062" y="2552379"/>
                </a:lnTo>
                <a:lnTo>
                  <a:pt x="10116" y="2621589"/>
                </a:lnTo>
                <a:lnTo>
                  <a:pt x="13697" y="2690031"/>
                </a:lnTo>
                <a:lnTo>
                  <a:pt x="17796" y="2757668"/>
                </a:lnTo>
                <a:lnTo>
                  <a:pt x="22403" y="2824466"/>
                </a:lnTo>
                <a:lnTo>
                  <a:pt x="27511" y="2890387"/>
                </a:lnTo>
                <a:lnTo>
                  <a:pt x="33110" y="2955396"/>
                </a:lnTo>
                <a:lnTo>
                  <a:pt x="39191" y="3019456"/>
                </a:lnTo>
                <a:lnTo>
                  <a:pt x="45746" y="3082531"/>
                </a:lnTo>
                <a:lnTo>
                  <a:pt x="52765" y="3144585"/>
                </a:lnTo>
                <a:lnTo>
                  <a:pt x="60240" y="3205581"/>
                </a:lnTo>
                <a:lnTo>
                  <a:pt x="68162" y="3265484"/>
                </a:lnTo>
                <a:lnTo>
                  <a:pt x="76523" y="3324257"/>
                </a:lnTo>
                <a:lnTo>
                  <a:pt x="85312" y="3381864"/>
                </a:lnTo>
                <a:lnTo>
                  <a:pt x="94522" y="3438268"/>
                </a:lnTo>
                <a:lnTo>
                  <a:pt x="104144" y="3493434"/>
                </a:lnTo>
                <a:lnTo>
                  <a:pt x="114168" y="3547326"/>
                </a:lnTo>
                <a:lnTo>
                  <a:pt x="124586" y="3599906"/>
                </a:lnTo>
                <a:lnTo>
                  <a:pt x="135389" y="3651140"/>
                </a:lnTo>
                <a:lnTo>
                  <a:pt x="146568" y="3700990"/>
                </a:lnTo>
                <a:lnTo>
                  <a:pt x="158114" y="3749420"/>
                </a:lnTo>
                <a:lnTo>
                  <a:pt x="170019" y="3796395"/>
                </a:lnTo>
                <a:lnTo>
                  <a:pt x="182274" y="3841878"/>
                </a:lnTo>
                <a:lnTo>
                  <a:pt x="194869" y="3885833"/>
                </a:lnTo>
                <a:lnTo>
                  <a:pt x="207796" y="3928224"/>
                </a:lnTo>
                <a:lnTo>
                  <a:pt x="221047" y="3969014"/>
                </a:lnTo>
                <a:lnTo>
                  <a:pt x="234611" y="4008167"/>
                </a:lnTo>
                <a:lnTo>
                  <a:pt x="248481" y="4045647"/>
                </a:lnTo>
                <a:lnTo>
                  <a:pt x="262647" y="4081418"/>
                </a:lnTo>
                <a:lnTo>
                  <a:pt x="291833" y="4147687"/>
                </a:lnTo>
                <a:lnTo>
                  <a:pt x="322099" y="4206686"/>
                </a:lnTo>
                <a:lnTo>
                  <a:pt x="353375" y="4258123"/>
                </a:lnTo>
                <a:lnTo>
                  <a:pt x="385588" y="4301709"/>
                </a:lnTo>
                <a:lnTo>
                  <a:pt x="418668" y="4337155"/>
                </a:lnTo>
                <a:lnTo>
                  <a:pt x="452545" y="4364172"/>
                </a:lnTo>
                <a:lnTo>
                  <a:pt x="487148" y="4382468"/>
                </a:lnTo>
                <a:lnTo>
                  <a:pt x="540257" y="4392930"/>
                </a:lnTo>
                <a:lnTo>
                  <a:pt x="558110" y="4391755"/>
                </a:lnTo>
                <a:lnTo>
                  <a:pt x="610755" y="4374428"/>
                </a:lnTo>
                <a:lnTo>
                  <a:pt x="645003" y="4351735"/>
                </a:lnTo>
                <a:lnTo>
                  <a:pt x="678491" y="4320468"/>
                </a:lnTo>
                <a:lnTo>
                  <a:pt x="711147" y="4280915"/>
                </a:lnTo>
                <a:lnTo>
                  <a:pt x="742900" y="4233367"/>
                </a:lnTo>
                <a:lnTo>
                  <a:pt x="773679" y="4178114"/>
                </a:lnTo>
                <a:lnTo>
                  <a:pt x="803414" y="4115443"/>
                </a:lnTo>
                <a:lnTo>
                  <a:pt x="832034" y="4045647"/>
                </a:lnTo>
                <a:lnTo>
                  <a:pt x="845904" y="4008167"/>
                </a:lnTo>
                <a:lnTo>
                  <a:pt x="859468" y="3969014"/>
                </a:lnTo>
                <a:lnTo>
                  <a:pt x="872719" y="3928224"/>
                </a:lnTo>
                <a:lnTo>
                  <a:pt x="885646" y="3885833"/>
                </a:lnTo>
                <a:lnTo>
                  <a:pt x="898241" y="3841878"/>
                </a:lnTo>
                <a:lnTo>
                  <a:pt x="910496" y="3796395"/>
                </a:lnTo>
                <a:lnTo>
                  <a:pt x="922400" y="3749421"/>
                </a:lnTo>
                <a:lnTo>
                  <a:pt x="933947" y="3700990"/>
                </a:lnTo>
                <a:lnTo>
                  <a:pt x="945126" y="3651140"/>
                </a:lnTo>
                <a:lnTo>
                  <a:pt x="955929" y="3599906"/>
                </a:lnTo>
                <a:lnTo>
                  <a:pt x="966347" y="3547326"/>
                </a:lnTo>
                <a:lnTo>
                  <a:pt x="976371" y="3493434"/>
                </a:lnTo>
                <a:lnTo>
                  <a:pt x="985993" y="3438268"/>
                </a:lnTo>
                <a:lnTo>
                  <a:pt x="995203" y="3381864"/>
                </a:lnTo>
                <a:lnTo>
                  <a:pt x="1003992" y="3324257"/>
                </a:lnTo>
                <a:lnTo>
                  <a:pt x="1012353" y="3265484"/>
                </a:lnTo>
                <a:lnTo>
                  <a:pt x="1020275" y="3205581"/>
                </a:lnTo>
                <a:lnTo>
                  <a:pt x="1027750" y="3144585"/>
                </a:lnTo>
                <a:lnTo>
                  <a:pt x="1034769" y="3082531"/>
                </a:lnTo>
                <a:lnTo>
                  <a:pt x="1041324" y="3019456"/>
                </a:lnTo>
                <a:lnTo>
                  <a:pt x="1047405" y="2955396"/>
                </a:lnTo>
                <a:lnTo>
                  <a:pt x="1053004" y="2890387"/>
                </a:lnTo>
                <a:lnTo>
                  <a:pt x="1058112" y="2824466"/>
                </a:lnTo>
                <a:lnTo>
                  <a:pt x="1062719" y="2757668"/>
                </a:lnTo>
                <a:lnTo>
                  <a:pt x="1066818" y="2690031"/>
                </a:lnTo>
                <a:lnTo>
                  <a:pt x="1070399" y="2621589"/>
                </a:lnTo>
                <a:lnTo>
                  <a:pt x="1073453" y="2552379"/>
                </a:lnTo>
                <a:lnTo>
                  <a:pt x="1075972" y="2482438"/>
                </a:lnTo>
                <a:lnTo>
                  <a:pt x="1077947" y="2411802"/>
                </a:lnTo>
                <a:lnTo>
                  <a:pt x="1079368" y="2340507"/>
                </a:lnTo>
                <a:lnTo>
                  <a:pt x="1080227" y="2268588"/>
                </a:lnTo>
                <a:lnTo>
                  <a:pt x="1080515" y="2196084"/>
                </a:lnTo>
                <a:lnTo>
                  <a:pt x="1080227" y="2123579"/>
                </a:lnTo>
                <a:lnTo>
                  <a:pt x="1079368" y="2051664"/>
                </a:lnTo>
                <a:lnTo>
                  <a:pt x="1077947" y="1980373"/>
                </a:lnTo>
                <a:lnTo>
                  <a:pt x="1075972" y="1909742"/>
                </a:lnTo>
                <a:lnTo>
                  <a:pt x="1073453" y="1839809"/>
                </a:lnTo>
                <a:lnTo>
                  <a:pt x="1070399" y="1770608"/>
                </a:lnTo>
                <a:lnTo>
                  <a:pt x="1066818" y="1702177"/>
                </a:lnTo>
                <a:lnTo>
                  <a:pt x="1062719" y="1634551"/>
                </a:lnTo>
                <a:lnTo>
                  <a:pt x="1058112" y="1567766"/>
                </a:lnTo>
                <a:lnTo>
                  <a:pt x="1053004" y="1501859"/>
                </a:lnTo>
                <a:lnTo>
                  <a:pt x="1047405" y="1436865"/>
                </a:lnTo>
                <a:lnTo>
                  <a:pt x="1041324" y="1372822"/>
                </a:lnTo>
                <a:lnTo>
                  <a:pt x="1034769" y="1309764"/>
                </a:lnTo>
                <a:lnTo>
                  <a:pt x="1027750" y="1247728"/>
                </a:lnTo>
                <a:lnTo>
                  <a:pt x="1020275" y="1186750"/>
                </a:lnTo>
                <a:lnTo>
                  <a:pt x="1012353" y="1126867"/>
                </a:lnTo>
                <a:lnTo>
                  <a:pt x="1003992" y="1068115"/>
                </a:lnTo>
                <a:lnTo>
                  <a:pt x="995203" y="1010529"/>
                </a:lnTo>
                <a:lnTo>
                  <a:pt x="985993" y="954145"/>
                </a:lnTo>
                <a:lnTo>
                  <a:pt x="976371" y="899001"/>
                </a:lnTo>
                <a:lnTo>
                  <a:pt x="966347" y="845132"/>
                </a:lnTo>
                <a:lnTo>
                  <a:pt x="955929" y="792574"/>
                </a:lnTo>
                <a:lnTo>
                  <a:pt x="945126" y="741363"/>
                </a:lnTo>
                <a:lnTo>
                  <a:pt x="933947" y="691535"/>
                </a:lnTo>
                <a:lnTo>
                  <a:pt x="922400" y="643128"/>
                </a:lnTo>
                <a:lnTo>
                  <a:pt x="910496" y="596175"/>
                </a:lnTo>
                <a:lnTo>
                  <a:pt x="898241" y="550715"/>
                </a:lnTo>
                <a:lnTo>
                  <a:pt x="885646" y="506783"/>
                </a:lnTo>
                <a:lnTo>
                  <a:pt x="872719" y="464415"/>
                </a:lnTo>
                <a:lnTo>
                  <a:pt x="859468" y="423647"/>
                </a:lnTo>
                <a:lnTo>
                  <a:pt x="845904" y="384516"/>
                </a:lnTo>
                <a:lnTo>
                  <a:pt x="832034" y="347057"/>
                </a:lnTo>
                <a:lnTo>
                  <a:pt x="817868" y="311307"/>
                </a:lnTo>
                <a:lnTo>
                  <a:pt x="788682" y="245077"/>
                </a:lnTo>
                <a:lnTo>
                  <a:pt x="758416" y="186116"/>
                </a:lnTo>
                <a:lnTo>
                  <a:pt x="727140" y="134712"/>
                </a:lnTo>
                <a:lnTo>
                  <a:pt x="694927" y="91154"/>
                </a:lnTo>
                <a:lnTo>
                  <a:pt x="661847" y="55733"/>
                </a:lnTo>
                <a:lnTo>
                  <a:pt x="627970" y="28736"/>
                </a:lnTo>
                <a:lnTo>
                  <a:pt x="593367" y="10453"/>
                </a:lnTo>
                <a:lnTo>
                  <a:pt x="540257" y="0"/>
                </a:lnTo>
                <a:close/>
              </a:path>
            </a:pathLst>
          </a:custGeom>
          <a:ln w="25399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08817" y="4492752"/>
            <a:ext cx="433070" cy="102870"/>
          </a:xfrm>
          <a:custGeom>
            <a:avLst/>
            <a:gdLst/>
            <a:ahLst/>
            <a:cxnLst/>
            <a:rect l="l" t="t" r="r" b="b"/>
            <a:pathLst>
              <a:path w="433070" h="102870">
                <a:moveTo>
                  <a:pt x="359155" y="58865"/>
                </a:moveTo>
                <a:lnTo>
                  <a:pt x="2286" y="0"/>
                </a:lnTo>
                <a:lnTo>
                  <a:pt x="0" y="12192"/>
                </a:lnTo>
                <a:lnTo>
                  <a:pt x="357177" y="71107"/>
                </a:lnTo>
                <a:lnTo>
                  <a:pt x="359155" y="58865"/>
                </a:lnTo>
                <a:close/>
              </a:path>
              <a:path w="433070" h="102870">
                <a:moveTo>
                  <a:pt x="371856" y="96702"/>
                </a:moveTo>
                <a:lnTo>
                  <a:pt x="371856" y="60959"/>
                </a:lnTo>
                <a:lnTo>
                  <a:pt x="369570" y="73151"/>
                </a:lnTo>
                <a:lnTo>
                  <a:pt x="357177" y="71107"/>
                </a:lnTo>
                <a:lnTo>
                  <a:pt x="352044" y="102869"/>
                </a:lnTo>
                <a:lnTo>
                  <a:pt x="371856" y="96702"/>
                </a:lnTo>
                <a:close/>
              </a:path>
              <a:path w="433070" h="102870">
                <a:moveTo>
                  <a:pt x="371856" y="60959"/>
                </a:moveTo>
                <a:lnTo>
                  <a:pt x="359155" y="58865"/>
                </a:lnTo>
                <a:lnTo>
                  <a:pt x="357177" y="71107"/>
                </a:lnTo>
                <a:lnTo>
                  <a:pt x="369570" y="73151"/>
                </a:lnTo>
                <a:lnTo>
                  <a:pt x="371856" y="60959"/>
                </a:lnTo>
                <a:close/>
              </a:path>
              <a:path w="433070" h="102870">
                <a:moveTo>
                  <a:pt x="432816" y="77723"/>
                </a:moveTo>
                <a:lnTo>
                  <a:pt x="364236" y="27431"/>
                </a:lnTo>
                <a:lnTo>
                  <a:pt x="359155" y="58865"/>
                </a:lnTo>
                <a:lnTo>
                  <a:pt x="371856" y="60959"/>
                </a:lnTo>
                <a:lnTo>
                  <a:pt x="371856" y="96702"/>
                </a:lnTo>
                <a:lnTo>
                  <a:pt x="432816" y="777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02059" y="4708397"/>
            <a:ext cx="1515110" cy="384810"/>
          </a:xfrm>
          <a:custGeom>
            <a:avLst/>
            <a:gdLst/>
            <a:ahLst/>
            <a:cxnLst/>
            <a:rect l="l" t="t" r="r" b="b"/>
            <a:pathLst>
              <a:path w="1515109" h="384810">
                <a:moveTo>
                  <a:pt x="72913" y="341586"/>
                </a:moveTo>
                <a:lnTo>
                  <a:pt x="65531" y="310134"/>
                </a:lnTo>
                <a:lnTo>
                  <a:pt x="0" y="364998"/>
                </a:lnTo>
                <a:lnTo>
                  <a:pt x="60959" y="379538"/>
                </a:lnTo>
                <a:lnTo>
                  <a:pt x="60959" y="344424"/>
                </a:lnTo>
                <a:lnTo>
                  <a:pt x="72913" y="341586"/>
                </a:lnTo>
                <a:close/>
              </a:path>
              <a:path w="1515109" h="384810">
                <a:moveTo>
                  <a:pt x="75745" y="353650"/>
                </a:moveTo>
                <a:lnTo>
                  <a:pt x="72913" y="341586"/>
                </a:lnTo>
                <a:lnTo>
                  <a:pt x="60959" y="344424"/>
                </a:lnTo>
                <a:lnTo>
                  <a:pt x="63245" y="356616"/>
                </a:lnTo>
                <a:lnTo>
                  <a:pt x="75745" y="353650"/>
                </a:lnTo>
                <a:close/>
              </a:path>
              <a:path w="1515109" h="384810">
                <a:moveTo>
                  <a:pt x="83057" y="384810"/>
                </a:moveTo>
                <a:lnTo>
                  <a:pt x="75745" y="353650"/>
                </a:lnTo>
                <a:lnTo>
                  <a:pt x="63245" y="356616"/>
                </a:lnTo>
                <a:lnTo>
                  <a:pt x="60959" y="344424"/>
                </a:lnTo>
                <a:lnTo>
                  <a:pt x="60959" y="379538"/>
                </a:lnTo>
                <a:lnTo>
                  <a:pt x="83057" y="384810"/>
                </a:lnTo>
                <a:close/>
              </a:path>
              <a:path w="1515109" h="384810">
                <a:moveTo>
                  <a:pt x="1514855" y="12192"/>
                </a:moveTo>
                <a:lnTo>
                  <a:pt x="1511807" y="0"/>
                </a:lnTo>
                <a:lnTo>
                  <a:pt x="72913" y="341586"/>
                </a:lnTo>
                <a:lnTo>
                  <a:pt x="75745" y="353650"/>
                </a:lnTo>
                <a:lnTo>
                  <a:pt x="1514855" y="121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18454" y="5716523"/>
            <a:ext cx="1442720" cy="384810"/>
          </a:xfrm>
          <a:custGeom>
            <a:avLst/>
            <a:gdLst/>
            <a:ahLst/>
            <a:cxnLst/>
            <a:rect l="l" t="t" r="r" b="b"/>
            <a:pathLst>
              <a:path w="1442720" h="384810">
                <a:moveTo>
                  <a:pt x="72492" y="342108"/>
                </a:moveTo>
                <a:lnTo>
                  <a:pt x="64769" y="310896"/>
                </a:lnTo>
                <a:lnTo>
                  <a:pt x="0" y="366522"/>
                </a:lnTo>
                <a:lnTo>
                  <a:pt x="60197" y="379776"/>
                </a:lnTo>
                <a:lnTo>
                  <a:pt x="60197" y="345186"/>
                </a:lnTo>
                <a:lnTo>
                  <a:pt x="72492" y="342108"/>
                </a:lnTo>
                <a:close/>
              </a:path>
              <a:path w="1442720" h="384810">
                <a:moveTo>
                  <a:pt x="75511" y="354308"/>
                </a:moveTo>
                <a:lnTo>
                  <a:pt x="72492" y="342108"/>
                </a:lnTo>
                <a:lnTo>
                  <a:pt x="60197" y="345186"/>
                </a:lnTo>
                <a:lnTo>
                  <a:pt x="63245" y="357378"/>
                </a:lnTo>
                <a:lnTo>
                  <a:pt x="75511" y="354308"/>
                </a:lnTo>
                <a:close/>
              </a:path>
              <a:path w="1442720" h="384810">
                <a:moveTo>
                  <a:pt x="83057" y="384810"/>
                </a:moveTo>
                <a:lnTo>
                  <a:pt x="75511" y="354308"/>
                </a:lnTo>
                <a:lnTo>
                  <a:pt x="63245" y="357378"/>
                </a:lnTo>
                <a:lnTo>
                  <a:pt x="60197" y="345186"/>
                </a:lnTo>
                <a:lnTo>
                  <a:pt x="60197" y="379776"/>
                </a:lnTo>
                <a:lnTo>
                  <a:pt x="83057" y="384810"/>
                </a:lnTo>
                <a:close/>
              </a:path>
              <a:path w="1442720" h="384810">
                <a:moveTo>
                  <a:pt x="1442465" y="12192"/>
                </a:moveTo>
                <a:lnTo>
                  <a:pt x="1439417" y="0"/>
                </a:lnTo>
                <a:lnTo>
                  <a:pt x="72492" y="342108"/>
                </a:lnTo>
                <a:lnTo>
                  <a:pt x="75511" y="354308"/>
                </a:lnTo>
                <a:lnTo>
                  <a:pt x="1442465" y="121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81098" y="4408170"/>
            <a:ext cx="3683000" cy="2499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87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边缘</a:t>
            </a:r>
            <a:endParaRPr sz="1800">
              <a:latin typeface="SimSun"/>
              <a:cs typeface="SimSun"/>
            </a:endParaRPr>
          </a:p>
          <a:p>
            <a:pPr marL="157480" marR="317500">
              <a:lnSpc>
                <a:spcPct val="150300"/>
              </a:lnSpc>
              <a:spcBef>
                <a:spcPts val="720"/>
              </a:spcBef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在边缘斜面上，一阶导数为正， 其它区域为零</a:t>
            </a:r>
            <a:endParaRPr sz="1800">
              <a:latin typeface="SimSun"/>
              <a:cs typeface="SimSun"/>
            </a:endParaRPr>
          </a:p>
          <a:p>
            <a:pPr algn="just" marL="12700" marR="5080">
              <a:lnSpc>
                <a:spcPct val="150400"/>
              </a:lnSpc>
              <a:spcBef>
                <a:spcPts val="565"/>
              </a:spcBef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在边缘与黑色交界处，二阶导数为正 在边缘与亮色交界处，二阶导数为负 沿着斜坡和灰度为常数的区域为零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18467" y="6506718"/>
            <a:ext cx="2089785" cy="115570"/>
          </a:xfrm>
          <a:custGeom>
            <a:avLst/>
            <a:gdLst/>
            <a:ahLst/>
            <a:cxnLst/>
            <a:rect l="l" t="t" r="r" b="b"/>
            <a:pathLst>
              <a:path w="2089784" h="115570">
                <a:moveTo>
                  <a:pt x="75623" y="70432"/>
                </a:moveTo>
                <a:lnTo>
                  <a:pt x="74675" y="38861"/>
                </a:lnTo>
                <a:lnTo>
                  <a:pt x="0" y="79247"/>
                </a:lnTo>
                <a:lnTo>
                  <a:pt x="63245" y="108679"/>
                </a:lnTo>
                <a:lnTo>
                  <a:pt x="63245" y="70865"/>
                </a:lnTo>
                <a:lnTo>
                  <a:pt x="75623" y="70432"/>
                </a:lnTo>
                <a:close/>
              </a:path>
              <a:path w="2089784" h="115570">
                <a:moveTo>
                  <a:pt x="76011" y="83373"/>
                </a:moveTo>
                <a:lnTo>
                  <a:pt x="75623" y="70432"/>
                </a:lnTo>
                <a:lnTo>
                  <a:pt x="63245" y="70865"/>
                </a:lnTo>
                <a:lnTo>
                  <a:pt x="63245" y="83819"/>
                </a:lnTo>
                <a:lnTo>
                  <a:pt x="76011" y="83373"/>
                </a:lnTo>
                <a:close/>
              </a:path>
              <a:path w="2089784" h="115570">
                <a:moveTo>
                  <a:pt x="76961" y="115061"/>
                </a:moveTo>
                <a:lnTo>
                  <a:pt x="76011" y="83373"/>
                </a:lnTo>
                <a:lnTo>
                  <a:pt x="63245" y="83819"/>
                </a:lnTo>
                <a:lnTo>
                  <a:pt x="63245" y="108679"/>
                </a:lnTo>
                <a:lnTo>
                  <a:pt x="76961" y="115061"/>
                </a:lnTo>
                <a:close/>
              </a:path>
              <a:path w="2089784" h="115570">
                <a:moveTo>
                  <a:pt x="2089403" y="12953"/>
                </a:moveTo>
                <a:lnTo>
                  <a:pt x="2088641" y="0"/>
                </a:lnTo>
                <a:lnTo>
                  <a:pt x="75623" y="70432"/>
                </a:lnTo>
                <a:lnTo>
                  <a:pt x="76011" y="83373"/>
                </a:lnTo>
                <a:lnTo>
                  <a:pt x="2089403" y="129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间断检测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616190" cy="4751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结论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一阶导数可用于检测图像中的一个点是否在 边缘上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二阶导数可以判断一个边缘像素是在边缘亮 的一边还是暗的一边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一条连接二阶导数正值和负值的虚构直线将 在边缘中点附近穿过零点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一阶导数使用梯度算子，二阶导数使用拉普 拉斯算子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54251" y="1966721"/>
            <a:ext cx="7226300" cy="1633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</a:pPr>
            <a:r>
              <a:rPr dirty="0" sz="2500" spc="85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145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600">
                <a:latin typeface="NSimSun"/>
                <a:cs typeface="NSimSun"/>
              </a:rPr>
              <a:t>对于具有值V的像素p和q，如果q在 集合N</a:t>
            </a:r>
            <a:r>
              <a:rPr dirty="0" baseline="-20833" sz="3600">
                <a:latin typeface="NSimSun"/>
                <a:cs typeface="NSimSun"/>
              </a:rPr>
              <a:t>4</a:t>
            </a:r>
            <a:r>
              <a:rPr dirty="0" sz="3600">
                <a:latin typeface="NSimSun"/>
                <a:cs typeface="NSimSun"/>
              </a:rPr>
              <a:t>(p)中，则称这两个像素是4</a:t>
            </a:r>
            <a:r>
              <a:rPr dirty="0" sz="3600">
                <a:latin typeface="NSimSun"/>
                <a:cs typeface="NSimSun"/>
              </a:rPr>
              <a:t> 连通的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94439" y="5146547"/>
            <a:ext cx="1752600" cy="841375"/>
          </a:xfrm>
          <a:custGeom>
            <a:avLst/>
            <a:gdLst/>
            <a:ahLst/>
            <a:cxnLst/>
            <a:rect l="l" t="t" r="r" b="b"/>
            <a:pathLst>
              <a:path w="1752600" h="841375">
                <a:moveTo>
                  <a:pt x="876300" y="0"/>
                </a:moveTo>
                <a:lnTo>
                  <a:pt x="813729" y="1055"/>
                </a:lnTo>
                <a:lnTo>
                  <a:pt x="752345" y="4174"/>
                </a:lnTo>
                <a:lnTo>
                  <a:pt x="692294" y="9286"/>
                </a:lnTo>
                <a:lnTo>
                  <a:pt x="633726" y="16320"/>
                </a:lnTo>
                <a:lnTo>
                  <a:pt x="576788" y="25204"/>
                </a:lnTo>
                <a:lnTo>
                  <a:pt x="521630" y="35868"/>
                </a:lnTo>
                <a:lnTo>
                  <a:pt x="468400" y="48241"/>
                </a:lnTo>
                <a:lnTo>
                  <a:pt x="417246" y="62251"/>
                </a:lnTo>
                <a:lnTo>
                  <a:pt x="368316" y="77828"/>
                </a:lnTo>
                <a:lnTo>
                  <a:pt x="321759" y="94900"/>
                </a:lnTo>
                <a:lnTo>
                  <a:pt x="277724" y="113397"/>
                </a:lnTo>
                <a:lnTo>
                  <a:pt x="236359" y="133248"/>
                </a:lnTo>
                <a:lnTo>
                  <a:pt x="197811" y="154381"/>
                </a:lnTo>
                <a:lnTo>
                  <a:pt x="162231" y="176725"/>
                </a:lnTo>
                <a:lnTo>
                  <a:pt x="129766" y="200210"/>
                </a:lnTo>
                <a:lnTo>
                  <a:pt x="100564" y="224764"/>
                </a:lnTo>
                <a:lnTo>
                  <a:pt x="52545" y="276797"/>
                </a:lnTo>
                <a:lnTo>
                  <a:pt x="19361" y="332256"/>
                </a:lnTo>
                <a:lnTo>
                  <a:pt x="2200" y="390572"/>
                </a:lnTo>
                <a:lnTo>
                  <a:pt x="0" y="420624"/>
                </a:lnTo>
                <a:lnTo>
                  <a:pt x="2200" y="450675"/>
                </a:lnTo>
                <a:lnTo>
                  <a:pt x="19361" y="508991"/>
                </a:lnTo>
                <a:lnTo>
                  <a:pt x="52545" y="564450"/>
                </a:lnTo>
                <a:lnTo>
                  <a:pt x="100564" y="616483"/>
                </a:lnTo>
                <a:lnTo>
                  <a:pt x="129766" y="641037"/>
                </a:lnTo>
                <a:lnTo>
                  <a:pt x="162231" y="664522"/>
                </a:lnTo>
                <a:lnTo>
                  <a:pt x="197811" y="686866"/>
                </a:lnTo>
                <a:lnTo>
                  <a:pt x="236359" y="707999"/>
                </a:lnTo>
                <a:lnTo>
                  <a:pt x="277724" y="727850"/>
                </a:lnTo>
                <a:lnTo>
                  <a:pt x="321759" y="746347"/>
                </a:lnTo>
                <a:lnTo>
                  <a:pt x="368316" y="763419"/>
                </a:lnTo>
                <a:lnTo>
                  <a:pt x="417246" y="778996"/>
                </a:lnTo>
                <a:lnTo>
                  <a:pt x="468400" y="793006"/>
                </a:lnTo>
                <a:lnTo>
                  <a:pt x="521630" y="805379"/>
                </a:lnTo>
                <a:lnTo>
                  <a:pt x="576788" y="816043"/>
                </a:lnTo>
                <a:lnTo>
                  <a:pt x="633726" y="824927"/>
                </a:lnTo>
                <a:lnTo>
                  <a:pt x="692294" y="831961"/>
                </a:lnTo>
                <a:lnTo>
                  <a:pt x="752345" y="837073"/>
                </a:lnTo>
                <a:lnTo>
                  <a:pt x="813729" y="840192"/>
                </a:lnTo>
                <a:lnTo>
                  <a:pt x="876300" y="841248"/>
                </a:lnTo>
                <a:lnTo>
                  <a:pt x="938868" y="840192"/>
                </a:lnTo>
                <a:lnTo>
                  <a:pt x="1000251" y="837073"/>
                </a:lnTo>
                <a:lnTo>
                  <a:pt x="1060301" y="831961"/>
                </a:lnTo>
                <a:lnTo>
                  <a:pt x="1118868" y="824927"/>
                </a:lnTo>
                <a:lnTo>
                  <a:pt x="1175804" y="816043"/>
                </a:lnTo>
                <a:lnTo>
                  <a:pt x="1230961" y="805379"/>
                </a:lnTo>
                <a:lnTo>
                  <a:pt x="1284191" y="793006"/>
                </a:lnTo>
                <a:lnTo>
                  <a:pt x="1335344" y="778996"/>
                </a:lnTo>
                <a:lnTo>
                  <a:pt x="1384273" y="763419"/>
                </a:lnTo>
                <a:lnTo>
                  <a:pt x="1430829" y="746347"/>
                </a:lnTo>
                <a:lnTo>
                  <a:pt x="1474864" y="727850"/>
                </a:lnTo>
                <a:lnTo>
                  <a:pt x="1516229" y="707999"/>
                </a:lnTo>
                <a:lnTo>
                  <a:pt x="1554776" y="686866"/>
                </a:lnTo>
                <a:lnTo>
                  <a:pt x="1590356" y="664522"/>
                </a:lnTo>
                <a:lnTo>
                  <a:pt x="1622821" y="641037"/>
                </a:lnTo>
                <a:lnTo>
                  <a:pt x="1652023" y="616483"/>
                </a:lnTo>
                <a:lnTo>
                  <a:pt x="1700042" y="564450"/>
                </a:lnTo>
                <a:lnTo>
                  <a:pt x="1733225" y="508991"/>
                </a:lnTo>
                <a:lnTo>
                  <a:pt x="1750386" y="450675"/>
                </a:lnTo>
                <a:lnTo>
                  <a:pt x="1752587" y="420624"/>
                </a:lnTo>
                <a:lnTo>
                  <a:pt x="1750386" y="390572"/>
                </a:lnTo>
                <a:lnTo>
                  <a:pt x="1733225" y="332256"/>
                </a:lnTo>
                <a:lnTo>
                  <a:pt x="1700042" y="276797"/>
                </a:lnTo>
                <a:lnTo>
                  <a:pt x="1652023" y="224764"/>
                </a:lnTo>
                <a:lnTo>
                  <a:pt x="1622821" y="200210"/>
                </a:lnTo>
                <a:lnTo>
                  <a:pt x="1590356" y="176725"/>
                </a:lnTo>
                <a:lnTo>
                  <a:pt x="1554776" y="154381"/>
                </a:lnTo>
                <a:lnTo>
                  <a:pt x="1516229" y="133248"/>
                </a:lnTo>
                <a:lnTo>
                  <a:pt x="1474864" y="113397"/>
                </a:lnTo>
                <a:lnTo>
                  <a:pt x="1430829" y="94900"/>
                </a:lnTo>
                <a:lnTo>
                  <a:pt x="1384273" y="77828"/>
                </a:lnTo>
                <a:lnTo>
                  <a:pt x="1335344" y="62251"/>
                </a:lnTo>
                <a:lnTo>
                  <a:pt x="1284191" y="48241"/>
                </a:lnTo>
                <a:lnTo>
                  <a:pt x="1230961" y="35868"/>
                </a:lnTo>
                <a:lnTo>
                  <a:pt x="1175804" y="25204"/>
                </a:lnTo>
                <a:lnTo>
                  <a:pt x="1118868" y="16320"/>
                </a:lnTo>
                <a:lnTo>
                  <a:pt x="1060301" y="9286"/>
                </a:lnTo>
                <a:lnTo>
                  <a:pt x="1000251" y="4174"/>
                </a:lnTo>
                <a:lnTo>
                  <a:pt x="938868" y="1055"/>
                </a:lnTo>
                <a:lnTo>
                  <a:pt x="87630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5084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像素的连通性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4连通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56277" y="4535233"/>
          <a:ext cx="2072005" cy="2066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799"/>
              </a:tblGrid>
              <a:tr h="685800">
                <a:tc>
                  <a:txBody>
                    <a:bodyPr/>
                    <a:lstStyle/>
                    <a:p>
                      <a:pPr/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/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latin typeface="Times New Roman"/>
                          <a:cs typeface="Times New Roman"/>
                        </a:rPr>
                        <a:t>p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latin typeface="Times New Roman"/>
                          <a:cs typeface="Times New Roman"/>
                        </a:rPr>
                        <a:t>q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7438390" cy="1997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549021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边缘检测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650">
              <a:latin typeface="Times New Roman"/>
              <a:cs typeface="Times New Roman"/>
            </a:endParaRPr>
          </a:p>
          <a:p>
            <a:pPr algn="ctr" marR="5368290">
              <a:lnSpc>
                <a:spcPct val="100000"/>
              </a:lnSpc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梯度算子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图像f(x,y)在位置(x,y)的梯度定义为下列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298" y="2965183"/>
            <a:ext cx="7372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latin typeface="NSimSun"/>
                <a:cs typeface="NSimSun"/>
              </a:rPr>
              <a:t>向量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3515" y="3491549"/>
            <a:ext cx="309880" cy="0"/>
          </a:xfrm>
          <a:custGeom>
            <a:avLst/>
            <a:gdLst/>
            <a:ahLst/>
            <a:cxnLst/>
            <a:rect l="l" t="t" r="r" b="b"/>
            <a:pathLst>
              <a:path w="309879" h="0">
                <a:moveTo>
                  <a:pt x="0" y="0"/>
                </a:moveTo>
                <a:lnTo>
                  <a:pt x="311962" y="0"/>
                </a:lnTo>
              </a:path>
            </a:pathLst>
          </a:custGeom>
          <a:ln w="13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53515" y="425051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79" h="0">
                <a:moveTo>
                  <a:pt x="0" y="0"/>
                </a:moveTo>
                <a:lnTo>
                  <a:pt x="311962" y="0"/>
                </a:lnTo>
              </a:path>
            </a:pathLst>
          </a:custGeom>
          <a:ln w="13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767717" y="3650996"/>
            <a:ext cx="13335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4233" y="4184395"/>
            <a:ext cx="57721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55930" algn="l"/>
              </a:tabLst>
            </a:pPr>
            <a:r>
              <a:rPr dirty="0" sz="2200">
                <a:latin typeface="Symbol"/>
                <a:cs typeface="Symbol"/>
              </a:rPr>
              <a:t>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8075" y="3650996"/>
            <a:ext cx="539750" cy="4165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5151" sz="3300">
                <a:latin typeface="Symbol"/>
                <a:cs typeface="Symbol"/>
              </a:rPr>
              <a:t></a:t>
            </a:r>
            <a:r>
              <a:rPr dirty="0" baseline="-15151" sz="3300" spc="37">
                <a:latin typeface="Times New Roman"/>
                <a:cs typeface="Times New Roman"/>
              </a:rPr>
              <a:t> </a:t>
            </a:r>
            <a:r>
              <a:rPr dirty="0" baseline="-5050" sz="3300" spc="7">
                <a:latin typeface="Symbol"/>
                <a:cs typeface="Symbol"/>
              </a:rPr>
              <a:t></a:t>
            </a:r>
            <a:r>
              <a:rPr dirty="0" baseline="-5050" sz="3300" spc="7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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24233" y="4262869"/>
            <a:ext cx="577215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888" sz="3300" spc="382">
                <a:latin typeface="Symbol"/>
                <a:cs typeface="Symbol"/>
              </a:rPr>
              <a:t></a:t>
            </a:r>
            <a:r>
              <a:rPr dirty="0" sz="2200" spc="-45">
                <a:latin typeface="Symbol"/>
                <a:cs typeface="Symbol"/>
              </a:rPr>
              <a:t></a:t>
            </a:r>
            <a:r>
              <a:rPr dirty="0" sz="2200" i="1">
                <a:latin typeface="Times New Roman"/>
                <a:cs typeface="Times New Roman"/>
              </a:rPr>
              <a:t>y</a:t>
            </a:r>
            <a:r>
              <a:rPr dirty="0" sz="2200" spc="-195" i="1">
                <a:latin typeface="Times New Roman"/>
                <a:cs typeface="Times New Roman"/>
              </a:rPr>
              <a:t> </a:t>
            </a:r>
            <a:r>
              <a:rPr dirty="0" baseline="-13888" sz="3300">
                <a:latin typeface="Symbol"/>
                <a:cs typeface="Symbol"/>
              </a:rPr>
              <a:t></a:t>
            </a:r>
            <a:endParaRPr baseline="-13888" sz="33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4233" y="3862832"/>
            <a:ext cx="57721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1363" sz="3300" spc="322">
                <a:latin typeface="Symbol"/>
                <a:cs typeface="Symbol"/>
              </a:rPr>
              <a:t></a:t>
            </a:r>
            <a:r>
              <a:rPr dirty="0" sz="2200" spc="-45">
                <a:latin typeface="Symbol"/>
                <a:cs typeface="Symbol"/>
              </a:rPr>
              <a:t></a:t>
            </a:r>
            <a:r>
              <a:rPr dirty="0" sz="2200" i="1">
                <a:latin typeface="Times New Roman"/>
                <a:cs typeface="Times New Roman"/>
              </a:rPr>
              <a:t>f</a:t>
            </a:r>
            <a:r>
              <a:rPr dirty="0" sz="2200" spc="210" i="1">
                <a:latin typeface="Times New Roman"/>
                <a:cs typeface="Times New Roman"/>
              </a:rPr>
              <a:t> </a:t>
            </a:r>
            <a:r>
              <a:rPr dirty="0" baseline="-11363" sz="3300">
                <a:latin typeface="Symbol"/>
                <a:cs typeface="Symbol"/>
              </a:rPr>
              <a:t></a:t>
            </a:r>
            <a:endParaRPr baseline="-11363" sz="33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24233" y="3384296"/>
            <a:ext cx="577215" cy="466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265">
                <a:latin typeface="Symbol"/>
                <a:cs typeface="Symbol"/>
              </a:rPr>
              <a:t></a:t>
            </a:r>
            <a:r>
              <a:rPr dirty="0" baseline="-23989" sz="3300" spc="-67">
                <a:latin typeface="Symbol"/>
                <a:cs typeface="Symbol"/>
              </a:rPr>
              <a:t></a:t>
            </a:r>
            <a:r>
              <a:rPr dirty="0" baseline="-23989" sz="3300" i="1">
                <a:latin typeface="Times New Roman"/>
                <a:cs typeface="Times New Roman"/>
              </a:rPr>
              <a:t>x</a:t>
            </a:r>
            <a:r>
              <a:rPr dirty="0" baseline="-23989" sz="3300" spc="-307" i="1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24233" y="3103143"/>
            <a:ext cx="577215" cy="358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25" sz="3300" spc="322">
                <a:latin typeface="Symbol"/>
                <a:cs typeface="Symbol"/>
              </a:rPr>
              <a:t></a:t>
            </a:r>
            <a:r>
              <a:rPr dirty="0" sz="2200" spc="-45">
                <a:latin typeface="Symbol"/>
                <a:cs typeface="Symbol"/>
              </a:rPr>
              <a:t></a:t>
            </a:r>
            <a:r>
              <a:rPr dirty="0" sz="2200" i="1">
                <a:latin typeface="Times New Roman"/>
                <a:cs typeface="Times New Roman"/>
              </a:rPr>
              <a:t>f</a:t>
            </a:r>
            <a:r>
              <a:rPr dirty="0" sz="2200" spc="210" i="1">
                <a:latin typeface="Times New Roman"/>
                <a:cs typeface="Times New Roman"/>
              </a:rPr>
              <a:t> </a:t>
            </a:r>
            <a:r>
              <a:rPr dirty="0" baseline="-2525" sz="3300">
                <a:latin typeface="Symbol"/>
                <a:cs typeface="Symbol"/>
              </a:rPr>
              <a:t></a:t>
            </a:r>
            <a:endParaRPr baseline="-2525" sz="33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74287" y="3676167"/>
            <a:ext cx="82105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>
                <a:latin typeface="Symbol"/>
                <a:cs typeface="Symbol"/>
              </a:rPr>
              <a:t></a:t>
            </a:r>
            <a:r>
              <a:rPr dirty="0" sz="2200" spc="5" i="1">
                <a:latin typeface="Times New Roman"/>
                <a:cs typeface="Times New Roman"/>
              </a:rPr>
              <a:t>F</a:t>
            </a:r>
            <a:r>
              <a:rPr dirty="0" sz="2200" spc="175" i="1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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baseline="-10101" sz="3300">
                <a:latin typeface="Symbol"/>
                <a:cs typeface="Symbol"/>
              </a:rPr>
              <a:t></a:t>
            </a:r>
            <a:endParaRPr baseline="-10101" sz="33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61624" y="3990136"/>
            <a:ext cx="58991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35">
                <a:latin typeface="Symbol"/>
                <a:cs typeface="Symbol"/>
              </a:rPr>
              <a:t></a:t>
            </a:r>
            <a:r>
              <a:rPr dirty="0" baseline="23989" sz="3300" spc="202" i="1">
                <a:latin typeface="Times New Roman"/>
                <a:cs typeface="Times New Roman"/>
              </a:rPr>
              <a:t>G</a:t>
            </a:r>
            <a:r>
              <a:rPr dirty="0" baseline="14336" sz="2325" spc="-7" i="1">
                <a:latin typeface="Times New Roman"/>
                <a:cs typeface="Times New Roman"/>
              </a:rPr>
              <a:t>y</a:t>
            </a:r>
            <a:r>
              <a:rPr dirty="0" baseline="14336" sz="2325" spc="-37" i="1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61624" y="3458248"/>
            <a:ext cx="589915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35">
                <a:latin typeface="Symbol"/>
                <a:cs typeface="Symbol"/>
              </a:rPr>
              <a:t></a:t>
            </a:r>
            <a:r>
              <a:rPr dirty="0" baseline="3787" sz="3300" spc="104" i="1">
                <a:latin typeface="Times New Roman"/>
                <a:cs typeface="Times New Roman"/>
              </a:rPr>
              <a:t>G</a:t>
            </a:r>
            <a:r>
              <a:rPr dirty="0" baseline="-16129" sz="2325" spc="-7" i="1">
                <a:latin typeface="Times New Roman"/>
                <a:cs typeface="Times New Roman"/>
              </a:rPr>
              <a:t>x</a:t>
            </a:r>
            <a:r>
              <a:rPr dirty="0" baseline="-16129" sz="2325" spc="60" i="1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02193" y="4714240"/>
            <a:ext cx="137795" cy="695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550" spc="-635">
                <a:latin typeface="Symbol"/>
                <a:cs typeface="Symbol"/>
              </a:rPr>
              <a:t></a:t>
            </a:r>
            <a:endParaRPr sz="4550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96886" y="5023878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0">
                <a:moveTo>
                  <a:pt x="0" y="0"/>
                </a:moveTo>
                <a:lnTo>
                  <a:pt x="151627" y="0"/>
                </a:lnTo>
              </a:path>
            </a:pathLst>
          </a:custGeom>
          <a:ln w="76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04303" y="5033771"/>
            <a:ext cx="132080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5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00493" y="4734305"/>
            <a:ext cx="132080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26172" y="4946891"/>
            <a:ext cx="140970" cy="47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955">
              <a:lnSpc>
                <a:spcPts val="1830"/>
              </a:lnSpc>
            </a:pPr>
            <a:r>
              <a:rPr dirty="0" sz="1650" spc="15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ts val="1830"/>
              </a:lnSpc>
            </a:pPr>
            <a:r>
              <a:rPr dirty="0" sz="1650" spc="10" i="1">
                <a:latin typeface="Times New Roman"/>
                <a:cs typeface="Times New Roman"/>
              </a:rPr>
              <a:t>y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74078" y="4946891"/>
            <a:ext cx="151130" cy="47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">
              <a:lnSpc>
                <a:spcPts val="1830"/>
              </a:lnSpc>
            </a:pPr>
            <a:r>
              <a:rPr dirty="0" sz="1650" spc="15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ts val="1830"/>
              </a:lnSpc>
            </a:pPr>
            <a:r>
              <a:rPr dirty="0" sz="1650" spc="10" i="1">
                <a:latin typeface="Times New Roman"/>
                <a:cs typeface="Times New Roman"/>
              </a:rPr>
              <a:t>x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11098" y="4988814"/>
            <a:ext cx="48831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635" indent="-241935">
              <a:lnSpc>
                <a:spcPct val="100000"/>
              </a:lnSpc>
              <a:buFont typeface="Symbol"/>
              <a:buChar char=""/>
              <a:tabLst>
                <a:tab pos="255270" algn="l"/>
              </a:tabLst>
            </a:pPr>
            <a:r>
              <a:rPr dirty="0" sz="2400" i="1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29418" y="4715764"/>
            <a:ext cx="2728595" cy="693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460"/>
              </a:lnSpc>
              <a:tabLst>
                <a:tab pos="514984" algn="l"/>
              </a:tabLst>
            </a:pPr>
            <a:r>
              <a:rPr dirty="0" sz="2400">
                <a:latin typeface="Symbol"/>
                <a:cs typeface="Symbol"/>
              </a:rPr>
              <a:t></a:t>
            </a:r>
            <a:r>
              <a:rPr dirty="0" sz="2400" spc="-38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	</a:t>
            </a:r>
            <a:r>
              <a:rPr dirty="0" sz="2400">
                <a:latin typeface="Symbol"/>
                <a:cs typeface="Symbol"/>
              </a:rPr>
              <a:t></a:t>
            </a:r>
            <a:r>
              <a:rPr dirty="0" sz="2400" spc="23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mag</a:t>
            </a:r>
            <a:r>
              <a:rPr dirty="0" sz="2400" spc="95" i="1">
                <a:latin typeface="Times New Roman"/>
                <a:cs typeface="Times New Roman"/>
              </a:rPr>
              <a:t> </a:t>
            </a:r>
            <a:r>
              <a:rPr dirty="0" sz="3250" spc="-345">
                <a:latin typeface="Symbol"/>
                <a:cs typeface="Symbol"/>
              </a:rPr>
              <a:t></a:t>
            </a:r>
            <a:r>
              <a:rPr dirty="0" sz="2400">
                <a:latin typeface="Symbol"/>
                <a:cs typeface="Symbol"/>
              </a:rPr>
              <a:t></a:t>
            </a:r>
            <a:r>
              <a:rPr dirty="0" sz="2400" spc="-37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-55" i="1">
                <a:latin typeface="Times New Roman"/>
                <a:cs typeface="Times New Roman"/>
              </a:rPr>
              <a:t> </a:t>
            </a:r>
            <a:r>
              <a:rPr dirty="0" sz="3250" spc="-200">
                <a:latin typeface="Symbol"/>
                <a:cs typeface="Symbol"/>
              </a:rPr>
              <a:t></a:t>
            </a:r>
            <a:r>
              <a:rPr dirty="0" sz="3250" spc="-375">
                <a:latin typeface="Times New Roman"/>
                <a:cs typeface="Times New Roman"/>
              </a:rPr>
              <a:t> </a:t>
            </a:r>
            <a:r>
              <a:rPr dirty="0" sz="2400">
                <a:latin typeface="Symbol"/>
                <a:cs typeface="Symbol"/>
              </a:rPr>
              <a:t></a:t>
            </a:r>
            <a:r>
              <a:rPr dirty="0" sz="2400" spc="175">
                <a:latin typeface="Times New Roman"/>
                <a:cs typeface="Times New Roman"/>
              </a:rPr>
              <a:t> </a:t>
            </a:r>
            <a:r>
              <a:rPr dirty="0" sz="4550" spc="-1019">
                <a:latin typeface="Symbol"/>
                <a:cs typeface="Symbol"/>
              </a:rPr>
              <a:t></a:t>
            </a:r>
            <a:r>
              <a:rPr dirty="0" sz="2400" i="1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87846" y="6084551"/>
            <a:ext cx="467995" cy="0"/>
          </a:xfrm>
          <a:custGeom>
            <a:avLst/>
            <a:gdLst/>
            <a:ahLst/>
            <a:cxnLst/>
            <a:rect l="l" t="t" r="r" b="b"/>
            <a:pathLst>
              <a:path w="467995" h="0">
                <a:moveTo>
                  <a:pt x="0" y="0"/>
                </a:moveTo>
                <a:lnTo>
                  <a:pt x="467855" y="0"/>
                </a:lnTo>
              </a:path>
            </a:pathLst>
          </a:custGeom>
          <a:ln w="151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685915" y="5992367"/>
            <a:ext cx="142875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Symbol"/>
                <a:cs typeface="Symbol"/>
              </a:rPr>
              <a:t>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85915" y="5823216"/>
            <a:ext cx="142875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Symbol"/>
                <a:cs typeface="Symbol"/>
              </a:rPr>
              <a:t>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85915" y="6187440"/>
            <a:ext cx="142875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Symbol"/>
                <a:cs typeface="Symbol"/>
              </a:rPr>
              <a:t>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85915" y="5628132"/>
            <a:ext cx="142875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Symbol"/>
                <a:cs typeface="Symbol"/>
              </a:rPr>
              <a:t>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99365" y="5823216"/>
            <a:ext cx="142875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Symbol"/>
                <a:cs typeface="Symbol"/>
              </a:rPr>
              <a:t>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99365" y="6095238"/>
            <a:ext cx="583565" cy="464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7361" sz="3600" spc="-7">
                <a:latin typeface="Symbol"/>
                <a:cs typeface="Symbol"/>
              </a:rPr>
              <a:t></a:t>
            </a:r>
            <a:r>
              <a:rPr dirty="0" baseline="-17361" sz="3600" spc="97">
                <a:latin typeface="Times New Roman"/>
                <a:cs typeface="Times New Roman"/>
              </a:rPr>
              <a:t> </a:t>
            </a:r>
            <a:r>
              <a:rPr dirty="0" sz="2400" spc="320" i="1">
                <a:latin typeface="Times New Roman"/>
                <a:cs typeface="Times New Roman"/>
              </a:rPr>
              <a:t>G</a:t>
            </a:r>
            <a:r>
              <a:rPr dirty="0" baseline="-20202" sz="2475" spc="15" i="1">
                <a:latin typeface="Times New Roman"/>
                <a:cs typeface="Times New Roman"/>
              </a:rPr>
              <a:t>x</a:t>
            </a:r>
            <a:endParaRPr baseline="-20202" sz="2475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99365" y="5610605"/>
            <a:ext cx="587375" cy="4356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472" sz="3600" spc="-7">
                <a:latin typeface="Symbol"/>
                <a:cs typeface="Symbol"/>
              </a:rPr>
              <a:t></a:t>
            </a:r>
            <a:r>
              <a:rPr dirty="0" baseline="-3472" sz="3600" spc="7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G</a:t>
            </a:r>
            <a:r>
              <a:rPr dirty="0" sz="2400" spc="-185" i="1">
                <a:latin typeface="Times New Roman"/>
                <a:cs typeface="Times New Roman"/>
              </a:rPr>
              <a:t> </a:t>
            </a:r>
            <a:r>
              <a:rPr dirty="0" baseline="-20202" sz="2475" spc="15" i="1">
                <a:latin typeface="Times New Roman"/>
                <a:cs typeface="Times New Roman"/>
              </a:rPr>
              <a:t>y</a:t>
            </a:r>
            <a:endParaRPr baseline="-20202" sz="2475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57371" y="5747258"/>
            <a:ext cx="2284730" cy="617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65" i="1">
                <a:latin typeface="Symbol"/>
                <a:cs typeface="Symbol"/>
              </a:rPr>
              <a:t></a:t>
            </a:r>
            <a:r>
              <a:rPr dirty="0" sz="2500" spc="-130" i="1">
                <a:latin typeface="Times New Roman"/>
                <a:cs typeface="Times New Roman"/>
              </a:rPr>
              <a:t> </a:t>
            </a:r>
            <a:r>
              <a:rPr dirty="0" sz="3250" spc="-135">
                <a:latin typeface="Symbol"/>
                <a:cs typeface="Symbol"/>
              </a:rPr>
              <a:t></a:t>
            </a:r>
            <a:r>
              <a:rPr dirty="0" sz="2400" spc="150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60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y</a:t>
            </a:r>
            <a:r>
              <a:rPr dirty="0" sz="2400" spc="-280" i="1">
                <a:latin typeface="Times New Roman"/>
                <a:cs typeface="Times New Roman"/>
              </a:rPr>
              <a:t> </a:t>
            </a:r>
            <a:r>
              <a:rPr dirty="0" sz="3250" spc="-200">
                <a:latin typeface="Symbol"/>
                <a:cs typeface="Symbol"/>
              </a:rPr>
              <a:t></a:t>
            </a:r>
            <a:r>
              <a:rPr dirty="0" sz="3250" spc="-37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</a:t>
            </a:r>
            <a:r>
              <a:rPr dirty="0" sz="2400" spc="19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arctan</a:t>
            </a:r>
            <a:r>
              <a:rPr dirty="0" sz="2400" spc="145">
                <a:latin typeface="Times New Roman"/>
                <a:cs typeface="Times New Roman"/>
              </a:rPr>
              <a:t> </a:t>
            </a:r>
            <a:r>
              <a:rPr dirty="0" baseline="-25462" sz="3600" spc="-7">
                <a:latin typeface="Symbol"/>
                <a:cs typeface="Symbol"/>
              </a:rPr>
              <a:t></a:t>
            </a:r>
            <a:endParaRPr baseline="-25462" sz="36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00990" rIns="0" bIns="0" rtlCol="0" vert="horz">
            <a:spAutoFit/>
          </a:bodyPr>
          <a:lstStyle/>
          <a:p>
            <a:pPr marL="944880" indent="-285750">
              <a:lnSpc>
                <a:spcPct val="100000"/>
              </a:lnSpc>
              <a:buClr>
                <a:srgbClr val="FF0000"/>
              </a:buClr>
              <a:buSzPct val="68750"/>
              <a:buFont typeface="Wingdings"/>
              <a:buChar char=""/>
              <a:tabLst>
                <a:tab pos="944880" algn="l"/>
              </a:tabLst>
            </a:pPr>
            <a:r>
              <a:rPr dirty="0" sz="3200" spc="-5"/>
              <a:t>Roberts交叉梯度算子</a:t>
            </a:r>
            <a:endParaRPr sz="3200"/>
          </a:p>
          <a:p>
            <a:pPr marL="1115695">
              <a:lnSpc>
                <a:spcPct val="100000"/>
              </a:lnSpc>
              <a:spcBef>
                <a:spcPts val="229"/>
              </a:spcBef>
            </a:pPr>
            <a:r>
              <a:rPr dirty="0" sz="3200" spc="-10">
                <a:solidFill>
                  <a:srgbClr val="FF0000"/>
                </a:solidFill>
                <a:latin typeface="Symbol"/>
                <a:cs typeface="Symbol"/>
              </a:rPr>
              <a:t></a:t>
            </a:r>
            <a:r>
              <a:rPr dirty="0" sz="3200" spc="-5">
                <a:solidFill>
                  <a:srgbClr val="FF0000"/>
                </a:solidFill>
              </a:rPr>
              <a:t>f</a:t>
            </a:r>
            <a:r>
              <a:rPr dirty="0" sz="3200" spc="10">
                <a:solidFill>
                  <a:srgbClr val="FF0000"/>
                </a:solidFill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Symbol"/>
                <a:cs typeface="Symbol"/>
              </a:rPr>
              <a:t></a:t>
            </a:r>
            <a:r>
              <a:rPr dirty="0" sz="3200" spc="-5">
                <a:solidFill>
                  <a:srgbClr val="FF0000"/>
                </a:solidFill>
              </a:rPr>
              <a:t>|G</a:t>
            </a:r>
            <a:r>
              <a:rPr dirty="0" baseline="-21164" sz="3150">
                <a:solidFill>
                  <a:srgbClr val="FF0000"/>
                </a:solidFill>
              </a:rPr>
              <a:t>x</a:t>
            </a:r>
            <a:r>
              <a:rPr dirty="0" sz="3200" spc="-5">
                <a:solidFill>
                  <a:srgbClr val="FF0000"/>
                </a:solidFill>
              </a:rPr>
              <a:t>|+|G</a:t>
            </a:r>
            <a:r>
              <a:rPr dirty="0" baseline="-21164" sz="3150">
                <a:solidFill>
                  <a:srgbClr val="FF0000"/>
                </a:solidFill>
              </a:rPr>
              <a:t>y</a:t>
            </a:r>
            <a:r>
              <a:rPr dirty="0" sz="3200" spc="-5">
                <a:solidFill>
                  <a:srgbClr val="FF0000"/>
                </a:solidFill>
              </a:rPr>
              <a:t>|</a:t>
            </a:r>
            <a:endParaRPr sz="3200">
              <a:latin typeface="Symbol"/>
              <a:cs typeface="Symbol"/>
            </a:endParaRPr>
          </a:p>
          <a:p>
            <a:pPr marL="1674495">
              <a:lnSpc>
                <a:spcPct val="100000"/>
              </a:lnSpc>
              <a:spcBef>
                <a:spcPts val="305"/>
              </a:spcBef>
              <a:tabLst>
                <a:tab pos="2824480" algn="l"/>
              </a:tabLst>
            </a:pPr>
            <a:r>
              <a:rPr dirty="0" sz="3200" spc="-5">
                <a:solidFill>
                  <a:srgbClr val="FF0000"/>
                </a:solidFill>
              </a:rPr>
              <a:t>＝|z</a:t>
            </a:r>
            <a:r>
              <a:rPr dirty="0" baseline="-21164" sz="3150" spc="-7">
                <a:solidFill>
                  <a:srgbClr val="FF0000"/>
                </a:solidFill>
              </a:rPr>
              <a:t>9	</a:t>
            </a:r>
            <a:r>
              <a:rPr dirty="0" sz="3200" spc="-5">
                <a:solidFill>
                  <a:srgbClr val="FF0000"/>
                </a:solidFill>
              </a:rPr>
              <a:t>-</a:t>
            </a:r>
            <a:r>
              <a:rPr dirty="0" sz="3200" spc="-5">
                <a:solidFill>
                  <a:srgbClr val="FF0000"/>
                </a:solidFill>
              </a:rPr>
              <a:t> </a:t>
            </a:r>
            <a:r>
              <a:rPr dirty="0" sz="3200" spc="-5">
                <a:solidFill>
                  <a:srgbClr val="FF0000"/>
                </a:solidFill>
              </a:rPr>
              <a:t>z</a:t>
            </a:r>
            <a:r>
              <a:rPr dirty="0" baseline="-21164" sz="3150">
                <a:solidFill>
                  <a:srgbClr val="FF0000"/>
                </a:solidFill>
              </a:rPr>
              <a:t>5</a:t>
            </a:r>
            <a:r>
              <a:rPr dirty="0" sz="3200" spc="-5">
                <a:solidFill>
                  <a:srgbClr val="FF0000"/>
                </a:solidFill>
              </a:rPr>
              <a:t>|</a:t>
            </a:r>
            <a:r>
              <a:rPr dirty="0" sz="3200">
                <a:solidFill>
                  <a:srgbClr val="FF0000"/>
                </a:solidFill>
              </a:rPr>
              <a:t> </a:t>
            </a:r>
            <a:r>
              <a:rPr dirty="0" sz="3200" spc="-5">
                <a:solidFill>
                  <a:srgbClr val="FF0000"/>
                </a:solidFill>
              </a:rPr>
              <a:t>+</a:t>
            </a:r>
            <a:r>
              <a:rPr dirty="0" sz="3200">
                <a:solidFill>
                  <a:srgbClr val="FF0000"/>
                </a:solidFill>
              </a:rPr>
              <a:t> </a:t>
            </a:r>
            <a:r>
              <a:rPr dirty="0" sz="3200" spc="-5">
                <a:solidFill>
                  <a:srgbClr val="FF0000"/>
                </a:solidFill>
              </a:rPr>
              <a:t>|z</a:t>
            </a:r>
            <a:r>
              <a:rPr dirty="0" baseline="-21164" sz="3150">
                <a:solidFill>
                  <a:srgbClr val="FF0000"/>
                </a:solidFill>
              </a:rPr>
              <a:t>8</a:t>
            </a:r>
            <a:endParaRPr baseline="-21164" sz="3150"/>
          </a:p>
        </p:txBody>
      </p:sp>
      <p:sp>
        <p:nvSpPr>
          <p:cNvPr id="6" name="object 6"/>
          <p:cNvSpPr txBox="1"/>
          <p:nvPr/>
        </p:nvSpPr>
        <p:spPr>
          <a:xfrm>
            <a:off x="6162421" y="3093465"/>
            <a:ext cx="971550" cy="558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19100" algn="l"/>
              </a:tabLst>
            </a:pPr>
            <a:r>
              <a:rPr dirty="0" sz="3200" spc="-5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dirty="0" sz="32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baseline="-21164" sz="3150" spc="-15">
                <a:solidFill>
                  <a:srgbClr val="FF0000"/>
                </a:solidFill>
                <a:latin typeface="NSimSun"/>
                <a:cs typeface="NSimSun"/>
              </a:rPr>
              <a:t>6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5825" y="4189221"/>
            <a:ext cx="6752590" cy="2422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645"/>
              </a:lnSpc>
            </a:pPr>
            <a:r>
              <a:rPr dirty="0" sz="2200" spc="6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3200" spc="-5">
                <a:latin typeface="NSimSun"/>
                <a:cs typeface="NSimSun"/>
              </a:rPr>
              <a:t>梯度计算由两个模板组成，第一个求</a:t>
            </a:r>
            <a:endParaRPr sz="3200">
              <a:latin typeface="NSimSun"/>
              <a:cs typeface="NSimSun"/>
            </a:endParaRPr>
          </a:p>
          <a:p>
            <a:pPr marL="241300" marR="5080">
              <a:lnSpc>
                <a:spcPts val="3450"/>
              </a:lnSpc>
              <a:spcBef>
                <a:spcPts val="245"/>
              </a:spcBef>
            </a:pPr>
            <a:r>
              <a:rPr dirty="0" sz="3200" spc="-5">
                <a:latin typeface="NSimSun"/>
                <a:cs typeface="NSimSun"/>
              </a:rPr>
              <a:t>得梯度的第一项，第二个求得梯度的 第二项，然后求和，得到梯度。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2200" spc="6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3200" spc="-5">
                <a:latin typeface="NSimSun"/>
                <a:cs typeface="NSimSun"/>
              </a:rPr>
              <a:t>两个模板称为Roberts</a:t>
            </a:r>
            <a:endParaRPr sz="3200">
              <a:latin typeface="NSimSun"/>
              <a:cs typeface="NSimSun"/>
            </a:endParaRPr>
          </a:p>
          <a:p>
            <a:pPr marL="215900">
              <a:lnSpc>
                <a:spcPts val="3750"/>
              </a:lnSpc>
              <a:spcBef>
                <a:spcPts val="370"/>
              </a:spcBef>
            </a:pPr>
            <a:r>
              <a:rPr dirty="0" sz="3200" spc="-5">
                <a:latin typeface="NSimSun"/>
                <a:cs typeface="NSimSun"/>
              </a:rPr>
              <a:t>交叉梯度算子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900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900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900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900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360041" y="3571747"/>
            <a:ext cx="12763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FF00"/>
                </a:solidFill>
                <a:latin typeface="Times New Roman"/>
                <a:cs typeface="Times New Roman"/>
              </a:rPr>
              <a:t>8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900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900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360041" y="3038347"/>
            <a:ext cx="12763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FF00"/>
                </a:solidFill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234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234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234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234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225155" y="3393947"/>
            <a:ext cx="69469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</a:tabLst>
            </a:pPr>
            <a:r>
              <a:rPr dirty="0" sz="2400" b="1">
                <a:solidFill>
                  <a:srgbClr val="FFFF00"/>
                </a:solidFill>
                <a:latin typeface="Times New Roman"/>
                <a:cs typeface="Times New Roman"/>
              </a:rPr>
              <a:t>z	</a:t>
            </a:r>
            <a:r>
              <a:rPr dirty="0" sz="2400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93441" y="3571747"/>
            <a:ext cx="12763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FF00"/>
                </a:solidFill>
                <a:latin typeface="Times New Roman"/>
                <a:cs typeface="Times New Roman"/>
              </a:rPr>
              <a:t>9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6234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6234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225155" y="2860547"/>
            <a:ext cx="69469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</a:tabLst>
            </a:pPr>
            <a:r>
              <a:rPr dirty="0" sz="2400" b="1">
                <a:solidFill>
                  <a:srgbClr val="FFFF00"/>
                </a:solidFill>
                <a:latin typeface="Times New Roman"/>
                <a:cs typeface="Times New Roman"/>
              </a:rPr>
              <a:t>z	</a:t>
            </a:r>
            <a:r>
              <a:rPr dirty="0" sz="2400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93441" y="3038347"/>
            <a:ext cx="12763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FF00"/>
                </a:solidFill>
                <a:latin typeface="Times New Roman"/>
                <a:cs typeface="Times New Roman"/>
              </a:rPr>
              <a:t>6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566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556627" y="22539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691755" y="2327147"/>
            <a:ext cx="1329055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1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2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r>
              <a:rPr dirty="0" baseline="-20833" sz="2400" b="1">
                <a:solidFill>
                  <a:srgbClr val="FFFF00"/>
                </a:solidFill>
                <a:latin typeface="Times New Roman"/>
                <a:cs typeface="Times New Roman"/>
              </a:rPr>
              <a:t>3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5566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556627" y="3320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691755" y="3393947"/>
            <a:ext cx="16129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26641" y="3571747"/>
            <a:ext cx="12763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FF00"/>
                </a:solidFill>
                <a:latin typeface="Times New Roman"/>
                <a:cs typeface="Times New Roman"/>
              </a:rPr>
              <a:t>7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566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556627" y="27873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691755" y="2860547"/>
            <a:ext cx="16129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00"/>
                </a:solidFill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26641" y="3038347"/>
            <a:ext cx="12763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FF00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394839" y="3083814"/>
            <a:ext cx="392430" cy="542290"/>
          </a:xfrm>
          <a:custGeom>
            <a:avLst/>
            <a:gdLst/>
            <a:ahLst/>
            <a:cxnLst/>
            <a:rect l="l" t="t" r="r" b="b"/>
            <a:pathLst>
              <a:path w="392429" h="542289">
                <a:moveTo>
                  <a:pt x="38165" y="463669"/>
                </a:moveTo>
                <a:lnTo>
                  <a:pt x="15239" y="447293"/>
                </a:lnTo>
                <a:lnTo>
                  <a:pt x="0" y="541782"/>
                </a:lnTo>
                <a:lnTo>
                  <a:pt x="29717" y="525985"/>
                </a:lnTo>
                <a:lnTo>
                  <a:pt x="29717" y="475487"/>
                </a:lnTo>
                <a:lnTo>
                  <a:pt x="38165" y="463669"/>
                </a:lnTo>
                <a:close/>
              </a:path>
              <a:path w="392429" h="542289">
                <a:moveTo>
                  <a:pt x="61723" y="480496"/>
                </a:moveTo>
                <a:lnTo>
                  <a:pt x="38165" y="463669"/>
                </a:lnTo>
                <a:lnTo>
                  <a:pt x="29717" y="475487"/>
                </a:lnTo>
                <a:lnTo>
                  <a:pt x="53339" y="492251"/>
                </a:lnTo>
                <a:lnTo>
                  <a:pt x="61723" y="480496"/>
                </a:lnTo>
                <a:close/>
              </a:path>
              <a:path w="392429" h="542289">
                <a:moveTo>
                  <a:pt x="84581" y="496823"/>
                </a:moveTo>
                <a:lnTo>
                  <a:pt x="61723" y="480496"/>
                </a:lnTo>
                <a:lnTo>
                  <a:pt x="53339" y="492251"/>
                </a:lnTo>
                <a:lnTo>
                  <a:pt x="29717" y="475487"/>
                </a:lnTo>
                <a:lnTo>
                  <a:pt x="29717" y="525985"/>
                </a:lnTo>
                <a:lnTo>
                  <a:pt x="84581" y="496823"/>
                </a:lnTo>
                <a:close/>
              </a:path>
              <a:path w="392429" h="542289">
                <a:moveTo>
                  <a:pt x="392429" y="16763"/>
                </a:moveTo>
                <a:lnTo>
                  <a:pt x="369569" y="0"/>
                </a:lnTo>
                <a:lnTo>
                  <a:pt x="38165" y="463669"/>
                </a:lnTo>
                <a:lnTo>
                  <a:pt x="61723" y="480496"/>
                </a:lnTo>
                <a:lnTo>
                  <a:pt x="392429" y="167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84933" y="3158489"/>
            <a:ext cx="467359" cy="467359"/>
          </a:xfrm>
          <a:custGeom>
            <a:avLst/>
            <a:gdLst/>
            <a:ahLst/>
            <a:cxnLst/>
            <a:rect l="l" t="t" r="r" b="b"/>
            <a:pathLst>
              <a:path w="467359" h="467360">
                <a:moveTo>
                  <a:pt x="416804" y="396249"/>
                </a:moveTo>
                <a:lnTo>
                  <a:pt x="19811" y="0"/>
                </a:lnTo>
                <a:lnTo>
                  <a:pt x="0" y="19812"/>
                </a:lnTo>
                <a:lnTo>
                  <a:pt x="396249" y="416804"/>
                </a:lnTo>
                <a:lnTo>
                  <a:pt x="416804" y="396249"/>
                </a:lnTo>
                <a:close/>
              </a:path>
              <a:path w="467359" h="467360">
                <a:moveTo>
                  <a:pt x="426719" y="453530"/>
                </a:moveTo>
                <a:lnTo>
                  <a:pt x="426719" y="406145"/>
                </a:lnTo>
                <a:lnTo>
                  <a:pt x="406145" y="426720"/>
                </a:lnTo>
                <a:lnTo>
                  <a:pt x="396249" y="416804"/>
                </a:lnTo>
                <a:lnTo>
                  <a:pt x="376427" y="436626"/>
                </a:lnTo>
                <a:lnTo>
                  <a:pt x="426719" y="453530"/>
                </a:lnTo>
                <a:close/>
              </a:path>
              <a:path w="467359" h="467360">
                <a:moveTo>
                  <a:pt x="426719" y="406145"/>
                </a:moveTo>
                <a:lnTo>
                  <a:pt x="416804" y="396249"/>
                </a:lnTo>
                <a:lnTo>
                  <a:pt x="396249" y="416804"/>
                </a:lnTo>
                <a:lnTo>
                  <a:pt x="406145" y="426720"/>
                </a:lnTo>
                <a:lnTo>
                  <a:pt x="426719" y="406145"/>
                </a:lnTo>
                <a:close/>
              </a:path>
              <a:path w="467359" h="467360">
                <a:moveTo>
                  <a:pt x="467105" y="467106"/>
                </a:moveTo>
                <a:lnTo>
                  <a:pt x="436625" y="376427"/>
                </a:lnTo>
                <a:lnTo>
                  <a:pt x="416804" y="396249"/>
                </a:lnTo>
                <a:lnTo>
                  <a:pt x="426719" y="406145"/>
                </a:lnTo>
                <a:lnTo>
                  <a:pt x="426719" y="453530"/>
                </a:lnTo>
                <a:lnTo>
                  <a:pt x="467105" y="4671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边缘检测</a:t>
            </a: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6485064" y="5678233"/>
          <a:ext cx="1081405" cy="1076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8313864" y="5678233"/>
          <a:ext cx="1081405" cy="1076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67432" y="1955800"/>
            <a:ext cx="6811009" cy="1439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</a:t>
            </a:r>
            <a:r>
              <a:rPr dirty="0" sz="2200" spc="5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Prewitt梯度算子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3x3的梯度模板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95044" algn="l"/>
              </a:tabLst>
            </a:pPr>
            <a:r>
              <a:rPr dirty="0" sz="2800">
                <a:solidFill>
                  <a:srgbClr val="FF0000"/>
                </a:solidFill>
                <a:latin typeface="Symbol"/>
                <a:cs typeface="Symbol"/>
              </a:rPr>
              <a:t>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Symbol"/>
                <a:cs typeface="Symbol"/>
              </a:rPr>
              <a:t>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|G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x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|+|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G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边缘检测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768854" y="3418589"/>
          <a:ext cx="6115685" cy="1069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534"/>
                <a:gridCol w="686180"/>
                <a:gridCol w="355462"/>
                <a:gridCol w="685805"/>
                <a:gridCol w="1339995"/>
                <a:gridCol w="476249"/>
                <a:gridCol w="355462"/>
                <a:gridCol w="952891"/>
                <a:gridCol w="289115"/>
              </a:tblGrid>
              <a:tr h="534380">
                <a:tc>
                  <a:txBody>
                    <a:bodyPr/>
                    <a:lstStyle/>
                    <a:p>
                      <a:pPr algn="r" marR="11239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=|(z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7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8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 spc="-7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9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(z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2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 spc="-7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3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)</a:t>
                      </a:r>
                      <a:r>
                        <a:rPr dirty="0" sz="2800" spc="-4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|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534380">
                <a:tc>
                  <a:txBody>
                    <a:bodyPr/>
                    <a:lstStyle/>
                    <a:p>
                      <a:pPr algn="r" marR="112395">
                        <a:lnSpc>
                          <a:spcPts val="330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|(z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3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ts val="33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6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33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33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 spc="-7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9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33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(z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330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4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33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33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 spc="-7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7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)</a:t>
                      </a:r>
                      <a:r>
                        <a:rPr dirty="0" sz="2800" spc="-4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|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628064" y="49924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46477" y="49924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399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56277" y="49924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83207" y="1883409"/>
            <a:ext cx="7668895" cy="2354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</a:t>
            </a:r>
            <a:r>
              <a:rPr dirty="0" sz="2200" spc="5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Sobel梯度算子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3x3的梯度模板</a:t>
            </a:r>
            <a:endParaRPr sz="3200">
              <a:latin typeface="NSimSun"/>
              <a:cs typeface="NSimSun"/>
            </a:endParaRPr>
          </a:p>
          <a:p>
            <a:pPr marL="298450" marR="5080" indent="69850">
              <a:lnSpc>
                <a:spcPts val="3020"/>
              </a:lnSpc>
              <a:spcBef>
                <a:spcPts val="894"/>
              </a:spcBef>
            </a:pPr>
            <a:r>
              <a:rPr dirty="0" sz="2800" spc="-5">
                <a:latin typeface="NSimSun"/>
                <a:cs typeface="NSimSun"/>
              </a:rPr>
              <a:t>权值2用于通过增加中心点的重要性而实现某种 程度的平滑效果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95044" algn="l"/>
              </a:tabLst>
            </a:pPr>
            <a:r>
              <a:rPr dirty="0" sz="2800">
                <a:solidFill>
                  <a:srgbClr val="FF0000"/>
                </a:solidFill>
                <a:latin typeface="Symbol"/>
                <a:cs typeface="Symbol"/>
              </a:rPr>
              <a:t>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f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>
                <a:solidFill>
                  <a:srgbClr val="FF0000"/>
                </a:solidFill>
                <a:latin typeface="Symbol"/>
                <a:cs typeface="Symbol"/>
              </a:rPr>
              <a:t></a:t>
            </a:r>
            <a:r>
              <a:rPr dirty="0" sz="28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|G</a:t>
            </a:r>
            <a:r>
              <a:rPr dirty="0" baseline="-20467" sz="2850">
                <a:solidFill>
                  <a:srgbClr val="FF0000"/>
                </a:solidFill>
                <a:latin typeface="NSimSun"/>
                <a:cs typeface="NSimSun"/>
              </a:rPr>
              <a:t>x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|+|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G</a:t>
            </a:r>
            <a:r>
              <a:rPr dirty="0" baseline="-20467" sz="2850" spc="-7">
                <a:solidFill>
                  <a:srgbClr val="FF0000"/>
                </a:solidFill>
                <a:latin typeface="NSimSun"/>
                <a:cs typeface="NSimSun"/>
              </a:rPr>
              <a:t>y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|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边缘检测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484627" y="4250368"/>
          <a:ext cx="6648450" cy="992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866"/>
                <a:gridCol w="863976"/>
                <a:gridCol w="863345"/>
                <a:gridCol w="355473"/>
                <a:gridCol w="685426"/>
                <a:gridCol w="1340518"/>
                <a:gridCol w="654009"/>
                <a:gridCol w="355462"/>
                <a:gridCol w="952144"/>
                <a:gridCol w="289115"/>
              </a:tblGrid>
              <a:tr h="479079">
                <a:tc>
                  <a:txBody>
                    <a:bodyPr/>
                    <a:lstStyle/>
                    <a:p>
                      <a:pPr marL="22225">
                        <a:lnSpc>
                          <a:spcPts val="32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320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|(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7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32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+2</a:t>
                      </a: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8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ts val="32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320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 spc="-7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9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32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(</a:t>
                      </a: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320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2z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2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32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320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3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)</a:t>
                      </a:r>
                      <a:r>
                        <a:rPr dirty="0" sz="2800" spc="-45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|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320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513044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313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|(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3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313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+2</a:t>
                      </a: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6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ts val="313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313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 spc="-7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9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313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(</a:t>
                      </a: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1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313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2z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4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313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+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313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z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7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)</a:t>
                      </a:r>
                      <a:r>
                        <a:rPr dirty="0" sz="2800" spc="-45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|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704264" y="5197411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17877" y="5197411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393"/>
                <a:gridCol w="533393"/>
              </a:tblGrid>
              <a:tr h="533400"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63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427677" y="5197411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37690"/>
            <a:ext cx="7615555" cy="2614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结论</a:t>
            </a:r>
            <a:endParaRPr sz="3200">
              <a:latin typeface="NSimSun"/>
              <a:cs typeface="NSimSun"/>
            </a:endParaRPr>
          </a:p>
          <a:p>
            <a:pPr marL="469900" marR="5080" indent="-635">
              <a:lnSpc>
                <a:spcPct val="100000"/>
              </a:lnSpc>
              <a:spcBef>
                <a:spcPts val="1675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Prewitt和Sobel算子是计算数字梯度时最常 用的算子</a:t>
            </a:r>
            <a:endParaRPr sz="2800">
              <a:latin typeface="NSimSun"/>
              <a:cs typeface="NSimSun"/>
            </a:endParaRPr>
          </a:p>
          <a:p>
            <a:pPr marL="469900" marR="182245">
              <a:lnSpc>
                <a:spcPct val="100000"/>
              </a:lnSpc>
              <a:spcBef>
                <a:spcPts val="1689"/>
              </a:spcBef>
              <a:buClr>
                <a:srgbClr val="EE2B0A"/>
              </a:buClr>
              <a:buSzPct val="71428"/>
              <a:buFont typeface="Wingdings"/>
              <a:buChar char=""/>
              <a:tabLst>
                <a:tab pos="848994" algn="l"/>
              </a:tabLst>
            </a:pPr>
            <a:r>
              <a:rPr dirty="0" sz="2800" spc="-5">
                <a:latin typeface="NSimSun"/>
                <a:cs typeface="NSimSun"/>
              </a:rPr>
              <a:t>Prewitt</a:t>
            </a:r>
            <a:r>
              <a:rPr dirty="0" sz="2800" spc="-5">
                <a:latin typeface="SimSun"/>
                <a:cs typeface="SimSun"/>
              </a:rPr>
              <a:t>模板</a:t>
            </a:r>
            <a:r>
              <a:rPr dirty="0" sz="2800">
                <a:latin typeface="SimSun"/>
                <a:cs typeface="SimSun"/>
              </a:rPr>
              <a:t>比</a:t>
            </a:r>
            <a:r>
              <a:rPr dirty="0" sz="2800" spc="-5">
                <a:latin typeface="NSimSun"/>
                <a:cs typeface="NSimSun"/>
              </a:rPr>
              <a:t>Sobel</a:t>
            </a:r>
            <a:r>
              <a:rPr dirty="0" sz="2800" spc="-5">
                <a:latin typeface="SimSun"/>
                <a:cs typeface="SimSun"/>
              </a:rPr>
              <a:t>模板简单，</a:t>
            </a:r>
            <a:r>
              <a:rPr dirty="0" sz="2800" spc="-10">
                <a:latin typeface="SimSun"/>
                <a:cs typeface="SimSun"/>
              </a:rPr>
              <a:t>但</a:t>
            </a:r>
            <a:r>
              <a:rPr dirty="0" sz="2800" spc="-5">
                <a:latin typeface="NSimSun"/>
                <a:cs typeface="NSimSun"/>
              </a:rPr>
              <a:t>Sobe</a:t>
            </a:r>
            <a:r>
              <a:rPr dirty="0" sz="2800">
                <a:latin typeface="NSimSun"/>
                <a:cs typeface="NSimSun"/>
              </a:rPr>
              <a:t>l</a:t>
            </a:r>
            <a:r>
              <a:rPr dirty="0" sz="2800">
                <a:latin typeface="SimSun"/>
                <a:cs typeface="SimSun"/>
              </a:rPr>
              <a:t>模</a:t>
            </a:r>
            <a:r>
              <a:rPr dirty="0" sz="2800">
                <a:latin typeface="SimSun"/>
                <a:cs typeface="SimSun"/>
              </a:rPr>
              <a:t> </a:t>
            </a:r>
            <a:r>
              <a:rPr dirty="0" sz="2800" spc="-5">
                <a:latin typeface="SimSun"/>
                <a:cs typeface="SimSun"/>
              </a:rPr>
              <a:t>板能够有效抑制噪声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边缘检测</a:t>
            </a:r>
          </a:p>
        </p:txBody>
      </p:sp>
    </p:spTree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边缘检测</a:t>
            </a:r>
          </a:p>
        </p:txBody>
      </p:sp>
      <p:sp>
        <p:nvSpPr>
          <p:cNvPr id="6" name="object 6"/>
          <p:cNvSpPr/>
          <p:nvPr/>
        </p:nvSpPr>
        <p:spPr>
          <a:xfrm>
            <a:off x="1884311" y="1474469"/>
            <a:ext cx="6270497" cy="3817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057777" y="1166621"/>
            <a:ext cx="711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原图像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1975" y="637001"/>
            <a:ext cx="2759710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6400"/>
              </a:lnSpc>
            </a:pP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baseline="-23148" sz="1800" spc="-7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 spc="-5">
                <a:solidFill>
                  <a:srgbClr val="EE2B0A"/>
                </a:solidFill>
                <a:latin typeface="SimSun"/>
                <a:cs typeface="SimSun"/>
              </a:rPr>
              <a:t>，</a:t>
            </a:r>
            <a:r>
              <a:rPr dirty="0" sz="1800" spc="5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方向上的梯度分量， 水平细节非常清楚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2359" y="5100810"/>
            <a:ext cx="5914390" cy="1649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5605" marR="5080">
              <a:lnSpc>
                <a:spcPct val="156400"/>
              </a:lnSpc>
              <a:tabLst>
                <a:tab pos="3276600" algn="l"/>
              </a:tabLst>
            </a:pP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baseline="-23148" sz="1800">
                <a:solidFill>
                  <a:srgbClr val="EE2B0A"/>
                </a:solidFill>
                <a:latin typeface="Times New Roman"/>
                <a:cs typeface="Times New Roman"/>
              </a:rPr>
              <a:t>y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，</a:t>
            </a:r>
            <a:r>
              <a:rPr dirty="0" sz="1800" spc="5">
                <a:solidFill>
                  <a:srgbClr val="EE2B0A"/>
                </a:solidFill>
                <a:latin typeface="Times New Roman"/>
                <a:cs typeface="Times New Roman"/>
              </a:rPr>
              <a:t>y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方向上的梯度分量，</a:t>
            </a:r>
            <a:r>
              <a:rPr dirty="0" sz="1800" spc="254">
                <a:solidFill>
                  <a:srgbClr val="EE2B0A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梯度图像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baseline="-23148" sz="1800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|+|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baseline="-23148" sz="1800">
                <a:solidFill>
                  <a:srgbClr val="EE2B0A"/>
                </a:solidFill>
                <a:latin typeface="Times New Roman"/>
                <a:cs typeface="Times New Roman"/>
              </a:rPr>
              <a:t>y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，水平和 垂直细节非常清楚	垂直细节都非常清楚</a:t>
            </a:r>
            <a:endParaRPr sz="1800">
              <a:latin typeface="SimSun"/>
              <a:cs typeface="SimSun"/>
            </a:endParaRPr>
          </a:p>
          <a:p>
            <a:pPr marL="12700" marR="1778635">
              <a:lnSpc>
                <a:spcPts val="3250"/>
              </a:lnSpc>
              <a:spcBef>
                <a:spcPts val="25"/>
              </a:spcBef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问题：砖墙等图像细节对边缘提取不必要 处理办法：对图像进行平滑处理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21051" y="1573499"/>
            <a:ext cx="2540000" cy="858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64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原图像经过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5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×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5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的均值滤 波器进行平滑处理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1975" y="1513314"/>
            <a:ext cx="2759710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6400"/>
              </a:lnSpc>
            </a:pP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baseline="-23148" sz="1800" spc="-7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 spc="-5">
                <a:solidFill>
                  <a:srgbClr val="EE2B0A"/>
                </a:solidFill>
                <a:latin typeface="SimSun"/>
                <a:cs typeface="SimSun"/>
              </a:rPr>
              <a:t>，</a:t>
            </a:r>
            <a:r>
              <a:rPr dirty="0" sz="1800" spc="5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方向上的梯度分量， 突出水平细节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4004" y="6121877"/>
            <a:ext cx="2759710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6400"/>
              </a:lnSpc>
            </a:pP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baseline="-23148" sz="1800">
                <a:solidFill>
                  <a:srgbClr val="EE2B0A"/>
                </a:solidFill>
                <a:latin typeface="Times New Roman"/>
                <a:cs typeface="Times New Roman"/>
              </a:rPr>
              <a:t>y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，</a:t>
            </a:r>
            <a:r>
              <a:rPr dirty="0" sz="1800" spc="5">
                <a:solidFill>
                  <a:srgbClr val="EE2B0A"/>
                </a:solidFill>
                <a:latin typeface="Times New Roman"/>
                <a:cs typeface="Times New Roman"/>
              </a:rPr>
              <a:t>y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方向上的梯度分量， 突出垂直细节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15114" y="6121877"/>
            <a:ext cx="3107055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64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梯度图像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baseline="-23148" sz="1800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|+|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baseline="-23148" sz="1800">
                <a:solidFill>
                  <a:srgbClr val="EE2B0A"/>
                </a:solidFill>
                <a:latin typeface="Times New Roman"/>
                <a:cs typeface="Times New Roman"/>
              </a:rPr>
              <a:t>y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|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，突出水平和 垂直细节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8063" y="2482596"/>
            <a:ext cx="6286500" cy="3802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边缘检测</a:t>
            </a:r>
          </a:p>
        </p:txBody>
      </p:sp>
    </p:spTree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46730" y="2239517"/>
            <a:ext cx="24511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Sobel45</a:t>
            </a:r>
            <a:r>
              <a:rPr dirty="0" baseline="23148" sz="1800">
                <a:solidFill>
                  <a:srgbClr val="EE2B0A"/>
                </a:solidFill>
                <a:latin typeface="Times New Roman"/>
                <a:cs typeface="Times New Roman"/>
              </a:rPr>
              <a:t>o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模板的检测结果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边缘检测</a:t>
            </a:r>
          </a:p>
        </p:txBody>
      </p:sp>
      <p:sp>
        <p:nvSpPr>
          <p:cNvPr id="7" name="object 7"/>
          <p:cNvSpPr/>
          <p:nvPr/>
        </p:nvSpPr>
        <p:spPr>
          <a:xfrm>
            <a:off x="2848241" y="2914650"/>
            <a:ext cx="6278879" cy="1943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764657" y="2231897"/>
            <a:ext cx="25273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Sobel-45</a:t>
            </a:r>
            <a:r>
              <a:rPr dirty="0" baseline="23148" sz="1800">
                <a:solidFill>
                  <a:srgbClr val="EE2B0A"/>
                </a:solidFill>
                <a:latin typeface="Times New Roman"/>
                <a:cs typeface="Times New Roman"/>
              </a:rPr>
              <a:t>o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模板的检测结果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拉普拉斯算子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855215"/>
            <a:ext cx="605472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图像函数的拉普拉斯变换定义为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2551" y="2968751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 h="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186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7421" y="2968751"/>
            <a:ext cx="570865" cy="0"/>
          </a:xfrm>
          <a:custGeom>
            <a:avLst/>
            <a:gdLst/>
            <a:ahLst/>
            <a:cxnLst/>
            <a:rect l="l" t="t" r="r" b="b"/>
            <a:pathLst>
              <a:path w="570864" h="0">
                <a:moveTo>
                  <a:pt x="0" y="0"/>
                </a:moveTo>
                <a:lnTo>
                  <a:pt x="570738" y="0"/>
                </a:lnTo>
              </a:path>
            </a:pathLst>
          </a:custGeom>
          <a:ln w="186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27209" y="2456929"/>
            <a:ext cx="1020444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76300" algn="l"/>
              </a:tabLst>
            </a:pPr>
            <a:r>
              <a:rPr dirty="0" sz="2050">
                <a:latin typeface="Times New Roman"/>
                <a:cs typeface="Times New Roman"/>
              </a:rPr>
              <a:t>2</a:t>
            </a:r>
            <a:r>
              <a:rPr dirty="0" sz="2050">
                <a:latin typeface="Times New Roman"/>
                <a:cs typeface="Times New Roman"/>
              </a:rPr>
              <a:t>	</a:t>
            </a:r>
            <a:r>
              <a:rPr dirty="0" sz="2050"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3792" y="2552953"/>
            <a:ext cx="973455" cy="556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4635" algn="l"/>
                <a:tab pos="876935" algn="l"/>
              </a:tabLst>
            </a:pPr>
            <a:r>
              <a:rPr dirty="0" sz="2350" spc="-5" i="1">
                <a:latin typeface="Times New Roman"/>
                <a:cs typeface="Times New Roman"/>
              </a:rPr>
              <a:t>f</a:t>
            </a:r>
            <a:r>
              <a:rPr dirty="0" sz="2350" spc="-5" i="1">
                <a:latin typeface="Times New Roman"/>
                <a:cs typeface="Times New Roman"/>
              </a:rPr>
              <a:t>	</a:t>
            </a:r>
            <a:r>
              <a:rPr dirty="0" baseline="-35460" sz="3525" spc="-7">
                <a:latin typeface="Symbol"/>
                <a:cs typeface="Symbol"/>
              </a:rPr>
              <a:t></a:t>
            </a:r>
            <a:r>
              <a:rPr dirty="0" baseline="-35460" sz="3525" spc="217">
                <a:latin typeface="Times New Roman"/>
                <a:cs typeface="Times New Roman"/>
              </a:rPr>
              <a:t> </a:t>
            </a:r>
            <a:r>
              <a:rPr dirty="0" sz="2350" spc="-5">
                <a:latin typeface="Symbol"/>
                <a:cs typeface="Symbol"/>
              </a:rPr>
              <a:t></a:t>
            </a:r>
            <a:r>
              <a:rPr dirty="0" sz="2350">
                <a:latin typeface="Times New Roman"/>
                <a:cs typeface="Times New Roman"/>
              </a:rPr>
              <a:t>	</a:t>
            </a:r>
            <a:r>
              <a:rPr dirty="0" sz="2350" spc="-5" i="1">
                <a:latin typeface="Times New Roman"/>
                <a:cs typeface="Times New Roman"/>
              </a:rPr>
              <a:t>f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0798" y="3045205"/>
            <a:ext cx="1317625" cy="36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74394" algn="l"/>
              </a:tabLst>
            </a:pPr>
            <a:r>
              <a:rPr dirty="0" sz="2350" spc="-30">
                <a:latin typeface="Symbol"/>
                <a:cs typeface="Symbol"/>
              </a:rPr>
              <a:t></a:t>
            </a:r>
            <a:r>
              <a:rPr dirty="0" sz="2350" spc="125" i="1">
                <a:latin typeface="Times New Roman"/>
                <a:cs typeface="Times New Roman"/>
              </a:rPr>
              <a:t>x</a:t>
            </a:r>
            <a:r>
              <a:rPr dirty="0" baseline="28455" sz="3075">
                <a:latin typeface="Times New Roman"/>
                <a:cs typeface="Times New Roman"/>
              </a:rPr>
              <a:t>2</a:t>
            </a:r>
            <a:r>
              <a:rPr dirty="0" baseline="28455" sz="3075">
                <a:latin typeface="Times New Roman"/>
                <a:cs typeface="Times New Roman"/>
              </a:rPr>
              <a:t>	</a:t>
            </a:r>
            <a:r>
              <a:rPr dirty="0" sz="2350" spc="-30">
                <a:latin typeface="Symbol"/>
                <a:cs typeface="Symbol"/>
              </a:rPr>
              <a:t></a:t>
            </a:r>
            <a:r>
              <a:rPr dirty="0" sz="2350" spc="170" i="1">
                <a:latin typeface="Times New Roman"/>
                <a:cs typeface="Times New Roman"/>
              </a:rPr>
              <a:t>y</a:t>
            </a:r>
            <a:r>
              <a:rPr dirty="0" baseline="28455" sz="3075">
                <a:latin typeface="Times New Roman"/>
                <a:cs typeface="Times New Roman"/>
              </a:rPr>
              <a:t>2</a:t>
            </a:r>
            <a:endParaRPr baseline="28455" sz="307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7455" y="2744990"/>
            <a:ext cx="1083945" cy="36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57860" algn="l"/>
              </a:tabLst>
            </a:pPr>
            <a:r>
              <a:rPr dirty="0" sz="2350" spc="125">
                <a:latin typeface="Symbol"/>
                <a:cs typeface="Symbol"/>
              </a:rPr>
              <a:t></a:t>
            </a:r>
            <a:r>
              <a:rPr dirty="0" baseline="28455" sz="3075">
                <a:latin typeface="Times New Roman"/>
                <a:cs typeface="Times New Roman"/>
              </a:rPr>
              <a:t>2</a:t>
            </a:r>
            <a:r>
              <a:rPr dirty="0" baseline="28455" sz="3075" spc="7">
                <a:latin typeface="Times New Roman"/>
                <a:cs typeface="Times New Roman"/>
              </a:rPr>
              <a:t> </a:t>
            </a:r>
            <a:r>
              <a:rPr dirty="0" sz="2350" spc="-5" i="1">
                <a:latin typeface="Times New Roman"/>
                <a:cs typeface="Times New Roman"/>
              </a:rPr>
              <a:t>f</a:t>
            </a:r>
            <a:r>
              <a:rPr dirty="0" sz="2350" i="1">
                <a:latin typeface="Times New Roman"/>
                <a:cs typeface="Times New Roman"/>
              </a:rPr>
              <a:t>	</a:t>
            </a:r>
            <a:r>
              <a:rPr dirty="0" sz="2350" spc="-5">
                <a:latin typeface="Symbol"/>
                <a:cs typeface="Symbol"/>
              </a:rPr>
              <a:t></a:t>
            </a:r>
            <a:r>
              <a:rPr dirty="0" sz="2350" spc="210">
                <a:latin typeface="Times New Roman"/>
                <a:cs typeface="Times New Roman"/>
              </a:rPr>
              <a:t> </a:t>
            </a:r>
            <a:r>
              <a:rPr dirty="0" baseline="35460" sz="3525" spc="-7">
                <a:latin typeface="Symbol"/>
                <a:cs typeface="Symbol"/>
              </a:rPr>
              <a:t></a:t>
            </a:r>
            <a:endParaRPr baseline="35460" sz="3525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21863" y="3744214"/>
            <a:ext cx="2142490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95934" algn="l"/>
                <a:tab pos="1005205" algn="l"/>
                <a:tab pos="1511300" algn="l"/>
                <a:tab pos="2011045" algn="l"/>
              </a:tabLst>
            </a:pPr>
            <a:r>
              <a:rPr dirty="0" sz="1850">
                <a:latin typeface="Times New Roman"/>
                <a:cs typeface="Times New Roman"/>
              </a:rPr>
              <a:t>5</a:t>
            </a:r>
            <a:r>
              <a:rPr dirty="0" sz="1850">
                <a:latin typeface="Times New Roman"/>
                <a:cs typeface="Times New Roman"/>
              </a:rPr>
              <a:t>	</a:t>
            </a:r>
            <a:r>
              <a:rPr dirty="0" sz="1850">
                <a:latin typeface="Times New Roman"/>
                <a:cs typeface="Times New Roman"/>
              </a:rPr>
              <a:t>2</a:t>
            </a:r>
            <a:r>
              <a:rPr dirty="0" sz="1850">
                <a:latin typeface="Times New Roman"/>
                <a:cs typeface="Times New Roman"/>
              </a:rPr>
              <a:t>	</a:t>
            </a:r>
            <a:r>
              <a:rPr dirty="0" sz="1850">
                <a:latin typeface="Times New Roman"/>
                <a:cs typeface="Times New Roman"/>
              </a:rPr>
              <a:t>4</a:t>
            </a:r>
            <a:r>
              <a:rPr dirty="0" sz="1850">
                <a:latin typeface="Times New Roman"/>
                <a:cs typeface="Times New Roman"/>
              </a:rPr>
              <a:t>	</a:t>
            </a:r>
            <a:r>
              <a:rPr dirty="0" sz="1850">
                <a:latin typeface="Times New Roman"/>
                <a:cs typeface="Times New Roman"/>
              </a:rPr>
              <a:t>6</a:t>
            </a:r>
            <a:r>
              <a:rPr dirty="0" sz="1850">
                <a:latin typeface="Times New Roman"/>
                <a:cs typeface="Times New Roman"/>
              </a:rPr>
              <a:t>	</a:t>
            </a:r>
            <a:r>
              <a:rPr dirty="0" sz="1850">
                <a:latin typeface="Times New Roman"/>
                <a:cs typeface="Times New Roman"/>
              </a:rPr>
              <a:t>8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35987" y="3438144"/>
            <a:ext cx="3335654" cy="550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755775" algn="l"/>
                <a:tab pos="2265045" algn="l"/>
                <a:tab pos="2770505" algn="l"/>
              </a:tabLst>
            </a:pPr>
            <a:r>
              <a:rPr dirty="0" sz="2650" spc="-195">
                <a:latin typeface="Symbol"/>
                <a:cs typeface="Symbol"/>
              </a:rPr>
              <a:t></a:t>
            </a:r>
            <a:r>
              <a:rPr dirty="0" baseline="36036" sz="2775">
                <a:latin typeface="Times New Roman"/>
                <a:cs typeface="Times New Roman"/>
              </a:rPr>
              <a:t>2</a:t>
            </a:r>
            <a:r>
              <a:rPr dirty="0" baseline="36036" sz="2775" spc="-157">
                <a:latin typeface="Times New Roman"/>
                <a:cs typeface="Times New Roman"/>
              </a:rPr>
              <a:t> </a:t>
            </a:r>
            <a:r>
              <a:rPr dirty="0" sz="2650" i="1">
                <a:latin typeface="Times New Roman"/>
                <a:cs typeface="Times New Roman"/>
              </a:rPr>
              <a:t>f</a:t>
            </a:r>
            <a:r>
              <a:rPr dirty="0" sz="2650" spc="215" i="1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</a:t>
            </a:r>
            <a:r>
              <a:rPr dirty="0" sz="2650" spc="-405">
                <a:latin typeface="Times New Roman"/>
                <a:cs typeface="Times New Roman"/>
              </a:rPr>
              <a:t> </a:t>
            </a:r>
            <a:r>
              <a:rPr dirty="0" sz="2650" spc="-120">
                <a:latin typeface="Times New Roman"/>
                <a:cs typeface="Times New Roman"/>
              </a:rPr>
              <a:t>4</a:t>
            </a:r>
            <a:r>
              <a:rPr dirty="0" sz="2650" i="1">
                <a:latin typeface="Times New Roman"/>
                <a:cs typeface="Times New Roman"/>
              </a:rPr>
              <a:t>z</a:t>
            </a:r>
            <a:r>
              <a:rPr dirty="0" sz="2650" spc="215" i="1">
                <a:latin typeface="Times New Roman"/>
                <a:cs typeface="Times New Roman"/>
              </a:rPr>
              <a:t> </a:t>
            </a:r>
            <a:r>
              <a:rPr dirty="0" sz="2650" spc="-260">
                <a:latin typeface="Symbol"/>
                <a:cs typeface="Symbol"/>
              </a:rPr>
              <a:t></a:t>
            </a:r>
            <a:r>
              <a:rPr dirty="0" sz="3600" spc="-440">
                <a:latin typeface="Symbol"/>
                <a:cs typeface="Symbol"/>
              </a:rPr>
              <a:t></a:t>
            </a:r>
            <a:r>
              <a:rPr dirty="0" sz="2650" i="1">
                <a:latin typeface="Times New Roman"/>
                <a:cs typeface="Times New Roman"/>
              </a:rPr>
              <a:t>z</a:t>
            </a:r>
            <a:r>
              <a:rPr dirty="0" sz="2650" i="1">
                <a:latin typeface="Times New Roman"/>
                <a:cs typeface="Times New Roman"/>
              </a:rPr>
              <a:t>	</a:t>
            </a:r>
            <a:r>
              <a:rPr dirty="0" sz="2650">
                <a:latin typeface="Symbol"/>
                <a:cs typeface="Symbol"/>
              </a:rPr>
              <a:t></a:t>
            </a:r>
            <a:r>
              <a:rPr dirty="0" sz="2650" spc="-430">
                <a:latin typeface="Times New Roman"/>
                <a:cs typeface="Times New Roman"/>
              </a:rPr>
              <a:t> </a:t>
            </a:r>
            <a:r>
              <a:rPr dirty="0" sz="2650" i="1">
                <a:latin typeface="Times New Roman"/>
                <a:cs typeface="Times New Roman"/>
              </a:rPr>
              <a:t>z</a:t>
            </a:r>
            <a:r>
              <a:rPr dirty="0" sz="2650" i="1">
                <a:latin typeface="Times New Roman"/>
                <a:cs typeface="Times New Roman"/>
              </a:rPr>
              <a:t>	</a:t>
            </a:r>
            <a:r>
              <a:rPr dirty="0" sz="2650">
                <a:latin typeface="Symbol"/>
                <a:cs typeface="Symbol"/>
              </a:rPr>
              <a:t></a:t>
            </a:r>
            <a:r>
              <a:rPr dirty="0" sz="2650" spc="-430">
                <a:latin typeface="Times New Roman"/>
                <a:cs typeface="Times New Roman"/>
              </a:rPr>
              <a:t> </a:t>
            </a:r>
            <a:r>
              <a:rPr dirty="0" sz="2650" i="1">
                <a:latin typeface="Times New Roman"/>
                <a:cs typeface="Times New Roman"/>
              </a:rPr>
              <a:t>z</a:t>
            </a:r>
            <a:r>
              <a:rPr dirty="0" sz="2650" i="1">
                <a:latin typeface="Times New Roman"/>
                <a:cs typeface="Times New Roman"/>
              </a:rPr>
              <a:t>	</a:t>
            </a:r>
            <a:r>
              <a:rPr dirty="0" sz="2650">
                <a:latin typeface="Symbol"/>
                <a:cs typeface="Symbol"/>
              </a:rPr>
              <a:t></a:t>
            </a:r>
            <a:r>
              <a:rPr dirty="0" sz="2650" spc="-430">
                <a:latin typeface="Times New Roman"/>
                <a:cs typeface="Times New Roman"/>
              </a:rPr>
              <a:t> </a:t>
            </a:r>
            <a:r>
              <a:rPr dirty="0" sz="2650" i="1">
                <a:latin typeface="Times New Roman"/>
                <a:cs typeface="Times New Roman"/>
              </a:rPr>
              <a:t>z</a:t>
            </a:r>
            <a:r>
              <a:rPr dirty="0" sz="2650" spc="245" i="1">
                <a:latin typeface="Times New Roman"/>
                <a:cs typeface="Times New Roman"/>
              </a:rPr>
              <a:t> </a:t>
            </a:r>
            <a:r>
              <a:rPr dirty="0" sz="3600" spc="-495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17051" y="4157471"/>
            <a:ext cx="5656580" cy="600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85">
                <a:latin typeface="Symbol"/>
                <a:cs typeface="Symbol"/>
              </a:rPr>
              <a:t></a:t>
            </a:r>
            <a:r>
              <a:rPr dirty="0" baseline="36036" sz="2775">
                <a:latin typeface="Times New Roman"/>
                <a:cs typeface="Times New Roman"/>
              </a:rPr>
              <a:t>2</a:t>
            </a:r>
            <a:r>
              <a:rPr dirty="0" baseline="36036" sz="2775" spc="-30">
                <a:latin typeface="Times New Roman"/>
                <a:cs typeface="Times New Roman"/>
              </a:rPr>
              <a:t> </a:t>
            </a:r>
            <a:r>
              <a:rPr dirty="0" sz="2650" i="1">
                <a:latin typeface="Times New Roman"/>
                <a:cs typeface="Times New Roman"/>
              </a:rPr>
              <a:t>f</a:t>
            </a:r>
            <a:r>
              <a:rPr dirty="0" sz="2650" spc="325" i="1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</a:t>
            </a:r>
            <a:r>
              <a:rPr dirty="0" sz="2650" spc="-395">
                <a:latin typeface="Times New Roman"/>
                <a:cs typeface="Times New Roman"/>
              </a:rPr>
              <a:t> </a:t>
            </a:r>
            <a:r>
              <a:rPr dirty="0" sz="2650" spc="-75">
                <a:latin typeface="Times New Roman"/>
                <a:cs typeface="Times New Roman"/>
              </a:rPr>
              <a:t>8</a:t>
            </a:r>
            <a:r>
              <a:rPr dirty="0" sz="2650" spc="50" i="1">
                <a:latin typeface="Times New Roman"/>
                <a:cs typeface="Times New Roman"/>
              </a:rPr>
              <a:t>z</a:t>
            </a:r>
            <a:r>
              <a:rPr dirty="0" baseline="-19519" sz="2775" spc="44">
                <a:latin typeface="Times New Roman"/>
                <a:cs typeface="Times New Roman"/>
              </a:rPr>
              <a:t>5</a:t>
            </a:r>
            <a:r>
              <a:rPr dirty="0" sz="2650" spc="-175">
                <a:latin typeface="Symbol"/>
                <a:cs typeface="Symbol"/>
              </a:rPr>
              <a:t></a:t>
            </a:r>
            <a:r>
              <a:rPr dirty="0" sz="3600" spc="-395">
                <a:latin typeface="Symbol"/>
                <a:cs typeface="Symbol"/>
              </a:rPr>
              <a:t></a:t>
            </a:r>
            <a:r>
              <a:rPr dirty="0" sz="2650" spc="-204" i="1">
                <a:latin typeface="Times New Roman"/>
                <a:cs typeface="Times New Roman"/>
              </a:rPr>
              <a:t>z</a:t>
            </a:r>
            <a:r>
              <a:rPr dirty="0" baseline="-19519" sz="2775">
                <a:latin typeface="Times New Roman"/>
                <a:cs typeface="Times New Roman"/>
              </a:rPr>
              <a:t>1</a:t>
            </a:r>
            <a:r>
              <a:rPr dirty="0" baseline="-19519" sz="2775" spc="-75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</a:t>
            </a:r>
            <a:r>
              <a:rPr dirty="0" sz="2650" spc="-315">
                <a:latin typeface="Times New Roman"/>
                <a:cs typeface="Times New Roman"/>
              </a:rPr>
              <a:t> </a:t>
            </a:r>
            <a:r>
              <a:rPr dirty="0" sz="2650" spc="-25" i="1">
                <a:latin typeface="Times New Roman"/>
                <a:cs typeface="Times New Roman"/>
              </a:rPr>
              <a:t>z</a:t>
            </a:r>
            <a:r>
              <a:rPr dirty="0" baseline="-19519" sz="2775">
                <a:latin typeface="Times New Roman"/>
                <a:cs typeface="Times New Roman"/>
              </a:rPr>
              <a:t>2</a:t>
            </a:r>
            <a:r>
              <a:rPr dirty="0" baseline="-19519" sz="2775" spc="104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</a:t>
            </a:r>
            <a:r>
              <a:rPr dirty="0" sz="2650" spc="-315">
                <a:latin typeface="Times New Roman"/>
                <a:cs typeface="Times New Roman"/>
              </a:rPr>
              <a:t> </a:t>
            </a:r>
            <a:r>
              <a:rPr dirty="0" sz="2650" spc="-75" i="1">
                <a:latin typeface="Times New Roman"/>
                <a:cs typeface="Times New Roman"/>
              </a:rPr>
              <a:t>z</a:t>
            </a:r>
            <a:r>
              <a:rPr dirty="0" baseline="-19519" sz="2775">
                <a:latin typeface="Times New Roman"/>
                <a:cs typeface="Times New Roman"/>
              </a:rPr>
              <a:t>3</a:t>
            </a:r>
            <a:r>
              <a:rPr dirty="0" baseline="-19519" sz="2775" spc="37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</a:t>
            </a:r>
            <a:r>
              <a:rPr dirty="0" sz="2650" spc="-315">
                <a:latin typeface="Times New Roman"/>
                <a:cs typeface="Times New Roman"/>
              </a:rPr>
              <a:t> </a:t>
            </a:r>
            <a:r>
              <a:rPr dirty="0" sz="2650" spc="-25" i="1">
                <a:latin typeface="Times New Roman"/>
                <a:cs typeface="Times New Roman"/>
              </a:rPr>
              <a:t>z</a:t>
            </a:r>
            <a:r>
              <a:rPr dirty="0" baseline="-19519" sz="2775">
                <a:latin typeface="Times New Roman"/>
                <a:cs typeface="Times New Roman"/>
              </a:rPr>
              <a:t>4</a:t>
            </a:r>
            <a:r>
              <a:rPr dirty="0" baseline="-19519" sz="2775" spc="104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</a:t>
            </a:r>
            <a:r>
              <a:rPr dirty="0" sz="2650" spc="-315">
                <a:latin typeface="Times New Roman"/>
                <a:cs typeface="Times New Roman"/>
              </a:rPr>
              <a:t> </a:t>
            </a:r>
            <a:r>
              <a:rPr dirty="0" sz="2650" spc="-50" i="1">
                <a:latin typeface="Times New Roman"/>
                <a:cs typeface="Times New Roman"/>
              </a:rPr>
              <a:t>z</a:t>
            </a:r>
            <a:r>
              <a:rPr dirty="0" baseline="-19519" sz="2775">
                <a:latin typeface="Times New Roman"/>
                <a:cs typeface="Times New Roman"/>
              </a:rPr>
              <a:t>6</a:t>
            </a:r>
            <a:r>
              <a:rPr dirty="0" baseline="-19519" sz="2775" spc="97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</a:t>
            </a:r>
            <a:r>
              <a:rPr dirty="0" sz="2650" spc="-310">
                <a:latin typeface="Times New Roman"/>
                <a:cs typeface="Times New Roman"/>
              </a:rPr>
              <a:t> </a:t>
            </a:r>
            <a:r>
              <a:rPr dirty="0" sz="2650" spc="-55" i="1">
                <a:latin typeface="Times New Roman"/>
                <a:cs typeface="Times New Roman"/>
              </a:rPr>
              <a:t>z</a:t>
            </a:r>
            <a:r>
              <a:rPr dirty="0" baseline="-19519" sz="2775">
                <a:latin typeface="Times New Roman"/>
                <a:cs typeface="Times New Roman"/>
              </a:rPr>
              <a:t>7</a:t>
            </a:r>
            <a:r>
              <a:rPr dirty="0" baseline="-19519" sz="2775" spc="150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</a:t>
            </a:r>
            <a:r>
              <a:rPr dirty="0" sz="2650" spc="-315">
                <a:latin typeface="Times New Roman"/>
                <a:cs typeface="Times New Roman"/>
              </a:rPr>
              <a:t> </a:t>
            </a:r>
            <a:r>
              <a:rPr dirty="0" sz="2650" spc="-105" i="1">
                <a:latin typeface="Times New Roman"/>
                <a:cs typeface="Times New Roman"/>
              </a:rPr>
              <a:t>z</a:t>
            </a:r>
            <a:r>
              <a:rPr dirty="0" baseline="-19519" sz="2775">
                <a:latin typeface="Times New Roman"/>
                <a:cs typeface="Times New Roman"/>
              </a:rPr>
              <a:t>8</a:t>
            </a:r>
            <a:r>
              <a:rPr dirty="0" baseline="-19519" sz="2775" spc="67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</a:t>
            </a:r>
            <a:r>
              <a:rPr dirty="0" sz="2650" spc="-315">
                <a:latin typeface="Times New Roman"/>
                <a:cs typeface="Times New Roman"/>
              </a:rPr>
              <a:t> </a:t>
            </a:r>
            <a:r>
              <a:rPr dirty="0" sz="2650" spc="-70" i="1">
                <a:latin typeface="Times New Roman"/>
                <a:cs typeface="Times New Roman"/>
              </a:rPr>
              <a:t>z</a:t>
            </a:r>
            <a:r>
              <a:rPr dirty="0" baseline="-19519" sz="2775">
                <a:latin typeface="Times New Roman"/>
                <a:cs typeface="Times New Roman"/>
              </a:rPr>
              <a:t>9</a:t>
            </a:r>
            <a:r>
              <a:rPr dirty="0" baseline="-19519" sz="2775" spc="-352">
                <a:latin typeface="Times New Roman"/>
                <a:cs typeface="Times New Roman"/>
              </a:rPr>
              <a:t> </a:t>
            </a:r>
            <a:r>
              <a:rPr dirty="0" sz="3600" spc="-450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20759" y="5001767"/>
            <a:ext cx="5373623" cy="15544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628064" y="2533459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399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6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baseline="-20833" sz="2400" b="1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baseline="-20833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拉普拉斯算子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4251" y="1649476"/>
            <a:ext cx="7283450" cy="526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 spc="2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拉普拉斯算子总结</a:t>
            </a:r>
            <a:endParaRPr sz="32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 spc="24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缺点：</a:t>
            </a:r>
            <a:endParaRPr sz="32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1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204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拉普拉斯算子对噪声具有敏感性</a:t>
            </a:r>
            <a:endParaRPr sz="24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151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拉普拉斯算子的幅值产生双边缘</a:t>
            </a:r>
            <a:endParaRPr sz="24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拉普拉斯算子不能检测边缘的方向</a:t>
            </a:r>
            <a:endParaRPr sz="24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  <a:spcBef>
                <a:spcPts val="190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 spc="24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优点：</a:t>
            </a:r>
            <a:endParaRPr sz="32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0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204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可以利用零交叉的性质进行边缘定位</a:t>
            </a:r>
            <a:endParaRPr sz="2400">
              <a:latin typeface="SimSun"/>
              <a:cs typeface="SimSun"/>
            </a:endParaRPr>
          </a:p>
          <a:p>
            <a:pPr marL="927100" marR="5080">
              <a:lnSpc>
                <a:spcPct val="105400"/>
              </a:lnSpc>
              <a:spcBef>
                <a:spcPts val="136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可以确定一个像素是在边缘暗的一边还是亮的 一边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01495" y="5148269"/>
            <a:ext cx="1623060" cy="1622425"/>
          </a:xfrm>
          <a:custGeom>
            <a:avLst/>
            <a:gdLst/>
            <a:ahLst/>
            <a:cxnLst/>
            <a:rect l="l" t="t" r="r" b="b"/>
            <a:pathLst>
              <a:path w="1623059" h="1622425">
                <a:moveTo>
                  <a:pt x="1210620" y="412044"/>
                </a:moveTo>
                <a:lnTo>
                  <a:pt x="1166860" y="369741"/>
                </a:lnTo>
                <a:lnTo>
                  <a:pt x="1122356" y="329552"/>
                </a:lnTo>
                <a:lnTo>
                  <a:pt x="1077224" y="291509"/>
                </a:lnTo>
                <a:lnTo>
                  <a:pt x="1031578" y="255643"/>
                </a:lnTo>
                <a:lnTo>
                  <a:pt x="985533" y="221987"/>
                </a:lnTo>
                <a:lnTo>
                  <a:pt x="939206" y="190573"/>
                </a:lnTo>
                <a:lnTo>
                  <a:pt x="892710" y="161431"/>
                </a:lnTo>
                <a:lnTo>
                  <a:pt x="846162" y="134594"/>
                </a:lnTo>
                <a:lnTo>
                  <a:pt x="799676" y="110094"/>
                </a:lnTo>
                <a:lnTo>
                  <a:pt x="753368" y="87963"/>
                </a:lnTo>
                <a:lnTo>
                  <a:pt x="707353" y="68232"/>
                </a:lnTo>
                <a:lnTo>
                  <a:pt x="661746" y="50933"/>
                </a:lnTo>
                <a:lnTo>
                  <a:pt x="616662" y="36099"/>
                </a:lnTo>
                <a:lnTo>
                  <a:pt x="572217" y="23760"/>
                </a:lnTo>
                <a:lnTo>
                  <a:pt x="528525" y="13949"/>
                </a:lnTo>
                <a:lnTo>
                  <a:pt x="485703" y="6697"/>
                </a:lnTo>
                <a:lnTo>
                  <a:pt x="443865" y="2037"/>
                </a:lnTo>
                <a:lnTo>
                  <a:pt x="403126" y="0"/>
                </a:lnTo>
                <a:lnTo>
                  <a:pt x="363601" y="617"/>
                </a:lnTo>
                <a:lnTo>
                  <a:pt x="325407" y="3922"/>
                </a:lnTo>
                <a:lnTo>
                  <a:pt x="253468" y="18719"/>
                </a:lnTo>
                <a:lnTo>
                  <a:pt x="188231" y="44645"/>
                </a:lnTo>
                <a:lnTo>
                  <a:pt x="130618" y="81955"/>
                </a:lnTo>
                <a:lnTo>
                  <a:pt x="81955" y="130536"/>
                </a:lnTo>
                <a:lnTo>
                  <a:pt x="44645" y="188004"/>
                </a:lnTo>
                <a:lnTo>
                  <a:pt x="18719" y="253118"/>
                </a:lnTo>
                <a:lnTo>
                  <a:pt x="3922" y="324955"/>
                </a:lnTo>
                <a:lnTo>
                  <a:pt x="617" y="363105"/>
                </a:lnTo>
                <a:lnTo>
                  <a:pt x="0" y="402590"/>
                </a:lnTo>
                <a:lnTo>
                  <a:pt x="2037" y="443293"/>
                </a:lnTo>
                <a:lnTo>
                  <a:pt x="6697" y="485100"/>
                </a:lnTo>
                <a:lnTo>
                  <a:pt x="13949" y="527894"/>
                </a:lnTo>
                <a:lnTo>
                  <a:pt x="23760" y="571561"/>
                </a:lnTo>
                <a:lnTo>
                  <a:pt x="36099" y="615985"/>
                </a:lnTo>
                <a:lnTo>
                  <a:pt x="50933" y="661051"/>
                </a:lnTo>
                <a:lnTo>
                  <a:pt x="68232" y="706642"/>
                </a:lnTo>
                <a:lnTo>
                  <a:pt x="87963" y="752645"/>
                </a:lnTo>
                <a:lnTo>
                  <a:pt x="110094" y="798942"/>
                </a:lnTo>
                <a:lnTo>
                  <a:pt x="134594" y="845420"/>
                </a:lnTo>
                <a:lnTo>
                  <a:pt x="161431" y="891962"/>
                </a:lnTo>
                <a:lnTo>
                  <a:pt x="190573" y="938452"/>
                </a:lnTo>
                <a:lnTo>
                  <a:pt x="221987" y="984776"/>
                </a:lnTo>
                <a:lnTo>
                  <a:pt x="255643" y="1030818"/>
                </a:lnTo>
                <a:lnTo>
                  <a:pt x="291509" y="1076463"/>
                </a:lnTo>
                <a:lnTo>
                  <a:pt x="329552" y="1121595"/>
                </a:lnTo>
                <a:lnTo>
                  <a:pt x="369741" y="1166098"/>
                </a:lnTo>
                <a:lnTo>
                  <a:pt x="412044" y="1209858"/>
                </a:lnTo>
                <a:lnTo>
                  <a:pt x="455804" y="1252161"/>
                </a:lnTo>
                <a:lnTo>
                  <a:pt x="500307" y="1292350"/>
                </a:lnTo>
                <a:lnTo>
                  <a:pt x="545440" y="1330393"/>
                </a:lnTo>
                <a:lnTo>
                  <a:pt x="591086" y="1366258"/>
                </a:lnTo>
                <a:lnTo>
                  <a:pt x="637130" y="1399914"/>
                </a:lnTo>
                <a:lnTo>
                  <a:pt x="683458" y="1431329"/>
                </a:lnTo>
                <a:lnTo>
                  <a:pt x="729953" y="1460471"/>
                </a:lnTo>
                <a:lnTo>
                  <a:pt x="776502" y="1487308"/>
                </a:lnTo>
                <a:lnTo>
                  <a:pt x="822987" y="1511808"/>
                </a:lnTo>
                <a:lnTo>
                  <a:pt x="869295" y="1533939"/>
                </a:lnTo>
                <a:lnTo>
                  <a:pt x="915310" y="1553670"/>
                </a:lnTo>
                <a:lnTo>
                  <a:pt x="960917" y="1570969"/>
                </a:lnTo>
                <a:lnTo>
                  <a:pt x="1006000" y="1585803"/>
                </a:lnTo>
                <a:lnTo>
                  <a:pt x="1050445" y="1598142"/>
                </a:lnTo>
                <a:lnTo>
                  <a:pt x="1094136" y="1607953"/>
                </a:lnTo>
                <a:lnTo>
                  <a:pt x="1136958" y="1615205"/>
                </a:lnTo>
                <a:lnTo>
                  <a:pt x="1178796" y="1619865"/>
                </a:lnTo>
                <a:lnTo>
                  <a:pt x="1219534" y="1621902"/>
                </a:lnTo>
                <a:lnTo>
                  <a:pt x="1259058" y="1621285"/>
                </a:lnTo>
                <a:lnTo>
                  <a:pt x="1297252" y="1617980"/>
                </a:lnTo>
                <a:lnTo>
                  <a:pt x="1369189" y="1603183"/>
                </a:lnTo>
                <a:lnTo>
                  <a:pt x="1434424" y="1577257"/>
                </a:lnTo>
                <a:lnTo>
                  <a:pt x="1492035" y="1539947"/>
                </a:lnTo>
                <a:lnTo>
                  <a:pt x="1540695" y="1491366"/>
                </a:lnTo>
                <a:lnTo>
                  <a:pt x="1577984" y="1433897"/>
                </a:lnTo>
                <a:lnTo>
                  <a:pt x="1603873" y="1368783"/>
                </a:lnTo>
                <a:lnTo>
                  <a:pt x="1618621" y="1296947"/>
                </a:lnTo>
                <a:lnTo>
                  <a:pt x="1621899" y="1258797"/>
                </a:lnTo>
                <a:lnTo>
                  <a:pt x="1622488" y="1219312"/>
                </a:lnTo>
                <a:lnTo>
                  <a:pt x="1620423" y="1178609"/>
                </a:lnTo>
                <a:lnTo>
                  <a:pt x="1615736" y="1136802"/>
                </a:lnTo>
                <a:lnTo>
                  <a:pt x="1608458" y="1094008"/>
                </a:lnTo>
                <a:lnTo>
                  <a:pt x="1598623" y="1050341"/>
                </a:lnTo>
                <a:lnTo>
                  <a:pt x="1586263" y="1005917"/>
                </a:lnTo>
                <a:lnTo>
                  <a:pt x="1571411" y="960851"/>
                </a:lnTo>
                <a:lnTo>
                  <a:pt x="1554098" y="915259"/>
                </a:lnTo>
                <a:lnTo>
                  <a:pt x="1534359" y="869257"/>
                </a:lnTo>
                <a:lnTo>
                  <a:pt x="1512225" y="822959"/>
                </a:lnTo>
                <a:lnTo>
                  <a:pt x="1487728" y="776482"/>
                </a:lnTo>
                <a:lnTo>
                  <a:pt x="1460902" y="729940"/>
                </a:lnTo>
                <a:lnTo>
                  <a:pt x="1431779" y="683450"/>
                </a:lnTo>
                <a:lnTo>
                  <a:pt x="1400391" y="637126"/>
                </a:lnTo>
                <a:lnTo>
                  <a:pt x="1366771" y="591084"/>
                </a:lnTo>
                <a:lnTo>
                  <a:pt x="1330951" y="545439"/>
                </a:lnTo>
                <a:lnTo>
                  <a:pt x="1292964" y="500307"/>
                </a:lnTo>
                <a:lnTo>
                  <a:pt x="1252843" y="455804"/>
                </a:lnTo>
                <a:lnTo>
                  <a:pt x="1210620" y="412044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78457" y="924052"/>
            <a:ext cx="7287259" cy="2471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像素的连通性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8连通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3600">
              <a:latin typeface="Times New Roman"/>
              <a:cs typeface="Times New Roman"/>
            </a:endParaRPr>
          </a:p>
          <a:p>
            <a:pPr algn="just" marL="774065" marR="5080" indent="-285750">
              <a:lnSpc>
                <a:spcPct val="100000"/>
              </a:lnSpc>
            </a:pP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对于具有值V的像素p和q，如果q在集 </a:t>
            </a:r>
            <a:r>
              <a:rPr dirty="0" sz="3200">
                <a:latin typeface="NSimSun"/>
                <a:cs typeface="NSimSun"/>
              </a:rPr>
              <a:t>合</a:t>
            </a:r>
            <a:r>
              <a:rPr dirty="0" sz="3200" spc="-5">
                <a:latin typeface="NSimSun"/>
                <a:cs typeface="NSimSun"/>
              </a:rPr>
              <a:t>N</a:t>
            </a:r>
            <a:r>
              <a:rPr dirty="0" baseline="-21164" sz="3150" spc="-15">
                <a:latin typeface="NSimSun"/>
                <a:cs typeface="NSimSun"/>
              </a:rPr>
              <a:t>8</a:t>
            </a:r>
            <a:r>
              <a:rPr dirty="0" sz="3200" spc="-5">
                <a:latin typeface="NSimSun"/>
                <a:cs typeface="NSimSun"/>
              </a:rPr>
              <a:t>(p)中，则称这两个像素是8连通</a:t>
            </a:r>
            <a:r>
              <a:rPr dirty="0" sz="3200" spc="-5">
                <a:latin typeface="NSimSun"/>
                <a:cs typeface="NSimSun"/>
              </a:rPr>
              <a:t> 的</a:t>
            </a:r>
            <a:endParaRPr sz="3200">
              <a:latin typeface="NSimSun"/>
              <a:cs typeface="NSimSu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56277" y="4535233"/>
          <a:ext cx="2072005" cy="2066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799"/>
              </a:tblGrid>
              <a:tr h="68580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latin typeface="Times New Roman"/>
                          <a:cs typeface="Times New Roman"/>
                        </a:rPr>
                        <a:t>p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latin typeface="Times New Roman"/>
                          <a:cs typeface="Times New Roman"/>
                        </a:rPr>
                        <a:t>q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拉普拉斯算子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3341" y="5725934"/>
            <a:ext cx="565340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SimSun"/>
                <a:cs typeface="SimSun"/>
              </a:rPr>
              <a:t>上式称为高斯型的拉普拉斯算</a:t>
            </a:r>
            <a:r>
              <a:rPr dirty="0" sz="2800">
                <a:latin typeface="SimSun"/>
                <a:cs typeface="SimSun"/>
              </a:rPr>
              <a:t>子</a:t>
            </a:r>
            <a:r>
              <a:rPr dirty="0" sz="2800" spc="-5">
                <a:latin typeface="Times New Roman"/>
                <a:cs typeface="Times New Roman"/>
              </a:rPr>
              <a:t>LoG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0109" y="3782567"/>
            <a:ext cx="1837055" cy="424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45"/>
              </a:lnSpc>
              <a:tabLst>
                <a:tab pos="400685" algn="l"/>
              </a:tabLst>
            </a:pPr>
            <a:r>
              <a:rPr dirty="0" baseline="8771" sz="4275" spc="-142" i="1">
                <a:latin typeface="Symbol"/>
                <a:cs typeface="Symbol"/>
              </a:rPr>
              <a:t></a:t>
            </a:r>
            <a:r>
              <a:rPr dirty="0" baseline="8771" sz="4275" spc="-142" i="1"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SimSun"/>
                <a:cs typeface="SimSun"/>
              </a:rPr>
              <a:t>是标准差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3192" y="3042760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70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25879" y="1761550"/>
            <a:ext cx="7240270" cy="1257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5300"/>
              </a:lnSpc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 spc="2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拉普拉斯算子与平滑过程一起利用零交 叉找到边缘</a:t>
            </a:r>
            <a:endParaRPr sz="3200">
              <a:latin typeface="SimSun"/>
              <a:cs typeface="SimSun"/>
            </a:endParaRPr>
          </a:p>
          <a:p>
            <a:pPr algn="ctr" marR="2179955">
              <a:lnSpc>
                <a:spcPts val="1025"/>
              </a:lnSpc>
            </a:pPr>
            <a:r>
              <a:rPr dirty="0" baseline="-25089" sz="2325" spc="97" i="1">
                <a:latin typeface="Times New Roman"/>
                <a:cs typeface="Times New Roman"/>
              </a:rPr>
              <a:t>r</a:t>
            </a:r>
            <a:r>
              <a:rPr dirty="0" sz="1100" spc="5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8357" y="3069590"/>
            <a:ext cx="1239520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114" i="1">
                <a:latin typeface="Times New Roman"/>
                <a:cs typeface="Times New Roman"/>
              </a:rPr>
              <a:t>r</a:t>
            </a:r>
            <a:r>
              <a:rPr dirty="0" baseline="35842" sz="2325" spc="7">
                <a:latin typeface="Times New Roman"/>
                <a:cs typeface="Times New Roman"/>
              </a:rPr>
              <a:t>2</a:t>
            </a:r>
            <a:r>
              <a:rPr dirty="0" baseline="35842" sz="2325" spc="277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 spc="-160">
                <a:latin typeface="Times New Roman"/>
                <a:cs typeface="Times New Roman"/>
              </a:rPr>
              <a:t> </a:t>
            </a:r>
            <a:r>
              <a:rPr dirty="0" sz="2200" spc="20" i="1">
                <a:latin typeface="Times New Roman"/>
                <a:cs typeface="Times New Roman"/>
              </a:rPr>
              <a:t>x</a:t>
            </a:r>
            <a:r>
              <a:rPr dirty="0" baseline="35842" sz="2325" spc="7">
                <a:latin typeface="Times New Roman"/>
                <a:cs typeface="Times New Roman"/>
              </a:rPr>
              <a:t>2</a:t>
            </a:r>
            <a:r>
              <a:rPr dirty="0" baseline="35842" sz="2325" spc="60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</a:t>
            </a:r>
            <a:r>
              <a:rPr dirty="0" sz="2200" spc="-185">
                <a:latin typeface="Times New Roman"/>
                <a:cs typeface="Times New Roman"/>
              </a:rPr>
              <a:t> </a:t>
            </a:r>
            <a:r>
              <a:rPr dirty="0" sz="2200" spc="50" i="1">
                <a:latin typeface="Times New Roman"/>
                <a:cs typeface="Times New Roman"/>
              </a:rPr>
              <a:t>y</a:t>
            </a:r>
            <a:r>
              <a:rPr dirty="0" baseline="35842" sz="2325" spc="7">
                <a:latin typeface="Times New Roman"/>
                <a:cs typeface="Times New Roman"/>
              </a:rPr>
              <a:t>2</a:t>
            </a:r>
            <a:endParaRPr baseline="35842" sz="232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1979" y="2967990"/>
            <a:ext cx="1217295" cy="462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135" i="1">
                <a:latin typeface="Times New Roman"/>
                <a:cs typeface="Times New Roman"/>
              </a:rPr>
              <a:t>h</a:t>
            </a:r>
            <a:r>
              <a:rPr dirty="0" sz="3000" spc="-415">
                <a:latin typeface="Symbol"/>
                <a:cs typeface="Symbol"/>
              </a:rPr>
              <a:t></a:t>
            </a:r>
            <a:r>
              <a:rPr dirty="0" sz="2200" spc="60" i="1">
                <a:latin typeface="Times New Roman"/>
                <a:cs typeface="Times New Roman"/>
              </a:rPr>
              <a:t>r</a:t>
            </a:r>
            <a:r>
              <a:rPr dirty="0" sz="3000" spc="-375">
                <a:latin typeface="Symbol"/>
                <a:cs typeface="Symbol"/>
              </a:rPr>
              <a:t></a:t>
            </a:r>
            <a:r>
              <a:rPr dirty="0" sz="3000" spc="-440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Symbol"/>
                <a:cs typeface="Symbol"/>
              </a:rPr>
              <a:t></a:t>
            </a:r>
            <a:r>
              <a:rPr dirty="0" sz="2200" spc="-250">
                <a:latin typeface="Times New Roman"/>
                <a:cs typeface="Times New Roman"/>
              </a:rPr>
              <a:t> </a:t>
            </a:r>
            <a:r>
              <a:rPr dirty="0" sz="2200" spc="-135">
                <a:latin typeface="Symbol"/>
                <a:cs typeface="Symbol"/>
              </a:rPr>
              <a:t></a:t>
            </a:r>
            <a:r>
              <a:rPr dirty="0" sz="2200" spc="114" i="1">
                <a:latin typeface="Times New Roman"/>
                <a:cs typeface="Times New Roman"/>
              </a:rPr>
              <a:t>e</a:t>
            </a:r>
            <a:r>
              <a:rPr dirty="0" baseline="23297" sz="2325" spc="-232">
                <a:latin typeface="Times New Roman"/>
                <a:cs typeface="Times New Roman"/>
              </a:rPr>
              <a:t>2</a:t>
            </a:r>
            <a:r>
              <a:rPr dirty="0" baseline="21885" sz="2475" spc="-82" i="1">
                <a:latin typeface="Symbol"/>
                <a:cs typeface="Symbol"/>
              </a:rPr>
              <a:t></a:t>
            </a:r>
            <a:r>
              <a:rPr dirty="0" baseline="21885" sz="2475" spc="-397" i="1">
                <a:latin typeface="Times New Roman"/>
                <a:cs typeface="Times New Roman"/>
              </a:rPr>
              <a:t> </a:t>
            </a:r>
            <a:r>
              <a:rPr dirty="0" baseline="68181" sz="1650" spc="7">
                <a:latin typeface="Times New Roman"/>
                <a:cs typeface="Times New Roman"/>
              </a:rPr>
              <a:t>2</a:t>
            </a:r>
            <a:endParaRPr baseline="68181" sz="1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07162" y="4879854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0" y="0"/>
                </a:moveTo>
                <a:lnTo>
                  <a:pt x="912843" y="0"/>
                </a:lnTo>
              </a:path>
            </a:pathLst>
          </a:custGeom>
          <a:ln w="137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23861" y="4649730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 h="0">
                <a:moveTo>
                  <a:pt x="0" y="0"/>
                </a:moveTo>
                <a:lnTo>
                  <a:pt x="375651" y="0"/>
                </a:lnTo>
              </a:path>
            </a:pathLst>
          </a:custGeom>
          <a:ln w="68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382639" y="4647438"/>
            <a:ext cx="94615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04915" y="4357878"/>
            <a:ext cx="94615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58154" y="4458474"/>
            <a:ext cx="12192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62271" y="4458474"/>
            <a:ext cx="12192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56203" y="4633734"/>
            <a:ext cx="12192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28130" y="4663694"/>
            <a:ext cx="23495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25">
                <a:latin typeface="Times New Roman"/>
                <a:cs typeface="Times New Roman"/>
              </a:rPr>
              <a:t>2</a:t>
            </a:r>
            <a:r>
              <a:rPr dirty="0" sz="1600" spc="-50" i="1">
                <a:latin typeface="Symbol"/>
                <a:cs typeface="Symbol"/>
              </a:rPr>
              <a:t>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60569" y="4775961"/>
            <a:ext cx="354330" cy="481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4154" sz="3450" spc="-120" i="1">
                <a:latin typeface="Symbol"/>
                <a:cs typeface="Symbol"/>
              </a:rPr>
              <a:t></a:t>
            </a:r>
            <a:r>
              <a:rPr dirty="0" baseline="-24154" sz="3450" spc="-82" i="1">
                <a:latin typeface="Times New Roman"/>
                <a:cs typeface="Times New Roman"/>
              </a:rPr>
              <a:t> </a:t>
            </a:r>
            <a:r>
              <a:rPr dirty="0" sz="1500" spc="5">
                <a:latin typeface="Times New Roman"/>
                <a:cs typeface="Times New Roman"/>
              </a:rPr>
              <a:t>4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05092" y="4386833"/>
            <a:ext cx="10096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" i="1"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44666" y="4675378"/>
            <a:ext cx="147955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5" i="1">
                <a:latin typeface="Times New Roman"/>
                <a:cs typeface="Times New Roman"/>
              </a:rPr>
              <a:t>e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88684" y="4507229"/>
            <a:ext cx="131445" cy="238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Symbol"/>
                <a:cs typeface="Symbol"/>
              </a:rPr>
              <a:t>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25033" y="4455185"/>
            <a:ext cx="131445" cy="871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20"/>
              </a:lnSpc>
            </a:pPr>
            <a:r>
              <a:rPr dirty="0" sz="2150" spc="5">
                <a:latin typeface="Symbol"/>
                <a:cs typeface="Symbol"/>
              </a:rPr>
              <a:t></a:t>
            </a:r>
            <a:endParaRPr sz="2150">
              <a:latin typeface="Symbol"/>
              <a:cs typeface="Symbol"/>
            </a:endParaRPr>
          </a:p>
          <a:p>
            <a:pPr marL="12700">
              <a:lnSpc>
                <a:spcPts val="1925"/>
              </a:lnSpc>
            </a:pPr>
            <a:r>
              <a:rPr dirty="0" sz="2150" spc="5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  <a:p>
            <a:pPr marL="12700">
              <a:lnSpc>
                <a:spcPts val="2180"/>
              </a:lnSpc>
            </a:pPr>
            <a:r>
              <a:rPr dirty="0" sz="2150" spc="-830">
                <a:latin typeface="Symbol"/>
                <a:cs typeface="Symbol"/>
              </a:rPr>
              <a:t></a:t>
            </a:r>
            <a:r>
              <a:rPr dirty="0" baseline="-9043" sz="3225" spc="7">
                <a:latin typeface="Symbol"/>
                <a:cs typeface="Symbol"/>
              </a:rPr>
              <a:t></a:t>
            </a:r>
            <a:endParaRPr baseline="-9043" sz="3225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75009" y="4455211"/>
            <a:ext cx="131445" cy="871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20"/>
              </a:lnSpc>
            </a:pPr>
            <a:r>
              <a:rPr dirty="0" sz="2150" spc="5">
                <a:latin typeface="Symbol"/>
                <a:cs typeface="Symbol"/>
              </a:rPr>
              <a:t></a:t>
            </a:r>
            <a:endParaRPr sz="2150">
              <a:latin typeface="Symbol"/>
              <a:cs typeface="Symbol"/>
            </a:endParaRPr>
          </a:p>
          <a:p>
            <a:pPr marL="12700">
              <a:lnSpc>
                <a:spcPts val="1925"/>
              </a:lnSpc>
            </a:pPr>
            <a:r>
              <a:rPr dirty="0" sz="2150" spc="5">
                <a:latin typeface="Symbol"/>
                <a:cs typeface="Symbol"/>
              </a:rPr>
              <a:t></a:t>
            </a:r>
            <a:endParaRPr sz="2150">
              <a:latin typeface="Symbol"/>
              <a:cs typeface="Symbol"/>
            </a:endParaRPr>
          </a:p>
          <a:p>
            <a:pPr marL="12700">
              <a:lnSpc>
                <a:spcPts val="2180"/>
              </a:lnSpc>
            </a:pPr>
            <a:r>
              <a:rPr dirty="0" sz="2150" spc="-830">
                <a:latin typeface="Symbol"/>
                <a:cs typeface="Symbol"/>
              </a:rPr>
              <a:t></a:t>
            </a:r>
            <a:r>
              <a:rPr dirty="0" baseline="-9043" sz="3225" spc="7">
                <a:latin typeface="Symbol"/>
                <a:cs typeface="Symbol"/>
              </a:rPr>
              <a:t></a:t>
            </a:r>
            <a:endParaRPr baseline="-9043" sz="3225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18265" y="4481080"/>
            <a:ext cx="699770" cy="358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7185" algn="l"/>
              </a:tabLst>
            </a:pPr>
            <a:r>
              <a:rPr dirty="0" sz="2150" spc="5" i="1">
                <a:latin typeface="Times New Roman"/>
                <a:cs typeface="Times New Roman"/>
              </a:rPr>
              <a:t>r</a:t>
            </a:r>
            <a:r>
              <a:rPr dirty="0" sz="2150" spc="5" i="1">
                <a:latin typeface="Times New Roman"/>
                <a:cs typeface="Times New Roman"/>
              </a:rPr>
              <a:t>	</a:t>
            </a:r>
            <a:r>
              <a:rPr dirty="0" sz="2150" spc="10">
                <a:latin typeface="Symbol"/>
                <a:cs typeface="Symbol"/>
              </a:rPr>
              <a:t></a:t>
            </a:r>
            <a:r>
              <a:rPr dirty="0" sz="2150" spc="-290">
                <a:latin typeface="Times New Roman"/>
                <a:cs typeface="Times New Roman"/>
              </a:rPr>
              <a:t> </a:t>
            </a:r>
            <a:r>
              <a:rPr dirty="0" sz="2300" spc="-80" i="1">
                <a:latin typeface="Symbol"/>
                <a:cs typeface="Symbol"/>
              </a:rPr>
              <a:t>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32962" y="4573828"/>
            <a:ext cx="1250950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3060" algn="l"/>
              </a:tabLst>
            </a:pPr>
            <a:r>
              <a:rPr dirty="0" sz="2150" spc="15">
                <a:latin typeface="Symbol"/>
                <a:cs typeface="Symbol"/>
              </a:rPr>
              <a:t></a:t>
            </a:r>
            <a:r>
              <a:rPr dirty="0" sz="2150" spc="15">
                <a:latin typeface="Times New Roman"/>
                <a:cs typeface="Times New Roman"/>
              </a:rPr>
              <a:t>	</a:t>
            </a:r>
            <a:r>
              <a:rPr dirty="0" sz="2150" spc="60" i="1">
                <a:latin typeface="Times New Roman"/>
                <a:cs typeface="Times New Roman"/>
              </a:rPr>
              <a:t>h</a:t>
            </a:r>
            <a:r>
              <a:rPr dirty="0" sz="2950" spc="-305">
                <a:latin typeface="Symbol"/>
                <a:cs typeface="Symbol"/>
              </a:rPr>
              <a:t></a:t>
            </a:r>
            <a:r>
              <a:rPr dirty="0" sz="2150" spc="5" i="1">
                <a:latin typeface="Times New Roman"/>
                <a:cs typeface="Times New Roman"/>
              </a:rPr>
              <a:t>r</a:t>
            </a:r>
            <a:r>
              <a:rPr dirty="0" sz="2150" spc="-310" i="1">
                <a:latin typeface="Times New Roman"/>
                <a:cs typeface="Times New Roman"/>
              </a:rPr>
              <a:t> </a:t>
            </a:r>
            <a:r>
              <a:rPr dirty="0" sz="2950" spc="-254">
                <a:latin typeface="Symbol"/>
                <a:cs typeface="Symbol"/>
              </a:rPr>
              <a:t></a:t>
            </a:r>
            <a:r>
              <a:rPr dirty="0" sz="2950" spc="-380">
                <a:latin typeface="Times New Roman"/>
                <a:cs typeface="Times New Roman"/>
              </a:rPr>
              <a:t> </a:t>
            </a:r>
            <a:r>
              <a:rPr dirty="0" sz="2150" spc="10">
                <a:latin typeface="Symbol"/>
                <a:cs typeface="Symbol"/>
              </a:rPr>
              <a:t></a:t>
            </a:r>
            <a:r>
              <a:rPr dirty="0" sz="2150" spc="50">
                <a:latin typeface="Times New Roman"/>
                <a:cs typeface="Times New Roman"/>
              </a:rPr>
              <a:t> </a:t>
            </a:r>
            <a:r>
              <a:rPr dirty="0" sz="2150" spc="10">
                <a:latin typeface="Symbol"/>
                <a:cs typeface="Symbol"/>
              </a:rPr>
              <a:t></a:t>
            </a:r>
            <a:endParaRPr sz="21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拉普拉斯算子</a:t>
            </a:r>
          </a:p>
        </p:txBody>
      </p:sp>
      <p:sp>
        <p:nvSpPr>
          <p:cNvPr id="6" name="object 6"/>
          <p:cNvSpPr/>
          <p:nvPr/>
        </p:nvSpPr>
        <p:spPr>
          <a:xfrm>
            <a:off x="1649615" y="2525268"/>
            <a:ext cx="6217920" cy="3916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43326" y="1952244"/>
            <a:ext cx="939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三维曲线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7963" y="1621596"/>
            <a:ext cx="4368800" cy="793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98500" marR="5080" indent="-685800">
              <a:lnSpc>
                <a:spcPct val="1447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图像：白色是正值区域，黑色是负值区域， 灰色是零值区域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4017" y="6633971"/>
            <a:ext cx="711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横截面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06082" y="5324276"/>
            <a:ext cx="2768600" cy="139319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近似的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5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×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5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模板：一个正的</a:t>
            </a:r>
            <a:endParaRPr sz="1800">
              <a:latin typeface="SimSun"/>
              <a:cs typeface="SimSun"/>
            </a:endParaRPr>
          </a:p>
          <a:p>
            <a:pPr algn="just"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中心项，周围是一个相邻的 负值区域，并被一个零值的 外部区域包围。系数的总和 为零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7302500" cy="4474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拉普拉斯算子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67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 spc="2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高斯型拉普拉斯算子总结</a:t>
            </a:r>
            <a:endParaRPr sz="3200">
              <a:latin typeface="SimSun"/>
              <a:cs typeface="SimSun"/>
            </a:endParaRPr>
          </a:p>
          <a:p>
            <a:pPr marL="469265" marR="5080">
              <a:lnSpc>
                <a:spcPct val="105500"/>
              </a:lnSpc>
              <a:spcBef>
                <a:spcPts val="170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 spc="24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高斯型函数的目的是对图像进行平滑 处理</a:t>
            </a:r>
            <a:endParaRPr sz="3200">
              <a:latin typeface="SimSun"/>
              <a:cs typeface="SimSun"/>
            </a:endParaRPr>
          </a:p>
          <a:p>
            <a:pPr marL="469265" marR="5080">
              <a:lnSpc>
                <a:spcPct val="105500"/>
              </a:lnSpc>
              <a:spcBef>
                <a:spcPts val="149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 spc="24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拉普拉斯算子的目的是提供一幅用零 交叉确定边缘位置的图像</a:t>
            </a:r>
            <a:endParaRPr sz="3200">
              <a:latin typeface="SimSun"/>
              <a:cs typeface="SimSun"/>
            </a:endParaRPr>
          </a:p>
          <a:p>
            <a:pPr marL="469900">
              <a:lnSpc>
                <a:spcPts val="3750"/>
              </a:lnSpc>
              <a:spcBef>
                <a:spcPts val="1710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 spc="24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平滑处理减少了噪声的影响</a:t>
            </a:r>
            <a:endParaRPr sz="32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54251" y="520192"/>
            <a:ext cx="4493260" cy="4762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例：通过零交叉检测边缘</a:t>
            </a:r>
          </a:p>
        </p:txBody>
      </p:sp>
      <p:sp>
        <p:nvSpPr>
          <p:cNvPr id="6" name="object 6"/>
          <p:cNvSpPr/>
          <p:nvPr/>
        </p:nvSpPr>
        <p:spPr>
          <a:xfrm>
            <a:off x="2682887" y="1142999"/>
            <a:ext cx="4869179" cy="50833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89225" y="1952244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原图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8898" y="1944636"/>
            <a:ext cx="19177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Sobe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l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算子检测结果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0245" y="3471684"/>
            <a:ext cx="2082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空间高斯型平滑函数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1946" y="3465576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拉普拉斯算子模板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7716" y="5184647"/>
            <a:ext cx="135890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Lo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检测结果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38436" y="6108923"/>
            <a:ext cx="4102100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64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对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Lo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图像设置阈值的结果，所有正值区 域为白色，所有负值区域为黑色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44909" y="6154673"/>
            <a:ext cx="114300" cy="287655"/>
          </a:xfrm>
          <a:custGeom>
            <a:avLst/>
            <a:gdLst/>
            <a:ahLst/>
            <a:cxnLst/>
            <a:rect l="l" t="t" r="r" b="b"/>
            <a:pathLst>
              <a:path w="114300" h="287654">
                <a:moveTo>
                  <a:pt x="114300" y="172974"/>
                </a:moveTo>
                <a:lnTo>
                  <a:pt x="0" y="172974"/>
                </a:lnTo>
                <a:lnTo>
                  <a:pt x="38100" y="249174"/>
                </a:lnTo>
                <a:lnTo>
                  <a:pt x="38100" y="192024"/>
                </a:lnTo>
                <a:lnTo>
                  <a:pt x="76200" y="192024"/>
                </a:lnTo>
                <a:lnTo>
                  <a:pt x="76200" y="249174"/>
                </a:lnTo>
                <a:lnTo>
                  <a:pt x="114300" y="172974"/>
                </a:lnTo>
                <a:close/>
              </a:path>
              <a:path w="114300" h="287654">
                <a:moveTo>
                  <a:pt x="76200" y="172974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172974"/>
                </a:lnTo>
                <a:lnTo>
                  <a:pt x="76200" y="172974"/>
                </a:lnTo>
                <a:close/>
              </a:path>
              <a:path w="114300" h="287654">
                <a:moveTo>
                  <a:pt x="76200" y="249174"/>
                </a:moveTo>
                <a:lnTo>
                  <a:pt x="76200" y="192024"/>
                </a:lnTo>
                <a:lnTo>
                  <a:pt x="38100" y="192024"/>
                </a:lnTo>
                <a:lnTo>
                  <a:pt x="38100" y="249174"/>
                </a:lnTo>
                <a:lnTo>
                  <a:pt x="57150" y="287274"/>
                </a:lnTo>
                <a:lnTo>
                  <a:pt x="76200" y="2491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513446" y="4662342"/>
            <a:ext cx="2082800" cy="1236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04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检测边缘：寻找零交 叉点，检测黑色和白 色区域之间的过渡点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拉普拉斯算子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5879" y="1721865"/>
            <a:ext cx="6833870" cy="5178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 spc="24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结论（对比二阶拉普拉斯算子和一阶</a:t>
            </a:r>
            <a:endParaRPr sz="3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3200" spc="-5">
                <a:latin typeface="Times New Roman"/>
                <a:cs typeface="Times New Roman"/>
              </a:rPr>
              <a:t>Sobe</a:t>
            </a:r>
            <a:r>
              <a:rPr dirty="0" sz="3200" spc="-10">
                <a:latin typeface="Times New Roman"/>
                <a:cs typeface="Times New Roman"/>
              </a:rPr>
              <a:t>l</a:t>
            </a:r>
            <a:r>
              <a:rPr dirty="0" sz="3200" spc="-5">
                <a:latin typeface="SimSun"/>
                <a:cs typeface="SimSun"/>
              </a:rPr>
              <a:t>梯度算子）</a:t>
            </a:r>
            <a:endParaRPr sz="32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  <a:spcBef>
                <a:spcPts val="1710"/>
              </a:spcBef>
              <a:tabLst>
                <a:tab pos="8483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10">
                <a:latin typeface="SimSun"/>
                <a:cs typeface="SimSun"/>
              </a:rPr>
              <a:t>缺点</a:t>
            </a:r>
            <a:endParaRPr sz="28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204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边缘由许多闭合环的零交叉点决定</a:t>
            </a:r>
            <a:endParaRPr sz="24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1515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SimSun"/>
                <a:cs typeface="SimSun"/>
              </a:rPr>
              <a:t>零交叉点的计算比较复杂</a:t>
            </a:r>
            <a:endParaRPr sz="24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204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SimSun"/>
                <a:cs typeface="SimSun"/>
              </a:rPr>
              <a:t>优点</a:t>
            </a:r>
            <a:endParaRPr sz="28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1550"/>
              </a:spcBef>
            </a:pPr>
            <a:r>
              <a:rPr dirty="0" sz="13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300" spc="12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零交叉点图像中的边缘比梯度边缘细</a:t>
            </a:r>
            <a:endParaRPr sz="24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131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抑制噪声的能力和反干扰性能</a:t>
            </a:r>
            <a:endParaRPr sz="2400">
              <a:latin typeface="SimSun"/>
              <a:cs typeface="SimSun"/>
            </a:endParaRPr>
          </a:p>
          <a:p>
            <a:pPr marL="469900">
              <a:lnSpc>
                <a:spcPts val="3295"/>
              </a:lnSpc>
              <a:spcBef>
                <a:spcPts val="168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204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SimSun"/>
                <a:cs typeface="SimSun"/>
              </a:rPr>
              <a:t>结论：梯度算子具有更多的应用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092575" cy="5093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间断检测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边缘连接和边界检测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阈值处理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基于区域的分割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分割中运动的应用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4966970" cy="3766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边缘连接和边界检测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为什么需要边缘连接？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局部处理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整体处理之霍夫变换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616190" cy="2614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为什么需要边缘连接？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由于噪声、照明等产生边缘间断，使得一组 像素难以完整形成边缘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9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因此，在边缘检测算法后，使用连接过程将 间断的边缘像素组合成完整边缘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593330" cy="3712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局部处理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分析图像中每个边缘点(x,y)的一个邻域内 的像素，根据某种准则将相似点进行连接，由 满足该准则的像素连接形成边缘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如何确定边缘像素的相似性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425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边缘像素梯度算子的响应强度</a:t>
            </a:r>
            <a:endParaRPr sz="2400">
              <a:latin typeface="NSimSun"/>
              <a:cs typeface="NSimSun"/>
            </a:endParaRPr>
          </a:p>
          <a:p>
            <a:pPr marL="927100">
              <a:lnSpc>
                <a:spcPts val="2835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边缘像素梯度算子的方向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5780036"/>
            <a:ext cx="7720965" cy="865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00050">
              <a:lnSpc>
                <a:spcPct val="100000"/>
              </a:lnSpc>
            </a:pPr>
            <a:r>
              <a:rPr dirty="0" sz="2800">
                <a:latin typeface="SimSun"/>
                <a:cs typeface="SimSun"/>
              </a:rPr>
              <a:t>则</a:t>
            </a:r>
            <a:r>
              <a:rPr dirty="0" sz="2800">
                <a:latin typeface="Times New Roman"/>
                <a:cs typeface="Times New Roman"/>
              </a:rPr>
              <a:t>(x,y</a:t>
            </a:r>
            <a:r>
              <a:rPr dirty="0" sz="2800" spc="-5">
                <a:latin typeface="Times New Roman"/>
                <a:cs typeface="Times New Roman"/>
              </a:rPr>
              <a:t>)</a:t>
            </a:r>
            <a:r>
              <a:rPr dirty="0" sz="2800" spc="-5">
                <a:latin typeface="SimSun"/>
                <a:cs typeface="SimSun"/>
              </a:rPr>
              <a:t>邻域内坐标</a:t>
            </a:r>
            <a:r>
              <a:rPr dirty="0" sz="2800" spc="-10">
                <a:latin typeface="SimSun"/>
                <a:cs typeface="SimSun"/>
              </a:rPr>
              <a:t>为</a:t>
            </a:r>
            <a:r>
              <a:rPr dirty="0" sz="2800">
                <a:latin typeface="Times New Roman"/>
                <a:cs typeface="Times New Roman"/>
              </a:rPr>
              <a:t>(x</a:t>
            </a:r>
            <a:r>
              <a:rPr dirty="0" baseline="-20467" sz="2850">
                <a:latin typeface="Times New Roman"/>
                <a:cs typeface="Times New Roman"/>
              </a:rPr>
              <a:t>0</a:t>
            </a:r>
            <a:r>
              <a:rPr dirty="0" sz="2800" spc="-5">
                <a:latin typeface="Times New Roman"/>
                <a:cs typeface="Times New Roman"/>
              </a:rPr>
              <a:t>,y</a:t>
            </a:r>
            <a:r>
              <a:rPr dirty="0" baseline="-20467" sz="2850">
                <a:latin typeface="Times New Roman"/>
                <a:cs typeface="Times New Roman"/>
              </a:rPr>
              <a:t>0</a:t>
            </a:r>
            <a:r>
              <a:rPr dirty="0" sz="2800">
                <a:latin typeface="Times New Roman"/>
                <a:cs typeface="Times New Roman"/>
              </a:rPr>
              <a:t>)</a:t>
            </a:r>
            <a:r>
              <a:rPr dirty="0" sz="2800" spc="-5">
                <a:latin typeface="SimSun"/>
                <a:cs typeface="SimSun"/>
              </a:rPr>
              <a:t>的边缘像素，在角度 上相似</a:t>
            </a:r>
            <a:r>
              <a:rPr dirty="0" sz="2800" spc="-10">
                <a:latin typeface="SimSun"/>
                <a:cs typeface="SimSun"/>
              </a:rPr>
              <a:t>于</a:t>
            </a:r>
            <a:r>
              <a:rPr dirty="0" sz="2800">
                <a:latin typeface="Times New Roman"/>
                <a:cs typeface="Times New Roman"/>
              </a:rPr>
              <a:t>(x,y</a:t>
            </a:r>
            <a:r>
              <a:rPr dirty="0" sz="2800" spc="-5">
                <a:latin typeface="Times New Roman"/>
                <a:cs typeface="Times New Roman"/>
              </a:rPr>
              <a:t>)</a:t>
            </a:r>
            <a:r>
              <a:rPr dirty="0" sz="2800" spc="-5">
                <a:latin typeface="SimSun"/>
                <a:cs typeface="SimSun"/>
              </a:rPr>
              <a:t>的像素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14158" y="2633422"/>
            <a:ext cx="0" cy="416559"/>
          </a:xfrm>
          <a:custGeom>
            <a:avLst/>
            <a:gdLst/>
            <a:ahLst/>
            <a:cxnLst/>
            <a:rect l="l" t="t" r="r" b="b"/>
            <a:pathLst>
              <a:path w="0" h="416560">
                <a:moveTo>
                  <a:pt x="0" y="0"/>
                </a:moveTo>
                <a:lnTo>
                  <a:pt x="0" y="416043"/>
                </a:lnTo>
              </a:path>
            </a:pathLst>
          </a:custGeom>
          <a:ln w="157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92570" y="2633422"/>
            <a:ext cx="0" cy="416559"/>
          </a:xfrm>
          <a:custGeom>
            <a:avLst/>
            <a:gdLst/>
            <a:ahLst/>
            <a:cxnLst/>
            <a:rect l="l" t="t" r="r" b="b"/>
            <a:pathLst>
              <a:path w="0" h="416560">
                <a:moveTo>
                  <a:pt x="0" y="0"/>
                </a:moveTo>
                <a:lnTo>
                  <a:pt x="0" y="416043"/>
                </a:lnTo>
              </a:path>
            </a:pathLst>
          </a:custGeom>
          <a:ln w="157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25879" y="959865"/>
            <a:ext cx="7733030" cy="3886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边缘像素梯度算子的响应强度</a:t>
            </a:r>
            <a:endParaRPr sz="3200">
              <a:latin typeface="NSimSun"/>
              <a:cs typeface="NSimSun"/>
            </a:endParaRPr>
          </a:p>
          <a:p>
            <a:pPr marL="418465">
              <a:lnSpc>
                <a:spcPct val="100000"/>
              </a:lnSpc>
              <a:spcBef>
                <a:spcPts val="1130"/>
              </a:spcBef>
            </a:pPr>
            <a:r>
              <a:rPr dirty="0" baseline="-7936" sz="4200">
                <a:latin typeface="NSimSun"/>
                <a:cs typeface="NSimSun"/>
              </a:rPr>
              <a:t>如果</a:t>
            </a:r>
            <a:r>
              <a:rPr dirty="0" baseline="-7936" sz="4200" spc="67">
                <a:latin typeface="NSimSun"/>
                <a:cs typeface="NSimSun"/>
              </a:rPr>
              <a:t> </a:t>
            </a:r>
            <a:r>
              <a:rPr dirty="0" sz="2650" spc="-105">
                <a:latin typeface="Symbol"/>
                <a:cs typeface="Symbol"/>
              </a:rPr>
              <a:t></a:t>
            </a:r>
            <a:r>
              <a:rPr dirty="0" sz="2650" i="1">
                <a:latin typeface="Times New Roman"/>
                <a:cs typeface="Times New Roman"/>
              </a:rPr>
              <a:t>f</a:t>
            </a:r>
            <a:r>
              <a:rPr dirty="0" sz="2650" spc="-125" i="1">
                <a:latin typeface="Times New Roman"/>
                <a:cs typeface="Times New Roman"/>
              </a:rPr>
              <a:t> </a:t>
            </a:r>
            <a:r>
              <a:rPr dirty="0" sz="3600" spc="-320">
                <a:latin typeface="Symbol"/>
                <a:cs typeface="Symbol"/>
              </a:rPr>
              <a:t></a:t>
            </a:r>
            <a:r>
              <a:rPr dirty="0" sz="2650" spc="-50" i="1">
                <a:latin typeface="Times New Roman"/>
                <a:cs typeface="Times New Roman"/>
              </a:rPr>
              <a:t>x</a:t>
            </a:r>
            <a:r>
              <a:rPr dirty="0" sz="2650">
                <a:latin typeface="Times New Roman"/>
                <a:cs typeface="Times New Roman"/>
              </a:rPr>
              <a:t>,</a:t>
            </a:r>
            <a:r>
              <a:rPr dirty="0" sz="2650" spc="-165">
                <a:latin typeface="Times New Roman"/>
                <a:cs typeface="Times New Roman"/>
              </a:rPr>
              <a:t> </a:t>
            </a:r>
            <a:r>
              <a:rPr dirty="0" sz="2650" spc="105" i="1">
                <a:latin typeface="Times New Roman"/>
                <a:cs typeface="Times New Roman"/>
              </a:rPr>
              <a:t>y</a:t>
            </a:r>
            <a:r>
              <a:rPr dirty="0" sz="3600" spc="-165">
                <a:latin typeface="Symbol"/>
                <a:cs typeface="Symbol"/>
              </a:rPr>
              <a:t></a:t>
            </a:r>
            <a:r>
              <a:rPr dirty="0" sz="2650" spc="5">
                <a:latin typeface="Symbol"/>
                <a:cs typeface="Symbol"/>
              </a:rPr>
              <a:t></a:t>
            </a:r>
            <a:r>
              <a:rPr dirty="0" sz="2650" spc="-405">
                <a:latin typeface="Times New Roman"/>
                <a:cs typeface="Times New Roman"/>
              </a:rPr>
              <a:t> </a:t>
            </a:r>
            <a:r>
              <a:rPr dirty="0" sz="2650" spc="-100">
                <a:latin typeface="Symbol"/>
                <a:cs typeface="Symbol"/>
              </a:rPr>
              <a:t></a:t>
            </a:r>
            <a:r>
              <a:rPr dirty="0" sz="2650" i="1">
                <a:latin typeface="Times New Roman"/>
                <a:cs typeface="Times New Roman"/>
              </a:rPr>
              <a:t>f</a:t>
            </a:r>
            <a:r>
              <a:rPr dirty="0" sz="2650" spc="-135" i="1">
                <a:latin typeface="Times New Roman"/>
                <a:cs typeface="Times New Roman"/>
              </a:rPr>
              <a:t> </a:t>
            </a:r>
            <a:r>
              <a:rPr dirty="0" sz="3600" spc="-320">
                <a:latin typeface="Symbol"/>
                <a:cs typeface="Symbol"/>
              </a:rPr>
              <a:t></a:t>
            </a:r>
            <a:r>
              <a:rPr dirty="0" sz="2650" spc="-45" i="1">
                <a:latin typeface="Times New Roman"/>
                <a:cs typeface="Times New Roman"/>
              </a:rPr>
              <a:t>x</a:t>
            </a:r>
            <a:r>
              <a:rPr dirty="0" baseline="-19519" sz="2775" spc="7">
                <a:latin typeface="Times New Roman"/>
                <a:cs typeface="Times New Roman"/>
              </a:rPr>
              <a:t>0</a:t>
            </a:r>
            <a:r>
              <a:rPr dirty="0" baseline="-19519" sz="2775" spc="-375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,</a:t>
            </a:r>
            <a:r>
              <a:rPr dirty="0" sz="2650" spc="-165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y</a:t>
            </a:r>
            <a:r>
              <a:rPr dirty="0" baseline="-19519" sz="2775" spc="7">
                <a:latin typeface="Times New Roman"/>
                <a:cs typeface="Times New Roman"/>
              </a:rPr>
              <a:t>0</a:t>
            </a:r>
            <a:r>
              <a:rPr dirty="0" baseline="-19519" sz="2775" spc="-202">
                <a:latin typeface="Times New Roman"/>
                <a:cs typeface="Times New Roman"/>
              </a:rPr>
              <a:t> </a:t>
            </a:r>
            <a:r>
              <a:rPr dirty="0" sz="3600" spc="-385">
                <a:latin typeface="Symbol"/>
                <a:cs typeface="Symbol"/>
              </a:rPr>
              <a:t></a:t>
            </a:r>
            <a:r>
              <a:rPr dirty="0" sz="3600" spc="-150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Symbol"/>
                <a:cs typeface="Symbol"/>
              </a:rPr>
              <a:t></a:t>
            </a:r>
            <a:r>
              <a:rPr dirty="0" sz="2650" spc="-55">
                <a:latin typeface="Times New Roman"/>
                <a:cs typeface="Times New Roman"/>
              </a:rPr>
              <a:t> </a:t>
            </a:r>
            <a:r>
              <a:rPr dirty="0" sz="2650" spc="5" i="1">
                <a:latin typeface="Times New Roman"/>
                <a:cs typeface="Times New Roman"/>
              </a:rPr>
              <a:t>E</a:t>
            </a:r>
            <a:endParaRPr sz="2650">
              <a:latin typeface="Times New Roman"/>
              <a:cs typeface="Times New Roman"/>
            </a:endParaRPr>
          </a:p>
          <a:p>
            <a:pPr marL="12700" marR="5080" indent="355600">
              <a:lnSpc>
                <a:spcPct val="100000"/>
              </a:lnSpc>
              <a:spcBef>
                <a:spcPts val="1985"/>
              </a:spcBef>
            </a:pPr>
            <a:r>
              <a:rPr dirty="0" sz="2800" spc="-5">
                <a:latin typeface="NSimSun"/>
                <a:cs typeface="NSimSun"/>
              </a:rPr>
              <a:t>则(x,y)邻域内坐标为(x</a:t>
            </a:r>
            <a:r>
              <a:rPr dirty="0" baseline="-20467" sz="2850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,y</a:t>
            </a:r>
            <a:r>
              <a:rPr dirty="0" baseline="-20467" sz="2850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)的边缘像素，在幅</a:t>
            </a:r>
            <a:r>
              <a:rPr dirty="0" sz="2800" spc="-5">
                <a:latin typeface="NSimSun"/>
                <a:cs typeface="NSimSun"/>
              </a:rPr>
              <a:t> 度上相似于(x,y)的像素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3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边缘像素梯度算子的方向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87499" y="5153340"/>
            <a:ext cx="0" cy="417195"/>
          </a:xfrm>
          <a:custGeom>
            <a:avLst/>
            <a:gdLst/>
            <a:ahLst/>
            <a:cxnLst/>
            <a:rect l="l" t="t" r="r" b="b"/>
            <a:pathLst>
              <a:path w="0" h="417195">
                <a:moveTo>
                  <a:pt x="0" y="0"/>
                </a:moveTo>
                <a:lnTo>
                  <a:pt x="0" y="416804"/>
                </a:lnTo>
              </a:path>
            </a:pathLst>
          </a:custGeom>
          <a:ln w="157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29132" y="5153340"/>
            <a:ext cx="0" cy="417195"/>
          </a:xfrm>
          <a:custGeom>
            <a:avLst/>
            <a:gdLst/>
            <a:ahLst/>
            <a:cxnLst/>
            <a:rect l="l" t="t" r="r" b="b"/>
            <a:pathLst>
              <a:path w="0" h="417195">
                <a:moveTo>
                  <a:pt x="0" y="0"/>
                </a:moveTo>
                <a:lnTo>
                  <a:pt x="0" y="416804"/>
                </a:lnTo>
              </a:path>
            </a:pathLst>
          </a:custGeom>
          <a:ln w="157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42490" y="5362137"/>
            <a:ext cx="433070" cy="0"/>
          </a:xfrm>
          <a:custGeom>
            <a:avLst/>
            <a:gdLst/>
            <a:ahLst/>
            <a:cxnLst/>
            <a:rect l="l" t="t" r="r" b="b"/>
            <a:pathLst>
              <a:path w="433070" h="0">
                <a:moveTo>
                  <a:pt x="0" y="0"/>
                </a:moveTo>
                <a:lnTo>
                  <a:pt x="432815" y="0"/>
                </a:lnTo>
              </a:path>
            </a:pathLst>
          </a:custGeom>
          <a:ln w="16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102217" y="5261864"/>
            <a:ext cx="15557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5">
                <a:latin typeface="Symbol"/>
                <a:cs typeface="Symbol"/>
              </a:rPr>
              <a:t>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67470" y="5073650"/>
            <a:ext cx="79057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7065" algn="l"/>
              </a:tabLst>
            </a:pPr>
            <a:r>
              <a:rPr dirty="0" sz="2650" spc="5">
                <a:latin typeface="Symbol"/>
                <a:cs typeface="Symbol"/>
              </a:rPr>
              <a:t></a:t>
            </a:r>
            <a:r>
              <a:rPr dirty="0" sz="2650" spc="5">
                <a:latin typeface="Times New Roman"/>
                <a:cs typeface="Times New Roman"/>
              </a:rPr>
              <a:t>	</a:t>
            </a:r>
            <a:r>
              <a:rPr dirty="0" sz="2650" spc="5">
                <a:latin typeface="Symbol"/>
                <a:cs typeface="Symbol"/>
              </a:rPr>
              <a:t>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67470" y="5479046"/>
            <a:ext cx="79057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5">
                <a:latin typeface="Symbol"/>
                <a:cs typeface="Symbol"/>
              </a:rPr>
              <a:t></a:t>
            </a:r>
            <a:r>
              <a:rPr dirty="0" sz="2650" spc="-220">
                <a:latin typeface="Times New Roman"/>
                <a:cs typeface="Times New Roman"/>
              </a:rPr>
              <a:t> </a:t>
            </a:r>
            <a:r>
              <a:rPr dirty="0" baseline="16771" sz="3975" spc="-30" i="1">
                <a:latin typeface="Times New Roman"/>
                <a:cs typeface="Times New Roman"/>
              </a:rPr>
              <a:t>G</a:t>
            </a:r>
            <a:r>
              <a:rPr dirty="0" baseline="4504" sz="2775" spc="7" i="1">
                <a:latin typeface="Times New Roman"/>
                <a:cs typeface="Times New Roman"/>
              </a:rPr>
              <a:t>x</a:t>
            </a:r>
            <a:r>
              <a:rPr dirty="0" baseline="4504" sz="2775" i="1">
                <a:latin typeface="Times New Roman"/>
                <a:cs typeface="Times New Roman"/>
              </a:rPr>
              <a:t> </a:t>
            </a:r>
            <a:r>
              <a:rPr dirty="0" baseline="4504" sz="2775" spc="-195" i="1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Symbol"/>
                <a:cs typeface="Symbol"/>
              </a:rPr>
              <a:t>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67470" y="4857242"/>
            <a:ext cx="790575" cy="461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5">
                <a:latin typeface="Symbol"/>
                <a:cs typeface="Symbol"/>
              </a:rPr>
              <a:t></a:t>
            </a:r>
            <a:r>
              <a:rPr dirty="0" sz="2650" spc="-270">
                <a:latin typeface="Times New Roman"/>
                <a:cs typeface="Times New Roman"/>
              </a:rPr>
              <a:t> </a:t>
            </a:r>
            <a:r>
              <a:rPr dirty="0" baseline="3144" sz="3975" spc="89" i="1">
                <a:latin typeface="Times New Roman"/>
                <a:cs typeface="Times New Roman"/>
              </a:rPr>
              <a:t>G</a:t>
            </a:r>
            <a:r>
              <a:rPr dirty="0" baseline="-15015" sz="2775" spc="7" i="1">
                <a:latin typeface="Times New Roman"/>
                <a:cs typeface="Times New Roman"/>
              </a:rPr>
              <a:t>y</a:t>
            </a:r>
            <a:r>
              <a:rPr dirty="0" baseline="-15015" sz="2775" i="1">
                <a:latin typeface="Times New Roman"/>
                <a:cs typeface="Times New Roman"/>
              </a:rPr>
              <a:t> </a:t>
            </a:r>
            <a:r>
              <a:rPr dirty="0" baseline="-15015" sz="2775" spc="-232" i="1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Symbol"/>
                <a:cs typeface="Symbol"/>
              </a:rPr>
              <a:t>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6271" y="4989576"/>
            <a:ext cx="2136775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85" i="1">
                <a:latin typeface="Symbol"/>
                <a:cs typeface="Symbol"/>
              </a:rPr>
              <a:t></a:t>
            </a:r>
            <a:r>
              <a:rPr dirty="0" sz="3600" spc="-325">
                <a:latin typeface="Symbol"/>
                <a:cs typeface="Symbol"/>
              </a:rPr>
              <a:t></a:t>
            </a:r>
            <a:r>
              <a:rPr dirty="0" sz="2650" spc="-50" i="1">
                <a:latin typeface="Times New Roman"/>
                <a:cs typeface="Times New Roman"/>
              </a:rPr>
              <a:t>x</a:t>
            </a:r>
            <a:r>
              <a:rPr dirty="0" sz="2650">
                <a:latin typeface="Times New Roman"/>
                <a:cs typeface="Times New Roman"/>
              </a:rPr>
              <a:t>,</a:t>
            </a:r>
            <a:r>
              <a:rPr dirty="0" sz="2650" spc="-160">
                <a:latin typeface="Times New Roman"/>
                <a:cs typeface="Times New Roman"/>
              </a:rPr>
              <a:t> </a:t>
            </a:r>
            <a:r>
              <a:rPr dirty="0" sz="2650" spc="105" i="1">
                <a:latin typeface="Times New Roman"/>
                <a:cs typeface="Times New Roman"/>
              </a:rPr>
              <a:t>y</a:t>
            </a:r>
            <a:r>
              <a:rPr dirty="0" sz="3600" spc="-385">
                <a:latin typeface="Symbol"/>
                <a:cs typeface="Symbol"/>
              </a:rPr>
              <a:t></a:t>
            </a:r>
            <a:r>
              <a:rPr dirty="0" sz="3600" spc="-500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Symbol"/>
                <a:cs typeface="Symbol"/>
              </a:rPr>
              <a:t></a:t>
            </a:r>
            <a:r>
              <a:rPr dirty="0" sz="2650" spc="-170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Times New Roman"/>
                <a:cs typeface="Times New Roman"/>
              </a:rPr>
              <a:t>arcta</a:t>
            </a:r>
            <a:r>
              <a:rPr dirty="0" sz="2650" spc="-395">
                <a:latin typeface="Times New Roman"/>
                <a:cs typeface="Times New Roman"/>
              </a:rPr>
              <a:t>n</a:t>
            </a:r>
            <a:r>
              <a:rPr dirty="0" baseline="-25157" sz="3975" spc="7">
                <a:latin typeface="Symbol"/>
                <a:cs typeface="Symbol"/>
              </a:rPr>
              <a:t></a:t>
            </a:r>
            <a:endParaRPr baseline="-25157" sz="3975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2025" y="4989576"/>
            <a:ext cx="3855720" cy="601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9920" sz="4200">
                <a:latin typeface="NSimSun"/>
                <a:cs typeface="NSimSun"/>
              </a:rPr>
              <a:t>如果</a:t>
            </a:r>
            <a:r>
              <a:rPr dirty="0" baseline="-9920" sz="4200" spc="-419">
                <a:latin typeface="NSimSun"/>
                <a:cs typeface="NSimSun"/>
              </a:rPr>
              <a:t> </a:t>
            </a:r>
            <a:r>
              <a:rPr dirty="0" sz="2800" spc="75" i="1">
                <a:latin typeface="Symbol"/>
                <a:cs typeface="Symbol"/>
              </a:rPr>
              <a:t></a:t>
            </a:r>
            <a:r>
              <a:rPr dirty="0" sz="3600" spc="-320">
                <a:latin typeface="Symbol"/>
                <a:cs typeface="Symbol"/>
              </a:rPr>
              <a:t></a:t>
            </a:r>
            <a:r>
              <a:rPr dirty="0" sz="2650" spc="-50" i="1">
                <a:latin typeface="Times New Roman"/>
                <a:cs typeface="Times New Roman"/>
              </a:rPr>
              <a:t>x</a:t>
            </a:r>
            <a:r>
              <a:rPr dirty="0" sz="2650">
                <a:latin typeface="Times New Roman"/>
                <a:cs typeface="Times New Roman"/>
              </a:rPr>
              <a:t>,</a:t>
            </a:r>
            <a:r>
              <a:rPr dirty="0" sz="2650" spc="-165">
                <a:latin typeface="Times New Roman"/>
                <a:cs typeface="Times New Roman"/>
              </a:rPr>
              <a:t> </a:t>
            </a:r>
            <a:r>
              <a:rPr dirty="0" sz="2650" spc="105" i="1">
                <a:latin typeface="Times New Roman"/>
                <a:cs typeface="Times New Roman"/>
              </a:rPr>
              <a:t>y</a:t>
            </a:r>
            <a:r>
              <a:rPr dirty="0" sz="3600" spc="-165">
                <a:latin typeface="Symbol"/>
                <a:cs typeface="Symbol"/>
              </a:rPr>
              <a:t></a:t>
            </a:r>
            <a:r>
              <a:rPr dirty="0" sz="2650" spc="150">
                <a:latin typeface="Symbol"/>
                <a:cs typeface="Symbol"/>
              </a:rPr>
              <a:t></a:t>
            </a:r>
            <a:r>
              <a:rPr dirty="0" sz="2800" spc="85" i="1">
                <a:latin typeface="Symbol"/>
                <a:cs typeface="Symbol"/>
              </a:rPr>
              <a:t></a:t>
            </a:r>
            <a:r>
              <a:rPr dirty="0" sz="3600" spc="-320">
                <a:latin typeface="Symbol"/>
                <a:cs typeface="Symbol"/>
              </a:rPr>
              <a:t></a:t>
            </a:r>
            <a:r>
              <a:rPr dirty="0" sz="2650" spc="-45" i="1">
                <a:latin typeface="Times New Roman"/>
                <a:cs typeface="Times New Roman"/>
              </a:rPr>
              <a:t>x</a:t>
            </a:r>
            <a:r>
              <a:rPr dirty="0" baseline="-19519" sz="2775" spc="7">
                <a:latin typeface="Times New Roman"/>
                <a:cs typeface="Times New Roman"/>
              </a:rPr>
              <a:t>0</a:t>
            </a:r>
            <a:r>
              <a:rPr dirty="0" baseline="-19519" sz="2775" spc="-390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,</a:t>
            </a:r>
            <a:r>
              <a:rPr dirty="0" sz="2650" spc="-160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y</a:t>
            </a:r>
            <a:r>
              <a:rPr dirty="0" baseline="-19519" sz="2775" spc="7">
                <a:latin typeface="Times New Roman"/>
                <a:cs typeface="Times New Roman"/>
              </a:rPr>
              <a:t>0</a:t>
            </a:r>
            <a:r>
              <a:rPr dirty="0" baseline="-19519" sz="2775" spc="-202">
                <a:latin typeface="Times New Roman"/>
                <a:cs typeface="Times New Roman"/>
              </a:rPr>
              <a:t> </a:t>
            </a:r>
            <a:r>
              <a:rPr dirty="0" sz="3600" spc="-385">
                <a:latin typeface="Symbol"/>
                <a:cs typeface="Symbol"/>
              </a:rPr>
              <a:t></a:t>
            </a:r>
            <a:r>
              <a:rPr dirty="0" sz="3600" spc="-160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Symbol"/>
                <a:cs typeface="Symbol"/>
              </a:rPr>
              <a:t></a:t>
            </a:r>
            <a:r>
              <a:rPr dirty="0" sz="2650" spc="65">
                <a:latin typeface="Times New Roman"/>
                <a:cs typeface="Times New Roman"/>
              </a:rPr>
              <a:t> </a:t>
            </a:r>
            <a:r>
              <a:rPr dirty="0" sz="2650" spc="-190" i="1">
                <a:latin typeface="Times New Roman"/>
                <a:cs typeface="Times New Roman"/>
              </a:rPr>
              <a:t>A</a:t>
            </a:r>
            <a:r>
              <a:rPr dirty="0" sz="2650">
                <a:latin typeface="Times New Roman"/>
                <a:cs typeface="Times New Roman"/>
              </a:rPr>
              <a:t>,</a:t>
            </a:r>
            <a:endParaRPr sz="2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44929" y="2038350"/>
            <a:ext cx="73406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26465" algn="l"/>
              </a:tabLst>
            </a:pPr>
            <a:r>
              <a:rPr dirty="0" sz="2500" spc="850" b="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850" b="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600" spc="850" b="0">
                <a:latin typeface="NSimSun"/>
                <a:cs typeface="NSimSun"/>
              </a:rPr>
              <a:t>对于具有值V的像素p和q，如果: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2129" y="2681985"/>
            <a:ext cx="7134859" cy="2620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25500" algn="l"/>
              </a:tabLst>
            </a:pPr>
            <a:r>
              <a:rPr dirty="0" sz="2600" spc="-5">
                <a:solidFill>
                  <a:srgbClr val="FF0000"/>
                </a:solidFill>
                <a:latin typeface="NSimSun"/>
                <a:cs typeface="NSimSun"/>
              </a:rPr>
              <a:t>I.</a:t>
            </a:r>
            <a:r>
              <a:rPr dirty="0" sz="2600" spc="-5">
                <a:solidFill>
                  <a:srgbClr val="FF0000"/>
                </a:solidFill>
                <a:latin typeface="NSimSun"/>
                <a:cs typeface="NSimSun"/>
              </a:rPr>
              <a:t>	</a:t>
            </a:r>
            <a:r>
              <a:rPr dirty="0" sz="3200" spc="-5">
                <a:latin typeface="NSimSun"/>
                <a:cs typeface="NSimSun"/>
              </a:rPr>
              <a:t>q在集合N</a:t>
            </a:r>
            <a:r>
              <a:rPr dirty="0" baseline="-21164" sz="3150" spc="-15">
                <a:latin typeface="NSimSun"/>
                <a:cs typeface="NSimSun"/>
              </a:rPr>
              <a:t>4</a:t>
            </a:r>
            <a:r>
              <a:rPr dirty="0" sz="3200" spc="-5">
                <a:latin typeface="NSimSun"/>
                <a:cs typeface="NSimSun"/>
              </a:rPr>
              <a:t>(p)中，或</a:t>
            </a:r>
            <a:endParaRPr sz="3200">
              <a:latin typeface="NSimSun"/>
              <a:cs typeface="NSimSun"/>
            </a:endParaRPr>
          </a:p>
          <a:p>
            <a:pPr algn="ctr" marL="12065" marR="5080" indent="-3810">
              <a:lnSpc>
                <a:spcPct val="109800"/>
              </a:lnSpc>
              <a:spcBef>
                <a:spcPts val="385"/>
              </a:spcBef>
              <a:tabLst>
                <a:tab pos="821690" algn="l"/>
              </a:tabLst>
            </a:pPr>
            <a:r>
              <a:rPr dirty="0" sz="2600" spc="-5">
                <a:solidFill>
                  <a:srgbClr val="FF0000"/>
                </a:solidFill>
                <a:latin typeface="NSimSun"/>
                <a:cs typeface="NSimSun"/>
              </a:rPr>
              <a:t>II.</a:t>
            </a:r>
            <a:r>
              <a:rPr dirty="0" sz="2600" spc="-5">
                <a:solidFill>
                  <a:srgbClr val="FF0000"/>
                </a:solidFill>
                <a:latin typeface="NSimSun"/>
                <a:cs typeface="NSimSun"/>
              </a:rPr>
              <a:t>	</a:t>
            </a:r>
            <a:r>
              <a:rPr dirty="0" sz="3200" spc="-5">
                <a:latin typeface="NSimSun"/>
                <a:cs typeface="NSimSun"/>
              </a:rPr>
              <a:t>q在集合N</a:t>
            </a:r>
            <a:r>
              <a:rPr dirty="0" baseline="-21164" sz="3150" spc="-15">
                <a:latin typeface="NSimSun"/>
                <a:cs typeface="NSimSun"/>
              </a:rPr>
              <a:t>D</a:t>
            </a:r>
            <a:r>
              <a:rPr dirty="0" sz="3200" spc="-5">
                <a:latin typeface="NSimSun"/>
                <a:cs typeface="NSimSun"/>
              </a:rPr>
              <a:t>(p)中，并且N</a:t>
            </a:r>
            <a:r>
              <a:rPr dirty="0" baseline="-21164" sz="3150" spc="-15">
                <a:latin typeface="NSimSun"/>
                <a:cs typeface="NSimSun"/>
              </a:rPr>
              <a:t>4</a:t>
            </a:r>
            <a:r>
              <a:rPr dirty="0" sz="3200" spc="-5">
                <a:latin typeface="NSimSun"/>
                <a:cs typeface="NSimSun"/>
              </a:rPr>
              <a:t>(p)与N</a:t>
            </a:r>
            <a:r>
              <a:rPr dirty="0" baseline="-21164" sz="3150" spc="-15">
                <a:latin typeface="NSimSun"/>
                <a:cs typeface="NSimSun"/>
              </a:rPr>
              <a:t>4</a:t>
            </a:r>
            <a:r>
              <a:rPr dirty="0" sz="3200" spc="-5">
                <a:latin typeface="NSimSun"/>
                <a:cs typeface="NSimSun"/>
              </a:rPr>
              <a:t>(q)</a:t>
            </a:r>
            <a:r>
              <a:rPr dirty="0" sz="3200" spc="-5">
                <a:latin typeface="NSimSun"/>
                <a:cs typeface="NSimSun"/>
              </a:rPr>
              <a:t> 的交集为空（没有值V的像素） 则称这两个像素是m连通的，即4连通和D</a:t>
            </a:r>
            <a:endParaRPr sz="3200">
              <a:latin typeface="NSimSun"/>
              <a:cs typeface="NSimSun"/>
            </a:endParaRPr>
          </a:p>
          <a:p>
            <a:pPr marL="8255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连通的混合连通。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8482" y="924077"/>
            <a:ext cx="429069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像素的连通性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m连通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边缘局部处理例子</a:t>
            </a:r>
          </a:p>
        </p:txBody>
      </p:sp>
      <p:sp>
        <p:nvSpPr>
          <p:cNvPr id="6" name="object 6"/>
          <p:cNvSpPr/>
          <p:nvPr/>
        </p:nvSpPr>
        <p:spPr>
          <a:xfrm>
            <a:off x="1987943" y="2133599"/>
            <a:ext cx="5951220" cy="4092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34269" y="3272790"/>
            <a:ext cx="576580" cy="433705"/>
          </a:xfrm>
          <a:custGeom>
            <a:avLst/>
            <a:gdLst/>
            <a:ahLst/>
            <a:cxnLst/>
            <a:rect l="l" t="t" r="r" b="b"/>
            <a:pathLst>
              <a:path w="576579" h="433704">
                <a:moveTo>
                  <a:pt x="288036" y="0"/>
                </a:moveTo>
                <a:lnTo>
                  <a:pt x="236213" y="3508"/>
                </a:lnTo>
                <a:lnTo>
                  <a:pt x="187458" y="13621"/>
                </a:lnTo>
                <a:lnTo>
                  <a:pt x="142578" y="29718"/>
                </a:lnTo>
                <a:lnTo>
                  <a:pt x="102383" y="51176"/>
                </a:lnTo>
                <a:lnTo>
                  <a:pt x="67683" y="77375"/>
                </a:lnTo>
                <a:lnTo>
                  <a:pt x="39285" y="107696"/>
                </a:lnTo>
                <a:lnTo>
                  <a:pt x="17999" y="141515"/>
                </a:lnTo>
                <a:lnTo>
                  <a:pt x="4634" y="178213"/>
                </a:lnTo>
                <a:lnTo>
                  <a:pt x="0" y="217170"/>
                </a:lnTo>
                <a:lnTo>
                  <a:pt x="4634" y="256099"/>
                </a:lnTo>
                <a:lnTo>
                  <a:pt x="17999" y="292728"/>
                </a:lnTo>
                <a:lnTo>
                  <a:pt x="39285" y="326446"/>
                </a:lnTo>
                <a:lnTo>
                  <a:pt x="67683" y="356646"/>
                </a:lnTo>
                <a:lnTo>
                  <a:pt x="102383" y="382719"/>
                </a:lnTo>
                <a:lnTo>
                  <a:pt x="142578" y="404057"/>
                </a:lnTo>
                <a:lnTo>
                  <a:pt x="187458" y="420052"/>
                </a:lnTo>
                <a:lnTo>
                  <a:pt x="236213" y="430095"/>
                </a:lnTo>
                <a:lnTo>
                  <a:pt x="288036" y="433578"/>
                </a:lnTo>
                <a:lnTo>
                  <a:pt x="339858" y="430095"/>
                </a:lnTo>
                <a:lnTo>
                  <a:pt x="388613" y="420052"/>
                </a:lnTo>
                <a:lnTo>
                  <a:pt x="433493" y="404057"/>
                </a:lnTo>
                <a:lnTo>
                  <a:pt x="473688" y="382719"/>
                </a:lnTo>
                <a:lnTo>
                  <a:pt x="508388" y="356646"/>
                </a:lnTo>
                <a:lnTo>
                  <a:pt x="536786" y="326446"/>
                </a:lnTo>
                <a:lnTo>
                  <a:pt x="558072" y="292728"/>
                </a:lnTo>
                <a:lnTo>
                  <a:pt x="571437" y="256099"/>
                </a:lnTo>
                <a:lnTo>
                  <a:pt x="576072" y="217170"/>
                </a:lnTo>
                <a:lnTo>
                  <a:pt x="571437" y="178213"/>
                </a:lnTo>
                <a:lnTo>
                  <a:pt x="558072" y="141515"/>
                </a:lnTo>
                <a:lnTo>
                  <a:pt x="536786" y="107695"/>
                </a:lnTo>
                <a:lnTo>
                  <a:pt x="508388" y="77375"/>
                </a:lnTo>
                <a:lnTo>
                  <a:pt x="473688" y="51176"/>
                </a:lnTo>
                <a:lnTo>
                  <a:pt x="433493" y="29717"/>
                </a:lnTo>
                <a:lnTo>
                  <a:pt x="388613" y="13621"/>
                </a:lnTo>
                <a:lnTo>
                  <a:pt x="339858" y="3508"/>
                </a:lnTo>
                <a:lnTo>
                  <a:pt x="288036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94539" y="3272790"/>
            <a:ext cx="576580" cy="433705"/>
          </a:xfrm>
          <a:custGeom>
            <a:avLst/>
            <a:gdLst/>
            <a:ahLst/>
            <a:cxnLst/>
            <a:rect l="l" t="t" r="r" b="b"/>
            <a:pathLst>
              <a:path w="576579" h="433704">
                <a:moveTo>
                  <a:pt x="288036" y="0"/>
                </a:moveTo>
                <a:lnTo>
                  <a:pt x="236213" y="3508"/>
                </a:lnTo>
                <a:lnTo>
                  <a:pt x="187458" y="13621"/>
                </a:lnTo>
                <a:lnTo>
                  <a:pt x="142578" y="29718"/>
                </a:lnTo>
                <a:lnTo>
                  <a:pt x="102383" y="51176"/>
                </a:lnTo>
                <a:lnTo>
                  <a:pt x="67683" y="77375"/>
                </a:lnTo>
                <a:lnTo>
                  <a:pt x="39285" y="107696"/>
                </a:lnTo>
                <a:lnTo>
                  <a:pt x="17999" y="141515"/>
                </a:lnTo>
                <a:lnTo>
                  <a:pt x="4634" y="178213"/>
                </a:lnTo>
                <a:lnTo>
                  <a:pt x="0" y="217170"/>
                </a:lnTo>
                <a:lnTo>
                  <a:pt x="4634" y="256099"/>
                </a:lnTo>
                <a:lnTo>
                  <a:pt x="17999" y="292728"/>
                </a:lnTo>
                <a:lnTo>
                  <a:pt x="39285" y="326446"/>
                </a:lnTo>
                <a:lnTo>
                  <a:pt x="67683" y="356646"/>
                </a:lnTo>
                <a:lnTo>
                  <a:pt x="102383" y="382719"/>
                </a:lnTo>
                <a:lnTo>
                  <a:pt x="142578" y="404057"/>
                </a:lnTo>
                <a:lnTo>
                  <a:pt x="187458" y="420052"/>
                </a:lnTo>
                <a:lnTo>
                  <a:pt x="236213" y="430095"/>
                </a:lnTo>
                <a:lnTo>
                  <a:pt x="288036" y="433578"/>
                </a:lnTo>
                <a:lnTo>
                  <a:pt x="339858" y="430095"/>
                </a:lnTo>
                <a:lnTo>
                  <a:pt x="388613" y="420052"/>
                </a:lnTo>
                <a:lnTo>
                  <a:pt x="433493" y="404057"/>
                </a:lnTo>
                <a:lnTo>
                  <a:pt x="473688" y="382719"/>
                </a:lnTo>
                <a:lnTo>
                  <a:pt x="508388" y="356646"/>
                </a:lnTo>
                <a:lnTo>
                  <a:pt x="536786" y="326446"/>
                </a:lnTo>
                <a:lnTo>
                  <a:pt x="558072" y="292728"/>
                </a:lnTo>
                <a:lnTo>
                  <a:pt x="571437" y="256099"/>
                </a:lnTo>
                <a:lnTo>
                  <a:pt x="576072" y="217170"/>
                </a:lnTo>
                <a:lnTo>
                  <a:pt x="571437" y="178213"/>
                </a:lnTo>
                <a:lnTo>
                  <a:pt x="558072" y="141515"/>
                </a:lnTo>
                <a:lnTo>
                  <a:pt x="536786" y="107695"/>
                </a:lnTo>
                <a:lnTo>
                  <a:pt x="508388" y="77375"/>
                </a:lnTo>
                <a:lnTo>
                  <a:pt x="473688" y="51176"/>
                </a:lnTo>
                <a:lnTo>
                  <a:pt x="433493" y="29717"/>
                </a:lnTo>
                <a:lnTo>
                  <a:pt x="388613" y="13621"/>
                </a:lnTo>
                <a:lnTo>
                  <a:pt x="339858" y="3508"/>
                </a:lnTo>
                <a:lnTo>
                  <a:pt x="288036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34269" y="5289041"/>
            <a:ext cx="576580" cy="433705"/>
          </a:xfrm>
          <a:custGeom>
            <a:avLst/>
            <a:gdLst/>
            <a:ahLst/>
            <a:cxnLst/>
            <a:rect l="l" t="t" r="r" b="b"/>
            <a:pathLst>
              <a:path w="576579" h="433704">
                <a:moveTo>
                  <a:pt x="288036" y="0"/>
                </a:moveTo>
                <a:lnTo>
                  <a:pt x="236213" y="3508"/>
                </a:lnTo>
                <a:lnTo>
                  <a:pt x="187458" y="13621"/>
                </a:lnTo>
                <a:lnTo>
                  <a:pt x="142578" y="29718"/>
                </a:lnTo>
                <a:lnTo>
                  <a:pt x="102383" y="51176"/>
                </a:lnTo>
                <a:lnTo>
                  <a:pt x="67683" y="77375"/>
                </a:lnTo>
                <a:lnTo>
                  <a:pt x="39285" y="107696"/>
                </a:lnTo>
                <a:lnTo>
                  <a:pt x="17999" y="141515"/>
                </a:lnTo>
                <a:lnTo>
                  <a:pt x="4634" y="178213"/>
                </a:lnTo>
                <a:lnTo>
                  <a:pt x="0" y="217170"/>
                </a:lnTo>
                <a:lnTo>
                  <a:pt x="4634" y="256099"/>
                </a:lnTo>
                <a:lnTo>
                  <a:pt x="17999" y="292728"/>
                </a:lnTo>
                <a:lnTo>
                  <a:pt x="39285" y="326446"/>
                </a:lnTo>
                <a:lnTo>
                  <a:pt x="67683" y="356646"/>
                </a:lnTo>
                <a:lnTo>
                  <a:pt x="102383" y="382719"/>
                </a:lnTo>
                <a:lnTo>
                  <a:pt x="142578" y="404057"/>
                </a:lnTo>
                <a:lnTo>
                  <a:pt x="187458" y="420052"/>
                </a:lnTo>
                <a:lnTo>
                  <a:pt x="236213" y="430095"/>
                </a:lnTo>
                <a:lnTo>
                  <a:pt x="288036" y="433578"/>
                </a:lnTo>
                <a:lnTo>
                  <a:pt x="339858" y="430095"/>
                </a:lnTo>
                <a:lnTo>
                  <a:pt x="388613" y="420052"/>
                </a:lnTo>
                <a:lnTo>
                  <a:pt x="433493" y="404057"/>
                </a:lnTo>
                <a:lnTo>
                  <a:pt x="473688" y="382719"/>
                </a:lnTo>
                <a:lnTo>
                  <a:pt x="508388" y="356646"/>
                </a:lnTo>
                <a:lnTo>
                  <a:pt x="536786" y="326446"/>
                </a:lnTo>
                <a:lnTo>
                  <a:pt x="558072" y="292728"/>
                </a:lnTo>
                <a:lnTo>
                  <a:pt x="571437" y="256099"/>
                </a:lnTo>
                <a:lnTo>
                  <a:pt x="576072" y="217170"/>
                </a:lnTo>
                <a:lnTo>
                  <a:pt x="571437" y="178213"/>
                </a:lnTo>
                <a:lnTo>
                  <a:pt x="558072" y="141515"/>
                </a:lnTo>
                <a:lnTo>
                  <a:pt x="536786" y="107695"/>
                </a:lnTo>
                <a:lnTo>
                  <a:pt x="508388" y="77375"/>
                </a:lnTo>
                <a:lnTo>
                  <a:pt x="473688" y="51176"/>
                </a:lnTo>
                <a:lnTo>
                  <a:pt x="433493" y="29717"/>
                </a:lnTo>
                <a:lnTo>
                  <a:pt x="388613" y="13621"/>
                </a:lnTo>
                <a:lnTo>
                  <a:pt x="339858" y="3508"/>
                </a:lnTo>
                <a:lnTo>
                  <a:pt x="288036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94539" y="5360670"/>
            <a:ext cx="576580" cy="433705"/>
          </a:xfrm>
          <a:custGeom>
            <a:avLst/>
            <a:gdLst/>
            <a:ahLst/>
            <a:cxnLst/>
            <a:rect l="l" t="t" r="r" b="b"/>
            <a:pathLst>
              <a:path w="576579" h="433704">
                <a:moveTo>
                  <a:pt x="288036" y="0"/>
                </a:moveTo>
                <a:lnTo>
                  <a:pt x="236213" y="3482"/>
                </a:lnTo>
                <a:lnTo>
                  <a:pt x="187458" y="13525"/>
                </a:lnTo>
                <a:lnTo>
                  <a:pt x="142578" y="29520"/>
                </a:lnTo>
                <a:lnTo>
                  <a:pt x="102383" y="50858"/>
                </a:lnTo>
                <a:lnTo>
                  <a:pt x="67683" y="76931"/>
                </a:lnTo>
                <a:lnTo>
                  <a:pt x="39285" y="107131"/>
                </a:lnTo>
                <a:lnTo>
                  <a:pt x="17999" y="140849"/>
                </a:lnTo>
                <a:lnTo>
                  <a:pt x="4634" y="177478"/>
                </a:lnTo>
                <a:lnTo>
                  <a:pt x="0" y="216408"/>
                </a:lnTo>
                <a:lnTo>
                  <a:pt x="4634" y="255364"/>
                </a:lnTo>
                <a:lnTo>
                  <a:pt x="17999" y="292062"/>
                </a:lnTo>
                <a:lnTo>
                  <a:pt x="39285" y="325882"/>
                </a:lnTo>
                <a:lnTo>
                  <a:pt x="67683" y="356202"/>
                </a:lnTo>
                <a:lnTo>
                  <a:pt x="102383" y="382401"/>
                </a:lnTo>
                <a:lnTo>
                  <a:pt x="142578" y="403860"/>
                </a:lnTo>
                <a:lnTo>
                  <a:pt x="187458" y="419956"/>
                </a:lnTo>
                <a:lnTo>
                  <a:pt x="236213" y="430069"/>
                </a:lnTo>
                <a:lnTo>
                  <a:pt x="288036" y="433578"/>
                </a:lnTo>
                <a:lnTo>
                  <a:pt x="339858" y="430069"/>
                </a:lnTo>
                <a:lnTo>
                  <a:pt x="388613" y="419956"/>
                </a:lnTo>
                <a:lnTo>
                  <a:pt x="433493" y="403860"/>
                </a:lnTo>
                <a:lnTo>
                  <a:pt x="473688" y="382401"/>
                </a:lnTo>
                <a:lnTo>
                  <a:pt x="508388" y="356202"/>
                </a:lnTo>
                <a:lnTo>
                  <a:pt x="536786" y="325882"/>
                </a:lnTo>
                <a:lnTo>
                  <a:pt x="558072" y="292062"/>
                </a:lnTo>
                <a:lnTo>
                  <a:pt x="571437" y="255364"/>
                </a:lnTo>
                <a:lnTo>
                  <a:pt x="576072" y="216408"/>
                </a:lnTo>
                <a:lnTo>
                  <a:pt x="571437" y="177478"/>
                </a:lnTo>
                <a:lnTo>
                  <a:pt x="558072" y="140849"/>
                </a:lnTo>
                <a:lnTo>
                  <a:pt x="536786" y="107131"/>
                </a:lnTo>
                <a:lnTo>
                  <a:pt x="508388" y="76931"/>
                </a:lnTo>
                <a:lnTo>
                  <a:pt x="473688" y="50858"/>
                </a:lnTo>
                <a:lnTo>
                  <a:pt x="433493" y="29520"/>
                </a:lnTo>
                <a:lnTo>
                  <a:pt x="388613" y="13525"/>
                </a:lnTo>
                <a:lnTo>
                  <a:pt x="339858" y="3482"/>
                </a:lnTo>
                <a:lnTo>
                  <a:pt x="288036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89225" y="1809750"/>
            <a:ext cx="25400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原始图像：检测车牌牌照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8383" y="1744205"/>
            <a:ext cx="1931035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Sobe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l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算子的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baseline="-23148" sz="1800">
                <a:solidFill>
                  <a:srgbClr val="EE2B0A"/>
                </a:solidFill>
                <a:latin typeface="Times New Roman"/>
                <a:cs typeface="Times New Roman"/>
              </a:rPr>
              <a:t>y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分量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54869" y="6257531"/>
            <a:ext cx="1930400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Sobe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l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算子的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G</a:t>
            </a:r>
            <a:r>
              <a:rPr dirty="0" baseline="-23148" sz="1800">
                <a:solidFill>
                  <a:srgbClr val="EE2B0A"/>
                </a:solidFill>
                <a:latin typeface="Times New Roman"/>
                <a:cs typeface="Times New Roman"/>
              </a:rPr>
              <a:t>x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分量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69836" y="5330952"/>
            <a:ext cx="1584960" cy="182245"/>
          </a:xfrm>
          <a:custGeom>
            <a:avLst/>
            <a:gdLst/>
            <a:ahLst/>
            <a:cxnLst/>
            <a:rect l="l" t="t" r="r" b="b"/>
            <a:pathLst>
              <a:path w="1584959" h="182245">
                <a:moveTo>
                  <a:pt x="1509725" y="44596"/>
                </a:moveTo>
                <a:lnTo>
                  <a:pt x="1508563" y="31678"/>
                </a:lnTo>
                <a:lnTo>
                  <a:pt x="0" y="169163"/>
                </a:lnTo>
                <a:lnTo>
                  <a:pt x="1524" y="182117"/>
                </a:lnTo>
                <a:lnTo>
                  <a:pt x="1509725" y="44596"/>
                </a:lnTo>
                <a:close/>
              </a:path>
              <a:path w="1584959" h="182245">
                <a:moveTo>
                  <a:pt x="1584960" y="31241"/>
                </a:moveTo>
                <a:lnTo>
                  <a:pt x="1505712" y="0"/>
                </a:lnTo>
                <a:lnTo>
                  <a:pt x="1508563" y="31678"/>
                </a:lnTo>
                <a:lnTo>
                  <a:pt x="1521714" y="30479"/>
                </a:lnTo>
                <a:lnTo>
                  <a:pt x="1522476" y="43433"/>
                </a:lnTo>
                <a:lnTo>
                  <a:pt x="1522476" y="70047"/>
                </a:lnTo>
                <a:lnTo>
                  <a:pt x="1584960" y="31241"/>
                </a:lnTo>
                <a:close/>
              </a:path>
              <a:path w="1584959" h="182245">
                <a:moveTo>
                  <a:pt x="1522476" y="43433"/>
                </a:moveTo>
                <a:lnTo>
                  <a:pt x="1521714" y="30479"/>
                </a:lnTo>
                <a:lnTo>
                  <a:pt x="1508563" y="31678"/>
                </a:lnTo>
                <a:lnTo>
                  <a:pt x="1509725" y="44596"/>
                </a:lnTo>
                <a:lnTo>
                  <a:pt x="1522476" y="43433"/>
                </a:lnTo>
                <a:close/>
              </a:path>
              <a:path w="1584959" h="182245">
                <a:moveTo>
                  <a:pt x="1522476" y="70047"/>
                </a:moveTo>
                <a:lnTo>
                  <a:pt x="1522476" y="43433"/>
                </a:lnTo>
                <a:lnTo>
                  <a:pt x="1509725" y="44596"/>
                </a:lnTo>
                <a:lnTo>
                  <a:pt x="1512570" y="76199"/>
                </a:lnTo>
                <a:lnTo>
                  <a:pt x="1522476" y="70047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930772" y="4861621"/>
            <a:ext cx="3785235" cy="167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71700" marR="5080">
              <a:lnSpc>
                <a:spcPct val="1447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美国牌照的长宽 比例是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2:1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边缘连接的结果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208"/>
            <a:ext cx="5260340" cy="3771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通</a:t>
            </a:r>
            <a:r>
              <a:rPr dirty="0" sz="3200" spc="-10" b="1">
                <a:latin typeface="NSimSun"/>
                <a:cs typeface="NSimSun"/>
              </a:rPr>
              <a:t>过</a:t>
            </a:r>
            <a:r>
              <a:rPr dirty="0" sz="3200" spc="-10" b="1">
                <a:latin typeface="Times New Roman"/>
                <a:cs typeface="Times New Roman"/>
              </a:rPr>
              <a:t>Houg</a:t>
            </a:r>
            <a:r>
              <a:rPr dirty="0" sz="3200" spc="-15" b="1">
                <a:latin typeface="Times New Roman"/>
                <a:cs typeface="Times New Roman"/>
              </a:rPr>
              <a:t>h</a:t>
            </a:r>
            <a:r>
              <a:rPr dirty="0" sz="3200" spc="-15" b="1">
                <a:latin typeface="NSimSun"/>
                <a:cs typeface="NSimSun"/>
              </a:rPr>
              <a:t>变换进行整体处理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EE2B0A"/>
              </a:buClr>
              <a:buSzPct val="68750"/>
              <a:buFont typeface="Wingdings"/>
              <a:buChar char=""/>
              <a:tabLst>
                <a:tab pos="355600" algn="l"/>
              </a:tabLst>
            </a:pPr>
            <a:r>
              <a:rPr dirty="0" sz="3200" spc="-5">
                <a:latin typeface="NSimSun"/>
                <a:cs typeface="NSimSun"/>
              </a:rPr>
              <a:t>Hough变换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问题的提出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Hough变换的基本思想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算法实现</a:t>
            </a:r>
            <a:endParaRPr sz="3200">
              <a:latin typeface="NSimSun"/>
              <a:cs typeface="NSimSun"/>
            </a:endParaRPr>
          </a:p>
          <a:p>
            <a:pPr lvl="1" marL="958850" indent="-488950">
              <a:lnSpc>
                <a:spcPts val="3750"/>
              </a:lnSpc>
              <a:spcBef>
                <a:spcPts val="760"/>
              </a:spcBef>
              <a:buClr>
                <a:srgbClr val="FF0000"/>
              </a:buClr>
              <a:buSzPct val="68750"/>
              <a:buFont typeface="Wingdings"/>
              <a:buChar char=""/>
              <a:tabLst>
                <a:tab pos="959485" algn="l"/>
              </a:tabLst>
            </a:pPr>
            <a:r>
              <a:rPr dirty="0" sz="3200" spc="-5">
                <a:latin typeface="NSimSun"/>
                <a:cs typeface="NSimSun"/>
              </a:rPr>
              <a:t>Hough变换的扩展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13239" y="4223765"/>
            <a:ext cx="4038600" cy="838200"/>
          </a:xfrm>
          <a:custGeom>
            <a:avLst/>
            <a:gdLst/>
            <a:ahLst/>
            <a:cxnLst/>
            <a:rect l="l" t="t" r="r" b="b"/>
            <a:pathLst>
              <a:path w="4038600" h="838200">
                <a:moveTo>
                  <a:pt x="0" y="838200"/>
                </a:moveTo>
                <a:lnTo>
                  <a:pt x="40386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80039" y="48333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80039" y="48333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18039" y="49857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18039" y="49857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70439" y="4909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70439" y="4909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22839" y="48333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22839" y="48333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75239" y="48333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75239" y="48333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13439" y="46809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13439" y="46809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65839" y="46047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65839" y="46047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27639" y="47571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27639" y="47571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32439" y="47571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32439" y="47571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61039" y="47571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61039" y="47571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889639" y="46809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89639" y="46809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230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230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84839" y="48333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84839" y="48333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94439" y="46047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94439" y="46047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564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564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516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6516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18239" y="52143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18239" y="52143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75439" y="46047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75439" y="46047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1088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1088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185039" y="43761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185039" y="43761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566027" y="42999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66027" y="42999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8040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040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468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468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337427" y="43761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337427" y="43761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0326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032639" y="45285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3059"/>
                </a:lnTo>
                <a:lnTo>
                  <a:pt x="11048" y="11334"/>
                </a:lnTo>
                <a:lnTo>
                  <a:pt x="2952" y="23467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467"/>
                </a:lnTo>
                <a:lnTo>
                  <a:pt x="65151" y="11334"/>
                </a:lnTo>
                <a:lnTo>
                  <a:pt x="53054" y="3059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681098" y="933196"/>
            <a:ext cx="7470775" cy="2545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通</a:t>
            </a:r>
            <a:r>
              <a:rPr dirty="0" sz="3200" spc="-10" b="1">
                <a:latin typeface="NSimSun"/>
                <a:cs typeface="NSimSun"/>
              </a:rPr>
              <a:t>过</a:t>
            </a:r>
            <a:r>
              <a:rPr dirty="0" sz="3200" spc="-10" b="1">
                <a:latin typeface="Times New Roman"/>
                <a:cs typeface="Times New Roman"/>
              </a:rPr>
              <a:t>Houg</a:t>
            </a:r>
            <a:r>
              <a:rPr dirty="0" sz="3200" spc="-15" b="1">
                <a:latin typeface="Times New Roman"/>
                <a:cs typeface="Times New Roman"/>
              </a:rPr>
              <a:t>h</a:t>
            </a:r>
            <a:r>
              <a:rPr dirty="0" sz="3200" spc="-15" b="1">
                <a:latin typeface="NSimSun"/>
                <a:cs typeface="NSimSun"/>
              </a:rPr>
              <a:t>变换进行整体处理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200" spc="-15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Hough变换问题的提出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ct val="110200"/>
              </a:lnSpc>
              <a:spcBef>
                <a:spcPts val="69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在找出边界点集之后，需要连接，形 成完整的边界图形描述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51439" y="5335523"/>
            <a:ext cx="2971800" cy="85725"/>
          </a:xfrm>
          <a:custGeom>
            <a:avLst/>
            <a:gdLst/>
            <a:ahLst/>
            <a:cxnLst/>
            <a:rect l="l" t="t" r="r" b="b"/>
            <a:pathLst>
              <a:path w="2971800" h="85725">
                <a:moveTo>
                  <a:pt x="2900172" y="57150"/>
                </a:moveTo>
                <a:lnTo>
                  <a:pt x="2900172" y="28194"/>
                </a:lnTo>
                <a:lnTo>
                  <a:pt x="0" y="28194"/>
                </a:lnTo>
                <a:lnTo>
                  <a:pt x="0" y="57150"/>
                </a:lnTo>
                <a:lnTo>
                  <a:pt x="2900172" y="57150"/>
                </a:lnTo>
                <a:close/>
              </a:path>
              <a:path w="2971800" h="85725">
                <a:moveTo>
                  <a:pt x="2971787" y="42672"/>
                </a:moveTo>
                <a:lnTo>
                  <a:pt x="2885681" y="0"/>
                </a:lnTo>
                <a:lnTo>
                  <a:pt x="2885681" y="28194"/>
                </a:lnTo>
                <a:lnTo>
                  <a:pt x="2900172" y="28194"/>
                </a:lnTo>
                <a:lnTo>
                  <a:pt x="2900172" y="78162"/>
                </a:lnTo>
                <a:lnTo>
                  <a:pt x="2971787" y="42672"/>
                </a:lnTo>
                <a:close/>
              </a:path>
              <a:path w="2971800" h="85725">
                <a:moveTo>
                  <a:pt x="2900172" y="78162"/>
                </a:moveTo>
                <a:lnTo>
                  <a:pt x="2900172" y="57150"/>
                </a:lnTo>
                <a:lnTo>
                  <a:pt x="2885681" y="57150"/>
                </a:lnTo>
                <a:lnTo>
                  <a:pt x="2885681" y="85343"/>
                </a:lnTo>
                <a:lnTo>
                  <a:pt x="2900172" y="781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08767" y="5378196"/>
            <a:ext cx="85725" cy="1447800"/>
          </a:xfrm>
          <a:custGeom>
            <a:avLst/>
            <a:gdLst/>
            <a:ahLst/>
            <a:cxnLst/>
            <a:rect l="l" t="t" r="r" b="b"/>
            <a:pathLst>
              <a:path w="85725" h="1447800">
                <a:moveTo>
                  <a:pt x="85343" y="1361694"/>
                </a:moveTo>
                <a:lnTo>
                  <a:pt x="0" y="1361694"/>
                </a:lnTo>
                <a:lnTo>
                  <a:pt x="28194" y="1418585"/>
                </a:lnTo>
                <a:lnTo>
                  <a:pt x="28194" y="1376172"/>
                </a:lnTo>
                <a:lnTo>
                  <a:pt x="57150" y="1376172"/>
                </a:lnTo>
                <a:lnTo>
                  <a:pt x="57150" y="1418585"/>
                </a:lnTo>
                <a:lnTo>
                  <a:pt x="85343" y="1361694"/>
                </a:lnTo>
                <a:close/>
              </a:path>
              <a:path w="85725" h="1447800">
                <a:moveTo>
                  <a:pt x="57150" y="1361694"/>
                </a:moveTo>
                <a:lnTo>
                  <a:pt x="57149" y="0"/>
                </a:lnTo>
                <a:lnTo>
                  <a:pt x="28193" y="0"/>
                </a:lnTo>
                <a:lnTo>
                  <a:pt x="28194" y="1361694"/>
                </a:lnTo>
                <a:lnTo>
                  <a:pt x="57150" y="1361694"/>
                </a:lnTo>
                <a:close/>
              </a:path>
              <a:path w="85725" h="1447800">
                <a:moveTo>
                  <a:pt x="57150" y="1418585"/>
                </a:moveTo>
                <a:lnTo>
                  <a:pt x="57150" y="1376172"/>
                </a:lnTo>
                <a:lnTo>
                  <a:pt x="28194" y="1376172"/>
                </a:lnTo>
                <a:lnTo>
                  <a:pt x="28194" y="1418585"/>
                </a:lnTo>
                <a:lnTo>
                  <a:pt x="42672" y="1447800"/>
                </a:lnTo>
                <a:lnTo>
                  <a:pt x="57150" y="141858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25879" y="1964944"/>
            <a:ext cx="7783195" cy="4925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Hough变换的基本思想</a:t>
            </a:r>
            <a:endParaRPr sz="3200">
              <a:latin typeface="NSimSun"/>
              <a:cs typeface="NSimSun"/>
            </a:endParaRPr>
          </a:p>
          <a:p>
            <a:pPr algn="just" marL="755650" marR="17145" indent="-286385">
              <a:lnSpc>
                <a:spcPct val="100000"/>
              </a:lnSpc>
              <a:spcBef>
                <a:spcPts val="755"/>
              </a:spcBef>
            </a:pPr>
            <a:r>
              <a:rPr dirty="0" sz="26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600" spc="-5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dirty="0" sz="2600" spc="-1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35">
                <a:latin typeface="NSimSun"/>
                <a:cs typeface="NSimSun"/>
              </a:rPr>
              <a:t>对于边界上的n个点的点集，找出共线 </a:t>
            </a:r>
            <a:r>
              <a:rPr dirty="0" sz="3200" spc="-5">
                <a:latin typeface="NSimSun"/>
                <a:cs typeface="NSimSun"/>
              </a:rPr>
              <a:t>的点集和直线方程。</a:t>
            </a:r>
            <a:endParaRPr sz="3200">
              <a:latin typeface="NSimSun"/>
              <a:cs typeface="NSimSun"/>
            </a:endParaRPr>
          </a:p>
          <a:p>
            <a:pPr algn="just" marL="755650" marR="5080" indent="-286385">
              <a:lnSpc>
                <a:spcPct val="100000"/>
              </a:lnSpc>
              <a:spcBef>
                <a:spcPts val="760"/>
              </a:spcBef>
            </a:pPr>
            <a:r>
              <a:rPr dirty="0" sz="26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600" spc="-5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dirty="0" sz="2600" spc="-1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45">
                <a:latin typeface="NSimSun"/>
                <a:cs typeface="NSimSun"/>
              </a:rPr>
              <a:t>对于任意两点的直线方程：</a:t>
            </a:r>
            <a:r>
              <a:rPr dirty="0" sz="3200" spc="-5">
                <a:latin typeface="NSimSun"/>
                <a:cs typeface="NSimSun"/>
              </a:rPr>
              <a:t>y</a:t>
            </a:r>
            <a:r>
              <a:rPr dirty="0" sz="3200" spc="14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14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ax</a:t>
            </a:r>
            <a:r>
              <a:rPr dirty="0" sz="3200" spc="16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+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125">
                <a:latin typeface="NSimSun"/>
                <a:cs typeface="NSimSun"/>
              </a:rPr>
              <a:t>b，构造一个参数a，b的平面，从而有</a:t>
            </a:r>
            <a:r>
              <a:rPr dirty="0" sz="3200" spc="12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如下结论</a:t>
            </a:r>
            <a:r>
              <a:rPr dirty="0" sz="3200" spc="-15" b="1">
                <a:latin typeface="NSimSun"/>
                <a:cs typeface="NSimSun"/>
              </a:rPr>
              <a:t>：</a:t>
            </a:r>
            <a:endParaRPr sz="3200">
              <a:latin typeface="NSimSun"/>
              <a:cs typeface="NSimSun"/>
            </a:endParaRPr>
          </a:p>
          <a:p>
            <a:pPr marL="5214620">
              <a:lnSpc>
                <a:spcPct val="100000"/>
              </a:lnSpc>
              <a:spcBef>
                <a:spcPts val="2175"/>
              </a:spcBef>
            </a:pP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a</a:t>
            </a:r>
            <a:endParaRPr sz="28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2456815">
              <a:lnSpc>
                <a:spcPts val="3295"/>
              </a:lnSpc>
              <a:spcBef>
                <a:spcPts val="2180"/>
              </a:spcBef>
            </a:pP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b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通</a:t>
            </a:r>
            <a:r>
              <a:rPr dirty="0" spc="-10">
                <a:latin typeface="NSimSun"/>
                <a:cs typeface="NSimSun"/>
              </a:rPr>
              <a:t>过</a:t>
            </a:r>
            <a:r>
              <a:rPr dirty="0" spc="-10">
                <a:latin typeface="Times New Roman"/>
                <a:cs typeface="Times New Roman"/>
              </a:rPr>
              <a:t>Houg</a:t>
            </a:r>
            <a:r>
              <a:rPr dirty="0" spc="-15">
                <a:latin typeface="Times New Roman"/>
                <a:cs typeface="Times New Roman"/>
              </a:rPr>
              <a:t>h</a:t>
            </a:r>
            <a:r>
              <a:rPr dirty="0" spc="-15">
                <a:latin typeface="NSimSun"/>
                <a:cs typeface="NSimSun"/>
              </a:rPr>
              <a:t>变换进行整体处理</a:t>
            </a:r>
          </a:p>
        </p:txBody>
      </p:sp>
    </p:spTree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54251" y="1748790"/>
            <a:ext cx="7766050" cy="19685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83565" algn="l"/>
              </a:tabLst>
            </a:pPr>
            <a:r>
              <a:rPr dirty="0" sz="2500" b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 b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600" b="0">
                <a:latin typeface="NSimSun"/>
                <a:cs typeface="NSimSun"/>
              </a:rPr>
              <a:t>Hough变换的基本思想</a:t>
            </a:r>
            <a:endParaRPr sz="3600">
              <a:latin typeface="NSimSun"/>
              <a:cs typeface="NSimSun"/>
            </a:endParaRPr>
          </a:p>
          <a:p>
            <a:pPr marL="755650" marR="5080" indent="-285750">
              <a:lnSpc>
                <a:spcPct val="120100"/>
              </a:lnSpc>
              <a:spcBef>
                <a:spcPts val="800"/>
              </a:spcBef>
              <a:tabLst>
                <a:tab pos="958850" algn="l"/>
              </a:tabLst>
            </a:pPr>
            <a:r>
              <a:rPr dirty="0" sz="2200" b="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b="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pc="-5" b="0">
                <a:latin typeface="NSimSun"/>
                <a:cs typeface="NSimSun"/>
              </a:rPr>
              <a:t>x</a:t>
            </a:r>
            <a:r>
              <a:rPr dirty="0" spc="275" b="0">
                <a:latin typeface="NSimSun"/>
                <a:cs typeface="NSimSun"/>
              </a:rPr>
              <a:t>y</a:t>
            </a:r>
            <a:r>
              <a:rPr dirty="0" spc="270" b="0">
                <a:latin typeface="NSimSun"/>
                <a:cs typeface="NSimSun"/>
              </a:rPr>
              <a:t>平面上的任意一条直</a:t>
            </a:r>
            <a:r>
              <a:rPr dirty="0" spc="275" b="0">
                <a:latin typeface="NSimSun"/>
                <a:cs typeface="NSimSun"/>
              </a:rPr>
              <a:t>线</a:t>
            </a:r>
            <a:r>
              <a:rPr dirty="0" sz="3600" b="0">
                <a:latin typeface="NSimSun"/>
                <a:cs typeface="NSimSun"/>
              </a:rPr>
              <a:t>y</a:t>
            </a:r>
            <a:r>
              <a:rPr dirty="0" sz="3600" spc="275" b="0">
                <a:latin typeface="NSimSun"/>
                <a:cs typeface="NSimSun"/>
              </a:rPr>
              <a:t> </a:t>
            </a:r>
            <a:r>
              <a:rPr dirty="0" sz="3600" b="0">
                <a:latin typeface="NSimSun"/>
                <a:cs typeface="NSimSun"/>
              </a:rPr>
              <a:t>=</a:t>
            </a:r>
            <a:r>
              <a:rPr dirty="0" sz="3600" spc="275" b="0">
                <a:latin typeface="NSimSun"/>
                <a:cs typeface="NSimSun"/>
              </a:rPr>
              <a:t> </a:t>
            </a:r>
            <a:r>
              <a:rPr dirty="0" sz="3600" b="0">
                <a:latin typeface="NSimSun"/>
                <a:cs typeface="NSimSun"/>
              </a:rPr>
              <a:t>ax</a:t>
            </a:r>
            <a:r>
              <a:rPr dirty="0" sz="3600" spc="275" b="0">
                <a:latin typeface="NSimSun"/>
                <a:cs typeface="NSimSun"/>
              </a:rPr>
              <a:t> </a:t>
            </a:r>
            <a:r>
              <a:rPr dirty="0" sz="3600" b="0">
                <a:latin typeface="NSimSun"/>
                <a:cs typeface="NSimSun"/>
              </a:rPr>
              <a:t>+</a:t>
            </a:r>
            <a:r>
              <a:rPr dirty="0" sz="3600" b="0">
                <a:latin typeface="NSimSun"/>
                <a:cs typeface="NSimSun"/>
              </a:rPr>
              <a:t> b</a:t>
            </a:r>
            <a:r>
              <a:rPr dirty="0" sz="3600" spc="-200" b="0">
                <a:latin typeface="NSimSun"/>
                <a:cs typeface="NSimSun"/>
              </a:rPr>
              <a:t> </a:t>
            </a:r>
            <a:r>
              <a:rPr dirty="0" spc="-5" b="0">
                <a:latin typeface="NSimSun"/>
                <a:cs typeface="NSimSun"/>
              </a:rPr>
              <a:t>，对应在参数ab平面上都有一个点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54359" y="3659123"/>
            <a:ext cx="2971800" cy="85725"/>
          </a:xfrm>
          <a:custGeom>
            <a:avLst/>
            <a:gdLst/>
            <a:ahLst/>
            <a:cxnLst/>
            <a:rect l="l" t="t" r="r" b="b"/>
            <a:pathLst>
              <a:path w="2971800" h="85725">
                <a:moveTo>
                  <a:pt x="2900933" y="57150"/>
                </a:moveTo>
                <a:lnTo>
                  <a:pt x="2900933" y="28194"/>
                </a:lnTo>
                <a:lnTo>
                  <a:pt x="0" y="28194"/>
                </a:lnTo>
                <a:lnTo>
                  <a:pt x="0" y="57150"/>
                </a:lnTo>
                <a:lnTo>
                  <a:pt x="2900933" y="57150"/>
                </a:lnTo>
                <a:close/>
              </a:path>
              <a:path w="2971800" h="85725">
                <a:moveTo>
                  <a:pt x="2971787" y="42672"/>
                </a:moveTo>
                <a:lnTo>
                  <a:pt x="2886455" y="0"/>
                </a:lnTo>
                <a:lnTo>
                  <a:pt x="2886455" y="28194"/>
                </a:lnTo>
                <a:lnTo>
                  <a:pt x="2900933" y="28194"/>
                </a:lnTo>
                <a:lnTo>
                  <a:pt x="2900933" y="78103"/>
                </a:lnTo>
                <a:lnTo>
                  <a:pt x="2971787" y="42672"/>
                </a:lnTo>
                <a:close/>
              </a:path>
              <a:path w="2971800" h="85725">
                <a:moveTo>
                  <a:pt x="2900933" y="78103"/>
                </a:moveTo>
                <a:lnTo>
                  <a:pt x="2900933" y="57150"/>
                </a:lnTo>
                <a:lnTo>
                  <a:pt x="2886455" y="57150"/>
                </a:lnTo>
                <a:lnTo>
                  <a:pt x="2886455" y="85343"/>
                </a:lnTo>
                <a:lnTo>
                  <a:pt x="2900933" y="781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11687" y="3701796"/>
            <a:ext cx="86360" cy="936625"/>
          </a:xfrm>
          <a:custGeom>
            <a:avLst/>
            <a:gdLst/>
            <a:ahLst/>
            <a:cxnLst/>
            <a:rect l="l" t="t" r="r" b="b"/>
            <a:pathLst>
              <a:path w="86360" h="936625">
                <a:moveTo>
                  <a:pt x="86106" y="851153"/>
                </a:moveTo>
                <a:lnTo>
                  <a:pt x="0" y="851153"/>
                </a:lnTo>
                <a:lnTo>
                  <a:pt x="28955" y="909065"/>
                </a:lnTo>
                <a:lnTo>
                  <a:pt x="28955" y="864870"/>
                </a:lnTo>
                <a:lnTo>
                  <a:pt x="57150" y="864870"/>
                </a:lnTo>
                <a:lnTo>
                  <a:pt x="57150" y="908050"/>
                </a:lnTo>
                <a:lnTo>
                  <a:pt x="86106" y="851153"/>
                </a:lnTo>
                <a:close/>
              </a:path>
              <a:path w="86360" h="936625">
                <a:moveTo>
                  <a:pt x="57150" y="851153"/>
                </a:moveTo>
                <a:lnTo>
                  <a:pt x="57150" y="0"/>
                </a:lnTo>
                <a:lnTo>
                  <a:pt x="28955" y="0"/>
                </a:lnTo>
                <a:lnTo>
                  <a:pt x="28955" y="851153"/>
                </a:lnTo>
                <a:lnTo>
                  <a:pt x="57150" y="851153"/>
                </a:lnTo>
                <a:close/>
              </a:path>
              <a:path w="86360" h="936625">
                <a:moveTo>
                  <a:pt x="57150" y="908050"/>
                </a:moveTo>
                <a:lnTo>
                  <a:pt x="57150" y="864870"/>
                </a:lnTo>
                <a:lnTo>
                  <a:pt x="28955" y="864870"/>
                </a:lnTo>
                <a:lnTo>
                  <a:pt x="28955" y="909065"/>
                </a:lnTo>
                <a:lnTo>
                  <a:pt x="42672" y="936498"/>
                </a:lnTo>
                <a:lnTo>
                  <a:pt x="57150" y="908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94539" y="41384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94539" y="41384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29441" y="5819394"/>
            <a:ext cx="2971800" cy="86360"/>
          </a:xfrm>
          <a:custGeom>
            <a:avLst/>
            <a:gdLst/>
            <a:ahLst/>
            <a:cxnLst/>
            <a:rect l="l" t="t" r="r" b="b"/>
            <a:pathLst>
              <a:path w="2971800" h="86360">
                <a:moveTo>
                  <a:pt x="2900172" y="57150"/>
                </a:moveTo>
                <a:lnTo>
                  <a:pt x="2900172" y="28955"/>
                </a:lnTo>
                <a:lnTo>
                  <a:pt x="0" y="28956"/>
                </a:lnTo>
                <a:lnTo>
                  <a:pt x="0" y="57150"/>
                </a:lnTo>
                <a:lnTo>
                  <a:pt x="2900172" y="57150"/>
                </a:lnTo>
                <a:close/>
              </a:path>
              <a:path w="2971800" h="86360">
                <a:moveTo>
                  <a:pt x="2971799" y="42671"/>
                </a:moveTo>
                <a:lnTo>
                  <a:pt x="2885681" y="0"/>
                </a:lnTo>
                <a:lnTo>
                  <a:pt x="2885681" y="28955"/>
                </a:lnTo>
                <a:lnTo>
                  <a:pt x="2900172" y="28955"/>
                </a:lnTo>
                <a:lnTo>
                  <a:pt x="2900172" y="78797"/>
                </a:lnTo>
                <a:lnTo>
                  <a:pt x="2971799" y="42671"/>
                </a:lnTo>
                <a:close/>
              </a:path>
              <a:path w="2971800" h="86360">
                <a:moveTo>
                  <a:pt x="2900172" y="78797"/>
                </a:moveTo>
                <a:lnTo>
                  <a:pt x="2900172" y="57150"/>
                </a:lnTo>
                <a:lnTo>
                  <a:pt x="2885681" y="57150"/>
                </a:lnTo>
                <a:lnTo>
                  <a:pt x="2885681" y="86105"/>
                </a:lnTo>
                <a:lnTo>
                  <a:pt x="2900172" y="78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86769" y="5862065"/>
            <a:ext cx="85725" cy="937260"/>
          </a:xfrm>
          <a:custGeom>
            <a:avLst/>
            <a:gdLst/>
            <a:ahLst/>
            <a:cxnLst/>
            <a:rect l="l" t="t" r="r" b="b"/>
            <a:pathLst>
              <a:path w="85725" h="937259">
                <a:moveTo>
                  <a:pt x="85343" y="851154"/>
                </a:moveTo>
                <a:lnTo>
                  <a:pt x="0" y="851154"/>
                </a:lnTo>
                <a:lnTo>
                  <a:pt x="28194" y="908045"/>
                </a:lnTo>
                <a:lnTo>
                  <a:pt x="28194" y="865632"/>
                </a:lnTo>
                <a:lnTo>
                  <a:pt x="57150" y="865632"/>
                </a:lnTo>
                <a:lnTo>
                  <a:pt x="57150" y="908045"/>
                </a:lnTo>
                <a:lnTo>
                  <a:pt x="85343" y="851154"/>
                </a:lnTo>
                <a:close/>
              </a:path>
              <a:path w="85725" h="937259">
                <a:moveTo>
                  <a:pt x="57150" y="851154"/>
                </a:moveTo>
                <a:lnTo>
                  <a:pt x="57149" y="0"/>
                </a:lnTo>
                <a:lnTo>
                  <a:pt x="28193" y="0"/>
                </a:lnTo>
                <a:lnTo>
                  <a:pt x="28194" y="851154"/>
                </a:lnTo>
                <a:lnTo>
                  <a:pt x="57150" y="851154"/>
                </a:lnTo>
                <a:close/>
              </a:path>
              <a:path w="85725" h="937259">
                <a:moveTo>
                  <a:pt x="57150" y="908045"/>
                </a:moveTo>
                <a:lnTo>
                  <a:pt x="57150" y="865632"/>
                </a:lnTo>
                <a:lnTo>
                  <a:pt x="28194" y="865632"/>
                </a:lnTo>
                <a:lnTo>
                  <a:pt x="28194" y="908045"/>
                </a:lnTo>
                <a:lnTo>
                  <a:pt x="42672" y="937260"/>
                </a:lnTo>
                <a:lnTo>
                  <a:pt x="57150" y="9080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968512" rIns="0" bIns="0" rtlCol="0" vert="horz">
            <a:spAutoFit/>
          </a:bodyPr>
          <a:lstStyle/>
          <a:p>
            <a:pPr marL="6491605">
              <a:lnSpc>
                <a:spcPts val="2595"/>
              </a:lnSpc>
            </a:pP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a</a:t>
            </a:r>
            <a:endParaRPr sz="2800">
              <a:latin typeface="SimSun"/>
              <a:cs typeface="SimSun"/>
            </a:endParaRPr>
          </a:p>
          <a:p>
            <a:pPr algn="ctr" marL="1044575" marR="1978660">
              <a:lnSpc>
                <a:spcPts val="2685"/>
              </a:lnSpc>
              <a:spcBef>
                <a:spcPts val="2295"/>
              </a:spcBef>
            </a:pP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b</a:t>
            </a:r>
            <a:endParaRPr sz="2800">
              <a:latin typeface="SimSun"/>
              <a:cs typeface="SimSun"/>
            </a:endParaRPr>
          </a:p>
          <a:p>
            <a:pPr marL="1172210">
              <a:lnSpc>
                <a:spcPts val="3165"/>
              </a:lnSpc>
              <a:tabLst>
                <a:tab pos="1661160" algn="l"/>
              </a:tabLst>
            </a:pPr>
            <a:r>
              <a:rPr dirty="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45"/>
              <a:t>过</a:t>
            </a:r>
            <a:r>
              <a:rPr dirty="0" sz="3200" spc="-5"/>
              <a:t>x</a:t>
            </a:r>
            <a:r>
              <a:rPr dirty="0" sz="3200" spc="45"/>
              <a:t>y平面一个点</a:t>
            </a:r>
            <a:r>
              <a:rPr dirty="0" sz="3200" spc="-10"/>
              <a:t>(</a:t>
            </a:r>
            <a:r>
              <a:rPr dirty="0" sz="3200" spc="-5"/>
              <a:t>x,</a:t>
            </a:r>
            <a:r>
              <a:rPr dirty="0" sz="3200" spc="-10"/>
              <a:t>y</a:t>
            </a:r>
            <a:r>
              <a:rPr dirty="0" sz="3200" spc="45"/>
              <a:t>)的所有直线，构</a:t>
            </a:r>
            <a:endParaRPr sz="3200">
              <a:latin typeface="Times New Roman"/>
              <a:cs typeface="Times New Roman"/>
            </a:endParaRPr>
          </a:p>
          <a:p>
            <a:pPr marL="1457960">
              <a:lnSpc>
                <a:spcPct val="100000"/>
              </a:lnSpc>
              <a:spcBef>
                <a:spcPts val="760"/>
              </a:spcBef>
            </a:pPr>
            <a:r>
              <a:rPr dirty="0" sz="3200" spc="-5"/>
              <a:t>成参数ab平面上的一条直线</a:t>
            </a:r>
            <a:endParaRPr sz="3200"/>
          </a:p>
          <a:p>
            <a:pPr marL="6766559">
              <a:lnSpc>
                <a:spcPct val="100000"/>
              </a:lnSpc>
              <a:spcBef>
                <a:spcPts val="894"/>
              </a:spcBef>
            </a:pP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a</a:t>
            </a:r>
            <a:endParaRPr sz="2800">
              <a:latin typeface="SimSun"/>
              <a:cs typeface="SimSun"/>
            </a:endParaRPr>
          </a:p>
          <a:p>
            <a:pPr algn="ctr" marL="1044575" marR="1430020">
              <a:lnSpc>
                <a:spcPts val="3295"/>
              </a:lnSpc>
              <a:spcBef>
                <a:spcPts val="2300"/>
              </a:spcBef>
            </a:pP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b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48641" y="62163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48641" y="62163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13439" y="5987796"/>
            <a:ext cx="2743200" cy="609600"/>
          </a:xfrm>
          <a:custGeom>
            <a:avLst/>
            <a:gdLst/>
            <a:ahLst/>
            <a:cxnLst/>
            <a:rect l="l" t="t" r="r" b="b"/>
            <a:pathLst>
              <a:path w="2743200" h="609600">
                <a:moveTo>
                  <a:pt x="0" y="0"/>
                </a:moveTo>
                <a:lnTo>
                  <a:pt x="2743200" y="609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25879" y="933196"/>
            <a:ext cx="526034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通</a:t>
            </a:r>
            <a:r>
              <a:rPr dirty="0" sz="3200" spc="-10" b="1">
                <a:latin typeface="NSimSun"/>
                <a:cs typeface="NSimSun"/>
              </a:rPr>
              <a:t>过</a:t>
            </a:r>
            <a:r>
              <a:rPr dirty="0" sz="3200" spc="-10" b="1">
                <a:latin typeface="Times New Roman"/>
                <a:cs typeface="Times New Roman"/>
              </a:rPr>
              <a:t>Houg</a:t>
            </a:r>
            <a:r>
              <a:rPr dirty="0" sz="3200" spc="-15" b="1">
                <a:latin typeface="Times New Roman"/>
                <a:cs typeface="Times New Roman"/>
              </a:rPr>
              <a:t>h</a:t>
            </a:r>
            <a:r>
              <a:rPr dirty="0" sz="3200" spc="-15" b="1">
                <a:latin typeface="NSimSun"/>
                <a:cs typeface="NSimSun"/>
              </a:rPr>
              <a:t>变换进行整体处理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25167"/>
            <a:ext cx="7773670" cy="16440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83565" algn="l"/>
              </a:tabLst>
            </a:pPr>
            <a:r>
              <a:rPr dirty="0" sz="25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600">
                <a:latin typeface="NSimSun"/>
                <a:cs typeface="NSimSun"/>
              </a:rPr>
              <a:t>Hough变换的基本思想</a:t>
            </a:r>
            <a:endParaRPr sz="3600">
              <a:latin typeface="NSimSun"/>
              <a:cs typeface="NSimSun"/>
            </a:endParaRPr>
          </a:p>
          <a:p>
            <a:pPr marL="755650" marR="5080" indent="-286385">
              <a:lnSpc>
                <a:spcPct val="120200"/>
              </a:lnSpc>
              <a:spcBef>
                <a:spcPts val="610"/>
              </a:spcBef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17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65">
                <a:solidFill>
                  <a:srgbClr val="EE2B0A"/>
                </a:solidFill>
                <a:latin typeface="NSimSun"/>
                <a:cs typeface="NSimSun"/>
              </a:rPr>
              <a:t>如果点</a:t>
            </a:r>
            <a:r>
              <a:rPr dirty="0" sz="2800">
                <a:solidFill>
                  <a:srgbClr val="EE2B0A"/>
                </a:solidFill>
                <a:latin typeface="NSimSun"/>
                <a:cs typeface="NSimSun"/>
              </a:rPr>
              <a:t>(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baseline="-20467" sz="2850">
                <a:solidFill>
                  <a:srgbClr val="EE2B0A"/>
                </a:solidFill>
                <a:latin typeface="NSimSun"/>
                <a:cs typeface="NSimSun"/>
              </a:rPr>
              <a:t>1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,y</a:t>
            </a:r>
            <a:r>
              <a:rPr dirty="0" baseline="-20467" sz="2850" spc="-7">
                <a:solidFill>
                  <a:srgbClr val="EE2B0A"/>
                </a:solidFill>
                <a:latin typeface="NSimSun"/>
                <a:cs typeface="NSimSun"/>
              </a:rPr>
              <a:t>1</a:t>
            </a:r>
            <a:r>
              <a:rPr dirty="0" sz="2800" spc="60">
                <a:solidFill>
                  <a:srgbClr val="EE2B0A"/>
                </a:solidFill>
                <a:latin typeface="NSimSun"/>
                <a:cs typeface="NSimSun"/>
              </a:rPr>
              <a:t>)与点</a:t>
            </a:r>
            <a:r>
              <a:rPr dirty="0" sz="2800">
                <a:solidFill>
                  <a:srgbClr val="EE2B0A"/>
                </a:solidFill>
                <a:latin typeface="NSimSun"/>
                <a:cs typeface="NSimSun"/>
              </a:rPr>
              <a:t>(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x</a:t>
            </a:r>
            <a:r>
              <a:rPr dirty="0" baseline="-20467" sz="2850">
                <a:solidFill>
                  <a:srgbClr val="EE2B0A"/>
                </a:solidFill>
                <a:latin typeface="NSimSun"/>
                <a:cs typeface="NSimSun"/>
              </a:rPr>
              <a:t>2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,y</a:t>
            </a:r>
            <a:r>
              <a:rPr dirty="0" baseline="-20467" sz="2850" spc="-7">
                <a:solidFill>
                  <a:srgbClr val="EE2B0A"/>
                </a:solidFill>
                <a:latin typeface="NSimSun"/>
                <a:cs typeface="NSimSun"/>
              </a:rPr>
              <a:t>2</a:t>
            </a:r>
            <a:r>
              <a:rPr dirty="0" sz="2800" spc="60">
                <a:solidFill>
                  <a:srgbClr val="EE2B0A"/>
                </a:solidFill>
                <a:latin typeface="NSimSun"/>
                <a:cs typeface="NSimSun"/>
              </a:rPr>
              <a:t>)共线，那么这两点</a:t>
            </a:r>
            <a:r>
              <a:rPr dirty="0" sz="2800" spc="60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800" spc="20">
                <a:solidFill>
                  <a:srgbClr val="EE2B0A"/>
                </a:solidFill>
                <a:latin typeface="NSimSun"/>
                <a:cs typeface="NSimSun"/>
              </a:rPr>
              <a:t>在参数</a:t>
            </a:r>
            <a:r>
              <a:rPr dirty="0" sz="2800">
                <a:solidFill>
                  <a:srgbClr val="EE2B0A"/>
                </a:solidFill>
                <a:latin typeface="NSimSun"/>
                <a:cs typeface="NSimSun"/>
              </a:rPr>
              <a:t>a</a:t>
            </a:r>
            <a:r>
              <a:rPr dirty="0" sz="2800" spc="20">
                <a:solidFill>
                  <a:srgbClr val="EE2B0A"/>
                </a:solidFill>
                <a:latin typeface="NSimSun"/>
                <a:cs typeface="NSimSun"/>
              </a:rPr>
              <a:t>b平面上的直线将有一个交点,具有相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8841" y="3463531"/>
            <a:ext cx="14478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同的a和b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3079" y="5771550"/>
            <a:ext cx="7323455" cy="1017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8450" marR="5080" indent="-285750">
              <a:lnSpc>
                <a:spcPct val="120200"/>
              </a:lnSpc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17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110">
                <a:solidFill>
                  <a:srgbClr val="EE2B0A"/>
                </a:solidFill>
                <a:latin typeface="NSimSun"/>
                <a:cs typeface="NSimSun"/>
              </a:rPr>
              <a:t>在</a:t>
            </a:r>
            <a:r>
              <a:rPr dirty="0" sz="2800" spc="105">
                <a:solidFill>
                  <a:srgbClr val="EE2B0A"/>
                </a:solidFill>
                <a:latin typeface="NSimSun"/>
                <a:cs typeface="NSimSun"/>
              </a:rPr>
              <a:t>参</a:t>
            </a:r>
            <a:r>
              <a:rPr dirty="0" sz="2800" spc="110">
                <a:solidFill>
                  <a:srgbClr val="EE2B0A"/>
                </a:solidFill>
                <a:latin typeface="NSimSun"/>
                <a:cs typeface="NSimSun"/>
              </a:rPr>
              <a:t>数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a</a:t>
            </a:r>
            <a:r>
              <a:rPr dirty="0" sz="2800" spc="110">
                <a:solidFill>
                  <a:srgbClr val="EE2B0A"/>
                </a:solidFill>
                <a:latin typeface="NSimSun"/>
                <a:cs typeface="NSimSun"/>
              </a:rPr>
              <a:t>b平</a:t>
            </a:r>
            <a:r>
              <a:rPr dirty="0" sz="2800" spc="100">
                <a:solidFill>
                  <a:srgbClr val="EE2B0A"/>
                </a:solidFill>
                <a:latin typeface="NSimSun"/>
                <a:cs typeface="NSimSun"/>
              </a:rPr>
              <a:t>面</a:t>
            </a:r>
            <a:r>
              <a:rPr dirty="0" sz="2800" spc="110">
                <a:solidFill>
                  <a:srgbClr val="EE2B0A"/>
                </a:solidFill>
                <a:latin typeface="NSimSun"/>
                <a:cs typeface="NSimSun"/>
              </a:rPr>
              <a:t>上</a:t>
            </a:r>
            <a:r>
              <a:rPr dirty="0" sz="2800" spc="100">
                <a:solidFill>
                  <a:srgbClr val="EE2B0A"/>
                </a:solidFill>
                <a:latin typeface="NSimSun"/>
                <a:cs typeface="NSimSun"/>
              </a:rPr>
              <a:t>相交直线最多的点，对应的</a:t>
            </a:r>
            <a:r>
              <a:rPr dirty="0" sz="2800" spc="100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EE2B0A"/>
                </a:solidFill>
                <a:latin typeface="NSimSun"/>
                <a:cs typeface="NSimSun"/>
              </a:rPr>
              <a:t>xy平面上的直线就是我们的解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72441" y="3787140"/>
            <a:ext cx="2971800" cy="86360"/>
          </a:xfrm>
          <a:custGeom>
            <a:avLst/>
            <a:gdLst/>
            <a:ahLst/>
            <a:cxnLst/>
            <a:rect l="l" t="t" r="r" b="b"/>
            <a:pathLst>
              <a:path w="2971800" h="86360">
                <a:moveTo>
                  <a:pt x="2900172" y="57150"/>
                </a:moveTo>
                <a:lnTo>
                  <a:pt x="2900172" y="28955"/>
                </a:lnTo>
                <a:lnTo>
                  <a:pt x="0" y="28955"/>
                </a:lnTo>
                <a:lnTo>
                  <a:pt x="0" y="57150"/>
                </a:lnTo>
                <a:lnTo>
                  <a:pt x="2900172" y="57150"/>
                </a:lnTo>
                <a:close/>
              </a:path>
              <a:path w="2971800" h="86360">
                <a:moveTo>
                  <a:pt x="2971799" y="43434"/>
                </a:moveTo>
                <a:lnTo>
                  <a:pt x="2885681" y="0"/>
                </a:lnTo>
                <a:lnTo>
                  <a:pt x="2885681" y="28955"/>
                </a:lnTo>
                <a:lnTo>
                  <a:pt x="2900172" y="28955"/>
                </a:lnTo>
                <a:lnTo>
                  <a:pt x="2900172" y="78925"/>
                </a:lnTo>
                <a:lnTo>
                  <a:pt x="2971799" y="43434"/>
                </a:lnTo>
                <a:close/>
              </a:path>
              <a:path w="2971800" h="86360">
                <a:moveTo>
                  <a:pt x="2900172" y="78925"/>
                </a:moveTo>
                <a:lnTo>
                  <a:pt x="2900172" y="57150"/>
                </a:lnTo>
                <a:lnTo>
                  <a:pt x="2885681" y="57150"/>
                </a:lnTo>
                <a:lnTo>
                  <a:pt x="2885681" y="86106"/>
                </a:lnTo>
                <a:lnTo>
                  <a:pt x="2900172" y="789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29769" y="3830573"/>
            <a:ext cx="85725" cy="1626870"/>
          </a:xfrm>
          <a:custGeom>
            <a:avLst/>
            <a:gdLst/>
            <a:ahLst/>
            <a:cxnLst/>
            <a:rect l="l" t="t" r="r" b="b"/>
            <a:pathLst>
              <a:path w="85725" h="1626870">
                <a:moveTo>
                  <a:pt x="85343" y="1541526"/>
                </a:moveTo>
                <a:lnTo>
                  <a:pt x="0" y="1541526"/>
                </a:lnTo>
                <a:lnTo>
                  <a:pt x="28194" y="1597914"/>
                </a:lnTo>
                <a:lnTo>
                  <a:pt x="28194" y="1555241"/>
                </a:lnTo>
                <a:lnTo>
                  <a:pt x="57150" y="1555241"/>
                </a:lnTo>
                <a:lnTo>
                  <a:pt x="57150" y="1597914"/>
                </a:lnTo>
                <a:lnTo>
                  <a:pt x="85343" y="1541526"/>
                </a:lnTo>
                <a:close/>
              </a:path>
              <a:path w="85725" h="1626870">
                <a:moveTo>
                  <a:pt x="57150" y="1541526"/>
                </a:moveTo>
                <a:lnTo>
                  <a:pt x="57150" y="0"/>
                </a:lnTo>
                <a:lnTo>
                  <a:pt x="28194" y="0"/>
                </a:lnTo>
                <a:lnTo>
                  <a:pt x="28194" y="1541526"/>
                </a:lnTo>
                <a:lnTo>
                  <a:pt x="57150" y="1541526"/>
                </a:lnTo>
                <a:close/>
              </a:path>
              <a:path w="85725" h="1626870">
                <a:moveTo>
                  <a:pt x="57150" y="1597914"/>
                </a:moveTo>
                <a:lnTo>
                  <a:pt x="57150" y="1555241"/>
                </a:lnTo>
                <a:lnTo>
                  <a:pt x="28194" y="1555241"/>
                </a:lnTo>
                <a:lnTo>
                  <a:pt x="28194" y="1597914"/>
                </a:lnTo>
                <a:lnTo>
                  <a:pt x="42672" y="1626870"/>
                </a:lnTo>
                <a:lnTo>
                  <a:pt x="57150" y="15979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191377" y="5082806"/>
            <a:ext cx="2038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b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91641" y="461924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91641" y="461924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56439" y="4390644"/>
            <a:ext cx="2743200" cy="609600"/>
          </a:xfrm>
          <a:custGeom>
            <a:avLst/>
            <a:gdLst/>
            <a:ahLst/>
            <a:cxnLst/>
            <a:rect l="l" t="t" r="r" b="b"/>
            <a:pathLst>
              <a:path w="2743200" h="609600">
                <a:moveTo>
                  <a:pt x="0" y="0"/>
                </a:moveTo>
                <a:lnTo>
                  <a:pt x="2743200" y="609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32639" y="4447794"/>
            <a:ext cx="2590800" cy="457200"/>
          </a:xfrm>
          <a:custGeom>
            <a:avLst/>
            <a:gdLst/>
            <a:ahLst/>
            <a:cxnLst/>
            <a:rect l="l" t="t" r="r" b="b"/>
            <a:pathLst>
              <a:path w="2590800" h="457200">
                <a:moveTo>
                  <a:pt x="0" y="457200"/>
                </a:moveTo>
                <a:lnTo>
                  <a:pt x="25908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75039" y="3790950"/>
            <a:ext cx="2971800" cy="85725"/>
          </a:xfrm>
          <a:custGeom>
            <a:avLst/>
            <a:gdLst/>
            <a:ahLst/>
            <a:cxnLst/>
            <a:rect l="l" t="t" r="r" b="b"/>
            <a:pathLst>
              <a:path w="2971800" h="85725">
                <a:moveTo>
                  <a:pt x="2900171" y="57150"/>
                </a:moveTo>
                <a:lnTo>
                  <a:pt x="2900171" y="28194"/>
                </a:lnTo>
                <a:lnTo>
                  <a:pt x="0" y="28194"/>
                </a:lnTo>
                <a:lnTo>
                  <a:pt x="0" y="57150"/>
                </a:lnTo>
                <a:lnTo>
                  <a:pt x="2900171" y="57150"/>
                </a:lnTo>
                <a:close/>
              </a:path>
              <a:path w="2971800" h="85725">
                <a:moveTo>
                  <a:pt x="2971800" y="42672"/>
                </a:moveTo>
                <a:lnTo>
                  <a:pt x="2885693" y="0"/>
                </a:lnTo>
                <a:lnTo>
                  <a:pt x="2885693" y="28194"/>
                </a:lnTo>
                <a:lnTo>
                  <a:pt x="2900171" y="28194"/>
                </a:lnTo>
                <a:lnTo>
                  <a:pt x="2900171" y="78169"/>
                </a:lnTo>
                <a:lnTo>
                  <a:pt x="2971800" y="42672"/>
                </a:lnTo>
                <a:close/>
              </a:path>
              <a:path w="2971800" h="85725">
                <a:moveTo>
                  <a:pt x="2900171" y="78169"/>
                </a:moveTo>
                <a:lnTo>
                  <a:pt x="2900171" y="57150"/>
                </a:lnTo>
                <a:lnTo>
                  <a:pt x="2885693" y="57150"/>
                </a:lnTo>
                <a:lnTo>
                  <a:pt x="2885693" y="85344"/>
                </a:lnTo>
                <a:lnTo>
                  <a:pt x="2900171" y="781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32367" y="3833621"/>
            <a:ext cx="85725" cy="1626870"/>
          </a:xfrm>
          <a:custGeom>
            <a:avLst/>
            <a:gdLst/>
            <a:ahLst/>
            <a:cxnLst/>
            <a:rect l="l" t="t" r="r" b="b"/>
            <a:pathLst>
              <a:path w="85725" h="1626870">
                <a:moveTo>
                  <a:pt x="85343" y="1541526"/>
                </a:moveTo>
                <a:lnTo>
                  <a:pt x="0" y="1541526"/>
                </a:lnTo>
                <a:lnTo>
                  <a:pt x="28193" y="1597914"/>
                </a:lnTo>
                <a:lnTo>
                  <a:pt x="28193" y="1556003"/>
                </a:lnTo>
                <a:lnTo>
                  <a:pt x="57150" y="1556003"/>
                </a:lnTo>
                <a:lnTo>
                  <a:pt x="57150" y="1597913"/>
                </a:lnTo>
                <a:lnTo>
                  <a:pt x="85343" y="1541526"/>
                </a:lnTo>
                <a:close/>
              </a:path>
              <a:path w="85725" h="1626870">
                <a:moveTo>
                  <a:pt x="57150" y="1541526"/>
                </a:moveTo>
                <a:lnTo>
                  <a:pt x="57150" y="0"/>
                </a:lnTo>
                <a:lnTo>
                  <a:pt x="28193" y="0"/>
                </a:lnTo>
                <a:lnTo>
                  <a:pt x="28193" y="1541526"/>
                </a:lnTo>
                <a:lnTo>
                  <a:pt x="57150" y="1541526"/>
                </a:lnTo>
                <a:close/>
              </a:path>
              <a:path w="85725" h="1626870">
                <a:moveTo>
                  <a:pt x="57150" y="1597913"/>
                </a:moveTo>
                <a:lnTo>
                  <a:pt x="57150" y="1556003"/>
                </a:lnTo>
                <a:lnTo>
                  <a:pt x="28193" y="1556003"/>
                </a:lnTo>
                <a:lnTo>
                  <a:pt x="28193" y="1597914"/>
                </a:lnTo>
                <a:lnTo>
                  <a:pt x="42671" y="1626869"/>
                </a:lnTo>
                <a:lnTo>
                  <a:pt x="57150" y="15979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351653" y="3838447"/>
            <a:ext cx="380111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609975" algn="l"/>
              </a:tabLst>
            </a:pP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y</a:t>
            </a: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	</a:t>
            </a: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a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93975" y="5387581"/>
            <a:ext cx="2038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x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56039" y="3857244"/>
            <a:ext cx="1676400" cy="1600200"/>
          </a:xfrm>
          <a:custGeom>
            <a:avLst/>
            <a:gdLst/>
            <a:ahLst/>
            <a:cxnLst/>
            <a:rect l="l" t="t" r="r" b="b"/>
            <a:pathLst>
              <a:path w="1676400" h="1600200">
                <a:moveTo>
                  <a:pt x="0" y="0"/>
                </a:moveTo>
                <a:lnTo>
                  <a:pt x="1676400" y="16001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13226" y="423824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13226" y="423824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799459" y="4248404"/>
            <a:ext cx="53340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9415" algn="l"/>
              </a:tabLst>
            </a:pPr>
            <a:r>
              <a:rPr dirty="0" sz="1900" b="1">
                <a:latin typeface="Times New Roman"/>
                <a:cs typeface="Times New Roman"/>
              </a:rPr>
              <a:t>1</a:t>
            </a:r>
            <a:r>
              <a:rPr dirty="0" sz="1900" b="1">
                <a:latin typeface="Times New Roman"/>
                <a:cs typeface="Times New Roman"/>
              </a:rPr>
              <a:t>	</a:t>
            </a:r>
            <a:r>
              <a:rPr dirty="0" sz="1900" b="1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02278" y="4044950"/>
            <a:ext cx="94932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latin typeface="Times New Roman"/>
                <a:cs typeface="Times New Roman"/>
              </a:rPr>
              <a:t>(x</a:t>
            </a:r>
            <a:r>
              <a:rPr dirty="0" sz="2800" spc="254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,</a:t>
            </a:r>
            <a:r>
              <a:rPr dirty="0" sz="2800" b="1">
                <a:latin typeface="Times New Roman"/>
                <a:cs typeface="Times New Roman"/>
              </a:rPr>
              <a:t>y</a:t>
            </a:r>
            <a:r>
              <a:rPr dirty="0" sz="2800" spc="25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76941" y="49385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76941" y="49385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165980" y="4745228"/>
            <a:ext cx="949325" cy="504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latin typeface="Times New Roman"/>
                <a:cs typeface="Times New Roman"/>
              </a:rPr>
              <a:t>(x</a:t>
            </a:r>
            <a:r>
              <a:rPr dirty="0" baseline="-20467" sz="2850" b="1">
                <a:latin typeface="Times New Roman"/>
                <a:cs typeface="Times New Roman"/>
              </a:rPr>
              <a:t>2</a:t>
            </a:r>
            <a:r>
              <a:rPr dirty="0" sz="2800" spc="-5" b="1">
                <a:latin typeface="Times New Roman"/>
                <a:cs typeface="Times New Roman"/>
              </a:rPr>
              <a:t>,y</a:t>
            </a:r>
            <a:r>
              <a:rPr dirty="0" baseline="-20467" sz="2850" b="1">
                <a:latin typeface="Times New Roman"/>
                <a:cs typeface="Times New Roman"/>
              </a:rPr>
              <a:t>2</a:t>
            </a:r>
            <a:r>
              <a:rPr dirty="0" sz="2800" b="1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1827" y="3857244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285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56439" y="4695444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 h="0">
                <a:moveTo>
                  <a:pt x="1295387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120255" y="3381247"/>
            <a:ext cx="32321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 b="1">
                <a:solidFill>
                  <a:srgbClr val="A1010C"/>
                </a:solidFill>
                <a:latin typeface="SimSun"/>
                <a:cs typeface="SimSun"/>
              </a:rPr>
              <a:t>a</a:t>
            </a:r>
            <a:r>
              <a:rPr dirty="0" sz="2800" b="1">
                <a:solidFill>
                  <a:srgbClr val="A1010C"/>
                </a:solidFill>
                <a:latin typeface="Times New Roman"/>
                <a:cs typeface="Times New Roman"/>
              </a:rPr>
              <a:t>’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54928" y="4440415"/>
            <a:ext cx="32321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 b="1">
                <a:solidFill>
                  <a:srgbClr val="A1010C"/>
                </a:solidFill>
                <a:latin typeface="SimSun"/>
                <a:cs typeface="SimSun"/>
              </a:rPr>
              <a:t>b</a:t>
            </a:r>
            <a:r>
              <a:rPr dirty="0" sz="2800" b="1">
                <a:solidFill>
                  <a:srgbClr val="A1010C"/>
                </a:solidFill>
                <a:latin typeface="Times New Roman"/>
                <a:cs typeface="Times New Roman"/>
              </a:rPr>
              <a:t>’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通</a:t>
            </a:r>
            <a:r>
              <a:rPr dirty="0" spc="-10">
                <a:latin typeface="NSimSun"/>
                <a:cs typeface="NSimSun"/>
              </a:rPr>
              <a:t>过</a:t>
            </a:r>
            <a:r>
              <a:rPr dirty="0" spc="-10">
                <a:latin typeface="Times New Roman"/>
                <a:cs typeface="Times New Roman"/>
              </a:rPr>
              <a:t>Houg</a:t>
            </a:r>
            <a:r>
              <a:rPr dirty="0" spc="-15">
                <a:latin typeface="Times New Roman"/>
                <a:cs typeface="Times New Roman"/>
              </a:rPr>
              <a:t>h</a:t>
            </a:r>
            <a:r>
              <a:rPr dirty="0" spc="-15">
                <a:latin typeface="NSimSun"/>
                <a:cs typeface="NSimSun"/>
              </a:rPr>
              <a:t>变换进行整体处理</a:t>
            </a:r>
          </a:p>
        </p:txBody>
      </p:sp>
    </p:spTree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75367" y="2951226"/>
            <a:ext cx="3657600" cy="85725"/>
          </a:xfrm>
          <a:custGeom>
            <a:avLst/>
            <a:gdLst/>
            <a:ahLst/>
            <a:cxnLst/>
            <a:rect l="l" t="t" r="r" b="b"/>
            <a:pathLst>
              <a:path w="3657600" h="85725">
                <a:moveTo>
                  <a:pt x="3585971" y="57149"/>
                </a:moveTo>
                <a:lnTo>
                  <a:pt x="3585971" y="28193"/>
                </a:lnTo>
                <a:lnTo>
                  <a:pt x="0" y="28193"/>
                </a:lnTo>
                <a:lnTo>
                  <a:pt x="0" y="57149"/>
                </a:lnTo>
                <a:lnTo>
                  <a:pt x="3585971" y="57149"/>
                </a:lnTo>
                <a:close/>
              </a:path>
              <a:path w="3657600" h="85725">
                <a:moveTo>
                  <a:pt x="3657599" y="42671"/>
                </a:moveTo>
                <a:lnTo>
                  <a:pt x="3571481" y="0"/>
                </a:lnTo>
                <a:lnTo>
                  <a:pt x="3571481" y="28193"/>
                </a:lnTo>
                <a:lnTo>
                  <a:pt x="3585971" y="28193"/>
                </a:lnTo>
                <a:lnTo>
                  <a:pt x="3585971" y="78163"/>
                </a:lnTo>
                <a:lnTo>
                  <a:pt x="3657599" y="42671"/>
                </a:lnTo>
                <a:close/>
              </a:path>
              <a:path w="3657600" h="85725">
                <a:moveTo>
                  <a:pt x="3585971" y="78163"/>
                </a:moveTo>
                <a:lnTo>
                  <a:pt x="3585971" y="57149"/>
                </a:lnTo>
                <a:lnTo>
                  <a:pt x="3571481" y="57149"/>
                </a:lnTo>
                <a:lnTo>
                  <a:pt x="3571481" y="85343"/>
                </a:lnTo>
                <a:lnTo>
                  <a:pt x="3585971" y="781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31933" y="2993898"/>
            <a:ext cx="86360" cy="3124200"/>
          </a:xfrm>
          <a:custGeom>
            <a:avLst/>
            <a:gdLst/>
            <a:ahLst/>
            <a:cxnLst/>
            <a:rect l="l" t="t" r="r" b="b"/>
            <a:pathLst>
              <a:path w="86360" h="3124200">
                <a:moveTo>
                  <a:pt x="86106" y="3038093"/>
                </a:moveTo>
                <a:lnTo>
                  <a:pt x="0" y="3038093"/>
                </a:lnTo>
                <a:lnTo>
                  <a:pt x="28955" y="3095497"/>
                </a:lnTo>
                <a:lnTo>
                  <a:pt x="28955" y="3052572"/>
                </a:lnTo>
                <a:lnTo>
                  <a:pt x="57150" y="3052572"/>
                </a:lnTo>
                <a:lnTo>
                  <a:pt x="57150" y="3096523"/>
                </a:lnTo>
                <a:lnTo>
                  <a:pt x="86106" y="3038093"/>
                </a:lnTo>
                <a:close/>
              </a:path>
              <a:path w="86360" h="3124200">
                <a:moveTo>
                  <a:pt x="57150" y="3038093"/>
                </a:moveTo>
                <a:lnTo>
                  <a:pt x="57149" y="0"/>
                </a:lnTo>
                <a:lnTo>
                  <a:pt x="28955" y="0"/>
                </a:lnTo>
                <a:lnTo>
                  <a:pt x="28955" y="3038093"/>
                </a:lnTo>
                <a:lnTo>
                  <a:pt x="57150" y="3038093"/>
                </a:lnTo>
                <a:close/>
              </a:path>
              <a:path w="86360" h="3124200">
                <a:moveTo>
                  <a:pt x="57150" y="3096523"/>
                </a:moveTo>
                <a:lnTo>
                  <a:pt x="57150" y="3052572"/>
                </a:lnTo>
                <a:lnTo>
                  <a:pt x="28955" y="3052572"/>
                </a:lnTo>
                <a:lnTo>
                  <a:pt x="28955" y="3095497"/>
                </a:lnTo>
                <a:lnTo>
                  <a:pt x="43434" y="3124200"/>
                </a:lnTo>
                <a:lnTo>
                  <a:pt x="57150" y="30965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44929" y="2044191"/>
            <a:ext cx="5648960" cy="1130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Hough变换的基本思想</a:t>
            </a:r>
            <a:endParaRPr sz="3200">
              <a:latin typeface="NSimSun"/>
              <a:cs typeface="NSimSun"/>
            </a:endParaRPr>
          </a:p>
          <a:p>
            <a:pPr algn="r" marR="5080">
              <a:lnSpc>
                <a:spcPts val="3295"/>
              </a:lnSpc>
              <a:spcBef>
                <a:spcPts val="1760"/>
              </a:spcBef>
            </a:pP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a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0102" y="6356108"/>
            <a:ext cx="2038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solidFill>
                  <a:srgbClr val="A1010C"/>
                </a:solidFill>
                <a:latin typeface="SimSun"/>
                <a:cs typeface="SimSun"/>
              </a:rPr>
              <a:t>b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80167" y="2993898"/>
            <a:ext cx="2743200" cy="2819400"/>
          </a:xfrm>
          <a:custGeom>
            <a:avLst/>
            <a:gdLst/>
            <a:ahLst/>
            <a:cxnLst/>
            <a:rect l="l" t="t" r="r" b="b"/>
            <a:pathLst>
              <a:path w="2743200" h="2819400">
                <a:moveTo>
                  <a:pt x="0" y="0"/>
                </a:moveTo>
                <a:lnTo>
                  <a:pt x="2743200" y="2819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75367" y="4213097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0">
                <a:moveTo>
                  <a:pt x="0" y="0"/>
                </a:moveTo>
                <a:lnTo>
                  <a:pt x="3657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75567" y="2993898"/>
            <a:ext cx="1295400" cy="3200400"/>
          </a:xfrm>
          <a:custGeom>
            <a:avLst/>
            <a:gdLst/>
            <a:ahLst/>
            <a:cxnLst/>
            <a:rect l="l" t="t" r="r" b="b"/>
            <a:pathLst>
              <a:path w="1295400" h="3200400">
                <a:moveTo>
                  <a:pt x="0" y="0"/>
                </a:moveTo>
                <a:lnTo>
                  <a:pt x="1295400" y="3200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75367" y="5127497"/>
            <a:ext cx="3962400" cy="228600"/>
          </a:xfrm>
          <a:custGeom>
            <a:avLst/>
            <a:gdLst/>
            <a:ahLst/>
            <a:cxnLst/>
            <a:rect l="l" t="t" r="r" b="b"/>
            <a:pathLst>
              <a:path w="3962400" h="228600">
                <a:moveTo>
                  <a:pt x="0" y="228600"/>
                </a:moveTo>
                <a:lnTo>
                  <a:pt x="3962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75367" y="3070098"/>
            <a:ext cx="2286000" cy="1752600"/>
          </a:xfrm>
          <a:custGeom>
            <a:avLst/>
            <a:gdLst/>
            <a:ahLst/>
            <a:cxnLst/>
            <a:rect l="l" t="t" r="r" b="b"/>
            <a:pathLst>
              <a:path w="2286000" h="1752600">
                <a:moveTo>
                  <a:pt x="2286000" y="0"/>
                </a:moveTo>
                <a:lnTo>
                  <a:pt x="0" y="1752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37567" y="2993898"/>
            <a:ext cx="533400" cy="2743200"/>
          </a:xfrm>
          <a:custGeom>
            <a:avLst/>
            <a:gdLst/>
            <a:ahLst/>
            <a:cxnLst/>
            <a:rect l="l" t="t" r="r" b="b"/>
            <a:pathLst>
              <a:path w="533400" h="2743200">
                <a:moveTo>
                  <a:pt x="533400" y="0"/>
                </a:moveTo>
                <a:lnTo>
                  <a:pt x="0" y="2743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51567" y="3527297"/>
            <a:ext cx="3352800" cy="2362200"/>
          </a:xfrm>
          <a:custGeom>
            <a:avLst/>
            <a:gdLst/>
            <a:ahLst/>
            <a:cxnLst/>
            <a:rect l="l" t="t" r="r" b="b"/>
            <a:pathLst>
              <a:path w="3352800" h="2362200">
                <a:moveTo>
                  <a:pt x="0" y="0"/>
                </a:moveTo>
                <a:lnTo>
                  <a:pt x="3352800" y="23621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223380" y="4651502"/>
            <a:ext cx="2038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5" b="1">
                <a:solidFill>
                  <a:srgbClr val="FF0000"/>
                </a:solidFill>
                <a:latin typeface="SimSun"/>
                <a:cs typeface="SimSun"/>
              </a:rPr>
              <a:t>A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通</a:t>
            </a:r>
            <a:r>
              <a:rPr dirty="0" spc="-10">
                <a:latin typeface="NSimSun"/>
                <a:cs typeface="NSimSun"/>
              </a:rPr>
              <a:t>过</a:t>
            </a:r>
            <a:r>
              <a:rPr dirty="0" spc="-10">
                <a:latin typeface="Times New Roman"/>
                <a:cs typeface="Times New Roman"/>
              </a:rPr>
              <a:t>Houg</a:t>
            </a:r>
            <a:r>
              <a:rPr dirty="0" spc="-15">
                <a:latin typeface="Times New Roman"/>
                <a:cs typeface="Times New Roman"/>
              </a:rPr>
              <a:t>h</a:t>
            </a:r>
            <a:r>
              <a:rPr dirty="0" spc="-15">
                <a:latin typeface="NSimSun"/>
                <a:cs typeface="NSimSun"/>
              </a:rPr>
              <a:t>变换进行整体处理</a:t>
            </a:r>
          </a:p>
        </p:txBody>
      </p:sp>
    </p:spTree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68729" y="1933702"/>
            <a:ext cx="7837170" cy="4110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Hough变换算法实现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ct val="106100"/>
              </a:lnSpc>
              <a:spcBef>
                <a:spcPts val="800"/>
              </a:spcBef>
              <a:tabLst>
                <a:tab pos="932815" algn="l"/>
                <a:tab pos="3093720" algn="l"/>
                <a:tab pos="4524375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2800" spc="125">
                <a:latin typeface="NSimSun"/>
                <a:cs typeface="NSimSun"/>
              </a:rPr>
              <a:t>由于垂直直线a为无穷大，我们改用极坐标 </a:t>
            </a:r>
            <a:r>
              <a:rPr dirty="0" sz="2800" spc="-5">
                <a:latin typeface="NSimSun"/>
                <a:cs typeface="NSimSun"/>
              </a:rPr>
              <a:t>形式</a:t>
            </a:r>
            <a:r>
              <a:rPr dirty="0" sz="2800" spc="150">
                <a:latin typeface="NSimSun"/>
                <a:cs typeface="NSimSun"/>
              </a:rPr>
              <a:t>：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xco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s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Symbol"/>
                <a:cs typeface="Symbol"/>
              </a:rPr>
              <a:t>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ysi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n</a:t>
            </a:r>
            <a:r>
              <a:rPr dirty="0" sz="2800" b="1">
                <a:solidFill>
                  <a:srgbClr val="FF0000"/>
                </a:solidFill>
                <a:latin typeface="Symbol"/>
                <a:cs typeface="Symbol"/>
              </a:rPr>
              <a:t>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15" b="1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2800" spc="-15" b="1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Symbol"/>
                <a:cs typeface="Symbol"/>
              </a:rPr>
              <a:t></a:t>
            </a:r>
            <a:endParaRPr sz="2800">
              <a:latin typeface="Symbol"/>
              <a:cs typeface="Symbol"/>
            </a:endParaRPr>
          </a:p>
          <a:p>
            <a:pPr marL="755650" marR="16510" indent="-285750">
              <a:lnSpc>
                <a:spcPct val="113900"/>
              </a:lnSpc>
              <a:spcBef>
                <a:spcPts val="550"/>
              </a:spcBef>
              <a:tabLst>
                <a:tab pos="932815" algn="l"/>
                <a:tab pos="3486785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2800" spc="45">
                <a:latin typeface="NSimSun"/>
                <a:cs typeface="NSimSun"/>
              </a:rPr>
              <a:t>参数平面</a:t>
            </a:r>
            <a:r>
              <a:rPr dirty="0" sz="2800" spc="35">
                <a:latin typeface="NSimSun"/>
                <a:cs typeface="NSimSun"/>
              </a:rPr>
              <a:t>为</a:t>
            </a:r>
            <a:r>
              <a:rPr dirty="0" sz="2800" spc="30" b="1">
                <a:latin typeface="Symbol"/>
                <a:cs typeface="Symbol"/>
              </a:rPr>
              <a:t></a:t>
            </a:r>
            <a:r>
              <a:rPr dirty="0" sz="2800" spc="-10" b="1">
                <a:latin typeface="NSimSun"/>
                <a:cs typeface="NSimSun"/>
              </a:rPr>
              <a:t>,</a:t>
            </a:r>
            <a:r>
              <a:rPr dirty="0" sz="2800" b="1">
                <a:latin typeface="Symbol"/>
                <a:cs typeface="Symbol"/>
              </a:rPr>
              <a:t>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spc="35">
                <a:latin typeface="NSimSun"/>
                <a:cs typeface="NSimSun"/>
              </a:rPr>
              <a:t>，对应不是直线而是正弦曲 </a:t>
            </a:r>
            <a:r>
              <a:rPr dirty="0" sz="2800">
                <a:latin typeface="NSimSun"/>
                <a:cs typeface="NSimSun"/>
              </a:rPr>
              <a:t>线</a:t>
            </a:r>
            <a:endParaRPr sz="2800">
              <a:latin typeface="NSimSun"/>
              <a:cs typeface="NSimSun"/>
            </a:endParaRPr>
          </a:p>
          <a:p>
            <a:pPr marL="755650" marR="15240" indent="-285750">
              <a:lnSpc>
                <a:spcPct val="110200"/>
              </a:lnSpc>
              <a:spcBef>
                <a:spcPts val="670"/>
              </a:spcBef>
              <a:tabLst>
                <a:tab pos="932815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2800" spc="45">
                <a:latin typeface="NSimSun"/>
                <a:cs typeface="NSimSun"/>
              </a:rPr>
              <a:t>使用交点累加器，或交点统计直方图，找出 </a:t>
            </a:r>
            <a:r>
              <a:rPr dirty="0" sz="2800" spc="-5">
                <a:latin typeface="NSimSun"/>
                <a:cs typeface="NSimSun"/>
              </a:rPr>
              <a:t>相交线段最多的参数空间的点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1015"/>
              </a:spcBef>
              <a:tabLst>
                <a:tab pos="932815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然后找出该点对应的xy平面的直线线段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通</a:t>
            </a:r>
            <a:r>
              <a:rPr dirty="0" spc="-10">
                <a:latin typeface="NSimSun"/>
                <a:cs typeface="NSimSun"/>
              </a:rPr>
              <a:t>过</a:t>
            </a:r>
            <a:r>
              <a:rPr dirty="0" spc="-10">
                <a:latin typeface="Times New Roman"/>
                <a:cs typeface="Times New Roman"/>
              </a:rPr>
              <a:t>Houg</a:t>
            </a:r>
            <a:r>
              <a:rPr dirty="0" spc="-15">
                <a:latin typeface="Times New Roman"/>
                <a:cs typeface="Times New Roman"/>
              </a:rPr>
              <a:t>h</a:t>
            </a:r>
            <a:r>
              <a:rPr dirty="0" spc="-15">
                <a:latin typeface="NSimSun"/>
                <a:cs typeface="NSimSun"/>
              </a:rPr>
              <a:t>变换进行整体处理</a:t>
            </a:r>
          </a:p>
        </p:txBody>
      </p:sp>
    </p:spTree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21129" y="2331211"/>
            <a:ext cx="4180204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EE2B0A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dirty="0" sz="4000" spc="-5" b="0">
                <a:latin typeface="NSimSun"/>
                <a:cs typeface="NSimSun"/>
              </a:rPr>
              <a:t>Hough变换的扩展</a:t>
            </a:r>
            <a:endParaRPr sz="40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8329" y="3034791"/>
            <a:ext cx="7017384" cy="9759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8450" marR="5080" indent="-286385">
              <a:lnSpc>
                <a:spcPct val="100000"/>
              </a:lnSpc>
              <a:tabLst>
                <a:tab pos="5016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H</a:t>
            </a:r>
            <a:r>
              <a:rPr dirty="0" sz="3200" spc="-10">
                <a:latin typeface="NSimSun"/>
                <a:cs typeface="NSimSun"/>
              </a:rPr>
              <a:t>o</a:t>
            </a:r>
            <a:r>
              <a:rPr dirty="0" sz="3200" spc="-5">
                <a:latin typeface="NSimSun"/>
                <a:cs typeface="NSimSun"/>
              </a:rPr>
              <a:t>ug</a:t>
            </a:r>
            <a:r>
              <a:rPr dirty="0" sz="3200" spc="110">
                <a:latin typeface="NSimSun"/>
                <a:cs typeface="NSimSun"/>
              </a:rPr>
              <a:t>h</a:t>
            </a:r>
            <a:r>
              <a:rPr dirty="0" sz="3200" spc="105">
                <a:latin typeface="NSimSun"/>
                <a:cs typeface="NSimSun"/>
              </a:rPr>
              <a:t>变换不只对直线，也可以用于</a:t>
            </a:r>
            <a:r>
              <a:rPr dirty="0" sz="3200" spc="10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圆：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87967" y="4079519"/>
            <a:ext cx="5366385" cy="558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31265" algn="l"/>
                <a:tab pos="2311400" algn="l"/>
                <a:tab pos="4610100" algn="l"/>
              </a:tabLst>
            </a:pP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（x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dirty="0" sz="32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c</a:t>
            </a:r>
            <a:r>
              <a:rPr dirty="0" baseline="-21164" sz="3150" spc="-7">
                <a:solidFill>
                  <a:srgbClr val="FF0000"/>
                </a:solidFill>
                <a:latin typeface="NSimSun"/>
                <a:cs typeface="NSimSun"/>
              </a:rPr>
              <a:t>1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）</a:t>
            </a:r>
            <a:r>
              <a:rPr dirty="0" baseline="26455" sz="3150" spc="-7">
                <a:solidFill>
                  <a:srgbClr val="FF0000"/>
                </a:solidFill>
                <a:latin typeface="NSimSun"/>
                <a:cs typeface="NSimSun"/>
              </a:rPr>
              <a:t>2	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+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(y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-</a:t>
            </a:r>
            <a:r>
              <a:rPr dirty="0" sz="3200" spc="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c</a:t>
            </a:r>
            <a:r>
              <a:rPr dirty="0" baseline="-21164" sz="3150" spc="-15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)</a:t>
            </a:r>
            <a:r>
              <a:rPr dirty="0" baseline="26455" sz="3150">
                <a:solidFill>
                  <a:srgbClr val="FF0000"/>
                </a:solidFill>
                <a:latin typeface="NSimSun"/>
                <a:cs typeface="NSimSun"/>
              </a:rPr>
              <a:t>2	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=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c</a:t>
            </a:r>
            <a:r>
              <a:rPr dirty="0" baseline="-21164" sz="3150">
                <a:solidFill>
                  <a:srgbClr val="FF0000"/>
                </a:solidFill>
                <a:latin typeface="NSimSun"/>
                <a:cs typeface="NSimSun"/>
              </a:rPr>
              <a:t>3</a:t>
            </a:r>
            <a:endParaRPr baseline="-21164" sz="315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28786" y="4091952"/>
            <a:ext cx="15875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95"/>
              </a:lnSpc>
            </a:pPr>
            <a:r>
              <a:rPr dirty="0" sz="2100">
                <a:solidFill>
                  <a:srgbClr val="FF0000"/>
                </a:solidFill>
                <a:latin typeface="NSimSun"/>
                <a:cs typeface="NSimSun"/>
              </a:rPr>
              <a:t>2</a:t>
            </a:r>
            <a:endParaRPr sz="21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8329" y="4690617"/>
            <a:ext cx="579501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5016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这时需要三个参数的参数空间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5891" y="933196"/>
            <a:ext cx="526034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通</a:t>
            </a:r>
            <a:r>
              <a:rPr dirty="0" sz="3200" spc="-10" b="1">
                <a:latin typeface="NSimSun"/>
                <a:cs typeface="NSimSun"/>
              </a:rPr>
              <a:t>过</a:t>
            </a:r>
            <a:r>
              <a:rPr dirty="0" sz="3200" spc="-10" b="1">
                <a:latin typeface="Times New Roman"/>
                <a:cs typeface="Times New Roman"/>
              </a:rPr>
              <a:t>Houg</a:t>
            </a:r>
            <a:r>
              <a:rPr dirty="0" sz="3200" spc="-15" b="1">
                <a:latin typeface="Times New Roman"/>
                <a:cs typeface="Times New Roman"/>
              </a:rPr>
              <a:t>h</a:t>
            </a:r>
            <a:r>
              <a:rPr dirty="0" sz="3200" spc="-15" b="1">
                <a:latin typeface="NSimSun"/>
                <a:cs typeface="NSimSun"/>
              </a:rPr>
              <a:t>变换进行整体处理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092575" cy="5093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间断检测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边缘连接和边界检测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阈值处理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基于区域的分割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分割中运动的应用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35842" y="4283618"/>
            <a:ext cx="1351915" cy="1351280"/>
          </a:xfrm>
          <a:custGeom>
            <a:avLst/>
            <a:gdLst/>
            <a:ahLst/>
            <a:cxnLst/>
            <a:rect l="l" t="t" r="r" b="b"/>
            <a:pathLst>
              <a:path w="1351914" h="1351279">
                <a:moveTo>
                  <a:pt x="945086" y="405729"/>
                </a:moveTo>
                <a:lnTo>
                  <a:pt x="898115" y="360238"/>
                </a:lnTo>
                <a:lnTo>
                  <a:pt x="850625" y="317118"/>
                </a:lnTo>
                <a:lnTo>
                  <a:pt x="802788" y="276437"/>
                </a:lnTo>
                <a:lnTo>
                  <a:pt x="754776" y="238262"/>
                </a:lnTo>
                <a:lnTo>
                  <a:pt x="706760" y="202660"/>
                </a:lnTo>
                <a:lnTo>
                  <a:pt x="658910" y="169698"/>
                </a:lnTo>
                <a:lnTo>
                  <a:pt x="611399" y="139442"/>
                </a:lnTo>
                <a:lnTo>
                  <a:pt x="564398" y="111960"/>
                </a:lnTo>
                <a:lnTo>
                  <a:pt x="518077" y="87319"/>
                </a:lnTo>
                <a:lnTo>
                  <a:pt x="472609" y="65586"/>
                </a:lnTo>
                <a:lnTo>
                  <a:pt x="428164" y="46827"/>
                </a:lnTo>
                <a:lnTo>
                  <a:pt x="384915" y="31110"/>
                </a:lnTo>
                <a:lnTo>
                  <a:pt x="343032" y="18502"/>
                </a:lnTo>
                <a:lnTo>
                  <a:pt x="302686" y="9070"/>
                </a:lnTo>
                <a:lnTo>
                  <a:pt x="264049" y="2880"/>
                </a:lnTo>
                <a:lnTo>
                  <a:pt x="227292" y="0"/>
                </a:lnTo>
                <a:lnTo>
                  <a:pt x="192587" y="496"/>
                </a:lnTo>
                <a:lnTo>
                  <a:pt x="130017" y="11886"/>
                </a:lnTo>
                <a:lnTo>
                  <a:pt x="77710" y="37587"/>
                </a:lnTo>
                <a:lnTo>
                  <a:pt x="37453" y="77749"/>
                </a:lnTo>
                <a:lnTo>
                  <a:pt x="11786" y="129887"/>
                </a:lnTo>
                <a:lnTo>
                  <a:pt x="457" y="192325"/>
                </a:lnTo>
                <a:lnTo>
                  <a:pt x="0" y="226978"/>
                </a:lnTo>
                <a:lnTo>
                  <a:pt x="2923" y="263692"/>
                </a:lnTo>
                <a:lnTo>
                  <a:pt x="9160" y="302296"/>
                </a:lnTo>
                <a:lnTo>
                  <a:pt x="18641" y="342618"/>
                </a:lnTo>
                <a:lnTo>
                  <a:pt x="31300" y="384487"/>
                </a:lnTo>
                <a:lnTo>
                  <a:pt x="47069" y="427732"/>
                </a:lnTo>
                <a:lnTo>
                  <a:pt x="65880" y="472181"/>
                </a:lnTo>
                <a:lnTo>
                  <a:pt x="87664" y="517664"/>
                </a:lnTo>
                <a:lnTo>
                  <a:pt x="112354" y="564008"/>
                </a:lnTo>
                <a:lnTo>
                  <a:pt x="139883" y="611042"/>
                </a:lnTo>
                <a:lnTo>
                  <a:pt x="170181" y="658596"/>
                </a:lnTo>
                <a:lnTo>
                  <a:pt x="203183" y="706497"/>
                </a:lnTo>
                <a:lnTo>
                  <a:pt x="238819" y="754575"/>
                </a:lnTo>
                <a:lnTo>
                  <a:pt x="277021" y="802658"/>
                </a:lnTo>
                <a:lnTo>
                  <a:pt x="317723" y="850575"/>
                </a:lnTo>
                <a:lnTo>
                  <a:pt x="360856" y="898155"/>
                </a:lnTo>
                <a:lnTo>
                  <a:pt x="406352" y="945225"/>
                </a:lnTo>
                <a:lnTo>
                  <a:pt x="453328" y="990717"/>
                </a:lnTo>
                <a:lnTo>
                  <a:pt x="500830" y="1033837"/>
                </a:lnTo>
                <a:lnTo>
                  <a:pt x="548687" y="1074517"/>
                </a:lnTo>
                <a:lnTo>
                  <a:pt x="596724" y="1112692"/>
                </a:lnTo>
                <a:lnTo>
                  <a:pt x="644770" y="1148295"/>
                </a:lnTo>
                <a:lnTo>
                  <a:pt x="692652" y="1181257"/>
                </a:lnTo>
                <a:lnTo>
                  <a:pt x="740197" y="1211513"/>
                </a:lnTo>
                <a:lnTo>
                  <a:pt x="787233" y="1238994"/>
                </a:lnTo>
                <a:lnTo>
                  <a:pt x="833587" y="1263635"/>
                </a:lnTo>
                <a:lnTo>
                  <a:pt x="879087" y="1285369"/>
                </a:lnTo>
                <a:lnTo>
                  <a:pt x="923560" y="1304127"/>
                </a:lnTo>
                <a:lnTo>
                  <a:pt x="966833" y="1319844"/>
                </a:lnTo>
                <a:lnTo>
                  <a:pt x="1008733" y="1332452"/>
                </a:lnTo>
                <a:lnTo>
                  <a:pt x="1049089" y="1341885"/>
                </a:lnTo>
                <a:lnTo>
                  <a:pt x="1087727" y="1348075"/>
                </a:lnTo>
                <a:lnTo>
                  <a:pt x="1124476" y="1350955"/>
                </a:lnTo>
                <a:lnTo>
                  <a:pt x="1159161" y="1350459"/>
                </a:lnTo>
                <a:lnTo>
                  <a:pt x="1221653" y="1339068"/>
                </a:lnTo>
                <a:lnTo>
                  <a:pt x="1273823" y="1313367"/>
                </a:lnTo>
                <a:lnTo>
                  <a:pt x="1313986" y="1273205"/>
                </a:lnTo>
                <a:lnTo>
                  <a:pt x="1339652" y="1221067"/>
                </a:lnTo>
                <a:lnTo>
                  <a:pt x="1350981" y="1158629"/>
                </a:lnTo>
                <a:lnTo>
                  <a:pt x="1351439" y="1123976"/>
                </a:lnTo>
                <a:lnTo>
                  <a:pt x="1348515" y="1087262"/>
                </a:lnTo>
                <a:lnTo>
                  <a:pt x="1342279" y="1048659"/>
                </a:lnTo>
                <a:lnTo>
                  <a:pt x="1332797" y="1008337"/>
                </a:lnTo>
                <a:lnTo>
                  <a:pt x="1320138" y="966467"/>
                </a:lnTo>
                <a:lnTo>
                  <a:pt x="1304369" y="923223"/>
                </a:lnTo>
                <a:lnTo>
                  <a:pt x="1285559" y="878773"/>
                </a:lnTo>
                <a:lnTo>
                  <a:pt x="1263774" y="833291"/>
                </a:lnTo>
                <a:lnTo>
                  <a:pt x="1239084" y="786947"/>
                </a:lnTo>
                <a:lnTo>
                  <a:pt x="1211556" y="739912"/>
                </a:lnTo>
                <a:lnTo>
                  <a:pt x="1181257" y="692359"/>
                </a:lnTo>
                <a:lnTo>
                  <a:pt x="1148256" y="644457"/>
                </a:lnTo>
                <a:lnTo>
                  <a:pt x="1112620" y="596379"/>
                </a:lnTo>
                <a:lnTo>
                  <a:pt x="1074417" y="548296"/>
                </a:lnTo>
                <a:lnTo>
                  <a:pt x="1033715" y="500379"/>
                </a:lnTo>
                <a:lnTo>
                  <a:pt x="990582" y="452800"/>
                </a:lnTo>
                <a:lnTo>
                  <a:pt x="945086" y="405729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9396" y="4245102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9396" y="424434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70827" y="49209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70827" y="49209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56627" y="42351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56627" y="42351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70827" y="35493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70827" y="35493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85039" y="42351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799" y="685800"/>
                </a:lnTo>
                <a:lnTo>
                  <a:pt x="685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85039" y="42351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799" y="685800"/>
                </a:lnTo>
                <a:lnTo>
                  <a:pt x="6857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56627" y="49209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56627" y="49209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56627" y="35493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56627" y="35493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85039" y="35493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799" y="685800"/>
                </a:lnTo>
                <a:lnTo>
                  <a:pt x="685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85039" y="35493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799" y="685800"/>
                </a:lnTo>
                <a:lnTo>
                  <a:pt x="6857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85039" y="49209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799" y="685800"/>
                </a:lnTo>
                <a:lnTo>
                  <a:pt x="685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85039" y="49209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799" y="685800"/>
                </a:lnTo>
                <a:lnTo>
                  <a:pt x="6857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81156" y="4283618"/>
            <a:ext cx="1351280" cy="1351280"/>
          </a:xfrm>
          <a:custGeom>
            <a:avLst/>
            <a:gdLst/>
            <a:ahLst/>
            <a:cxnLst/>
            <a:rect l="l" t="t" r="r" b="b"/>
            <a:pathLst>
              <a:path w="1351279" h="1351279">
                <a:moveTo>
                  <a:pt x="945217" y="405729"/>
                </a:moveTo>
                <a:lnTo>
                  <a:pt x="898147" y="360238"/>
                </a:lnTo>
                <a:lnTo>
                  <a:pt x="850567" y="317118"/>
                </a:lnTo>
                <a:lnTo>
                  <a:pt x="802651" y="276437"/>
                </a:lnTo>
                <a:lnTo>
                  <a:pt x="754567" y="238262"/>
                </a:lnTo>
                <a:lnTo>
                  <a:pt x="706490" y="202660"/>
                </a:lnTo>
                <a:lnTo>
                  <a:pt x="658588" y="169698"/>
                </a:lnTo>
                <a:lnTo>
                  <a:pt x="611034" y="139442"/>
                </a:lnTo>
                <a:lnTo>
                  <a:pt x="564000" y="111960"/>
                </a:lnTo>
                <a:lnTo>
                  <a:pt x="517656" y="87319"/>
                </a:lnTo>
                <a:lnTo>
                  <a:pt x="472173" y="65586"/>
                </a:lnTo>
                <a:lnTo>
                  <a:pt x="427724" y="46827"/>
                </a:lnTo>
                <a:lnTo>
                  <a:pt x="384479" y="31110"/>
                </a:lnTo>
                <a:lnTo>
                  <a:pt x="342610" y="18502"/>
                </a:lnTo>
                <a:lnTo>
                  <a:pt x="302288" y="9070"/>
                </a:lnTo>
                <a:lnTo>
                  <a:pt x="263684" y="2880"/>
                </a:lnTo>
                <a:lnTo>
                  <a:pt x="226970" y="0"/>
                </a:lnTo>
                <a:lnTo>
                  <a:pt x="192317" y="496"/>
                </a:lnTo>
                <a:lnTo>
                  <a:pt x="129880" y="11886"/>
                </a:lnTo>
                <a:lnTo>
                  <a:pt x="77742" y="37587"/>
                </a:lnTo>
                <a:lnTo>
                  <a:pt x="37581" y="77749"/>
                </a:lnTo>
                <a:lnTo>
                  <a:pt x="11883" y="129887"/>
                </a:lnTo>
                <a:lnTo>
                  <a:pt x="495" y="192325"/>
                </a:lnTo>
                <a:lnTo>
                  <a:pt x="0" y="226978"/>
                </a:lnTo>
                <a:lnTo>
                  <a:pt x="2881" y="263692"/>
                </a:lnTo>
                <a:lnTo>
                  <a:pt x="9071" y="302296"/>
                </a:lnTo>
                <a:lnTo>
                  <a:pt x="18504" y="342618"/>
                </a:lnTo>
                <a:lnTo>
                  <a:pt x="31113" y="384487"/>
                </a:lnTo>
                <a:lnTo>
                  <a:pt x="46831" y="427732"/>
                </a:lnTo>
                <a:lnTo>
                  <a:pt x="65590" y="472181"/>
                </a:lnTo>
                <a:lnTo>
                  <a:pt x="87323" y="517664"/>
                </a:lnTo>
                <a:lnTo>
                  <a:pt x="111965" y="564008"/>
                </a:lnTo>
                <a:lnTo>
                  <a:pt x="139447" y="611042"/>
                </a:lnTo>
                <a:lnTo>
                  <a:pt x="169702" y="658596"/>
                </a:lnTo>
                <a:lnTo>
                  <a:pt x="202665" y="706497"/>
                </a:lnTo>
                <a:lnTo>
                  <a:pt x="238267" y="754575"/>
                </a:lnTo>
                <a:lnTo>
                  <a:pt x="276442" y="802658"/>
                </a:lnTo>
                <a:lnTo>
                  <a:pt x="317123" y="850575"/>
                </a:lnTo>
                <a:lnTo>
                  <a:pt x="360243" y="898155"/>
                </a:lnTo>
                <a:lnTo>
                  <a:pt x="405734" y="945225"/>
                </a:lnTo>
                <a:lnTo>
                  <a:pt x="452805" y="990717"/>
                </a:lnTo>
                <a:lnTo>
                  <a:pt x="500384" y="1033837"/>
                </a:lnTo>
                <a:lnTo>
                  <a:pt x="548301" y="1074517"/>
                </a:lnTo>
                <a:lnTo>
                  <a:pt x="596384" y="1112692"/>
                </a:lnTo>
                <a:lnTo>
                  <a:pt x="644462" y="1148295"/>
                </a:lnTo>
                <a:lnTo>
                  <a:pt x="692364" y="1181257"/>
                </a:lnTo>
                <a:lnTo>
                  <a:pt x="739917" y="1211513"/>
                </a:lnTo>
                <a:lnTo>
                  <a:pt x="786952" y="1238994"/>
                </a:lnTo>
                <a:lnTo>
                  <a:pt x="833296" y="1263635"/>
                </a:lnTo>
                <a:lnTo>
                  <a:pt x="878778" y="1285369"/>
                </a:lnTo>
                <a:lnTo>
                  <a:pt x="923227" y="1304127"/>
                </a:lnTo>
                <a:lnTo>
                  <a:pt x="966472" y="1319844"/>
                </a:lnTo>
                <a:lnTo>
                  <a:pt x="1008341" y="1332452"/>
                </a:lnTo>
                <a:lnTo>
                  <a:pt x="1048664" y="1341885"/>
                </a:lnTo>
                <a:lnTo>
                  <a:pt x="1087267" y="1348075"/>
                </a:lnTo>
                <a:lnTo>
                  <a:pt x="1123981" y="1350955"/>
                </a:lnTo>
                <a:lnTo>
                  <a:pt x="1158634" y="1350459"/>
                </a:lnTo>
                <a:lnTo>
                  <a:pt x="1221072" y="1339068"/>
                </a:lnTo>
                <a:lnTo>
                  <a:pt x="1273210" y="1313367"/>
                </a:lnTo>
                <a:lnTo>
                  <a:pt x="1313371" y="1273205"/>
                </a:lnTo>
                <a:lnTo>
                  <a:pt x="1339069" y="1221067"/>
                </a:lnTo>
                <a:lnTo>
                  <a:pt x="1350457" y="1158629"/>
                </a:lnTo>
                <a:lnTo>
                  <a:pt x="1350952" y="1123976"/>
                </a:lnTo>
                <a:lnTo>
                  <a:pt x="1348071" y="1087262"/>
                </a:lnTo>
                <a:lnTo>
                  <a:pt x="1341880" y="1048659"/>
                </a:lnTo>
                <a:lnTo>
                  <a:pt x="1332447" y="1008337"/>
                </a:lnTo>
                <a:lnTo>
                  <a:pt x="1319838" y="966467"/>
                </a:lnTo>
                <a:lnTo>
                  <a:pt x="1304121" y="923223"/>
                </a:lnTo>
                <a:lnTo>
                  <a:pt x="1285362" y="878773"/>
                </a:lnTo>
                <a:lnTo>
                  <a:pt x="1263628" y="833291"/>
                </a:lnTo>
                <a:lnTo>
                  <a:pt x="1238987" y="786947"/>
                </a:lnTo>
                <a:lnTo>
                  <a:pt x="1211505" y="739912"/>
                </a:lnTo>
                <a:lnTo>
                  <a:pt x="1181249" y="692359"/>
                </a:lnTo>
                <a:lnTo>
                  <a:pt x="1148287" y="644457"/>
                </a:lnTo>
                <a:lnTo>
                  <a:pt x="1112685" y="596379"/>
                </a:lnTo>
                <a:lnTo>
                  <a:pt x="1074510" y="548296"/>
                </a:lnTo>
                <a:lnTo>
                  <a:pt x="1033829" y="500379"/>
                </a:lnTo>
                <a:lnTo>
                  <a:pt x="990709" y="452800"/>
                </a:lnTo>
                <a:lnTo>
                  <a:pt x="945217" y="405729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652648" y="2830576"/>
            <a:ext cx="1565910" cy="502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45">
                <a:solidFill>
                  <a:srgbClr val="EE2B0A"/>
                </a:solidFill>
                <a:latin typeface="PMingLiU"/>
                <a:cs typeface="PMingLiU"/>
              </a:rPr>
              <a:t>是m连通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10248" y="2814573"/>
            <a:ext cx="1972310" cy="502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5">
                <a:solidFill>
                  <a:srgbClr val="EE2B0A"/>
                </a:solidFill>
                <a:latin typeface="PMingLiU"/>
                <a:cs typeface="PMingLiU"/>
              </a:rPr>
              <a:t>不是m连通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242427" y="42351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42427" y="42351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42427" y="49209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42427" y="49209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242427" y="5606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242427" y="5606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556627" y="5606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556627" y="5606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70827" y="5606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70827" y="56067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5084" rIns="0" bIns="0" rtlCol="0" vert="horz">
            <a:spAutoFit/>
          </a:bodyPr>
          <a:lstStyle/>
          <a:p>
            <a:pPr marL="280670">
              <a:lnSpc>
                <a:spcPct val="100000"/>
              </a:lnSpc>
              <a:tabLst>
                <a:tab pos="3733165" algn="l"/>
              </a:tabLst>
            </a:pPr>
            <a:r>
              <a:rPr dirty="0" spc="-15">
                <a:latin typeface="NSimSun"/>
                <a:cs typeface="NSimSun"/>
              </a:rPr>
              <a:t>像素的连通性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5">
                <a:latin typeface="Times New Roman"/>
                <a:cs typeface="Times New Roman"/>
              </a:rPr>
              <a:t>	</a:t>
            </a:r>
            <a:r>
              <a:rPr dirty="0" spc="-15">
                <a:latin typeface="NSimSun"/>
                <a:cs typeface="NSimSun"/>
              </a:rPr>
              <a:t>m连通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224879" y="4343374"/>
            <a:ext cx="482600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 sz="3600" spc="-15" b="1">
                <a:solidFill>
                  <a:srgbClr val="3333CC"/>
                </a:solidFill>
                <a:latin typeface="NSimSun"/>
                <a:cs typeface="NSimSun"/>
              </a:rPr>
              <a:t>√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38886" y="3694150"/>
            <a:ext cx="482600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 sz="3600" spc="-15" b="1">
                <a:solidFill>
                  <a:srgbClr val="3333CC"/>
                </a:solidFill>
                <a:latin typeface="NSimSun"/>
                <a:cs typeface="NSimSun"/>
              </a:rPr>
              <a:t>√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39495" y="4266438"/>
            <a:ext cx="1181100" cy="683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94665" algn="l"/>
              </a:tabLst>
            </a:pPr>
            <a:r>
              <a:rPr dirty="0" sz="3600" b="1">
                <a:latin typeface="Times New Roman"/>
                <a:cs typeface="Times New Roman"/>
              </a:rPr>
              <a:t>p	</a:t>
            </a:r>
            <a:r>
              <a:rPr dirty="0" baseline="-10030" sz="5400" spc="-2879" b="1">
                <a:solidFill>
                  <a:srgbClr val="3333CC"/>
                </a:solidFill>
                <a:latin typeface="NSimSun"/>
                <a:cs typeface="NSimSun"/>
              </a:rPr>
              <a:t>√</a:t>
            </a:r>
            <a:r>
              <a:rPr dirty="0" baseline="-17746" sz="5400" spc="-22" b="1">
                <a:latin typeface="NSimSun"/>
                <a:cs typeface="NSimSun"/>
              </a:rPr>
              <a:t>√</a:t>
            </a:r>
            <a:endParaRPr baseline="-17746" sz="5400">
              <a:latin typeface="NSimSun"/>
              <a:cs typeface="N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65784" y="5062677"/>
            <a:ext cx="1126490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 sz="3600" spc="-1914" b="1">
                <a:solidFill>
                  <a:srgbClr val="3333CC"/>
                </a:solidFill>
                <a:latin typeface="NSimSun"/>
                <a:cs typeface="NSimSun"/>
              </a:rPr>
              <a:t>√</a:t>
            </a:r>
            <a:r>
              <a:rPr dirty="0" sz="3600" spc="-15" b="1">
                <a:latin typeface="NSimSun"/>
                <a:cs typeface="NSimSun"/>
              </a:rPr>
              <a:t>√</a:t>
            </a:r>
            <a:r>
              <a:rPr dirty="0" sz="3600" spc="-455" b="1">
                <a:latin typeface="NSimSun"/>
                <a:cs typeface="NSimSun"/>
              </a:rPr>
              <a:t> </a:t>
            </a:r>
            <a:r>
              <a:rPr dirty="0" baseline="13117" sz="5400" b="1">
                <a:latin typeface="Times New Roman"/>
                <a:cs typeface="Times New Roman"/>
              </a:rPr>
              <a:t>q</a:t>
            </a:r>
            <a:endParaRPr baseline="13117" sz="5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13597" y="4997170"/>
            <a:ext cx="482600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 sz="3600" spc="-15" b="1">
                <a:latin typeface="NSimSun"/>
                <a:cs typeface="NSimSun"/>
              </a:rPr>
              <a:t>√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64374" y="5710402"/>
            <a:ext cx="482600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 sz="3600" spc="-15" b="1">
                <a:latin typeface="NSimSun"/>
                <a:cs typeface="NSimSun"/>
              </a:rPr>
              <a:t>√</a:t>
            </a:r>
            <a:endParaRPr sz="3600">
              <a:latin typeface="NSimSun"/>
              <a:cs typeface="NSimSun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2364181" y="3544633"/>
          <a:ext cx="2764155" cy="2752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0846"/>
                <a:gridCol w="693801"/>
                <a:gridCol w="688848"/>
              </a:tblGrid>
              <a:tr h="68580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3600" b="1">
                          <a:solidFill>
                            <a:srgbClr val="3333CC"/>
                          </a:solidFill>
                          <a:latin typeface="NSimSun"/>
                          <a:cs typeface="NSimSun"/>
                        </a:rPr>
                        <a:t>√</a:t>
                      </a:r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3600" b="1">
                          <a:solidFill>
                            <a:srgbClr val="3333CC"/>
                          </a:solidFill>
                          <a:latin typeface="NSimSun"/>
                          <a:cs typeface="NSimSun"/>
                        </a:rPr>
                        <a:t>√</a:t>
                      </a:r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19431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latin typeface="Times New Roman"/>
                          <a:cs typeface="Times New Roman"/>
                        </a:rPr>
                        <a:t>p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431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3600" spc="-1905" b="1">
                          <a:solidFill>
                            <a:srgbClr val="3333CC"/>
                          </a:solidFill>
                          <a:latin typeface="NSimSun"/>
                          <a:cs typeface="NSimSun"/>
                        </a:rPr>
                        <a:t>√</a:t>
                      </a:r>
                      <a:r>
                        <a:rPr dirty="0" sz="3600" b="1">
                          <a:latin typeface="NSimSun"/>
                          <a:cs typeface="NSimSun"/>
                        </a:rPr>
                        <a:t>√</a:t>
                      </a:r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/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3600" spc="-1900" b="1">
                          <a:solidFill>
                            <a:srgbClr val="3333CC"/>
                          </a:solidFill>
                          <a:latin typeface="NSimSun"/>
                          <a:cs typeface="NSimSun"/>
                        </a:rPr>
                        <a:t>√</a:t>
                      </a:r>
                      <a:r>
                        <a:rPr dirty="0" baseline="-8487" sz="5400" b="1">
                          <a:latin typeface="NSimSun"/>
                          <a:cs typeface="NSimSun"/>
                        </a:rPr>
                        <a:t>√</a:t>
                      </a:r>
                      <a:endParaRPr baseline="-8487" sz="5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latin typeface="Times New Roman"/>
                          <a:cs typeface="Times New Roman"/>
                        </a:rPr>
                        <a:t>q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3600" b="1">
                          <a:latin typeface="NSimSun"/>
                          <a:cs typeface="NSimSun"/>
                        </a:rPr>
                        <a:t>√</a:t>
                      </a:r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/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2128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dirty="0" sz="3600" b="1">
                          <a:latin typeface="NSimSun"/>
                          <a:cs typeface="NSimSun"/>
                        </a:rPr>
                        <a:t>√</a:t>
                      </a:r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4966970" cy="5810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阈值处理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基础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基本全局阈值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基本自适应阈值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最佳全局和自适应阈值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714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 spc="24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SimSun"/>
                <a:cs typeface="SimSun"/>
              </a:rPr>
              <a:t>通过边界特性选择阈值</a:t>
            </a:r>
            <a:endParaRPr sz="3200">
              <a:latin typeface="SimSun"/>
              <a:cs typeface="SimSun"/>
            </a:endParaRPr>
          </a:p>
          <a:p>
            <a:pPr marL="469900">
              <a:lnSpc>
                <a:spcPts val="3750"/>
              </a:lnSpc>
              <a:spcBef>
                <a:spcPts val="213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基于不同变量的阈值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阈值处理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124968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基础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94089" y="2554223"/>
            <a:ext cx="5036820" cy="24223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82887" y="2554223"/>
            <a:ext cx="1224280" cy="1945005"/>
          </a:xfrm>
          <a:custGeom>
            <a:avLst/>
            <a:gdLst/>
            <a:ahLst/>
            <a:cxnLst/>
            <a:rect l="l" t="t" r="r" b="b"/>
            <a:pathLst>
              <a:path w="1224279" h="1945004">
                <a:moveTo>
                  <a:pt x="611886" y="0"/>
                </a:moveTo>
                <a:lnTo>
                  <a:pt x="537998" y="7026"/>
                </a:lnTo>
                <a:lnTo>
                  <a:pt x="466707" y="27565"/>
                </a:lnTo>
                <a:lnTo>
                  <a:pt x="398528" y="60805"/>
                </a:lnTo>
                <a:lnTo>
                  <a:pt x="365766" y="81933"/>
                </a:lnTo>
                <a:lnTo>
                  <a:pt x="333975" y="105932"/>
                </a:lnTo>
                <a:lnTo>
                  <a:pt x="303219" y="132700"/>
                </a:lnTo>
                <a:lnTo>
                  <a:pt x="273563" y="162136"/>
                </a:lnTo>
                <a:lnTo>
                  <a:pt x="245071" y="194138"/>
                </a:lnTo>
                <a:lnTo>
                  <a:pt x="217807" y="228604"/>
                </a:lnTo>
                <a:lnTo>
                  <a:pt x="191836" y="265433"/>
                </a:lnTo>
                <a:lnTo>
                  <a:pt x="167222" y="304523"/>
                </a:lnTo>
                <a:lnTo>
                  <a:pt x="144029" y="345774"/>
                </a:lnTo>
                <a:lnTo>
                  <a:pt x="122322" y="389083"/>
                </a:lnTo>
                <a:lnTo>
                  <a:pt x="102165" y="434349"/>
                </a:lnTo>
                <a:lnTo>
                  <a:pt x="83622" y="481471"/>
                </a:lnTo>
                <a:lnTo>
                  <a:pt x="66758" y="530346"/>
                </a:lnTo>
                <a:lnTo>
                  <a:pt x="51637" y="580874"/>
                </a:lnTo>
                <a:lnTo>
                  <a:pt x="38323" y="632953"/>
                </a:lnTo>
                <a:lnTo>
                  <a:pt x="26881" y="686481"/>
                </a:lnTo>
                <a:lnTo>
                  <a:pt x="17375" y="741357"/>
                </a:lnTo>
                <a:lnTo>
                  <a:pt x="9870" y="797480"/>
                </a:lnTo>
                <a:lnTo>
                  <a:pt x="4429" y="854748"/>
                </a:lnTo>
                <a:lnTo>
                  <a:pt x="1118" y="913059"/>
                </a:lnTo>
                <a:lnTo>
                  <a:pt x="0" y="972312"/>
                </a:lnTo>
                <a:lnTo>
                  <a:pt x="1118" y="1031564"/>
                </a:lnTo>
                <a:lnTo>
                  <a:pt x="4429" y="1089875"/>
                </a:lnTo>
                <a:lnTo>
                  <a:pt x="9870" y="1147143"/>
                </a:lnTo>
                <a:lnTo>
                  <a:pt x="17375" y="1203266"/>
                </a:lnTo>
                <a:lnTo>
                  <a:pt x="26881" y="1258142"/>
                </a:lnTo>
                <a:lnTo>
                  <a:pt x="38323" y="1311670"/>
                </a:lnTo>
                <a:lnTo>
                  <a:pt x="51637" y="1363749"/>
                </a:lnTo>
                <a:lnTo>
                  <a:pt x="66758" y="1414277"/>
                </a:lnTo>
                <a:lnTo>
                  <a:pt x="83622" y="1463152"/>
                </a:lnTo>
                <a:lnTo>
                  <a:pt x="102165" y="1510274"/>
                </a:lnTo>
                <a:lnTo>
                  <a:pt x="122322" y="1555540"/>
                </a:lnTo>
                <a:lnTo>
                  <a:pt x="144029" y="1598849"/>
                </a:lnTo>
                <a:lnTo>
                  <a:pt x="167222" y="1640100"/>
                </a:lnTo>
                <a:lnTo>
                  <a:pt x="191836" y="1679190"/>
                </a:lnTo>
                <a:lnTo>
                  <a:pt x="217807" y="1716019"/>
                </a:lnTo>
                <a:lnTo>
                  <a:pt x="245071" y="1750485"/>
                </a:lnTo>
                <a:lnTo>
                  <a:pt x="273563" y="1782487"/>
                </a:lnTo>
                <a:lnTo>
                  <a:pt x="303219" y="1811923"/>
                </a:lnTo>
                <a:lnTo>
                  <a:pt x="333975" y="1838691"/>
                </a:lnTo>
                <a:lnTo>
                  <a:pt x="365766" y="1862690"/>
                </a:lnTo>
                <a:lnTo>
                  <a:pt x="398528" y="1883818"/>
                </a:lnTo>
                <a:lnTo>
                  <a:pt x="432196" y="1901975"/>
                </a:lnTo>
                <a:lnTo>
                  <a:pt x="501995" y="1928965"/>
                </a:lnTo>
                <a:lnTo>
                  <a:pt x="574649" y="1942850"/>
                </a:lnTo>
                <a:lnTo>
                  <a:pt x="611886" y="1944624"/>
                </a:lnTo>
                <a:lnTo>
                  <a:pt x="649200" y="1942850"/>
                </a:lnTo>
                <a:lnTo>
                  <a:pt x="721976" y="1928965"/>
                </a:lnTo>
                <a:lnTo>
                  <a:pt x="791856" y="1901975"/>
                </a:lnTo>
                <a:lnTo>
                  <a:pt x="825551" y="1883818"/>
                </a:lnTo>
                <a:lnTo>
                  <a:pt x="858331" y="1862690"/>
                </a:lnTo>
                <a:lnTo>
                  <a:pt x="890132" y="1838691"/>
                </a:lnTo>
                <a:lnTo>
                  <a:pt x="920891" y="1811923"/>
                </a:lnTo>
                <a:lnTo>
                  <a:pt x="950544" y="1782487"/>
                </a:lnTo>
                <a:lnTo>
                  <a:pt x="979027" y="1750485"/>
                </a:lnTo>
                <a:lnTo>
                  <a:pt x="1006277" y="1716019"/>
                </a:lnTo>
                <a:lnTo>
                  <a:pt x="1032231" y="1679190"/>
                </a:lnTo>
                <a:lnTo>
                  <a:pt x="1056824" y="1640100"/>
                </a:lnTo>
                <a:lnTo>
                  <a:pt x="1079993" y="1598849"/>
                </a:lnTo>
                <a:lnTo>
                  <a:pt x="1101674" y="1555540"/>
                </a:lnTo>
                <a:lnTo>
                  <a:pt x="1121804" y="1510274"/>
                </a:lnTo>
                <a:lnTo>
                  <a:pt x="1140318" y="1463152"/>
                </a:lnTo>
                <a:lnTo>
                  <a:pt x="1157154" y="1414277"/>
                </a:lnTo>
                <a:lnTo>
                  <a:pt x="1172248" y="1363749"/>
                </a:lnTo>
                <a:lnTo>
                  <a:pt x="1185536" y="1311670"/>
                </a:lnTo>
                <a:lnTo>
                  <a:pt x="1196954" y="1258142"/>
                </a:lnTo>
                <a:lnTo>
                  <a:pt x="1206438" y="1203266"/>
                </a:lnTo>
                <a:lnTo>
                  <a:pt x="1213926" y="1147143"/>
                </a:lnTo>
                <a:lnTo>
                  <a:pt x="1219353" y="1089875"/>
                </a:lnTo>
                <a:lnTo>
                  <a:pt x="1222656" y="1031564"/>
                </a:lnTo>
                <a:lnTo>
                  <a:pt x="1223772" y="972312"/>
                </a:lnTo>
                <a:lnTo>
                  <a:pt x="1222656" y="913059"/>
                </a:lnTo>
                <a:lnTo>
                  <a:pt x="1219353" y="854748"/>
                </a:lnTo>
                <a:lnTo>
                  <a:pt x="1213926" y="797480"/>
                </a:lnTo>
                <a:lnTo>
                  <a:pt x="1206438" y="741357"/>
                </a:lnTo>
                <a:lnTo>
                  <a:pt x="1196954" y="686481"/>
                </a:lnTo>
                <a:lnTo>
                  <a:pt x="1185536" y="632953"/>
                </a:lnTo>
                <a:lnTo>
                  <a:pt x="1172248" y="580874"/>
                </a:lnTo>
                <a:lnTo>
                  <a:pt x="1157154" y="530346"/>
                </a:lnTo>
                <a:lnTo>
                  <a:pt x="1140318" y="481471"/>
                </a:lnTo>
                <a:lnTo>
                  <a:pt x="1121804" y="434349"/>
                </a:lnTo>
                <a:lnTo>
                  <a:pt x="1101674" y="389083"/>
                </a:lnTo>
                <a:lnTo>
                  <a:pt x="1079993" y="345774"/>
                </a:lnTo>
                <a:lnTo>
                  <a:pt x="1056824" y="304523"/>
                </a:lnTo>
                <a:lnTo>
                  <a:pt x="1032231" y="265433"/>
                </a:lnTo>
                <a:lnTo>
                  <a:pt x="1006277" y="228604"/>
                </a:lnTo>
                <a:lnTo>
                  <a:pt x="979027" y="194138"/>
                </a:lnTo>
                <a:lnTo>
                  <a:pt x="950544" y="162136"/>
                </a:lnTo>
                <a:lnTo>
                  <a:pt x="920891" y="132700"/>
                </a:lnTo>
                <a:lnTo>
                  <a:pt x="890132" y="105932"/>
                </a:lnTo>
                <a:lnTo>
                  <a:pt x="858331" y="81933"/>
                </a:lnTo>
                <a:lnTo>
                  <a:pt x="825551" y="60805"/>
                </a:lnTo>
                <a:lnTo>
                  <a:pt x="791856" y="42648"/>
                </a:lnTo>
                <a:lnTo>
                  <a:pt x="721976" y="15658"/>
                </a:lnTo>
                <a:lnTo>
                  <a:pt x="649200" y="1773"/>
                </a:lnTo>
                <a:lnTo>
                  <a:pt x="611886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78287" y="2554223"/>
            <a:ext cx="647700" cy="1871980"/>
          </a:xfrm>
          <a:custGeom>
            <a:avLst/>
            <a:gdLst/>
            <a:ahLst/>
            <a:cxnLst/>
            <a:rect l="l" t="t" r="r" b="b"/>
            <a:pathLst>
              <a:path w="647700" h="1871979">
                <a:moveTo>
                  <a:pt x="323850" y="0"/>
                </a:moveTo>
                <a:lnTo>
                  <a:pt x="275945" y="10149"/>
                </a:lnTo>
                <a:lnTo>
                  <a:pt x="230240" y="39630"/>
                </a:lnTo>
                <a:lnTo>
                  <a:pt x="187231" y="86995"/>
                </a:lnTo>
                <a:lnTo>
                  <a:pt x="147416" y="150792"/>
                </a:lnTo>
                <a:lnTo>
                  <a:pt x="128862" y="188400"/>
                </a:lnTo>
                <a:lnTo>
                  <a:pt x="111294" y="229573"/>
                </a:lnTo>
                <a:lnTo>
                  <a:pt x="94773" y="274129"/>
                </a:lnTo>
                <a:lnTo>
                  <a:pt x="79363" y="321888"/>
                </a:lnTo>
                <a:lnTo>
                  <a:pt x="65124" y="372667"/>
                </a:lnTo>
                <a:lnTo>
                  <a:pt x="52120" y="426287"/>
                </a:lnTo>
                <a:lnTo>
                  <a:pt x="40413" y="482565"/>
                </a:lnTo>
                <a:lnTo>
                  <a:pt x="30064" y="541321"/>
                </a:lnTo>
                <a:lnTo>
                  <a:pt x="21137" y="602373"/>
                </a:lnTo>
                <a:lnTo>
                  <a:pt x="13694" y="665540"/>
                </a:lnTo>
                <a:lnTo>
                  <a:pt x="7796" y="730641"/>
                </a:lnTo>
                <a:lnTo>
                  <a:pt x="3506" y="797495"/>
                </a:lnTo>
                <a:lnTo>
                  <a:pt x="887" y="865920"/>
                </a:lnTo>
                <a:lnTo>
                  <a:pt x="0" y="935736"/>
                </a:lnTo>
                <a:lnTo>
                  <a:pt x="887" y="1005551"/>
                </a:lnTo>
                <a:lnTo>
                  <a:pt x="3506" y="1073976"/>
                </a:lnTo>
                <a:lnTo>
                  <a:pt x="7796" y="1140830"/>
                </a:lnTo>
                <a:lnTo>
                  <a:pt x="13694" y="1205931"/>
                </a:lnTo>
                <a:lnTo>
                  <a:pt x="21137" y="1269098"/>
                </a:lnTo>
                <a:lnTo>
                  <a:pt x="30064" y="1330150"/>
                </a:lnTo>
                <a:lnTo>
                  <a:pt x="40413" y="1388906"/>
                </a:lnTo>
                <a:lnTo>
                  <a:pt x="52120" y="1445184"/>
                </a:lnTo>
                <a:lnTo>
                  <a:pt x="65124" y="1498804"/>
                </a:lnTo>
                <a:lnTo>
                  <a:pt x="79363" y="1549583"/>
                </a:lnTo>
                <a:lnTo>
                  <a:pt x="94773" y="1597342"/>
                </a:lnTo>
                <a:lnTo>
                  <a:pt x="111294" y="1641898"/>
                </a:lnTo>
                <a:lnTo>
                  <a:pt x="128862" y="1683071"/>
                </a:lnTo>
                <a:lnTo>
                  <a:pt x="147416" y="1720679"/>
                </a:lnTo>
                <a:lnTo>
                  <a:pt x="166893" y="1754541"/>
                </a:lnTo>
                <a:lnTo>
                  <a:pt x="208367" y="1810303"/>
                </a:lnTo>
                <a:lnTo>
                  <a:pt x="252787" y="1848907"/>
                </a:lnTo>
                <a:lnTo>
                  <a:pt x="299654" y="1868904"/>
                </a:lnTo>
                <a:lnTo>
                  <a:pt x="323850" y="1871472"/>
                </a:lnTo>
                <a:lnTo>
                  <a:pt x="348045" y="1868904"/>
                </a:lnTo>
                <a:lnTo>
                  <a:pt x="394912" y="1848907"/>
                </a:lnTo>
                <a:lnTo>
                  <a:pt x="439332" y="1810303"/>
                </a:lnTo>
                <a:lnTo>
                  <a:pt x="480806" y="1754541"/>
                </a:lnTo>
                <a:lnTo>
                  <a:pt x="500283" y="1720679"/>
                </a:lnTo>
                <a:lnTo>
                  <a:pt x="518837" y="1683071"/>
                </a:lnTo>
                <a:lnTo>
                  <a:pt x="536405" y="1641898"/>
                </a:lnTo>
                <a:lnTo>
                  <a:pt x="552926" y="1597342"/>
                </a:lnTo>
                <a:lnTo>
                  <a:pt x="568336" y="1549583"/>
                </a:lnTo>
                <a:lnTo>
                  <a:pt x="582575" y="1498804"/>
                </a:lnTo>
                <a:lnTo>
                  <a:pt x="595579" y="1445184"/>
                </a:lnTo>
                <a:lnTo>
                  <a:pt x="607286" y="1388906"/>
                </a:lnTo>
                <a:lnTo>
                  <a:pt x="617635" y="1330150"/>
                </a:lnTo>
                <a:lnTo>
                  <a:pt x="626562" y="1269098"/>
                </a:lnTo>
                <a:lnTo>
                  <a:pt x="634005" y="1205931"/>
                </a:lnTo>
                <a:lnTo>
                  <a:pt x="639903" y="1140830"/>
                </a:lnTo>
                <a:lnTo>
                  <a:pt x="644193" y="1073976"/>
                </a:lnTo>
                <a:lnTo>
                  <a:pt x="646812" y="1005551"/>
                </a:lnTo>
                <a:lnTo>
                  <a:pt x="647700" y="935736"/>
                </a:lnTo>
                <a:lnTo>
                  <a:pt x="646812" y="865920"/>
                </a:lnTo>
                <a:lnTo>
                  <a:pt x="644193" y="797495"/>
                </a:lnTo>
                <a:lnTo>
                  <a:pt x="639903" y="730641"/>
                </a:lnTo>
                <a:lnTo>
                  <a:pt x="634005" y="665540"/>
                </a:lnTo>
                <a:lnTo>
                  <a:pt x="626562" y="602373"/>
                </a:lnTo>
                <a:lnTo>
                  <a:pt x="617635" y="541321"/>
                </a:lnTo>
                <a:lnTo>
                  <a:pt x="607286" y="482565"/>
                </a:lnTo>
                <a:lnTo>
                  <a:pt x="595579" y="426287"/>
                </a:lnTo>
                <a:lnTo>
                  <a:pt x="582575" y="372667"/>
                </a:lnTo>
                <a:lnTo>
                  <a:pt x="568336" y="321888"/>
                </a:lnTo>
                <a:lnTo>
                  <a:pt x="552926" y="274129"/>
                </a:lnTo>
                <a:lnTo>
                  <a:pt x="536405" y="229573"/>
                </a:lnTo>
                <a:lnTo>
                  <a:pt x="518837" y="188400"/>
                </a:lnTo>
                <a:lnTo>
                  <a:pt x="500283" y="150792"/>
                </a:lnTo>
                <a:lnTo>
                  <a:pt x="480806" y="116930"/>
                </a:lnTo>
                <a:lnTo>
                  <a:pt x="439332" y="61168"/>
                </a:lnTo>
                <a:lnTo>
                  <a:pt x="394912" y="22564"/>
                </a:lnTo>
                <a:lnTo>
                  <a:pt x="348045" y="2567"/>
                </a:lnTo>
                <a:lnTo>
                  <a:pt x="323850" y="0"/>
                </a:lnTo>
                <a:close/>
              </a:path>
            </a:pathLst>
          </a:custGeom>
          <a:ln w="127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31121" y="4496561"/>
            <a:ext cx="306070" cy="866140"/>
          </a:xfrm>
          <a:custGeom>
            <a:avLst/>
            <a:gdLst/>
            <a:ahLst/>
            <a:cxnLst/>
            <a:rect l="l" t="t" r="r" b="b"/>
            <a:pathLst>
              <a:path w="306070" h="866139">
                <a:moveTo>
                  <a:pt x="29911" y="791125"/>
                </a:moveTo>
                <a:lnTo>
                  <a:pt x="0" y="781050"/>
                </a:lnTo>
                <a:lnTo>
                  <a:pt x="12192" y="865632"/>
                </a:lnTo>
                <a:lnTo>
                  <a:pt x="25908" y="851916"/>
                </a:lnTo>
                <a:lnTo>
                  <a:pt x="25908" y="803148"/>
                </a:lnTo>
                <a:lnTo>
                  <a:pt x="29911" y="791125"/>
                </a:lnTo>
                <a:close/>
              </a:path>
              <a:path w="306070" h="866139">
                <a:moveTo>
                  <a:pt x="42239" y="795278"/>
                </a:moveTo>
                <a:lnTo>
                  <a:pt x="29911" y="791125"/>
                </a:lnTo>
                <a:lnTo>
                  <a:pt x="25908" y="803148"/>
                </a:lnTo>
                <a:lnTo>
                  <a:pt x="38100" y="807720"/>
                </a:lnTo>
                <a:lnTo>
                  <a:pt x="42239" y="795278"/>
                </a:lnTo>
                <a:close/>
              </a:path>
              <a:path w="306070" h="866139">
                <a:moveTo>
                  <a:pt x="72390" y="805434"/>
                </a:moveTo>
                <a:lnTo>
                  <a:pt x="42239" y="795278"/>
                </a:lnTo>
                <a:lnTo>
                  <a:pt x="38100" y="807720"/>
                </a:lnTo>
                <a:lnTo>
                  <a:pt x="25908" y="803148"/>
                </a:lnTo>
                <a:lnTo>
                  <a:pt x="25908" y="851916"/>
                </a:lnTo>
                <a:lnTo>
                  <a:pt x="72390" y="805434"/>
                </a:lnTo>
                <a:close/>
              </a:path>
              <a:path w="306070" h="866139">
                <a:moveTo>
                  <a:pt x="305562" y="3810"/>
                </a:moveTo>
                <a:lnTo>
                  <a:pt x="293370" y="0"/>
                </a:lnTo>
                <a:lnTo>
                  <a:pt x="29911" y="791125"/>
                </a:lnTo>
                <a:lnTo>
                  <a:pt x="42239" y="795278"/>
                </a:lnTo>
                <a:lnTo>
                  <a:pt x="305562" y="38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835023" y="5355214"/>
            <a:ext cx="2065655" cy="838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800">
                <a:latin typeface="SimSun"/>
                <a:cs typeface="SimSun"/>
              </a:rPr>
              <a:t>暗的背景：</a:t>
            </a:r>
            <a:r>
              <a:rPr dirty="0" sz="1800">
                <a:latin typeface="Times New Roman"/>
                <a:cs typeface="Times New Roman"/>
              </a:rPr>
              <a:t>f(x,y)</a:t>
            </a:r>
            <a:r>
              <a:rPr dirty="0" sz="1800">
                <a:latin typeface="SimSun"/>
                <a:cs typeface="SimSun"/>
              </a:rPr>
              <a:t>≤</a:t>
            </a:r>
            <a:r>
              <a:rPr dirty="0" sz="1800">
                <a:latin typeface="Times New Roman"/>
                <a:cs typeface="Times New Roman"/>
              </a:rPr>
              <a:t>T </a:t>
            </a:r>
            <a:r>
              <a:rPr dirty="0" sz="1800">
                <a:latin typeface="SimSun"/>
                <a:cs typeface="SimSun"/>
              </a:rPr>
              <a:t>亮的对象：</a:t>
            </a:r>
            <a:r>
              <a:rPr dirty="0" sz="1800">
                <a:latin typeface="Times New Roman"/>
                <a:cs typeface="Times New Roman"/>
              </a:rPr>
              <a:t>f(x,y) &gt; 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14785" y="2554223"/>
            <a:ext cx="864235" cy="1871980"/>
          </a:xfrm>
          <a:custGeom>
            <a:avLst/>
            <a:gdLst/>
            <a:ahLst/>
            <a:cxnLst/>
            <a:rect l="l" t="t" r="r" b="b"/>
            <a:pathLst>
              <a:path w="864235" h="1871979">
                <a:moveTo>
                  <a:pt x="432053" y="0"/>
                </a:moveTo>
                <a:lnTo>
                  <a:pt x="373450" y="8545"/>
                </a:lnTo>
                <a:lnTo>
                  <a:pt x="317235" y="33436"/>
                </a:lnTo>
                <a:lnTo>
                  <a:pt x="263925" y="73556"/>
                </a:lnTo>
                <a:lnTo>
                  <a:pt x="214037" y="127790"/>
                </a:lnTo>
                <a:lnTo>
                  <a:pt x="190537" y="159850"/>
                </a:lnTo>
                <a:lnTo>
                  <a:pt x="168085" y="195019"/>
                </a:lnTo>
                <a:lnTo>
                  <a:pt x="146747" y="233159"/>
                </a:lnTo>
                <a:lnTo>
                  <a:pt x="126587" y="274129"/>
                </a:lnTo>
                <a:lnTo>
                  <a:pt x="107669" y="317790"/>
                </a:lnTo>
                <a:lnTo>
                  <a:pt x="90057" y="364002"/>
                </a:lnTo>
                <a:lnTo>
                  <a:pt x="73817" y="412625"/>
                </a:lnTo>
                <a:lnTo>
                  <a:pt x="59012" y="463521"/>
                </a:lnTo>
                <a:lnTo>
                  <a:pt x="45708" y="516550"/>
                </a:lnTo>
                <a:lnTo>
                  <a:pt x="33968" y="571571"/>
                </a:lnTo>
                <a:lnTo>
                  <a:pt x="23857" y="628446"/>
                </a:lnTo>
                <a:lnTo>
                  <a:pt x="15441" y="687034"/>
                </a:lnTo>
                <a:lnTo>
                  <a:pt x="8782" y="747197"/>
                </a:lnTo>
                <a:lnTo>
                  <a:pt x="3946" y="808795"/>
                </a:lnTo>
                <a:lnTo>
                  <a:pt x="997" y="871687"/>
                </a:lnTo>
                <a:lnTo>
                  <a:pt x="0" y="935736"/>
                </a:lnTo>
                <a:lnTo>
                  <a:pt x="997" y="999784"/>
                </a:lnTo>
                <a:lnTo>
                  <a:pt x="3946" y="1062676"/>
                </a:lnTo>
                <a:lnTo>
                  <a:pt x="8782" y="1124274"/>
                </a:lnTo>
                <a:lnTo>
                  <a:pt x="15441" y="1184437"/>
                </a:lnTo>
                <a:lnTo>
                  <a:pt x="23857" y="1243025"/>
                </a:lnTo>
                <a:lnTo>
                  <a:pt x="33968" y="1299900"/>
                </a:lnTo>
                <a:lnTo>
                  <a:pt x="45708" y="1354921"/>
                </a:lnTo>
                <a:lnTo>
                  <a:pt x="59012" y="1407950"/>
                </a:lnTo>
                <a:lnTo>
                  <a:pt x="73817" y="1458846"/>
                </a:lnTo>
                <a:lnTo>
                  <a:pt x="90057" y="1507469"/>
                </a:lnTo>
                <a:lnTo>
                  <a:pt x="107669" y="1553681"/>
                </a:lnTo>
                <a:lnTo>
                  <a:pt x="126587" y="1597342"/>
                </a:lnTo>
                <a:lnTo>
                  <a:pt x="146747" y="1638312"/>
                </a:lnTo>
                <a:lnTo>
                  <a:pt x="168085" y="1676452"/>
                </a:lnTo>
                <a:lnTo>
                  <a:pt x="190537" y="1711621"/>
                </a:lnTo>
                <a:lnTo>
                  <a:pt x="214037" y="1743681"/>
                </a:lnTo>
                <a:lnTo>
                  <a:pt x="263925" y="1797915"/>
                </a:lnTo>
                <a:lnTo>
                  <a:pt x="317235" y="1838035"/>
                </a:lnTo>
                <a:lnTo>
                  <a:pt x="373450" y="1862926"/>
                </a:lnTo>
                <a:lnTo>
                  <a:pt x="432053" y="1871472"/>
                </a:lnTo>
                <a:lnTo>
                  <a:pt x="461622" y="1869312"/>
                </a:lnTo>
                <a:lnTo>
                  <a:pt x="519096" y="1852454"/>
                </a:lnTo>
                <a:lnTo>
                  <a:pt x="573922" y="1819809"/>
                </a:lnTo>
                <a:lnTo>
                  <a:pt x="625586" y="1772492"/>
                </a:lnTo>
                <a:lnTo>
                  <a:pt x="673570" y="1711621"/>
                </a:lnTo>
                <a:lnTo>
                  <a:pt x="696022" y="1676452"/>
                </a:lnTo>
                <a:lnTo>
                  <a:pt x="717360" y="1638312"/>
                </a:lnTo>
                <a:lnTo>
                  <a:pt x="737520" y="1597342"/>
                </a:lnTo>
                <a:lnTo>
                  <a:pt x="756438" y="1553681"/>
                </a:lnTo>
                <a:lnTo>
                  <a:pt x="774050" y="1507469"/>
                </a:lnTo>
                <a:lnTo>
                  <a:pt x="790290" y="1458846"/>
                </a:lnTo>
                <a:lnTo>
                  <a:pt x="805095" y="1407950"/>
                </a:lnTo>
                <a:lnTo>
                  <a:pt x="818399" y="1354921"/>
                </a:lnTo>
                <a:lnTo>
                  <a:pt x="830139" y="1299900"/>
                </a:lnTo>
                <a:lnTo>
                  <a:pt x="840250" y="1243025"/>
                </a:lnTo>
                <a:lnTo>
                  <a:pt x="848666" y="1184437"/>
                </a:lnTo>
                <a:lnTo>
                  <a:pt x="855325" y="1124274"/>
                </a:lnTo>
                <a:lnTo>
                  <a:pt x="860161" y="1062676"/>
                </a:lnTo>
                <a:lnTo>
                  <a:pt x="863110" y="999784"/>
                </a:lnTo>
                <a:lnTo>
                  <a:pt x="864107" y="935736"/>
                </a:lnTo>
                <a:lnTo>
                  <a:pt x="863110" y="871687"/>
                </a:lnTo>
                <a:lnTo>
                  <a:pt x="860161" y="808795"/>
                </a:lnTo>
                <a:lnTo>
                  <a:pt x="855325" y="747197"/>
                </a:lnTo>
                <a:lnTo>
                  <a:pt x="848666" y="687034"/>
                </a:lnTo>
                <a:lnTo>
                  <a:pt x="840250" y="628446"/>
                </a:lnTo>
                <a:lnTo>
                  <a:pt x="830139" y="571571"/>
                </a:lnTo>
                <a:lnTo>
                  <a:pt x="818399" y="516550"/>
                </a:lnTo>
                <a:lnTo>
                  <a:pt x="805095" y="463521"/>
                </a:lnTo>
                <a:lnTo>
                  <a:pt x="790290" y="412625"/>
                </a:lnTo>
                <a:lnTo>
                  <a:pt x="774050" y="364002"/>
                </a:lnTo>
                <a:lnTo>
                  <a:pt x="756438" y="317790"/>
                </a:lnTo>
                <a:lnTo>
                  <a:pt x="737520" y="274129"/>
                </a:lnTo>
                <a:lnTo>
                  <a:pt x="717360" y="233159"/>
                </a:lnTo>
                <a:lnTo>
                  <a:pt x="696022" y="195019"/>
                </a:lnTo>
                <a:lnTo>
                  <a:pt x="673570" y="159850"/>
                </a:lnTo>
                <a:lnTo>
                  <a:pt x="650070" y="127790"/>
                </a:lnTo>
                <a:lnTo>
                  <a:pt x="600182" y="73556"/>
                </a:lnTo>
                <a:lnTo>
                  <a:pt x="546872" y="33436"/>
                </a:lnTo>
                <a:lnTo>
                  <a:pt x="490657" y="8545"/>
                </a:lnTo>
                <a:lnTo>
                  <a:pt x="432053" y="0"/>
                </a:lnTo>
                <a:close/>
              </a:path>
            </a:pathLst>
          </a:custGeom>
          <a:ln w="12699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78893" y="2554223"/>
            <a:ext cx="576580" cy="1871980"/>
          </a:xfrm>
          <a:custGeom>
            <a:avLst/>
            <a:gdLst/>
            <a:ahLst/>
            <a:cxnLst/>
            <a:rect l="l" t="t" r="r" b="b"/>
            <a:pathLst>
              <a:path w="576579" h="1871979">
                <a:moveTo>
                  <a:pt x="288036" y="0"/>
                </a:moveTo>
                <a:lnTo>
                  <a:pt x="245431" y="10149"/>
                </a:lnTo>
                <a:lnTo>
                  <a:pt x="204781" y="39630"/>
                </a:lnTo>
                <a:lnTo>
                  <a:pt x="166529" y="86995"/>
                </a:lnTo>
                <a:lnTo>
                  <a:pt x="131117" y="150792"/>
                </a:lnTo>
                <a:lnTo>
                  <a:pt x="114615" y="188400"/>
                </a:lnTo>
                <a:lnTo>
                  <a:pt x="98990" y="229573"/>
                </a:lnTo>
                <a:lnTo>
                  <a:pt x="84296" y="274129"/>
                </a:lnTo>
                <a:lnTo>
                  <a:pt x="70589" y="321888"/>
                </a:lnTo>
                <a:lnTo>
                  <a:pt x="57925" y="372667"/>
                </a:lnTo>
                <a:lnTo>
                  <a:pt x="46358" y="426287"/>
                </a:lnTo>
                <a:lnTo>
                  <a:pt x="35945" y="482565"/>
                </a:lnTo>
                <a:lnTo>
                  <a:pt x="26741" y="541321"/>
                </a:lnTo>
                <a:lnTo>
                  <a:pt x="18801" y="602373"/>
                </a:lnTo>
                <a:lnTo>
                  <a:pt x="12180" y="665540"/>
                </a:lnTo>
                <a:lnTo>
                  <a:pt x="6934" y="730641"/>
                </a:lnTo>
                <a:lnTo>
                  <a:pt x="3118" y="797495"/>
                </a:lnTo>
                <a:lnTo>
                  <a:pt x="788" y="865920"/>
                </a:lnTo>
                <a:lnTo>
                  <a:pt x="0" y="935736"/>
                </a:lnTo>
                <a:lnTo>
                  <a:pt x="788" y="1005551"/>
                </a:lnTo>
                <a:lnTo>
                  <a:pt x="3118" y="1073976"/>
                </a:lnTo>
                <a:lnTo>
                  <a:pt x="6934" y="1140830"/>
                </a:lnTo>
                <a:lnTo>
                  <a:pt x="12180" y="1205931"/>
                </a:lnTo>
                <a:lnTo>
                  <a:pt x="18801" y="1269098"/>
                </a:lnTo>
                <a:lnTo>
                  <a:pt x="26741" y="1330150"/>
                </a:lnTo>
                <a:lnTo>
                  <a:pt x="35945" y="1388906"/>
                </a:lnTo>
                <a:lnTo>
                  <a:pt x="46358" y="1445184"/>
                </a:lnTo>
                <a:lnTo>
                  <a:pt x="57925" y="1498804"/>
                </a:lnTo>
                <a:lnTo>
                  <a:pt x="70589" y="1549583"/>
                </a:lnTo>
                <a:lnTo>
                  <a:pt x="84296" y="1597342"/>
                </a:lnTo>
                <a:lnTo>
                  <a:pt x="98990" y="1641898"/>
                </a:lnTo>
                <a:lnTo>
                  <a:pt x="114615" y="1683071"/>
                </a:lnTo>
                <a:lnTo>
                  <a:pt x="131117" y="1720679"/>
                </a:lnTo>
                <a:lnTo>
                  <a:pt x="166529" y="1784476"/>
                </a:lnTo>
                <a:lnTo>
                  <a:pt x="204781" y="1831841"/>
                </a:lnTo>
                <a:lnTo>
                  <a:pt x="245431" y="1861322"/>
                </a:lnTo>
                <a:lnTo>
                  <a:pt x="288036" y="1871472"/>
                </a:lnTo>
                <a:lnTo>
                  <a:pt x="309554" y="1868904"/>
                </a:lnTo>
                <a:lnTo>
                  <a:pt x="351237" y="1848907"/>
                </a:lnTo>
                <a:lnTo>
                  <a:pt x="390743" y="1810303"/>
                </a:lnTo>
                <a:lnTo>
                  <a:pt x="427631" y="1754541"/>
                </a:lnTo>
                <a:lnTo>
                  <a:pt x="461456" y="1683071"/>
                </a:lnTo>
                <a:lnTo>
                  <a:pt x="477081" y="1641898"/>
                </a:lnTo>
                <a:lnTo>
                  <a:pt x="491775" y="1597342"/>
                </a:lnTo>
                <a:lnTo>
                  <a:pt x="505482" y="1549583"/>
                </a:lnTo>
                <a:lnTo>
                  <a:pt x="518146" y="1498804"/>
                </a:lnTo>
                <a:lnTo>
                  <a:pt x="529713" y="1445184"/>
                </a:lnTo>
                <a:lnTo>
                  <a:pt x="540126" y="1388906"/>
                </a:lnTo>
                <a:lnTo>
                  <a:pt x="549330" y="1330150"/>
                </a:lnTo>
                <a:lnTo>
                  <a:pt x="557270" y="1269098"/>
                </a:lnTo>
                <a:lnTo>
                  <a:pt x="563891" y="1205931"/>
                </a:lnTo>
                <a:lnTo>
                  <a:pt x="569137" y="1140830"/>
                </a:lnTo>
                <a:lnTo>
                  <a:pt x="572953" y="1073976"/>
                </a:lnTo>
                <a:lnTo>
                  <a:pt x="575283" y="1005551"/>
                </a:lnTo>
                <a:lnTo>
                  <a:pt x="576072" y="935736"/>
                </a:lnTo>
                <a:lnTo>
                  <a:pt x="575283" y="865920"/>
                </a:lnTo>
                <a:lnTo>
                  <a:pt x="572953" y="797495"/>
                </a:lnTo>
                <a:lnTo>
                  <a:pt x="569137" y="730641"/>
                </a:lnTo>
                <a:lnTo>
                  <a:pt x="563891" y="665540"/>
                </a:lnTo>
                <a:lnTo>
                  <a:pt x="557270" y="602373"/>
                </a:lnTo>
                <a:lnTo>
                  <a:pt x="549330" y="541321"/>
                </a:lnTo>
                <a:lnTo>
                  <a:pt x="540126" y="482565"/>
                </a:lnTo>
                <a:lnTo>
                  <a:pt x="529713" y="426287"/>
                </a:lnTo>
                <a:lnTo>
                  <a:pt x="518146" y="372667"/>
                </a:lnTo>
                <a:lnTo>
                  <a:pt x="505482" y="321888"/>
                </a:lnTo>
                <a:lnTo>
                  <a:pt x="491775" y="274129"/>
                </a:lnTo>
                <a:lnTo>
                  <a:pt x="477081" y="229573"/>
                </a:lnTo>
                <a:lnTo>
                  <a:pt x="461456" y="188400"/>
                </a:lnTo>
                <a:lnTo>
                  <a:pt x="444954" y="150792"/>
                </a:lnTo>
                <a:lnTo>
                  <a:pt x="409542" y="86995"/>
                </a:lnTo>
                <a:lnTo>
                  <a:pt x="371290" y="39630"/>
                </a:lnTo>
                <a:lnTo>
                  <a:pt x="330640" y="10149"/>
                </a:lnTo>
                <a:lnTo>
                  <a:pt x="288036" y="0"/>
                </a:lnTo>
                <a:close/>
              </a:path>
            </a:pathLst>
          </a:custGeom>
          <a:ln w="127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54965" y="2554223"/>
            <a:ext cx="504825" cy="1871980"/>
          </a:xfrm>
          <a:custGeom>
            <a:avLst/>
            <a:gdLst/>
            <a:ahLst/>
            <a:cxnLst/>
            <a:rect l="l" t="t" r="r" b="b"/>
            <a:pathLst>
              <a:path w="504825" h="1871979">
                <a:moveTo>
                  <a:pt x="252222" y="0"/>
                </a:moveTo>
                <a:lnTo>
                  <a:pt x="213180" y="11126"/>
                </a:lnTo>
                <a:lnTo>
                  <a:pt x="176036" y="43394"/>
                </a:lnTo>
                <a:lnTo>
                  <a:pt x="141236" y="95136"/>
                </a:lnTo>
                <a:lnTo>
                  <a:pt x="109226" y="164687"/>
                </a:lnTo>
                <a:lnTo>
                  <a:pt x="94408" y="205620"/>
                </a:lnTo>
                <a:lnTo>
                  <a:pt x="80453" y="250379"/>
                </a:lnTo>
                <a:lnTo>
                  <a:pt x="67420" y="298757"/>
                </a:lnTo>
                <a:lnTo>
                  <a:pt x="55363" y="350546"/>
                </a:lnTo>
                <a:lnTo>
                  <a:pt x="44339" y="405537"/>
                </a:lnTo>
                <a:lnTo>
                  <a:pt x="34402" y="463521"/>
                </a:lnTo>
                <a:lnTo>
                  <a:pt x="25610" y="524291"/>
                </a:lnTo>
                <a:lnTo>
                  <a:pt x="18017" y="587638"/>
                </a:lnTo>
                <a:lnTo>
                  <a:pt x="11679" y="653353"/>
                </a:lnTo>
                <a:lnTo>
                  <a:pt x="6653" y="721229"/>
                </a:lnTo>
                <a:lnTo>
                  <a:pt x="2994" y="791057"/>
                </a:lnTo>
                <a:lnTo>
                  <a:pt x="757" y="862629"/>
                </a:lnTo>
                <a:lnTo>
                  <a:pt x="0" y="935736"/>
                </a:lnTo>
                <a:lnTo>
                  <a:pt x="757" y="1008842"/>
                </a:lnTo>
                <a:lnTo>
                  <a:pt x="2994" y="1080414"/>
                </a:lnTo>
                <a:lnTo>
                  <a:pt x="6653" y="1150242"/>
                </a:lnTo>
                <a:lnTo>
                  <a:pt x="11679" y="1218118"/>
                </a:lnTo>
                <a:lnTo>
                  <a:pt x="18017" y="1283833"/>
                </a:lnTo>
                <a:lnTo>
                  <a:pt x="25610" y="1347180"/>
                </a:lnTo>
                <a:lnTo>
                  <a:pt x="34402" y="1407950"/>
                </a:lnTo>
                <a:lnTo>
                  <a:pt x="44339" y="1465934"/>
                </a:lnTo>
                <a:lnTo>
                  <a:pt x="55363" y="1520925"/>
                </a:lnTo>
                <a:lnTo>
                  <a:pt x="67420" y="1572714"/>
                </a:lnTo>
                <a:lnTo>
                  <a:pt x="80453" y="1621092"/>
                </a:lnTo>
                <a:lnTo>
                  <a:pt x="94408" y="1665851"/>
                </a:lnTo>
                <a:lnTo>
                  <a:pt x="109226" y="1706784"/>
                </a:lnTo>
                <a:lnTo>
                  <a:pt x="124855" y="1743681"/>
                </a:lnTo>
                <a:lnTo>
                  <a:pt x="158315" y="1804536"/>
                </a:lnTo>
                <a:lnTo>
                  <a:pt x="194343" y="1846750"/>
                </a:lnTo>
                <a:lnTo>
                  <a:pt x="232491" y="1868655"/>
                </a:lnTo>
                <a:lnTo>
                  <a:pt x="252222" y="1871472"/>
                </a:lnTo>
                <a:lnTo>
                  <a:pt x="271952" y="1868655"/>
                </a:lnTo>
                <a:lnTo>
                  <a:pt x="310100" y="1846750"/>
                </a:lnTo>
                <a:lnTo>
                  <a:pt x="346128" y="1804536"/>
                </a:lnTo>
                <a:lnTo>
                  <a:pt x="379588" y="1743681"/>
                </a:lnTo>
                <a:lnTo>
                  <a:pt x="395217" y="1706784"/>
                </a:lnTo>
                <a:lnTo>
                  <a:pt x="410035" y="1665851"/>
                </a:lnTo>
                <a:lnTo>
                  <a:pt x="423990" y="1621092"/>
                </a:lnTo>
                <a:lnTo>
                  <a:pt x="437023" y="1572714"/>
                </a:lnTo>
                <a:lnTo>
                  <a:pt x="449080" y="1520925"/>
                </a:lnTo>
                <a:lnTo>
                  <a:pt x="460104" y="1465934"/>
                </a:lnTo>
                <a:lnTo>
                  <a:pt x="470041" y="1407950"/>
                </a:lnTo>
                <a:lnTo>
                  <a:pt x="478833" y="1347180"/>
                </a:lnTo>
                <a:lnTo>
                  <a:pt x="486426" y="1283833"/>
                </a:lnTo>
                <a:lnTo>
                  <a:pt x="492764" y="1218118"/>
                </a:lnTo>
                <a:lnTo>
                  <a:pt x="497790" y="1150242"/>
                </a:lnTo>
                <a:lnTo>
                  <a:pt x="501449" y="1080414"/>
                </a:lnTo>
                <a:lnTo>
                  <a:pt x="503686" y="1008842"/>
                </a:lnTo>
                <a:lnTo>
                  <a:pt x="504444" y="935736"/>
                </a:lnTo>
                <a:lnTo>
                  <a:pt x="503686" y="862629"/>
                </a:lnTo>
                <a:lnTo>
                  <a:pt x="501449" y="791057"/>
                </a:lnTo>
                <a:lnTo>
                  <a:pt x="497790" y="721229"/>
                </a:lnTo>
                <a:lnTo>
                  <a:pt x="492764" y="653353"/>
                </a:lnTo>
                <a:lnTo>
                  <a:pt x="486426" y="587638"/>
                </a:lnTo>
                <a:lnTo>
                  <a:pt x="478833" y="524291"/>
                </a:lnTo>
                <a:lnTo>
                  <a:pt x="470041" y="463521"/>
                </a:lnTo>
                <a:lnTo>
                  <a:pt x="460104" y="405537"/>
                </a:lnTo>
                <a:lnTo>
                  <a:pt x="449080" y="350546"/>
                </a:lnTo>
                <a:lnTo>
                  <a:pt x="437023" y="298757"/>
                </a:lnTo>
                <a:lnTo>
                  <a:pt x="423990" y="250379"/>
                </a:lnTo>
                <a:lnTo>
                  <a:pt x="410035" y="205620"/>
                </a:lnTo>
                <a:lnTo>
                  <a:pt x="395217" y="164687"/>
                </a:lnTo>
                <a:lnTo>
                  <a:pt x="379588" y="127790"/>
                </a:lnTo>
                <a:lnTo>
                  <a:pt x="346128" y="66935"/>
                </a:lnTo>
                <a:lnTo>
                  <a:pt x="310100" y="24721"/>
                </a:lnTo>
                <a:lnTo>
                  <a:pt x="271952" y="2816"/>
                </a:lnTo>
                <a:lnTo>
                  <a:pt x="252222" y="0"/>
                </a:lnTo>
                <a:close/>
              </a:path>
            </a:pathLst>
          </a:custGeom>
          <a:ln w="12699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89133" y="4424171"/>
            <a:ext cx="455930" cy="1659255"/>
          </a:xfrm>
          <a:custGeom>
            <a:avLst/>
            <a:gdLst/>
            <a:ahLst/>
            <a:cxnLst/>
            <a:rect l="l" t="t" r="r" b="b"/>
            <a:pathLst>
              <a:path w="455929" h="1659254">
                <a:moveTo>
                  <a:pt x="30545" y="1583688"/>
                </a:moveTo>
                <a:lnTo>
                  <a:pt x="0" y="1575816"/>
                </a:lnTo>
                <a:lnTo>
                  <a:pt x="17526" y="1658874"/>
                </a:lnTo>
                <a:lnTo>
                  <a:pt x="27432" y="1647629"/>
                </a:lnTo>
                <a:lnTo>
                  <a:pt x="27432" y="1595628"/>
                </a:lnTo>
                <a:lnTo>
                  <a:pt x="30545" y="1583688"/>
                </a:lnTo>
                <a:close/>
              </a:path>
              <a:path w="455929" h="1659254">
                <a:moveTo>
                  <a:pt x="42714" y="1586824"/>
                </a:moveTo>
                <a:lnTo>
                  <a:pt x="30545" y="1583688"/>
                </a:lnTo>
                <a:lnTo>
                  <a:pt x="27432" y="1595628"/>
                </a:lnTo>
                <a:lnTo>
                  <a:pt x="39624" y="1598676"/>
                </a:lnTo>
                <a:lnTo>
                  <a:pt x="42714" y="1586824"/>
                </a:lnTo>
                <a:close/>
              </a:path>
              <a:path w="455929" h="1659254">
                <a:moveTo>
                  <a:pt x="73914" y="1594866"/>
                </a:moveTo>
                <a:lnTo>
                  <a:pt x="42714" y="1586824"/>
                </a:lnTo>
                <a:lnTo>
                  <a:pt x="39624" y="1598676"/>
                </a:lnTo>
                <a:lnTo>
                  <a:pt x="27432" y="1595628"/>
                </a:lnTo>
                <a:lnTo>
                  <a:pt x="27432" y="1647629"/>
                </a:lnTo>
                <a:lnTo>
                  <a:pt x="73914" y="1594866"/>
                </a:lnTo>
                <a:close/>
              </a:path>
              <a:path w="455929" h="1659254">
                <a:moveTo>
                  <a:pt x="455675" y="3048"/>
                </a:moveTo>
                <a:lnTo>
                  <a:pt x="443483" y="0"/>
                </a:lnTo>
                <a:lnTo>
                  <a:pt x="30545" y="1583688"/>
                </a:lnTo>
                <a:lnTo>
                  <a:pt x="42714" y="1586824"/>
                </a:lnTo>
                <a:lnTo>
                  <a:pt x="455675" y="30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931028" y="5471921"/>
            <a:ext cx="2165350" cy="28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SimSun"/>
                <a:cs typeface="SimSun"/>
              </a:rPr>
              <a:t>暗的背景：</a:t>
            </a:r>
            <a:r>
              <a:rPr dirty="0" sz="1800">
                <a:latin typeface="Times New Roman"/>
                <a:cs typeface="Times New Roman"/>
              </a:rPr>
              <a:t>f(x,y)</a:t>
            </a:r>
            <a:r>
              <a:rPr dirty="0" sz="1800">
                <a:latin typeface="SimSun"/>
                <a:cs typeface="SimSun"/>
              </a:rPr>
              <a:t>≤</a:t>
            </a:r>
            <a:r>
              <a:rPr dirty="0" sz="1800" spc="-5">
                <a:latin typeface="Times New Roman"/>
                <a:cs typeface="Times New Roman"/>
              </a:rPr>
              <a:t>T1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1028" y="5884151"/>
            <a:ext cx="1625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SimSun"/>
                <a:cs typeface="SimSun"/>
              </a:rPr>
              <a:t>亮的一个对象：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02679" y="5884151"/>
            <a:ext cx="1442720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Times New Roman"/>
                <a:cs typeface="Times New Roman"/>
              </a:rPr>
              <a:t>T</a:t>
            </a:r>
            <a:r>
              <a:rPr dirty="0" baseline="-23148" sz="1800">
                <a:latin typeface="Times New Roman"/>
                <a:cs typeface="Times New Roman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&lt;f(x,y) </a:t>
            </a:r>
            <a:r>
              <a:rPr dirty="0" sz="1800">
                <a:latin typeface="SimSun"/>
                <a:cs typeface="SimSun"/>
              </a:rPr>
              <a:t>≤</a:t>
            </a:r>
            <a:r>
              <a:rPr dirty="0" sz="1800" spc="-450">
                <a:latin typeface="SimSun"/>
                <a:cs typeface="SimSu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</a:t>
            </a:r>
            <a:r>
              <a:rPr dirty="0" baseline="-23148" sz="1800">
                <a:latin typeface="Times New Roman"/>
                <a:cs typeface="Times New Roman"/>
              </a:rPr>
              <a:t>2</a:t>
            </a:r>
            <a:endParaRPr baseline="-23148"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31028" y="6297167"/>
            <a:ext cx="2827655" cy="334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SimSun"/>
                <a:cs typeface="SimSun"/>
              </a:rPr>
              <a:t>亮的另一个对象：</a:t>
            </a:r>
            <a:r>
              <a:rPr dirty="0" sz="1800">
                <a:latin typeface="Times New Roman"/>
                <a:cs typeface="Times New Roman"/>
              </a:rPr>
              <a:t>f(x,y) &gt; </a:t>
            </a:r>
            <a:r>
              <a:rPr dirty="0" sz="1800" spc="-5">
                <a:latin typeface="Times New Roman"/>
                <a:cs typeface="Times New Roman"/>
              </a:rPr>
              <a:t>T</a:t>
            </a:r>
            <a:r>
              <a:rPr dirty="0" baseline="-23148" sz="1800">
                <a:latin typeface="Times New Roman"/>
                <a:cs typeface="Times New Roman"/>
              </a:rPr>
              <a:t>2</a:t>
            </a:r>
            <a:endParaRPr baseline="-23148"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9154" rIns="0" bIns="0" rtlCol="0" vert="horz">
            <a:spAutoFit/>
          </a:bodyPr>
          <a:lstStyle/>
          <a:p>
            <a:pPr marL="641350">
              <a:lnSpc>
                <a:spcPct val="100000"/>
              </a:lnSpc>
              <a:tabLst>
                <a:tab pos="1052830" algn="l"/>
              </a:tabLst>
            </a:pPr>
            <a:r>
              <a:rPr dirty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/>
              <a:t>基础</a:t>
            </a:r>
            <a:endParaRPr sz="3200">
              <a:latin typeface="Times New Roman"/>
              <a:cs typeface="Times New Roman"/>
            </a:endParaRPr>
          </a:p>
          <a:p>
            <a:pPr marL="1098550">
              <a:lnSpc>
                <a:spcPts val="3195"/>
              </a:lnSpc>
              <a:spcBef>
                <a:spcPts val="1675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/>
              <a:t>阈值处理操作</a:t>
            </a:r>
            <a:endParaRPr sz="2800">
              <a:latin typeface="Times New Roman"/>
              <a:cs typeface="Times New Roman"/>
            </a:endParaRPr>
          </a:p>
          <a:p>
            <a:pPr marL="1301750" indent="1946910">
              <a:lnSpc>
                <a:spcPts val="4275"/>
              </a:lnSpc>
            </a:pPr>
            <a:r>
              <a:rPr dirty="0" sz="2650" spc="-5" i="1">
                <a:latin typeface="Times New Roman"/>
                <a:cs typeface="Times New Roman"/>
              </a:rPr>
              <a:t>T</a:t>
            </a:r>
            <a:r>
              <a:rPr dirty="0" sz="2650" spc="-95" i="1">
                <a:latin typeface="Times New Roman"/>
                <a:cs typeface="Times New Roman"/>
              </a:rPr>
              <a:t> </a:t>
            </a:r>
            <a:r>
              <a:rPr dirty="0" sz="2650" spc="160">
                <a:latin typeface="Symbol"/>
                <a:cs typeface="Symbol"/>
              </a:rPr>
              <a:t></a:t>
            </a:r>
            <a:r>
              <a:rPr dirty="0" sz="2650" spc="-15" i="1">
                <a:latin typeface="Times New Roman"/>
                <a:cs typeface="Times New Roman"/>
              </a:rPr>
              <a:t>T</a:t>
            </a:r>
            <a:r>
              <a:rPr dirty="0" sz="3700" spc="-525">
                <a:latin typeface="Symbol"/>
                <a:cs typeface="Symbol"/>
              </a:rPr>
              <a:t></a:t>
            </a:r>
            <a:r>
              <a:rPr dirty="0" sz="2650" spc="-185" i="1">
                <a:latin typeface="Times New Roman"/>
                <a:cs typeface="Times New Roman"/>
              </a:rPr>
              <a:t>x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295">
                <a:latin typeface="Times New Roman"/>
                <a:cs typeface="Times New Roman"/>
              </a:rPr>
              <a:t> </a:t>
            </a:r>
            <a:r>
              <a:rPr dirty="0" sz="2650" spc="-145" i="1">
                <a:latin typeface="Times New Roman"/>
                <a:cs typeface="Times New Roman"/>
              </a:rPr>
              <a:t>y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229">
                <a:latin typeface="Times New Roman"/>
                <a:cs typeface="Times New Roman"/>
              </a:rPr>
              <a:t> </a:t>
            </a:r>
            <a:r>
              <a:rPr dirty="0" sz="2650" spc="-165" i="1">
                <a:latin typeface="Times New Roman"/>
                <a:cs typeface="Times New Roman"/>
              </a:rPr>
              <a:t>p</a:t>
            </a:r>
            <a:r>
              <a:rPr dirty="0" sz="3600" spc="-425">
                <a:latin typeface="Symbol"/>
                <a:cs typeface="Symbol"/>
              </a:rPr>
              <a:t></a:t>
            </a:r>
            <a:r>
              <a:rPr dirty="0" sz="2650" spc="-180" i="1">
                <a:latin typeface="Times New Roman"/>
                <a:cs typeface="Times New Roman"/>
              </a:rPr>
              <a:t>x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295">
                <a:latin typeface="Times New Roman"/>
                <a:cs typeface="Times New Roman"/>
              </a:rPr>
              <a:t> </a:t>
            </a:r>
            <a:r>
              <a:rPr dirty="0" sz="2650" spc="-50" i="1">
                <a:latin typeface="Times New Roman"/>
                <a:cs typeface="Times New Roman"/>
              </a:rPr>
              <a:t>y</a:t>
            </a:r>
            <a:r>
              <a:rPr dirty="0" sz="3600" spc="-675">
                <a:latin typeface="Symbol"/>
                <a:cs typeface="Symbol"/>
              </a:rPr>
              <a:t>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90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f</a:t>
            </a:r>
            <a:r>
              <a:rPr dirty="0" sz="2650" spc="-265" i="1">
                <a:latin typeface="Times New Roman"/>
                <a:cs typeface="Times New Roman"/>
              </a:rPr>
              <a:t> </a:t>
            </a:r>
            <a:r>
              <a:rPr dirty="0" sz="3600" spc="-425">
                <a:latin typeface="Symbol"/>
                <a:cs typeface="Symbol"/>
              </a:rPr>
              <a:t></a:t>
            </a:r>
            <a:r>
              <a:rPr dirty="0" sz="2650" spc="-185" i="1">
                <a:latin typeface="Times New Roman"/>
                <a:cs typeface="Times New Roman"/>
              </a:rPr>
              <a:t>x</a:t>
            </a:r>
            <a:r>
              <a:rPr dirty="0" sz="2650" spc="-5">
                <a:latin typeface="Times New Roman"/>
                <a:cs typeface="Times New Roman"/>
              </a:rPr>
              <a:t>,</a:t>
            </a:r>
            <a:r>
              <a:rPr dirty="0" sz="2650" spc="-295">
                <a:latin typeface="Times New Roman"/>
                <a:cs typeface="Times New Roman"/>
              </a:rPr>
              <a:t> </a:t>
            </a:r>
            <a:r>
              <a:rPr dirty="0" sz="2650" spc="-45" i="1">
                <a:latin typeface="Times New Roman"/>
                <a:cs typeface="Times New Roman"/>
              </a:rPr>
              <a:t>y</a:t>
            </a:r>
            <a:r>
              <a:rPr dirty="0" sz="3600" spc="-630">
                <a:latin typeface="Symbol"/>
                <a:cs typeface="Symbol"/>
              </a:rPr>
              <a:t></a:t>
            </a:r>
            <a:r>
              <a:rPr dirty="0" sz="3700" spc="-509">
                <a:latin typeface="Symbol"/>
                <a:cs typeface="Symbol"/>
              </a:rPr>
              <a:t></a:t>
            </a:r>
            <a:endParaRPr sz="3700">
              <a:latin typeface="Symbol"/>
              <a:cs typeface="Symbol"/>
            </a:endParaRPr>
          </a:p>
          <a:p>
            <a:pPr marL="1098550" marR="5080" indent="203200">
              <a:lnSpc>
                <a:spcPct val="101099"/>
              </a:lnSpc>
              <a:spcBef>
                <a:spcPts val="3240"/>
              </a:spcBef>
            </a:pPr>
            <a:r>
              <a:rPr dirty="0" sz="2800" spc="-5"/>
              <a:t>f(x,y)是点(x,y)的灰度级，p(x,y)表示该点 的局部性质，如以(x,y)为中心的邻域的平均 灰度级</a:t>
            </a:r>
            <a:endParaRPr sz="2800"/>
          </a:p>
          <a:p>
            <a:pPr marL="1098550">
              <a:lnSpc>
                <a:spcPts val="3295"/>
              </a:lnSpc>
              <a:spcBef>
                <a:spcPts val="1685"/>
              </a:spcBef>
              <a:tabLst>
                <a:tab pos="147701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/>
              <a:t>阈值处理后的图像g(x,y)定义为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5086" y="5931687"/>
            <a:ext cx="1637664" cy="927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415"/>
              </a:lnSpc>
              <a:tabLst>
                <a:tab pos="592455" algn="l"/>
              </a:tabLst>
            </a:pPr>
            <a:r>
              <a:rPr dirty="0" baseline="-3787" sz="3300" spc="-540">
                <a:latin typeface="Symbol"/>
                <a:cs typeface="Symbol"/>
              </a:rPr>
              <a:t></a:t>
            </a:r>
            <a:r>
              <a:rPr dirty="0" sz="2200" spc="-5">
                <a:latin typeface="Times New Roman"/>
                <a:cs typeface="Times New Roman"/>
              </a:rPr>
              <a:t>1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5" i="1">
                <a:latin typeface="Times New Roman"/>
                <a:cs typeface="Times New Roman"/>
              </a:rPr>
              <a:t>f</a:t>
            </a:r>
            <a:r>
              <a:rPr dirty="0" sz="2200" spc="-200" i="1">
                <a:latin typeface="Times New Roman"/>
                <a:cs typeface="Times New Roman"/>
              </a:rPr>
              <a:t> </a:t>
            </a:r>
            <a:r>
              <a:rPr dirty="0" sz="2950" spc="-325">
                <a:latin typeface="Symbol"/>
                <a:cs typeface="Symbol"/>
              </a:rPr>
              <a:t></a:t>
            </a:r>
            <a:r>
              <a:rPr dirty="0" sz="2200" spc="-130" i="1">
                <a:latin typeface="Times New Roman"/>
                <a:cs typeface="Times New Roman"/>
              </a:rPr>
              <a:t>x</a:t>
            </a:r>
            <a:r>
              <a:rPr dirty="0" sz="2200" spc="-5">
                <a:latin typeface="Times New Roman"/>
                <a:cs typeface="Times New Roman"/>
              </a:rPr>
              <a:t>,</a:t>
            </a:r>
            <a:r>
              <a:rPr dirty="0" sz="2200" spc="-225">
                <a:latin typeface="Times New Roman"/>
                <a:cs typeface="Times New Roman"/>
              </a:rPr>
              <a:t> </a:t>
            </a:r>
            <a:r>
              <a:rPr dirty="0" sz="2200" spc="-15" i="1">
                <a:latin typeface="Times New Roman"/>
                <a:cs typeface="Times New Roman"/>
              </a:rPr>
              <a:t>y</a:t>
            </a:r>
            <a:r>
              <a:rPr dirty="0" sz="2950" spc="-370">
                <a:latin typeface="Symbol"/>
                <a:cs typeface="Symbol"/>
              </a:rPr>
              <a:t></a:t>
            </a:r>
            <a:r>
              <a:rPr dirty="0" sz="2950" spc="-434">
                <a:latin typeface="Times New Roman"/>
                <a:cs typeface="Times New Roman"/>
              </a:rPr>
              <a:t> </a:t>
            </a:r>
            <a:r>
              <a:rPr dirty="0" sz="2200" spc="170">
                <a:latin typeface="Symbol"/>
                <a:cs typeface="Symbol"/>
              </a:rPr>
              <a:t></a:t>
            </a:r>
            <a:r>
              <a:rPr dirty="0" sz="2200" spc="-5" i="1">
                <a:latin typeface="Times New Roman"/>
                <a:cs typeface="Times New Roman"/>
              </a:rPr>
              <a:t>T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3415"/>
              </a:lnSpc>
              <a:tabLst>
                <a:tab pos="633095" algn="l"/>
              </a:tabLst>
            </a:pPr>
            <a:r>
              <a:rPr dirty="0" baseline="-13888" sz="3300" spc="-270">
                <a:latin typeface="Symbol"/>
                <a:cs typeface="Symbol"/>
              </a:rPr>
              <a:t></a:t>
            </a:r>
            <a:r>
              <a:rPr dirty="0" sz="2200" spc="-5">
                <a:latin typeface="Times New Roman"/>
                <a:cs typeface="Times New Roman"/>
              </a:rPr>
              <a:t>0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5" i="1">
                <a:latin typeface="Times New Roman"/>
                <a:cs typeface="Times New Roman"/>
              </a:rPr>
              <a:t>f</a:t>
            </a:r>
            <a:r>
              <a:rPr dirty="0" sz="2200" spc="-200" i="1">
                <a:latin typeface="Times New Roman"/>
                <a:cs typeface="Times New Roman"/>
              </a:rPr>
              <a:t> </a:t>
            </a:r>
            <a:r>
              <a:rPr dirty="0" sz="2950" spc="-325">
                <a:latin typeface="Symbol"/>
                <a:cs typeface="Symbol"/>
              </a:rPr>
              <a:t></a:t>
            </a:r>
            <a:r>
              <a:rPr dirty="0" sz="2200" spc="-135" i="1">
                <a:latin typeface="Times New Roman"/>
                <a:cs typeface="Times New Roman"/>
              </a:rPr>
              <a:t>x</a:t>
            </a:r>
            <a:r>
              <a:rPr dirty="0" sz="2200" spc="-5">
                <a:latin typeface="Times New Roman"/>
                <a:cs typeface="Times New Roman"/>
              </a:rPr>
              <a:t>,</a:t>
            </a:r>
            <a:r>
              <a:rPr dirty="0" sz="2200" spc="-220">
                <a:latin typeface="Times New Roman"/>
                <a:cs typeface="Times New Roman"/>
              </a:rPr>
              <a:t> </a:t>
            </a:r>
            <a:r>
              <a:rPr dirty="0" sz="2200" spc="-15" i="1">
                <a:latin typeface="Times New Roman"/>
                <a:cs typeface="Times New Roman"/>
              </a:rPr>
              <a:t>y</a:t>
            </a:r>
            <a:r>
              <a:rPr dirty="0" sz="2950" spc="-100">
                <a:latin typeface="Symbol"/>
                <a:cs typeface="Symbol"/>
              </a:rPr>
              <a:t></a:t>
            </a:r>
            <a:r>
              <a:rPr dirty="0" sz="2200" spc="170">
                <a:latin typeface="Symbol"/>
                <a:cs typeface="Symbol"/>
              </a:rPr>
              <a:t></a:t>
            </a:r>
            <a:r>
              <a:rPr dirty="0" sz="2200" spc="-5" i="1">
                <a:latin typeface="Times New Roman"/>
                <a:cs typeface="Times New Roman"/>
              </a:rPr>
              <a:t>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5632" y="6136665"/>
            <a:ext cx="1032510" cy="485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25" i="1">
                <a:latin typeface="Times New Roman"/>
                <a:cs typeface="Times New Roman"/>
              </a:rPr>
              <a:t>g</a:t>
            </a:r>
            <a:r>
              <a:rPr dirty="0" sz="2950" spc="-325">
                <a:latin typeface="Symbol"/>
                <a:cs typeface="Symbol"/>
              </a:rPr>
              <a:t></a:t>
            </a:r>
            <a:r>
              <a:rPr dirty="0" sz="2200" spc="-135" i="1">
                <a:latin typeface="Times New Roman"/>
                <a:cs typeface="Times New Roman"/>
              </a:rPr>
              <a:t>x</a:t>
            </a:r>
            <a:r>
              <a:rPr dirty="0" sz="2200" spc="-5">
                <a:latin typeface="Times New Roman"/>
                <a:cs typeface="Times New Roman"/>
              </a:rPr>
              <a:t>,</a:t>
            </a:r>
            <a:r>
              <a:rPr dirty="0" sz="2200" spc="-220">
                <a:latin typeface="Times New Roman"/>
                <a:cs typeface="Times New Roman"/>
              </a:rPr>
              <a:t> </a:t>
            </a:r>
            <a:r>
              <a:rPr dirty="0" sz="2200" spc="-15" i="1">
                <a:latin typeface="Times New Roman"/>
                <a:cs typeface="Times New Roman"/>
              </a:rPr>
              <a:t>y</a:t>
            </a:r>
            <a:r>
              <a:rPr dirty="0" sz="2950" spc="-370">
                <a:latin typeface="Symbol"/>
                <a:cs typeface="Symbol"/>
              </a:rPr>
              <a:t></a:t>
            </a:r>
            <a:r>
              <a:rPr dirty="0" sz="2950" spc="-434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ymbol"/>
                <a:cs typeface="Symbol"/>
              </a:rPr>
              <a:t></a:t>
            </a:r>
            <a:r>
              <a:rPr dirty="0" sz="2200" spc="-260">
                <a:latin typeface="Times New Roman"/>
                <a:cs typeface="Times New Roman"/>
              </a:rPr>
              <a:t> </a:t>
            </a:r>
            <a:r>
              <a:rPr dirty="0" baseline="-10101" sz="3300" spc="-7">
                <a:latin typeface="Symbol"/>
                <a:cs typeface="Symbol"/>
              </a:rPr>
              <a:t></a:t>
            </a:r>
            <a:endParaRPr baseline="-10101" sz="3300">
              <a:latin typeface="Symbol"/>
              <a:cs typeface="Symbo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阈值处理</a:t>
            </a:r>
          </a:p>
        </p:txBody>
      </p:sp>
    </p:spTree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37690"/>
            <a:ext cx="124968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基础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298" y="3179317"/>
            <a:ext cx="7158355" cy="3196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标记为1的像素对应于对象，标记为0的像素 对应于背景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当T仅取决于f(x,y)，阈值称为全局的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当T取决于f(x,y)和p(x,y)，阈值是局部的</a:t>
            </a:r>
            <a:endParaRPr sz="2800">
              <a:latin typeface="NSimSun"/>
              <a:cs typeface="NSimSun"/>
            </a:endParaRPr>
          </a:p>
          <a:p>
            <a:pPr marL="12700" marR="182245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当T取决于空间坐标x和y，阈值就是动态的 或自适应的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2180" y="2260371"/>
            <a:ext cx="1637664" cy="927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415"/>
              </a:lnSpc>
              <a:tabLst>
                <a:tab pos="592455" algn="l"/>
              </a:tabLst>
            </a:pPr>
            <a:r>
              <a:rPr dirty="0" baseline="-3787" sz="3300" spc="-540">
                <a:latin typeface="Symbol"/>
                <a:cs typeface="Symbol"/>
              </a:rPr>
              <a:t></a:t>
            </a:r>
            <a:r>
              <a:rPr dirty="0" sz="2200" spc="-5">
                <a:latin typeface="Times New Roman"/>
                <a:cs typeface="Times New Roman"/>
              </a:rPr>
              <a:t>1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5" i="1">
                <a:latin typeface="Times New Roman"/>
                <a:cs typeface="Times New Roman"/>
              </a:rPr>
              <a:t>f</a:t>
            </a:r>
            <a:r>
              <a:rPr dirty="0" sz="2200" spc="-200" i="1">
                <a:latin typeface="Times New Roman"/>
                <a:cs typeface="Times New Roman"/>
              </a:rPr>
              <a:t> </a:t>
            </a:r>
            <a:r>
              <a:rPr dirty="0" sz="2950" spc="-325">
                <a:latin typeface="Symbol"/>
                <a:cs typeface="Symbol"/>
              </a:rPr>
              <a:t></a:t>
            </a:r>
            <a:r>
              <a:rPr dirty="0" sz="2200" spc="-130" i="1">
                <a:latin typeface="Times New Roman"/>
                <a:cs typeface="Times New Roman"/>
              </a:rPr>
              <a:t>x</a:t>
            </a:r>
            <a:r>
              <a:rPr dirty="0" sz="2200" spc="-5">
                <a:latin typeface="Times New Roman"/>
                <a:cs typeface="Times New Roman"/>
              </a:rPr>
              <a:t>,</a:t>
            </a:r>
            <a:r>
              <a:rPr dirty="0" sz="2200" spc="-225">
                <a:latin typeface="Times New Roman"/>
                <a:cs typeface="Times New Roman"/>
              </a:rPr>
              <a:t> </a:t>
            </a:r>
            <a:r>
              <a:rPr dirty="0" sz="2200" spc="-15" i="1">
                <a:latin typeface="Times New Roman"/>
                <a:cs typeface="Times New Roman"/>
              </a:rPr>
              <a:t>y</a:t>
            </a:r>
            <a:r>
              <a:rPr dirty="0" sz="2950" spc="-370">
                <a:latin typeface="Symbol"/>
                <a:cs typeface="Symbol"/>
              </a:rPr>
              <a:t></a:t>
            </a:r>
            <a:r>
              <a:rPr dirty="0" sz="2950" spc="-434">
                <a:latin typeface="Times New Roman"/>
                <a:cs typeface="Times New Roman"/>
              </a:rPr>
              <a:t> </a:t>
            </a:r>
            <a:r>
              <a:rPr dirty="0" sz="2200" spc="170">
                <a:latin typeface="Symbol"/>
                <a:cs typeface="Symbol"/>
              </a:rPr>
              <a:t></a:t>
            </a:r>
            <a:r>
              <a:rPr dirty="0" sz="2200" spc="-5" i="1">
                <a:latin typeface="Times New Roman"/>
                <a:cs typeface="Times New Roman"/>
              </a:rPr>
              <a:t>T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3415"/>
              </a:lnSpc>
              <a:tabLst>
                <a:tab pos="633095" algn="l"/>
              </a:tabLst>
            </a:pPr>
            <a:r>
              <a:rPr dirty="0" baseline="-13888" sz="3300" spc="-270">
                <a:latin typeface="Symbol"/>
                <a:cs typeface="Symbol"/>
              </a:rPr>
              <a:t></a:t>
            </a:r>
            <a:r>
              <a:rPr dirty="0" sz="2200" spc="-5">
                <a:latin typeface="Times New Roman"/>
                <a:cs typeface="Times New Roman"/>
              </a:rPr>
              <a:t>0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5" i="1">
                <a:latin typeface="Times New Roman"/>
                <a:cs typeface="Times New Roman"/>
              </a:rPr>
              <a:t>f</a:t>
            </a:r>
            <a:r>
              <a:rPr dirty="0" sz="2200" spc="-200" i="1">
                <a:latin typeface="Times New Roman"/>
                <a:cs typeface="Times New Roman"/>
              </a:rPr>
              <a:t> </a:t>
            </a:r>
            <a:r>
              <a:rPr dirty="0" sz="2950" spc="-325">
                <a:latin typeface="Symbol"/>
                <a:cs typeface="Symbol"/>
              </a:rPr>
              <a:t></a:t>
            </a:r>
            <a:r>
              <a:rPr dirty="0" sz="2200" spc="-135" i="1">
                <a:latin typeface="Times New Roman"/>
                <a:cs typeface="Times New Roman"/>
              </a:rPr>
              <a:t>x</a:t>
            </a:r>
            <a:r>
              <a:rPr dirty="0" sz="2200" spc="-5">
                <a:latin typeface="Times New Roman"/>
                <a:cs typeface="Times New Roman"/>
              </a:rPr>
              <a:t>,</a:t>
            </a:r>
            <a:r>
              <a:rPr dirty="0" sz="2200" spc="-220">
                <a:latin typeface="Times New Roman"/>
                <a:cs typeface="Times New Roman"/>
              </a:rPr>
              <a:t> </a:t>
            </a:r>
            <a:r>
              <a:rPr dirty="0" sz="2200" spc="-15" i="1">
                <a:latin typeface="Times New Roman"/>
                <a:cs typeface="Times New Roman"/>
              </a:rPr>
              <a:t>y</a:t>
            </a:r>
            <a:r>
              <a:rPr dirty="0" sz="2950" spc="-100">
                <a:latin typeface="Symbol"/>
                <a:cs typeface="Symbol"/>
              </a:rPr>
              <a:t></a:t>
            </a:r>
            <a:r>
              <a:rPr dirty="0" sz="2200" spc="170">
                <a:latin typeface="Symbol"/>
                <a:cs typeface="Symbol"/>
              </a:rPr>
              <a:t></a:t>
            </a:r>
            <a:r>
              <a:rPr dirty="0" sz="2200" spc="-5" i="1">
                <a:latin typeface="Times New Roman"/>
                <a:cs typeface="Times New Roman"/>
              </a:rPr>
              <a:t>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2726" y="2465349"/>
            <a:ext cx="1032510" cy="485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25" i="1">
                <a:latin typeface="Times New Roman"/>
                <a:cs typeface="Times New Roman"/>
              </a:rPr>
              <a:t>g</a:t>
            </a:r>
            <a:r>
              <a:rPr dirty="0" sz="2950" spc="-325">
                <a:latin typeface="Symbol"/>
                <a:cs typeface="Symbol"/>
              </a:rPr>
              <a:t></a:t>
            </a:r>
            <a:r>
              <a:rPr dirty="0" sz="2200" spc="-135" i="1">
                <a:latin typeface="Times New Roman"/>
                <a:cs typeface="Times New Roman"/>
              </a:rPr>
              <a:t>x</a:t>
            </a:r>
            <a:r>
              <a:rPr dirty="0" sz="2200" spc="-5">
                <a:latin typeface="Times New Roman"/>
                <a:cs typeface="Times New Roman"/>
              </a:rPr>
              <a:t>,</a:t>
            </a:r>
            <a:r>
              <a:rPr dirty="0" sz="2200" spc="-220">
                <a:latin typeface="Times New Roman"/>
                <a:cs typeface="Times New Roman"/>
              </a:rPr>
              <a:t> </a:t>
            </a:r>
            <a:r>
              <a:rPr dirty="0" sz="2200" spc="-15" i="1">
                <a:latin typeface="Times New Roman"/>
                <a:cs typeface="Times New Roman"/>
              </a:rPr>
              <a:t>y</a:t>
            </a:r>
            <a:r>
              <a:rPr dirty="0" sz="2950" spc="-370">
                <a:latin typeface="Symbol"/>
                <a:cs typeface="Symbol"/>
              </a:rPr>
              <a:t></a:t>
            </a:r>
            <a:r>
              <a:rPr dirty="0" sz="2950" spc="-434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ymbol"/>
                <a:cs typeface="Symbol"/>
              </a:rPr>
              <a:t></a:t>
            </a:r>
            <a:r>
              <a:rPr dirty="0" sz="2200" spc="-260">
                <a:latin typeface="Times New Roman"/>
                <a:cs typeface="Times New Roman"/>
              </a:rPr>
              <a:t> </a:t>
            </a:r>
            <a:r>
              <a:rPr dirty="0" baseline="-10101" sz="3300" spc="-7">
                <a:latin typeface="Symbol"/>
                <a:cs typeface="Symbol"/>
              </a:rPr>
              <a:t></a:t>
            </a:r>
            <a:endParaRPr baseline="-10101" sz="3300">
              <a:latin typeface="Symbol"/>
              <a:cs typeface="Symbo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阈值处理</a:t>
            </a:r>
          </a:p>
        </p:txBody>
      </p:sp>
    </p:spTree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368617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基本全局阈值例子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0161" y="2481072"/>
            <a:ext cx="6194297" cy="446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14941" y="5649467"/>
            <a:ext cx="647700" cy="1369060"/>
          </a:xfrm>
          <a:custGeom>
            <a:avLst/>
            <a:gdLst/>
            <a:ahLst/>
            <a:cxnLst/>
            <a:rect l="l" t="t" r="r" b="b"/>
            <a:pathLst>
              <a:path w="647700" h="1369059">
                <a:moveTo>
                  <a:pt x="323850" y="0"/>
                </a:moveTo>
                <a:lnTo>
                  <a:pt x="265581" y="11023"/>
                </a:lnTo>
                <a:lnTo>
                  <a:pt x="210762" y="42805"/>
                </a:lnTo>
                <a:lnTo>
                  <a:pt x="160302" y="93415"/>
                </a:lnTo>
                <a:lnTo>
                  <a:pt x="136990" y="125177"/>
                </a:lnTo>
                <a:lnTo>
                  <a:pt x="115110" y="160921"/>
                </a:lnTo>
                <a:lnTo>
                  <a:pt x="94773" y="200406"/>
                </a:lnTo>
                <a:lnTo>
                  <a:pt x="76095" y="243390"/>
                </a:lnTo>
                <a:lnTo>
                  <a:pt x="59188" y="289633"/>
                </a:lnTo>
                <a:lnTo>
                  <a:pt x="44167" y="338892"/>
                </a:lnTo>
                <a:lnTo>
                  <a:pt x="31145" y="390926"/>
                </a:lnTo>
                <a:lnTo>
                  <a:pt x="20236" y="445495"/>
                </a:lnTo>
                <a:lnTo>
                  <a:pt x="11553" y="502355"/>
                </a:lnTo>
                <a:lnTo>
                  <a:pt x="5210" y="561266"/>
                </a:lnTo>
                <a:lnTo>
                  <a:pt x="1321" y="621987"/>
                </a:lnTo>
                <a:lnTo>
                  <a:pt x="0" y="684276"/>
                </a:lnTo>
                <a:lnTo>
                  <a:pt x="1321" y="746564"/>
                </a:lnTo>
                <a:lnTo>
                  <a:pt x="5210" y="807285"/>
                </a:lnTo>
                <a:lnTo>
                  <a:pt x="11553" y="866196"/>
                </a:lnTo>
                <a:lnTo>
                  <a:pt x="20236" y="923056"/>
                </a:lnTo>
                <a:lnTo>
                  <a:pt x="31145" y="977625"/>
                </a:lnTo>
                <a:lnTo>
                  <a:pt x="44167" y="1029659"/>
                </a:lnTo>
                <a:lnTo>
                  <a:pt x="59188" y="1078918"/>
                </a:lnTo>
                <a:lnTo>
                  <a:pt x="76095" y="1125161"/>
                </a:lnTo>
                <a:lnTo>
                  <a:pt x="94773" y="1168146"/>
                </a:lnTo>
                <a:lnTo>
                  <a:pt x="115110" y="1207630"/>
                </a:lnTo>
                <a:lnTo>
                  <a:pt x="136990" y="1243374"/>
                </a:lnTo>
                <a:lnTo>
                  <a:pt x="160302" y="1275136"/>
                </a:lnTo>
                <a:lnTo>
                  <a:pt x="210762" y="1325746"/>
                </a:lnTo>
                <a:lnTo>
                  <a:pt x="265581" y="1357528"/>
                </a:lnTo>
                <a:lnTo>
                  <a:pt x="323850" y="1368552"/>
                </a:lnTo>
                <a:lnTo>
                  <a:pt x="353358" y="1365755"/>
                </a:lnTo>
                <a:lnTo>
                  <a:pt x="410015" y="1344111"/>
                </a:lnTo>
                <a:lnTo>
                  <a:pt x="462769" y="1302674"/>
                </a:lnTo>
                <a:lnTo>
                  <a:pt x="510709" y="1243374"/>
                </a:lnTo>
                <a:lnTo>
                  <a:pt x="532589" y="1207630"/>
                </a:lnTo>
                <a:lnTo>
                  <a:pt x="552926" y="1168146"/>
                </a:lnTo>
                <a:lnTo>
                  <a:pt x="571604" y="1125161"/>
                </a:lnTo>
                <a:lnTo>
                  <a:pt x="588511" y="1078918"/>
                </a:lnTo>
                <a:lnTo>
                  <a:pt x="603532" y="1029659"/>
                </a:lnTo>
                <a:lnTo>
                  <a:pt x="616554" y="977625"/>
                </a:lnTo>
                <a:lnTo>
                  <a:pt x="627463" y="923056"/>
                </a:lnTo>
                <a:lnTo>
                  <a:pt x="636146" y="866196"/>
                </a:lnTo>
                <a:lnTo>
                  <a:pt x="642489" y="807285"/>
                </a:lnTo>
                <a:lnTo>
                  <a:pt x="646378" y="746564"/>
                </a:lnTo>
                <a:lnTo>
                  <a:pt x="647700" y="684276"/>
                </a:lnTo>
                <a:lnTo>
                  <a:pt x="646378" y="621987"/>
                </a:lnTo>
                <a:lnTo>
                  <a:pt x="642489" y="561266"/>
                </a:lnTo>
                <a:lnTo>
                  <a:pt x="636146" y="502355"/>
                </a:lnTo>
                <a:lnTo>
                  <a:pt x="627463" y="445495"/>
                </a:lnTo>
                <a:lnTo>
                  <a:pt x="616554" y="390926"/>
                </a:lnTo>
                <a:lnTo>
                  <a:pt x="603532" y="338892"/>
                </a:lnTo>
                <a:lnTo>
                  <a:pt x="588511" y="289633"/>
                </a:lnTo>
                <a:lnTo>
                  <a:pt x="571604" y="243390"/>
                </a:lnTo>
                <a:lnTo>
                  <a:pt x="552926" y="200405"/>
                </a:lnTo>
                <a:lnTo>
                  <a:pt x="532589" y="160921"/>
                </a:lnTo>
                <a:lnTo>
                  <a:pt x="510709" y="125177"/>
                </a:lnTo>
                <a:lnTo>
                  <a:pt x="487397" y="93415"/>
                </a:lnTo>
                <a:lnTo>
                  <a:pt x="436937" y="42805"/>
                </a:lnTo>
                <a:lnTo>
                  <a:pt x="382118" y="11023"/>
                </a:lnTo>
                <a:lnTo>
                  <a:pt x="323850" y="0"/>
                </a:lnTo>
                <a:close/>
              </a:path>
            </a:pathLst>
          </a:custGeom>
          <a:ln w="127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41633" y="4786121"/>
            <a:ext cx="647700" cy="2232025"/>
          </a:xfrm>
          <a:custGeom>
            <a:avLst/>
            <a:gdLst/>
            <a:ahLst/>
            <a:cxnLst/>
            <a:rect l="l" t="t" r="r" b="b"/>
            <a:pathLst>
              <a:path w="647700" h="2232025">
                <a:moveTo>
                  <a:pt x="323850" y="0"/>
                </a:moveTo>
                <a:lnTo>
                  <a:pt x="283334" y="8698"/>
                </a:lnTo>
                <a:lnTo>
                  <a:pt x="244291" y="34095"/>
                </a:lnTo>
                <a:lnTo>
                  <a:pt x="207026" y="75141"/>
                </a:lnTo>
                <a:lnTo>
                  <a:pt x="171849" y="130787"/>
                </a:lnTo>
                <a:lnTo>
                  <a:pt x="139067" y="199985"/>
                </a:lnTo>
                <a:lnTo>
                  <a:pt x="123671" y="239339"/>
                </a:lnTo>
                <a:lnTo>
                  <a:pt x="108988" y="281686"/>
                </a:lnTo>
                <a:lnTo>
                  <a:pt x="95059" y="326897"/>
                </a:lnTo>
                <a:lnTo>
                  <a:pt x="81921" y="374841"/>
                </a:lnTo>
                <a:lnTo>
                  <a:pt x="69613" y="425386"/>
                </a:lnTo>
                <a:lnTo>
                  <a:pt x="58173" y="478401"/>
                </a:lnTo>
                <a:lnTo>
                  <a:pt x="47640" y="533755"/>
                </a:lnTo>
                <a:lnTo>
                  <a:pt x="38052" y="591317"/>
                </a:lnTo>
                <a:lnTo>
                  <a:pt x="29448" y="650956"/>
                </a:lnTo>
                <a:lnTo>
                  <a:pt x="21866" y="712541"/>
                </a:lnTo>
                <a:lnTo>
                  <a:pt x="15345" y="775940"/>
                </a:lnTo>
                <a:lnTo>
                  <a:pt x="9923" y="841023"/>
                </a:lnTo>
                <a:lnTo>
                  <a:pt x="5639" y="907658"/>
                </a:lnTo>
                <a:lnTo>
                  <a:pt x="2532" y="975715"/>
                </a:lnTo>
                <a:lnTo>
                  <a:pt x="639" y="1045062"/>
                </a:lnTo>
                <a:lnTo>
                  <a:pt x="0" y="1115568"/>
                </a:lnTo>
                <a:lnTo>
                  <a:pt x="639" y="1186158"/>
                </a:lnTo>
                <a:lnTo>
                  <a:pt x="2532" y="1255583"/>
                </a:lnTo>
                <a:lnTo>
                  <a:pt x="5639" y="1323711"/>
                </a:lnTo>
                <a:lnTo>
                  <a:pt x="9923" y="1390413"/>
                </a:lnTo>
                <a:lnTo>
                  <a:pt x="15345" y="1455556"/>
                </a:lnTo>
                <a:lnTo>
                  <a:pt x="21866" y="1519010"/>
                </a:lnTo>
                <a:lnTo>
                  <a:pt x="29448" y="1580644"/>
                </a:lnTo>
                <a:lnTo>
                  <a:pt x="38052" y="1640327"/>
                </a:lnTo>
                <a:lnTo>
                  <a:pt x="47640" y="1697929"/>
                </a:lnTo>
                <a:lnTo>
                  <a:pt x="58173" y="1753318"/>
                </a:lnTo>
                <a:lnTo>
                  <a:pt x="69613" y="1806365"/>
                </a:lnTo>
                <a:lnTo>
                  <a:pt x="81921" y="1856937"/>
                </a:lnTo>
                <a:lnTo>
                  <a:pt x="95059" y="1904904"/>
                </a:lnTo>
                <a:lnTo>
                  <a:pt x="108988" y="1950136"/>
                </a:lnTo>
                <a:lnTo>
                  <a:pt x="123671" y="1992501"/>
                </a:lnTo>
                <a:lnTo>
                  <a:pt x="139067" y="2031868"/>
                </a:lnTo>
                <a:lnTo>
                  <a:pt x="155139" y="2068107"/>
                </a:lnTo>
                <a:lnTo>
                  <a:pt x="189158" y="2130677"/>
                </a:lnTo>
                <a:lnTo>
                  <a:pt x="225417" y="2179164"/>
                </a:lnTo>
                <a:lnTo>
                  <a:pt x="263609" y="2212521"/>
                </a:lnTo>
                <a:lnTo>
                  <a:pt x="303427" y="2229701"/>
                </a:lnTo>
                <a:lnTo>
                  <a:pt x="323850" y="2231898"/>
                </a:lnTo>
                <a:lnTo>
                  <a:pt x="344353" y="2229701"/>
                </a:lnTo>
                <a:lnTo>
                  <a:pt x="384296" y="2212521"/>
                </a:lnTo>
                <a:lnTo>
                  <a:pt x="422569" y="2179164"/>
                </a:lnTo>
                <a:lnTo>
                  <a:pt x="458870" y="2130677"/>
                </a:lnTo>
                <a:lnTo>
                  <a:pt x="492898" y="2068107"/>
                </a:lnTo>
                <a:lnTo>
                  <a:pt x="508965" y="2031868"/>
                </a:lnTo>
                <a:lnTo>
                  <a:pt x="524350" y="1992501"/>
                </a:lnTo>
                <a:lnTo>
                  <a:pt x="539017" y="1950136"/>
                </a:lnTo>
                <a:lnTo>
                  <a:pt x="552926" y="1904904"/>
                </a:lnTo>
                <a:lnTo>
                  <a:pt x="566040" y="1856937"/>
                </a:lnTo>
                <a:lnTo>
                  <a:pt x="578322" y="1806365"/>
                </a:lnTo>
                <a:lnTo>
                  <a:pt x="589734" y="1753318"/>
                </a:lnTo>
                <a:lnTo>
                  <a:pt x="600239" y="1697929"/>
                </a:lnTo>
                <a:lnTo>
                  <a:pt x="609797" y="1640327"/>
                </a:lnTo>
                <a:lnTo>
                  <a:pt x="618373" y="1580644"/>
                </a:lnTo>
                <a:lnTo>
                  <a:pt x="625927" y="1519010"/>
                </a:lnTo>
                <a:lnTo>
                  <a:pt x="632422" y="1455556"/>
                </a:lnTo>
                <a:lnTo>
                  <a:pt x="637822" y="1390413"/>
                </a:lnTo>
                <a:lnTo>
                  <a:pt x="642087" y="1323711"/>
                </a:lnTo>
                <a:lnTo>
                  <a:pt x="645180" y="1255583"/>
                </a:lnTo>
                <a:lnTo>
                  <a:pt x="647063" y="1186158"/>
                </a:lnTo>
                <a:lnTo>
                  <a:pt x="647700" y="1115568"/>
                </a:lnTo>
                <a:lnTo>
                  <a:pt x="647063" y="1045062"/>
                </a:lnTo>
                <a:lnTo>
                  <a:pt x="645180" y="975715"/>
                </a:lnTo>
                <a:lnTo>
                  <a:pt x="642087" y="907658"/>
                </a:lnTo>
                <a:lnTo>
                  <a:pt x="637822" y="841023"/>
                </a:lnTo>
                <a:lnTo>
                  <a:pt x="632422" y="775940"/>
                </a:lnTo>
                <a:lnTo>
                  <a:pt x="625927" y="712541"/>
                </a:lnTo>
                <a:lnTo>
                  <a:pt x="618373" y="650956"/>
                </a:lnTo>
                <a:lnTo>
                  <a:pt x="609797" y="591317"/>
                </a:lnTo>
                <a:lnTo>
                  <a:pt x="600239" y="533755"/>
                </a:lnTo>
                <a:lnTo>
                  <a:pt x="589734" y="478401"/>
                </a:lnTo>
                <a:lnTo>
                  <a:pt x="578322" y="425386"/>
                </a:lnTo>
                <a:lnTo>
                  <a:pt x="566040" y="374841"/>
                </a:lnTo>
                <a:lnTo>
                  <a:pt x="552926" y="326898"/>
                </a:lnTo>
                <a:lnTo>
                  <a:pt x="539017" y="281686"/>
                </a:lnTo>
                <a:lnTo>
                  <a:pt x="524350" y="239339"/>
                </a:lnTo>
                <a:lnTo>
                  <a:pt x="508965" y="199985"/>
                </a:lnTo>
                <a:lnTo>
                  <a:pt x="492898" y="163758"/>
                </a:lnTo>
                <a:lnTo>
                  <a:pt x="458870" y="101205"/>
                </a:lnTo>
                <a:lnTo>
                  <a:pt x="422569" y="52727"/>
                </a:lnTo>
                <a:lnTo>
                  <a:pt x="384296" y="19375"/>
                </a:lnTo>
                <a:lnTo>
                  <a:pt x="344353" y="2196"/>
                </a:lnTo>
                <a:lnTo>
                  <a:pt x="323850" y="0"/>
                </a:lnTo>
                <a:close/>
              </a:path>
            </a:pathLst>
          </a:custGeom>
          <a:ln w="12699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38869" y="6477000"/>
            <a:ext cx="576580" cy="76200"/>
          </a:xfrm>
          <a:custGeom>
            <a:avLst/>
            <a:gdLst/>
            <a:ahLst/>
            <a:cxnLst/>
            <a:rect l="l" t="t" r="r" b="b"/>
            <a:pathLst>
              <a:path w="576580" h="76200">
                <a:moveTo>
                  <a:pt x="76200" y="31242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1242"/>
                </a:lnTo>
                <a:lnTo>
                  <a:pt x="76200" y="31242"/>
                </a:lnTo>
                <a:close/>
              </a:path>
              <a:path w="576580" h="76200">
                <a:moveTo>
                  <a:pt x="576071" y="44196"/>
                </a:moveTo>
                <a:lnTo>
                  <a:pt x="576071" y="31242"/>
                </a:lnTo>
                <a:lnTo>
                  <a:pt x="63245" y="31242"/>
                </a:lnTo>
                <a:lnTo>
                  <a:pt x="63245" y="44196"/>
                </a:lnTo>
                <a:lnTo>
                  <a:pt x="576071" y="44196"/>
                </a:lnTo>
                <a:close/>
              </a:path>
              <a:path w="576580" h="76200">
                <a:moveTo>
                  <a:pt x="76200" y="76200"/>
                </a:moveTo>
                <a:lnTo>
                  <a:pt x="76200" y="44196"/>
                </a:lnTo>
                <a:lnTo>
                  <a:pt x="63245" y="44196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748154" y="6352794"/>
            <a:ext cx="711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暗对象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1111" y="5344667"/>
            <a:ext cx="711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亮背景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8869" y="5468873"/>
            <a:ext cx="2303145" cy="76200"/>
          </a:xfrm>
          <a:custGeom>
            <a:avLst/>
            <a:gdLst/>
            <a:ahLst/>
            <a:cxnLst/>
            <a:rect l="l" t="t" r="r" b="b"/>
            <a:pathLst>
              <a:path w="2303145" h="76200">
                <a:moveTo>
                  <a:pt x="76199" y="31241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1241"/>
                </a:lnTo>
                <a:lnTo>
                  <a:pt x="76199" y="31241"/>
                </a:lnTo>
                <a:close/>
              </a:path>
              <a:path w="2303145" h="76200">
                <a:moveTo>
                  <a:pt x="2302763" y="44195"/>
                </a:moveTo>
                <a:lnTo>
                  <a:pt x="2302763" y="31241"/>
                </a:lnTo>
                <a:lnTo>
                  <a:pt x="63245" y="31241"/>
                </a:lnTo>
                <a:lnTo>
                  <a:pt x="63245" y="44195"/>
                </a:lnTo>
                <a:lnTo>
                  <a:pt x="2302763" y="44195"/>
                </a:lnTo>
                <a:close/>
              </a:path>
              <a:path w="2303145" h="76200">
                <a:moveTo>
                  <a:pt x="76200" y="76200"/>
                </a:moveTo>
                <a:lnTo>
                  <a:pt x="76199" y="44195"/>
                </a:lnTo>
                <a:lnTo>
                  <a:pt x="63245" y="44195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8311" y="5404866"/>
            <a:ext cx="7145655" cy="798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265" marR="5080" indent="-457200">
              <a:lnSpc>
                <a:spcPct val="100000"/>
              </a:lnSpc>
              <a:tabLst>
                <a:tab pos="545465" algn="l"/>
              </a:tabLst>
            </a:pP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5.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2400" spc="-5">
                <a:latin typeface="SimSun"/>
                <a:cs typeface="SimSun"/>
              </a:rPr>
              <a:t>重复步骤</a:t>
            </a:r>
            <a:r>
              <a:rPr dirty="0" sz="2400" spc="-5">
                <a:latin typeface="Times New Roman"/>
                <a:cs typeface="Times New Roman"/>
              </a:rPr>
              <a:t>2</a:t>
            </a:r>
            <a:r>
              <a:rPr dirty="0" sz="2400" spc="-5">
                <a:latin typeface="SimSun"/>
                <a:cs typeface="SimSun"/>
              </a:rPr>
              <a:t>到</a:t>
            </a:r>
            <a:r>
              <a:rPr dirty="0" sz="2400" spc="-5">
                <a:latin typeface="Times New Roman"/>
                <a:cs typeface="Times New Roman"/>
              </a:rPr>
              <a:t>4</a:t>
            </a:r>
            <a:r>
              <a:rPr dirty="0" sz="2400" spc="-5">
                <a:latin typeface="SimSun"/>
                <a:cs typeface="SimSun"/>
              </a:rPr>
              <a:t>，直到逐次迭代所得的</a:t>
            </a:r>
            <a:r>
              <a:rPr dirty="0" sz="2400" spc="-5">
                <a:latin typeface="Times New Roman"/>
                <a:cs typeface="Times New Roman"/>
              </a:rPr>
              <a:t>T</a:t>
            </a:r>
            <a:r>
              <a:rPr dirty="0" sz="2400">
                <a:latin typeface="SimSun"/>
                <a:cs typeface="SimSun"/>
              </a:rPr>
              <a:t>值之差小于 事先定义的参数</a:t>
            </a:r>
            <a:r>
              <a:rPr dirty="0" sz="2400" spc="-5">
                <a:latin typeface="Times New Roman"/>
                <a:cs typeface="Times New Roman"/>
              </a:rPr>
              <a:t>T</a:t>
            </a:r>
            <a:r>
              <a:rPr dirty="0" baseline="-20833" sz="2400">
                <a:latin typeface="Times New Roman"/>
                <a:cs typeface="Times New Roman"/>
              </a:rPr>
              <a:t>0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77011" y="5095469"/>
            <a:ext cx="169545" cy="0"/>
          </a:xfrm>
          <a:custGeom>
            <a:avLst/>
            <a:gdLst/>
            <a:ahLst/>
            <a:cxnLst/>
            <a:rect l="l" t="t" r="r" b="b"/>
            <a:pathLst>
              <a:path w="169545" h="0">
                <a:moveTo>
                  <a:pt x="0" y="0"/>
                </a:moveTo>
                <a:lnTo>
                  <a:pt x="169158" y="0"/>
                </a:lnTo>
              </a:path>
            </a:pathLst>
          </a:custGeom>
          <a:ln w="106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86477" y="5107685"/>
            <a:ext cx="132080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5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098" y="1837690"/>
            <a:ext cx="7594600" cy="3230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042285">
              <a:lnSpc>
                <a:spcPct val="100000"/>
              </a:lnSpc>
              <a:tabLst>
                <a:tab pos="4565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计算基本全局阈值算法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10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1.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选择一个T的初始估计值</a:t>
            </a:r>
            <a:endParaRPr sz="2400">
              <a:latin typeface="NSimSun"/>
              <a:cs typeface="NSimSun"/>
            </a:endParaRPr>
          </a:p>
          <a:p>
            <a:pPr marL="927100" marR="5080" indent="-457200">
              <a:lnSpc>
                <a:spcPct val="100000"/>
              </a:lnSpc>
              <a:spcBef>
                <a:spcPts val="1430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2.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用T分割图像，生成两组像素：G</a:t>
            </a:r>
            <a:r>
              <a:rPr dirty="0" baseline="-20833" sz="2400" spc="-7">
                <a:latin typeface="NSimSun"/>
                <a:cs typeface="NSimSun"/>
              </a:rPr>
              <a:t>1</a:t>
            </a:r>
            <a:r>
              <a:rPr dirty="0" sz="2400">
                <a:latin typeface="NSimSun"/>
                <a:cs typeface="NSimSun"/>
              </a:rPr>
              <a:t>由所有灰度值大</a:t>
            </a:r>
            <a:r>
              <a:rPr dirty="0" sz="2400">
                <a:latin typeface="NSimSun"/>
                <a:cs typeface="NSimSun"/>
              </a:rPr>
              <a:t> 于T的像素组成，而G</a:t>
            </a:r>
            <a:r>
              <a:rPr dirty="0" baseline="-20833" sz="2400">
                <a:latin typeface="NSimSun"/>
                <a:cs typeface="NSimSun"/>
              </a:rPr>
              <a:t>2</a:t>
            </a:r>
            <a:r>
              <a:rPr dirty="0" sz="2400" spc="-5">
                <a:latin typeface="NSimSun"/>
                <a:cs typeface="NSimSun"/>
              </a:rPr>
              <a:t>由所有灰度值小于或等于T的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像素组成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270"/>
              </a:spcBef>
              <a:tabLst>
                <a:tab pos="926465" algn="l"/>
              </a:tabLst>
            </a:pP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3.</a:t>
            </a:r>
            <a:r>
              <a:rPr dirty="0" sz="1700" spc="-5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2400" spc="-5">
                <a:latin typeface="NSimSun"/>
                <a:cs typeface="NSimSun"/>
              </a:rPr>
              <a:t>对区域G</a:t>
            </a:r>
            <a:r>
              <a:rPr dirty="0" baseline="-20833" sz="2400" spc="-7">
                <a:latin typeface="NSimSun"/>
                <a:cs typeface="NSimSun"/>
              </a:rPr>
              <a:t>1</a:t>
            </a:r>
            <a:r>
              <a:rPr dirty="0" sz="2400">
                <a:latin typeface="NSimSun"/>
                <a:cs typeface="NSimSun"/>
              </a:rPr>
              <a:t>和</a:t>
            </a:r>
            <a:r>
              <a:rPr dirty="0" sz="2400" spc="-5">
                <a:latin typeface="NSimSun"/>
                <a:cs typeface="NSimSun"/>
              </a:rPr>
              <a:t>G</a:t>
            </a:r>
            <a:r>
              <a:rPr dirty="0" baseline="-20833" sz="2400" spc="-7">
                <a:latin typeface="NSimSun"/>
                <a:cs typeface="NSimSun"/>
              </a:rPr>
              <a:t>2</a:t>
            </a:r>
            <a:r>
              <a:rPr dirty="0" sz="2400">
                <a:latin typeface="NSimSun"/>
                <a:cs typeface="NSimSun"/>
              </a:rPr>
              <a:t>中的所有像素计算平均灰度值</a:t>
            </a:r>
            <a:r>
              <a:rPr dirty="0" sz="2400" spc="-5">
                <a:latin typeface="Times New Roman"/>
                <a:cs typeface="Times New Roman"/>
              </a:rPr>
              <a:t>µ</a:t>
            </a:r>
            <a:r>
              <a:rPr dirty="0" baseline="-20833" sz="2400" spc="7">
                <a:latin typeface="NSimSun"/>
                <a:cs typeface="NSimSun"/>
              </a:rPr>
              <a:t>1</a:t>
            </a:r>
            <a:r>
              <a:rPr dirty="0" sz="2400">
                <a:latin typeface="NSimSun"/>
                <a:cs typeface="NSimSun"/>
              </a:rPr>
              <a:t>和</a:t>
            </a:r>
            <a:r>
              <a:rPr dirty="0" sz="2400" spc="-5">
                <a:latin typeface="Times New Roman"/>
                <a:cs typeface="Times New Roman"/>
              </a:rPr>
              <a:t>µ</a:t>
            </a:r>
            <a:r>
              <a:rPr dirty="0" baseline="-20833" sz="2400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  <a:p>
            <a:pPr algn="ctr" marR="650875">
              <a:lnSpc>
                <a:spcPct val="100000"/>
              </a:lnSpc>
              <a:spcBef>
                <a:spcPts val="1005"/>
              </a:spcBef>
            </a:pPr>
            <a:r>
              <a:rPr dirty="0" sz="1650" spc="15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47209" y="4863083"/>
            <a:ext cx="1416050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40055" algn="l"/>
              </a:tabLst>
            </a:pPr>
            <a:r>
              <a:rPr dirty="0" sz="1650" spc="15">
                <a:latin typeface="Symbol"/>
                <a:cs typeface="Symbol"/>
              </a:rPr>
              <a:t></a:t>
            </a:r>
            <a:r>
              <a:rPr dirty="0" sz="1650" spc="15">
                <a:latin typeface="Times New Roman"/>
                <a:cs typeface="Times New Roman"/>
              </a:rPr>
              <a:t>	</a:t>
            </a:r>
            <a:r>
              <a:rPr dirty="0" sz="2250" spc="-80">
                <a:latin typeface="Symbol"/>
                <a:cs typeface="Symbol"/>
              </a:rPr>
              <a:t></a:t>
            </a:r>
            <a:r>
              <a:rPr dirty="0" sz="1750" spc="-45" i="1">
                <a:latin typeface="Symbol"/>
                <a:cs typeface="Symbol"/>
              </a:rPr>
              <a:t></a:t>
            </a:r>
            <a:r>
              <a:rPr dirty="0" sz="1750" spc="-240" i="1">
                <a:latin typeface="Times New Roman"/>
                <a:cs typeface="Times New Roman"/>
              </a:rPr>
              <a:t> </a:t>
            </a:r>
            <a:r>
              <a:rPr dirty="0" baseline="-19323" sz="1725" spc="15">
                <a:latin typeface="Times New Roman"/>
                <a:cs typeface="Times New Roman"/>
              </a:rPr>
              <a:t>1</a:t>
            </a:r>
            <a:r>
              <a:rPr dirty="0" baseline="-19323" sz="1725">
                <a:latin typeface="Times New Roman"/>
                <a:cs typeface="Times New Roman"/>
              </a:rPr>
              <a:t> </a:t>
            </a:r>
            <a:r>
              <a:rPr dirty="0" baseline="-19323" sz="1725" spc="89">
                <a:latin typeface="Times New Roman"/>
                <a:cs typeface="Times New Roman"/>
              </a:rPr>
              <a:t> </a:t>
            </a:r>
            <a:r>
              <a:rPr dirty="0" sz="1650" spc="15">
                <a:latin typeface="Symbol"/>
                <a:cs typeface="Symbol"/>
              </a:rPr>
              <a:t></a:t>
            </a:r>
            <a:r>
              <a:rPr dirty="0" sz="1650" spc="-60">
                <a:latin typeface="Times New Roman"/>
                <a:cs typeface="Times New Roman"/>
              </a:rPr>
              <a:t> </a:t>
            </a:r>
            <a:r>
              <a:rPr dirty="0" sz="1750" spc="-45" i="1">
                <a:latin typeface="Symbol"/>
                <a:cs typeface="Symbol"/>
              </a:rPr>
              <a:t></a:t>
            </a:r>
            <a:r>
              <a:rPr dirty="0" sz="1750" spc="80" i="1">
                <a:latin typeface="Times New Roman"/>
                <a:cs typeface="Times New Roman"/>
              </a:rPr>
              <a:t> </a:t>
            </a:r>
            <a:r>
              <a:rPr dirty="0" baseline="-19323" sz="1725" spc="15">
                <a:latin typeface="Times New Roman"/>
                <a:cs typeface="Times New Roman"/>
              </a:rPr>
              <a:t>2</a:t>
            </a:r>
            <a:r>
              <a:rPr dirty="0" baseline="-19323" sz="1725">
                <a:latin typeface="Times New Roman"/>
                <a:cs typeface="Times New Roman"/>
              </a:rPr>
              <a:t> </a:t>
            </a:r>
            <a:r>
              <a:rPr dirty="0" baseline="-19323" sz="1725" spc="-157">
                <a:latin typeface="Times New Roman"/>
                <a:cs typeface="Times New Roman"/>
              </a:rPr>
              <a:t> </a:t>
            </a:r>
            <a:r>
              <a:rPr dirty="0" sz="2250" spc="-65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8311" y="4856988"/>
            <a:ext cx="26079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  <a:tabLst>
                <a:tab pos="545465" algn="l"/>
              </a:tabLst>
            </a:pP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4.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SimSun"/>
                <a:cs typeface="SimSun"/>
              </a:rPr>
              <a:t>计算新的阈值</a:t>
            </a:r>
            <a:r>
              <a:rPr dirty="0" sz="2400" spc="-405">
                <a:latin typeface="SimSun"/>
                <a:cs typeface="SimSun"/>
              </a:rPr>
              <a:t> </a:t>
            </a:r>
            <a:r>
              <a:rPr dirty="0" baseline="3367" sz="2475" spc="22" i="1">
                <a:latin typeface="Times New Roman"/>
                <a:cs typeface="Times New Roman"/>
              </a:rPr>
              <a:t>T</a:t>
            </a:r>
            <a:endParaRPr baseline="3367" sz="247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利用基本全局阈值算法的例子</a:t>
            </a:r>
          </a:p>
        </p:txBody>
      </p:sp>
      <p:sp>
        <p:nvSpPr>
          <p:cNvPr id="6" name="object 6"/>
          <p:cNvSpPr/>
          <p:nvPr/>
        </p:nvSpPr>
        <p:spPr>
          <a:xfrm>
            <a:off x="2978543" y="1833372"/>
            <a:ext cx="5392673" cy="52212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92401" y="2686050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原图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73572" y="2103120"/>
            <a:ext cx="13970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原图的直方图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94539" y="4138421"/>
            <a:ext cx="360680" cy="287655"/>
          </a:xfrm>
          <a:custGeom>
            <a:avLst/>
            <a:gdLst/>
            <a:ahLst/>
            <a:cxnLst/>
            <a:rect l="l" t="t" r="r" b="b"/>
            <a:pathLst>
              <a:path w="360679" h="287654">
                <a:moveTo>
                  <a:pt x="179832" y="0"/>
                </a:moveTo>
                <a:lnTo>
                  <a:pt x="132115" y="5108"/>
                </a:lnTo>
                <a:lnTo>
                  <a:pt x="89182" y="19529"/>
                </a:lnTo>
                <a:lnTo>
                  <a:pt x="52768" y="41910"/>
                </a:lnTo>
                <a:lnTo>
                  <a:pt x="24609" y="70894"/>
                </a:lnTo>
                <a:lnTo>
                  <a:pt x="6441" y="105127"/>
                </a:lnTo>
                <a:lnTo>
                  <a:pt x="0" y="143256"/>
                </a:lnTo>
                <a:lnTo>
                  <a:pt x="6441" y="181705"/>
                </a:lnTo>
                <a:lnTo>
                  <a:pt x="24609" y="216154"/>
                </a:lnTo>
                <a:lnTo>
                  <a:pt x="52768" y="245268"/>
                </a:lnTo>
                <a:lnTo>
                  <a:pt x="89182" y="267716"/>
                </a:lnTo>
                <a:lnTo>
                  <a:pt x="132115" y="282162"/>
                </a:lnTo>
                <a:lnTo>
                  <a:pt x="179832" y="287274"/>
                </a:lnTo>
                <a:lnTo>
                  <a:pt x="227869" y="282162"/>
                </a:lnTo>
                <a:lnTo>
                  <a:pt x="271018" y="267716"/>
                </a:lnTo>
                <a:lnTo>
                  <a:pt x="307562" y="245268"/>
                </a:lnTo>
                <a:lnTo>
                  <a:pt x="335788" y="216154"/>
                </a:lnTo>
                <a:lnTo>
                  <a:pt x="353980" y="181705"/>
                </a:lnTo>
                <a:lnTo>
                  <a:pt x="360426" y="143256"/>
                </a:lnTo>
                <a:lnTo>
                  <a:pt x="353980" y="105127"/>
                </a:lnTo>
                <a:lnTo>
                  <a:pt x="335788" y="70894"/>
                </a:lnTo>
                <a:lnTo>
                  <a:pt x="307562" y="41910"/>
                </a:lnTo>
                <a:lnTo>
                  <a:pt x="271018" y="19529"/>
                </a:lnTo>
                <a:lnTo>
                  <a:pt x="227869" y="5108"/>
                </a:lnTo>
                <a:lnTo>
                  <a:pt x="179832" y="0"/>
                </a:lnTo>
                <a:close/>
              </a:path>
            </a:pathLst>
          </a:custGeom>
          <a:ln w="127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513703" y="4623816"/>
            <a:ext cx="13970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波谷作为阈值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80289" y="4420361"/>
            <a:ext cx="361950" cy="220979"/>
          </a:xfrm>
          <a:custGeom>
            <a:avLst/>
            <a:gdLst/>
            <a:ahLst/>
            <a:cxnLst/>
            <a:rect l="l" t="t" r="r" b="b"/>
            <a:pathLst>
              <a:path w="361950" h="220979">
                <a:moveTo>
                  <a:pt x="300165" y="176441"/>
                </a:moveTo>
                <a:lnTo>
                  <a:pt x="6096" y="0"/>
                </a:lnTo>
                <a:lnTo>
                  <a:pt x="0" y="10668"/>
                </a:lnTo>
                <a:lnTo>
                  <a:pt x="293706" y="187333"/>
                </a:lnTo>
                <a:lnTo>
                  <a:pt x="300165" y="176441"/>
                </a:lnTo>
                <a:close/>
              </a:path>
              <a:path w="361950" h="220979">
                <a:moveTo>
                  <a:pt x="310896" y="217300"/>
                </a:moveTo>
                <a:lnTo>
                  <a:pt x="310896" y="182879"/>
                </a:lnTo>
                <a:lnTo>
                  <a:pt x="304038" y="193547"/>
                </a:lnTo>
                <a:lnTo>
                  <a:pt x="293706" y="187333"/>
                </a:lnTo>
                <a:lnTo>
                  <a:pt x="277368" y="214884"/>
                </a:lnTo>
                <a:lnTo>
                  <a:pt x="310896" y="217300"/>
                </a:lnTo>
                <a:close/>
              </a:path>
              <a:path w="361950" h="220979">
                <a:moveTo>
                  <a:pt x="310896" y="182879"/>
                </a:moveTo>
                <a:lnTo>
                  <a:pt x="300165" y="176441"/>
                </a:lnTo>
                <a:lnTo>
                  <a:pt x="293706" y="187333"/>
                </a:lnTo>
                <a:lnTo>
                  <a:pt x="304038" y="193547"/>
                </a:lnTo>
                <a:lnTo>
                  <a:pt x="310896" y="182879"/>
                </a:lnTo>
                <a:close/>
              </a:path>
              <a:path w="361950" h="220979">
                <a:moveTo>
                  <a:pt x="361950" y="220979"/>
                </a:moveTo>
                <a:lnTo>
                  <a:pt x="316230" y="149351"/>
                </a:lnTo>
                <a:lnTo>
                  <a:pt x="300165" y="176441"/>
                </a:lnTo>
                <a:lnTo>
                  <a:pt x="310896" y="182879"/>
                </a:lnTo>
                <a:lnTo>
                  <a:pt x="310896" y="217300"/>
                </a:lnTo>
                <a:lnTo>
                  <a:pt x="361950" y="220979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897507" y="4635550"/>
            <a:ext cx="2008505" cy="205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85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基本全局阈值算法 处理的结果 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T0=0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，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3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次迭代得到 值为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125.4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最后确定</a:t>
            </a:r>
            <a:r>
              <a:rPr dirty="0" sz="1800" spc="-5">
                <a:solidFill>
                  <a:srgbClr val="EE2B0A"/>
                </a:solidFill>
                <a:latin typeface="Times New Roman"/>
                <a:cs typeface="Times New Roman"/>
              </a:rPr>
              <a:t>T=125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664450" cy="4871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基本自适应阈值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单一全局阈值存在的问题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2085"/>
              </a:spcBef>
              <a:tabLst>
                <a:tab pos="13068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不均匀亮度图像无法有效分割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770"/>
              </a:spcBef>
              <a:tabLst>
                <a:tab pos="8477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方法</a:t>
            </a:r>
            <a:endParaRPr sz="2800">
              <a:latin typeface="NSimSun"/>
              <a:cs typeface="NSimSun"/>
            </a:endParaRPr>
          </a:p>
          <a:p>
            <a:pPr marL="927100" marR="254000">
              <a:lnSpc>
                <a:spcPct val="102299"/>
              </a:lnSpc>
              <a:spcBef>
                <a:spcPts val="2025"/>
              </a:spcBef>
              <a:tabLst>
                <a:tab pos="130683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将图像进一步细分为子图像，并对不同的子图 </a:t>
            </a:r>
            <a:r>
              <a:rPr dirty="0" sz="2400">
                <a:latin typeface="NSimSun"/>
                <a:cs typeface="NSimSun"/>
              </a:rPr>
              <a:t>像使用不同的阈值处理</a:t>
            </a:r>
            <a:endParaRPr sz="2400">
              <a:latin typeface="NSimSun"/>
              <a:cs typeface="NSimSun"/>
            </a:endParaRPr>
          </a:p>
          <a:p>
            <a:pPr marL="927100" marR="5080">
              <a:lnSpc>
                <a:spcPct val="100000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解决的关键问题：如何将图像进行细分和如何为 得到的子图像估计阈值</a:t>
            </a:r>
            <a:endParaRPr sz="2400">
              <a:latin typeface="NSimSun"/>
              <a:cs typeface="NSimSun"/>
            </a:endParaRPr>
          </a:p>
          <a:p>
            <a:pPr marL="927100">
              <a:lnSpc>
                <a:spcPts val="2835"/>
              </a:lnSpc>
              <a:spcBef>
                <a:spcPts val="1430"/>
              </a:spcBef>
              <a:tabLst>
                <a:tab pos="12503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自适应阈值：取决于像素在子图像中的位置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基本自适应阈值举例</a:t>
            </a:r>
          </a:p>
        </p:txBody>
      </p:sp>
      <p:sp>
        <p:nvSpPr>
          <p:cNvPr id="6" name="object 6"/>
          <p:cNvSpPr/>
          <p:nvPr/>
        </p:nvSpPr>
        <p:spPr>
          <a:xfrm>
            <a:off x="1868309" y="2244089"/>
            <a:ext cx="6286500" cy="4054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993007" y="1880615"/>
            <a:ext cx="482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原图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13615" y="1389765"/>
            <a:ext cx="2997200" cy="82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一个全局阈值处理后的结果： 人工设置直方图的波谷为阈值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22828" y="6197998"/>
            <a:ext cx="2425700" cy="838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分割为子图像：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4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等分后 再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4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等分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3615" y="6418351"/>
            <a:ext cx="23114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自适应阈值处理的结果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37690"/>
            <a:ext cx="7493634" cy="37706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最佳全局和自适应阈值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1000"/>
              </a:lnSpc>
              <a:spcBef>
                <a:spcPts val="205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NSimSun"/>
                <a:cs typeface="NSimSun"/>
              </a:rPr>
              <a:t>假设一幅图像仅包含两个主要的灰度级区域。令z </a:t>
            </a:r>
            <a:r>
              <a:rPr dirty="0" sz="2400">
                <a:latin typeface="NSimSun"/>
                <a:cs typeface="NSimSun"/>
              </a:rPr>
              <a:t>表示灰度级值，则两个灰度区域的直方图可以看作它</a:t>
            </a:r>
            <a:r>
              <a:rPr dirty="0" sz="2400">
                <a:latin typeface="NSimSun"/>
                <a:cs typeface="NSimSun"/>
              </a:rPr>
              <a:t> 们概率密度函数(PDF)的估计p(z)</a:t>
            </a:r>
            <a:endParaRPr sz="2400">
              <a:latin typeface="NSimSun"/>
              <a:cs typeface="NSimSun"/>
            </a:endParaRPr>
          </a:p>
          <a:p>
            <a:pPr algn="just" marL="469900" marR="50800">
              <a:lnSpc>
                <a:spcPct val="106700"/>
              </a:lnSpc>
              <a:spcBef>
                <a:spcPts val="178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p(z</a:t>
            </a:r>
            <a:r>
              <a:rPr dirty="0" sz="2400" spc="-10">
                <a:latin typeface="Times New Roman"/>
                <a:cs typeface="Times New Roman"/>
              </a:rPr>
              <a:t>)</a:t>
            </a:r>
            <a:r>
              <a:rPr dirty="0" sz="2400">
                <a:latin typeface="SimSun"/>
                <a:cs typeface="SimSun"/>
              </a:rPr>
              <a:t>是两个密度的和或混合。一个是图像中亮区域 的密度，另一个是暗区域的密度</a:t>
            </a:r>
            <a:endParaRPr sz="2400">
              <a:latin typeface="SimSun"/>
              <a:cs typeface="SimSun"/>
            </a:endParaRPr>
          </a:p>
          <a:p>
            <a:pPr algn="just" marL="469900">
              <a:lnSpc>
                <a:spcPct val="100000"/>
              </a:lnSpc>
              <a:spcBef>
                <a:spcPts val="127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如果</a:t>
            </a:r>
            <a:r>
              <a:rPr dirty="0" sz="2400">
                <a:latin typeface="Times New Roman"/>
                <a:cs typeface="Times New Roman"/>
              </a:rPr>
              <a:t>p(z</a:t>
            </a:r>
            <a:r>
              <a:rPr dirty="0" sz="2400" spc="-5">
                <a:latin typeface="Times New Roman"/>
                <a:cs typeface="Times New Roman"/>
              </a:rPr>
              <a:t>)</a:t>
            </a:r>
            <a:r>
              <a:rPr dirty="0" sz="2400">
                <a:latin typeface="SimSun"/>
                <a:cs typeface="SimSun"/>
              </a:rPr>
              <a:t>已知或假设，则它能够确定一个最佳阈值</a:t>
            </a:r>
            <a:endParaRPr sz="2400">
              <a:latin typeface="SimSun"/>
              <a:cs typeface="SimSun"/>
            </a:endParaRPr>
          </a:p>
          <a:p>
            <a:pPr algn="just" marL="469900">
              <a:lnSpc>
                <a:spcPts val="2835"/>
              </a:lnSpc>
              <a:spcBef>
                <a:spcPts val="155"/>
              </a:spcBef>
            </a:pPr>
            <a:r>
              <a:rPr dirty="0" sz="2400">
                <a:latin typeface="SimSun"/>
                <a:cs typeface="SimSun"/>
              </a:rPr>
              <a:t>（具有最低的误差）将图像分割为两个可区分的区域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92529" y="1890776"/>
            <a:ext cx="7961630" cy="3493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5">
                <a:latin typeface="NSimSun"/>
                <a:cs typeface="NSimSun"/>
              </a:rPr>
              <a:t>通路的定义</a:t>
            </a:r>
            <a:endParaRPr sz="2800">
              <a:latin typeface="NSimSun"/>
              <a:cs typeface="NSimSun"/>
            </a:endParaRPr>
          </a:p>
          <a:p>
            <a:pPr marL="355600" marR="120014" indent="12700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latin typeface="NSimSun"/>
                <a:cs typeface="NSimSun"/>
              </a:rPr>
              <a:t>一条从具有坐标(x,y)的像素p,到具有坐标(s,t) 的像素q的通路，是具有坐标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2800">
                <a:latin typeface="NSimSun"/>
                <a:cs typeface="NSimSun"/>
              </a:rPr>
              <a:t>(</a:t>
            </a:r>
            <a:r>
              <a:rPr dirty="0" sz="2800" spc="-5">
                <a:latin typeface="NSimSun"/>
                <a:cs typeface="NSimSun"/>
              </a:rPr>
              <a:t>x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y</a:t>
            </a:r>
            <a:r>
              <a:rPr dirty="0" baseline="-20467" sz="2850" spc="-7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),(x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y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),...,(x</a:t>
            </a:r>
            <a:r>
              <a:rPr dirty="0" baseline="-20467" sz="2850" spc="-7">
                <a:latin typeface="NSimSun"/>
                <a:cs typeface="NSimSun"/>
              </a:rPr>
              <a:t>n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y</a:t>
            </a:r>
            <a:r>
              <a:rPr dirty="0" baseline="-20467" sz="2850" spc="-7">
                <a:latin typeface="NSimSun"/>
                <a:cs typeface="NSimSun"/>
              </a:rPr>
              <a:t>n</a:t>
            </a:r>
            <a:r>
              <a:rPr dirty="0" sz="2800" spc="-5">
                <a:latin typeface="NSimSun"/>
                <a:cs typeface="NSimSun"/>
              </a:rPr>
              <a:t>)的不同像素的序</a:t>
            </a:r>
            <a:endParaRPr sz="2800">
              <a:latin typeface="NSimSun"/>
              <a:cs typeface="NSimSun"/>
            </a:endParaRPr>
          </a:p>
          <a:p>
            <a:pPr marL="355600" marR="5080" indent="-635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列。其中，(x</a:t>
            </a:r>
            <a:r>
              <a:rPr dirty="0" baseline="-20467" sz="2850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,y</a:t>
            </a:r>
            <a:r>
              <a:rPr dirty="0" baseline="-20467" sz="2850">
                <a:latin typeface="NSimSun"/>
                <a:cs typeface="NSimSun"/>
              </a:rPr>
              <a:t>0</a:t>
            </a:r>
            <a:r>
              <a:rPr dirty="0" sz="2800">
                <a:latin typeface="NSimSun"/>
                <a:cs typeface="NSimSun"/>
              </a:rPr>
              <a:t>)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(x,y)，(x</a:t>
            </a:r>
            <a:r>
              <a:rPr dirty="0" baseline="-20467" sz="2850">
                <a:latin typeface="NSimSun"/>
                <a:cs typeface="NSimSun"/>
              </a:rPr>
              <a:t>n</a:t>
            </a:r>
            <a:r>
              <a:rPr dirty="0" sz="2800" spc="-5">
                <a:latin typeface="NSimSun"/>
                <a:cs typeface="NSimSun"/>
              </a:rPr>
              <a:t>,y</a:t>
            </a:r>
            <a:r>
              <a:rPr dirty="0" baseline="-20467" sz="2850">
                <a:latin typeface="NSimSun"/>
                <a:cs typeface="NSimSun"/>
              </a:rPr>
              <a:t>n</a:t>
            </a:r>
            <a:r>
              <a:rPr dirty="0" sz="2800">
                <a:latin typeface="NSimSun"/>
                <a:cs typeface="NSimSun"/>
              </a:rPr>
              <a:t>)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(s,t)，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(</a:t>
            </a:r>
            <a:r>
              <a:rPr dirty="0" sz="2800" spc="-5">
                <a:latin typeface="NSimSun"/>
                <a:cs typeface="NSimSun"/>
              </a:rPr>
              <a:t>x</a:t>
            </a:r>
            <a:r>
              <a:rPr dirty="0" baseline="-20467" sz="2850" spc="-7">
                <a:latin typeface="NSimSun"/>
                <a:cs typeface="NSimSun"/>
              </a:rPr>
              <a:t>i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y</a:t>
            </a:r>
            <a:r>
              <a:rPr dirty="0" baseline="-20467" sz="2850" spc="-7">
                <a:latin typeface="NSimSun"/>
                <a:cs typeface="NSimSun"/>
              </a:rPr>
              <a:t>i</a:t>
            </a:r>
            <a:r>
              <a:rPr dirty="0" sz="2800">
                <a:latin typeface="NSimSun"/>
                <a:cs typeface="NSimSun"/>
              </a:rPr>
              <a:t>)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和(x</a:t>
            </a:r>
            <a:r>
              <a:rPr dirty="0" baseline="-20467" sz="2850">
                <a:latin typeface="NSimSun"/>
                <a:cs typeface="NSimSun"/>
              </a:rPr>
              <a:t>i-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>
                <a:latin typeface="NSimSun"/>
                <a:cs typeface="NSimSun"/>
              </a:rPr>
              <a:t>,</a:t>
            </a:r>
            <a:r>
              <a:rPr dirty="0" sz="2800" spc="-5">
                <a:latin typeface="NSimSun"/>
                <a:cs typeface="NSimSun"/>
              </a:rPr>
              <a:t>y</a:t>
            </a:r>
            <a:r>
              <a:rPr dirty="0" baseline="-20467" sz="2850">
                <a:latin typeface="NSimSun"/>
                <a:cs typeface="NSimSun"/>
              </a:rPr>
              <a:t>i-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)是邻接的，</a:t>
            </a:r>
            <a:r>
              <a:rPr dirty="0" sz="2800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≤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i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≤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n，n</a:t>
            </a:r>
            <a:r>
              <a:rPr dirty="0" sz="2800" spc="-5">
                <a:latin typeface="NSimSun"/>
                <a:cs typeface="NSimSun"/>
              </a:rPr>
              <a:t> 是路径的长度。如果(x</a:t>
            </a:r>
            <a:r>
              <a:rPr dirty="0" baseline="-20467" sz="2850">
                <a:latin typeface="NSimSun"/>
                <a:cs typeface="NSimSun"/>
              </a:rPr>
              <a:t>0</a:t>
            </a:r>
            <a:r>
              <a:rPr dirty="0" sz="2800" spc="-5">
                <a:latin typeface="NSimSun"/>
                <a:cs typeface="NSimSun"/>
              </a:rPr>
              <a:t>,y</a:t>
            </a:r>
            <a:r>
              <a:rPr dirty="0" baseline="-20467" sz="2850">
                <a:latin typeface="NSimSun"/>
                <a:cs typeface="NSimSun"/>
              </a:rPr>
              <a:t>0</a:t>
            </a:r>
            <a:r>
              <a:rPr dirty="0" sz="2800">
                <a:latin typeface="NSimSun"/>
                <a:cs typeface="NSimSun"/>
              </a:rPr>
              <a:t>)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(</a:t>
            </a:r>
            <a:r>
              <a:rPr dirty="0" sz="2800">
                <a:latin typeface="NSimSun"/>
                <a:cs typeface="NSimSun"/>
              </a:rPr>
              <a:t>x</a:t>
            </a:r>
            <a:r>
              <a:rPr dirty="0" baseline="-20467" sz="2850" spc="-7">
                <a:latin typeface="NSimSun"/>
                <a:cs typeface="NSimSun"/>
              </a:rPr>
              <a:t>n</a:t>
            </a:r>
            <a:r>
              <a:rPr dirty="0" sz="2800" spc="-5">
                <a:latin typeface="NSimSun"/>
                <a:cs typeface="NSimSun"/>
              </a:rPr>
              <a:t>,</a:t>
            </a:r>
            <a:r>
              <a:rPr dirty="0" sz="2800">
                <a:latin typeface="NSimSun"/>
                <a:cs typeface="NSimSun"/>
              </a:rPr>
              <a:t>y</a:t>
            </a:r>
            <a:r>
              <a:rPr dirty="0" baseline="-20467" sz="2850" spc="-7">
                <a:latin typeface="NSimSun"/>
                <a:cs typeface="NSimSun"/>
              </a:rPr>
              <a:t>n</a:t>
            </a:r>
            <a:r>
              <a:rPr dirty="0" sz="2800">
                <a:latin typeface="NSimSun"/>
                <a:cs typeface="NSimSun"/>
              </a:rPr>
              <a:t>)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,则该通</a:t>
            </a:r>
            <a:r>
              <a:rPr dirty="0" sz="2800" spc="-5">
                <a:latin typeface="NSimSun"/>
                <a:cs typeface="NSimSun"/>
              </a:rPr>
              <a:t> 路是闭合通路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5084" rIns="0" bIns="0" rtlCol="0" vert="horz">
            <a:spAutoFit/>
          </a:bodyPr>
          <a:lstStyle/>
          <a:p>
            <a:pPr marL="28067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像素的连通性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通路</a:t>
            </a:r>
          </a:p>
        </p:txBody>
      </p:sp>
    </p:spTree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最佳全局和自适应阈值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879061"/>
            <a:ext cx="7578725" cy="273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69545">
              <a:lnSpc>
                <a:spcPct val="102299"/>
              </a:lnSpc>
              <a:tabLst>
                <a:tab pos="3911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假设2个PDF中较大的一个对应背景的灰度级，较小的 </a:t>
            </a:r>
            <a:r>
              <a:rPr dirty="0" sz="2400">
                <a:latin typeface="NSimSun"/>
                <a:cs typeface="NSimSun"/>
              </a:rPr>
              <a:t>一个描述了图像中对象的灰度级，则混合PDF是</a:t>
            </a:r>
            <a:endParaRPr sz="2400">
              <a:latin typeface="NSimSun"/>
              <a:cs typeface="NSimSun"/>
            </a:endParaRPr>
          </a:p>
          <a:p>
            <a:pPr marL="1817370">
              <a:lnSpc>
                <a:spcPts val="4075"/>
              </a:lnSpc>
            </a:pPr>
            <a:r>
              <a:rPr dirty="0" sz="2750" spc="-80" i="1">
                <a:latin typeface="Times New Roman"/>
                <a:cs typeface="Times New Roman"/>
              </a:rPr>
              <a:t>p</a:t>
            </a:r>
            <a:r>
              <a:rPr dirty="0" sz="3750" spc="-385">
                <a:latin typeface="Symbol"/>
                <a:cs typeface="Symbol"/>
              </a:rPr>
              <a:t></a:t>
            </a:r>
            <a:r>
              <a:rPr dirty="0" sz="2750" spc="85" i="1">
                <a:latin typeface="Times New Roman"/>
                <a:cs typeface="Times New Roman"/>
              </a:rPr>
              <a:t>z</a:t>
            </a:r>
            <a:r>
              <a:rPr dirty="0" sz="3750" spc="-445">
                <a:latin typeface="Symbol"/>
                <a:cs typeface="Symbol"/>
              </a:rPr>
              <a:t></a:t>
            </a:r>
            <a:r>
              <a:rPr dirty="0" sz="3750" spc="-540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Symbol"/>
                <a:cs typeface="Symbol"/>
              </a:rPr>
              <a:t></a:t>
            </a:r>
            <a:r>
              <a:rPr dirty="0" sz="2750" spc="-155">
                <a:latin typeface="Times New Roman"/>
                <a:cs typeface="Times New Roman"/>
              </a:rPr>
              <a:t> </a:t>
            </a:r>
            <a:r>
              <a:rPr dirty="0" sz="2750" spc="-675" i="1">
                <a:latin typeface="Times New Roman"/>
                <a:cs typeface="Times New Roman"/>
              </a:rPr>
              <a:t>P</a:t>
            </a:r>
            <a:r>
              <a:rPr dirty="0" baseline="-20467" sz="2850" spc="22">
                <a:latin typeface="Times New Roman"/>
                <a:cs typeface="Times New Roman"/>
              </a:rPr>
              <a:t>1</a:t>
            </a:r>
            <a:r>
              <a:rPr dirty="0" baseline="-20467" sz="2850" spc="-375">
                <a:latin typeface="Times New Roman"/>
                <a:cs typeface="Times New Roman"/>
              </a:rPr>
              <a:t> </a:t>
            </a:r>
            <a:r>
              <a:rPr dirty="0" sz="2750" spc="-265" i="1">
                <a:latin typeface="Times New Roman"/>
                <a:cs typeface="Times New Roman"/>
              </a:rPr>
              <a:t>p</a:t>
            </a:r>
            <a:r>
              <a:rPr dirty="0" baseline="-20467" sz="2850" spc="112">
                <a:latin typeface="Times New Roman"/>
                <a:cs typeface="Times New Roman"/>
              </a:rPr>
              <a:t>1</a:t>
            </a:r>
            <a:r>
              <a:rPr dirty="0" sz="3750" spc="-380">
                <a:latin typeface="Symbol"/>
                <a:cs typeface="Symbol"/>
              </a:rPr>
              <a:t></a:t>
            </a:r>
            <a:r>
              <a:rPr dirty="0" sz="2750" spc="80" i="1">
                <a:latin typeface="Times New Roman"/>
                <a:cs typeface="Times New Roman"/>
              </a:rPr>
              <a:t>z</a:t>
            </a:r>
            <a:r>
              <a:rPr dirty="0" sz="3750" spc="-229">
                <a:latin typeface="Symbol"/>
                <a:cs typeface="Symbol"/>
              </a:rPr>
              <a:t></a:t>
            </a:r>
            <a:r>
              <a:rPr dirty="0" sz="2750" spc="5">
                <a:latin typeface="Symbol"/>
                <a:cs typeface="Symbol"/>
              </a:rPr>
              <a:t></a:t>
            </a:r>
            <a:r>
              <a:rPr dirty="0" sz="2750" spc="-305">
                <a:latin typeface="Times New Roman"/>
                <a:cs typeface="Times New Roman"/>
              </a:rPr>
              <a:t> </a:t>
            </a:r>
            <a:r>
              <a:rPr dirty="0" sz="2750" spc="-484" i="1">
                <a:latin typeface="Times New Roman"/>
                <a:cs typeface="Times New Roman"/>
              </a:rPr>
              <a:t>P</a:t>
            </a:r>
            <a:r>
              <a:rPr dirty="0" baseline="-20467" sz="2850" spc="22">
                <a:latin typeface="Times New Roman"/>
                <a:cs typeface="Times New Roman"/>
              </a:rPr>
              <a:t>2</a:t>
            </a:r>
            <a:r>
              <a:rPr dirty="0" baseline="-20467" sz="2850" spc="-179">
                <a:latin typeface="Times New Roman"/>
                <a:cs typeface="Times New Roman"/>
              </a:rPr>
              <a:t> </a:t>
            </a:r>
            <a:r>
              <a:rPr dirty="0" sz="2750" spc="-70" i="1">
                <a:latin typeface="Times New Roman"/>
                <a:cs typeface="Times New Roman"/>
              </a:rPr>
              <a:t>p</a:t>
            </a:r>
            <a:r>
              <a:rPr dirty="0" baseline="-20467" sz="2850" spc="22">
                <a:latin typeface="Times New Roman"/>
                <a:cs typeface="Times New Roman"/>
              </a:rPr>
              <a:t>2</a:t>
            </a:r>
            <a:r>
              <a:rPr dirty="0" baseline="-20467" sz="2850" spc="-434">
                <a:latin typeface="Times New Roman"/>
                <a:cs typeface="Times New Roman"/>
              </a:rPr>
              <a:t> </a:t>
            </a:r>
            <a:r>
              <a:rPr dirty="0" sz="3750" spc="-380">
                <a:latin typeface="Symbol"/>
                <a:cs typeface="Symbol"/>
              </a:rPr>
              <a:t></a:t>
            </a:r>
            <a:r>
              <a:rPr dirty="0" sz="2750" spc="80" i="1">
                <a:latin typeface="Times New Roman"/>
                <a:cs typeface="Times New Roman"/>
              </a:rPr>
              <a:t>z</a:t>
            </a:r>
            <a:r>
              <a:rPr dirty="0" sz="3750" spc="-44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  <a:p>
            <a:pPr marL="12700" marR="5080" indent="304800">
              <a:lnSpc>
                <a:spcPct val="105400"/>
              </a:lnSpc>
              <a:spcBef>
                <a:spcPts val="1355"/>
              </a:spcBef>
            </a:pPr>
            <a:r>
              <a:rPr dirty="0" sz="2400" spc="-5">
                <a:latin typeface="Times New Roman"/>
                <a:cs typeface="Times New Roman"/>
              </a:rPr>
              <a:t>P</a:t>
            </a:r>
            <a:r>
              <a:rPr dirty="0" baseline="-20833" sz="2400">
                <a:latin typeface="Times New Roman"/>
                <a:cs typeface="Times New Roman"/>
              </a:rPr>
              <a:t>1</a:t>
            </a:r>
            <a:r>
              <a:rPr dirty="0" sz="2400">
                <a:latin typeface="SimSun"/>
                <a:cs typeface="SimSun"/>
              </a:rPr>
              <a:t>是属于对象像素的概率，</a:t>
            </a:r>
            <a:r>
              <a:rPr dirty="0" sz="2400" spc="-5">
                <a:latin typeface="Times New Roman"/>
                <a:cs typeface="Times New Roman"/>
              </a:rPr>
              <a:t>P</a:t>
            </a:r>
            <a:r>
              <a:rPr dirty="0" baseline="-20833" sz="2400">
                <a:latin typeface="Times New Roman"/>
                <a:cs typeface="Times New Roman"/>
              </a:rPr>
              <a:t>2</a:t>
            </a:r>
            <a:r>
              <a:rPr dirty="0" sz="2400">
                <a:latin typeface="SimSun"/>
                <a:cs typeface="SimSun"/>
              </a:rPr>
              <a:t>是属于背景像素的概率， 假设图像只包括对象和背景，则</a:t>
            </a:r>
            <a:endParaRPr sz="2400">
              <a:latin typeface="SimSun"/>
              <a:cs typeface="SimSun"/>
            </a:endParaRPr>
          </a:p>
          <a:p>
            <a:pPr algn="ctr" marR="918844">
              <a:lnSpc>
                <a:spcPct val="100000"/>
              </a:lnSpc>
              <a:spcBef>
                <a:spcPts val="225"/>
              </a:spcBef>
            </a:pPr>
            <a:r>
              <a:rPr dirty="0" sz="2750" spc="-675" i="1">
                <a:latin typeface="Times New Roman"/>
                <a:cs typeface="Times New Roman"/>
              </a:rPr>
              <a:t>P</a:t>
            </a:r>
            <a:r>
              <a:rPr dirty="0" baseline="-20467" sz="2850" spc="22">
                <a:latin typeface="Times New Roman"/>
                <a:cs typeface="Times New Roman"/>
              </a:rPr>
              <a:t>1</a:t>
            </a:r>
            <a:r>
              <a:rPr dirty="0" baseline="-20467" sz="2850" spc="-7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Symbol"/>
                <a:cs typeface="Symbol"/>
              </a:rPr>
              <a:t></a:t>
            </a:r>
            <a:r>
              <a:rPr dirty="0" sz="2750" spc="-300">
                <a:latin typeface="Times New Roman"/>
                <a:cs typeface="Times New Roman"/>
              </a:rPr>
              <a:t> </a:t>
            </a:r>
            <a:r>
              <a:rPr dirty="0" sz="2750" spc="-484" i="1">
                <a:latin typeface="Times New Roman"/>
                <a:cs typeface="Times New Roman"/>
              </a:rPr>
              <a:t>P</a:t>
            </a:r>
            <a:r>
              <a:rPr dirty="0" baseline="-20467" sz="2850" spc="22">
                <a:latin typeface="Times New Roman"/>
                <a:cs typeface="Times New Roman"/>
              </a:rPr>
              <a:t>2</a:t>
            </a:r>
            <a:r>
              <a:rPr dirty="0" baseline="-20467" sz="2850">
                <a:latin typeface="Times New Roman"/>
                <a:cs typeface="Times New Roman"/>
              </a:rPr>
              <a:t> </a:t>
            </a:r>
            <a:r>
              <a:rPr dirty="0" baseline="-20467" sz="2850" spc="-247">
                <a:latin typeface="Times New Roman"/>
                <a:cs typeface="Times New Roman"/>
              </a:rPr>
              <a:t> </a:t>
            </a:r>
            <a:r>
              <a:rPr dirty="0" sz="2750" spc="185">
                <a:latin typeface="Symbol"/>
                <a:cs typeface="Symbol"/>
              </a:rPr>
              <a:t></a:t>
            </a:r>
            <a:r>
              <a:rPr dirty="0" sz="2750" spc="5">
                <a:latin typeface="Times New Roman"/>
                <a:cs typeface="Times New Roman"/>
              </a:rPr>
              <a:t>1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62035" y="5001767"/>
            <a:ext cx="5372099" cy="18067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89205" y="5001767"/>
            <a:ext cx="294640" cy="579120"/>
          </a:xfrm>
          <a:custGeom>
            <a:avLst/>
            <a:gdLst/>
            <a:ahLst/>
            <a:cxnLst/>
            <a:rect l="l" t="t" r="r" b="b"/>
            <a:pathLst>
              <a:path w="294639" h="579120">
                <a:moveTo>
                  <a:pt x="265531" y="70883"/>
                </a:moveTo>
                <a:lnTo>
                  <a:pt x="254292" y="65200"/>
                </a:lnTo>
                <a:lnTo>
                  <a:pt x="0" y="573786"/>
                </a:lnTo>
                <a:lnTo>
                  <a:pt x="10668" y="579120"/>
                </a:lnTo>
                <a:lnTo>
                  <a:pt x="265531" y="70883"/>
                </a:lnTo>
                <a:close/>
              </a:path>
              <a:path w="294639" h="579120">
                <a:moveTo>
                  <a:pt x="294131" y="85344"/>
                </a:moveTo>
                <a:lnTo>
                  <a:pt x="294131" y="0"/>
                </a:lnTo>
                <a:lnTo>
                  <a:pt x="226313" y="51054"/>
                </a:lnTo>
                <a:lnTo>
                  <a:pt x="254292" y="65200"/>
                </a:lnTo>
                <a:lnTo>
                  <a:pt x="259841" y="54102"/>
                </a:lnTo>
                <a:lnTo>
                  <a:pt x="271271" y="59436"/>
                </a:lnTo>
                <a:lnTo>
                  <a:pt x="271271" y="73785"/>
                </a:lnTo>
                <a:lnTo>
                  <a:pt x="294131" y="85344"/>
                </a:lnTo>
                <a:close/>
              </a:path>
              <a:path w="294639" h="579120">
                <a:moveTo>
                  <a:pt x="271271" y="59436"/>
                </a:moveTo>
                <a:lnTo>
                  <a:pt x="259841" y="54102"/>
                </a:lnTo>
                <a:lnTo>
                  <a:pt x="254292" y="65200"/>
                </a:lnTo>
                <a:lnTo>
                  <a:pt x="265531" y="70883"/>
                </a:lnTo>
                <a:lnTo>
                  <a:pt x="271271" y="59436"/>
                </a:lnTo>
                <a:close/>
              </a:path>
              <a:path w="294639" h="579120">
                <a:moveTo>
                  <a:pt x="271271" y="73785"/>
                </a:moveTo>
                <a:lnTo>
                  <a:pt x="271271" y="59436"/>
                </a:lnTo>
                <a:lnTo>
                  <a:pt x="265531" y="70883"/>
                </a:lnTo>
                <a:lnTo>
                  <a:pt x="271271" y="73785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69091" y="4557521"/>
            <a:ext cx="1955800" cy="62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85265">
              <a:lnSpc>
                <a:spcPct val="1000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背景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575"/>
              </a:spcBef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对象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03533" y="5218176"/>
            <a:ext cx="76200" cy="791845"/>
          </a:xfrm>
          <a:custGeom>
            <a:avLst/>
            <a:gdLst/>
            <a:ahLst/>
            <a:cxnLst/>
            <a:rect l="l" t="t" r="r" b="b"/>
            <a:pathLst>
              <a:path w="76200" h="791845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3" y="76200"/>
                </a:lnTo>
                <a:lnTo>
                  <a:pt x="32003" y="63246"/>
                </a:lnTo>
                <a:lnTo>
                  <a:pt x="44957" y="63246"/>
                </a:lnTo>
                <a:lnTo>
                  <a:pt x="44957" y="76200"/>
                </a:lnTo>
                <a:lnTo>
                  <a:pt x="76200" y="76200"/>
                </a:lnTo>
                <a:close/>
              </a:path>
              <a:path w="76200" h="791845">
                <a:moveTo>
                  <a:pt x="44957" y="76200"/>
                </a:moveTo>
                <a:lnTo>
                  <a:pt x="44957" y="63246"/>
                </a:lnTo>
                <a:lnTo>
                  <a:pt x="32003" y="63246"/>
                </a:lnTo>
                <a:lnTo>
                  <a:pt x="32003" y="76200"/>
                </a:lnTo>
                <a:lnTo>
                  <a:pt x="44957" y="76200"/>
                </a:lnTo>
                <a:close/>
              </a:path>
              <a:path w="76200" h="791845">
                <a:moveTo>
                  <a:pt x="44958" y="791718"/>
                </a:moveTo>
                <a:lnTo>
                  <a:pt x="44957" y="76200"/>
                </a:lnTo>
                <a:lnTo>
                  <a:pt x="32003" y="76200"/>
                </a:lnTo>
                <a:lnTo>
                  <a:pt x="32004" y="791718"/>
                </a:lnTo>
                <a:lnTo>
                  <a:pt x="44958" y="791718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59865"/>
            <a:ext cx="408686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最佳全局和自适应阈值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098" y="1885279"/>
            <a:ext cx="7645400" cy="146685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391160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在区间[a,b]内取值的随机变量的概率是它的概率密度</a:t>
            </a:r>
            <a:endParaRPr sz="24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  <a:spcBef>
                <a:spcPts val="65"/>
              </a:spcBef>
            </a:pPr>
            <a:r>
              <a:rPr dirty="0" sz="2400">
                <a:latin typeface="NSimSun"/>
                <a:cs typeface="NSimSun"/>
              </a:rPr>
              <a:t>函数从a到b的积分，即在这两个上下限之间PDF曲线围住 的面积，因此，将一个背景点当作对象点进行分类时，错 误发生的概率为：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3998" y="6257544"/>
            <a:ext cx="6104255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SimSun"/>
                <a:cs typeface="SimSun"/>
              </a:rPr>
              <a:t>这是在曲线</a:t>
            </a:r>
            <a:r>
              <a:rPr dirty="0" sz="2400">
                <a:latin typeface="Times New Roman"/>
                <a:cs typeface="Times New Roman"/>
              </a:rPr>
              <a:t>p</a:t>
            </a:r>
            <a:r>
              <a:rPr dirty="0" baseline="-20833" sz="2400">
                <a:latin typeface="Times New Roman"/>
                <a:cs typeface="Times New Roman"/>
              </a:rPr>
              <a:t>1</a:t>
            </a:r>
            <a:r>
              <a:rPr dirty="0" sz="2400">
                <a:latin typeface="Times New Roman"/>
                <a:cs typeface="Times New Roman"/>
              </a:rPr>
              <a:t>(z</a:t>
            </a:r>
            <a:r>
              <a:rPr dirty="0" sz="2400" spc="-5">
                <a:latin typeface="Times New Roman"/>
                <a:cs typeface="Times New Roman"/>
              </a:rPr>
              <a:t>)</a:t>
            </a:r>
            <a:r>
              <a:rPr dirty="0" sz="2400" spc="-5">
                <a:latin typeface="SimSun"/>
                <a:cs typeface="SimSun"/>
              </a:rPr>
              <a:t>下方位于阈值右边区域的面积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77117" y="3178555"/>
            <a:ext cx="162560" cy="30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15" i="1">
                <a:latin typeface="Times New Roman"/>
                <a:cs typeface="Times New Roman"/>
              </a:rPr>
              <a:t>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098" y="3098291"/>
            <a:ext cx="7282180" cy="1877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33575">
              <a:lnSpc>
                <a:spcPct val="100000"/>
              </a:lnSpc>
            </a:pPr>
            <a:r>
              <a:rPr dirty="0" sz="2750" spc="-295" i="1">
                <a:latin typeface="Times New Roman"/>
                <a:cs typeface="Times New Roman"/>
              </a:rPr>
              <a:t>E</a:t>
            </a:r>
            <a:r>
              <a:rPr dirty="0" baseline="-20467" sz="2850" spc="112">
                <a:latin typeface="Times New Roman"/>
                <a:cs typeface="Times New Roman"/>
              </a:rPr>
              <a:t>1</a:t>
            </a:r>
            <a:r>
              <a:rPr dirty="0" sz="3750" spc="-655">
                <a:latin typeface="Symbol"/>
                <a:cs typeface="Symbol"/>
              </a:rPr>
              <a:t></a:t>
            </a:r>
            <a:r>
              <a:rPr dirty="0" sz="2750" spc="235" i="1">
                <a:latin typeface="Times New Roman"/>
                <a:cs typeface="Times New Roman"/>
              </a:rPr>
              <a:t>T</a:t>
            </a:r>
            <a:r>
              <a:rPr dirty="0" sz="3750" spc="-445">
                <a:latin typeface="Symbol"/>
                <a:cs typeface="Symbol"/>
              </a:rPr>
              <a:t></a:t>
            </a:r>
            <a:r>
              <a:rPr dirty="0" sz="3750" spc="-535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Symbol"/>
                <a:cs typeface="Symbol"/>
              </a:rPr>
              <a:t></a:t>
            </a:r>
            <a:r>
              <a:rPr dirty="0" sz="2750" spc="-200">
                <a:latin typeface="Times New Roman"/>
                <a:cs typeface="Times New Roman"/>
              </a:rPr>
              <a:t> </a:t>
            </a:r>
            <a:r>
              <a:rPr dirty="0" baseline="-15151" sz="7425" spc="-690">
                <a:latin typeface="Symbol"/>
                <a:cs typeface="Symbol"/>
              </a:rPr>
              <a:t></a:t>
            </a:r>
            <a:r>
              <a:rPr dirty="0" baseline="-58479" sz="2850" spc="-44">
                <a:latin typeface="Symbol"/>
                <a:cs typeface="Symbol"/>
              </a:rPr>
              <a:t></a:t>
            </a:r>
            <a:r>
              <a:rPr dirty="0" baseline="-58479" sz="2850" spc="37">
                <a:latin typeface="Symbol"/>
                <a:cs typeface="Symbol"/>
              </a:rPr>
              <a:t></a:t>
            </a:r>
            <a:r>
              <a:rPr dirty="0" baseline="-58479" sz="2850" spc="97">
                <a:latin typeface="Times New Roman"/>
                <a:cs typeface="Times New Roman"/>
              </a:rPr>
              <a:t> </a:t>
            </a:r>
            <a:r>
              <a:rPr dirty="0" sz="2750" spc="-70" i="1">
                <a:latin typeface="Times New Roman"/>
                <a:cs typeface="Times New Roman"/>
              </a:rPr>
              <a:t>p</a:t>
            </a:r>
            <a:r>
              <a:rPr dirty="0" baseline="-20467" sz="2850" spc="22">
                <a:latin typeface="Times New Roman"/>
                <a:cs typeface="Times New Roman"/>
              </a:rPr>
              <a:t>2</a:t>
            </a:r>
            <a:r>
              <a:rPr dirty="0" baseline="-20467" sz="2850" spc="-419">
                <a:latin typeface="Times New Roman"/>
                <a:cs typeface="Times New Roman"/>
              </a:rPr>
              <a:t> </a:t>
            </a:r>
            <a:r>
              <a:rPr dirty="0" sz="3750" spc="-385">
                <a:latin typeface="Symbol"/>
                <a:cs typeface="Symbol"/>
              </a:rPr>
              <a:t></a:t>
            </a:r>
            <a:r>
              <a:rPr dirty="0" sz="2750" spc="80" i="1">
                <a:latin typeface="Times New Roman"/>
                <a:cs typeface="Times New Roman"/>
              </a:rPr>
              <a:t>z</a:t>
            </a:r>
            <a:r>
              <a:rPr dirty="0" sz="3750" spc="-590">
                <a:latin typeface="Symbol"/>
                <a:cs typeface="Symbol"/>
              </a:rPr>
              <a:t></a:t>
            </a:r>
            <a:r>
              <a:rPr dirty="0" sz="2750" spc="5" i="1">
                <a:latin typeface="Times New Roman"/>
                <a:cs typeface="Times New Roman"/>
              </a:rPr>
              <a:t>dz</a:t>
            </a:r>
            <a:endParaRPr sz="2750">
              <a:latin typeface="Times New Roman"/>
              <a:cs typeface="Times New Roman"/>
            </a:endParaRPr>
          </a:p>
          <a:p>
            <a:pPr algn="ctr" marR="103505">
              <a:lnSpc>
                <a:spcPct val="100000"/>
              </a:lnSpc>
              <a:spcBef>
                <a:spcPts val="1685"/>
              </a:spcBef>
            </a:pPr>
            <a:r>
              <a:rPr dirty="0" sz="2400">
                <a:latin typeface="SimSun"/>
                <a:cs typeface="SimSun"/>
              </a:rPr>
              <a:t>这是在曲线</a:t>
            </a:r>
            <a:r>
              <a:rPr dirty="0" sz="2400">
                <a:latin typeface="Times New Roman"/>
                <a:cs typeface="Times New Roman"/>
              </a:rPr>
              <a:t>p</a:t>
            </a:r>
            <a:r>
              <a:rPr dirty="0" baseline="-20833" sz="2400">
                <a:latin typeface="Times New Roman"/>
                <a:cs typeface="Times New Roman"/>
              </a:rPr>
              <a:t>2</a:t>
            </a:r>
            <a:r>
              <a:rPr dirty="0" sz="2400">
                <a:latin typeface="Times New Roman"/>
                <a:cs typeface="Times New Roman"/>
              </a:rPr>
              <a:t>(z</a:t>
            </a:r>
            <a:r>
              <a:rPr dirty="0" sz="2400" spc="-5">
                <a:latin typeface="Times New Roman"/>
                <a:cs typeface="Times New Roman"/>
              </a:rPr>
              <a:t>)</a:t>
            </a:r>
            <a:r>
              <a:rPr dirty="0" sz="2400" spc="-5">
                <a:latin typeface="SimSun"/>
                <a:cs typeface="SimSun"/>
              </a:rPr>
              <a:t>下方位于阈值左边区域的面积</a:t>
            </a:r>
            <a:endParaRPr sz="2400">
              <a:latin typeface="SimSun"/>
              <a:cs typeface="SimSun"/>
            </a:endParaRPr>
          </a:p>
          <a:p>
            <a:pPr algn="ctr">
              <a:lnSpc>
                <a:spcPts val="2835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将一个对象点当作背景点进行分类错误发生的概率为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3590" y="5227320"/>
            <a:ext cx="410209" cy="552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7975" algn="l"/>
              </a:tabLst>
            </a:pPr>
            <a:r>
              <a:rPr dirty="0" sz="3600" spc="-500">
                <a:latin typeface="Symbol"/>
                <a:cs typeface="Symbol"/>
              </a:rPr>
              <a:t></a:t>
            </a:r>
            <a:r>
              <a:rPr dirty="0" sz="3600" spc="-500">
                <a:latin typeface="Times New Roman"/>
                <a:cs typeface="Times New Roman"/>
              </a:rPr>
              <a:t>	</a:t>
            </a:r>
            <a:r>
              <a:rPr dirty="0" sz="3600" spc="-500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8424" y="5227320"/>
            <a:ext cx="372110" cy="552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00">
                <a:latin typeface="Symbol"/>
                <a:cs typeface="Symbol"/>
              </a:rPr>
              <a:t></a:t>
            </a:r>
            <a:r>
              <a:rPr dirty="0" sz="3600" spc="425">
                <a:latin typeface="Times New Roman"/>
                <a:cs typeface="Times New Roman"/>
              </a:rPr>
              <a:t> </a:t>
            </a:r>
            <a:r>
              <a:rPr dirty="0" sz="3600" spc="-500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8904" y="5515102"/>
            <a:ext cx="142875" cy="293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5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28205" y="5515102"/>
            <a:ext cx="142875" cy="293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5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9413" y="5623318"/>
            <a:ext cx="155575" cy="293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5" i="1">
                <a:latin typeface="Times New Roman"/>
                <a:cs typeface="Times New Roman"/>
              </a:rPr>
              <a:t>T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3153" y="5309361"/>
            <a:ext cx="934085" cy="431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1795" algn="l"/>
              </a:tabLst>
            </a:pPr>
            <a:r>
              <a:rPr dirty="0" sz="2750" spc="5" i="1">
                <a:latin typeface="Times New Roman"/>
                <a:cs typeface="Times New Roman"/>
              </a:rPr>
              <a:t>p</a:t>
            </a:r>
            <a:r>
              <a:rPr dirty="0" sz="2750" spc="5" i="1">
                <a:latin typeface="Times New Roman"/>
                <a:cs typeface="Times New Roman"/>
              </a:rPr>
              <a:t>	</a:t>
            </a:r>
            <a:r>
              <a:rPr dirty="0" sz="2750" spc="5" i="1">
                <a:latin typeface="Times New Roman"/>
                <a:cs typeface="Times New Roman"/>
              </a:rPr>
              <a:t>z</a:t>
            </a:r>
            <a:r>
              <a:rPr dirty="0" sz="2750" spc="254" i="1">
                <a:latin typeface="Times New Roman"/>
                <a:cs typeface="Times New Roman"/>
              </a:rPr>
              <a:t> </a:t>
            </a:r>
            <a:r>
              <a:rPr dirty="0" sz="2750" spc="-310" i="1">
                <a:latin typeface="Times New Roman"/>
                <a:cs typeface="Times New Roman"/>
              </a:rPr>
              <a:t>d</a:t>
            </a:r>
            <a:r>
              <a:rPr dirty="0" sz="2750" spc="5" i="1">
                <a:latin typeface="Times New Roman"/>
                <a:cs typeface="Times New Roman"/>
              </a:rPr>
              <a:t>z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07407" y="5166105"/>
            <a:ext cx="192405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5">
                <a:latin typeface="Symbol"/>
                <a:cs typeface="Symbol"/>
              </a:rPr>
              <a:t>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73551" y="5309361"/>
            <a:ext cx="991235" cy="431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6720" algn="l"/>
                <a:tab pos="784860" algn="l"/>
              </a:tabLst>
            </a:pPr>
            <a:r>
              <a:rPr dirty="0" sz="2750" spc="5" i="1">
                <a:latin typeface="Times New Roman"/>
                <a:cs typeface="Times New Roman"/>
              </a:rPr>
              <a:t>E</a:t>
            </a:r>
            <a:r>
              <a:rPr dirty="0" sz="2750" spc="5" i="1">
                <a:latin typeface="Times New Roman"/>
                <a:cs typeface="Times New Roman"/>
              </a:rPr>
              <a:t>	</a:t>
            </a:r>
            <a:r>
              <a:rPr dirty="0" sz="2750" spc="5" i="1">
                <a:latin typeface="Times New Roman"/>
                <a:cs typeface="Times New Roman"/>
              </a:rPr>
              <a:t>T</a:t>
            </a:r>
            <a:r>
              <a:rPr dirty="0" sz="2750" spc="5" i="1">
                <a:latin typeface="Times New Roman"/>
                <a:cs typeface="Times New Roman"/>
              </a:rPr>
              <a:t>	</a:t>
            </a:r>
            <a:r>
              <a:rPr dirty="0" sz="2750" spc="5">
                <a:latin typeface="Symbol"/>
                <a:cs typeface="Symbol"/>
              </a:rPr>
              <a:t>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71771" y="5258054"/>
            <a:ext cx="170180" cy="634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150" spc="-5">
                <a:latin typeface="Symbol"/>
                <a:cs typeface="Symbol"/>
              </a:rPr>
              <a:t></a:t>
            </a:r>
            <a:endParaRPr sz="41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7513320" cy="535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12991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最佳全局和自适应阈值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出错率的整体概率是</a:t>
            </a:r>
            <a:endParaRPr sz="2800">
              <a:latin typeface="NSimSun"/>
              <a:cs typeface="NSimSun"/>
            </a:endParaRPr>
          </a:p>
          <a:p>
            <a:pPr algn="ctr" marR="1155700">
              <a:lnSpc>
                <a:spcPct val="100000"/>
              </a:lnSpc>
              <a:spcBef>
                <a:spcPts val="680"/>
              </a:spcBef>
            </a:pPr>
            <a:r>
              <a:rPr dirty="0" sz="2750" spc="-40" i="1">
                <a:latin typeface="Times New Roman"/>
                <a:cs typeface="Times New Roman"/>
              </a:rPr>
              <a:t>E</a:t>
            </a:r>
            <a:r>
              <a:rPr dirty="0" sz="3750" spc="-655">
                <a:latin typeface="Symbol"/>
                <a:cs typeface="Symbol"/>
              </a:rPr>
              <a:t></a:t>
            </a:r>
            <a:r>
              <a:rPr dirty="0" sz="2750" spc="5" i="1">
                <a:latin typeface="Times New Roman"/>
                <a:cs typeface="Times New Roman"/>
              </a:rPr>
              <a:t>T</a:t>
            </a:r>
            <a:r>
              <a:rPr dirty="0" sz="2750" spc="-450" i="1">
                <a:latin typeface="Times New Roman"/>
                <a:cs typeface="Times New Roman"/>
              </a:rPr>
              <a:t> </a:t>
            </a:r>
            <a:r>
              <a:rPr dirty="0" sz="3750" spc="-445">
                <a:latin typeface="Symbol"/>
                <a:cs typeface="Symbol"/>
              </a:rPr>
              <a:t></a:t>
            </a:r>
            <a:r>
              <a:rPr dirty="0" sz="3750" spc="-540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Symbol"/>
                <a:cs typeface="Symbol"/>
              </a:rPr>
              <a:t></a:t>
            </a:r>
            <a:r>
              <a:rPr dirty="0" sz="2750" spc="-155">
                <a:latin typeface="Times New Roman"/>
                <a:cs typeface="Times New Roman"/>
              </a:rPr>
              <a:t> </a:t>
            </a:r>
            <a:r>
              <a:rPr dirty="0" sz="2750" spc="-484" i="1">
                <a:latin typeface="Times New Roman"/>
                <a:cs typeface="Times New Roman"/>
              </a:rPr>
              <a:t>P</a:t>
            </a:r>
            <a:r>
              <a:rPr dirty="0" baseline="-20467" sz="2850" spc="209">
                <a:latin typeface="Times New Roman"/>
                <a:cs typeface="Times New Roman"/>
              </a:rPr>
              <a:t>2</a:t>
            </a:r>
            <a:r>
              <a:rPr dirty="0" sz="2750" spc="-290" i="1">
                <a:latin typeface="Times New Roman"/>
                <a:cs typeface="Times New Roman"/>
              </a:rPr>
              <a:t>E</a:t>
            </a:r>
            <a:r>
              <a:rPr dirty="0" baseline="-20467" sz="2850" spc="112">
                <a:latin typeface="Times New Roman"/>
                <a:cs typeface="Times New Roman"/>
              </a:rPr>
              <a:t>1</a:t>
            </a:r>
            <a:r>
              <a:rPr dirty="0" sz="3750" spc="-650">
                <a:latin typeface="Symbol"/>
                <a:cs typeface="Symbol"/>
              </a:rPr>
              <a:t></a:t>
            </a:r>
            <a:r>
              <a:rPr dirty="0" sz="2750" spc="240" i="1">
                <a:latin typeface="Times New Roman"/>
                <a:cs typeface="Times New Roman"/>
              </a:rPr>
              <a:t>T</a:t>
            </a:r>
            <a:r>
              <a:rPr dirty="0" sz="3750" spc="-229">
                <a:latin typeface="Symbol"/>
                <a:cs typeface="Symbol"/>
              </a:rPr>
              <a:t></a:t>
            </a:r>
            <a:r>
              <a:rPr dirty="0" sz="2750" spc="5">
                <a:latin typeface="Symbol"/>
                <a:cs typeface="Symbol"/>
              </a:rPr>
              <a:t></a:t>
            </a:r>
            <a:r>
              <a:rPr dirty="0" sz="2750" spc="-305">
                <a:latin typeface="Times New Roman"/>
                <a:cs typeface="Times New Roman"/>
              </a:rPr>
              <a:t> </a:t>
            </a:r>
            <a:r>
              <a:rPr dirty="0" sz="2750" spc="-675" i="1">
                <a:latin typeface="Times New Roman"/>
                <a:cs typeface="Times New Roman"/>
              </a:rPr>
              <a:t>P</a:t>
            </a:r>
            <a:r>
              <a:rPr dirty="0" baseline="-20467" sz="2850" spc="7">
                <a:latin typeface="Times New Roman"/>
                <a:cs typeface="Times New Roman"/>
              </a:rPr>
              <a:t>1</a:t>
            </a:r>
            <a:r>
              <a:rPr dirty="0" sz="2750" spc="-95" i="1">
                <a:latin typeface="Times New Roman"/>
                <a:cs typeface="Times New Roman"/>
              </a:rPr>
              <a:t>E</a:t>
            </a:r>
            <a:r>
              <a:rPr dirty="0" baseline="-20467" sz="2850" spc="22">
                <a:latin typeface="Times New Roman"/>
                <a:cs typeface="Times New Roman"/>
              </a:rPr>
              <a:t>2</a:t>
            </a:r>
            <a:r>
              <a:rPr dirty="0" baseline="-20467" sz="2850" spc="-427">
                <a:latin typeface="Times New Roman"/>
                <a:cs typeface="Times New Roman"/>
              </a:rPr>
              <a:t> </a:t>
            </a:r>
            <a:r>
              <a:rPr dirty="0" sz="3750" spc="-650">
                <a:latin typeface="Symbol"/>
                <a:cs typeface="Symbol"/>
              </a:rPr>
              <a:t></a:t>
            </a:r>
            <a:r>
              <a:rPr dirty="0" sz="2750" spc="240" i="1">
                <a:latin typeface="Times New Roman"/>
                <a:cs typeface="Times New Roman"/>
              </a:rPr>
              <a:t>T</a:t>
            </a:r>
            <a:r>
              <a:rPr dirty="0" sz="3750" spc="-445">
                <a:latin typeface="Symbol"/>
                <a:cs typeface="Symbol"/>
              </a:rPr>
              <a:t></a:t>
            </a:r>
            <a:endParaRPr sz="3750">
              <a:latin typeface="Symbol"/>
              <a:cs typeface="Symbol"/>
            </a:endParaRPr>
          </a:p>
          <a:p>
            <a:pPr marL="12700" marR="5080">
              <a:lnSpc>
                <a:spcPct val="100000"/>
              </a:lnSpc>
              <a:spcBef>
                <a:spcPts val="1555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为了找到出错最少的阈值，使用莱布尼兹法则 把E(T)对T求微分并令结果等于0，得到</a:t>
            </a:r>
            <a:endParaRPr sz="2800">
              <a:latin typeface="NSimSun"/>
              <a:cs typeface="NSimSun"/>
            </a:endParaRPr>
          </a:p>
          <a:p>
            <a:pPr algn="ctr" marR="1170305">
              <a:lnSpc>
                <a:spcPct val="100000"/>
              </a:lnSpc>
              <a:spcBef>
                <a:spcPts val="290"/>
              </a:spcBef>
            </a:pPr>
            <a:r>
              <a:rPr dirty="0" sz="2750" spc="-565" i="1">
                <a:latin typeface="Times New Roman"/>
                <a:cs typeface="Times New Roman"/>
              </a:rPr>
              <a:t>P</a:t>
            </a:r>
            <a:r>
              <a:rPr dirty="0" baseline="-24305" sz="2400" spc="-7">
                <a:latin typeface="Times New Roman"/>
                <a:cs typeface="Times New Roman"/>
              </a:rPr>
              <a:t>2</a:t>
            </a:r>
            <a:r>
              <a:rPr dirty="0" baseline="-24305" sz="2400" spc="-22">
                <a:latin typeface="Times New Roman"/>
                <a:cs typeface="Times New Roman"/>
              </a:rPr>
              <a:t> </a:t>
            </a:r>
            <a:r>
              <a:rPr dirty="0" sz="2750" spc="-310" i="1">
                <a:latin typeface="Times New Roman"/>
                <a:cs typeface="Times New Roman"/>
              </a:rPr>
              <a:t>p</a:t>
            </a:r>
            <a:r>
              <a:rPr dirty="0" baseline="-24305" sz="2400" spc="-7">
                <a:latin typeface="Times New Roman"/>
                <a:cs typeface="Times New Roman"/>
              </a:rPr>
              <a:t>1</a:t>
            </a:r>
            <a:r>
              <a:rPr dirty="0" baseline="-24305" sz="2400" spc="-75">
                <a:latin typeface="Times New Roman"/>
                <a:cs typeface="Times New Roman"/>
              </a:rPr>
              <a:t> </a:t>
            </a:r>
            <a:r>
              <a:rPr dirty="0" baseline="-3086" sz="5400" spc="-509">
                <a:latin typeface="Symbol"/>
                <a:cs typeface="Symbol"/>
              </a:rPr>
              <a:t></a:t>
            </a:r>
            <a:r>
              <a:rPr dirty="0" sz="2750" spc="5" i="1">
                <a:latin typeface="Times New Roman"/>
                <a:cs typeface="Times New Roman"/>
              </a:rPr>
              <a:t>T</a:t>
            </a:r>
            <a:r>
              <a:rPr dirty="0" sz="2750" spc="-405" i="1">
                <a:latin typeface="Times New Roman"/>
                <a:cs typeface="Times New Roman"/>
              </a:rPr>
              <a:t> </a:t>
            </a:r>
            <a:r>
              <a:rPr dirty="0" baseline="-3086" sz="5400" spc="-592">
                <a:latin typeface="Symbol"/>
                <a:cs typeface="Symbol"/>
              </a:rPr>
              <a:t></a:t>
            </a:r>
            <a:r>
              <a:rPr dirty="0" baseline="-3086" sz="5400" spc="-480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Symbol"/>
                <a:cs typeface="Symbol"/>
              </a:rPr>
              <a:t></a:t>
            </a:r>
            <a:r>
              <a:rPr dirty="0" sz="2750" spc="-155">
                <a:latin typeface="Times New Roman"/>
                <a:cs typeface="Times New Roman"/>
              </a:rPr>
              <a:t> </a:t>
            </a:r>
            <a:r>
              <a:rPr dirty="0" sz="2750" spc="-725" i="1">
                <a:latin typeface="Times New Roman"/>
                <a:cs typeface="Times New Roman"/>
              </a:rPr>
              <a:t>P</a:t>
            </a:r>
            <a:r>
              <a:rPr dirty="0" baseline="-24305" sz="2400" spc="-7">
                <a:latin typeface="Times New Roman"/>
                <a:cs typeface="Times New Roman"/>
              </a:rPr>
              <a:t>1</a:t>
            </a:r>
            <a:r>
              <a:rPr dirty="0" baseline="-24305" sz="2400" spc="-179">
                <a:latin typeface="Times New Roman"/>
                <a:cs typeface="Times New Roman"/>
              </a:rPr>
              <a:t> </a:t>
            </a:r>
            <a:r>
              <a:rPr dirty="0" sz="2750" spc="-150" i="1">
                <a:latin typeface="Times New Roman"/>
                <a:cs typeface="Times New Roman"/>
              </a:rPr>
              <a:t>p</a:t>
            </a:r>
            <a:r>
              <a:rPr dirty="0" baseline="-24305" sz="2400" spc="-7">
                <a:latin typeface="Times New Roman"/>
                <a:cs typeface="Times New Roman"/>
              </a:rPr>
              <a:t>2</a:t>
            </a:r>
            <a:r>
              <a:rPr dirty="0" baseline="-24305" sz="2400" spc="97">
                <a:latin typeface="Times New Roman"/>
                <a:cs typeface="Times New Roman"/>
              </a:rPr>
              <a:t> </a:t>
            </a:r>
            <a:r>
              <a:rPr dirty="0" baseline="-3086" sz="5400" spc="-517">
                <a:latin typeface="Symbol"/>
                <a:cs typeface="Symbol"/>
              </a:rPr>
              <a:t></a:t>
            </a:r>
            <a:r>
              <a:rPr dirty="0" sz="2750" spc="5" i="1">
                <a:latin typeface="Times New Roman"/>
                <a:cs typeface="Times New Roman"/>
              </a:rPr>
              <a:t>T</a:t>
            </a:r>
            <a:r>
              <a:rPr dirty="0" sz="2750" spc="-400" i="1">
                <a:latin typeface="Times New Roman"/>
                <a:cs typeface="Times New Roman"/>
              </a:rPr>
              <a:t> </a:t>
            </a:r>
            <a:r>
              <a:rPr dirty="0" baseline="-3086" sz="5400" spc="-592">
                <a:latin typeface="Symbol"/>
                <a:cs typeface="Symbol"/>
              </a:rPr>
              <a:t></a:t>
            </a:r>
            <a:endParaRPr baseline="-3086" sz="5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125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上式解出T，即为最佳阈值</a:t>
            </a:r>
            <a:endParaRPr sz="2800">
              <a:latin typeface="NSimSun"/>
              <a:cs typeface="NSimSun"/>
            </a:endParaRPr>
          </a:p>
          <a:p>
            <a:pPr marL="12700" marR="55880">
              <a:lnSpc>
                <a:spcPct val="100000"/>
              </a:lnSpc>
              <a:spcBef>
                <a:spcPts val="1689"/>
              </a:spcBef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如果</a:t>
            </a:r>
            <a:r>
              <a:rPr dirty="0" sz="2800" spc="-5">
                <a:latin typeface="NSimSun"/>
                <a:cs typeface="NSimSun"/>
              </a:rPr>
              <a:t>P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P</a:t>
            </a:r>
            <a:r>
              <a:rPr dirty="0" baseline="-20467" sz="2850" spc="-7">
                <a:latin typeface="NSimSun"/>
                <a:cs typeface="NSimSun"/>
              </a:rPr>
              <a:t>2</a:t>
            </a:r>
            <a:r>
              <a:rPr dirty="0" sz="2800" spc="-5">
                <a:latin typeface="NSimSun"/>
                <a:cs typeface="NSimSun"/>
              </a:rPr>
              <a:t>，则最佳阈值位于曲线</a:t>
            </a:r>
            <a:r>
              <a:rPr dirty="0" sz="2800">
                <a:latin typeface="NSimSun"/>
                <a:cs typeface="NSimSun"/>
              </a:rPr>
              <a:t>p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(z)和p</a:t>
            </a:r>
            <a:r>
              <a:rPr dirty="0" baseline="-20467" sz="2850">
                <a:latin typeface="NSimSun"/>
                <a:cs typeface="NSimSun"/>
              </a:rPr>
              <a:t>2</a:t>
            </a:r>
            <a:r>
              <a:rPr dirty="0" sz="2800" spc="-5">
                <a:latin typeface="NSimSun"/>
                <a:cs typeface="NSimSun"/>
              </a:rPr>
              <a:t>(z)</a:t>
            </a:r>
            <a:r>
              <a:rPr dirty="0" sz="2800" spc="-5">
                <a:latin typeface="NSimSun"/>
                <a:cs typeface="NSimSun"/>
              </a:rPr>
              <a:t> 的交点处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6802755" cy="1295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最佳全局和自适应阈值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ts val="3295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高斯密度可以用两个参数均值和方差描述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098" y="3760723"/>
            <a:ext cx="378142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出错最少的阈值T的解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6297" y="3358134"/>
            <a:ext cx="43815" cy="26034"/>
          </a:xfrm>
          <a:custGeom>
            <a:avLst/>
            <a:gdLst/>
            <a:ahLst/>
            <a:cxnLst/>
            <a:rect l="l" t="t" r="r" b="b"/>
            <a:pathLst>
              <a:path w="43814" h="26035">
                <a:moveTo>
                  <a:pt x="0" y="25908"/>
                </a:moveTo>
                <a:lnTo>
                  <a:pt x="43434" y="0"/>
                </a:lnTo>
              </a:path>
            </a:pathLst>
          </a:custGeom>
          <a:ln w="175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39731" y="3366515"/>
            <a:ext cx="60960" cy="120650"/>
          </a:xfrm>
          <a:custGeom>
            <a:avLst/>
            <a:gdLst/>
            <a:ahLst/>
            <a:cxnLst/>
            <a:rect l="l" t="t" r="r" b="b"/>
            <a:pathLst>
              <a:path w="60960" h="120650">
                <a:moveTo>
                  <a:pt x="0" y="0"/>
                </a:moveTo>
                <a:lnTo>
                  <a:pt x="60960" y="120396"/>
                </a:lnTo>
              </a:path>
            </a:pathLst>
          </a:custGeom>
          <a:ln w="350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09835" y="3117342"/>
            <a:ext cx="532765" cy="369570"/>
          </a:xfrm>
          <a:custGeom>
            <a:avLst/>
            <a:gdLst/>
            <a:ahLst/>
            <a:cxnLst/>
            <a:rect l="l" t="t" r="r" b="b"/>
            <a:pathLst>
              <a:path w="532764" h="369570">
                <a:moveTo>
                  <a:pt x="0" y="369570"/>
                </a:moveTo>
                <a:lnTo>
                  <a:pt x="87629" y="0"/>
                </a:lnTo>
                <a:lnTo>
                  <a:pt x="532638" y="0"/>
                </a:lnTo>
              </a:path>
            </a:pathLst>
          </a:custGeom>
          <a:ln w="175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52101" y="3055620"/>
            <a:ext cx="1057275" cy="0"/>
          </a:xfrm>
          <a:custGeom>
            <a:avLst/>
            <a:gdLst/>
            <a:ahLst/>
            <a:cxnLst/>
            <a:rect l="l" t="t" r="r" b="b"/>
            <a:pathLst>
              <a:path w="1057275" h="0">
                <a:moveTo>
                  <a:pt x="0" y="0"/>
                </a:moveTo>
                <a:lnTo>
                  <a:pt x="1056894" y="0"/>
                </a:lnTo>
              </a:path>
            </a:pathLst>
          </a:custGeom>
          <a:ln w="175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53391" y="3358134"/>
            <a:ext cx="43815" cy="26034"/>
          </a:xfrm>
          <a:custGeom>
            <a:avLst/>
            <a:gdLst/>
            <a:ahLst/>
            <a:cxnLst/>
            <a:rect l="l" t="t" r="r" b="b"/>
            <a:pathLst>
              <a:path w="43814" h="26035">
                <a:moveTo>
                  <a:pt x="0" y="25908"/>
                </a:moveTo>
                <a:lnTo>
                  <a:pt x="43434" y="0"/>
                </a:lnTo>
              </a:path>
            </a:pathLst>
          </a:custGeom>
          <a:ln w="175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96825" y="3366515"/>
            <a:ext cx="62230" cy="120650"/>
          </a:xfrm>
          <a:custGeom>
            <a:avLst/>
            <a:gdLst/>
            <a:ahLst/>
            <a:cxnLst/>
            <a:rect l="l" t="t" r="r" b="b"/>
            <a:pathLst>
              <a:path w="62229" h="120650">
                <a:moveTo>
                  <a:pt x="0" y="0"/>
                </a:moveTo>
                <a:lnTo>
                  <a:pt x="61722" y="120396"/>
                </a:lnTo>
              </a:path>
            </a:pathLst>
          </a:custGeom>
          <a:ln w="350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66929" y="3117342"/>
            <a:ext cx="532765" cy="369570"/>
          </a:xfrm>
          <a:custGeom>
            <a:avLst/>
            <a:gdLst/>
            <a:ahLst/>
            <a:cxnLst/>
            <a:rect l="l" t="t" r="r" b="b"/>
            <a:pathLst>
              <a:path w="532765" h="369570">
                <a:moveTo>
                  <a:pt x="0" y="369570"/>
                </a:moveTo>
                <a:lnTo>
                  <a:pt x="87629" y="0"/>
                </a:lnTo>
                <a:lnTo>
                  <a:pt x="532638" y="0"/>
                </a:lnTo>
              </a:path>
            </a:pathLst>
          </a:custGeom>
          <a:ln w="175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09957" y="3055620"/>
            <a:ext cx="1102995" cy="0"/>
          </a:xfrm>
          <a:custGeom>
            <a:avLst/>
            <a:gdLst/>
            <a:ahLst/>
            <a:cxnLst/>
            <a:rect l="l" t="t" r="r" b="b"/>
            <a:pathLst>
              <a:path w="1102995" h="0">
                <a:moveTo>
                  <a:pt x="0" y="0"/>
                </a:moveTo>
                <a:lnTo>
                  <a:pt x="1102614" y="0"/>
                </a:lnTo>
              </a:path>
            </a:pathLst>
          </a:custGeom>
          <a:ln w="175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966075" y="2690621"/>
            <a:ext cx="113030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30482" y="2690609"/>
            <a:ext cx="113030" cy="218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66025" y="2720594"/>
            <a:ext cx="410209" cy="36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45">
                <a:latin typeface="Times New Roman"/>
                <a:cs typeface="Times New Roman"/>
              </a:rPr>
              <a:t>2</a:t>
            </a:r>
            <a:r>
              <a:rPr dirty="0" sz="2050" spc="-75" i="1">
                <a:latin typeface="Symbol"/>
                <a:cs typeface="Symbol"/>
              </a:rPr>
              <a:t></a:t>
            </a:r>
            <a:r>
              <a:rPr dirty="0" sz="2050" spc="-245" i="1">
                <a:latin typeface="Times New Roman"/>
                <a:cs typeface="Times New Roman"/>
              </a:rPr>
              <a:t> </a:t>
            </a:r>
            <a:r>
              <a:rPr dirty="0" baseline="-20576" sz="2025" spc="22">
                <a:latin typeface="Times New Roman"/>
                <a:cs typeface="Times New Roman"/>
              </a:rPr>
              <a:t>2</a:t>
            </a:r>
            <a:endParaRPr baseline="-20576" sz="202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63223" y="2720594"/>
            <a:ext cx="390525" cy="36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55">
                <a:latin typeface="Times New Roman"/>
                <a:cs typeface="Times New Roman"/>
              </a:rPr>
              <a:t>2</a:t>
            </a:r>
            <a:r>
              <a:rPr dirty="0" sz="2050" spc="40" i="1">
                <a:latin typeface="Symbol"/>
                <a:cs typeface="Symbol"/>
              </a:rPr>
              <a:t></a:t>
            </a:r>
            <a:r>
              <a:rPr dirty="0" baseline="-20576" sz="2025" spc="22">
                <a:latin typeface="Times New Roman"/>
                <a:cs typeface="Times New Roman"/>
              </a:rPr>
              <a:t>1</a:t>
            </a:r>
            <a:endParaRPr baseline="-20576" sz="202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63945" y="3095752"/>
            <a:ext cx="800100" cy="516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spc="-130">
                <a:latin typeface="Times New Roman"/>
                <a:cs typeface="Times New Roman"/>
              </a:rPr>
              <a:t>2</a:t>
            </a:r>
            <a:r>
              <a:rPr dirty="0" sz="2900" spc="-80" i="1">
                <a:latin typeface="Symbol"/>
                <a:cs typeface="Symbol"/>
              </a:rPr>
              <a:t></a:t>
            </a:r>
            <a:r>
              <a:rPr dirty="0" sz="2900" spc="-420" i="1">
                <a:latin typeface="Times New Roman"/>
                <a:cs typeface="Times New Roman"/>
              </a:rPr>
              <a:t> </a:t>
            </a:r>
            <a:r>
              <a:rPr dirty="0" sz="2900" spc="-85" i="1">
                <a:latin typeface="Symbol"/>
                <a:cs typeface="Symbol"/>
              </a:rPr>
              <a:t></a:t>
            </a:r>
            <a:r>
              <a:rPr dirty="0" sz="2900" spc="-335" i="1">
                <a:latin typeface="Times New Roman"/>
                <a:cs typeface="Times New Roman"/>
              </a:rPr>
              <a:t> </a:t>
            </a:r>
            <a:r>
              <a:rPr dirty="0" baseline="-20467" sz="2850" spc="22">
                <a:latin typeface="Times New Roman"/>
                <a:cs typeface="Times New Roman"/>
              </a:rPr>
              <a:t>2</a:t>
            </a:r>
            <a:endParaRPr baseline="-20467" sz="28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06101" y="3095752"/>
            <a:ext cx="772160" cy="516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spc="-130">
                <a:latin typeface="Times New Roman"/>
                <a:cs typeface="Times New Roman"/>
              </a:rPr>
              <a:t>2</a:t>
            </a:r>
            <a:r>
              <a:rPr dirty="0" sz="2900" spc="-80" i="1">
                <a:latin typeface="Symbol"/>
                <a:cs typeface="Symbol"/>
              </a:rPr>
              <a:t></a:t>
            </a:r>
            <a:r>
              <a:rPr dirty="0" sz="2900" spc="-420" i="1">
                <a:latin typeface="Times New Roman"/>
                <a:cs typeface="Times New Roman"/>
              </a:rPr>
              <a:t> </a:t>
            </a:r>
            <a:r>
              <a:rPr dirty="0" sz="2900" spc="90" i="1">
                <a:latin typeface="Symbol"/>
                <a:cs typeface="Symbol"/>
              </a:rPr>
              <a:t></a:t>
            </a:r>
            <a:r>
              <a:rPr dirty="0" baseline="-20467" sz="2850" spc="22">
                <a:latin typeface="Times New Roman"/>
                <a:cs typeface="Times New Roman"/>
              </a:rPr>
              <a:t>1</a:t>
            </a:r>
            <a:endParaRPr baseline="-20467" sz="28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33031" y="2490965"/>
            <a:ext cx="104838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9770" algn="l"/>
                <a:tab pos="1035050" algn="l"/>
              </a:tabLst>
            </a:pPr>
            <a:r>
              <a:rPr dirty="0" baseline="-21929" sz="2850" spc="217">
                <a:latin typeface="Symbol"/>
                <a:cs typeface="Symbol"/>
              </a:rPr>
              <a:t></a:t>
            </a:r>
            <a:r>
              <a:rPr dirty="0" sz="1350" spc="5" u="sng">
                <a:latin typeface="Times New Roman"/>
                <a:cs typeface="Times New Roman"/>
              </a:rPr>
              <a:t> </a:t>
            </a:r>
            <a:r>
              <a:rPr dirty="0" sz="1350" u="sng">
                <a:latin typeface="Times New Roman"/>
                <a:cs typeface="Times New Roman"/>
              </a:rPr>
              <a:t>	</a:t>
            </a:r>
            <a:r>
              <a:rPr dirty="0" sz="1350" spc="15" u="sng">
                <a:latin typeface="Times New Roman"/>
                <a:cs typeface="Times New Roman"/>
              </a:rPr>
              <a:t>2</a:t>
            </a:r>
            <a:r>
              <a:rPr dirty="0" sz="1350" u="sng">
                <a:latin typeface="Times New Roman"/>
                <a:cs typeface="Times New Roman"/>
              </a:rPr>
              <a:t>	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29467" y="2490952"/>
            <a:ext cx="1016000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0720" algn="l"/>
                <a:tab pos="1002665" algn="l"/>
              </a:tabLst>
            </a:pPr>
            <a:r>
              <a:rPr dirty="0" baseline="-21929" sz="2850" spc="217">
                <a:latin typeface="Symbol"/>
                <a:cs typeface="Symbol"/>
              </a:rPr>
              <a:t></a:t>
            </a:r>
            <a:r>
              <a:rPr dirty="0" sz="1350" spc="5" u="sng">
                <a:latin typeface="Times New Roman"/>
                <a:cs typeface="Times New Roman"/>
              </a:rPr>
              <a:t> </a:t>
            </a:r>
            <a:r>
              <a:rPr dirty="0" sz="1350" u="sng">
                <a:latin typeface="Times New Roman"/>
                <a:cs typeface="Times New Roman"/>
              </a:rPr>
              <a:t>	</a:t>
            </a:r>
            <a:r>
              <a:rPr dirty="0" sz="1350" spc="15" u="sng">
                <a:latin typeface="Times New Roman"/>
                <a:cs typeface="Times New Roman"/>
              </a:rPr>
              <a:t>1</a:t>
            </a:r>
            <a:r>
              <a:rPr dirty="0" sz="1350" u="sng">
                <a:latin typeface="Times New Roman"/>
                <a:cs typeface="Times New Roman"/>
              </a:rPr>
              <a:t>	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97857" y="2270505"/>
            <a:ext cx="3542029" cy="401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715260" algn="l"/>
                <a:tab pos="3366770" algn="l"/>
              </a:tabLst>
            </a:pPr>
            <a:r>
              <a:rPr dirty="0" sz="2600" spc="-135">
                <a:latin typeface="Symbol"/>
                <a:cs typeface="Symbol"/>
              </a:rPr>
              <a:t></a:t>
            </a:r>
            <a:r>
              <a:rPr dirty="0" sz="1900" spc="10" i="1">
                <a:latin typeface="Times New Roman"/>
                <a:cs typeface="Times New Roman"/>
              </a:rPr>
              <a:t>z</a:t>
            </a:r>
            <a:r>
              <a:rPr dirty="0" sz="1900" spc="-300" i="1">
                <a:latin typeface="Times New Roman"/>
                <a:cs typeface="Times New Roman"/>
              </a:rPr>
              <a:t> </a:t>
            </a:r>
            <a:r>
              <a:rPr dirty="0" sz="1900" spc="150">
                <a:latin typeface="Symbol"/>
                <a:cs typeface="Symbol"/>
              </a:rPr>
              <a:t></a:t>
            </a:r>
            <a:r>
              <a:rPr dirty="0" sz="2050" spc="-70" i="1">
                <a:latin typeface="Symbol"/>
                <a:cs typeface="Symbol"/>
              </a:rPr>
              <a:t></a:t>
            </a:r>
            <a:r>
              <a:rPr dirty="0" sz="2050" i="1">
                <a:latin typeface="Times New Roman"/>
                <a:cs typeface="Times New Roman"/>
              </a:rPr>
              <a:t> </a:t>
            </a:r>
            <a:r>
              <a:rPr dirty="0" sz="2050" spc="-135" i="1">
                <a:latin typeface="Times New Roman"/>
                <a:cs typeface="Times New Roman"/>
              </a:rPr>
              <a:t> </a:t>
            </a:r>
            <a:r>
              <a:rPr dirty="0" sz="2600" spc="-290">
                <a:latin typeface="Symbol"/>
                <a:cs typeface="Symbol"/>
              </a:rPr>
              <a:t></a:t>
            </a:r>
            <a:r>
              <a:rPr dirty="0" baseline="39094" sz="2025" spc="22">
                <a:latin typeface="Times New Roman"/>
                <a:cs typeface="Times New Roman"/>
              </a:rPr>
              <a:t>2</a:t>
            </a:r>
            <a:r>
              <a:rPr dirty="0" baseline="39094" sz="2025">
                <a:latin typeface="Times New Roman"/>
                <a:cs typeface="Times New Roman"/>
              </a:rPr>
              <a:t>	</a:t>
            </a:r>
            <a:r>
              <a:rPr dirty="0" sz="2600" spc="-130">
                <a:latin typeface="Symbol"/>
                <a:cs typeface="Symbol"/>
              </a:rPr>
              <a:t></a:t>
            </a:r>
            <a:r>
              <a:rPr dirty="0" sz="1900" spc="10" i="1">
                <a:latin typeface="Times New Roman"/>
                <a:cs typeface="Times New Roman"/>
              </a:rPr>
              <a:t>z</a:t>
            </a:r>
            <a:r>
              <a:rPr dirty="0" sz="1900" spc="-300" i="1">
                <a:latin typeface="Times New Roman"/>
                <a:cs typeface="Times New Roman"/>
              </a:rPr>
              <a:t> </a:t>
            </a:r>
            <a:r>
              <a:rPr dirty="0" sz="1900" spc="145">
                <a:latin typeface="Symbol"/>
                <a:cs typeface="Symbol"/>
              </a:rPr>
              <a:t></a:t>
            </a:r>
            <a:r>
              <a:rPr dirty="0" sz="2050" spc="-70" i="1">
                <a:latin typeface="Symbol"/>
                <a:cs typeface="Symbol"/>
              </a:rPr>
              <a:t></a:t>
            </a:r>
            <a:r>
              <a:rPr dirty="0" sz="2050" i="1">
                <a:latin typeface="Times New Roman"/>
                <a:cs typeface="Times New Roman"/>
              </a:rPr>
              <a:t>	</a:t>
            </a:r>
            <a:r>
              <a:rPr dirty="0" sz="2600" spc="-285">
                <a:latin typeface="Symbol"/>
                <a:cs typeface="Symbol"/>
              </a:rPr>
              <a:t></a:t>
            </a:r>
            <a:r>
              <a:rPr dirty="0" baseline="39094" sz="2025" spc="22">
                <a:latin typeface="Times New Roman"/>
                <a:cs typeface="Times New Roman"/>
              </a:rPr>
              <a:t>2</a:t>
            </a:r>
            <a:endParaRPr baseline="39094" sz="2025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32069" y="2794000"/>
            <a:ext cx="1604010" cy="430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35100" indent="-1422400">
              <a:lnSpc>
                <a:spcPct val="100000"/>
              </a:lnSpc>
              <a:buFont typeface="Symbol"/>
              <a:buChar char=""/>
              <a:tabLst>
                <a:tab pos="1435735" algn="l"/>
              </a:tabLst>
            </a:pPr>
            <a:r>
              <a:rPr dirty="0" sz="2750" spc="5" i="1">
                <a:latin typeface="Times New Roman"/>
                <a:cs typeface="Times New Roman"/>
              </a:rPr>
              <a:t>e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90424" y="2566149"/>
            <a:ext cx="319405" cy="497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spc="-340" i="1">
                <a:latin typeface="Times New Roman"/>
                <a:cs typeface="Times New Roman"/>
              </a:rPr>
              <a:t>P</a:t>
            </a:r>
            <a:r>
              <a:rPr dirty="0" baseline="-20467" sz="2850" spc="22">
                <a:latin typeface="Times New Roman"/>
                <a:cs typeface="Times New Roman"/>
              </a:rPr>
              <a:t>2</a:t>
            </a:r>
            <a:endParaRPr baseline="-20467" sz="28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51121" y="2794000"/>
            <a:ext cx="181610" cy="430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spc="5" i="1">
                <a:latin typeface="Times New Roman"/>
                <a:cs typeface="Times New Roman"/>
              </a:rPr>
              <a:t>e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33330" y="2566149"/>
            <a:ext cx="291465" cy="497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spc="-560" i="1">
                <a:latin typeface="Times New Roman"/>
                <a:cs typeface="Times New Roman"/>
              </a:rPr>
              <a:t>P</a:t>
            </a:r>
            <a:r>
              <a:rPr dirty="0" baseline="-20467" sz="2850" spc="22">
                <a:latin typeface="Times New Roman"/>
                <a:cs typeface="Times New Roman"/>
              </a:rPr>
              <a:t>1</a:t>
            </a:r>
            <a:endParaRPr baseline="-20467" sz="28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10498" y="2667000"/>
            <a:ext cx="862330" cy="574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spc="75" i="1">
                <a:latin typeface="Times New Roman"/>
                <a:cs typeface="Times New Roman"/>
              </a:rPr>
              <a:t>p</a:t>
            </a:r>
            <a:r>
              <a:rPr dirty="0" sz="3750" spc="-275">
                <a:latin typeface="Symbol"/>
                <a:cs typeface="Symbol"/>
              </a:rPr>
              <a:t></a:t>
            </a:r>
            <a:r>
              <a:rPr dirty="0" sz="2750" spc="220" i="1">
                <a:latin typeface="Times New Roman"/>
                <a:cs typeface="Times New Roman"/>
              </a:rPr>
              <a:t>z</a:t>
            </a:r>
            <a:r>
              <a:rPr dirty="0" sz="3750" spc="-350">
                <a:latin typeface="Symbol"/>
                <a:cs typeface="Symbol"/>
              </a:rPr>
              <a:t></a:t>
            </a:r>
            <a:r>
              <a:rPr dirty="0" sz="3750" spc="-495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Symbol"/>
                <a:cs typeface="Symbol"/>
              </a:rPr>
              <a:t>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93566" y="5235955"/>
            <a:ext cx="162560" cy="770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50" spc="-605">
                <a:latin typeface="Symbol"/>
                <a:cs typeface="Symbol"/>
              </a:rPr>
              <a:t></a:t>
            </a:r>
            <a:endParaRPr sz="50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81739" y="5480570"/>
            <a:ext cx="147955" cy="30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15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98644" y="5725921"/>
            <a:ext cx="567055" cy="30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dirty="0" sz="1900" spc="15">
                <a:latin typeface="Times New Roman"/>
                <a:cs typeface="Times New Roman"/>
              </a:rPr>
              <a:t>2</a:t>
            </a:r>
            <a:r>
              <a:rPr dirty="0" sz="1900" spc="15">
                <a:latin typeface="Times New Roman"/>
                <a:cs typeface="Times New Roman"/>
              </a:rPr>
              <a:t>	</a:t>
            </a:r>
            <a:r>
              <a:rPr dirty="0" sz="1900" spc="15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55872" y="5480570"/>
            <a:ext cx="147955" cy="30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15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94100" y="5725921"/>
            <a:ext cx="578485" cy="30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42595" algn="l"/>
              </a:tabLst>
            </a:pPr>
            <a:r>
              <a:rPr dirty="0" sz="1900" spc="15">
                <a:latin typeface="Times New Roman"/>
                <a:cs typeface="Times New Roman"/>
              </a:rPr>
              <a:t>1</a:t>
            </a:r>
            <a:r>
              <a:rPr dirty="0" sz="1900" spc="15">
                <a:latin typeface="Times New Roman"/>
                <a:cs typeface="Times New Roman"/>
              </a:rPr>
              <a:t>	</a:t>
            </a:r>
            <a:r>
              <a:rPr dirty="0" sz="1900" spc="15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52546" y="4873231"/>
            <a:ext cx="1029335" cy="30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93444" algn="l"/>
              </a:tabLst>
            </a:pPr>
            <a:r>
              <a:rPr dirty="0" sz="1900" spc="15">
                <a:latin typeface="Times New Roman"/>
                <a:cs typeface="Times New Roman"/>
              </a:rPr>
              <a:t>2</a:t>
            </a:r>
            <a:r>
              <a:rPr dirty="0" sz="1900" spc="15">
                <a:latin typeface="Times New Roman"/>
                <a:cs typeface="Times New Roman"/>
              </a:rPr>
              <a:t>	</a:t>
            </a:r>
            <a:r>
              <a:rPr dirty="0" sz="1900" spc="15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25826" y="4271238"/>
            <a:ext cx="147955" cy="30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15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30707" y="6017005"/>
            <a:ext cx="2515870" cy="618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>
                <a:latin typeface="Times New Roman"/>
                <a:cs typeface="Times New Roman"/>
              </a:rPr>
              <a:t>ln</a:t>
            </a:r>
            <a:r>
              <a:rPr dirty="0" sz="2750" spc="-170">
                <a:latin typeface="Times New Roman"/>
                <a:cs typeface="Times New Roman"/>
              </a:rPr>
              <a:t> </a:t>
            </a:r>
            <a:r>
              <a:rPr dirty="0" sz="3700" spc="-484">
                <a:latin typeface="Symbol"/>
                <a:cs typeface="Symbol"/>
              </a:rPr>
              <a:t></a:t>
            </a:r>
            <a:r>
              <a:rPr dirty="0" sz="2900" spc="-90" i="1">
                <a:latin typeface="Symbol"/>
                <a:cs typeface="Symbol"/>
              </a:rPr>
              <a:t></a:t>
            </a:r>
            <a:r>
              <a:rPr dirty="0" sz="2900" spc="70" i="1">
                <a:latin typeface="Times New Roman"/>
                <a:cs typeface="Times New Roman"/>
              </a:rPr>
              <a:t> </a:t>
            </a:r>
            <a:r>
              <a:rPr dirty="0" baseline="-20467" sz="2850" spc="22">
                <a:latin typeface="Times New Roman"/>
                <a:cs typeface="Times New Roman"/>
              </a:rPr>
              <a:t>2</a:t>
            </a:r>
            <a:r>
              <a:rPr dirty="0" baseline="-20467" sz="2850" spc="22">
                <a:latin typeface="Times New Roman"/>
                <a:cs typeface="Times New Roman"/>
              </a:rPr>
              <a:t> </a:t>
            </a:r>
            <a:r>
              <a:rPr dirty="0" sz="2750" spc="-335" i="1">
                <a:latin typeface="Times New Roman"/>
                <a:cs typeface="Times New Roman"/>
              </a:rPr>
              <a:t>P</a:t>
            </a:r>
            <a:r>
              <a:rPr dirty="0" baseline="-20467" sz="2850" spc="22">
                <a:latin typeface="Times New Roman"/>
                <a:cs typeface="Times New Roman"/>
              </a:rPr>
              <a:t>1</a:t>
            </a:r>
            <a:r>
              <a:rPr dirty="0" baseline="-20467" sz="2850">
                <a:latin typeface="Times New Roman"/>
                <a:cs typeface="Times New Roman"/>
              </a:rPr>
              <a:t> </a:t>
            </a:r>
            <a:r>
              <a:rPr dirty="0" baseline="-20467" sz="2850" spc="-97">
                <a:latin typeface="Times New Roman"/>
                <a:cs typeface="Times New Roman"/>
              </a:rPr>
              <a:t> </a:t>
            </a:r>
            <a:r>
              <a:rPr dirty="0" sz="2750">
                <a:latin typeface="Times New Roman"/>
                <a:cs typeface="Times New Roman"/>
              </a:rPr>
              <a:t>/</a:t>
            </a:r>
            <a:r>
              <a:rPr dirty="0" sz="2750" spc="-225">
                <a:latin typeface="Times New Roman"/>
                <a:cs typeface="Times New Roman"/>
              </a:rPr>
              <a:t> </a:t>
            </a:r>
            <a:r>
              <a:rPr dirty="0" sz="2900" spc="-90" i="1">
                <a:latin typeface="Symbol"/>
                <a:cs typeface="Symbol"/>
              </a:rPr>
              <a:t></a:t>
            </a:r>
            <a:r>
              <a:rPr dirty="0" sz="2900" spc="-190" i="1">
                <a:latin typeface="Times New Roman"/>
                <a:cs typeface="Times New Roman"/>
              </a:rPr>
              <a:t> </a:t>
            </a:r>
            <a:r>
              <a:rPr dirty="0" baseline="-20467" sz="2850" spc="22">
                <a:latin typeface="Times New Roman"/>
                <a:cs typeface="Times New Roman"/>
              </a:rPr>
              <a:t>1</a:t>
            </a:r>
            <a:r>
              <a:rPr dirty="0" baseline="-20467" sz="2850" spc="-225">
                <a:latin typeface="Times New Roman"/>
                <a:cs typeface="Times New Roman"/>
              </a:rPr>
              <a:t> </a:t>
            </a:r>
            <a:r>
              <a:rPr dirty="0" sz="2750" spc="-85" i="1">
                <a:latin typeface="Times New Roman"/>
                <a:cs typeface="Times New Roman"/>
              </a:rPr>
              <a:t>P</a:t>
            </a:r>
            <a:r>
              <a:rPr dirty="0" baseline="-20467" sz="2850" spc="22">
                <a:latin typeface="Times New Roman"/>
                <a:cs typeface="Times New Roman"/>
              </a:rPr>
              <a:t>2</a:t>
            </a:r>
            <a:r>
              <a:rPr dirty="0" baseline="-20467" sz="2850" spc="337">
                <a:latin typeface="Times New Roman"/>
                <a:cs typeface="Times New Roman"/>
              </a:rPr>
              <a:t> </a:t>
            </a:r>
            <a:r>
              <a:rPr dirty="0" sz="3700" spc="-155">
                <a:latin typeface="Symbol"/>
                <a:cs typeface="Symbol"/>
              </a:rPr>
              <a:t>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13889" y="6118568"/>
            <a:ext cx="4620260" cy="516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85"/>
              </a:lnSpc>
              <a:tabLst>
                <a:tab pos="418465" algn="l"/>
                <a:tab pos="1807845" algn="l"/>
                <a:tab pos="3164840" algn="l"/>
              </a:tabLst>
            </a:pPr>
            <a:r>
              <a:rPr dirty="0" sz="2750" spc="5" i="1">
                <a:latin typeface="Times New Roman"/>
                <a:cs typeface="Times New Roman"/>
              </a:rPr>
              <a:t>C</a:t>
            </a:r>
            <a:r>
              <a:rPr dirty="0" sz="2750" spc="5" i="1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</a:t>
            </a:r>
            <a:r>
              <a:rPr dirty="0" sz="2750" spc="170">
                <a:latin typeface="Times New Roman"/>
                <a:cs typeface="Times New Roman"/>
              </a:rPr>
              <a:t> </a:t>
            </a:r>
            <a:r>
              <a:rPr dirty="0" sz="2900" spc="-90" i="1">
                <a:latin typeface="Symbol"/>
                <a:cs typeface="Symbol"/>
              </a:rPr>
              <a:t></a:t>
            </a:r>
            <a:r>
              <a:rPr dirty="0" sz="2900" spc="315" i="1">
                <a:latin typeface="Times New Roman"/>
                <a:cs typeface="Times New Roman"/>
              </a:rPr>
              <a:t> </a:t>
            </a:r>
            <a:r>
              <a:rPr dirty="0" baseline="36549" sz="2850" spc="22">
                <a:latin typeface="Times New Roman"/>
                <a:cs typeface="Times New Roman"/>
              </a:rPr>
              <a:t>2</a:t>
            </a:r>
            <a:r>
              <a:rPr dirty="0" baseline="36549" sz="2850" spc="-52">
                <a:latin typeface="Times New Roman"/>
                <a:cs typeface="Times New Roman"/>
              </a:rPr>
              <a:t> </a:t>
            </a:r>
            <a:r>
              <a:rPr dirty="0" sz="2900" spc="-85" i="1">
                <a:latin typeface="Symbol"/>
                <a:cs typeface="Symbol"/>
              </a:rPr>
              <a:t></a:t>
            </a:r>
            <a:r>
              <a:rPr dirty="0" sz="2900" spc="30" i="1">
                <a:latin typeface="Times New Roman"/>
                <a:cs typeface="Times New Roman"/>
              </a:rPr>
              <a:t> </a:t>
            </a:r>
            <a:r>
              <a:rPr dirty="0" baseline="36549" sz="2850" spc="22">
                <a:latin typeface="Times New Roman"/>
                <a:cs typeface="Times New Roman"/>
              </a:rPr>
              <a:t>2</a:t>
            </a:r>
            <a:r>
              <a:rPr dirty="0" baseline="36549" sz="2850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</a:t>
            </a:r>
            <a:r>
              <a:rPr dirty="0" sz="2750" spc="-75">
                <a:latin typeface="Times New Roman"/>
                <a:cs typeface="Times New Roman"/>
              </a:rPr>
              <a:t> </a:t>
            </a:r>
            <a:r>
              <a:rPr dirty="0" sz="2900" spc="-90" i="1">
                <a:latin typeface="Symbol"/>
                <a:cs typeface="Symbol"/>
              </a:rPr>
              <a:t></a:t>
            </a:r>
            <a:r>
              <a:rPr dirty="0" sz="2900" spc="315" i="1">
                <a:latin typeface="Times New Roman"/>
                <a:cs typeface="Times New Roman"/>
              </a:rPr>
              <a:t> </a:t>
            </a:r>
            <a:r>
              <a:rPr dirty="0" baseline="36549" sz="2850" spc="22">
                <a:latin typeface="Times New Roman"/>
                <a:cs typeface="Times New Roman"/>
              </a:rPr>
              <a:t>2</a:t>
            </a:r>
            <a:r>
              <a:rPr dirty="0" baseline="36549" sz="2850" spc="-52">
                <a:latin typeface="Times New Roman"/>
                <a:cs typeface="Times New Roman"/>
              </a:rPr>
              <a:t> </a:t>
            </a:r>
            <a:r>
              <a:rPr dirty="0" sz="2900" spc="-85" i="1">
                <a:latin typeface="Symbol"/>
                <a:cs typeface="Symbol"/>
              </a:rPr>
              <a:t></a:t>
            </a:r>
            <a:r>
              <a:rPr dirty="0" sz="2900" spc="30" i="1">
                <a:latin typeface="Times New Roman"/>
                <a:cs typeface="Times New Roman"/>
              </a:rPr>
              <a:t> </a:t>
            </a:r>
            <a:r>
              <a:rPr dirty="0" baseline="36549" sz="2850" spc="22">
                <a:latin typeface="Times New Roman"/>
                <a:cs typeface="Times New Roman"/>
              </a:rPr>
              <a:t>2</a:t>
            </a:r>
            <a:r>
              <a:rPr dirty="0" baseline="36549" sz="2850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</a:t>
            </a:r>
            <a:r>
              <a:rPr dirty="0" sz="2750" spc="240">
                <a:latin typeface="Times New Roman"/>
                <a:cs typeface="Times New Roman"/>
              </a:rPr>
              <a:t> </a:t>
            </a:r>
            <a:r>
              <a:rPr dirty="0" sz="2750" spc="60">
                <a:latin typeface="Times New Roman"/>
                <a:cs typeface="Times New Roman"/>
              </a:rPr>
              <a:t>2</a:t>
            </a:r>
            <a:r>
              <a:rPr dirty="0" sz="2900" spc="-90" i="1">
                <a:latin typeface="Symbol"/>
                <a:cs typeface="Symbol"/>
              </a:rPr>
              <a:t></a:t>
            </a:r>
            <a:r>
              <a:rPr dirty="0" sz="2900" spc="315" i="1">
                <a:latin typeface="Times New Roman"/>
                <a:cs typeface="Times New Roman"/>
              </a:rPr>
              <a:t> </a:t>
            </a:r>
            <a:r>
              <a:rPr dirty="0" baseline="36549" sz="2850" spc="217">
                <a:latin typeface="Times New Roman"/>
                <a:cs typeface="Times New Roman"/>
              </a:rPr>
              <a:t>2</a:t>
            </a:r>
            <a:r>
              <a:rPr dirty="0" sz="2900" spc="-90" i="1">
                <a:latin typeface="Symbol"/>
                <a:cs typeface="Symbol"/>
              </a:rPr>
              <a:t></a:t>
            </a:r>
            <a:r>
              <a:rPr dirty="0" sz="2900" spc="315" i="1">
                <a:latin typeface="Times New Roman"/>
                <a:cs typeface="Times New Roman"/>
              </a:rPr>
              <a:t> </a:t>
            </a:r>
            <a:r>
              <a:rPr dirty="0" baseline="36549" sz="2850" spc="22">
                <a:latin typeface="Times New Roman"/>
                <a:cs typeface="Times New Roman"/>
              </a:rPr>
              <a:t>2</a:t>
            </a:r>
            <a:endParaRPr baseline="36549" sz="2850">
              <a:latin typeface="Times New Roman"/>
              <a:cs typeface="Times New Roman"/>
            </a:endParaRPr>
          </a:p>
          <a:p>
            <a:pPr marL="1000125">
              <a:lnSpc>
                <a:spcPts val="1385"/>
              </a:lnSpc>
              <a:tabLst>
                <a:tab pos="1509395" algn="l"/>
                <a:tab pos="2390775" algn="l"/>
                <a:tab pos="2834640" algn="l"/>
                <a:tab pos="3937635" algn="l"/>
                <a:tab pos="4453255" algn="l"/>
              </a:tabLst>
            </a:pPr>
            <a:r>
              <a:rPr dirty="0" sz="1900" spc="15">
                <a:latin typeface="Times New Roman"/>
                <a:cs typeface="Times New Roman"/>
              </a:rPr>
              <a:t>1</a:t>
            </a:r>
            <a:r>
              <a:rPr dirty="0" sz="1900" spc="15">
                <a:latin typeface="Times New Roman"/>
                <a:cs typeface="Times New Roman"/>
              </a:rPr>
              <a:t>	</a:t>
            </a:r>
            <a:r>
              <a:rPr dirty="0" sz="1900" spc="15">
                <a:latin typeface="Times New Roman"/>
                <a:cs typeface="Times New Roman"/>
              </a:rPr>
              <a:t>2</a:t>
            </a:r>
            <a:r>
              <a:rPr dirty="0" sz="1900" spc="15">
                <a:latin typeface="Times New Roman"/>
                <a:cs typeface="Times New Roman"/>
              </a:rPr>
              <a:t>	</a:t>
            </a:r>
            <a:r>
              <a:rPr dirty="0" sz="1900" spc="15">
                <a:latin typeface="Times New Roman"/>
                <a:cs typeface="Times New Roman"/>
              </a:rPr>
              <a:t>2</a:t>
            </a:r>
            <a:r>
              <a:rPr dirty="0" sz="1900" spc="15">
                <a:latin typeface="Times New Roman"/>
                <a:cs typeface="Times New Roman"/>
              </a:rPr>
              <a:t>	</a:t>
            </a:r>
            <a:r>
              <a:rPr dirty="0" sz="1900" spc="15">
                <a:latin typeface="Times New Roman"/>
                <a:cs typeface="Times New Roman"/>
              </a:rPr>
              <a:t>1</a:t>
            </a:r>
            <a:r>
              <a:rPr dirty="0" sz="1900" spc="15">
                <a:latin typeface="Times New Roman"/>
                <a:cs typeface="Times New Roman"/>
              </a:rPr>
              <a:t>	</a:t>
            </a:r>
            <a:r>
              <a:rPr dirty="0" sz="1900" spc="15">
                <a:latin typeface="Times New Roman"/>
                <a:cs typeface="Times New Roman"/>
              </a:rPr>
              <a:t>1</a:t>
            </a:r>
            <a:r>
              <a:rPr dirty="0" sz="1900" spc="15">
                <a:latin typeface="Times New Roman"/>
                <a:cs typeface="Times New Roman"/>
              </a:rPr>
              <a:t>	</a:t>
            </a:r>
            <a:r>
              <a:rPr dirty="0" sz="1900" spc="15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21797" y="5511279"/>
            <a:ext cx="953135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28345" algn="l"/>
              </a:tabLst>
            </a:pPr>
            <a:r>
              <a:rPr dirty="0" sz="2750">
                <a:latin typeface="Symbol"/>
                <a:cs typeface="Symbol"/>
              </a:rPr>
              <a:t></a:t>
            </a:r>
            <a:r>
              <a:rPr dirty="0" sz="2750" spc="240">
                <a:latin typeface="Times New Roman"/>
                <a:cs typeface="Times New Roman"/>
              </a:rPr>
              <a:t> </a:t>
            </a:r>
            <a:r>
              <a:rPr dirty="0" sz="2900" spc="-85" i="1">
                <a:latin typeface="Symbol"/>
                <a:cs typeface="Symbol"/>
              </a:rPr>
              <a:t></a:t>
            </a:r>
            <a:r>
              <a:rPr dirty="0" sz="2900" i="1">
                <a:latin typeface="Times New Roman"/>
                <a:cs typeface="Times New Roman"/>
              </a:rPr>
              <a:t>	</a:t>
            </a:r>
            <a:r>
              <a:rPr dirty="0" sz="2900" spc="-90" i="1">
                <a:latin typeface="Symbol"/>
                <a:cs typeface="Symbol"/>
              </a:rPr>
              <a:t>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39810" y="5238191"/>
            <a:ext cx="1609090" cy="767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045"/>
              </a:lnSpc>
              <a:tabLst>
                <a:tab pos="379730" algn="l"/>
                <a:tab pos="714375" algn="l"/>
                <a:tab pos="1384935" algn="l"/>
              </a:tabLst>
            </a:pPr>
            <a:r>
              <a:rPr dirty="0" sz="2750" i="1">
                <a:latin typeface="Times New Roman"/>
                <a:cs typeface="Times New Roman"/>
              </a:rPr>
              <a:t>B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</a:t>
            </a:r>
            <a:r>
              <a:rPr dirty="0" sz="2750">
                <a:latin typeface="Times New Roman"/>
                <a:cs typeface="Times New Roman"/>
              </a:rPr>
              <a:t>	</a:t>
            </a:r>
            <a:r>
              <a:rPr dirty="0" sz="2750">
                <a:latin typeface="Times New Roman"/>
                <a:cs typeface="Times New Roman"/>
              </a:rPr>
              <a:t>2</a:t>
            </a:r>
            <a:r>
              <a:rPr dirty="0" sz="2750" spc="-400">
                <a:latin typeface="Times New Roman"/>
                <a:cs typeface="Times New Roman"/>
              </a:rPr>
              <a:t> </a:t>
            </a:r>
            <a:r>
              <a:rPr dirty="0" sz="5050" spc="-844">
                <a:latin typeface="Symbol"/>
                <a:cs typeface="Symbol"/>
              </a:rPr>
              <a:t></a:t>
            </a:r>
            <a:r>
              <a:rPr dirty="0" sz="2900" spc="-85" i="1">
                <a:latin typeface="Symbol"/>
                <a:cs typeface="Symbol"/>
              </a:rPr>
              <a:t></a:t>
            </a:r>
            <a:r>
              <a:rPr dirty="0" sz="2900" i="1">
                <a:latin typeface="Times New Roman"/>
                <a:cs typeface="Times New Roman"/>
              </a:rPr>
              <a:t>	</a:t>
            </a:r>
            <a:r>
              <a:rPr dirty="0" sz="2900" spc="-90" i="1">
                <a:latin typeface="Symbol"/>
                <a:cs typeface="Symbol"/>
              </a:rPr>
              <a:t>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59635" y="4903914"/>
            <a:ext cx="1990725" cy="516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0045" algn="l"/>
                <a:tab pos="1271905" algn="l"/>
              </a:tabLst>
            </a:pPr>
            <a:r>
              <a:rPr dirty="0" sz="2750" i="1">
                <a:latin typeface="Times New Roman"/>
                <a:cs typeface="Times New Roman"/>
              </a:rPr>
              <a:t>A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</a:t>
            </a:r>
            <a:r>
              <a:rPr dirty="0" sz="2750" spc="170">
                <a:latin typeface="Times New Roman"/>
                <a:cs typeface="Times New Roman"/>
              </a:rPr>
              <a:t> </a:t>
            </a:r>
            <a:r>
              <a:rPr dirty="0" sz="2900" spc="-90" i="1">
                <a:latin typeface="Symbol"/>
                <a:cs typeface="Symbol"/>
              </a:rPr>
              <a:t></a:t>
            </a:r>
            <a:r>
              <a:rPr dirty="0" sz="2900" spc="-190" i="1">
                <a:latin typeface="Times New Roman"/>
                <a:cs typeface="Times New Roman"/>
              </a:rPr>
              <a:t> </a:t>
            </a:r>
            <a:r>
              <a:rPr dirty="0" baseline="-20467" sz="2850" spc="22">
                <a:latin typeface="Times New Roman"/>
                <a:cs typeface="Times New Roman"/>
              </a:rPr>
              <a:t>1</a:t>
            </a:r>
            <a:r>
              <a:rPr dirty="0" baseline="-20467" sz="2850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</a:t>
            </a:r>
            <a:r>
              <a:rPr dirty="0" sz="2750" spc="-75">
                <a:latin typeface="Times New Roman"/>
                <a:cs typeface="Times New Roman"/>
              </a:rPr>
              <a:t> </a:t>
            </a:r>
            <a:r>
              <a:rPr dirty="0" sz="2900" spc="-90" i="1">
                <a:latin typeface="Symbol"/>
                <a:cs typeface="Symbol"/>
              </a:rPr>
              <a:t></a:t>
            </a:r>
            <a:r>
              <a:rPr dirty="0" sz="2900" spc="70" i="1">
                <a:latin typeface="Times New Roman"/>
                <a:cs typeface="Times New Roman"/>
              </a:rPr>
              <a:t> </a:t>
            </a:r>
            <a:r>
              <a:rPr dirty="0" baseline="-20467" sz="2850" spc="22">
                <a:latin typeface="Times New Roman"/>
                <a:cs typeface="Times New Roman"/>
              </a:rPr>
              <a:t>2</a:t>
            </a:r>
            <a:endParaRPr baseline="-20467" sz="28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59635" y="4320984"/>
            <a:ext cx="2996565" cy="430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44550" algn="l"/>
                <a:tab pos="1778000" algn="l"/>
                <a:tab pos="2480310" algn="l"/>
                <a:tab pos="2807970" algn="l"/>
              </a:tabLst>
            </a:pPr>
            <a:r>
              <a:rPr dirty="0" sz="2750" i="1">
                <a:latin typeface="Times New Roman"/>
                <a:cs typeface="Times New Roman"/>
              </a:rPr>
              <a:t>AT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</a:t>
            </a:r>
            <a:r>
              <a:rPr dirty="0" sz="2750" spc="340">
                <a:latin typeface="Times New Roman"/>
                <a:cs typeface="Times New Roman"/>
              </a:rPr>
              <a:t> </a:t>
            </a:r>
            <a:r>
              <a:rPr dirty="0" sz="2750" i="1">
                <a:latin typeface="Times New Roman"/>
                <a:cs typeface="Times New Roman"/>
              </a:rPr>
              <a:t>BT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</a:t>
            </a:r>
            <a:r>
              <a:rPr dirty="0" sz="2750" spc="130">
                <a:latin typeface="Times New Roman"/>
                <a:cs typeface="Times New Roman"/>
              </a:rPr>
              <a:t> </a:t>
            </a:r>
            <a:r>
              <a:rPr dirty="0" sz="2750" spc="5" i="1">
                <a:latin typeface="Times New Roman"/>
                <a:cs typeface="Times New Roman"/>
              </a:rPr>
              <a:t>C</a:t>
            </a:r>
            <a:r>
              <a:rPr dirty="0" sz="2750" i="1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</a:t>
            </a:r>
            <a:r>
              <a:rPr dirty="0" sz="2750">
                <a:latin typeface="Times New Roman"/>
                <a:cs typeface="Times New Roman"/>
              </a:rPr>
              <a:t>	</a:t>
            </a:r>
            <a:r>
              <a:rPr dirty="0" sz="2750">
                <a:latin typeface="Times New Roman"/>
                <a:cs typeface="Times New Roman"/>
              </a:rPr>
              <a:t>0</a:t>
            </a:r>
            <a:endParaRPr sz="2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最佳全局和自适应阈值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3760723"/>
            <a:ext cx="6155690" cy="49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latin typeface="NSimSun"/>
                <a:cs typeface="NSimSun"/>
              </a:rPr>
              <a:t>如果</a:t>
            </a:r>
            <a:r>
              <a:rPr dirty="0" sz="2800" spc="-5">
                <a:latin typeface="NSimSun"/>
                <a:cs typeface="NSimSun"/>
              </a:rPr>
              <a:t>P</a:t>
            </a:r>
            <a:r>
              <a:rPr dirty="0" baseline="-20467" sz="2850" spc="-7">
                <a:latin typeface="NSimSun"/>
                <a:cs typeface="NSimSun"/>
              </a:rPr>
              <a:t>1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P</a:t>
            </a:r>
            <a:r>
              <a:rPr dirty="0" baseline="-20467" sz="2850" spc="-7">
                <a:latin typeface="NSimSun"/>
                <a:cs typeface="NSimSun"/>
              </a:rPr>
              <a:t>2</a:t>
            </a:r>
            <a:r>
              <a:rPr dirty="0" sz="2800" spc="-5">
                <a:latin typeface="NSimSun"/>
                <a:cs typeface="NSimSun"/>
              </a:rPr>
              <a:t>，最佳阈值是均值的平均数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2821" y="2950464"/>
            <a:ext cx="1102360" cy="0"/>
          </a:xfrm>
          <a:custGeom>
            <a:avLst/>
            <a:gdLst/>
            <a:ahLst/>
            <a:cxnLst/>
            <a:rect l="l" t="t" r="r" b="b"/>
            <a:pathLst>
              <a:path w="1102360" h="0">
                <a:moveTo>
                  <a:pt x="0" y="0"/>
                </a:moveTo>
                <a:lnTo>
                  <a:pt x="1101852" y="0"/>
                </a:lnTo>
              </a:path>
            </a:pathLst>
          </a:custGeom>
          <a:ln w="175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346825" y="2547861"/>
            <a:ext cx="1058545" cy="712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1990" algn="l"/>
              </a:tabLst>
            </a:pPr>
            <a:r>
              <a:rPr dirty="0" baseline="-22222" sz="4125">
                <a:latin typeface="Times New Roman"/>
                <a:cs typeface="Times New Roman"/>
              </a:rPr>
              <a:t>l</a:t>
            </a:r>
            <a:r>
              <a:rPr dirty="0" baseline="-22222" sz="4125" spc="75">
                <a:latin typeface="Times New Roman"/>
                <a:cs typeface="Times New Roman"/>
              </a:rPr>
              <a:t>n</a:t>
            </a:r>
            <a:r>
              <a:rPr dirty="0" baseline="-45454" sz="4125" spc="-1597">
                <a:latin typeface="Symbol"/>
                <a:cs typeface="Symbol"/>
              </a:rPr>
              <a:t></a:t>
            </a:r>
            <a:r>
              <a:rPr dirty="0" baseline="-18181" sz="4125">
                <a:latin typeface="Symbol"/>
                <a:cs typeface="Symbol"/>
              </a:rPr>
              <a:t></a:t>
            </a:r>
            <a:r>
              <a:rPr dirty="0" baseline="-18181" sz="4125" spc="-494">
                <a:latin typeface="Times New Roman"/>
                <a:cs typeface="Times New Roman"/>
              </a:rPr>
              <a:t> </a:t>
            </a:r>
            <a:r>
              <a:rPr dirty="0" sz="1900" spc="5" u="heavy">
                <a:latin typeface="Times New Roman"/>
                <a:cs typeface="Times New Roman"/>
              </a:rPr>
              <a:t> </a:t>
            </a:r>
            <a:r>
              <a:rPr dirty="0" sz="1900" u="heavy">
                <a:latin typeface="Times New Roman"/>
                <a:cs typeface="Times New Roman"/>
              </a:rPr>
              <a:t>	</a:t>
            </a:r>
            <a:r>
              <a:rPr dirty="0" sz="1900" spc="15" u="heavy">
                <a:latin typeface="Times New Roman"/>
                <a:cs typeface="Times New Roman"/>
              </a:rPr>
              <a:t>2</a:t>
            </a:r>
            <a:r>
              <a:rPr dirty="0" sz="1900" spc="15" u="heavy">
                <a:latin typeface="Times New Roman"/>
                <a:cs typeface="Times New Roman"/>
              </a:rPr>
              <a:t> </a:t>
            </a:r>
            <a:r>
              <a:rPr dirty="0" sz="1900" spc="-135">
                <a:latin typeface="Times New Roman"/>
                <a:cs typeface="Times New Roman"/>
              </a:rPr>
              <a:t> </a:t>
            </a:r>
            <a:r>
              <a:rPr dirty="0" baseline="-45454" sz="4125" spc="-1597">
                <a:latin typeface="Symbol"/>
                <a:cs typeface="Symbol"/>
              </a:rPr>
              <a:t></a:t>
            </a:r>
            <a:r>
              <a:rPr dirty="0" baseline="-18181" sz="4125">
                <a:latin typeface="Symbol"/>
                <a:cs typeface="Symbol"/>
              </a:rPr>
              <a:t></a:t>
            </a:r>
            <a:endParaRPr baseline="-18181" sz="4125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5729" y="3059874"/>
            <a:ext cx="779780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>
                <a:latin typeface="Symbol"/>
                <a:cs typeface="Symbol"/>
              </a:rPr>
              <a:t></a:t>
            </a:r>
            <a:r>
              <a:rPr dirty="0" sz="2750" spc="170">
                <a:latin typeface="Times New Roman"/>
                <a:cs typeface="Times New Roman"/>
              </a:rPr>
              <a:t> </a:t>
            </a:r>
            <a:r>
              <a:rPr dirty="0" baseline="15151" sz="4125" spc="-832" i="1">
                <a:latin typeface="Times New Roman"/>
                <a:cs typeface="Times New Roman"/>
              </a:rPr>
              <a:t>P</a:t>
            </a:r>
            <a:r>
              <a:rPr dirty="0" baseline="1461" sz="2850" spc="22">
                <a:latin typeface="Times New Roman"/>
                <a:cs typeface="Times New Roman"/>
              </a:rPr>
              <a:t>1</a:t>
            </a:r>
            <a:r>
              <a:rPr dirty="0" baseline="1461" sz="2850">
                <a:latin typeface="Times New Roman"/>
                <a:cs typeface="Times New Roman"/>
              </a:rPr>
              <a:t> </a:t>
            </a:r>
            <a:r>
              <a:rPr dirty="0" baseline="1461" sz="2850" spc="-135">
                <a:latin typeface="Times New Roman"/>
                <a:cs typeface="Times New Roman"/>
              </a:rPr>
              <a:t> </a:t>
            </a:r>
            <a:r>
              <a:rPr dirty="0" sz="2750">
                <a:latin typeface="Symbol"/>
                <a:cs typeface="Symbol"/>
              </a:rPr>
              <a:t>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25729" y="2437333"/>
            <a:ext cx="779780" cy="4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31825" algn="l"/>
              </a:tabLst>
            </a:pPr>
            <a:r>
              <a:rPr dirty="0" sz="2750">
                <a:latin typeface="Symbol"/>
                <a:cs typeface="Symbol"/>
              </a:rPr>
              <a:t></a:t>
            </a:r>
            <a:r>
              <a:rPr dirty="0" sz="2750" spc="-10">
                <a:latin typeface="Times New Roman"/>
                <a:cs typeface="Times New Roman"/>
              </a:rPr>
              <a:t> </a:t>
            </a:r>
            <a:r>
              <a:rPr dirty="0" baseline="-4040" sz="4125" spc="7" i="1">
                <a:latin typeface="Times New Roman"/>
                <a:cs typeface="Times New Roman"/>
              </a:rPr>
              <a:t>P</a:t>
            </a:r>
            <a:r>
              <a:rPr dirty="0" baseline="-4040" sz="4125" i="1">
                <a:latin typeface="Times New Roman"/>
                <a:cs typeface="Times New Roman"/>
              </a:rPr>
              <a:t>	</a:t>
            </a:r>
            <a:r>
              <a:rPr dirty="0" sz="2750">
                <a:latin typeface="Symbol"/>
                <a:cs typeface="Symbol"/>
              </a:rPr>
              <a:t>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36493" y="2547861"/>
            <a:ext cx="2007235" cy="847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0"/>
              </a:lnSpc>
              <a:tabLst>
                <a:tab pos="852169" algn="l"/>
                <a:tab pos="1543685" algn="l"/>
              </a:tabLst>
            </a:pPr>
            <a:r>
              <a:rPr dirty="0" baseline="-22222" sz="4125" spc="7" i="1">
                <a:latin typeface="Times New Roman"/>
                <a:cs typeface="Times New Roman"/>
              </a:rPr>
              <a:t>T</a:t>
            </a:r>
            <a:r>
              <a:rPr dirty="0" baseline="-22222" sz="4125" spc="487" i="1">
                <a:latin typeface="Times New Roman"/>
                <a:cs typeface="Times New Roman"/>
              </a:rPr>
              <a:t> </a:t>
            </a:r>
            <a:r>
              <a:rPr dirty="0" baseline="-22222" sz="4125" spc="7">
                <a:latin typeface="Symbol"/>
                <a:cs typeface="Symbol"/>
              </a:rPr>
              <a:t></a:t>
            </a:r>
            <a:r>
              <a:rPr dirty="0" baseline="-22222" sz="4125" spc="60">
                <a:latin typeface="Times New Roman"/>
                <a:cs typeface="Times New Roman"/>
              </a:rPr>
              <a:t> </a:t>
            </a:r>
            <a:r>
              <a:rPr dirty="0" sz="1900" spc="5" u="heavy">
                <a:latin typeface="Times New Roman"/>
                <a:cs typeface="Times New Roman"/>
              </a:rPr>
              <a:t> </a:t>
            </a:r>
            <a:r>
              <a:rPr dirty="0" sz="1900" u="heavy">
                <a:latin typeface="Times New Roman"/>
                <a:cs typeface="Times New Roman"/>
              </a:rPr>
              <a:t>	</a:t>
            </a:r>
            <a:r>
              <a:rPr dirty="0" sz="1900" spc="15" u="heavy">
                <a:latin typeface="Times New Roman"/>
                <a:cs typeface="Times New Roman"/>
              </a:rPr>
              <a:t>1</a:t>
            </a:r>
            <a:r>
              <a:rPr dirty="0" sz="1900" u="heavy">
                <a:latin typeface="Times New Roman"/>
                <a:cs typeface="Times New Roman"/>
              </a:rPr>
              <a:t>	</a:t>
            </a:r>
            <a:r>
              <a:rPr dirty="0" sz="1900" spc="15" u="heavy">
                <a:latin typeface="Times New Roman"/>
                <a:cs typeface="Times New Roman"/>
              </a:rPr>
              <a:t>2</a:t>
            </a:r>
            <a:r>
              <a:rPr dirty="0" sz="1900" spc="10" u="heavy">
                <a:latin typeface="Times New Roman"/>
                <a:cs typeface="Times New Roman"/>
              </a:rPr>
              <a:t> </a:t>
            </a:r>
            <a:r>
              <a:rPr dirty="0" sz="1900" spc="100">
                <a:latin typeface="Times New Roman"/>
                <a:cs typeface="Times New Roman"/>
              </a:rPr>
              <a:t> </a:t>
            </a:r>
            <a:r>
              <a:rPr dirty="0" baseline="-22222" sz="4125" spc="7">
                <a:latin typeface="Symbol"/>
                <a:cs typeface="Symbol"/>
              </a:rPr>
              <a:t></a:t>
            </a:r>
            <a:endParaRPr baseline="-22222" sz="4125">
              <a:latin typeface="Symbol"/>
              <a:cs typeface="Symbol"/>
            </a:endParaRPr>
          </a:p>
          <a:p>
            <a:pPr algn="ctr" marL="353060">
              <a:lnSpc>
                <a:spcPts val="3290"/>
              </a:lnSpc>
            </a:pPr>
            <a:r>
              <a:rPr dirty="0" sz="2750" spc="5">
                <a:latin typeface="Times New Roman"/>
                <a:cs typeface="Times New Roman"/>
              </a:rPr>
              <a:t>2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25173" y="2945638"/>
            <a:ext cx="1030605" cy="516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-130" i="1">
                <a:latin typeface="Symbol"/>
                <a:cs typeface="Symbol"/>
              </a:rPr>
              <a:t></a:t>
            </a:r>
            <a:r>
              <a:rPr dirty="0" baseline="-20467" sz="2850" spc="22">
                <a:latin typeface="Times New Roman"/>
                <a:cs typeface="Times New Roman"/>
              </a:rPr>
              <a:t>1</a:t>
            </a:r>
            <a:r>
              <a:rPr dirty="0" baseline="-20467" sz="2850" spc="247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Symbol"/>
                <a:cs typeface="Symbol"/>
              </a:rPr>
              <a:t></a:t>
            </a:r>
            <a:r>
              <a:rPr dirty="0" sz="2750" spc="-165">
                <a:latin typeface="Times New Roman"/>
                <a:cs typeface="Times New Roman"/>
              </a:rPr>
              <a:t> </a:t>
            </a:r>
            <a:r>
              <a:rPr dirty="0" sz="2900" spc="80" i="1">
                <a:latin typeface="Symbol"/>
                <a:cs typeface="Symbol"/>
              </a:rPr>
              <a:t></a:t>
            </a:r>
            <a:r>
              <a:rPr dirty="0" baseline="-20467" sz="2850" spc="22">
                <a:latin typeface="Times New Roman"/>
                <a:cs typeface="Times New Roman"/>
              </a:rPr>
              <a:t>2</a:t>
            </a:r>
            <a:endParaRPr baseline="-20467" sz="2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0421" y="2441194"/>
            <a:ext cx="892175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12115" algn="l"/>
              </a:tabLst>
            </a:pPr>
            <a:r>
              <a:rPr dirty="0" sz="2900" spc="-80" i="1">
                <a:latin typeface="Symbol"/>
                <a:cs typeface="Symbol"/>
              </a:rPr>
              <a:t></a:t>
            </a:r>
            <a:r>
              <a:rPr dirty="0" sz="2900" spc="-80" i="1">
                <a:latin typeface="Times New Roman"/>
                <a:cs typeface="Times New Roman"/>
              </a:rPr>
              <a:t>	</a:t>
            </a:r>
            <a:r>
              <a:rPr dirty="0" sz="2750" spc="5">
                <a:latin typeface="Symbol"/>
                <a:cs typeface="Symbol"/>
              </a:rPr>
              <a:t></a:t>
            </a:r>
            <a:r>
              <a:rPr dirty="0" sz="2750" spc="-125">
                <a:latin typeface="Times New Roman"/>
                <a:cs typeface="Times New Roman"/>
              </a:rPr>
              <a:t> </a:t>
            </a:r>
            <a:r>
              <a:rPr dirty="0" sz="2900" spc="-80" i="1">
                <a:latin typeface="Symbol"/>
                <a:cs typeface="Symbol"/>
              </a:rPr>
              <a:t>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6621" y="2060702"/>
            <a:ext cx="465455" cy="833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55"/>
              </a:lnSpc>
            </a:pPr>
            <a:r>
              <a:rPr dirty="0" sz="1600" spc="15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  <a:p>
            <a:pPr marL="41910">
              <a:lnSpc>
                <a:spcPts val="3415"/>
              </a:lnSpc>
            </a:pPr>
            <a:r>
              <a:rPr dirty="0" baseline="-23946" sz="4350" spc="-127" i="1">
                <a:latin typeface="Symbol"/>
                <a:cs typeface="Symbol"/>
              </a:rPr>
              <a:t></a:t>
            </a:r>
            <a:r>
              <a:rPr dirty="0" baseline="-23946" sz="4350" spc="-195" i="1">
                <a:latin typeface="Times New Roman"/>
                <a:cs typeface="Times New Roman"/>
              </a:rPr>
              <a:t> </a:t>
            </a:r>
            <a:r>
              <a:rPr dirty="0" sz="1900" spc="15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44732" y="2060702"/>
            <a:ext cx="129539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15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1098" y="1836673"/>
            <a:ext cx="7158990" cy="421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20"/>
              </a:lnSpc>
              <a:tabLst>
                <a:tab pos="39052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如果方差相</a:t>
            </a:r>
            <a:r>
              <a:rPr dirty="0" sz="2800">
                <a:latin typeface="NSimSun"/>
                <a:cs typeface="NSimSun"/>
              </a:rPr>
              <a:t>等</a:t>
            </a:r>
            <a:r>
              <a:rPr dirty="0" sz="2800" spc="-725">
                <a:latin typeface="NSimSun"/>
                <a:cs typeface="NSimSun"/>
              </a:rPr>
              <a:t> </a:t>
            </a:r>
            <a:r>
              <a:rPr dirty="0" sz="2450" spc="-5" i="1">
                <a:latin typeface="Symbol"/>
                <a:cs typeface="Symbol"/>
              </a:rPr>
              <a:t></a:t>
            </a:r>
            <a:r>
              <a:rPr dirty="0" baseline="36458" sz="2400" spc="22">
                <a:latin typeface="Times New Roman"/>
                <a:cs typeface="Times New Roman"/>
              </a:rPr>
              <a:t>2</a:t>
            </a:r>
            <a:r>
              <a:rPr dirty="0" baseline="36458" sz="2400" spc="89">
                <a:latin typeface="Times New Roman"/>
                <a:cs typeface="Times New Roman"/>
              </a:rPr>
              <a:t> </a:t>
            </a:r>
            <a:r>
              <a:rPr dirty="0" sz="2300" spc="25">
                <a:latin typeface="Symbol"/>
                <a:cs typeface="Symbol"/>
              </a:rPr>
              <a:t></a:t>
            </a:r>
            <a:r>
              <a:rPr dirty="0" sz="2450" spc="-5" i="1">
                <a:latin typeface="Symbol"/>
                <a:cs typeface="Symbol"/>
              </a:rPr>
              <a:t></a:t>
            </a:r>
            <a:r>
              <a:rPr dirty="0" baseline="36458" sz="2400" spc="22">
                <a:latin typeface="Times New Roman"/>
                <a:cs typeface="Times New Roman"/>
              </a:rPr>
              <a:t>2</a:t>
            </a:r>
            <a:r>
              <a:rPr dirty="0" baseline="36458" sz="2400" spc="89">
                <a:latin typeface="Times New Roman"/>
                <a:cs typeface="Times New Roman"/>
              </a:rPr>
              <a:t> </a:t>
            </a:r>
            <a:r>
              <a:rPr dirty="0" sz="2300" spc="25">
                <a:latin typeface="Symbol"/>
                <a:cs typeface="Symbol"/>
              </a:rPr>
              <a:t></a:t>
            </a:r>
            <a:r>
              <a:rPr dirty="0" sz="2450" spc="-5" i="1">
                <a:latin typeface="Symbol"/>
                <a:cs typeface="Symbol"/>
              </a:rPr>
              <a:t></a:t>
            </a:r>
            <a:r>
              <a:rPr dirty="0" baseline="36458" sz="2400" spc="217">
                <a:latin typeface="Times New Roman"/>
                <a:cs typeface="Times New Roman"/>
              </a:rPr>
              <a:t>2</a:t>
            </a:r>
            <a:r>
              <a:rPr dirty="0" sz="2800" spc="-10">
                <a:latin typeface="NSimSun"/>
                <a:cs typeface="NSimSun"/>
              </a:rPr>
              <a:t>，</a:t>
            </a:r>
            <a:r>
              <a:rPr dirty="0" sz="2800" spc="-5">
                <a:latin typeface="NSimSun"/>
                <a:cs typeface="NSimSun"/>
              </a:rPr>
              <a:t>则得到单一的阈值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68729" y="1821941"/>
            <a:ext cx="7568565" cy="4795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 spc="204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latin typeface="NSimSun"/>
                <a:cs typeface="NSimSun"/>
              </a:rPr>
              <a:t>通过边界特性选择阈值</a:t>
            </a:r>
            <a:endParaRPr sz="36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基本思想：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66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2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如果直方图的各个波峰很高、很窄、对</a:t>
            </a:r>
            <a:endParaRPr sz="2800">
              <a:latin typeface="NSimSun"/>
              <a:cs typeface="NSimSun"/>
            </a:endParaRPr>
          </a:p>
          <a:p>
            <a:pPr marL="1155700" marR="508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称，且被很深的波谷分开时，有利于选择 </a:t>
            </a:r>
            <a:r>
              <a:rPr dirty="0" sz="2800">
                <a:latin typeface="NSimSun"/>
                <a:cs typeface="NSimSun"/>
              </a:rPr>
              <a:t>阈值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2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为了改善直方图的波峰形状，我们只把区</a:t>
            </a:r>
            <a:endParaRPr sz="2800">
              <a:latin typeface="NSimSun"/>
              <a:cs typeface="NSimSun"/>
            </a:endParaRPr>
          </a:p>
          <a:p>
            <a:pPr marL="1155700" marR="508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域边缘的像素绘入直方图，而不考虑区域 中间的像素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2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用微分算子，处理图像，使图像只剩下边</a:t>
            </a:r>
            <a:endParaRPr sz="2800">
              <a:latin typeface="NSimSun"/>
              <a:cs typeface="NSimSun"/>
            </a:endParaRPr>
          </a:p>
          <a:p>
            <a:pPr marL="1155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界中心两边的值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</p:spTree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68729" y="1860550"/>
            <a:ext cx="7693659" cy="500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88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通过边界特性选择阈值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52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这种方法有以下优点：</a:t>
            </a:r>
            <a:endParaRPr sz="3200">
              <a:latin typeface="NSimSun"/>
              <a:cs typeface="NSimSun"/>
            </a:endParaRPr>
          </a:p>
          <a:p>
            <a:pPr marL="1155700" marR="5080" indent="-228600">
              <a:lnSpc>
                <a:spcPct val="120200"/>
              </a:lnSpc>
              <a:spcBef>
                <a:spcPts val="650"/>
              </a:spcBef>
            </a:pPr>
            <a:r>
              <a:rPr dirty="0" sz="2800" spc="-5">
                <a:latin typeface="NSimSun"/>
                <a:cs typeface="NSimSun"/>
              </a:rPr>
              <a:t>1)在前景和背景所占区域面积差别很大时， 不会造成一个灰度级的波峰过高，而另一 个过低</a:t>
            </a:r>
            <a:endParaRPr sz="2800">
              <a:latin typeface="NSimSun"/>
              <a:cs typeface="NSimSun"/>
            </a:endParaRPr>
          </a:p>
          <a:p>
            <a:pPr marL="1155700" marR="5080" indent="-228600">
              <a:lnSpc>
                <a:spcPct val="120200"/>
              </a:lnSpc>
              <a:spcBef>
                <a:spcPts val="670"/>
              </a:spcBef>
            </a:pPr>
            <a:r>
              <a:rPr dirty="0" sz="2800" spc="-5">
                <a:latin typeface="NSimSun"/>
                <a:cs typeface="NSimSun"/>
              </a:rPr>
              <a:t>2)边缘上的点在区域内还是区域外的概率是 相等的，因此可以增加波峰的对称性</a:t>
            </a:r>
            <a:endParaRPr sz="2800">
              <a:latin typeface="NSimSun"/>
              <a:cs typeface="NSimSun"/>
            </a:endParaRPr>
          </a:p>
          <a:p>
            <a:pPr marL="1155700" marR="5080" indent="-228600">
              <a:lnSpc>
                <a:spcPct val="120200"/>
              </a:lnSpc>
              <a:spcBef>
                <a:spcPts val="675"/>
              </a:spcBef>
            </a:pPr>
            <a:r>
              <a:rPr dirty="0" sz="2800" spc="-5">
                <a:latin typeface="NSimSun"/>
                <a:cs typeface="NSimSun"/>
              </a:rPr>
              <a:t>3)基于梯度和拉普拉斯算子选择的像素，可 以增加波峰的高度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</p:spTree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845564"/>
            <a:ext cx="7701280" cy="5048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 spc="204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latin typeface="NSimSun"/>
                <a:cs typeface="NSimSun"/>
              </a:rPr>
              <a:t>通过边界特性选择阈值</a:t>
            </a:r>
            <a:endParaRPr sz="3600">
              <a:latin typeface="NSimSun"/>
              <a:cs typeface="NSimSun"/>
            </a:endParaRPr>
          </a:p>
          <a:p>
            <a:pPr marL="927100" marR="189230" indent="-457834">
              <a:lnSpc>
                <a:spcPts val="4710"/>
              </a:lnSpc>
              <a:spcBef>
                <a:spcPts val="200"/>
              </a:spcBef>
              <a:tabLst>
                <a:tab pos="932815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2800" spc="-5">
                <a:latin typeface="NSimSun"/>
                <a:cs typeface="NSimSun"/>
              </a:rPr>
              <a:t>算法的实现： 1）对图像进行梯度计算，得到梯度图像。</a:t>
            </a:r>
            <a:endParaRPr sz="2800">
              <a:latin typeface="NSimSun"/>
              <a:cs typeface="NSimSun"/>
            </a:endParaRPr>
          </a:p>
          <a:p>
            <a:pPr marL="1155700" marR="12065" indent="-228600">
              <a:lnSpc>
                <a:spcPct val="120000"/>
              </a:lnSpc>
              <a:spcBef>
                <a:spcPts val="300"/>
              </a:spcBef>
            </a:pPr>
            <a:r>
              <a:rPr dirty="0" sz="2800" spc="-5">
                <a:latin typeface="NSimSun"/>
                <a:cs typeface="NSimSun"/>
              </a:rPr>
              <a:t>2）得到梯度值最大的那一部分（比如10%） 的像素直方图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355"/>
              </a:spcBef>
            </a:pPr>
            <a:r>
              <a:rPr dirty="0" sz="2800" spc="-5">
                <a:latin typeface="NSimSun"/>
                <a:cs typeface="NSimSun"/>
              </a:rPr>
              <a:t>3）通过直方图的谷底，得到阈值T</a:t>
            </a:r>
            <a:endParaRPr sz="2800">
              <a:latin typeface="NSimSun"/>
              <a:cs typeface="NSimSun"/>
            </a:endParaRPr>
          </a:p>
          <a:p>
            <a:pPr marL="755650" marR="5080" indent="-286385">
              <a:lnSpc>
                <a:spcPct val="120200"/>
              </a:lnSpc>
              <a:spcBef>
                <a:spcPts val="670"/>
              </a:spcBef>
              <a:tabLst>
                <a:tab pos="932815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2800" spc="-5">
                <a:latin typeface="NSimSun"/>
                <a:cs typeface="NSimSun"/>
              </a:rPr>
              <a:t>如果用拉普拉斯算子，不通过直方图，直接 得到阈值，方法是使用拉普拉斯算子过滤图 像，将0跨越点对应的灰度值为阈值T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</p:spTree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676146"/>
            <a:ext cx="7566659" cy="5320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基于不同变量的阈值</a:t>
            </a:r>
            <a:endParaRPr sz="3200">
              <a:latin typeface="NSimSun"/>
              <a:cs typeface="NSimSun"/>
            </a:endParaRPr>
          </a:p>
          <a:p>
            <a:pPr algn="just" marL="469900" marR="5080">
              <a:lnSpc>
                <a:spcPct val="101099"/>
              </a:lnSpc>
              <a:spcBef>
                <a:spcPts val="2039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2000" spc="-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NSimSun"/>
                <a:cs typeface="NSimSun"/>
              </a:rPr>
              <a:t>在某些情况下，传感器可以产生不止一个在图像中 </a:t>
            </a:r>
            <a:r>
              <a:rPr dirty="0" sz="2400">
                <a:latin typeface="NSimSun"/>
                <a:cs typeface="NSimSun"/>
              </a:rPr>
              <a:t>描述每一个像素的可利用的变量，因此，允许进行多</a:t>
            </a:r>
            <a:r>
              <a:rPr dirty="0" sz="2400">
                <a:latin typeface="NSimSun"/>
                <a:cs typeface="NSimSun"/>
              </a:rPr>
              <a:t> 谱段阈值处理</a:t>
            </a:r>
            <a:endParaRPr sz="2400">
              <a:latin typeface="NSimSun"/>
              <a:cs typeface="NSimSun"/>
            </a:endParaRPr>
          </a:p>
          <a:p>
            <a:pPr marL="469900" marR="60325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例如一幅有3个变量的图像(RGB分量)，每个像素有 16种可能的灰度级，构成16×16×16种灰度级（网 格，立方体）</a:t>
            </a:r>
            <a:endParaRPr sz="2400">
              <a:latin typeface="NSimSun"/>
              <a:cs typeface="NSimSun"/>
            </a:endParaRPr>
          </a:p>
          <a:p>
            <a:pPr algn="just" marL="469900" marR="60325">
              <a:lnSpc>
                <a:spcPct val="100000"/>
              </a:lnSpc>
              <a:spcBef>
                <a:spcPts val="142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阈值处理就是在三维空间内寻找点的聚簇的过程。 如在直方图中找到有效点簇K，可以对RGB分量值接近 某一个簇的像素赋予一个任意值(如白色的值)，对其 它像素赋予另一个值（如黑色的值）</a:t>
            </a:r>
            <a:endParaRPr sz="2400">
              <a:latin typeface="NSimSun"/>
              <a:cs typeface="NSimSun"/>
            </a:endParaRPr>
          </a:p>
          <a:p>
            <a:pPr algn="just" marL="469900">
              <a:lnSpc>
                <a:spcPts val="2840"/>
              </a:lnSpc>
              <a:spcBef>
                <a:spcPts val="143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彩色图像处理中的色调和饱和度易于图像分割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基于不同变量阈值的处理</a:t>
            </a:r>
          </a:p>
        </p:txBody>
      </p:sp>
      <p:sp>
        <p:nvSpPr>
          <p:cNvPr id="6" name="object 6"/>
          <p:cNvSpPr/>
          <p:nvPr/>
        </p:nvSpPr>
        <p:spPr>
          <a:xfrm>
            <a:off x="2178443" y="2618994"/>
            <a:ext cx="6324600" cy="2598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81098" y="1820417"/>
            <a:ext cx="20828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彩色照片的单色图像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2504" y="5400294"/>
            <a:ext cx="5453380" cy="908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原彩色图是由</a:t>
            </a:r>
            <a:r>
              <a:rPr dirty="0" sz="2400">
                <a:latin typeface="Times New Roman"/>
                <a:cs typeface="Times New Roman"/>
              </a:rPr>
              <a:t>16</a:t>
            </a:r>
            <a:r>
              <a:rPr dirty="0" sz="2400">
                <a:latin typeface="SimSun"/>
                <a:cs typeface="SimSun"/>
              </a:rPr>
              <a:t>位</a:t>
            </a:r>
            <a:r>
              <a:rPr dirty="0" sz="2400">
                <a:latin typeface="Times New Roman"/>
                <a:cs typeface="Times New Roman"/>
              </a:rPr>
              <a:t>RGB</a:t>
            </a:r>
            <a:r>
              <a:rPr dirty="0" sz="2400">
                <a:latin typeface="SimSun"/>
                <a:cs typeface="SimSun"/>
              </a:rPr>
              <a:t>图像组成的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1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SimSun"/>
                <a:cs typeface="SimSun"/>
              </a:rPr>
              <a:t>围巾是鲜红色，头发和脸部的颜色很浅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7777" y="1618365"/>
            <a:ext cx="2311400" cy="82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对应于脸部色调的一 个簇进行阈值处理得到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8486" y="1390314"/>
            <a:ext cx="2768600" cy="1236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400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对应于红色轴的一个簇 进行阈值处理得到，红色的 围巾和花出现在分割结果中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05460" rIns="0" bIns="0" rtlCol="0" vert="horz">
            <a:spAutoFit/>
          </a:bodyPr>
          <a:lstStyle/>
          <a:p>
            <a:pPr marL="1218565">
              <a:lnSpc>
                <a:spcPct val="100000"/>
              </a:lnSpc>
              <a:tabLst>
                <a:tab pos="1827530" algn="l"/>
              </a:tabLst>
            </a:pPr>
            <a:r>
              <a:rPr dirty="0" sz="2500" spc="85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85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600" spc="850">
                <a:latin typeface="NSimSun"/>
                <a:cs typeface="NSimSun"/>
              </a:rPr>
              <a:t>像素之间距离的定义</a:t>
            </a:r>
            <a:endParaRPr sz="3600">
              <a:latin typeface="NSimSun"/>
              <a:cs typeface="NSimSun"/>
            </a:endParaRPr>
          </a:p>
          <a:p>
            <a:pPr marL="1218565">
              <a:lnSpc>
                <a:spcPct val="100000"/>
              </a:lnSpc>
              <a:spcBef>
                <a:spcPts val="870"/>
              </a:spcBef>
              <a:tabLst>
                <a:tab pos="1827530" algn="l"/>
              </a:tabLst>
            </a:pPr>
            <a:r>
              <a:rPr dirty="0" sz="2500" spc="85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85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600" spc="850">
                <a:latin typeface="NSimSun"/>
                <a:cs typeface="NSimSun"/>
              </a:rPr>
              <a:t>欧氏距离定义</a:t>
            </a:r>
            <a:endParaRPr sz="3600">
              <a:latin typeface="NSimSun"/>
              <a:cs typeface="NSimSun"/>
            </a:endParaRPr>
          </a:p>
          <a:p>
            <a:pPr marL="1218565">
              <a:lnSpc>
                <a:spcPct val="100000"/>
              </a:lnSpc>
              <a:spcBef>
                <a:spcPts val="860"/>
              </a:spcBef>
              <a:tabLst>
                <a:tab pos="1827530" algn="l"/>
              </a:tabLst>
            </a:pPr>
            <a:r>
              <a:rPr dirty="0" sz="2500" spc="85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85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600" spc="850">
                <a:latin typeface="NSimSun"/>
                <a:cs typeface="NSimSun"/>
              </a:rPr>
              <a:t>D</a:t>
            </a:r>
            <a:r>
              <a:rPr dirty="0" baseline="-20833" sz="3600" spc="1275">
                <a:latin typeface="NSimSun"/>
                <a:cs typeface="NSimSun"/>
              </a:rPr>
              <a:t>4</a:t>
            </a:r>
            <a:r>
              <a:rPr dirty="0" sz="3600" spc="850">
                <a:latin typeface="NSimSun"/>
                <a:cs typeface="NSimSun"/>
              </a:rPr>
              <a:t>距离（城市距离）定义</a:t>
            </a:r>
            <a:endParaRPr sz="3600">
              <a:latin typeface="NSimSun"/>
              <a:cs typeface="NSimSun"/>
            </a:endParaRPr>
          </a:p>
          <a:p>
            <a:pPr marL="1218565">
              <a:lnSpc>
                <a:spcPct val="100000"/>
              </a:lnSpc>
              <a:spcBef>
                <a:spcPts val="870"/>
              </a:spcBef>
              <a:tabLst>
                <a:tab pos="1827530" algn="l"/>
              </a:tabLst>
            </a:pPr>
            <a:r>
              <a:rPr dirty="0" sz="2500" spc="850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500" spc="85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600" spc="850">
                <a:latin typeface="NSimSun"/>
                <a:cs typeface="NSimSun"/>
              </a:rPr>
              <a:t>D</a:t>
            </a:r>
            <a:r>
              <a:rPr dirty="0" baseline="-20833" sz="3600" spc="1275">
                <a:latin typeface="NSimSun"/>
                <a:cs typeface="NSimSun"/>
              </a:rPr>
              <a:t>8</a:t>
            </a:r>
            <a:r>
              <a:rPr dirty="0" sz="3600" spc="850">
                <a:latin typeface="NSimSun"/>
                <a:cs typeface="NSimSun"/>
              </a:rPr>
              <a:t>距离（棋盘距离）定义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5084" rIns="0" bIns="0" rtlCol="0" vert="horz">
            <a:spAutoFit/>
          </a:bodyPr>
          <a:lstStyle/>
          <a:p>
            <a:pPr marL="28067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像素的连通性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距离</a:t>
            </a:r>
          </a:p>
        </p:txBody>
      </p:sp>
    </p:spTree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092575" cy="5093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间断检测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边缘连接和边界检测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阈值处理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基于区域的分割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分割中运动的应用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59865"/>
            <a:ext cx="3749040" cy="36214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基于区域的分割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基本公式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区域生长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区域分离与合并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7415" y="1818640"/>
            <a:ext cx="7268209" cy="1602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基本概念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ts val="3620"/>
              </a:lnSpc>
              <a:spcBef>
                <a:spcPts val="106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目标：将区域R划分为若干个子区域 R</a:t>
            </a:r>
            <a:r>
              <a:rPr dirty="0" baseline="-21164" sz="3150" spc="-7">
                <a:latin typeface="NSimSun"/>
                <a:cs typeface="NSimSun"/>
              </a:rPr>
              <a:t>1</a:t>
            </a:r>
            <a:r>
              <a:rPr dirty="0" sz="3200" spc="-5">
                <a:latin typeface="NSimSun"/>
                <a:cs typeface="NSimSun"/>
              </a:rPr>
              <a:t>,</a:t>
            </a:r>
            <a:r>
              <a:rPr dirty="0" sz="3200" spc="-10">
                <a:latin typeface="NSimSun"/>
                <a:cs typeface="NSimSun"/>
              </a:rPr>
              <a:t>R</a:t>
            </a:r>
            <a:r>
              <a:rPr dirty="0" baseline="-21164" sz="3150">
                <a:latin typeface="NSimSun"/>
                <a:cs typeface="NSimSun"/>
              </a:rPr>
              <a:t>2</a:t>
            </a:r>
            <a:r>
              <a:rPr dirty="0" sz="3200" spc="-5">
                <a:latin typeface="NSimSun"/>
                <a:cs typeface="NSimSun"/>
              </a:rPr>
              <a:t>,</a:t>
            </a:r>
            <a:r>
              <a:rPr dirty="0" sz="3200" spc="-5">
                <a:latin typeface="Times New Roman"/>
                <a:cs typeface="Times New Roman"/>
              </a:rPr>
              <a:t>…</a:t>
            </a:r>
            <a:r>
              <a:rPr dirty="0" sz="3200" spc="-5">
                <a:latin typeface="NSimSun"/>
                <a:cs typeface="NSimSun"/>
              </a:rPr>
              <a:t>,R</a:t>
            </a:r>
            <a:r>
              <a:rPr dirty="0" baseline="-21164" sz="3150" spc="-15">
                <a:latin typeface="NSimSun"/>
                <a:cs typeface="NSimSun"/>
              </a:rPr>
              <a:t>n</a:t>
            </a:r>
            <a:r>
              <a:rPr dirty="0" sz="3200" spc="-5">
                <a:latin typeface="NSimSun"/>
                <a:cs typeface="NSimSun"/>
              </a:rPr>
              <a:t>，这些子区域满足5个条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0340" y="3281118"/>
            <a:ext cx="2227580" cy="1157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3515" marR="5080" indent="-171450">
              <a:lnSpc>
                <a:spcPct val="119800"/>
              </a:lnSpc>
            </a:pPr>
            <a:r>
              <a:rPr dirty="0" sz="3200" spc="-5">
                <a:latin typeface="NSimSun"/>
                <a:cs typeface="NSimSun"/>
              </a:rPr>
              <a:t>件： 1)完备性：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29327" y="3656838"/>
            <a:ext cx="900430" cy="994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5260">
              <a:lnSpc>
                <a:spcPts val="1935"/>
              </a:lnSpc>
            </a:pPr>
            <a:r>
              <a:rPr dirty="0" sz="2100" spc="10" i="1">
                <a:latin typeface="Times New Roman"/>
                <a:cs typeface="Times New Roman"/>
              </a:rPr>
              <a:t>n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ts val="5895"/>
              </a:lnSpc>
            </a:pPr>
            <a:r>
              <a:rPr dirty="0" sz="5450" spc="-1845">
                <a:latin typeface="Arial"/>
                <a:cs typeface="Arial"/>
              </a:rPr>
              <a:t></a:t>
            </a:r>
            <a:r>
              <a:rPr dirty="0" sz="5450" spc="-1010">
                <a:latin typeface="Arial"/>
                <a:cs typeface="Arial"/>
              </a:rPr>
              <a:t> </a:t>
            </a:r>
            <a:r>
              <a:rPr dirty="0" baseline="13698" sz="5475" spc="-82" i="1">
                <a:latin typeface="Times New Roman"/>
                <a:cs typeface="Times New Roman"/>
              </a:rPr>
              <a:t>R</a:t>
            </a:r>
            <a:r>
              <a:rPr dirty="0" sz="2100" spc="5" i="1">
                <a:latin typeface="Times New Roman"/>
                <a:cs typeface="Times New Roman"/>
              </a:rPr>
              <a:t>i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1777" y="4591037"/>
            <a:ext cx="6454775" cy="2087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365885">
              <a:lnSpc>
                <a:spcPct val="100000"/>
              </a:lnSpc>
            </a:pPr>
            <a:r>
              <a:rPr dirty="0" sz="2100" spc="155" i="1">
                <a:latin typeface="Times New Roman"/>
                <a:cs typeface="Times New Roman"/>
              </a:rPr>
              <a:t>i</a:t>
            </a:r>
            <a:r>
              <a:rPr dirty="0" sz="2100" spc="-120">
                <a:latin typeface="Symbol"/>
                <a:cs typeface="Symbol"/>
              </a:rPr>
              <a:t></a:t>
            </a:r>
            <a:r>
              <a:rPr dirty="0" sz="2100" spc="1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3200" spc="-5">
                <a:latin typeface="NSimSun"/>
                <a:cs typeface="NSimSun"/>
              </a:rPr>
              <a:t>2)连通性：每个R</a:t>
            </a:r>
            <a:r>
              <a:rPr dirty="0" baseline="-21164" sz="3150" spc="-15">
                <a:latin typeface="NSimSun"/>
                <a:cs typeface="NSimSun"/>
              </a:rPr>
              <a:t>i</a:t>
            </a:r>
            <a:r>
              <a:rPr dirty="0" sz="3200" spc="-5">
                <a:latin typeface="NSimSun"/>
                <a:cs typeface="NSimSun"/>
              </a:rPr>
              <a:t>都是一个连通区域</a:t>
            </a:r>
            <a:endParaRPr sz="3200">
              <a:latin typeface="NSimSun"/>
              <a:cs typeface="NSimSun"/>
            </a:endParaRPr>
          </a:p>
          <a:p>
            <a:pPr marL="241300" marR="276225" indent="-228600">
              <a:lnSpc>
                <a:spcPct val="10000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3)独立性：对于任意</a:t>
            </a:r>
            <a:r>
              <a:rPr dirty="0" sz="3200" spc="-10">
                <a:latin typeface="NSimSun"/>
                <a:cs typeface="NSimSun"/>
              </a:rPr>
              <a:t>i</a:t>
            </a:r>
            <a:r>
              <a:rPr dirty="0" sz="3200" spc="-10" b="1">
                <a:latin typeface="NSimSun"/>
                <a:cs typeface="NSimSun"/>
              </a:rPr>
              <a:t>≠</a:t>
            </a:r>
            <a:r>
              <a:rPr dirty="0" sz="3200" spc="-5">
                <a:latin typeface="NSimSun"/>
                <a:cs typeface="NSimSun"/>
              </a:rPr>
              <a:t>j，R</a:t>
            </a:r>
            <a:r>
              <a:rPr dirty="0" baseline="-21164" sz="3150" spc="-15">
                <a:latin typeface="NSimSun"/>
                <a:cs typeface="NSimSun"/>
              </a:rPr>
              <a:t>i</a:t>
            </a:r>
            <a:r>
              <a:rPr dirty="0" sz="3200" spc="-10" b="1">
                <a:latin typeface="NSimSun"/>
                <a:cs typeface="NSimSun"/>
              </a:rPr>
              <a:t>∩</a:t>
            </a:r>
            <a:r>
              <a:rPr dirty="0" sz="3200" spc="-5">
                <a:latin typeface="NSimSun"/>
                <a:cs typeface="NSimSun"/>
              </a:rPr>
              <a:t>R</a:t>
            </a:r>
            <a:r>
              <a:rPr dirty="0" baseline="-21164" sz="3150" spc="-15">
                <a:latin typeface="NSimSun"/>
                <a:cs typeface="NSimSun"/>
              </a:rPr>
              <a:t>j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15" b="1">
                <a:latin typeface="NSimSun"/>
                <a:cs typeface="NSimSun"/>
              </a:rPr>
              <a:t>Ф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9363" y="3940809"/>
            <a:ext cx="687070" cy="567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50" spc="-5">
                <a:latin typeface="Symbol"/>
                <a:cs typeface="Symbol"/>
              </a:rPr>
              <a:t></a:t>
            </a:r>
            <a:r>
              <a:rPr dirty="0" sz="3650" spc="65">
                <a:latin typeface="Times New Roman"/>
                <a:cs typeface="Times New Roman"/>
              </a:rPr>
              <a:t> </a:t>
            </a:r>
            <a:r>
              <a:rPr dirty="0" sz="3650" spc="-5" i="1">
                <a:latin typeface="Times New Roman"/>
                <a:cs typeface="Times New Roman"/>
              </a:rPr>
              <a:t>R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5879" y="959865"/>
            <a:ext cx="1650364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13239" y="5301996"/>
            <a:ext cx="5029200" cy="1676400"/>
          </a:xfrm>
          <a:custGeom>
            <a:avLst/>
            <a:gdLst/>
            <a:ahLst/>
            <a:cxnLst/>
            <a:rect l="l" t="t" r="r" b="b"/>
            <a:pathLst>
              <a:path w="5029200" h="1676400">
                <a:moveTo>
                  <a:pt x="0" y="0"/>
                </a:moveTo>
                <a:lnTo>
                  <a:pt x="0" y="1676400"/>
                </a:lnTo>
                <a:lnTo>
                  <a:pt x="5029199" y="1676400"/>
                </a:lnTo>
                <a:lnTo>
                  <a:pt x="5029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13239" y="5301996"/>
            <a:ext cx="5029200" cy="1676400"/>
          </a:xfrm>
          <a:custGeom>
            <a:avLst/>
            <a:gdLst/>
            <a:ahLst/>
            <a:cxnLst/>
            <a:rect l="l" t="t" r="r" b="b"/>
            <a:pathLst>
              <a:path w="5029200" h="1676400">
                <a:moveTo>
                  <a:pt x="0" y="0"/>
                </a:moveTo>
                <a:lnTo>
                  <a:pt x="0" y="1676400"/>
                </a:lnTo>
                <a:lnTo>
                  <a:pt x="5029199" y="1676400"/>
                </a:lnTo>
                <a:lnTo>
                  <a:pt x="5029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40150" y="5704447"/>
            <a:ext cx="1969135" cy="951865"/>
          </a:xfrm>
          <a:custGeom>
            <a:avLst/>
            <a:gdLst/>
            <a:ahLst/>
            <a:cxnLst/>
            <a:rect l="l" t="t" r="r" b="b"/>
            <a:pathLst>
              <a:path w="1969135" h="951865">
                <a:moveTo>
                  <a:pt x="1202941" y="245078"/>
                </a:moveTo>
                <a:lnTo>
                  <a:pt x="1194715" y="179472"/>
                </a:lnTo>
                <a:lnTo>
                  <a:pt x="1149489" y="128661"/>
                </a:lnTo>
                <a:lnTo>
                  <a:pt x="1084524" y="98637"/>
                </a:lnTo>
                <a:lnTo>
                  <a:pt x="1043710" y="84429"/>
                </a:lnTo>
                <a:lnTo>
                  <a:pt x="998386" y="70916"/>
                </a:lnTo>
                <a:lnTo>
                  <a:pt x="949334" y="58215"/>
                </a:lnTo>
                <a:lnTo>
                  <a:pt x="897336" y="46446"/>
                </a:lnTo>
                <a:lnTo>
                  <a:pt x="843175" y="35725"/>
                </a:lnTo>
                <a:lnTo>
                  <a:pt x="787634" y="26172"/>
                </a:lnTo>
                <a:lnTo>
                  <a:pt x="731494" y="17905"/>
                </a:lnTo>
                <a:lnTo>
                  <a:pt x="675538" y="11043"/>
                </a:lnTo>
                <a:lnTo>
                  <a:pt x="620549" y="5702"/>
                </a:lnTo>
                <a:lnTo>
                  <a:pt x="567309" y="2003"/>
                </a:lnTo>
                <a:lnTo>
                  <a:pt x="516600" y="62"/>
                </a:lnTo>
                <a:lnTo>
                  <a:pt x="469206" y="0"/>
                </a:lnTo>
                <a:lnTo>
                  <a:pt x="425908" y="1932"/>
                </a:lnTo>
                <a:lnTo>
                  <a:pt x="387489" y="5979"/>
                </a:lnTo>
                <a:lnTo>
                  <a:pt x="331558" y="17704"/>
                </a:lnTo>
                <a:lnTo>
                  <a:pt x="278370" y="35771"/>
                </a:lnTo>
                <a:lnTo>
                  <a:pt x="228383" y="59204"/>
                </a:lnTo>
                <a:lnTo>
                  <a:pt x="182053" y="87032"/>
                </a:lnTo>
                <a:lnTo>
                  <a:pt x="139839" y="118279"/>
                </a:lnTo>
                <a:lnTo>
                  <a:pt x="102196" y="151973"/>
                </a:lnTo>
                <a:lnTo>
                  <a:pt x="69582" y="187138"/>
                </a:lnTo>
                <a:lnTo>
                  <a:pt x="42455" y="222802"/>
                </a:lnTo>
                <a:lnTo>
                  <a:pt x="21271" y="257990"/>
                </a:lnTo>
                <a:lnTo>
                  <a:pt x="0" y="329688"/>
                </a:lnTo>
                <a:lnTo>
                  <a:pt x="4473" y="370357"/>
                </a:lnTo>
                <a:lnTo>
                  <a:pt x="17721" y="412887"/>
                </a:lnTo>
                <a:lnTo>
                  <a:pt x="37554" y="456434"/>
                </a:lnTo>
                <a:lnTo>
                  <a:pt x="61783" y="500151"/>
                </a:lnTo>
                <a:lnTo>
                  <a:pt x="88220" y="543189"/>
                </a:lnTo>
                <a:lnTo>
                  <a:pt x="114676" y="584704"/>
                </a:lnTo>
                <a:lnTo>
                  <a:pt x="138962" y="623849"/>
                </a:lnTo>
                <a:lnTo>
                  <a:pt x="158889" y="659775"/>
                </a:lnTo>
                <a:lnTo>
                  <a:pt x="183512" y="711976"/>
                </a:lnTo>
                <a:lnTo>
                  <a:pt x="207036" y="764198"/>
                </a:lnTo>
                <a:lnTo>
                  <a:pt x="230517" y="813033"/>
                </a:lnTo>
                <a:lnTo>
                  <a:pt x="255013" y="855073"/>
                </a:lnTo>
                <a:lnTo>
                  <a:pt x="281585" y="886911"/>
                </a:lnTo>
                <a:lnTo>
                  <a:pt x="311289" y="905139"/>
                </a:lnTo>
                <a:lnTo>
                  <a:pt x="349283" y="906529"/>
                </a:lnTo>
                <a:lnTo>
                  <a:pt x="358422" y="903899"/>
                </a:lnTo>
                <a:lnTo>
                  <a:pt x="358422" y="368063"/>
                </a:lnTo>
                <a:lnTo>
                  <a:pt x="362414" y="319138"/>
                </a:lnTo>
                <a:lnTo>
                  <a:pt x="371799" y="279034"/>
                </a:lnTo>
                <a:lnTo>
                  <a:pt x="414450" y="232027"/>
                </a:lnTo>
                <a:lnTo>
                  <a:pt x="492898" y="218533"/>
                </a:lnTo>
                <a:lnTo>
                  <a:pt x="540413" y="224329"/>
                </a:lnTo>
                <a:lnTo>
                  <a:pt x="590807" y="238469"/>
                </a:lnTo>
                <a:lnTo>
                  <a:pt x="642094" y="260941"/>
                </a:lnTo>
                <a:lnTo>
                  <a:pt x="692289" y="291729"/>
                </a:lnTo>
                <a:lnTo>
                  <a:pt x="746969" y="346043"/>
                </a:lnTo>
                <a:lnTo>
                  <a:pt x="773251" y="381383"/>
                </a:lnTo>
                <a:lnTo>
                  <a:pt x="799533" y="420677"/>
                </a:lnTo>
                <a:lnTo>
                  <a:pt x="854214" y="506613"/>
                </a:lnTo>
                <a:lnTo>
                  <a:pt x="883670" y="551003"/>
                </a:lnTo>
                <a:lnTo>
                  <a:pt x="915244" y="594836"/>
                </a:lnTo>
                <a:lnTo>
                  <a:pt x="949464" y="636987"/>
                </a:lnTo>
                <a:lnTo>
                  <a:pt x="986858" y="676328"/>
                </a:lnTo>
                <a:lnTo>
                  <a:pt x="1027957" y="711732"/>
                </a:lnTo>
                <a:lnTo>
                  <a:pt x="1073289" y="742071"/>
                </a:lnTo>
                <a:lnTo>
                  <a:pt x="1111708" y="762699"/>
                </a:lnTo>
                <a:lnTo>
                  <a:pt x="1155006" y="783538"/>
                </a:lnTo>
                <a:lnTo>
                  <a:pt x="1179707" y="794369"/>
                </a:lnTo>
                <a:lnTo>
                  <a:pt x="1179707" y="421734"/>
                </a:lnTo>
                <a:lnTo>
                  <a:pt x="1180364" y="388927"/>
                </a:lnTo>
                <a:lnTo>
                  <a:pt x="1185265" y="353865"/>
                </a:lnTo>
                <a:lnTo>
                  <a:pt x="1198802" y="280949"/>
                </a:lnTo>
                <a:lnTo>
                  <a:pt x="1202941" y="245078"/>
                </a:lnTo>
                <a:close/>
              </a:path>
              <a:path w="1969135" h="951865">
                <a:moveTo>
                  <a:pt x="539889" y="782457"/>
                </a:moveTo>
                <a:lnTo>
                  <a:pt x="534844" y="760112"/>
                </a:lnTo>
                <a:lnTo>
                  <a:pt x="511723" y="738826"/>
                </a:lnTo>
                <a:lnTo>
                  <a:pt x="477976" y="716354"/>
                </a:lnTo>
                <a:lnTo>
                  <a:pt x="441054" y="690453"/>
                </a:lnTo>
                <a:lnTo>
                  <a:pt x="408408" y="658879"/>
                </a:lnTo>
                <a:lnTo>
                  <a:pt x="387489" y="619389"/>
                </a:lnTo>
                <a:lnTo>
                  <a:pt x="378175" y="580197"/>
                </a:lnTo>
                <a:lnTo>
                  <a:pt x="369701" y="531878"/>
                </a:lnTo>
                <a:lnTo>
                  <a:pt x="362977" y="478024"/>
                </a:lnTo>
                <a:lnTo>
                  <a:pt x="358914" y="422222"/>
                </a:lnTo>
                <a:lnTo>
                  <a:pt x="358422" y="368063"/>
                </a:lnTo>
                <a:lnTo>
                  <a:pt x="358422" y="903899"/>
                </a:lnTo>
                <a:lnTo>
                  <a:pt x="395786" y="893145"/>
                </a:lnTo>
                <a:lnTo>
                  <a:pt x="444448" y="869516"/>
                </a:lnTo>
                <a:lnTo>
                  <a:pt x="488919" y="840172"/>
                </a:lnTo>
                <a:lnTo>
                  <a:pt x="522849" y="809642"/>
                </a:lnTo>
                <a:lnTo>
                  <a:pt x="539889" y="782457"/>
                </a:lnTo>
                <a:close/>
              </a:path>
              <a:path w="1969135" h="951865">
                <a:moveTo>
                  <a:pt x="1968562" y="684737"/>
                </a:moveTo>
                <a:lnTo>
                  <a:pt x="1964065" y="638881"/>
                </a:lnTo>
                <a:lnTo>
                  <a:pt x="1953168" y="597519"/>
                </a:lnTo>
                <a:lnTo>
                  <a:pt x="1935700" y="562854"/>
                </a:lnTo>
                <a:lnTo>
                  <a:pt x="1886678" y="524413"/>
                </a:lnTo>
                <a:lnTo>
                  <a:pt x="1813465" y="510728"/>
                </a:lnTo>
                <a:lnTo>
                  <a:pt x="1770324" y="508629"/>
                </a:lnTo>
                <a:lnTo>
                  <a:pt x="1716925" y="508504"/>
                </a:lnTo>
                <a:lnTo>
                  <a:pt x="1662955" y="510149"/>
                </a:lnTo>
                <a:lnTo>
                  <a:pt x="1606810" y="512810"/>
                </a:lnTo>
                <a:lnTo>
                  <a:pt x="1549711" y="515870"/>
                </a:lnTo>
                <a:lnTo>
                  <a:pt x="1492876" y="518714"/>
                </a:lnTo>
                <a:lnTo>
                  <a:pt x="1437525" y="520725"/>
                </a:lnTo>
                <a:lnTo>
                  <a:pt x="1384875" y="521286"/>
                </a:lnTo>
                <a:lnTo>
                  <a:pt x="1336148" y="519781"/>
                </a:lnTo>
                <a:lnTo>
                  <a:pt x="1292562" y="515594"/>
                </a:lnTo>
                <a:lnTo>
                  <a:pt x="1225689" y="496707"/>
                </a:lnTo>
                <a:lnTo>
                  <a:pt x="1185542" y="451294"/>
                </a:lnTo>
                <a:lnTo>
                  <a:pt x="1179707" y="421734"/>
                </a:lnTo>
                <a:lnTo>
                  <a:pt x="1179707" y="794369"/>
                </a:lnTo>
                <a:lnTo>
                  <a:pt x="1253109" y="824772"/>
                </a:lnTo>
                <a:lnTo>
                  <a:pt x="1306349" y="844627"/>
                </a:lnTo>
                <a:lnTo>
                  <a:pt x="1361338" y="863613"/>
                </a:lnTo>
                <a:lnTo>
                  <a:pt x="1417294" y="881461"/>
                </a:lnTo>
                <a:lnTo>
                  <a:pt x="1473434" y="897900"/>
                </a:lnTo>
                <a:lnTo>
                  <a:pt x="1528975" y="912661"/>
                </a:lnTo>
                <a:lnTo>
                  <a:pt x="1583136" y="925472"/>
                </a:lnTo>
                <a:lnTo>
                  <a:pt x="1635134" y="936065"/>
                </a:lnTo>
                <a:lnTo>
                  <a:pt x="1684186" y="944168"/>
                </a:lnTo>
                <a:lnTo>
                  <a:pt x="1729510" y="949512"/>
                </a:lnTo>
                <a:lnTo>
                  <a:pt x="1770324" y="951827"/>
                </a:lnTo>
                <a:lnTo>
                  <a:pt x="1805844" y="950842"/>
                </a:lnTo>
                <a:lnTo>
                  <a:pt x="1870778" y="930729"/>
                </a:lnTo>
                <a:lnTo>
                  <a:pt x="1901070" y="904226"/>
                </a:lnTo>
                <a:lnTo>
                  <a:pt x="1925993" y="868984"/>
                </a:lnTo>
                <a:lnTo>
                  <a:pt x="1945376" y="827209"/>
                </a:lnTo>
                <a:lnTo>
                  <a:pt x="1959046" y="781106"/>
                </a:lnTo>
                <a:lnTo>
                  <a:pt x="1966832" y="732880"/>
                </a:lnTo>
                <a:lnTo>
                  <a:pt x="1968562" y="684737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40150" y="5704447"/>
            <a:ext cx="1969135" cy="951865"/>
          </a:xfrm>
          <a:custGeom>
            <a:avLst/>
            <a:gdLst/>
            <a:ahLst/>
            <a:cxnLst/>
            <a:rect l="l" t="t" r="r" b="b"/>
            <a:pathLst>
              <a:path w="1969135" h="951865">
                <a:moveTo>
                  <a:pt x="158889" y="659775"/>
                </a:moveTo>
                <a:lnTo>
                  <a:pt x="138962" y="623849"/>
                </a:lnTo>
                <a:lnTo>
                  <a:pt x="114676" y="584704"/>
                </a:lnTo>
                <a:lnTo>
                  <a:pt x="88220" y="543189"/>
                </a:lnTo>
                <a:lnTo>
                  <a:pt x="61783" y="500151"/>
                </a:lnTo>
                <a:lnTo>
                  <a:pt x="37554" y="456434"/>
                </a:lnTo>
                <a:lnTo>
                  <a:pt x="17721" y="412887"/>
                </a:lnTo>
                <a:lnTo>
                  <a:pt x="4473" y="370357"/>
                </a:lnTo>
                <a:lnTo>
                  <a:pt x="0" y="329688"/>
                </a:lnTo>
                <a:lnTo>
                  <a:pt x="6489" y="291729"/>
                </a:lnTo>
                <a:lnTo>
                  <a:pt x="42455" y="222802"/>
                </a:lnTo>
                <a:lnTo>
                  <a:pt x="69582" y="187138"/>
                </a:lnTo>
                <a:lnTo>
                  <a:pt x="102196" y="151973"/>
                </a:lnTo>
                <a:lnTo>
                  <a:pt x="139839" y="118279"/>
                </a:lnTo>
                <a:lnTo>
                  <a:pt x="182053" y="87032"/>
                </a:lnTo>
                <a:lnTo>
                  <a:pt x="228383" y="59204"/>
                </a:lnTo>
                <a:lnTo>
                  <a:pt x="278370" y="35771"/>
                </a:lnTo>
                <a:lnTo>
                  <a:pt x="331558" y="17704"/>
                </a:lnTo>
                <a:lnTo>
                  <a:pt x="387489" y="5979"/>
                </a:lnTo>
                <a:lnTo>
                  <a:pt x="425908" y="1932"/>
                </a:lnTo>
                <a:lnTo>
                  <a:pt x="469206" y="0"/>
                </a:lnTo>
                <a:lnTo>
                  <a:pt x="516600" y="62"/>
                </a:lnTo>
                <a:lnTo>
                  <a:pt x="567309" y="2003"/>
                </a:lnTo>
                <a:lnTo>
                  <a:pt x="620549" y="5702"/>
                </a:lnTo>
                <a:lnTo>
                  <a:pt x="675538" y="11043"/>
                </a:lnTo>
                <a:lnTo>
                  <a:pt x="731494" y="17905"/>
                </a:lnTo>
                <a:lnTo>
                  <a:pt x="787634" y="26172"/>
                </a:lnTo>
                <a:lnTo>
                  <a:pt x="843175" y="35725"/>
                </a:lnTo>
                <a:lnTo>
                  <a:pt x="897336" y="46446"/>
                </a:lnTo>
                <a:lnTo>
                  <a:pt x="949334" y="58215"/>
                </a:lnTo>
                <a:lnTo>
                  <a:pt x="998386" y="70916"/>
                </a:lnTo>
                <a:lnTo>
                  <a:pt x="1043710" y="84429"/>
                </a:lnTo>
                <a:lnTo>
                  <a:pt x="1084524" y="98637"/>
                </a:lnTo>
                <a:lnTo>
                  <a:pt x="1120044" y="113420"/>
                </a:lnTo>
                <a:lnTo>
                  <a:pt x="1177851" y="151721"/>
                </a:lnTo>
                <a:lnTo>
                  <a:pt x="1202328" y="210922"/>
                </a:lnTo>
                <a:lnTo>
                  <a:pt x="1202941" y="245078"/>
                </a:lnTo>
                <a:lnTo>
                  <a:pt x="1198802" y="280949"/>
                </a:lnTo>
                <a:lnTo>
                  <a:pt x="1192161" y="317542"/>
                </a:lnTo>
                <a:lnTo>
                  <a:pt x="1185265" y="353865"/>
                </a:lnTo>
                <a:lnTo>
                  <a:pt x="1180364" y="388927"/>
                </a:lnTo>
                <a:lnTo>
                  <a:pt x="1185542" y="451294"/>
                </a:lnTo>
                <a:lnTo>
                  <a:pt x="1225689" y="496707"/>
                </a:lnTo>
                <a:lnTo>
                  <a:pt x="1292562" y="515594"/>
                </a:lnTo>
                <a:lnTo>
                  <a:pt x="1336148" y="519781"/>
                </a:lnTo>
                <a:lnTo>
                  <a:pt x="1384875" y="521286"/>
                </a:lnTo>
                <a:lnTo>
                  <a:pt x="1437525" y="520725"/>
                </a:lnTo>
                <a:lnTo>
                  <a:pt x="1492876" y="518714"/>
                </a:lnTo>
                <a:lnTo>
                  <a:pt x="1549711" y="515870"/>
                </a:lnTo>
                <a:lnTo>
                  <a:pt x="1606810" y="512810"/>
                </a:lnTo>
                <a:lnTo>
                  <a:pt x="1662955" y="510149"/>
                </a:lnTo>
                <a:lnTo>
                  <a:pt x="1716925" y="508504"/>
                </a:lnTo>
                <a:lnTo>
                  <a:pt x="1767501" y="508492"/>
                </a:lnTo>
                <a:lnTo>
                  <a:pt x="1813465" y="510728"/>
                </a:lnTo>
                <a:lnTo>
                  <a:pt x="1853597" y="515830"/>
                </a:lnTo>
                <a:lnTo>
                  <a:pt x="1911489" y="537093"/>
                </a:lnTo>
                <a:lnTo>
                  <a:pt x="1953168" y="597519"/>
                </a:lnTo>
                <a:lnTo>
                  <a:pt x="1964065" y="638881"/>
                </a:lnTo>
                <a:lnTo>
                  <a:pt x="1968562" y="684737"/>
                </a:lnTo>
                <a:lnTo>
                  <a:pt x="1966832" y="732880"/>
                </a:lnTo>
                <a:lnTo>
                  <a:pt x="1959046" y="781106"/>
                </a:lnTo>
                <a:lnTo>
                  <a:pt x="1945376" y="827209"/>
                </a:lnTo>
                <a:lnTo>
                  <a:pt x="1925993" y="868984"/>
                </a:lnTo>
                <a:lnTo>
                  <a:pt x="1901070" y="904226"/>
                </a:lnTo>
                <a:lnTo>
                  <a:pt x="1870778" y="930729"/>
                </a:lnTo>
                <a:lnTo>
                  <a:pt x="1835289" y="946287"/>
                </a:lnTo>
                <a:lnTo>
                  <a:pt x="1770324" y="951827"/>
                </a:lnTo>
                <a:lnTo>
                  <a:pt x="1729510" y="949512"/>
                </a:lnTo>
                <a:lnTo>
                  <a:pt x="1684186" y="944168"/>
                </a:lnTo>
                <a:lnTo>
                  <a:pt x="1635134" y="936065"/>
                </a:lnTo>
                <a:lnTo>
                  <a:pt x="1583136" y="925472"/>
                </a:lnTo>
                <a:lnTo>
                  <a:pt x="1528975" y="912661"/>
                </a:lnTo>
                <a:lnTo>
                  <a:pt x="1473434" y="897900"/>
                </a:lnTo>
                <a:lnTo>
                  <a:pt x="1417294" y="881461"/>
                </a:lnTo>
                <a:lnTo>
                  <a:pt x="1361338" y="863613"/>
                </a:lnTo>
                <a:lnTo>
                  <a:pt x="1306349" y="844627"/>
                </a:lnTo>
                <a:lnTo>
                  <a:pt x="1253109" y="824772"/>
                </a:lnTo>
                <a:lnTo>
                  <a:pt x="1202400" y="804319"/>
                </a:lnTo>
                <a:lnTo>
                  <a:pt x="1155006" y="783538"/>
                </a:lnTo>
                <a:lnTo>
                  <a:pt x="1111708" y="762699"/>
                </a:lnTo>
                <a:lnTo>
                  <a:pt x="1073289" y="742071"/>
                </a:lnTo>
                <a:lnTo>
                  <a:pt x="1027957" y="711732"/>
                </a:lnTo>
                <a:lnTo>
                  <a:pt x="986858" y="676328"/>
                </a:lnTo>
                <a:lnTo>
                  <a:pt x="949464" y="636987"/>
                </a:lnTo>
                <a:lnTo>
                  <a:pt x="915244" y="594836"/>
                </a:lnTo>
                <a:lnTo>
                  <a:pt x="883670" y="551003"/>
                </a:lnTo>
                <a:lnTo>
                  <a:pt x="854214" y="506613"/>
                </a:lnTo>
                <a:lnTo>
                  <a:pt x="826344" y="462796"/>
                </a:lnTo>
                <a:lnTo>
                  <a:pt x="799533" y="420677"/>
                </a:lnTo>
                <a:lnTo>
                  <a:pt x="773251" y="381383"/>
                </a:lnTo>
                <a:lnTo>
                  <a:pt x="746969" y="346043"/>
                </a:lnTo>
                <a:lnTo>
                  <a:pt x="720158" y="315783"/>
                </a:lnTo>
                <a:lnTo>
                  <a:pt x="642094" y="260941"/>
                </a:lnTo>
                <a:lnTo>
                  <a:pt x="590807" y="238469"/>
                </a:lnTo>
                <a:lnTo>
                  <a:pt x="540413" y="224329"/>
                </a:lnTo>
                <a:lnTo>
                  <a:pt x="492898" y="218533"/>
                </a:lnTo>
                <a:lnTo>
                  <a:pt x="450248" y="221094"/>
                </a:lnTo>
                <a:lnTo>
                  <a:pt x="387489" y="251343"/>
                </a:lnTo>
                <a:lnTo>
                  <a:pt x="362414" y="319138"/>
                </a:lnTo>
                <a:lnTo>
                  <a:pt x="358422" y="368063"/>
                </a:lnTo>
                <a:lnTo>
                  <a:pt x="358914" y="422222"/>
                </a:lnTo>
                <a:lnTo>
                  <a:pt x="362977" y="478024"/>
                </a:lnTo>
                <a:lnTo>
                  <a:pt x="369701" y="531878"/>
                </a:lnTo>
                <a:lnTo>
                  <a:pt x="378175" y="580197"/>
                </a:lnTo>
                <a:lnTo>
                  <a:pt x="387489" y="619389"/>
                </a:lnTo>
                <a:lnTo>
                  <a:pt x="408408" y="658879"/>
                </a:lnTo>
                <a:lnTo>
                  <a:pt x="441054" y="690453"/>
                </a:lnTo>
                <a:lnTo>
                  <a:pt x="477976" y="716354"/>
                </a:lnTo>
                <a:lnTo>
                  <a:pt x="511723" y="738826"/>
                </a:lnTo>
                <a:lnTo>
                  <a:pt x="534844" y="760112"/>
                </a:lnTo>
                <a:lnTo>
                  <a:pt x="522849" y="809642"/>
                </a:lnTo>
                <a:lnTo>
                  <a:pt x="488919" y="840172"/>
                </a:lnTo>
                <a:lnTo>
                  <a:pt x="444448" y="869516"/>
                </a:lnTo>
                <a:lnTo>
                  <a:pt x="395786" y="893145"/>
                </a:lnTo>
                <a:lnTo>
                  <a:pt x="349283" y="906529"/>
                </a:lnTo>
                <a:lnTo>
                  <a:pt x="311289" y="905139"/>
                </a:lnTo>
                <a:lnTo>
                  <a:pt x="255013" y="855073"/>
                </a:lnTo>
                <a:lnTo>
                  <a:pt x="230517" y="813033"/>
                </a:lnTo>
                <a:lnTo>
                  <a:pt x="207036" y="764198"/>
                </a:lnTo>
                <a:lnTo>
                  <a:pt x="183512" y="711976"/>
                </a:lnTo>
                <a:lnTo>
                  <a:pt x="158889" y="6597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23027" y="5340227"/>
            <a:ext cx="2594610" cy="1569720"/>
          </a:xfrm>
          <a:custGeom>
            <a:avLst/>
            <a:gdLst/>
            <a:ahLst/>
            <a:cxnLst/>
            <a:rect l="l" t="t" r="r" b="b"/>
            <a:pathLst>
              <a:path w="2594609" h="1569720">
                <a:moveTo>
                  <a:pt x="2594355" y="237349"/>
                </a:moveTo>
                <a:lnTo>
                  <a:pt x="2578071" y="168544"/>
                </a:lnTo>
                <a:lnTo>
                  <a:pt x="2557954" y="134576"/>
                </a:lnTo>
                <a:lnTo>
                  <a:pt x="2531178" y="105005"/>
                </a:lnTo>
                <a:lnTo>
                  <a:pt x="2498472" y="79608"/>
                </a:lnTo>
                <a:lnTo>
                  <a:pt x="2460562" y="58164"/>
                </a:lnTo>
                <a:lnTo>
                  <a:pt x="2418179" y="40448"/>
                </a:lnTo>
                <a:lnTo>
                  <a:pt x="2372050" y="26239"/>
                </a:lnTo>
                <a:lnTo>
                  <a:pt x="2322903" y="15314"/>
                </a:lnTo>
                <a:lnTo>
                  <a:pt x="2271467" y="7451"/>
                </a:lnTo>
                <a:lnTo>
                  <a:pt x="2218470" y="2425"/>
                </a:lnTo>
                <a:lnTo>
                  <a:pt x="2164641" y="16"/>
                </a:lnTo>
                <a:lnTo>
                  <a:pt x="2110708" y="0"/>
                </a:lnTo>
                <a:lnTo>
                  <a:pt x="2057400" y="2154"/>
                </a:lnTo>
                <a:lnTo>
                  <a:pt x="2017494" y="6328"/>
                </a:lnTo>
                <a:lnTo>
                  <a:pt x="1974292" y="14011"/>
                </a:lnTo>
                <a:lnTo>
                  <a:pt x="1928265" y="24806"/>
                </a:lnTo>
                <a:lnTo>
                  <a:pt x="1879884" y="38312"/>
                </a:lnTo>
                <a:lnTo>
                  <a:pt x="1829619" y="54130"/>
                </a:lnTo>
                <a:lnTo>
                  <a:pt x="1777943" y="71863"/>
                </a:lnTo>
                <a:lnTo>
                  <a:pt x="1725326" y="91109"/>
                </a:lnTo>
                <a:lnTo>
                  <a:pt x="1672239" y="111472"/>
                </a:lnTo>
                <a:lnTo>
                  <a:pt x="1619154" y="132551"/>
                </a:lnTo>
                <a:lnTo>
                  <a:pt x="1566542" y="153947"/>
                </a:lnTo>
                <a:lnTo>
                  <a:pt x="1514873" y="175262"/>
                </a:lnTo>
                <a:lnTo>
                  <a:pt x="1464620" y="196097"/>
                </a:lnTo>
                <a:lnTo>
                  <a:pt x="1416253" y="216052"/>
                </a:lnTo>
                <a:lnTo>
                  <a:pt x="1370243" y="234728"/>
                </a:lnTo>
                <a:lnTo>
                  <a:pt x="1327061" y="251726"/>
                </a:lnTo>
                <a:lnTo>
                  <a:pt x="1287180" y="266648"/>
                </a:lnTo>
                <a:lnTo>
                  <a:pt x="1251069" y="279094"/>
                </a:lnTo>
                <a:lnTo>
                  <a:pt x="1178443" y="299177"/>
                </a:lnTo>
                <a:lnTo>
                  <a:pt x="1133647" y="307215"/>
                </a:lnTo>
                <a:lnTo>
                  <a:pt x="1123425" y="306411"/>
                </a:lnTo>
                <a:lnTo>
                  <a:pt x="1117197" y="303505"/>
                </a:lnTo>
                <a:lnTo>
                  <a:pt x="1111873" y="299331"/>
                </a:lnTo>
                <a:lnTo>
                  <a:pt x="1104360" y="294725"/>
                </a:lnTo>
                <a:lnTo>
                  <a:pt x="1091568" y="290521"/>
                </a:lnTo>
                <a:lnTo>
                  <a:pt x="1070405" y="287553"/>
                </a:lnTo>
                <a:lnTo>
                  <a:pt x="1037779" y="286656"/>
                </a:lnTo>
                <a:lnTo>
                  <a:pt x="990600" y="288666"/>
                </a:lnTo>
                <a:lnTo>
                  <a:pt x="959443" y="290053"/>
                </a:lnTo>
                <a:lnTo>
                  <a:pt x="921962" y="290582"/>
                </a:lnTo>
                <a:lnTo>
                  <a:pt x="878907" y="290414"/>
                </a:lnTo>
                <a:lnTo>
                  <a:pt x="831028" y="289712"/>
                </a:lnTo>
                <a:lnTo>
                  <a:pt x="779077" y="288637"/>
                </a:lnTo>
                <a:lnTo>
                  <a:pt x="665956" y="286017"/>
                </a:lnTo>
                <a:lnTo>
                  <a:pt x="606152" y="284793"/>
                </a:lnTo>
                <a:lnTo>
                  <a:pt x="545550" y="283849"/>
                </a:lnTo>
                <a:lnTo>
                  <a:pt x="484491" y="283339"/>
                </a:lnTo>
                <a:lnTo>
                  <a:pt x="423862" y="283427"/>
                </a:lnTo>
                <a:lnTo>
                  <a:pt x="364414" y="284276"/>
                </a:lnTo>
                <a:lnTo>
                  <a:pt x="306898" y="286047"/>
                </a:lnTo>
                <a:lnTo>
                  <a:pt x="252063" y="288902"/>
                </a:lnTo>
                <a:lnTo>
                  <a:pt x="200661" y="293003"/>
                </a:lnTo>
                <a:lnTo>
                  <a:pt x="153441" y="298513"/>
                </a:lnTo>
                <a:lnTo>
                  <a:pt x="111156" y="305592"/>
                </a:lnTo>
                <a:lnTo>
                  <a:pt x="44387" y="325107"/>
                </a:lnTo>
                <a:lnTo>
                  <a:pt x="6359" y="352844"/>
                </a:lnTo>
                <a:lnTo>
                  <a:pt x="0" y="370200"/>
                </a:lnTo>
                <a:lnTo>
                  <a:pt x="1961" y="387845"/>
                </a:lnTo>
                <a:lnTo>
                  <a:pt x="25488" y="430238"/>
                </a:lnTo>
                <a:lnTo>
                  <a:pt x="71835" y="480842"/>
                </a:lnTo>
                <a:lnTo>
                  <a:pt x="102321" y="508751"/>
                </a:lnTo>
                <a:lnTo>
                  <a:pt x="137020" y="538146"/>
                </a:lnTo>
                <a:lnTo>
                  <a:pt x="175432" y="568840"/>
                </a:lnTo>
                <a:lnTo>
                  <a:pt x="217061" y="600642"/>
                </a:lnTo>
                <a:lnTo>
                  <a:pt x="261408" y="633364"/>
                </a:lnTo>
                <a:lnTo>
                  <a:pt x="307976" y="666818"/>
                </a:lnTo>
                <a:lnTo>
                  <a:pt x="356268" y="700815"/>
                </a:lnTo>
                <a:lnTo>
                  <a:pt x="405785" y="735165"/>
                </a:lnTo>
                <a:lnTo>
                  <a:pt x="606288" y="872428"/>
                </a:lnTo>
                <a:lnTo>
                  <a:pt x="654330" y="905624"/>
                </a:lnTo>
                <a:lnTo>
                  <a:pt x="700748" y="938136"/>
                </a:lnTo>
                <a:lnTo>
                  <a:pt x="744906" y="969680"/>
                </a:lnTo>
                <a:lnTo>
                  <a:pt x="786309" y="1000069"/>
                </a:lnTo>
                <a:lnTo>
                  <a:pt x="824457" y="1029113"/>
                </a:lnTo>
                <a:lnTo>
                  <a:pt x="858853" y="1056624"/>
                </a:lnTo>
                <a:lnTo>
                  <a:pt x="889000" y="1082413"/>
                </a:lnTo>
                <a:lnTo>
                  <a:pt x="950038" y="1146632"/>
                </a:lnTo>
                <a:lnTo>
                  <a:pt x="976368" y="1185622"/>
                </a:lnTo>
                <a:lnTo>
                  <a:pt x="994974" y="1223173"/>
                </a:lnTo>
                <a:lnTo>
                  <a:pt x="1007439" y="1259194"/>
                </a:lnTo>
                <a:lnTo>
                  <a:pt x="1020289" y="1326288"/>
                </a:lnTo>
                <a:lnTo>
                  <a:pt x="1023842" y="1357180"/>
                </a:lnTo>
                <a:lnTo>
                  <a:pt x="1027593" y="1386183"/>
                </a:lnTo>
                <a:lnTo>
                  <a:pt x="1042029" y="1438162"/>
                </a:lnTo>
                <a:lnTo>
                  <a:pt x="1076272" y="1481502"/>
                </a:lnTo>
                <a:lnTo>
                  <a:pt x="1143000" y="1515486"/>
                </a:lnTo>
                <a:lnTo>
                  <a:pt x="1215032" y="1534167"/>
                </a:lnTo>
                <a:lnTo>
                  <a:pt x="1258396" y="1542067"/>
                </a:lnTo>
                <a:lnTo>
                  <a:pt x="1305860" y="1548989"/>
                </a:lnTo>
                <a:lnTo>
                  <a:pt x="1356824" y="1554919"/>
                </a:lnTo>
                <a:lnTo>
                  <a:pt x="1410688" y="1559843"/>
                </a:lnTo>
                <a:lnTo>
                  <a:pt x="1466853" y="1563748"/>
                </a:lnTo>
                <a:lnTo>
                  <a:pt x="1524719" y="1566619"/>
                </a:lnTo>
                <a:lnTo>
                  <a:pt x="1583687" y="1568443"/>
                </a:lnTo>
                <a:lnTo>
                  <a:pt x="1643157" y="1569207"/>
                </a:lnTo>
                <a:lnTo>
                  <a:pt x="1702530" y="1568896"/>
                </a:lnTo>
                <a:lnTo>
                  <a:pt x="1761207" y="1567497"/>
                </a:lnTo>
                <a:lnTo>
                  <a:pt x="1818587" y="1564996"/>
                </a:lnTo>
                <a:lnTo>
                  <a:pt x="1874072" y="1561379"/>
                </a:lnTo>
                <a:lnTo>
                  <a:pt x="1927062" y="1556634"/>
                </a:lnTo>
                <a:lnTo>
                  <a:pt x="1976957" y="1550745"/>
                </a:lnTo>
                <a:lnTo>
                  <a:pt x="2023157" y="1543700"/>
                </a:lnTo>
                <a:lnTo>
                  <a:pt x="2065064" y="1535484"/>
                </a:lnTo>
                <a:lnTo>
                  <a:pt x="2102078" y="1526084"/>
                </a:lnTo>
                <a:lnTo>
                  <a:pt x="2175161" y="1495115"/>
                </a:lnTo>
                <a:lnTo>
                  <a:pt x="2205743" y="1471388"/>
                </a:lnTo>
                <a:lnTo>
                  <a:pt x="2240844" y="1414168"/>
                </a:lnTo>
                <a:lnTo>
                  <a:pt x="2252662" y="1344417"/>
                </a:lnTo>
                <a:lnTo>
                  <a:pt x="2254139" y="1305027"/>
                </a:lnTo>
                <a:lnTo>
                  <a:pt x="2254955" y="1262727"/>
                </a:lnTo>
                <a:lnTo>
                  <a:pt x="2256829" y="1217591"/>
                </a:lnTo>
                <a:lnTo>
                  <a:pt x="2261481" y="1169693"/>
                </a:lnTo>
                <a:lnTo>
                  <a:pt x="2270632" y="1119106"/>
                </a:lnTo>
                <a:lnTo>
                  <a:pt x="2286000" y="1065906"/>
                </a:lnTo>
                <a:lnTo>
                  <a:pt x="2299542" y="1029420"/>
                </a:lnTo>
                <a:lnTo>
                  <a:pt x="2315817" y="989333"/>
                </a:lnTo>
                <a:lnTo>
                  <a:pt x="2334392" y="946110"/>
                </a:lnTo>
                <a:lnTo>
                  <a:pt x="2469873" y="646930"/>
                </a:lnTo>
                <a:lnTo>
                  <a:pt x="2492414" y="594762"/>
                </a:lnTo>
                <a:lnTo>
                  <a:pt x="2513789" y="543175"/>
                </a:lnTo>
                <a:lnTo>
                  <a:pt x="2533563" y="492633"/>
                </a:lnTo>
                <a:lnTo>
                  <a:pt x="2551305" y="443601"/>
                </a:lnTo>
                <a:lnTo>
                  <a:pt x="2566581" y="396544"/>
                </a:lnTo>
                <a:lnTo>
                  <a:pt x="2578957" y="351925"/>
                </a:lnTo>
                <a:lnTo>
                  <a:pt x="2588000" y="310210"/>
                </a:lnTo>
                <a:lnTo>
                  <a:pt x="2593277" y="271863"/>
                </a:lnTo>
                <a:lnTo>
                  <a:pt x="2594355" y="237349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23027" y="5340227"/>
            <a:ext cx="2594610" cy="1569720"/>
          </a:xfrm>
          <a:custGeom>
            <a:avLst/>
            <a:gdLst/>
            <a:ahLst/>
            <a:cxnLst/>
            <a:rect l="l" t="t" r="r" b="b"/>
            <a:pathLst>
              <a:path w="2594609" h="1569720">
                <a:moveTo>
                  <a:pt x="990600" y="288666"/>
                </a:moveTo>
                <a:lnTo>
                  <a:pt x="959443" y="290053"/>
                </a:lnTo>
                <a:lnTo>
                  <a:pt x="921962" y="290582"/>
                </a:lnTo>
                <a:lnTo>
                  <a:pt x="878907" y="290414"/>
                </a:lnTo>
                <a:lnTo>
                  <a:pt x="831028" y="289712"/>
                </a:lnTo>
                <a:lnTo>
                  <a:pt x="779077" y="288637"/>
                </a:lnTo>
                <a:lnTo>
                  <a:pt x="723802" y="287352"/>
                </a:lnTo>
                <a:lnTo>
                  <a:pt x="665956" y="286017"/>
                </a:lnTo>
                <a:lnTo>
                  <a:pt x="606288" y="284796"/>
                </a:lnTo>
                <a:lnTo>
                  <a:pt x="545550" y="283849"/>
                </a:lnTo>
                <a:lnTo>
                  <a:pt x="484491" y="283339"/>
                </a:lnTo>
                <a:lnTo>
                  <a:pt x="423862" y="283427"/>
                </a:lnTo>
                <a:lnTo>
                  <a:pt x="364414" y="284276"/>
                </a:lnTo>
                <a:lnTo>
                  <a:pt x="306898" y="286047"/>
                </a:lnTo>
                <a:lnTo>
                  <a:pt x="252063" y="288902"/>
                </a:lnTo>
                <a:lnTo>
                  <a:pt x="200661" y="293003"/>
                </a:lnTo>
                <a:lnTo>
                  <a:pt x="153441" y="298513"/>
                </a:lnTo>
                <a:lnTo>
                  <a:pt x="111156" y="305592"/>
                </a:lnTo>
                <a:lnTo>
                  <a:pt x="44387" y="325107"/>
                </a:lnTo>
                <a:lnTo>
                  <a:pt x="6359" y="352844"/>
                </a:lnTo>
                <a:lnTo>
                  <a:pt x="0" y="370200"/>
                </a:lnTo>
                <a:lnTo>
                  <a:pt x="1961" y="387845"/>
                </a:lnTo>
                <a:lnTo>
                  <a:pt x="25488" y="430238"/>
                </a:lnTo>
                <a:lnTo>
                  <a:pt x="71835" y="480842"/>
                </a:lnTo>
                <a:lnTo>
                  <a:pt x="102321" y="508751"/>
                </a:lnTo>
                <a:lnTo>
                  <a:pt x="137020" y="538146"/>
                </a:lnTo>
                <a:lnTo>
                  <a:pt x="175432" y="568840"/>
                </a:lnTo>
                <a:lnTo>
                  <a:pt x="217061" y="600642"/>
                </a:lnTo>
                <a:lnTo>
                  <a:pt x="261408" y="633364"/>
                </a:lnTo>
                <a:lnTo>
                  <a:pt x="307976" y="666818"/>
                </a:lnTo>
                <a:lnTo>
                  <a:pt x="356268" y="700815"/>
                </a:lnTo>
                <a:lnTo>
                  <a:pt x="405785" y="735165"/>
                </a:lnTo>
                <a:lnTo>
                  <a:pt x="456029" y="769681"/>
                </a:lnTo>
                <a:lnTo>
                  <a:pt x="506504" y="804174"/>
                </a:lnTo>
                <a:lnTo>
                  <a:pt x="556711" y="838454"/>
                </a:lnTo>
                <a:lnTo>
                  <a:pt x="606152" y="872334"/>
                </a:lnTo>
                <a:lnTo>
                  <a:pt x="654330" y="905624"/>
                </a:lnTo>
                <a:lnTo>
                  <a:pt x="700748" y="938136"/>
                </a:lnTo>
                <a:lnTo>
                  <a:pt x="744906" y="969680"/>
                </a:lnTo>
                <a:lnTo>
                  <a:pt x="786309" y="1000069"/>
                </a:lnTo>
                <a:lnTo>
                  <a:pt x="824457" y="1029113"/>
                </a:lnTo>
                <a:lnTo>
                  <a:pt x="858853" y="1056624"/>
                </a:lnTo>
                <a:lnTo>
                  <a:pt x="889000" y="1082413"/>
                </a:lnTo>
                <a:lnTo>
                  <a:pt x="950038" y="1146632"/>
                </a:lnTo>
                <a:lnTo>
                  <a:pt x="976368" y="1185622"/>
                </a:lnTo>
                <a:lnTo>
                  <a:pt x="994974" y="1223173"/>
                </a:lnTo>
                <a:lnTo>
                  <a:pt x="1007439" y="1259194"/>
                </a:lnTo>
                <a:lnTo>
                  <a:pt x="1020289" y="1326288"/>
                </a:lnTo>
                <a:lnTo>
                  <a:pt x="1023842" y="1357180"/>
                </a:lnTo>
                <a:lnTo>
                  <a:pt x="1027593" y="1386183"/>
                </a:lnTo>
                <a:lnTo>
                  <a:pt x="1042029" y="1438162"/>
                </a:lnTo>
                <a:lnTo>
                  <a:pt x="1076272" y="1481502"/>
                </a:lnTo>
                <a:lnTo>
                  <a:pt x="1143000" y="1515486"/>
                </a:lnTo>
                <a:lnTo>
                  <a:pt x="1215032" y="1534167"/>
                </a:lnTo>
                <a:lnTo>
                  <a:pt x="1258396" y="1542067"/>
                </a:lnTo>
                <a:lnTo>
                  <a:pt x="1305860" y="1548989"/>
                </a:lnTo>
                <a:lnTo>
                  <a:pt x="1356824" y="1554919"/>
                </a:lnTo>
                <a:lnTo>
                  <a:pt x="1410688" y="1559843"/>
                </a:lnTo>
                <a:lnTo>
                  <a:pt x="1466853" y="1563748"/>
                </a:lnTo>
                <a:lnTo>
                  <a:pt x="1524719" y="1566619"/>
                </a:lnTo>
                <a:lnTo>
                  <a:pt x="1583687" y="1568443"/>
                </a:lnTo>
                <a:lnTo>
                  <a:pt x="1643157" y="1569207"/>
                </a:lnTo>
                <a:lnTo>
                  <a:pt x="1702530" y="1568896"/>
                </a:lnTo>
                <a:lnTo>
                  <a:pt x="1761207" y="1567497"/>
                </a:lnTo>
                <a:lnTo>
                  <a:pt x="1818587" y="1564996"/>
                </a:lnTo>
                <a:lnTo>
                  <a:pt x="1874072" y="1561379"/>
                </a:lnTo>
                <a:lnTo>
                  <a:pt x="1927062" y="1556634"/>
                </a:lnTo>
                <a:lnTo>
                  <a:pt x="1976957" y="1550745"/>
                </a:lnTo>
                <a:lnTo>
                  <a:pt x="2023157" y="1543700"/>
                </a:lnTo>
                <a:lnTo>
                  <a:pt x="2065064" y="1535484"/>
                </a:lnTo>
                <a:lnTo>
                  <a:pt x="2102078" y="1526084"/>
                </a:lnTo>
                <a:lnTo>
                  <a:pt x="2175161" y="1495115"/>
                </a:lnTo>
                <a:lnTo>
                  <a:pt x="2205743" y="1471388"/>
                </a:lnTo>
                <a:lnTo>
                  <a:pt x="2240844" y="1414168"/>
                </a:lnTo>
                <a:lnTo>
                  <a:pt x="2252662" y="1344417"/>
                </a:lnTo>
                <a:lnTo>
                  <a:pt x="2254139" y="1305027"/>
                </a:lnTo>
                <a:lnTo>
                  <a:pt x="2254955" y="1262727"/>
                </a:lnTo>
                <a:lnTo>
                  <a:pt x="2256829" y="1217591"/>
                </a:lnTo>
                <a:lnTo>
                  <a:pt x="2261481" y="1169693"/>
                </a:lnTo>
                <a:lnTo>
                  <a:pt x="2270632" y="1119106"/>
                </a:lnTo>
                <a:lnTo>
                  <a:pt x="2286000" y="1065906"/>
                </a:lnTo>
                <a:lnTo>
                  <a:pt x="2299542" y="1029420"/>
                </a:lnTo>
                <a:lnTo>
                  <a:pt x="2315817" y="989333"/>
                </a:lnTo>
                <a:lnTo>
                  <a:pt x="2334392" y="946110"/>
                </a:lnTo>
                <a:lnTo>
                  <a:pt x="2354834" y="900216"/>
                </a:lnTo>
                <a:lnTo>
                  <a:pt x="2376708" y="852114"/>
                </a:lnTo>
                <a:lnTo>
                  <a:pt x="2399583" y="802270"/>
                </a:lnTo>
                <a:lnTo>
                  <a:pt x="2423024" y="751148"/>
                </a:lnTo>
                <a:lnTo>
                  <a:pt x="2446598" y="699213"/>
                </a:lnTo>
                <a:lnTo>
                  <a:pt x="2469873" y="646930"/>
                </a:lnTo>
                <a:lnTo>
                  <a:pt x="2492414" y="594762"/>
                </a:lnTo>
                <a:lnTo>
                  <a:pt x="2513789" y="543175"/>
                </a:lnTo>
                <a:lnTo>
                  <a:pt x="2533563" y="492633"/>
                </a:lnTo>
                <a:lnTo>
                  <a:pt x="2551305" y="443601"/>
                </a:lnTo>
                <a:lnTo>
                  <a:pt x="2566581" y="396544"/>
                </a:lnTo>
                <a:lnTo>
                  <a:pt x="2578957" y="351925"/>
                </a:lnTo>
                <a:lnTo>
                  <a:pt x="2588000" y="310210"/>
                </a:lnTo>
                <a:lnTo>
                  <a:pt x="2593277" y="271863"/>
                </a:lnTo>
                <a:lnTo>
                  <a:pt x="2594355" y="237349"/>
                </a:lnTo>
                <a:lnTo>
                  <a:pt x="2590800" y="207132"/>
                </a:lnTo>
                <a:lnTo>
                  <a:pt x="2578071" y="168544"/>
                </a:lnTo>
                <a:lnTo>
                  <a:pt x="2557954" y="134576"/>
                </a:lnTo>
                <a:lnTo>
                  <a:pt x="2531178" y="105005"/>
                </a:lnTo>
                <a:lnTo>
                  <a:pt x="2498472" y="79608"/>
                </a:lnTo>
                <a:lnTo>
                  <a:pt x="2460562" y="58164"/>
                </a:lnTo>
                <a:lnTo>
                  <a:pt x="2418179" y="40448"/>
                </a:lnTo>
                <a:lnTo>
                  <a:pt x="2372050" y="26239"/>
                </a:lnTo>
                <a:lnTo>
                  <a:pt x="2322903" y="15314"/>
                </a:lnTo>
                <a:lnTo>
                  <a:pt x="2271467" y="7451"/>
                </a:lnTo>
                <a:lnTo>
                  <a:pt x="2218470" y="2425"/>
                </a:lnTo>
                <a:lnTo>
                  <a:pt x="2164641" y="16"/>
                </a:lnTo>
                <a:lnTo>
                  <a:pt x="2110708" y="0"/>
                </a:lnTo>
                <a:lnTo>
                  <a:pt x="2057400" y="2154"/>
                </a:lnTo>
                <a:lnTo>
                  <a:pt x="2017494" y="6328"/>
                </a:lnTo>
                <a:lnTo>
                  <a:pt x="1974292" y="14011"/>
                </a:lnTo>
                <a:lnTo>
                  <a:pt x="1928265" y="24806"/>
                </a:lnTo>
                <a:lnTo>
                  <a:pt x="1879884" y="38312"/>
                </a:lnTo>
                <a:lnTo>
                  <a:pt x="1829619" y="54130"/>
                </a:lnTo>
                <a:lnTo>
                  <a:pt x="1777943" y="71863"/>
                </a:lnTo>
                <a:lnTo>
                  <a:pt x="1725326" y="91109"/>
                </a:lnTo>
                <a:lnTo>
                  <a:pt x="1672239" y="111472"/>
                </a:lnTo>
                <a:lnTo>
                  <a:pt x="1619154" y="132551"/>
                </a:lnTo>
                <a:lnTo>
                  <a:pt x="1566542" y="153947"/>
                </a:lnTo>
                <a:lnTo>
                  <a:pt x="1514873" y="175262"/>
                </a:lnTo>
                <a:lnTo>
                  <a:pt x="1464620" y="196097"/>
                </a:lnTo>
                <a:lnTo>
                  <a:pt x="1416253" y="216052"/>
                </a:lnTo>
                <a:lnTo>
                  <a:pt x="1370243" y="234728"/>
                </a:lnTo>
                <a:lnTo>
                  <a:pt x="1327061" y="251726"/>
                </a:lnTo>
                <a:lnTo>
                  <a:pt x="1287180" y="266648"/>
                </a:lnTo>
                <a:lnTo>
                  <a:pt x="1251069" y="279094"/>
                </a:lnTo>
                <a:lnTo>
                  <a:pt x="1178443" y="299177"/>
                </a:lnTo>
                <a:lnTo>
                  <a:pt x="1133647" y="307215"/>
                </a:lnTo>
                <a:lnTo>
                  <a:pt x="1123425" y="306411"/>
                </a:lnTo>
                <a:lnTo>
                  <a:pt x="1117197" y="303505"/>
                </a:lnTo>
                <a:lnTo>
                  <a:pt x="1111873" y="299331"/>
                </a:lnTo>
                <a:lnTo>
                  <a:pt x="1104360" y="294725"/>
                </a:lnTo>
                <a:lnTo>
                  <a:pt x="1091568" y="290521"/>
                </a:lnTo>
                <a:lnTo>
                  <a:pt x="1070405" y="287553"/>
                </a:lnTo>
                <a:lnTo>
                  <a:pt x="1037779" y="286656"/>
                </a:lnTo>
                <a:lnTo>
                  <a:pt x="990600" y="28866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825879" y="959865"/>
            <a:ext cx="7343140" cy="407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 marL="83820">
              <a:lnSpc>
                <a:spcPct val="100000"/>
              </a:lnSpc>
              <a:spcBef>
                <a:spcPts val="2370"/>
              </a:spcBef>
              <a:tabLst>
                <a:tab pos="42672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基本概念</a:t>
            </a:r>
            <a:endParaRPr sz="3200">
              <a:latin typeface="NSimSun"/>
              <a:cs typeface="NSimSun"/>
            </a:endParaRPr>
          </a:p>
          <a:p>
            <a:pPr marL="1226820" marR="243840" indent="-229235">
              <a:lnSpc>
                <a:spcPct val="10000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4)单一性：每个区域内的灰度级相 等，</a:t>
            </a:r>
            <a:endParaRPr sz="3200">
              <a:latin typeface="NSimSun"/>
              <a:cs typeface="NSimSun"/>
            </a:endParaRPr>
          </a:p>
          <a:p>
            <a:pPr marL="1912620">
              <a:lnSpc>
                <a:spcPct val="100000"/>
              </a:lnSpc>
              <a:spcBef>
                <a:spcPts val="545"/>
              </a:spcBef>
            </a:pPr>
            <a:r>
              <a:rPr dirty="0" sz="3200" spc="-5">
                <a:latin typeface="NSimSun"/>
                <a:cs typeface="NSimSun"/>
              </a:rPr>
              <a:t>P（R</a:t>
            </a:r>
            <a:r>
              <a:rPr dirty="0" baseline="-21164" sz="3150" spc="-7">
                <a:latin typeface="NSimSun"/>
                <a:cs typeface="NSimSun"/>
              </a:rPr>
              <a:t>i</a:t>
            </a:r>
            <a:r>
              <a:rPr dirty="0" sz="3200" spc="-5">
                <a:latin typeface="NSimSun"/>
                <a:cs typeface="NSimSun"/>
              </a:rPr>
              <a:t>）=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TRUE，i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1,2,</a:t>
            </a:r>
            <a:r>
              <a:rPr dirty="0" sz="3200" spc="-5">
                <a:latin typeface="Times New Roman"/>
                <a:cs typeface="Times New Roman"/>
              </a:rPr>
              <a:t>…</a:t>
            </a:r>
            <a:r>
              <a:rPr dirty="0" sz="3200" spc="-5">
                <a:latin typeface="NSimSun"/>
                <a:cs typeface="NSimSun"/>
              </a:rPr>
              <a:t>,n</a:t>
            </a:r>
            <a:endParaRPr sz="3200">
              <a:latin typeface="NSimSun"/>
              <a:cs typeface="NSimSun"/>
            </a:endParaRPr>
          </a:p>
          <a:p>
            <a:pPr marL="1226820" marR="243840" indent="-229235">
              <a:lnSpc>
                <a:spcPct val="100000"/>
              </a:lnSpc>
              <a:spcBef>
                <a:spcPts val="969"/>
              </a:spcBef>
            </a:pPr>
            <a:r>
              <a:rPr dirty="0" sz="3200" spc="-5">
                <a:latin typeface="NSimSun"/>
                <a:cs typeface="NSimSun"/>
              </a:rPr>
              <a:t>5)互斥性：任两个区域的灰度级不 等，P（R</a:t>
            </a:r>
            <a:r>
              <a:rPr dirty="0" baseline="-21164" sz="3150" spc="-15">
                <a:latin typeface="NSimSun"/>
                <a:cs typeface="NSimSun"/>
              </a:rPr>
              <a:t>i</a:t>
            </a:r>
            <a:r>
              <a:rPr dirty="0" sz="3200" spc="-10" b="1">
                <a:latin typeface="NSimSun"/>
                <a:cs typeface="NSimSun"/>
              </a:rPr>
              <a:t>∪</a:t>
            </a:r>
            <a:r>
              <a:rPr dirty="0" sz="3200" spc="-5">
                <a:latin typeface="NSimSun"/>
                <a:cs typeface="NSimSun"/>
              </a:rPr>
              <a:t>R</a:t>
            </a:r>
            <a:r>
              <a:rPr dirty="0" baseline="-21164" sz="3150" spc="-15">
                <a:latin typeface="NSimSun"/>
                <a:cs typeface="NSimSun"/>
              </a:rPr>
              <a:t>j</a:t>
            </a:r>
            <a:r>
              <a:rPr dirty="0" sz="3200" spc="-5">
                <a:latin typeface="NSimSun"/>
                <a:cs typeface="NSimSun"/>
              </a:rPr>
              <a:t>）=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FALSE，i≠j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771141"/>
            <a:ext cx="7872730" cy="5161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 spc="204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latin typeface="NSimSun"/>
                <a:cs typeface="NSimSun"/>
              </a:rPr>
              <a:t>区域增长</a:t>
            </a:r>
            <a:r>
              <a:rPr dirty="0" sz="4000">
                <a:latin typeface="NSimSun"/>
                <a:cs typeface="NSimSun"/>
              </a:rPr>
              <a:t>的</a:t>
            </a:r>
            <a:r>
              <a:rPr dirty="0" sz="3600">
                <a:latin typeface="NSimSun"/>
                <a:cs typeface="NSimSun"/>
              </a:rPr>
              <a:t>算法实现：</a:t>
            </a:r>
            <a:endParaRPr sz="3600">
              <a:latin typeface="NSimSun"/>
              <a:cs typeface="NSimSun"/>
            </a:endParaRPr>
          </a:p>
          <a:p>
            <a:pPr algn="just" marL="1155700" marR="309245" indent="-229235">
              <a:lnSpc>
                <a:spcPct val="110100"/>
              </a:lnSpc>
              <a:spcBef>
                <a:spcPts val="585"/>
              </a:spcBef>
            </a:pPr>
            <a:r>
              <a:rPr dirty="0" sz="2800" spc="-5">
                <a:latin typeface="NSimSun"/>
                <a:cs typeface="NSimSun"/>
              </a:rPr>
              <a:t>1）根据图像的不同应用选择一个或一组种 子，它或者是最亮或最暗的点，或者是位 于点簇中心的点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019"/>
              </a:spcBef>
            </a:pPr>
            <a:r>
              <a:rPr dirty="0" sz="2800" spc="-5">
                <a:latin typeface="NSimSun"/>
                <a:cs typeface="NSimSun"/>
              </a:rPr>
              <a:t>2）选择一个描述符（条件）</a:t>
            </a:r>
            <a:endParaRPr sz="2800">
              <a:latin typeface="NSimSun"/>
              <a:cs typeface="NSimSun"/>
            </a:endParaRPr>
          </a:p>
          <a:p>
            <a:pPr algn="ctr" marL="927100" marR="5080">
              <a:lnSpc>
                <a:spcPct val="110100"/>
              </a:lnSpc>
              <a:spcBef>
                <a:spcPts val="675"/>
              </a:spcBef>
            </a:pPr>
            <a:r>
              <a:rPr dirty="0" sz="2800" spc="-5">
                <a:latin typeface="NSimSun"/>
                <a:cs typeface="NSimSun"/>
              </a:rPr>
              <a:t>3）从该种子开始向外扩张，首先把种子像素 加入结果集合，然后不断将与集合中各个 像素连通、且满足描述符的像素加入集合</a:t>
            </a:r>
            <a:endParaRPr sz="2800">
              <a:latin typeface="NSimSun"/>
              <a:cs typeface="NSimSun"/>
            </a:endParaRPr>
          </a:p>
          <a:p>
            <a:pPr marL="1155700" marR="5080" indent="-229235">
              <a:lnSpc>
                <a:spcPct val="110200"/>
              </a:lnSpc>
              <a:spcBef>
                <a:spcPts val="670"/>
              </a:spcBef>
            </a:pPr>
            <a:r>
              <a:rPr dirty="0" sz="2800" spc="-5">
                <a:latin typeface="NSimSun"/>
                <a:cs typeface="NSimSun"/>
              </a:rPr>
              <a:t>4）上一过程进行到不再有满足条件的新结点 加入集合为止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</p:spTree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21129" y="1856994"/>
            <a:ext cx="5397500" cy="11207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b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 spc="204" b="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600" b="0">
                <a:latin typeface="NSimSun"/>
                <a:cs typeface="NSimSun"/>
              </a:rPr>
              <a:t>通过像素集合的区域增长</a:t>
            </a:r>
            <a:endParaRPr sz="36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750"/>
              </a:spcBef>
              <a:tabLst>
                <a:tab pos="958850" algn="l"/>
              </a:tabLst>
            </a:pPr>
            <a:r>
              <a:rPr dirty="0" sz="2200" b="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b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pc="-5" b="0">
                <a:latin typeface="NSimSun"/>
                <a:cs typeface="NSimSun"/>
              </a:rPr>
              <a:t>算法实现：</a:t>
            </a:r>
            <a:endParaRPr sz="2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13239" y="3384041"/>
            <a:ext cx="5029200" cy="3124200"/>
          </a:xfrm>
          <a:custGeom>
            <a:avLst/>
            <a:gdLst/>
            <a:ahLst/>
            <a:cxnLst/>
            <a:rect l="l" t="t" r="r" b="b"/>
            <a:pathLst>
              <a:path w="5029200" h="3124200">
                <a:moveTo>
                  <a:pt x="0" y="0"/>
                </a:moveTo>
                <a:lnTo>
                  <a:pt x="0" y="3124200"/>
                </a:lnTo>
                <a:lnTo>
                  <a:pt x="5029199" y="3124200"/>
                </a:lnTo>
                <a:lnTo>
                  <a:pt x="5029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13239" y="3384041"/>
            <a:ext cx="5029200" cy="3124200"/>
          </a:xfrm>
          <a:custGeom>
            <a:avLst/>
            <a:gdLst/>
            <a:ahLst/>
            <a:cxnLst/>
            <a:rect l="l" t="t" r="r" b="b"/>
            <a:pathLst>
              <a:path w="5029200" h="3124200">
                <a:moveTo>
                  <a:pt x="0" y="0"/>
                </a:moveTo>
                <a:lnTo>
                  <a:pt x="0" y="3124200"/>
                </a:lnTo>
                <a:lnTo>
                  <a:pt x="5029199" y="3124200"/>
                </a:lnTo>
                <a:lnTo>
                  <a:pt x="5029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40405" y="4135103"/>
            <a:ext cx="1968500" cy="1774189"/>
          </a:xfrm>
          <a:custGeom>
            <a:avLst/>
            <a:gdLst/>
            <a:ahLst/>
            <a:cxnLst/>
            <a:rect l="l" t="t" r="r" b="b"/>
            <a:pathLst>
              <a:path w="1968500" h="1774189">
                <a:moveTo>
                  <a:pt x="1203066" y="440651"/>
                </a:moveTo>
                <a:lnTo>
                  <a:pt x="1202073" y="393200"/>
                </a:lnTo>
                <a:lnTo>
                  <a:pt x="1197142" y="348579"/>
                </a:lnTo>
                <a:lnTo>
                  <a:pt x="1187324" y="307573"/>
                </a:lnTo>
                <a:lnTo>
                  <a:pt x="1171671" y="270965"/>
                </a:lnTo>
                <a:lnTo>
                  <a:pt x="1149233" y="239538"/>
                </a:lnTo>
                <a:lnTo>
                  <a:pt x="1121696" y="212943"/>
                </a:lnTo>
                <a:lnTo>
                  <a:pt x="1088737" y="187071"/>
                </a:lnTo>
                <a:lnTo>
                  <a:pt x="1051007" y="162105"/>
                </a:lnTo>
                <a:lnTo>
                  <a:pt x="1009160" y="138230"/>
                </a:lnTo>
                <a:lnTo>
                  <a:pt x="963847" y="115629"/>
                </a:lnTo>
                <a:lnTo>
                  <a:pt x="915721" y="94488"/>
                </a:lnTo>
                <a:lnTo>
                  <a:pt x="865434" y="74990"/>
                </a:lnTo>
                <a:lnTo>
                  <a:pt x="813638" y="57320"/>
                </a:lnTo>
                <a:lnTo>
                  <a:pt x="760986" y="41662"/>
                </a:lnTo>
                <a:lnTo>
                  <a:pt x="708131" y="28200"/>
                </a:lnTo>
                <a:lnTo>
                  <a:pt x="655724" y="17119"/>
                </a:lnTo>
                <a:lnTo>
                  <a:pt x="604418" y="8602"/>
                </a:lnTo>
                <a:lnTo>
                  <a:pt x="554865" y="2834"/>
                </a:lnTo>
                <a:lnTo>
                  <a:pt x="507718" y="0"/>
                </a:lnTo>
                <a:lnTo>
                  <a:pt x="463546" y="290"/>
                </a:lnTo>
                <a:lnTo>
                  <a:pt x="423250" y="3867"/>
                </a:lnTo>
                <a:lnTo>
                  <a:pt x="347023" y="25265"/>
                </a:lnTo>
                <a:lnTo>
                  <a:pt x="308145" y="45923"/>
                </a:lnTo>
                <a:lnTo>
                  <a:pt x="270767" y="72242"/>
                </a:lnTo>
                <a:lnTo>
                  <a:pt x="235055" y="103555"/>
                </a:lnTo>
                <a:lnTo>
                  <a:pt x="201176" y="139193"/>
                </a:lnTo>
                <a:lnTo>
                  <a:pt x="169297" y="178489"/>
                </a:lnTo>
                <a:lnTo>
                  <a:pt x="139583" y="220773"/>
                </a:lnTo>
                <a:lnTo>
                  <a:pt x="112202" y="265379"/>
                </a:lnTo>
                <a:lnTo>
                  <a:pt x="87321" y="311637"/>
                </a:lnTo>
                <a:lnTo>
                  <a:pt x="65105" y="358881"/>
                </a:lnTo>
                <a:lnTo>
                  <a:pt x="45722" y="406440"/>
                </a:lnTo>
                <a:lnTo>
                  <a:pt x="29338" y="453649"/>
                </a:lnTo>
                <a:lnTo>
                  <a:pt x="16119" y="499837"/>
                </a:lnTo>
                <a:lnTo>
                  <a:pt x="6233" y="544338"/>
                </a:lnTo>
                <a:lnTo>
                  <a:pt x="690" y="589219"/>
                </a:lnTo>
                <a:lnTo>
                  <a:pt x="0" y="636391"/>
                </a:lnTo>
                <a:lnTo>
                  <a:pt x="3582" y="685439"/>
                </a:lnTo>
                <a:lnTo>
                  <a:pt x="10854" y="735948"/>
                </a:lnTo>
                <a:lnTo>
                  <a:pt x="21236" y="787504"/>
                </a:lnTo>
                <a:lnTo>
                  <a:pt x="34145" y="839692"/>
                </a:lnTo>
                <a:lnTo>
                  <a:pt x="49000" y="892095"/>
                </a:lnTo>
                <a:lnTo>
                  <a:pt x="65220" y="944301"/>
                </a:lnTo>
                <a:lnTo>
                  <a:pt x="82224" y="995893"/>
                </a:lnTo>
                <a:lnTo>
                  <a:pt x="132117" y="1142843"/>
                </a:lnTo>
                <a:lnTo>
                  <a:pt x="146437" y="1187834"/>
                </a:lnTo>
                <a:lnTo>
                  <a:pt x="158633" y="1230138"/>
                </a:lnTo>
                <a:lnTo>
                  <a:pt x="173599" y="1288202"/>
                </a:lnTo>
                <a:lnTo>
                  <a:pt x="216119" y="1462395"/>
                </a:lnTo>
                <a:lnTo>
                  <a:pt x="230261" y="1515888"/>
                </a:lnTo>
                <a:lnTo>
                  <a:pt x="244770" y="1564808"/>
                </a:lnTo>
                <a:lnTo>
                  <a:pt x="259873" y="1607785"/>
                </a:lnTo>
                <a:lnTo>
                  <a:pt x="275798" y="1643446"/>
                </a:lnTo>
                <a:lnTo>
                  <a:pt x="311033" y="1687338"/>
                </a:lnTo>
                <a:lnTo>
                  <a:pt x="338483" y="1692111"/>
                </a:lnTo>
                <a:lnTo>
                  <a:pt x="357882" y="1685154"/>
                </a:lnTo>
                <a:lnTo>
                  <a:pt x="357882" y="729102"/>
                </a:lnTo>
                <a:lnTo>
                  <a:pt x="358442" y="672803"/>
                </a:lnTo>
                <a:lnTo>
                  <a:pt x="360508" y="619960"/>
                </a:lnTo>
                <a:lnTo>
                  <a:pt x="364250" y="571822"/>
                </a:lnTo>
                <a:lnTo>
                  <a:pt x="369838" y="529640"/>
                </a:lnTo>
                <a:lnTo>
                  <a:pt x="387233" y="468138"/>
                </a:lnTo>
                <a:lnTo>
                  <a:pt x="433118" y="419322"/>
                </a:lnTo>
                <a:lnTo>
                  <a:pt x="497718" y="408035"/>
                </a:lnTo>
                <a:lnTo>
                  <a:pt x="534700" y="416481"/>
                </a:lnTo>
                <a:lnTo>
                  <a:pt x="573556" y="434327"/>
                </a:lnTo>
                <a:lnTo>
                  <a:pt x="613354" y="461582"/>
                </a:lnTo>
                <a:lnTo>
                  <a:pt x="653158" y="498250"/>
                </a:lnTo>
                <a:lnTo>
                  <a:pt x="692033" y="544338"/>
                </a:lnTo>
                <a:lnTo>
                  <a:pt x="727039" y="602744"/>
                </a:lnTo>
                <a:lnTo>
                  <a:pt x="743926" y="638856"/>
                </a:lnTo>
                <a:lnTo>
                  <a:pt x="760579" y="678860"/>
                </a:lnTo>
                <a:lnTo>
                  <a:pt x="777132" y="722223"/>
                </a:lnTo>
                <a:lnTo>
                  <a:pt x="793718" y="768409"/>
                </a:lnTo>
                <a:lnTo>
                  <a:pt x="863064" y="970698"/>
                </a:lnTo>
                <a:lnTo>
                  <a:pt x="881817" y="1022983"/>
                </a:lnTo>
                <a:lnTo>
                  <a:pt x="901403" y="1074884"/>
                </a:lnTo>
                <a:lnTo>
                  <a:pt x="921955" y="1125867"/>
                </a:lnTo>
                <a:lnTo>
                  <a:pt x="943608" y="1175397"/>
                </a:lnTo>
                <a:lnTo>
                  <a:pt x="966493" y="1222939"/>
                </a:lnTo>
                <a:lnTo>
                  <a:pt x="990745" y="1267958"/>
                </a:lnTo>
                <a:lnTo>
                  <a:pt x="1016497" y="1309921"/>
                </a:lnTo>
                <a:lnTo>
                  <a:pt x="1043882" y="1348292"/>
                </a:lnTo>
                <a:lnTo>
                  <a:pt x="1073033" y="1382538"/>
                </a:lnTo>
                <a:lnTo>
                  <a:pt x="1106928" y="1416741"/>
                </a:lnTo>
                <a:lnTo>
                  <a:pt x="1144747" y="1451295"/>
                </a:lnTo>
                <a:lnTo>
                  <a:pt x="1179451" y="1480406"/>
                </a:lnTo>
                <a:lnTo>
                  <a:pt x="1179458" y="740923"/>
                </a:lnTo>
                <a:lnTo>
                  <a:pt x="1182169" y="692943"/>
                </a:lnTo>
                <a:lnTo>
                  <a:pt x="1186634" y="643091"/>
                </a:lnTo>
                <a:lnTo>
                  <a:pt x="1197033" y="540911"/>
                </a:lnTo>
                <a:lnTo>
                  <a:pt x="1201070" y="490149"/>
                </a:lnTo>
                <a:lnTo>
                  <a:pt x="1203066" y="440651"/>
                </a:lnTo>
                <a:close/>
              </a:path>
              <a:path w="1968500" h="1774189">
                <a:moveTo>
                  <a:pt x="539633" y="1458738"/>
                </a:moveTo>
                <a:lnTo>
                  <a:pt x="537835" y="1427045"/>
                </a:lnTo>
                <a:lnTo>
                  <a:pt x="524822" y="1397075"/>
                </a:lnTo>
                <a:lnTo>
                  <a:pt x="503736" y="1367052"/>
                </a:lnTo>
                <a:lnTo>
                  <a:pt x="477721" y="1335198"/>
                </a:lnTo>
                <a:lnTo>
                  <a:pt x="449920" y="1299737"/>
                </a:lnTo>
                <a:lnTo>
                  <a:pt x="423476" y="1258891"/>
                </a:lnTo>
                <a:lnTo>
                  <a:pt x="401533" y="1210884"/>
                </a:lnTo>
                <a:lnTo>
                  <a:pt x="387233" y="1153938"/>
                </a:lnTo>
                <a:lnTo>
                  <a:pt x="381861" y="1114981"/>
                </a:lnTo>
                <a:lnTo>
                  <a:pt x="376636" y="1069482"/>
                </a:lnTo>
                <a:lnTo>
                  <a:pt x="371728" y="1018692"/>
                </a:lnTo>
                <a:lnTo>
                  <a:pt x="367306" y="963860"/>
                </a:lnTo>
                <a:lnTo>
                  <a:pt x="363540" y="906235"/>
                </a:lnTo>
                <a:lnTo>
                  <a:pt x="360601" y="847067"/>
                </a:lnTo>
                <a:lnTo>
                  <a:pt x="358658" y="787606"/>
                </a:lnTo>
                <a:lnTo>
                  <a:pt x="357882" y="729102"/>
                </a:lnTo>
                <a:lnTo>
                  <a:pt x="357882" y="1685154"/>
                </a:lnTo>
                <a:lnTo>
                  <a:pt x="407742" y="1655258"/>
                </a:lnTo>
                <a:lnTo>
                  <a:pt x="444193" y="1620758"/>
                </a:lnTo>
                <a:lnTo>
                  <a:pt x="478286" y="1580293"/>
                </a:lnTo>
                <a:lnTo>
                  <a:pt x="507343" y="1537426"/>
                </a:lnTo>
                <a:lnTo>
                  <a:pt x="528685" y="1495720"/>
                </a:lnTo>
                <a:lnTo>
                  <a:pt x="539633" y="1458738"/>
                </a:lnTo>
                <a:close/>
              </a:path>
              <a:path w="1968500" h="1774189">
                <a:moveTo>
                  <a:pt x="1968156" y="1323738"/>
                </a:moveTo>
                <a:lnTo>
                  <a:pt x="1968105" y="1266159"/>
                </a:lnTo>
                <a:lnTo>
                  <a:pt x="1965437" y="1210570"/>
                </a:lnTo>
                <a:lnTo>
                  <a:pt x="1960107" y="1158088"/>
                </a:lnTo>
                <a:lnTo>
                  <a:pt x="1952069" y="1109828"/>
                </a:lnTo>
                <a:lnTo>
                  <a:pt x="1941274" y="1066906"/>
                </a:lnTo>
                <a:lnTo>
                  <a:pt x="1927678" y="1030437"/>
                </a:lnTo>
                <a:lnTo>
                  <a:pt x="1889794" y="980223"/>
                </a:lnTo>
                <a:lnTo>
                  <a:pt x="1828102" y="954979"/>
                </a:lnTo>
                <a:lnTo>
                  <a:pt x="1789525" y="949469"/>
                </a:lnTo>
                <a:lnTo>
                  <a:pt x="1746909" y="947644"/>
                </a:lnTo>
                <a:lnTo>
                  <a:pt x="1701093" y="948714"/>
                </a:lnTo>
                <a:lnTo>
                  <a:pt x="1652915" y="951889"/>
                </a:lnTo>
                <a:lnTo>
                  <a:pt x="1603211" y="956377"/>
                </a:lnTo>
                <a:lnTo>
                  <a:pt x="1552819" y="961386"/>
                </a:lnTo>
                <a:lnTo>
                  <a:pt x="1502578" y="966127"/>
                </a:lnTo>
                <a:lnTo>
                  <a:pt x="1453323" y="969808"/>
                </a:lnTo>
                <a:lnTo>
                  <a:pt x="1405894" y="971638"/>
                </a:lnTo>
                <a:lnTo>
                  <a:pt x="1361127" y="970826"/>
                </a:lnTo>
                <a:lnTo>
                  <a:pt x="1319860" y="966581"/>
                </a:lnTo>
                <a:lnTo>
                  <a:pt x="1251175" y="944628"/>
                </a:lnTo>
                <a:lnTo>
                  <a:pt x="1205139" y="898465"/>
                </a:lnTo>
                <a:lnTo>
                  <a:pt x="1183096" y="828137"/>
                </a:lnTo>
                <a:lnTo>
                  <a:pt x="1179451" y="786249"/>
                </a:lnTo>
                <a:lnTo>
                  <a:pt x="1179458" y="1480412"/>
                </a:lnTo>
                <a:lnTo>
                  <a:pt x="1229957" y="1520047"/>
                </a:lnTo>
                <a:lnTo>
                  <a:pt x="1276250" y="1553536"/>
                </a:lnTo>
                <a:lnTo>
                  <a:pt x="1324267" y="1585963"/>
                </a:lnTo>
                <a:lnTo>
                  <a:pt x="1373461" y="1616975"/>
                </a:lnTo>
                <a:lnTo>
                  <a:pt x="1423281" y="1646217"/>
                </a:lnTo>
                <a:lnTo>
                  <a:pt x="1473178" y="1673336"/>
                </a:lnTo>
                <a:lnTo>
                  <a:pt x="1522603" y="1697979"/>
                </a:lnTo>
                <a:lnTo>
                  <a:pt x="1571005" y="1719791"/>
                </a:lnTo>
                <a:lnTo>
                  <a:pt x="1617835" y="1738420"/>
                </a:lnTo>
                <a:lnTo>
                  <a:pt x="1662544" y="1753512"/>
                </a:lnTo>
                <a:lnTo>
                  <a:pt x="1704582" y="1764713"/>
                </a:lnTo>
                <a:lnTo>
                  <a:pt x="1743399" y="1771669"/>
                </a:lnTo>
                <a:lnTo>
                  <a:pt x="1778447" y="1774028"/>
                </a:lnTo>
                <a:lnTo>
                  <a:pt x="1809174" y="1771435"/>
                </a:lnTo>
                <a:lnTo>
                  <a:pt x="1858582" y="1747421"/>
                </a:lnTo>
                <a:lnTo>
                  <a:pt x="1899180" y="1688802"/>
                </a:lnTo>
                <a:lnTo>
                  <a:pt x="1916137" y="1648531"/>
                </a:lnTo>
                <a:lnTo>
                  <a:pt x="1930804" y="1602440"/>
                </a:lnTo>
                <a:lnTo>
                  <a:pt x="1943134" y="1551645"/>
                </a:lnTo>
                <a:lnTo>
                  <a:pt x="1953080" y="1497261"/>
                </a:lnTo>
                <a:lnTo>
                  <a:pt x="1960597" y="1440405"/>
                </a:lnTo>
                <a:lnTo>
                  <a:pt x="1965638" y="1382192"/>
                </a:lnTo>
                <a:lnTo>
                  <a:pt x="1968156" y="1323738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40405" y="4135103"/>
            <a:ext cx="1968500" cy="1774189"/>
          </a:xfrm>
          <a:custGeom>
            <a:avLst/>
            <a:gdLst/>
            <a:ahLst/>
            <a:cxnLst/>
            <a:rect l="l" t="t" r="r" b="b"/>
            <a:pathLst>
              <a:path w="1968500" h="1774189">
                <a:moveTo>
                  <a:pt x="158633" y="1230138"/>
                </a:moveTo>
                <a:lnTo>
                  <a:pt x="146437" y="1187834"/>
                </a:lnTo>
                <a:lnTo>
                  <a:pt x="132117" y="1142843"/>
                </a:lnTo>
                <a:lnTo>
                  <a:pt x="116253" y="1095579"/>
                </a:lnTo>
                <a:lnTo>
                  <a:pt x="99428" y="1046458"/>
                </a:lnTo>
                <a:lnTo>
                  <a:pt x="82224" y="995893"/>
                </a:lnTo>
                <a:lnTo>
                  <a:pt x="65220" y="944301"/>
                </a:lnTo>
                <a:lnTo>
                  <a:pt x="49000" y="892095"/>
                </a:lnTo>
                <a:lnTo>
                  <a:pt x="34145" y="839692"/>
                </a:lnTo>
                <a:lnTo>
                  <a:pt x="21236" y="787504"/>
                </a:lnTo>
                <a:lnTo>
                  <a:pt x="10854" y="735948"/>
                </a:lnTo>
                <a:lnTo>
                  <a:pt x="3582" y="685439"/>
                </a:lnTo>
                <a:lnTo>
                  <a:pt x="0" y="636391"/>
                </a:lnTo>
                <a:lnTo>
                  <a:pt x="690" y="589219"/>
                </a:lnTo>
                <a:lnTo>
                  <a:pt x="6233" y="544338"/>
                </a:lnTo>
                <a:lnTo>
                  <a:pt x="16119" y="499837"/>
                </a:lnTo>
                <a:lnTo>
                  <a:pt x="29338" y="453649"/>
                </a:lnTo>
                <a:lnTo>
                  <a:pt x="45722" y="406440"/>
                </a:lnTo>
                <a:lnTo>
                  <a:pt x="65105" y="358881"/>
                </a:lnTo>
                <a:lnTo>
                  <a:pt x="87321" y="311637"/>
                </a:lnTo>
                <a:lnTo>
                  <a:pt x="112202" y="265379"/>
                </a:lnTo>
                <a:lnTo>
                  <a:pt x="139583" y="220773"/>
                </a:lnTo>
                <a:lnTo>
                  <a:pt x="169297" y="178489"/>
                </a:lnTo>
                <a:lnTo>
                  <a:pt x="201176" y="139193"/>
                </a:lnTo>
                <a:lnTo>
                  <a:pt x="235055" y="103555"/>
                </a:lnTo>
                <a:lnTo>
                  <a:pt x="270767" y="72242"/>
                </a:lnTo>
                <a:lnTo>
                  <a:pt x="308145" y="45923"/>
                </a:lnTo>
                <a:lnTo>
                  <a:pt x="347023" y="25265"/>
                </a:lnTo>
                <a:lnTo>
                  <a:pt x="387233" y="10938"/>
                </a:lnTo>
                <a:lnTo>
                  <a:pt x="463629" y="282"/>
                </a:lnTo>
                <a:lnTo>
                  <a:pt x="507718" y="0"/>
                </a:lnTo>
                <a:lnTo>
                  <a:pt x="554865" y="2834"/>
                </a:lnTo>
                <a:lnTo>
                  <a:pt x="604418" y="8602"/>
                </a:lnTo>
                <a:lnTo>
                  <a:pt x="655724" y="17119"/>
                </a:lnTo>
                <a:lnTo>
                  <a:pt x="708131" y="28200"/>
                </a:lnTo>
                <a:lnTo>
                  <a:pt x="760986" y="41662"/>
                </a:lnTo>
                <a:lnTo>
                  <a:pt x="813638" y="57320"/>
                </a:lnTo>
                <a:lnTo>
                  <a:pt x="865434" y="74990"/>
                </a:lnTo>
                <a:lnTo>
                  <a:pt x="915721" y="94488"/>
                </a:lnTo>
                <a:lnTo>
                  <a:pt x="963847" y="115629"/>
                </a:lnTo>
                <a:lnTo>
                  <a:pt x="1009160" y="138230"/>
                </a:lnTo>
                <a:lnTo>
                  <a:pt x="1051007" y="162105"/>
                </a:lnTo>
                <a:lnTo>
                  <a:pt x="1088737" y="187071"/>
                </a:lnTo>
                <a:lnTo>
                  <a:pt x="1121696" y="212943"/>
                </a:lnTo>
                <a:lnTo>
                  <a:pt x="1149233" y="239538"/>
                </a:lnTo>
                <a:lnTo>
                  <a:pt x="1171671" y="270965"/>
                </a:lnTo>
                <a:lnTo>
                  <a:pt x="1187324" y="307573"/>
                </a:lnTo>
                <a:lnTo>
                  <a:pt x="1197142" y="348579"/>
                </a:lnTo>
                <a:lnTo>
                  <a:pt x="1202073" y="393200"/>
                </a:lnTo>
                <a:lnTo>
                  <a:pt x="1203066" y="440651"/>
                </a:lnTo>
                <a:lnTo>
                  <a:pt x="1201070" y="490149"/>
                </a:lnTo>
                <a:lnTo>
                  <a:pt x="1197033" y="540911"/>
                </a:lnTo>
                <a:lnTo>
                  <a:pt x="1191905" y="592153"/>
                </a:lnTo>
                <a:lnTo>
                  <a:pt x="1186634" y="643091"/>
                </a:lnTo>
                <a:lnTo>
                  <a:pt x="1182169" y="692943"/>
                </a:lnTo>
                <a:lnTo>
                  <a:pt x="1179458" y="740923"/>
                </a:lnTo>
                <a:lnTo>
                  <a:pt x="1179451" y="786249"/>
                </a:lnTo>
                <a:lnTo>
                  <a:pt x="1183096" y="828137"/>
                </a:lnTo>
                <a:lnTo>
                  <a:pt x="1191343" y="865803"/>
                </a:lnTo>
                <a:lnTo>
                  <a:pt x="1225433" y="925338"/>
                </a:lnTo>
                <a:lnTo>
                  <a:pt x="1282930" y="958112"/>
                </a:lnTo>
                <a:lnTo>
                  <a:pt x="1361127" y="970826"/>
                </a:lnTo>
                <a:lnTo>
                  <a:pt x="1405894" y="971638"/>
                </a:lnTo>
                <a:lnTo>
                  <a:pt x="1453323" y="969808"/>
                </a:lnTo>
                <a:lnTo>
                  <a:pt x="1502578" y="966127"/>
                </a:lnTo>
                <a:lnTo>
                  <a:pt x="1552819" y="961386"/>
                </a:lnTo>
                <a:lnTo>
                  <a:pt x="1603211" y="956377"/>
                </a:lnTo>
                <a:lnTo>
                  <a:pt x="1652915" y="951889"/>
                </a:lnTo>
                <a:lnTo>
                  <a:pt x="1701093" y="948714"/>
                </a:lnTo>
                <a:lnTo>
                  <a:pt x="1746909" y="947644"/>
                </a:lnTo>
                <a:lnTo>
                  <a:pt x="1789525" y="949469"/>
                </a:lnTo>
                <a:lnTo>
                  <a:pt x="1828102" y="954979"/>
                </a:lnTo>
                <a:lnTo>
                  <a:pt x="1889794" y="980223"/>
                </a:lnTo>
                <a:lnTo>
                  <a:pt x="1927678" y="1030437"/>
                </a:lnTo>
                <a:lnTo>
                  <a:pt x="1941274" y="1066906"/>
                </a:lnTo>
                <a:lnTo>
                  <a:pt x="1952069" y="1109828"/>
                </a:lnTo>
                <a:lnTo>
                  <a:pt x="1960107" y="1158088"/>
                </a:lnTo>
                <a:lnTo>
                  <a:pt x="1965437" y="1210570"/>
                </a:lnTo>
                <a:lnTo>
                  <a:pt x="1968105" y="1266159"/>
                </a:lnTo>
                <a:lnTo>
                  <a:pt x="1968156" y="1323738"/>
                </a:lnTo>
                <a:lnTo>
                  <a:pt x="1965638" y="1382192"/>
                </a:lnTo>
                <a:lnTo>
                  <a:pt x="1960597" y="1440405"/>
                </a:lnTo>
                <a:lnTo>
                  <a:pt x="1953080" y="1497261"/>
                </a:lnTo>
                <a:lnTo>
                  <a:pt x="1943134" y="1551645"/>
                </a:lnTo>
                <a:lnTo>
                  <a:pt x="1930804" y="1602440"/>
                </a:lnTo>
                <a:lnTo>
                  <a:pt x="1916137" y="1648531"/>
                </a:lnTo>
                <a:lnTo>
                  <a:pt x="1899180" y="1688802"/>
                </a:lnTo>
                <a:lnTo>
                  <a:pt x="1879979" y="1722137"/>
                </a:lnTo>
                <a:lnTo>
                  <a:pt x="1835033" y="1763538"/>
                </a:lnTo>
                <a:lnTo>
                  <a:pt x="1778447" y="1774028"/>
                </a:lnTo>
                <a:lnTo>
                  <a:pt x="1743399" y="1771669"/>
                </a:lnTo>
                <a:lnTo>
                  <a:pt x="1704582" y="1764713"/>
                </a:lnTo>
                <a:lnTo>
                  <a:pt x="1662544" y="1753512"/>
                </a:lnTo>
                <a:lnTo>
                  <a:pt x="1617835" y="1738420"/>
                </a:lnTo>
                <a:lnTo>
                  <a:pt x="1571005" y="1719791"/>
                </a:lnTo>
                <a:lnTo>
                  <a:pt x="1522603" y="1697979"/>
                </a:lnTo>
                <a:lnTo>
                  <a:pt x="1473178" y="1673336"/>
                </a:lnTo>
                <a:lnTo>
                  <a:pt x="1423281" y="1646217"/>
                </a:lnTo>
                <a:lnTo>
                  <a:pt x="1373461" y="1616975"/>
                </a:lnTo>
                <a:lnTo>
                  <a:pt x="1324267" y="1585963"/>
                </a:lnTo>
                <a:lnTo>
                  <a:pt x="1276250" y="1553536"/>
                </a:lnTo>
                <a:lnTo>
                  <a:pt x="1229957" y="1520047"/>
                </a:lnTo>
                <a:lnTo>
                  <a:pt x="1185940" y="1485849"/>
                </a:lnTo>
                <a:lnTo>
                  <a:pt x="1144747" y="1451295"/>
                </a:lnTo>
                <a:lnTo>
                  <a:pt x="1106928" y="1416741"/>
                </a:lnTo>
                <a:lnTo>
                  <a:pt x="1073033" y="1382538"/>
                </a:lnTo>
                <a:lnTo>
                  <a:pt x="1043882" y="1348292"/>
                </a:lnTo>
                <a:lnTo>
                  <a:pt x="1016497" y="1309921"/>
                </a:lnTo>
                <a:lnTo>
                  <a:pt x="990745" y="1267958"/>
                </a:lnTo>
                <a:lnTo>
                  <a:pt x="966493" y="1222939"/>
                </a:lnTo>
                <a:lnTo>
                  <a:pt x="943608" y="1175397"/>
                </a:lnTo>
                <a:lnTo>
                  <a:pt x="921955" y="1125867"/>
                </a:lnTo>
                <a:lnTo>
                  <a:pt x="901403" y="1074884"/>
                </a:lnTo>
                <a:lnTo>
                  <a:pt x="881817" y="1022983"/>
                </a:lnTo>
                <a:lnTo>
                  <a:pt x="863064" y="970698"/>
                </a:lnTo>
                <a:lnTo>
                  <a:pt x="845011" y="918563"/>
                </a:lnTo>
                <a:lnTo>
                  <a:pt x="827525" y="867114"/>
                </a:lnTo>
                <a:lnTo>
                  <a:pt x="810472" y="816884"/>
                </a:lnTo>
                <a:lnTo>
                  <a:pt x="793718" y="768409"/>
                </a:lnTo>
                <a:lnTo>
                  <a:pt x="777132" y="722223"/>
                </a:lnTo>
                <a:lnTo>
                  <a:pt x="760579" y="678860"/>
                </a:lnTo>
                <a:lnTo>
                  <a:pt x="743926" y="638856"/>
                </a:lnTo>
                <a:lnTo>
                  <a:pt x="727039" y="602744"/>
                </a:lnTo>
                <a:lnTo>
                  <a:pt x="692033" y="544338"/>
                </a:lnTo>
                <a:lnTo>
                  <a:pt x="653158" y="498250"/>
                </a:lnTo>
                <a:lnTo>
                  <a:pt x="613354" y="461582"/>
                </a:lnTo>
                <a:lnTo>
                  <a:pt x="573556" y="434327"/>
                </a:lnTo>
                <a:lnTo>
                  <a:pt x="534700" y="416481"/>
                </a:lnTo>
                <a:lnTo>
                  <a:pt x="497718" y="408035"/>
                </a:lnTo>
                <a:lnTo>
                  <a:pt x="463546" y="408984"/>
                </a:lnTo>
                <a:lnTo>
                  <a:pt x="407369" y="439042"/>
                </a:lnTo>
                <a:lnTo>
                  <a:pt x="377443" y="494662"/>
                </a:lnTo>
                <a:lnTo>
                  <a:pt x="364250" y="571822"/>
                </a:lnTo>
                <a:lnTo>
                  <a:pt x="360508" y="619960"/>
                </a:lnTo>
                <a:lnTo>
                  <a:pt x="358442" y="672803"/>
                </a:lnTo>
                <a:lnTo>
                  <a:pt x="357882" y="729102"/>
                </a:lnTo>
                <a:lnTo>
                  <a:pt x="358658" y="787606"/>
                </a:lnTo>
                <a:lnTo>
                  <a:pt x="360601" y="847067"/>
                </a:lnTo>
                <a:lnTo>
                  <a:pt x="363540" y="906235"/>
                </a:lnTo>
                <a:lnTo>
                  <a:pt x="367306" y="963860"/>
                </a:lnTo>
                <a:lnTo>
                  <a:pt x="371728" y="1018692"/>
                </a:lnTo>
                <a:lnTo>
                  <a:pt x="376636" y="1069482"/>
                </a:lnTo>
                <a:lnTo>
                  <a:pt x="381861" y="1114981"/>
                </a:lnTo>
                <a:lnTo>
                  <a:pt x="387233" y="1153938"/>
                </a:lnTo>
                <a:lnTo>
                  <a:pt x="401533" y="1210884"/>
                </a:lnTo>
                <a:lnTo>
                  <a:pt x="423476" y="1258891"/>
                </a:lnTo>
                <a:lnTo>
                  <a:pt x="449920" y="1299737"/>
                </a:lnTo>
                <a:lnTo>
                  <a:pt x="477721" y="1335198"/>
                </a:lnTo>
                <a:lnTo>
                  <a:pt x="503736" y="1367052"/>
                </a:lnTo>
                <a:lnTo>
                  <a:pt x="524822" y="1397075"/>
                </a:lnTo>
                <a:lnTo>
                  <a:pt x="537835" y="1427045"/>
                </a:lnTo>
                <a:lnTo>
                  <a:pt x="539633" y="1458738"/>
                </a:lnTo>
                <a:lnTo>
                  <a:pt x="528685" y="1495720"/>
                </a:lnTo>
                <a:lnTo>
                  <a:pt x="507343" y="1537426"/>
                </a:lnTo>
                <a:lnTo>
                  <a:pt x="478286" y="1580293"/>
                </a:lnTo>
                <a:lnTo>
                  <a:pt x="444193" y="1620758"/>
                </a:lnTo>
                <a:lnTo>
                  <a:pt x="407742" y="1655258"/>
                </a:lnTo>
                <a:lnTo>
                  <a:pt x="371612" y="1680230"/>
                </a:lnTo>
                <a:lnTo>
                  <a:pt x="338483" y="1692111"/>
                </a:lnTo>
                <a:lnTo>
                  <a:pt x="311033" y="1687338"/>
                </a:lnTo>
                <a:lnTo>
                  <a:pt x="275798" y="1643446"/>
                </a:lnTo>
                <a:lnTo>
                  <a:pt x="259873" y="1607785"/>
                </a:lnTo>
                <a:lnTo>
                  <a:pt x="244770" y="1564808"/>
                </a:lnTo>
                <a:lnTo>
                  <a:pt x="230261" y="1515888"/>
                </a:lnTo>
                <a:lnTo>
                  <a:pt x="216119" y="1462395"/>
                </a:lnTo>
                <a:lnTo>
                  <a:pt x="202113" y="1405702"/>
                </a:lnTo>
                <a:lnTo>
                  <a:pt x="188016" y="1347181"/>
                </a:lnTo>
                <a:lnTo>
                  <a:pt x="173599" y="1288202"/>
                </a:lnTo>
                <a:lnTo>
                  <a:pt x="158633" y="123013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23027" y="3455823"/>
            <a:ext cx="2594610" cy="2924175"/>
          </a:xfrm>
          <a:custGeom>
            <a:avLst/>
            <a:gdLst/>
            <a:ahLst/>
            <a:cxnLst/>
            <a:rect l="l" t="t" r="r" b="b"/>
            <a:pathLst>
              <a:path w="2594609" h="2924175">
                <a:moveTo>
                  <a:pt x="2594492" y="453426"/>
                </a:moveTo>
                <a:lnTo>
                  <a:pt x="2590800" y="385418"/>
                </a:lnTo>
                <a:lnTo>
                  <a:pt x="2581757" y="329796"/>
                </a:lnTo>
                <a:lnTo>
                  <a:pt x="2568295" y="279255"/>
                </a:lnTo>
                <a:lnTo>
                  <a:pt x="2550738" y="233610"/>
                </a:lnTo>
                <a:lnTo>
                  <a:pt x="2529411" y="192675"/>
                </a:lnTo>
                <a:lnTo>
                  <a:pt x="2504642" y="156263"/>
                </a:lnTo>
                <a:lnTo>
                  <a:pt x="2476755" y="124189"/>
                </a:lnTo>
                <a:lnTo>
                  <a:pt x="2446077" y="96266"/>
                </a:lnTo>
                <a:lnTo>
                  <a:pt x="2412932" y="72309"/>
                </a:lnTo>
                <a:lnTo>
                  <a:pt x="2377647" y="52130"/>
                </a:lnTo>
                <a:lnTo>
                  <a:pt x="2340548" y="35545"/>
                </a:lnTo>
                <a:lnTo>
                  <a:pt x="2301959" y="22367"/>
                </a:lnTo>
                <a:lnTo>
                  <a:pt x="2262203" y="12408"/>
                </a:lnTo>
                <a:lnTo>
                  <a:pt x="2221618" y="5486"/>
                </a:lnTo>
                <a:lnTo>
                  <a:pt x="2180517" y="1412"/>
                </a:lnTo>
                <a:lnTo>
                  <a:pt x="2139230" y="0"/>
                </a:lnTo>
                <a:lnTo>
                  <a:pt x="2098082" y="1064"/>
                </a:lnTo>
                <a:lnTo>
                  <a:pt x="2057400" y="4418"/>
                </a:lnTo>
                <a:lnTo>
                  <a:pt x="1983174" y="23263"/>
                </a:lnTo>
                <a:lnTo>
                  <a:pt x="1942342" y="40174"/>
                </a:lnTo>
                <a:lnTo>
                  <a:pt x="1899489" y="61355"/>
                </a:lnTo>
                <a:lnTo>
                  <a:pt x="1854958" y="86262"/>
                </a:lnTo>
                <a:lnTo>
                  <a:pt x="1809092" y="114352"/>
                </a:lnTo>
                <a:lnTo>
                  <a:pt x="1762235" y="145083"/>
                </a:lnTo>
                <a:lnTo>
                  <a:pt x="1714731" y="177910"/>
                </a:lnTo>
                <a:lnTo>
                  <a:pt x="1666923" y="212293"/>
                </a:lnTo>
                <a:lnTo>
                  <a:pt x="1619154" y="247687"/>
                </a:lnTo>
                <a:lnTo>
                  <a:pt x="1571768" y="283549"/>
                </a:lnTo>
                <a:lnTo>
                  <a:pt x="1435343" y="388520"/>
                </a:lnTo>
                <a:lnTo>
                  <a:pt x="1392924" y="420827"/>
                </a:lnTo>
                <a:lnTo>
                  <a:pt x="1352604" y="450889"/>
                </a:lnTo>
                <a:lnTo>
                  <a:pt x="1314729" y="478162"/>
                </a:lnTo>
                <a:lnTo>
                  <a:pt x="1279641" y="502103"/>
                </a:lnTo>
                <a:lnTo>
                  <a:pt x="1219200" y="537818"/>
                </a:lnTo>
                <a:lnTo>
                  <a:pt x="1181290" y="556067"/>
                </a:lnTo>
                <a:lnTo>
                  <a:pt x="1137189" y="571894"/>
                </a:lnTo>
                <a:lnTo>
                  <a:pt x="1126236" y="571854"/>
                </a:lnTo>
                <a:lnTo>
                  <a:pt x="1119505" y="568100"/>
                </a:lnTo>
                <a:lnTo>
                  <a:pt x="1114615" y="561821"/>
                </a:lnTo>
                <a:lnTo>
                  <a:pt x="1109186" y="554209"/>
                </a:lnTo>
                <a:lnTo>
                  <a:pt x="1100836" y="546454"/>
                </a:lnTo>
                <a:lnTo>
                  <a:pt x="1087183" y="539747"/>
                </a:lnTo>
                <a:lnTo>
                  <a:pt x="1065847" y="535278"/>
                </a:lnTo>
                <a:lnTo>
                  <a:pt x="1034446" y="534238"/>
                </a:lnTo>
                <a:lnTo>
                  <a:pt x="990600" y="537818"/>
                </a:lnTo>
                <a:lnTo>
                  <a:pt x="962292" y="540298"/>
                </a:lnTo>
                <a:lnTo>
                  <a:pt x="928616" y="541414"/>
                </a:lnTo>
                <a:lnTo>
                  <a:pt x="890152" y="541398"/>
                </a:lnTo>
                <a:lnTo>
                  <a:pt x="847478" y="540482"/>
                </a:lnTo>
                <a:lnTo>
                  <a:pt x="801170" y="538898"/>
                </a:lnTo>
                <a:lnTo>
                  <a:pt x="751808" y="536878"/>
                </a:lnTo>
                <a:lnTo>
                  <a:pt x="699969" y="534653"/>
                </a:lnTo>
                <a:lnTo>
                  <a:pt x="646232" y="532456"/>
                </a:lnTo>
                <a:lnTo>
                  <a:pt x="591175" y="530518"/>
                </a:lnTo>
                <a:lnTo>
                  <a:pt x="535375" y="529072"/>
                </a:lnTo>
                <a:lnTo>
                  <a:pt x="491664" y="528506"/>
                </a:lnTo>
                <a:lnTo>
                  <a:pt x="454546" y="528451"/>
                </a:lnTo>
                <a:lnTo>
                  <a:pt x="423862" y="528579"/>
                </a:lnTo>
                <a:lnTo>
                  <a:pt x="369305" y="529997"/>
                </a:lnTo>
                <a:lnTo>
                  <a:pt x="316318" y="532833"/>
                </a:lnTo>
                <a:lnTo>
                  <a:pt x="265479" y="537320"/>
                </a:lnTo>
                <a:lnTo>
                  <a:pt x="217367" y="543688"/>
                </a:lnTo>
                <a:lnTo>
                  <a:pt x="172560" y="552171"/>
                </a:lnTo>
                <a:lnTo>
                  <a:pt x="131635" y="563000"/>
                </a:lnTo>
                <a:lnTo>
                  <a:pt x="95171" y="576406"/>
                </a:lnTo>
                <a:lnTo>
                  <a:pt x="37939" y="611880"/>
                </a:lnTo>
                <a:lnTo>
                  <a:pt x="5487" y="660446"/>
                </a:lnTo>
                <a:lnTo>
                  <a:pt x="0" y="690218"/>
                </a:lnTo>
                <a:lnTo>
                  <a:pt x="769" y="713969"/>
                </a:lnTo>
                <a:lnTo>
                  <a:pt x="13193" y="768813"/>
                </a:lnTo>
                <a:lnTo>
                  <a:pt x="38809" y="832519"/>
                </a:lnTo>
                <a:lnTo>
                  <a:pt x="56070" y="867345"/>
                </a:lnTo>
                <a:lnTo>
                  <a:pt x="76035" y="903969"/>
                </a:lnTo>
                <a:lnTo>
                  <a:pt x="98506" y="942249"/>
                </a:lnTo>
                <a:lnTo>
                  <a:pt x="123287" y="982046"/>
                </a:lnTo>
                <a:lnTo>
                  <a:pt x="150178" y="1023221"/>
                </a:lnTo>
                <a:lnTo>
                  <a:pt x="178983" y="1065635"/>
                </a:lnTo>
                <a:lnTo>
                  <a:pt x="209503" y="1109147"/>
                </a:lnTo>
                <a:lnTo>
                  <a:pt x="241540" y="1153618"/>
                </a:lnTo>
                <a:lnTo>
                  <a:pt x="274896" y="1198908"/>
                </a:lnTo>
                <a:lnTo>
                  <a:pt x="309375" y="1244878"/>
                </a:lnTo>
                <a:lnTo>
                  <a:pt x="380904" y="1338299"/>
                </a:lnTo>
                <a:lnTo>
                  <a:pt x="637502" y="1666168"/>
                </a:lnTo>
                <a:lnTo>
                  <a:pt x="706070" y="1755493"/>
                </a:lnTo>
                <a:lnTo>
                  <a:pt x="738573" y="1798733"/>
                </a:lnTo>
                <a:lnTo>
                  <a:pt x="769626" y="1840838"/>
                </a:lnTo>
                <a:lnTo>
                  <a:pt x="799031" y="1881668"/>
                </a:lnTo>
                <a:lnTo>
                  <a:pt x="826589" y="1921085"/>
                </a:lnTo>
                <a:lnTo>
                  <a:pt x="852103" y="1958948"/>
                </a:lnTo>
                <a:lnTo>
                  <a:pt x="875374" y="1995117"/>
                </a:lnTo>
                <a:lnTo>
                  <a:pt x="896206" y="2029454"/>
                </a:lnTo>
                <a:lnTo>
                  <a:pt x="941627" y="2117361"/>
                </a:lnTo>
                <a:lnTo>
                  <a:pt x="963574" y="2171570"/>
                </a:lnTo>
                <a:lnTo>
                  <a:pt x="980874" y="2224379"/>
                </a:lnTo>
                <a:lnTo>
                  <a:pt x="994161" y="2275718"/>
                </a:lnTo>
                <a:lnTo>
                  <a:pt x="1004070" y="2325522"/>
                </a:lnTo>
                <a:lnTo>
                  <a:pt x="1011233" y="2373723"/>
                </a:lnTo>
                <a:lnTo>
                  <a:pt x="1016286" y="2420253"/>
                </a:lnTo>
                <a:lnTo>
                  <a:pt x="1019861" y="2465046"/>
                </a:lnTo>
                <a:lnTo>
                  <a:pt x="1025117" y="2549148"/>
                </a:lnTo>
                <a:lnTo>
                  <a:pt x="1028064" y="2588324"/>
                </a:lnTo>
                <a:lnTo>
                  <a:pt x="1037769" y="2660586"/>
                </a:lnTo>
                <a:lnTo>
                  <a:pt x="1056779" y="2724282"/>
                </a:lnTo>
                <a:lnTo>
                  <a:pt x="1090165" y="2778872"/>
                </a:lnTo>
                <a:lnTo>
                  <a:pt x="1143000" y="2823818"/>
                </a:lnTo>
                <a:lnTo>
                  <a:pt x="1211138" y="2857033"/>
                </a:lnTo>
                <a:lnTo>
                  <a:pt x="1251937" y="2871244"/>
                </a:lnTo>
                <a:lnTo>
                  <a:pt x="1296531" y="2883825"/>
                </a:lnTo>
                <a:lnTo>
                  <a:pt x="1344404" y="2894751"/>
                </a:lnTo>
                <a:lnTo>
                  <a:pt x="1395037" y="2903995"/>
                </a:lnTo>
                <a:lnTo>
                  <a:pt x="1447912" y="2911533"/>
                </a:lnTo>
                <a:lnTo>
                  <a:pt x="1502512" y="2917340"/>
                </a:lnTo>
                <a:lnTo>
                  <a:pt x="1558318" y="2921390"/>
                </a:lnTo>
                <a:lnTo>
                  <a:pt x="1614813" y="2923658"/>
                </a:lnTo>
                <a:lnTo>
                  <a:pt x="1671479" y="2924120"/>
                </a:lnTo>
                <a:lnTo>
                  <a:pt x="1727798" y="2922749"/>
                </a:lnTo>
                <a:lnTo>
                  <a:pt x="1783252" y="2919522"/>
                </a:lnTo>
                <a:lnTo>
                  <a:pt x="1837323" y="2914412"/>
                </a:lnTo>
                <a:lnTo>
                  <a:pt x="1889493" y="2907394"/>
                </a:lnTo>
                <a:lnTo>
                  <a:pt x="1939245" y="2898443"/>
                </a:lnTo>
                <a:lnTo>
                  <a:pt x="1986060" y="2887535"/>
                </a:lnTo>
                <a:lnTo>
                  <a:pt x="2029421" y="2874643"/>
                </a:lnTo>
                <a:lnTo>
                  <a:pt x="2068810" y="2859744"/>
                </a:lnTo>
                <a:lnTo>
                  <a:pt x="2103709" y="2842810"/>
                </a:lnTo>
                <a:lnTo>
                  <a:pt x="2161218" y="2800539"/>
                </a:lnTo>
                <a:lnTo>
                  <a:pt x="2202989" y="2746514"/>
                </a:lnTo>
                <a:lnTo>
                  <a:pt x="2229697" y="2682748"/>
                </a:lnTo>
                <a:lnTo>
                  <a:pt x="2244806" y="2609503"/>
                </a:lnTo>
                <a:lnTo>
                  <a:pt x="2249094" y="2569408"/>
                </a:lnTo>
                <a:lnTo>
                  <a:pt x="2251782" y="2527042"/>
                </a:lnTo>
                <a:lnTo>
                  <a:pt x="2253304" y="2482436"/>
                </a:lnTo>
                <a:lnTo>
                  <a:pt x="2256393" y="2282276"/>
                </a:lnTo>
                <a:lnTo>
                  <a:pt x="2258581" y="2226965"/>
                </a:lnTo>
                <a:lnTo>
                  <a:pt x="2262207" y="2169564"/>
                </a:lnTo>
                <a:lnTo>
                  <a:pt x="2267691" y="2110247"/>
                </a:lnTo>
                <a:lnTo>
                  <a:pt x="2275479" y="2048905"/>
                </a:lnTo>
                <a:lnTo>
                  <a:pt x="2286000" y="1985618"/>
                </a:lnTo>
                <a:lnTo>
                  <a:pt x="2293686" y="1946233"/>
                </a:lnTo>
                <a:lnTo>
                  <a:pt x="2302398" y="1904350"/>
                </a:lnTo>
                <a:lnTo>
                  <a:pt x="2322537" y="1813816"/>
                </a:lnTo>
                <a:lnTo>
                  <a:pt x="2481262" y="1157229"/>
                </a:lnTo>
                <a:lnTo>
                  <a:pt x="2519531" y="985821"/>
                </a:lnTo>
                <a:lnTo>
                  <a:pt x="2542159" y="875071"/>
                </a:lnTo>
                <a:lnTo>
                  <a:pt x="2552337" y="821296"/>
                </a:lnTo>
                <a:lnTo>
                  <a:pt x="2561635" y="768829"/>
                </a:lnTo>
                <a:lnTo>
                  <a:pt x="2569964" y="717853"/>
                </a:lnTo>
                <a:lnTo>
                  <a:pt x="2577232" y="668547"/>
                </a:lnTo>
                <a:lnTo>
                  <a:pt x="2583349" y="621093"/>
                </a:lnTo>
                <a:lnTo>
                  <a:pt x="2588224" y="575673"/>
                </a:lnTo>
                <a:lnTo>
                  <a:pt x="2591767" y="532468"/>
                </a:lnTo>
                <a:lnTo>
                  <a:pt x="2593887" y="491658"/>
                </a:lnTo>
                <a:lnTo>
                  <a:pt x="2594492" y="453426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23027" y="3455823"/>
            <a:ext cx="2594610" cy="2924175"/>
          </a:xfrm>
          <a:custGeom>
            <a:avLst/>
            <a:gdLst/>
            <a:ahLst/>
            <a:cxnLst/>
            <a:rect l="l" t="t" r="r" b="b"/>
            <a:pathLst>
              <a:path w="2594609" h="2924175">
                <a:moveTo>
                  <a:pt x="990600" y="537818"/>
                </a:moveTo>
                <a:lnTo>
                  <a:pt x="962292" y="540298"/>
                </a:lnTo>
                <a:lnTo>
                  <a:pt x="928616" y="541414"/>
                </a:lnTo>
                <a:lnTo>
                  <a:pt x="890152" y="541398"/>
                </a:lnTo>
                <a:lnTo>
                  <a:pt x="847478" y="540482"/>
                </a:lnTo>
                <a:lnTo>
                  <a:pt x="801170" y="538898"/>
                </a:lnTo>
                <a:lnTo>
                  <a:pt x="751808" y="536878"/>
                </a:lnTo>
                <a:lnTo>
                  <a:pt x="699969" y="534653"/>
                </a:lnTo>
                <a:lnTo>
                  <a:pt x="646232" y="532456"/>
                </a:lnTo>
                <a:lnTo>
                  <a:pt x="591175" y="530518"/>
                </a:lnTo>
                <a:lnTo>
                  <a:pt x="535375" y="529072"/>
                </a:lnTo>
                <a:lnTo>
                  <a:pt x="479411" y="528348"/>
                </a:lnTo>
                <a:lnTo>
                  <a:pt x="423862" y="528579"/>
                </a:lnTo>
                <a:lnTo>
                  <a:pt x="369305" y="529997"/>
                </a:lnTo>
                <a:lnTo>
                  <a:pt x="316318" y="532833"/>
                </a:lnTo>
                <a:lnTo>
                  <a:pt x="265479" y="537320"/>
                </a:lnTo>
                <a:lnTo>
                  <a:pt x="217367" y="543688"/>
                </a:lnTo>
                <a:lnTo>
                  <a:pt x="172560" y="552171"/>
                </a:lnTo>
                <a:lnTo>
                  <a:pt x="131635" y="563000"/>
                </a:lnTo>
                <a:lnTo>
                  <a:pt x="95171" y="576406"/>
                </a:lnTo>
                <a:lnTo>
                  <a:pt x="37939" y="611880"/>
                </a:lnTo>
                <a:lnTo>
                  <a:pt x="5487" y="660446"/>
                </a:lnTo>
                <a:lnTo>
                  <a:pt x="0" y="690218"/>
                </a:lnTo>
                <a:lnTo>
                  <a:pt x="769" y="713969"/>
                </a:lnTo>
                <a:lnTo>
                  <a:pt x="13193" y="768813"/>
                </a:lnTo>
                <a:lnTo>
                  <a:pt x="38809" y="832519"/>
                </a:lnTo>
                <a:lnTo>
                  <a:pt x="56070" y="867345"/>
                </a:lnTo>
                <a:lnTo>
                  <a:pt x="76035" y="903969"/>
                </a:lnTo>
                <a:lnTo>
                  <a:pt x="98506" y="942249"/>
                </a:lnTo>
                <a:lnTo>
                  <a:pt x="123287" y="982046"/>
                </a:lnTo>
                <a:lnTo>
                  <a:pt x="150178" y="1023221"/>
                </a:lnTo>
                <a:lnTo>
                  <a:pt x="178983" y="1065635"/>
                </a:lnTo>
                <a:lnTo>
                  <a:pt x="209503" y="1109147"/>
                </a:lnTo>
                <a:lnTo>
                  <a:pt x="241540" y="1153618"/>
                </a:lnTo>
                <a:lnTo>
                  <a:pt x="274896" y="1198908"/>
                </a:lnTo>
                <a:lnTo>
                  <a:pt x="309375" y="1244878"/>
                </a:lnTo>
                <a:lnTo>
                  <a:pt x="344777" y="1291388"/>
                </a:lnTo>
                <a:lnTo>
                  <a:pt x="380904" y="1338299"/>
                </a:lnTo>
                <a:lnTo>
                  <a:pt x="417560" y="1385471"/>
                </a:lnTo>
                <a:lnTo>
                  <a:pt x="454546" y="1432765"/>
                </a:lnTo>
                <a:lnTo>
                  <a:pt x="491664" y="1480040"/>
                </a:lnTo>
                <a:lnTo>
                  <a:pt x="528717" y="1527157"/>
                </a:lnTo>
                <a:lnTo>
                  <a:pt x="565506" y="1573978"/>
                </a:lnTo>
                <a:lnTo>
                  <a:pt x="601833" y="1620361"/>
                </a:lnTo>
                <a:lnTo>
                  <a:pt x="637502" y="1666168"/>
                </a:lnTo>
                <a:lnTo>
                  <a:pt x="672313" y="1711258"/>
                </a:lnTo>
                <a:lnTo>
                  <a:pt x="706070" y="1755493"/>
                </a:lnTo>
                <a:lnTo>
                  <a:pt x="738573" y="1798733"/>
                </a:lnTo>
                <a:lnTo>
                  <a:pt x="769626" y="1840838"/>
                </a:lnTo>
                <a:lnTo>
                  <a:pt x="799031" y="1881668"/>
                </a:lnTo>
                <a:lnTo>
                  <a:pt x="826589" y="1921085"/>
                </a:lnTo>
                <a:lnTo>
                  <a:pt x="852103" y="1958948"/>
                </a:lnTo>
                <a:lnTo>
                  <a:pt x="875374" y="1995117"/>
                </a:lnTo>
                <a:lnTo>
                  <a:pt x="896206" y="2029454"/>
                </a:lnTo>
                <a:lnTo>
                  <a:pt x="941627" y="2117361"/>
                </a:lnTo>
                <a:lnTo>
                  <a:pt x="963574" y="2171570"/>
                </a:lnTo>
                <a:lnTo>
                  <a:pt x="980874" y="2224379"/>
                </a:lnTo>
                <a:lnTo>
                  <a:pt x="994161" y="2275718"/>
                </a:lnTo>
                <a:lnTo>
                  <a:pt x="1004070" y="2325522"/>
                </a:lnTo>
                <a:lnTo>
                  <a:pt x="1011233" y="2373723"/>
                </a:lnTo>
                <a:lnTo>
                  <a:pt x="1016286" y="2420253"/>
                </a:lnTo>
                <a:lnTo>
                  <a:pt x="1019861" y="2465046"/>
                </a:lnTo>
                <a:lnTo>
                  <a:pt x="1022594" y="2508033"/>
                </a:lnTo>
                <a:lnTo>
                  <a:pt x="1025117" y="2549148"/>
                </a:lnTo>
                <a:lnTo>
                  <a:pt x="1028064" y="2588324"/>
                </a:lnTo>
                <a:lnTo>
                  <a:pt x="1037769" y="2660586"/>
                </a:lnTo>
                <a:lnTo>
                  <a:pt x="1056779" y="2724282"/>
                </a:lnTo>
                <a:lnTo>
                  <a:pt x="1090165" y="2778872"/>
                </a:lnTo>
                <a:lnTo>
                  <a:pt x="1143000" y="2823818"/>
                </a:lnTo>
                <a:lnTo>
                  <a:pt x="1211138" y="2857033"/>
                </a:lnTo>
                <a:lnTo>
                  <a:pt x="1251937" y="2871244"/>
                </a:lnTo>
                <a:lnTo>
                  <a:pt x="1296531" y="2883825"/>
                </a:lnTo>
                <a:lnTo>
                  <a:pt x="1344404" y="2894751"/>
                </a:lnTo>
                <a:lnTo>
                  <a:pt x="1395037" y="2903995"/>
                </a:lnTo>
                <a:lnTo>
                  <a:pt x="1447912" y="2911533"/>
                </a:lnTo>
                <a:lnTo>
                  <a:pt x="1502512" y="2917340"/>
                </a:lnTo>
                <a:lnTo>
                  <a:pt x="1558318" y="2921390"/>
                </a:lnTo>
                <a:lnTo>
                  <a:pt x="1614813" y="2923658"/>
                </a:lnTo>
                <a:lnTo>
                  <a:pt x="1671479" y="2924120"/>
                </a:lnTo>
                <a:lnTo>
                  <a:pt x="1727798" y="2922749"/>
                </a:lnTo>
                <a:lnTo>
                  <a:pt x="1783252" y="2919522"/>
                </a:lnTo>
                <a:lnTo>
                  <a:pt x="1837323" y="2914412"/>
                </a:lnTo>
                <a:lnTo>
                  <a:pt x="1889493" y="2907394"/>
                </a:lnTo>
                <a:lnTo>
                  <a:pt x="1939245" y="2898443"/>
                </a:lnTo>
                <a:lnTo>
                  <a:pt x="1986060" y="2887535"/>
                </a:lnTo>
                <a:lnTo>
                  <a:pt x="2029421" y="2874643"/>
                </a:lnTo>
                <a:lnTo>
                  <a:pt x="2068810" y="2859744"/>
                </a:lnTo>
                <a:lnTo>
                  <a:pt x="2103709" y="2842810"/>
                </a:lnTo>
                <a:lnTo>
                  <a:pt x="2161218" y="2800539"/>
                </a:lnTo>
                <a:lnTo>
                  <a:pt x="2202989" y="2746514"/>
                </a:lnTo>
                <a:lnTo>
                  <a:pt x="2229697" y="2682748"/>
                </a:lnTo>
                <a:lnTo>
                  <a:pt x="2244806" y="2609503"/>
                </a:lnTo>
                <a:lnTo>
                  <a:pt x="2249094" y="2569408"/>
                </a:lnTo>
                <a:lnTo>
                  <a:pt x="2251782" y="2527042"/>
                </a:lnTo>
                <a:lnTo>
                  <a:pt x="2253304" y="2482436"/>
                </a:lnTo>
                <a:lnTo>
                  <a:pt x="2254093" y="2435624"/>
                </a:lnTo>
                <a:lnTo>
                  <a:pt x="2254582" y="2386638"/>
                </a:lnTo>
                <a:lnTo>
                  <a:pt x="2255204" y="2335511"/>
                </a:lnTo>
                <a:lnTo>
                  <a:pt x="2256393" y="2282276"/>
                </a:lnTo>
                <a:lnTo>
                  <a:pt x="2258581" y="2226965"/>
                </a:lnTo>
                <a:lnTo>
                  <a:pt x="2262203" y="2169611"/>
                </a:lnTo>
                <a:lnTo>
                  <a:pt x="2267691" y="2110247"/>
                </a:lnTo>
                <a:lnTo>
                  <a:pt x="2275479" y="2048905"/>
                </a:lnTo>
                <a:lnTo>
                  <a:pt x="2286000" y="1985618"/>
                </a:lnTo>
                <a:lnTo>
                  <a:pt x="2293686" y="1946233"/>
                </a:lnTo>
                <a:lnTo>
                  <a:pt x="2302398" y="1904350"/>
                </a:lnTo>
                <a:lnTo>
                  <a:pt x="2312046" y="1860150"/>
                </a:lnTo>
                <a:lnTo>
                  <a:pt x="2322537" y="1813816"/>
                </a:lnTo>
                <a:lnTo>
                  <a:pt x="2333781" y="1765527"/>
                </a:lnTo>
                <a:lnTo>
                  <a:pt x="2345689" y="1715466"/>
                </a:lnTo>
                <a:lnTo>
                  <a:pt x="2358168" y="1663813"/>
                </a:lnTo>
                <a:lnTo>
                  <a:pt x="2371129" y="1610750"/>
                </a:lnTo>
                <a:lnTo>
                  <a:pt x="2384481" y="1556458"/>
                </a:lnTo>
                <a:lnTo>
                  <a:pt x="2398132" y="1501119"/>
                </a:lnTo>
                <a:lnTo>
                  <a:pt x="2411993" y="1444912"/>
                </a:lnTo>
                <a:lnTo>
                  <a:pt x="2425972" y="1388021"/>
                </a:lnTo>
                <a:lnTo>
                  <a:pt x="2439980" y="1330626"/>
                </a:lnTo>
                <a:lnTo>
                  <a:pt x="2453924" y="1272908"/>
                </a:lnTo>
                <a:lnTo>
                  <a:pt x="2467715" y="1215049"/>
                </a:lnTo>
                <a:lnTo>
                  <a:pt x="2481262" y="1157229"/>
                </a:lnTo>
                <a:lnTo>
                  <a:pt x="2494474" y="1099630"/>
                </a:lnTo>
                <a:lnTo>
                  <a:pt x="2507260" y="1042434"/>
                </a:lnTo>
                <a:lnTo>
                  <a:pt x="2519531" y="985821"/>
                </a:lnTo>
                <a:lnTo>
                  <a:pt x="2531194" y="929973"/>
                </a:lnTo>
                <a:lnTo>
                  <a:pt x="2542159" y="875071"/>
                </a:lnTo>
                <a:lnTo>
                  <a:pt x="2552337" y="821296"/>
                </a:lnTo>
                <a:lnTo>
                  <a:pt x="2561635" y="768829"/>
                </a:lnTo>
                <a:lnTo>
                  <a:pt x="2569964" y="717853"/>
                </a:lnTo>
                <a:lnTo>
                  <a:pt x="2577232" y="668547"/>
                </a:lnTo>
                <a:lnTo>
                  <a:pt x="2583349" y="621093"/>
                </a:lnTo>
                <a:lnTo>
                  <a:pt x="2588224" y="575673"/>
                </a:lnTo>
                <a:lnTo>
                  <a:pt x="2591767" y="532468"/>
                </a:lnTo>
                <a:lnTo>
                  <a:pt x="2593887" y="491658"/>
                </a:lnTo>
                <a:lnTo>
                  <a:pt x="2594492" y="453426"/>
                </a:lnTo>
                <a:lnTo>
                  <a:pt x="2593494" y="417952"/>
                </a:lnTo>
                <a:lnTo>
                  <a:pt x="2581757" y="329796"/>
                </a:lnTo>
                <a:lnTo>
                  <a:pt x="2568295" y="279255"/>
                </a:lnTo>
                <a:lnTo>
                  <a:pt x="2550738" y="233610"/>
                </a:lnTo>
                <a:lnTo>
                  <a:pt x="2529411" y="192675"/>
                </a:lnTo>
                <a:lnTo>
                  <a:pt x="2504642" y="156263"/>
                </a:lnTo>
                <a:lnTo>
                  <a:pt x="2476755" y="124189"/>
                </a:lnTo>
                <a:lnTo>
                  <a:pt x="2446077" y="96266"/>
                </a:lnTo>
                <a:lnTo>
                  <a:pt x="2412932" y="72309"/>
                </a:lnTo>
                <a:lnTo>
                  <a:pt x="2377647" y="52130"/>
                </a:lnTo>
                <a:lnTo>
                  <a:pt x="2340548" y="35545"/>
                </a:lnTo>
                <a:lnTo>
                  <a:pt x="2301959" y="22367"/>
                </a:lnTo>
                <a:lnTo>
                  <a:pt x="2262207" y="12409"/>
                </a:lnTo>
                <a:lnTo>
                  <a:pt x="2221618" y="5486"/>
                </a:lnTo>
                <a:lnTo>
                  <a:pt x="2180517" y="1412"/>
                </a:lnTo>
                <a:lnTo>
                  <a:pt x="2139230" y="0"/>
                </a:lnTo>
                <a:lnTo>
                  <a:pt x="2098082" y="1064"/>
                </a:lnTo>
                <a:lnTo>
                  <a:pt x="2057400" y="4418"/>
                </a:lnTo>
                <a:lnTo>
                  <a:pt x="1983174" y="23263"/>
                </a:lnTo>
                <a:lnTo>
                  <a:pt x="1942342" y="40174"/>
                </a:lnTo>
                <a:lnTo>
                  <a:pt x="1899489" y="61355"/>
                </a:lnTo>
                <a:lnTo>
                  <a:pt x="1854958" y="86262"/>
                </a:lnTo>
                <a:lnTo>
                  <a:pt x="1809092" y="114352"/>
                </a:lnTo>
                <a:lnTo>
                  <a:pt x="1762235" y="145083"/>
                </a:lnTo>
                <a:lnTo>
                  <a:pt x="1714731" y="177910"/>
                </a:lnTo>
                <a:lnTo>
                  <a:pt x="1666923" y="212293"/>
                </a:lnTo>
                <a:lnTo>
                  <a:pt x="1619154" y="247687"/>
                </a:lnTo>
                <a:lnTo>
                  <a:pt x="1571768" y="283549"/>
                </a:lnTo>
                <a:lnTo>
                  <a:pt x="1525109" y="319338"/>
                </a:lnTo>
                <a:lnTo>
                  <a:pt x="1479519" y="354509"/>
                </a:lnTo>
                <a:lnTo>
                  <a:pt x="1435343" y="388520"/>
                </a:lnTo>
                <a:lnTo>
                  <a:pt x="1392924" y="420827"/>
                </a:lnTo>
                <a:lnTo>
                  <a:pt x="1352604" y="450889"/>
                </a:lnTo>
                <a:lnTo>
                  <a:pt x="1314729" y="478162"/>
                </a:lnTo>
                <a:lnTo>
                  <a:pt x="1279641" y="502103"/>
                </a:lnTo>
                <a:lnTo>
                  <a:pt x="1219200" y="537818"/>
                </a:lnTo>
                <a:lnTo>
                  <a:pt x="1181290" y="556067"/>
                </a:lnTo>
                <a:lnTo>
                  <a:pt x="1137189" y="571894"/>
                </a:lnTo>
                <a:lnTo>
                  <a:pt x="1126236" y="571854"/>
                </a:lnTo>
                <a:lnTo>
                  <a:pt x="1119505" y="568100"/>
                </a:lnTo>
                <a:lnTo>
                  <a:pt x="1114615" y="561821"/>
                </a:lnTo>
                <a:lnTo>
                  <a:pt x="1109186" y="554209"/>
                </a:lnTo>
                <a:lnTo>
                  <a:pt x="1100836" y="546454"/>
                </a:lnTo>
                <a:lnTo>
                  <a:pt x="1087183" y="539747"/>
                </a:lnTo>
                <a:lnTo>
                  <a:pt x="1065847" y="535278"/>
                </a:lnTo>
                <a:lnTo>
                  <a:pt x="1034446" y="534238"/>
                </a:lnTo>
                <a:lnTo>
                  <a:pt x="990600" y="53781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42227" y="44508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42227" y="44508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13627" y="44508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13627" y="44508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42227" y="46794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42227" y="46794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89639" y="52890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89639" y="52890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18239" y="55176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18239" y="55176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46839" y="52890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46839" y="52890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18239" y="52890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18239" y="52890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70827" y="44508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70827" y="44508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70827" y="46794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70827" y="46794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18239" y="50604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18239" y="50604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42227" y="42222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2227" y="42222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328027" y="44508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328027" y="44508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70827" y="39936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70827" y="39936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99427" y="42222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99427" y="42222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99427" y="44508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099427" y="44508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70827" y="42222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70827" y="42222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70827" y="49080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70827" y="49080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8062086" y="2756661"/>
            <a:ext cx="104203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3333CC"/>
                </a:solidFill>
                <a:latin typeface="NSimSun"/>
                <a:cs typeface="NSimSun"/>
              </a:rPr>
              <a:t>区域A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70671" y="4615954"/>
            <a:ext cx="104203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solidFill>
                  <a:srgbClr val="3333CC"/>
                </a:solidFill>
                <a:latin typeface="NSimSun"/>
                <a:cs typeface="NSimSun"/>
              </a:rPr>
              <a:t>区域B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056267" y="4363211"/>
            <a:ext cx="1300480" cy="482600"/>
          </a:xfrm>
          <a:custGeom>
            <a:avLst/>
            <a:gdLst/>
            <a:ahLst/>
            <a:cxnLst/>
            <a:rect l="l" t="t" r="r" b="b"/>
            <a:pathLst>
              <a:path w="1300479" h="482600">
                <a:moveTo>
                  <a:pt x="1223921" y="53556"/>
                </a:moveTo>
                <a:lnTo>
                  <a:pt x="1214322" y="26781"/>
                </a:lnTo>
                <a:lnTo>
                  <a:pt x="0" y="455675"/>
                </a:lnTo>
                <a:lnTo>
                  <a:pt x="9144" y="482345"/>
                </a:lnTo>
                <a:lnTo>
                  <a:pt x="1223921" y="53556"/>
                </a:lnTo>
                <a:close/>
              </a:path>
              <a:path w="1300479" h="482600">
                <a:moveTo>
                  <a:pt x="1299972" y="11429"/>
                </a:moveTo>
                <a:lnTo>
                  <a:pt x="1204722" y="0"/>
                </a:lnTo>
                <a:lnTo>
                  <a:pt x="1214322" y="26781"/>
                </a:lnTo>
                <a:lnTo>
                  <a:pt x="1227582" y="22097"/>
                </a:lnTo>
                <a:lnTo>
                  <a:pt x="1237488" y="48767"/>
                </a:lnTo>
                <a:lnTo>
                  <a:pt x="1237488" y="76786"/>
                </a:lnTo>
                <a:lnTo>
                  <a:pt x="1299972" y="11429"/>
                </a:lnTo>
                <a:close/>
              </a:path>
              <a:path w="1300479" h="482600">
                <a:moveTo>
                  <a:pt x="1237488" y="48767"/>
                </a:moveTo>
                <a:lnTo>
                  <a:pt x="1227582" y="22097"/>
                </a:lnTo>
                <a:lnTo>
                  <a:pt x="1214322" y="26781"/>
                </a:lnTo>
                <a:lnTo>
                  <a:pt x="1223921" y="53556"/>
                </a:lnTo>
                <a:lnTo>
                  <a:pt x="1237488" y="48767"/>
                </a:lnTo>
                <a:close/>
              </a:path>
              <a:path w="1300479" h="482600">
                <a:moveTo>
                  <a:pt x="1237488" y="76786"/>
                </a:moveTo>
                <a:lnTo>
                  <a:pt x="1237488" y="48767"/>
                </a:lnTo>
                <a:lnTo>
                  <a:pt x="1223921" y="53556"/>
                </a:lnTo>
                <a:lnTo>
                  <a:pt x="1233678" y="80771"/>
                </a:lnTo>
                <a:lnTo>
                  <a:pt x="1237488" y="7678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556627" y="3068573"/>
            <a:ext cx="1076325" cy="925194"/>
          </a:xfrm>
          <a:custGeom>
            <a:avLst/>
            <a:gdLst/>
            <a:ahLst/>
            <a:cxnLst/>
            <a:rect l="l" t="t" r="r" b="b"/>
            <a:pathLst>
              <a:path w="1076325" h="925195">
                <a:moveTo>
                  <a:pt x="55898" y="858541"/>
                </a:moveTo>
                <a:lnTo>
                  <a:pt x="37338" y="836676"/>
                </a:lnTo>
                <a:lnTo>
                  <a:pt x="0" y="925068"/>
                </a:lnTo>
                <a:lnTo>
                  <a:pt x="44958" y="914012"/>
                </a:lnTo>
                <a:lnTo>
                  <a:pt x="44958" y="867918"/>
                </a:lnTo>
                <a:lnTo>
                  <a:pt x="55898" y="858541"/>
                </a:lnTo>
                <a:close/>
              </a:path>
              <a:path w="1076325" h="925195">
                <a:moveTo>
                  <a:pt x="74458" y="880406"/>
                </a:moveTo>
                <a:lnTo>
                  <a:pt x="55898" y="858541"/>
                </a:lnTo>
                <a:lnTo>
                  <a:pt x="44958" y="867918"/>
                </a:lnTo>
                <a:lnTo>
                  <a:pt x="63246" y="890016"/>
                </a:lnTo>
                <a:lnTo>
                  <a:pt x="74458" y="880406"/>
                </a:lnTo>
                <a:close/>
              </a:path>
              <a:path w="1076325" h="925195">
                <a:moveTo>
                  <a:pt x="92964" y="902208"/>
                </a:moveTo>
                <a:lnTo>
                  <a:pt x="74458" y="880406"/>
                </a:lnTo>
                <a:lnTo>
                  <a:pt x="63246" y="890016"/>
                </a:lnTo>
                <a:lnTo>
                  <a:pt x="44958" y="867918"/>
                </a:lnTo>
                <a:lnTo>
                  <a:pt x="44958" y="914012"/>
                </a:lnTo>
                <a:lnTo>
                  <a:pt x="92964" y="902208"/>
                </a:lnTo>
                <a:close/>
              </a:path>
              <a:path w="1076325" h="925195">
                <a:moveTo>
                  <a:pt x="1075944" y="22098"/>
                </a:moveTo>
                <a:lnTo>
                  <a:pt x="1057656" y="0"/>
                </a:lnTo>
                <a:lnTo>
                  <a:pt x="55898" y="858541"/>
                </a:lnTo>
                <a:lnTo>
                  <a:pt x="74458" y="880406"/>
                </a:lnTo>
                <a:lnTo>
                  <a:pt x="1075944" y="2209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47039" y="4568952"/>
            <a:ext cx="1602105" cy="201295"/>
          </a:xfrm>
          <a:custGeom>
            <a:avLst/>
            <a:gdLst/>
            <a:ahLst/>
            <a:cxnLst/>
            <a:rect l="l" t="t" r="r" b="b"/>
            <a:pathLst>
              <a:path w="1602104" h="201295">
                <a:moveTo>
                  <a:pt x="89153" y="0"/>
                </a:moveTo>
                <a:lnTo>
                  <a:pt x="0" y="34289"/>
                </a:lnTo>
                <a:lnTo>
                  <a:pt x="70103" y="78186"/>
                </a:lnTo>
                <a:lnTo>
                  <a:pt x="70103" y="55625"/>
                </a:lnTo>
                <a:lnTo>
                  <a:pt x="72389" y="27431"/>
                </a:lnTo>
                <a:lnTo>
                  <a:pt x="86584" y="28782"/>
                </a:lnTo>
                <a:lnTo>
                  <a:pt x="89153" y="0"/>
                </a:lnTo>
                <a:close/>
              </a:path>
              <a:path w="1602104" h="201295">
                <a:moveTo>
                  <a:pt x="86584" y="28782"/>
                </a:moveTo>
                <a:lnTo>
                  <a:pt x="72389" y="27431"/>
                </a:lnTo>
                <a:lnTo>
                  <a:pt x="70103" y="55625"/>
                </a:lnTo>
                <a:lnTo>
                  <a:pt x="84068" y="56955"/>
                </a:lnTo>
                <a:lnTo>
                  <a:pt x="86584" y="28782"/>
                </a:lnTo>
                <a:close/>
              </a:path>
              <a:path w="1602104" h="201295">
                <a:moveTo>
                  <a:pt x="84068" y="56955"/>
                </a:moveTo>
                <a:lnTo>
                  <a:pt x="70103" y="55625"/>
                </a:lnTo>
                <a:lnTo>
                  <a:pt x="70103" y="78186"/>
                </a:lnTo>
                <a:lnTo>
                  <a:pt x="81534" y="85343"/>
                </a:lnTo>
                <a:lnTo>
                  <a:pt x="84068" y="56955"/>
                </a:lnTo>
                <a:close/>
              </a:path>
              <a:path w="1602104" h="201295">
                <a:moveTo>
                  <a:pt x="1601723" y="172973"/>
                </a:moveTo>
                <a:lnTo>
                  <a:pt x="86584" y="28782"/>
                </a:lnTo>
                <a:lnTo>
                  <a:pt x="84068" y="56955"/>
                </a:lnTo>
                <a:lnTo>
                  <a:pt x="1598676" y="201167"/>
                </a:lnTo>
                <a:lnTo>
                  <a:pt x="1601723" y="1729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8291461" y="4361942"/>
            <a:ext cx="14484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solidFill>
                  <a:srgbClr val="3333CC"/>
                </a:solidFill>
                <a:latin typeface="NSimSun"/>
                <a:cs typeface="NSimSun"/>
              </a:rPr>
              <a:t>种子像素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210953" y="5412485"/>
            <a:ext cx="1983739" cy="348615"/>
          </a:xfrm>
          <a:custGeom>
            <a:avLst/>
            <a:gdLst/>
            <a:ahLst/>
            <a:cxnLst/>
            <a:rect l="l" t="t" r="r" b="b"/>
            <a:pathLst>
              <a:path w="1983739" h="348614">
                <a:moveTo>
                  <a:pt x="1900667" y="56294"/>
                </a:moveTo>
                <a:lnTo>
                  <a:pt x="1896343" y="28062"/>
                </a:lnTo>
                <a:lnTo>
                  <a:pt x="0" y="320040"/>
                </a:lnTo>
                <a:lnTo>
                  <a:pt x="4572" y="348234"/>
                </a:lnTo>
                <a:lnTo>
                  <a:pt x="1900667" y="56294"/>
                </a:lnTo>
                <a:close/>
              </a:path>
              <a:path w="1983739" h="348614">
                <a:moveTo>
                  <a:pt x="1983486" y="28956"/>
                </a:moveTo>
                <a:lnTo>
                  <a:pt x="1892045" y="0"/>
                </a:lnTo>
                <a:lnTo>
                  <a:pt x="1896343" y="28062"/>
                </a:lnTo>
                <a:lnTo>
                  <a:pt x="1910333" y="25908"/>
                </a:lnTo>
                <a:lnTo>
                  <a:pt x="1914906" y="54102"/>
                </a:lnTo>
                <a:lnTo>
                  <a:pt x="1914906" y="77561"/>
                </a:lnTo>
                <a:lnTo>
                  <a:pt x="1983486" y="28956"/>
                </a:lnTo>
                <a:close/>
              </a:path>
              <a:path w="1983739" h="348614">
                <a:moveTo>
                  <a:pt x="1914906" y="54102"/>
                </a:moveTo>
                <a:lnTo>
                  <a:pt x="1910333" y="25908"/>
                </a:lnTo>
                <a:lnTo>
                  <a:pt x="1896343" y="28062"/>
                </a:lnTo>
                <a:lnTo>
                  <a:pt x="1900667" y="56294"/>
                </a:lnTo>
                <a:lnTo>
                  <a:pt x="1914906" y="54102"/>
                </a:lnTo>
                <a:close/>
              </a:path>
              <a:path w="1983739" h="348614">
                <a:moveTo>
                  <a:pt x="1914906" y="77561"/>
                </a:moveTo>
                <a:lnTo>
                  <a:pt x="1914906" y="54102"/>
                </a:lnTo>
                <a:lnTo>
                  <a:pt x="1900667" y="56294"/>
                </a:lnTo>
                <a:lnTo>
                  <a:pt x="1905000" y="84582"/>
                </a:lnTo>
                <a:lnTo>
                  <a:pt x="1914906" y="7756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1774825" y="5504942"/>
            <a:ext cx="14484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solidFill>
                  <a:srgbClr val="3333CC"/>
                </a:solidFill>
                <a:latin typeface="NSimSun"/>
                <a:cs typeface="NSimSun"/>
              </a:rPr>
              <a:t>种子像素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25879" y="959865"/>
            <a:ext cx="1650364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68729" y="1821941"/>
            <a:ext cx="7516495" cy="2061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83565" algn="l"/>
              </a:tabLst>
            </a:pPr>
            <a:r>
              <a:rPr dirty="0" sz="25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600">
                <a:latin typeface="NSimSun"/>
                <a:cs typeface="NSimSun"/>
              </a:rPr>
              <a:t>区域分裂与合并</a:t>
            </a:r>
            <a:endParaRPr sz="36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算法实现：</a:t>
            </a:r>
            <a:endParaRPr sz="3200">
              <a:latin typeface="NSimSun"/>
              <a:cs typeface="NSimSun"/>
            </a:endParaRPr>
          </a:p>
          <a:p>
            <a:pPr marL="1155700" marR="5080" indent="-228600">
              <a:lnSpc>
                <a:spcPct val="100000"/>
              </a:lnSpc>
              <a:spcBef>
                <a:spcPts val="660"/>
              </a:spcBef>
            </a:pPr>
            <a:r>
              <a:rPr dirty="0" sz="2800" spc="-5">
                <a:latin typeface="NSimSun"/>
                <a:cs typeface="NSimSun"/>
              </a:rPr>
              <a:t>1）对图像中灰度级不同的区域，均分为四 个子区域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84639" y="3993641"/>
            <a:ext cx="5029200" cy="2895600"/>
          </a:xfrm>
          <a:custGeom>
            <a:avLst/>
            <a:gdLst/>
            <a:ahLst/>
            <a:cxnLst/>
            <a:rect l="l" t="t" r="r" b="b"/>
            <a:pathLst>
              <a:path w="5029200" h="2895600">
                <a:moveTo>
                  <a:pt x="0" y="0"/>
                </a:moveTo>
                <a:lnTo>
                  <a:pt x="0" y="2895600"/>
                </a:lnTo>
                <a:lnTo>
                  <a:pt x="5029199" y="2895600"/>
                </a:lnTo>
                <a:lnTo>
                  <a:pt x="5029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84639" y="3993641"/>
            <a:ext cx="5029200" cy="2895600"/>
          </a:xfrm>
          <a:custGeom>
            <a:avLst/>
            <a:gdLst/>
            <a:ahLst/>
            <a:cxnLst/>
            <a:rect l="l" t="t" r="r" b="b"/>
            <a:pathLst>
              <a:path w="5029200" h="2895600">
                <a:moveTo>
                  <a:pt x="0" y="0"/>
                </a:moveTo>
                <a:lnTo>
                  <a:pt x="0" y="2895600"/>
                </a:lnTo>
                <a:lnTo>
                  <a:pt x="5029199" y="2895600"/>
                </a:lnTo>
                <a:lnTo>
                  <a:pt x="5029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12093" y="4689611"/>
            <a:ext cx="1968500" cy="1644014"/>
          </a:xfrm>
          <a:custGeom>
            <a:avLst/>
            <a:gdLst/>
            <a:ahLst/>
            <a:cxnLst/>
            <a:rect l="l" t="t" r="r" b="b"/>
            <a:pathLst>
              <a:path w="1968500" h="1644014">
                <a:moveTo>
                  <a:pt x="1202779" y="408313"/>
                </a:moveTo>
                <a:lnTo>
                  <a:pt x="1201786" y="364401"/>
                </a:lnTo>
                <a:lnTo>
                  <a:pt x="1196855" y="323115"/>
                </a:lnTo>
                <a:lnTo>
                  <a:pt x="1187037" y="285177"/>
                </a:lnTo>
                <a:lnTo>
                  <a:pt x="1148946" y="222240"/>
                </a:lnTo>
                <a:lnTo>
                  <a:pt x="1088449" y="173458"/>
                </a:lnTo>
                <a:lnTo>
                  <a:pt x="1050720" y="150254"/>
                </a:lnTo>
                <a:lnTo>
                  <a:pt x="1008872" y="128071"/>
                </a:lnTo>
                <a:lnTo>
                  <a:pt x="963559" y="107078"/>
                </a:lnTo>
                <a:lnTo>
                  <a:pt x="915433" y="87448"/>
                </a:lnTo>
                <a:lnTo>
                  <a:pt x="865146" y="69351"/>
                </a:lnTo>
                <a:lnTo>
                  <a:pt x="813351" y="52960"/>
                </a:lnTo>
                <a:lnTo>
                  <a:pt x="760699" y="38444"/>
                </a:lnTo>
                <a:lnTo>
                  <a:pt x="707843" y="25975"/>
                </a:lnTo>
                <a:lnTo>
                  <a:pt x="655436" y="15726"/>
                </a:lnTo>
                <a:lnTo>
                  <a:pt x="604130" y="7865"/>
                </a:lnTo>
                <a:lnTo>
                  <a:pt x="554578" y="2566"/>
                </a:lnTo>
                <a:lnTo>
                  <a:pt x="507430" y="0"/>
                </a:lnTo>
                <a:lnTo>
                  <a:pt x="463341" y="336"/>
                </a:lnTo>
                <a:lnTo>
                  <a:pt x="422962" y="3747"/>
                </a:lnTo>
                <a:lnTo>
                  <a:pt x="346735" y="23516"/>
                </a:lnTo>
                <a:lnTo>
                  <a:pt x="307858" y="42515"/>
                </a:lnTo>
                <a:lnTo>
                  <a:pt x="270480" y="66783"/>
                </a:lnTo>
                <a:lnTo>
                  <a:pt x="234768" y="95700"/>
                </a:lnTo>
                <a:lnTo>
                  <a:pt x="200889" y="128645"/>
                </a:lnTo>
                <a:lnTo>
                  <a:pt x="169009" y="164999"/>
                </a:lnTo>
                <a:lnTo>
                  <a:pt x="139296" y="204143"/>
                </a:lnTo>
                <a:lnTo>
                  <a:pt x="111915" y="245456"/>
                </a:lnTo>
                <a:lnTo>
                  <a:pt x="87033" y="288318"/>
                </a:lnTo>
                <a:lnTo>
                  <a:pt x="64817" y="332111"/>
                </a:lnTo>
                <a:lnTo>
                  <a:pt x="45434" y="376213"/>
                </a:lnTo>
                <a:lnTo>
                  <a:pt x="29050" y="420005"/>
                </a:lnTo>
                <a:lnTo>
                  <a:pt x="15832" y="462868"/>
                </a:lnTo>
                <a:lnTo>
                  <a:pt x="5946" y="504180"/>
                </a:lnTo>
                <a:lnTo>
                  <a:pt x="184" y="549158"/>
                </a:lnTo>
                <a:lnTo>
                  <a:pt x="0" y="596551"/>
                </a:lnTo>
                <a:lnTo>
                  <a:pt x="4666" y="645882"/>
                </a:lnTo>
                <a:lnTo>
                  <a:pt x="13457" y="696672"/>
                </a:lnTo>
                <a:lnTo>
                  <a:pt x="25646" y="748442"/>
                </a:lnTo>
                <a:lnTo>
                  <a:pt x="40507" y="800713"/>
                </a:lnTo>
                <a:lnTo>
                  <a:pt x="57314" y="853008"/>
                </a:lnTo>
                <a:lnTo>
                  <a:pt x="75341" y="904846"/>
                </a:lnTo>
                <a:lnTo>
                  <a:pt x="129474" y="1052841"/>
                </a:lnTo>
                <a:lnTo>
                  <a:pt x="145116" y="1098070"/>
                </a:lnTo>
                <a:lnTo>
                  <a:pt x="158346" y="1140450"/>
                </a:lnTo>
                <a:lnTo>
                  <a:pt x="174936" y="1200160"/>
                </a:lnTo>
                <a:lnTo>
                  <a:pt x="206493" y="1320565"/>
                </a:lnTo>
                <a:lnTo>
                  <a:pt x="222086" y="1377772"/>
                </a:lnTo>
                <a:lnTo>
                  <a:pt x="237974" y="1430659"/>
                </a:lnTo>
                <a:lnTo>
                  <a:pt x="254471" y="1477480"/>
                </a:lnTo>
                <a:lnTo>
                  <a:pt x="271889" y="1516494"/>
                </a:lnTo>
                <a:lnTo>
                  <a:pt x="310746" y="1564122"/>
                </a:lnTo>
                <a:lnTo>
                  <a:pt x="342643" y="1567744"/>
                </a:lnTo>
                <a:lnTo>
                  <a:pt x="357770" y="1561550"/>
                </a:lnTo>
                <a:lnTo>
                  <a:pt x="357770" y="642917"/>
                </a:lnTo>
                <a:lnTo>
                  <a:pt x="359414" y="588900"/>
                </a:lnTo>
                <a:lnTo>
                  <a:pt x="362941" y="539559"/>
                </a:lnTo>
                <a:lnTo>
                  <a:pt x="368564" y="496343"/>
                </a:lnTo>
                <a:lnTo>
                  <a:pt x="386946" y="434076"/>
                </a:lnTo>
                <a:lnTo>
                  <a:pt x="440036" y="385344"/>
                </a:lnTo>
                <a:lnTo>
                  <a:pt x="475684" y="377565"/>
                </a:lnTo>
                <a:lnTo>
                  <a:pt x="515628" y="380832"/>
                </a:lnTo>
                <a:lnTo>
                  <a:pt x="558537" y="395136"/>
                </a:lnTo>
                <a:lnTo>
                  <a:pt x="603080" y="420468"/>
                </a:lnTo>
                <a:lnTo>
                  <a:pt x="647926" y="456819"/>
                </a:lnTo>
                <a:lnTo>
                  <a:pt x="691746" y="504180"/>
                </a:lnTo>
                <a:lnTo>
                  <a:pt x="728644" y="561967"/>
                </a:lnTo>
                <a:lnTo>
                  <a:pt x="746426" y="597896"/>
                </a:lnTo>
                <a:lnTo>
                  <a:pt x="763974" y="637741"/>
                </a:lnTo>
                <a:lnTo>
                  <a:pt x="781443" y="680920"/>
                </a:lnTo>
                <a:lnTo>
                  <a:pt x="798990" y="726854"/>
                </a:lnTo>
                <a:lnTo>
                  <a:pt x="853671" y="875370"/>
                </a:lnTo>
                <a:lnTo>
                  <a:pt x="873100" y="926510"/>
                </a:lnTo>
                <a:lnTo>
                  <a:pt x="893391" y="977500"/>
                </a:lnTo>
                <a:lnTo>
                  <a:pt x="914701" y="1027759"/>
                </a:lnTo>
                <a:lnTo>
                  <a:pt x="937188" y="1076705"/>
                </a:lnTo>
                <a:lnTo>
                  <a:pt x="961007" y="1123759"/>
                </a:lnTo>
                <a:lnTo>
                  <a:pt x="986315" y="1168338"/>
                </a:lnTo>
                <a:lnTo>
                  <a:pt x="1013270" y="1209861"/>
                </a:lnTo>
                <a:lnTo>
                  <a:pt x="1042028" y="1247749"/>
                </a:lnTo>
                <a:lnTo>
                  <a:pt x="1072746" y="1281420"/>
                </a:lnTo>
                <a:lnTo>
                  <a:pt x="1106641" y="1313066"/>
                </a:lnTo>
                <a:lnTo>
                  <a:pt x="1144459" y="1345047"/>
                </a:lnTo>
                <a:lnTo>
                  <a:pt x="1179164" y="1371995"/>
                </a:lnTo>
                <a:lnTo>
                  <a:pt x="1179171" y="686410"/>
                </a:lnTo>
                <a:lnTo>
                  <a:pt x="1181881" y="641936"/>
                </a:lnTo>
                <a:lnTo>
                  <a:pt x="1186347" y="595747"/>
                </a:lnTo>
                <a:lnTo>
                  <a:pt x="1196746" y="501119"/>
                </a:lnTo>
                <a:lnTo>
                  <a:pt x="1200783" y="454127"/>
                </a:lnTo>
                <a:lnTo>
                  <a:pt x="1202779" y="408313"/>
                </a:lnTo>
                <a:close/>
              </a:path>
              <a:path w="1968500" h="1644014">
                <a:moveTo>
                  <a:pt x="539346" y="1352286"/>
                </a:moveTo>
                <a:lnTo>
                  <a:pt x="537548" y="1322793"/>
                </a:lnTo>
                <a:lnTo>
                  <a:pt x="524534" y="1294934"/>
                </a:lnTo>
                <a:lnTo>
                  <a:pt x="503448" y="1267057"/>
                </a:lnTo>
                <a:lnTo>
                  <a:pt x="477433" y="1237510"/>
                </a:lnTo>
                <a:lnTo>
                  <a:pt x="449632" y="1204642"/>
                </a:lnTo>
                <a:lnTo>
                  <a:pt x="423188" y="1166799"/>
                </a:lnTo>
                <a:lnTo>
                  <a:pt x="401245" y="1122331"/>
                </a:lnTo>
                <a:lnTo>
                  <a:pt x="386946" y="1069584"/>
                </a:lnTo>
                <a:lnTo>
                  <a:pt x="381165" y="1030301"/>
                </a:lnTo>
                <a:lnTo>
                  <a:pt x="375569" y="984107"/>
                </a:lnTo>
                <a:lnTo>
                  <a:pt x="370370" y="932449"/>
                </a:lnTo>
                <a:lnTo>
                  <a:pt x="365782" y="876778"/>
                </a:lnTo>
                <a:lnTo>
                  <a:pt x="362015" y="818541"/>
                </a:lnTo>
                <a:lnTo>
                  <a:pt x="359283" y="759186"/>
                </a:lnTo>
                <a:lnTo>
                  <a:pt x="357797" y="700162"/>
                </a:lnTo>
                <a:lnTo>
                  <a:pt x="357770" y="642917"/>
                </a:lnTo>
                <a:lnTo>
                  <a:pt x="357770" y="1561550"/>
                </a:lnTo>
                <a:lnTo>
                  <a:pt x="423193" y="1521375"/>
                </a:lnTo>
                <a:lnTo>
                  <a:pt x="463848" y="1481249"/>
                </a:lnTo>
                <a:lnTo>
                  <a:pt x="499424" y="1436404"/>
                </a:lnTo>
                <a:lnTo>
                  <a:pt x="525923" y="1391773"/>
                </a:lnTo>
                <a:lnTo>
                  <a:pt x="539346" y="1352286"/>
                </a:lnTo>
                <a:close/>
              </a:path>
              <a:path w="1968500" h="1644014">
                <a:moveTo>
                  <a:pt x="1968140" y="1193331"/>
                </a:moveTo>
                <a:lnTo>
                  <a:pt x="1966267" y="1137853"/>
                </a:lnTo>
                <a:lnTo>
                  <a:pt x="1961404" y="1085265"/>
                </a:lnTo>
                <a:lnTo>
                  <a:pt x="1953497" y="1036807"/>
                </a:lnTo>
                <a:lnTo>
                  <a:pt x="1942488" y="993719"/>
                </a:lnTo>
                <a:lnTo>
                  <a:pt x="1928323" y="957242"/>
                </a:lnTo>
                <a:lnTo>
                  <a:pt x="1887941" y="907760"/>
                </a:lnTo>
                <a:lnTo>
                  <a:pt x="1820928" y="884027"/>
                </a:lnTo>
                <a:lnTo>
                  <a:pt x="1778929" y="879394"/>
                </a:lnTo>
                <a:lnTo>
                  <a:pt x="1732609" y="878413"/>
                </a:lnTo>
                <a:lnTo>
                  <a:pt x="1682971" y="880207"/>
                </a:lnTo>
                <a:lnTo>
                  <a:pt x="1631020" y="883898"/>
                </a:lnTo>
                <a:lnTo>
                  <a:pt x="1577761" y="888609"/>
                </a:lnTo>
                <a:lnTo>
                  <a:pt x="1524199" y="893464"/>
                </a:lnTo>
                <a:lnTo>
                  <a:pt x="1471337" y="897584"/>
                </a:lnTo>
                <a:lnTo>
                  <a:pt x="1420181" y="900092"/>
                </a:lnTo>
                <a:lnTo>
                  <a:pt x="1371735" y="900111"/>
                </a:lnTo>
                <a:lnTo>
                  <a:pt x="1327004" y="896763"/>
                </a:lnTo>
                <a:lnTo>
                  <a:pt x="1286993" y="889172"/>
                </a:lnTo>
                <a:lnTo>
                  <a:pt x="1225146" y="857748"/>
                </a:lnTo>
                <a:lnTo>
                  <a:pt x="1191055" y="802313"/>
                </a:lnTo>
                <a:lnTo>
                  <a:pt x="1179164" y="728447"/>
                </a:lnTo>
                <a:lnTo>
                  <a:pt x="1179171" y="1372001"/>
                </a:lnTo>
                <a:lnTo>
                  <a:pt x="1229670" y="1408698"/>
                </a:lnTo>
                <a:lnTo>
                  <a:pt x="1275962" y="1439712"/>
                </a:lnTo>
                <a:lnTo>
                  <a:pt x="1323980" y="1469747"/>
                </a:lnTo>
                <a:lnTo>
                  <a:pt x="1373174" y="1498475"/>
                </a:lnTo>
                <a:lnTo>
                  <a:pt x="1422994" y="1525566"/>
                </a:lnTo>
                <a:lnTo>
                  <a:pt x="1472891" y="1550692"/>
                </a:lnTo>
                <a:lnTo>
                  <a:pt x="1522315" y="1573526"/>
                </a:lnTo>
                <a:lnTo>
                  <a:pt x="1570717" y="1593738"/>
                </a:lnTo>
                <a:lnTo>
                  <a:pt x="1617547" y="1611000"/>
                </a:lnTo>
                <a:lnTo>
                  <a:pt x="1662256" y="1624983"/>
                </a:lnTo>
                <a:lnTo>
                  <a:pt x="1704294" y="1635360"/>
                </a:lnTo>
                <a:lnTo>
                  <a:pt x="1743112" y="1641801"/>
                </a:lnTo>
                <a:lnTo>
                  <a:pt x="1778159" y="1643978"/>
                </a:lnTo>
                <a:lnTo>
                  <a:pt x="1808887" y="1641563"/>
                </a:lnTo>
                <a:lnTo>
                  <a:pt x="1859695" y="1618056"/>
                </a:lnTo>
                <a:lnTo>
                  <a:pt x="1902244" y="1558422"/>
                </a:lnTo>
                <a:lnTo>
                  <a:pt x="1919732" y="1517438"/>
                </a:lnTo>
                <a:lnTo>
                  <a:pt x="1934622" y="1470663"/>
                </a:lnTo>
                <a:lnTo>
                  <a:pt x="1946858" y="1419338"/>
                </a:lnTo>
                <a:lnTo>
                  <a:pt x="1956383" y="1364702"/>
                </a:lnTo>
                <a:lnTo>
                  <a:pt x="1963143" y="1307995"/>
                </a:lnTo>
                <a:lnTo>
                  <a:pt x="1967080" y="1250458"/>
                </a:lnTo>
                <a:lnTo>
                  <a:pt x="1968140" y="1193331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12093" y="4689611"/>
            <a:ext cx="1968500" cy="1644014"/>
          </a:xfrm>
          <a:custGeom>
            <a:avLst/>
            <a:gdLst/>
            <a:ahLst/>
            <a:cxnLst/>
            <a:rect l="l" t="t" r="r" b="b"/>
            <a:pathLst>
              <a:path w="1968500" h="1644014">
                <a:moveTo>
                  <a:pt x="158346" y="1140450"/>
                </a:moveTo>
                <a:lnTo>
                  <a:pt x="145116" y="1098070"/>
                </a:lnTo>
                <a:lnTo>
                  <a:pt x="129474" y="1052841"/>
                </a:lnTo>
                <a:lnTo>
                  <a:pt x="112147" y="1005241"/>
                </a:lnTo>
                <a:lnTo>
                  <a:pt x="93860" y="955750"/>
                </a:lnTo>
                <a:lnTo>
                  <a:pt x="75341" y="904846"/>
                </a:lnTo>
                <a:lnTo>
                  <a:pt x="57314" y="853008"/>
                </a:lnTo>
                <a:lnTo>
                  <a:pt x="40507" y="800713"/>
                </a:lnTo>
                <a:lnTo>
                  <a:pt x="25646" y="748442"/>
                </a:lnTo>
                <a:lnTo>
                  <a:pt x="13457" y="696672"/>
                </a:lnTo>
                <a:lnTo>
                  <a:pt x="4666" y="645882"/>
                </a:lnTo>
                <a:lnTo>
                  <a:pt x="0" y="596551"/>
                </a:lnTo>
                <a:lnTo>
                  <a:pt x="184" y="549158"/>
                </a:lnTo>
                <a:lnTo>
                  <a:pt x="5946" y="504180"/>
                </a:lnTo>
                <a:lnTo>
                  <a:pt x="15832" y="462868"/>
                </a:lnTo>
                <a:lnTo>
                  <a:pt x="29050" y="420005"/>
                </a:lnTo>
                <a:lnTo>
                  <a:pt x="45434" y="376213"/>
                </a:lnTo>
                <a:lnTo>
                  <a:pt x="64817" y="332111"/>
                </a:lnTo>
                <a:lnTo>
                  <a:pt x="87033" y="288318"/>
                </a:lnTo>
                <a:lnTo>
                  <a:pt x="111915" y="245456"/>
                </a:lnTo>
                <a:lnTo>
                  <a:pt x="139296" y="204143"/>
                </a:lnTo>
                <a:lnTo>
                  <a:pt x="169009" y="164999"/>
                </a:lnTo>
                <a:lnTo>
                  <a:pt x="200889" y="128645"/>
                </a:lnTo>
                <a:lnTo>
                  <a:pt x="234768" y="95700"/>
                </a:lnTo>
                <a:lnTo>
                  <a:pt x="270480" y="66783"/>
                </a:lnTo>
                <a:lnTo>
                  <a:pt x="307858" y="42515"/>
                </a:lnTo>
                <a:lnTo>
                  <a:pt x="346735" y="23516"/>
                </a:lnTo>
                <a:lnTo>
                  <a:pt x="386946" y="10404"/>
                </a:lnTo>
                <a:lnTo>
                  <a:pt x="463341" y="336"/>
                </a:lnTo>
                <a:lnTo>
                  <a:pt x="507430" y="0"/>
                </a:lnTo>
                <a:lnTo>
                  <a:pt x="554578" y="2566"/>
                </a:lnTo>
                <a:lnTo>
                  <a:pt x="604130" y="7865"/>
                </a:lnTo>
                <a:lnTo>
                  <a:pt x="655436" y="15726"/>
                </a:lnTo>
                <a:lnTo>
                  <a:pt x="707843" y="25975"/>
                </a:lnTo>
                <a:lnTo>
                  <a:pt x="760699" y="38444"/>
                </a:lnTo>
                <a:lnTo>
                  <a:pt x="813351" y="52960"/>
                </a:lnTo>
                <a:lnTo>
                  <a:pt x="865146" y="69351"/>
                </a:lnTo>
                <a:lnTo>
                  <a:pt x="915433" y="87448"/>
                </a:lnTo>
                <a:lnTo>
                  <a:pt x="963559" y="107078"/>
                </a:lnTo>
                <a:lnTo>
                  <a:pt x="1008872" y="128071"/>
                </a:lnTo>
                <a:lnTo>
                  <a:pt x="1050720" y="150254"/>
                </a:lnTo>
                <a:lnTo>
                  <a:pt x="1088449" y="173458"/>
                </a:lnTo>
                <a:lnTo>
                  <a:pt x="1121409" y="197511"/>
                </a:lnTo>
                <a:lnTo>
                  <a:pt x="1171383" y="251311"/>
                </a:lnTo>
                <a:lnTo>
                  <a:pt x="1196855" y="323115"/>
                </a:lnTo>
                <a:lnTo>
                  <a:pt x="1201786" y="364401"/>
                </a:lnTo>
                <a:lnTo>
                  <a:pt x="1202779" y="408313"/>
                </a:lnTo>
                <a:lnTo>
                  <a:pt x="1200783" y="454127"/>
                </a:lnTo>
                <a:lnTo>
                  <a:pt x="1196746" y="501119"/>
                </a:lnTo>
                <a:lnTo>
                  <a:pt x="1191618" y="548567"/>
                </a:lnTo>
                <a:lnTo>
                  <a:pt x="1186347" y="595747"/>
                </a:lnTo>
                <a:lnTo>
                  <a:pt x="1181881" y="641936"/>
                </a:lnTo>
                <a:lnTo>
                  <a:pt x="1179171" y="686410"/>
                </a:lnTo>
                <a:lnTo>
                  <a:pt x="1179164" y="728447"/>
                </a:lnTo>
                <a:lnTo>
                  <a:pt x="1182809" y="767322"/>
                </a:lnTo>
                <a:lnTo>
                  <a:pt x="1204851" y="832696"/>
                </a:lnTo>
                <a:lnTo>
                  <a:pt x="1252705" y="876459"/>
                </a:lnTo>
                <a:lnTo>
                  <a:pt x="1327004" y="896763"/>
                </a:lnTo>
                <a:lnTo>
                  <a:pt x="1371735" y="900111"/>
                </a:lnTo>
                <a:lnTo>
                  <a:pt x="1420181" y="900092"/>
                </a:lnTo>
                <a:lnTo>
                  <a:pt x="1471337" y="897584"/>
                </a:lnTo>
                <a:lnTo>
                  <a:pt x="1524199" y="893464"/>
                </a:lnTo>
                <a:lnTo>
                  <a:pt x="1577761" y="888609"/>
                </a:lnTo>
                <a:lnTo>
                  <a:pt x="1631020" y="883898"/>
                </a:lnTo>
                <a:lnTo>
                  <a:pt x="1682971" y="880207"/>
                </a:lnTo>
                <a:lnTo>
                  <a:pt x="1732609" y="878413"/>
                </a:lnTo>
                <a:lnTo>
                  <a:pt x="1778929" y="879394"/>
                </a:lnTo>
                <a:lnTo>
                  <a:pt x="1820928" y="884027"/>
                </a:lnTo>
                <a:lnTo>
                  <a:pt x="1887941" y="907760"/>
                </a:lnTo>
                <a:lnTo>
                  <a:pt x="1928323" y="957242"/>
                </a:lnTo>
                <a:lnTo>
                  <a:pt x="1942488" y="993719"/>
                </a:lnTo>
                <a:lnTo>
                  <a:pt x="1953497" y="1036807"/>
                </a:lnTo>
                <a:lnTo>
                  <a:pt x="1961404" y="1085265"/>
                </a:lnTo>
                <a:lnTo>
                  <a:pt x="1966267" y="1137853"/>
                </a:lnTo>
                <a:lnTo>
                  <a:pt x="1968140" y="1193331"/>
                </a:lnTo>
                <a:lnTo>
                  <a:pt x="1967080" y="1250458"/>
                </a:lnTo>
                <a:lnTo>
                  <a:pt x="1963143" y="1307995"/>
                </a:lnTo>
                <a:lnTo>
                  <a:pt x="1956383" y="1364702"/>
                </a:lnTo>
                <a:lnTo>
                  <a:pt x="1946858" y="1419338"/>
                </a:lnTo>
                <a:lnTo>
                  <a:pt x="1934622" y="1470663"/>
                </a:lnTo>
                <a:lnTo>
                  <a:pt x="1919732" y="1517438"/>
                </a:lnTo>
                <a:lnTo>
                  <a:pt x="1902244" y="1558422"/>
                </a:lnTo>
                <a:lnTo>
                  <a:pt x="1882213" y="1592374"/>
                </a:lnTo>
                <a:lnTo>
                  <a:pt x="1834746" y="1634226"/>
                </a:lnTo>
                <a:lnTo>
                  <a:pt x="1778159" y="1643978"/>
                </a:lnTo>
                <a:lnTo>
                  <a:pt x="1743112" y="1641801"/>
                </a:lnTo>
                <a:lnTo>
                  <a:pt x="1704294" y="1635360"/>
                </a:lnTo>
                <a:lnTo>
                  <a:pt x="1662256" y="1624983"/>
                </a:lnTo>
                <a:lnTo>
                  <a:pt x="1617547" y="1611000"/>
                </a:lnTo>
                <a:lnTo>
                  <a:pt x="1570717" y="1593738"/>
                </a:lnTo>
                <a:lnTo>
                  <a:pt x="1522315" y="1573526"/>
                </a:lnTo>
                <a:lnTo>
                  <a:pt x="1472891" y="1550692"/>
                </a:lnTo>
                <a:lnTo>
                  <a:pt x="1422994" y="1525566"/>
                </a:lnTo>
                <a:lnTo>
                  <a:pt x="1373174" y="1498475"/>
                </a:lnTo>
                <a:lnTo>
                  <a:pt x="1323980" y="1469747"/>
                </a:lnTo>
                <a:lnTo>
                  <a:pt x="1275962" y="1439712"/>
                </a:lnTo>
                <a:lnTo>
                  <a:pt x="1229670" y="1408698"/>
                </a:lnTo>
                <a:lnTo>
                  <a:pt x="1185652" y="1377034"/>
                </a:lnTo>
                <a:lnTo>
                  <a:pt x="1144459" y="1345047"/>
                </a:lnTo>
                <a:lnTo>
                  <a:pt x="1106641" y="1313066"/>
                </a:lnTo>
                <a:lnTo>
                  <a:pt x="1072746" y="1281420"/>
                </a:lnTo>
                <a:lnTo>
                  <a:pt x="1042028" y="1247749"/>
                </a:lnTo>
                <a:lnTo>
                  <a:pt x="1013270" y="1209861"/>
                </a:lnTo>
                <a:lnTo>
                  <a:pt x="986315" y="1168338"/>
                </a:lnTo>
                <a:lnTo>
                  <a:pt x="961007" y="1123759"/>
                </a:lnTo>
                <a:lnTo>
                  <a:pt x="937188" y="1076705"/>
                </a:lnTo>
                <a:lnTo>
                  <a:pt x="914701" y="1027759"/>
                </a:lnTo>
                <a:lnTo>
                  <a:pt x="893391" y="977500"/>
                </a:lnTo>
                <a:lnTo>
                  <a:pt x="873100" y="926510"/>
                </a:lnTo>
                <a:lnTo>
                  <a:pt x="853671" y="875370"/>
                </a:lnTo>
                <a:lnTo>
                  <a:pt x="834947" y="824659"/>
                </a:lnTo>
                <a:lnTo>
                  <a:pt x="816773" y="774961"/>
                </a:lnTo>
                <a:lnTo>
                  <a:pt x="798990" y="726854"/>
                </a:lnTo>
                <a:lnTo>
                  <a:pt x="781443" y="680920"/>
                </a:lnTo>
                <a:lnTo>
                  <a:pt x="763974" y="637741"/>
                </a:lnTo>
                <a:lnTo>
                  <a:pt x="746426" y="597896"/>
                </a:lnTo>
                <a:lnTo>
                  <a:pt x="728644" y="561967"/>
                </a:lnTo>
                <a:lnTo>
                  <a:pt x="691746" y="504180"/>
                </a:lnTo>
                <a:lnTo>
                  <a:pt x="647926" y="456819"/>
                </a:lnTo>
                <a:lnTo>
                  <a:pt x="603080" y="420468"/>
                </a:lnTo>
                <a:lnTo>
                  <a:pt x="558537" y="395136"/>
                </a:lnTo>
                <a:lnTo>
                  <a:pt x="515628" y="380832"/>
                </a:lnTo>
                <a:lnTo>
                  <a:pt x="475684" y="377565"/>
                </a:lnTo>
                <a:lnTo>
                  <a:pt x="440036" y="385344"/>
                </a:lnTo>
                <a:lnTo>
                  <a:pt x="386946" y="434076"/>
                </a:lnTo>
                <a:lnTo>
                  <a:pt x="368564" y="496343"/>
                </a:lnTo>
                <a:lnTo>
                  <a:pt x="362941" y="539559"/>
                </a:lnTo>
                <a:lnTo>
                  <a:pt x="359414" y="588900"/>
                </a:lnTo>
                <a:lnTo>
                  <a:pt x="357770" y="642917"/>
                </a:lnTo>
                <a:lnTo>
                  <a:pt x="357797" y="700162"/>
                </a:lnTo>
                <a:lnTo>
                  <a:pt x="359283" y="759186"/>
                </a:lnTo>
                <a:lnTo>
                  <a:pt x="362015" y="818541"/>
                </a:lnTo>
                <a:lnTo>
                  <a:pt x="365782" y="876778"/>
                </a:lnTo>
                <a:lnTo>
                  <a:pt x="370370" y="932449"/>
                </a:lnTo>
                <a:lnTo>
                  <a:pt x="375569" y="984107"/>
                </a:lnTo>
                <a:lnTo>
                  <a:pt x="381165" y="1030301"/>
                </a:lnTo>
                <a:lnTo>
                  <a:pt x="386946" y="1069584"/>
                </a:lnTo>
                <a:lnTo>
                  <a:pt x="401245" y="1122331"/>
                </a:lnTo>
                <a:lnTo>
                  <a:pt x="423188" y="1166799"/>
                </a:lnTo>
                <a:lnTo>
                  <a:pt x="449632" y="1204642"/>
                </a:lnTo>
                <a:lnTo>
                  <a:pt x="477433" y="1237510"/>
                </a:lnTo>
                <a:lnTo>
                  <a:pt x="503448" y="1267057"/>
                </a:lnTo>
                <a:lnTo>
                  <a:pt x="524534" y="1294934"/>
                </a:lnTo>
                <a:lnTo>
                  <a:pt x="537548" y="1322793"/>
                </a:lnTo>
                <a:lnTo>
                  <a:pt x="539346" y="1352286"/>
                </a:lnTo>
                <a:lnTo>
                  <a:pt x="525923" y="1391773"/>
                </a:lnTo>
                <a:lnTo>
                  <a:pt x="499424" y="1436404"/>
                </a:lnTo>
                <a:lnTo>
                  <a:pt x="463848" y="1481249"/>
                </a:lnTo>
                <a:lnTo>
                  <a:pt x="423193" y="1521375"/>
                </a:lnTo>
                <a:lnTo>
                  <a:pt x="381458" y="1551850"/>
                </a:lnTo>
                <a:lnTo>
                  <a:pt x="342643" y="1567744"/>
                </a:lnTo>
                <a:lnTo>
                  <a:pt x="310746" y="1564122"/>
                </a:lnTo>
                <a:lnTo>
                  <a:pt x="271889" y="1516494"/>
                </a:lnTo>
                <a:lnTo>
                  <a:pt x="254471" y="1477480"/>
                </a:lnTo>
                <a:lnTo>
                  <a:pt x="237974" y="1430659"/>
                </a:lnTo>
                <a:lnTo>
                  <a:pt x="222086" y="1377772"/>
                </a:lnTo>
                <a:lnTo>
                  <a:pt x="206493" y="1320565"/>
                </a:lnTo>
                <a:lnTo>
                  <a:pt x="190881" y="1260780"/>
                </a:lnTo>
                <a:lnTo>
                  <a:pt x="174936" y="1200160"/>
                </a:lnTo>
                <a:lnTo>
                  <a:pt x="158346" y="11404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94439" y="4061083"/>
            <a:ext cx="2594610" cy="2709545"/>
          </a:xfrm>
          <a:custGeom>
            <a:avLst/>
            <a:gdLst/>
            <a:ahLst/>
            <a:cxnLst/>
            <a:rect l="l" t="t" r="r" b="b"/>
            <a:pathLst>
              <a:path w="2594609" h="2709545">
                <a:moveTo>
                  <a:pt x="2594502" y="424569"/>
                </a:moveTo>
                <a:lnTo>
                  <a:pt x="2590800" y="356992"/>
                </a:lnTo>
                <a:lnTo>
                  <a:pt x="2581042" y="302290"/>
                </a:lnTo>
                <a:lnTo>
                  <a:pt x="2566317" y="252915"/>
                </a:lnTo>
                <a:lnTo>
                  <a:pt x="2547016" y="208659"/>
                </a:lnTo>
                <a:lnTo>
                  <a:pt x="2523529" y="169314"/>
                </a:lnTo>
                <a:lnTo>
                  <a:pt x="2496247" y="134670"/>
                </a:lnTo>
                <a:lnTo>
                  <a:pt x="2465561" y="104519"/>
                </a:lnTo>
                <a:lnTo>
                  <a:pt x="2431860" y="78651"/>
                </a:lnTo>
                <a:lnTo>
                  <a:pt x="2395537" y="56859"/>
                </a:lnTo>
                <a:lnTo>
                  <a:pt x="2356981" y="38934"/>
                </a:lnTo>
                <a:lnTo>
                  <a:pt x="2316584" y="24666"/>
                </a:lnTo>
                <a:lnTo>
                  <a:pt x="2274735" y="13848"/>
                </a:lnTo>
                <a:lnTo>
                  <a:pt x="2231826" y="6270"/>
                </a:lnTo>
                <a:lnTo>
                  <a:pt x="2188247" y="1723"/>
                </a:lnTo>
                <a:lnTo>
                  <a:pt x="2144390" y="0"/>
                </a:lnTo>
                <a:lnTo>
                  <a:pt x="2100643" y="890"/>
                </a:lnTo>
                <a:lnTo>
                  <a:pt x="2057400" y="4186"/>
                </a:lnTo>
                <a:lnTo>
                  <a:pt x="1983174" y="21530"/>
                </a:lnTo>
                <a:lnTo>
                  <a:pt x="1942342" y="37141"/>
                </a:lnTo>
                <a:lnTo>
                  <a:pt x="1899489" y="56709"/>
                </a:lnTo>
                <a:lnTo>
                  <a:pt x="1854958" y="79731"/>
                </a:lnTo>
                <a:lnTo>
                  <a:pt x="1809092" y="105705"/>
                </a:lnTo>
                <a:lnTo>
                  <a:pt x="1762235" y="134128"/>
                </a:lnTo>
                <a:lnTo>
                  <a:pt x="1714731" y="164499"/>
                </a:lnTo>
                <a:lnTo>
                  <a:pt x="1666923" y="196314"/>
                </a:lnTo>
                <a:lnTo>
                  <a:pt x="1619154" y="229071"/>
                </a:lnTo>
                <a:lnTo>
                  <a:pt x="1571768" y="262269"/>
                </a:lnTo>
                <a:lnTo>
                  <a:pt x="1435343" y="359478"/>
                </a:lnTo>
                <a:lnTo>
                  <a:pt x="1392924" y="389413"/>
                </a:lnTo>
                <a:lnTo>
                  <a:pt x="1352604" y="417275"/>
                </a:lnTo>
                <a:lnTo>
                  <a:pt x="1314729" y="442564"/>
                </a:lnTo>
                <a:lnTo>
                  <a:pt x="1279641" y="464776"/>
                </a:lnTo>
                <a:lnTo>
                  <a:pt x="1219200" y="497962"/>
                </a:lnTo>
                <a:lnTo>
                  <a:pt x="1181290" y="514799"/>
                </a:lnTo>
                <a:lnTo>
                  <a:pt x="1137189" y="529359"/>
                </a:lnTo>
                <a:lnTo>
                  <a:pt x="1126236" y="529289"/>
                </a:lnTo>
                <a:lnTo>
                  <a:pt x="1119505" y="525790"/>
                </a:lnTo>
                <a:lnTo>
                  <a:pt x="1114615" y="519965"/>
                </a:lnTo>
                <a:lnTo>
                  <a:pt x="1109186" y="512918"/>
                </a:lnTo>
                <a:lnTo>
                  <a:pt x="1100836" y="505751"/>
                </a:lnTo>
                <a:lnTo>
                  <a:pt x="1087183" y="499569"/>
                </a:lnTo>
                <a:lnTo>
                  <a:pt x="1065847" y="495475"/>
                </a:lnTo>
                <a:lnTo>
                  <a:pt x="1034446" y="494571"/>
                </a:lnTo>
                <a:lnTo>
                  <a:pt x="990600" y="497962"/>
                </a:lnTo>
                <a:lnTo>
                  <a:pt x="962292" y="500216"/>
                </a:lnTo>
                <a:lnTo>
                  <a:pt x="928616" y="501216"/>
                </a:lnTo>
                <a:lnTo>
                  <a:pt x="890152" y="501177"/>
                </a:lnTo>
                <a:lnTo>
                  <a:pt x="847478" y="500312"/>
                </a:lnTo>
                <a:lnTo>
                  <a:pt x="801170" y="498835"/>
                </a:lnTo>
                <a:lnTo>
                  <a:pt x="751808" y="496962"/>
                </a:lnTo>
                <a:lnTo>
                  <a:pt x="699969" y="494906"/>
                </a:lnTo>
                <a:lnTo>
                  <a:pt x="646232" y="492882"/>
                </a:lnTo>
                <a:lnTo>
                  <a:pt x="591175" y="491104"/>
                </a:lnTo>
                <a:lnTo>
                  <a:pt x="535375" y="489786"/>
                </a:lnTo>
                <a:lnTo>
                  <a:pt x="479411" y="489143"/>
                </a:lnTo>
                <a:lnTo>
                  <a:pt x="423862" y="489390"/>
                </a:lnTo>
                <a:lnTo>
                  <a:pt x="369305" y="490739"/>
                </a:lnTo>
                <a:lnTo>
                  <a:pt x="316318" y="493406"/>
                </a:lnTo>
                <a:lnTo>
                  <a:pt x="265479" y="497605"/>
                </a:lnTo>
                <a:lnTo>
                  <a:pt x="217367" y="503550"/>
                </a:lnTo>
                <a:lnTo>
                  <a:pt x="172560" y="511456"/>
                </a:lnTo>
                <a:lnTo>
                  <a:pt x="131635" y="521536"/>
                </a:lnTo>
                <a:lnTo>
                  <a:pt x="95171" y="534006"/>
                </a:lnTo>
                <a:lnTo>
                  <a:pt x="37939" y="566971"/>
                </a:lnTo>
                <a:lnTo>
                  <a:pt x="5487" y="612064"/>
                </a:lnTo>
                <a:lnTo>
                  <a:pt x="0" y="639694"/>
                </a:lnTo>
                <a:lnTo>
                  <a:pt x="942" y="663053"/>
                </a:lnTo>
                <a:lnTo>
                  <a:pt x="15059" y="717440"/>
                </a:lnTo>
                <a:lnTo>
                  <a:pt x="43900" y="781016"/>
                </a:lnTo>
                <a:lnTo>
                  <a:pt x="63250" y="815862"/>
                </a:lnTo>
                <a:lnTo>
                  <a:pt x="85569" y="852539"/>
                </a:lnTo>
                <a:lnTo>
                  <a:pt x="110620" y="890892"/>
                </a:lnTo>
                <a:lnTo>
                  <a:pt x="138166" y="930765"/>
                </a:lnTo>
                <a:lnTo>
                  <a:pt x="167970" y="972003"/>
                </a:lnTo>
                <a:lnTo>
                  <a:pt x="199793" y="1014450"/>
                </a:lnTo>
                <a:lnTo>
                  <a:pt x="233399" y="1057952"/>
                </a:lnTo>
                <a:lnTo>
                  <a:pt x="268551" y="1102352"/>
                </a:lnTo>
                <a:lnTo>
                  <a:pt x="305010" y="1147494"/>
                </a:lnTo>
                <a:lnTo>
                  <a:pt x="342541" y="1193225"/>
                </a:lnTo>
                <a:lnTo>
                  <a:pt x="652849" y="1561575"/>
                </a:lnTo>
                <a:lnTo>
                  <a:pt x="689336" y="1605600"/>
                </a:lnTo>
                <a:lnTo>
                  <a:pt x="724520" y="1648659"/>
                </a:lnTo>
                <a:lnTo>
                  <a:pt x="758164" y="1690596"/>
                </a:lnTo>
                <a:lnTo>
                  <a:pt x="790031" y="1731255"/>
                </a:lnTo>
                <a:lnTo>
                  <a:pt x="819883" y="1770481"/>
                </a:lnTo>
                <a:lnTo>
                  <a:pt x="847484" y="1808119"/>
                </a:lnTo>
                <a:lnTo>
                  <a:pt x="872595" y="1844013"/>
                </a:lnTo>
                <a:lnTo>
                  <a:pt x="894979" y="1878008"/>
                </a:lnTo>
                <a:lnTo>
                  <a:pt x="942979" y="1964271"/>
                </a:lnTo>
                <a:lnTo>
                  <a:pt x="965714" y="2017208"/>
                </a:lnTo>
                <a:lnTo>
                  <a:pt x="983350" y="2068687"/>
                </a:lnTo>
                <a:lnTo>
                  <a:pt x="996633" y="2118636"/>
                </a:lnTo>
                <a:lnTo>
                  <a:pt x="1006308" y="2166980"/>
                </a:lnTo>
                <a:lnTo>
                  <a:pt x="1013121" y="2213647"/>
                </a:lnTo>
                <a:lnTo>
                  <a:pt x="1017817" y="2258565"/>
                </a:lnTo>
                <a:lnTo>
                  <a:pt x="1021142" y="2301660"/>
                </a:lnTo>
                <a:lnTo>
                  <a:pt x="1026661" y="2382090"/>
                </a:lnTo>
                <a:lnTo>
                  <a:pt x="1030346" y="2419280"/>
                </a:lnTo>
                <a:lnTo>
                  <a:pt x="1043295" y="2487243"/>
                </a:lnTo>
                <a:lnTo>
                  <a:pt x="1068652" y="2546165"/>
                </a:lnTo>
                <a:lnTo>
                  <a:pt x="1112381" y="2595464"/>
                </a:lnTo>
                <a:lnTo>
                  <a:pt x="1174653" y="2632465"/>
                </a:lnTo>
                <a:lnTo>
                  <a:pt x="1211138" y="2647135"/>
                </a:lnTo>
                <a:lnTo>
                  <a:pt x="1251937" y="2660309"/>
                </a:lnTo>
                <a:lnTo>
                  <a:pt x="1296531" y="2671965"/>
                </a:lnTo>
                <a:lnTo>
                  <a:pt x="1344404" y="2682081"/>
                </a:lnTo>
                <a:lnTo>
                  <a:pt x="1395037" y="2690634"/>
                </a:lnTo>
                <a:lnTo>
                  <a:pt x="1447912" y="2697602"/>
                </a:lnTo>
                <a:lnTo>
                  <a:pt x="1502512" y="2702963"/>
                </a:lnTo>
                <a:lnTo>
                  <a:pt x="1558318" y="2706696"/>
                </a:lnTo>
                <a:lnTo>
                  <a:pt x="1614813" y="2708777"/>
                </a:lnTo>
                <a:lnTo>
                  <a:pt x="1671479" y="2709184"/>
                </a:lnTo>
                <a:lnTo>
                  <a:pt x="1727798" y="2707895"/>
                </a:lnTo>
                <a:lnTo>
                  <a:pt x="1783252" y="2704889"/>
                </a:lnTo>
                <a:lnTo>
                  <a:pt x="1837323" y="2700142"/>
                </a:lnTo>
                <a:lnTo>
                  <a:pt x="1889493" y="2693633"/>
                </a:lnTo>
                <a:lnTo>
                  <a:pt x="1939245" y="2685339"/>
                </a:lnTo>
                <a:lnTo>
                  <a:pt x="1986060" y="2675238"/>
                </a:lnTo>
                <a:lnTo>
                  <a:pt x="2029421" y="2663308"/>
                </a:lnTo>
                <a:lnTo>
                  <a:pt x="2068810" y="2649527"/>
                </a:lnTo>
                <a:lnTo>
                  <a:pt x="2103709" y="2633872"/>
                </a:lnTo>
                <a:lnTo>
                  <a:pt x="2162612" y="2593433"/>
                </a:lnTo>
                <a:lnTo>
                  <a:pt x="2205743" y="2539967"/>
                </a:lnTo>
                <a:lnTo>
                  <a:pt x="2232410" y="2476491"/>
                </a:lnTo>
                <a:lnTo>
                  <a:pt x="2246691" y="2403295"/>
                </a:lnTo>
                <a:lnTo>
                  <a:pt x="2250460" y="2363142"/>
                </a:lnTo>
                <a:lnTo>
                  <a:pt x="2252662" y="2320666"/>
                </a:lnTo>
                <a:lnTo>
                  <a:pt x="2253805" y="2275905"/>
                </a:lnTo>
                <a:lnTo>
                  <a:pt x="2255981" y="2128265"/>
                </a:lnTo>
                <a:lnTo>
                  <a:pt x="2257986" y="2074720"/>
                </a:lnTo>
                <a:lnTo>
                  <a:pt x="2261481" y="2019069"/>
                </a:lnTo>
                <a:lnTo>
                  <a:pt x="2266976" y="1961349"/>
                </a:lnTo>
                <a:lnTo>
                  <a:pt x="2274978" y="1901595"/>
                </a:lnTo>
                <a:lnTo>
                  <a:pt x="2286000" y="1839844"/>
                </a:lnTo>
                <a:lnTo>
                  <a:pt x="2294236" y="1800823"/>
                </a:lnTo>
                <a:lnTo>
                  <a:pt x="2303633" y="1759181"/>
                </a:lnTo>
                <a:lnTo>
                  <a:pt x="2325465" y="1668852"/>
                </a:lnTo>
                <a:lnTo>
                  <a:pt x="2481262" y="1072129"/>
                </a:lnTo>
                <a:lnTo>
                  <a:pt x="2508928" y="958721"/>
                </a:lnTo>
                <a:lnTo>
                  <a:pt x="2534190" y="847878"/>
                </a:lnTo>
                <a:lnTo>
                  <a:pt x="2545644" y="793928"/>
                </a:lnTo>
                <a:lnTo>
                  <a:pt x="2556167" y="741232"/>
                </a:lnTo>
                <a:lnTo>
                  <a:pt x="2565648" y="689993"/>
                </a:lnTo>
                <a:lnTo>
                  <a:pt x="2573978" y="640414"/>
                </a:lnTo>
                <a:lnTo>
                  <a:pt x="2581046" y="592700"/>
                </a:lnTo>
                <a:lnTo>
                  <a:pt x="2586743" y="547055"/>
                </a:lnTo>
                <a:lnTo>
                  <a:pt x="2590958" y="503682"/>
                </a:lnTo>
                <a:lnTo>
                  <a:pt x="2593581" y="462785"/>
                </a:lnTo>
                <a:lnTo>
                  <a:pt x="2594502" y="424569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94439" y="4061083"/>
            <a:ext cx="2594610" cy="2709545"/>
          </a:xfrm>
          <a:custGeom>
            <a:avLst/>
            <a:gdLst/>
            <a:ahLst/>
            <a:cxnLst/>
            <a:rect l="l" t="t" r="r" b="b"/>
            <a:pathLst>
              <a:path w="2594609" h="2709545">
                <a:moveTo>
                  <a:pt x="990600" y="497962"/>
                </a:moveTo>
                <a:lnTo>
                  <a:pt x="962292" y="500216"/>
                </a:lnTo>
                <a:lnTo>
                  <a:pt x="928616" y="501216"/>
                </a:lnTo>
                <a:lnTo>
                  <a:pt x="890152" y="501177"/>
                </a:lnTo>
                <a:lnTo>
                  <a:pt x="847478" y="500312"/>
                </a:lnTo>
                <a:lnTo>
                  <a:pt x="801170" y="498835"/>
                </a:lnTo>
                <a:lnTo>
                  <a:pt x="751808" y="496962"/>
                </a:lnTo>
                <a:lnTo>
                  <a:pt x="699969" y="494906"/>
                </a:lnTo>
                <a:lnTo>
                  <a:pt x="646232" y="492882"/>
                </a:lnTo>
                <a:lnTo>
                  <a:pt x="591175" y="491104"/>
                </a:lnTo>
                <a:lnTo>
                  <a:pt x="535375" y="489786"/>
                </a:lnTo>
                <a:lnTo>
                  <a:pt x="479411" y="489143"/>
                </a:lnTo>
                <a:lnTo>
                  <a:pt x="423862" y="489390"/>
                </a:lnTo>
                <a:lnTo>
                  <a:pt x="369305" y="490739"/>
                </a:lnTo>
                <a:lnTo>
                  <a:pt x="316318" y="493406"/>
                </a:lnTo>
                <a:lnTo>
                  <a:pt x="265479" y="497605"/>
                </a:lnTo>
                <a:lnTo>
                  <a:pt x="217367" y="503550"/>
                </a:lnTo>
                <a:lnTo>
                  <a:pt x="172560" y="511456"/>
                </a:lnTo>
                <a:lnTo>
                  <a:pt x="131635" y="521536"/>
                </a:lnTo>
                <a:lnTo>
                  <a:pt x="95171" y="534006"/>
                </a:lnTo>
                <a:lnTo>
                  <a:pt x="37939" y="566971"/>
                </a:lnTo>
                <a:lnTo>
                  <a:pt x="5487" y="612064"/>
                </a:lnTo>
                <a:lnTo>
                  <a:pt x="0" y="639694"/>
                </a:lnTo>
                <a:lnTo>
                  <a:pt x="942" y="663053"/>
                </a:lnTo>
                <a:lnTo>
                  <a:pt x="15059" y="717440"/>
                </a:lnTo>
                <a:lnTo>
                  <a:pt x="43900" y="781016"/>
                </a:lnTo>
                <a:lnTo>
                  <a:pt x="63250" y="815862"/>
                </a:lnTo>
                <a:lnTo>
                  <a:pt x="85569" y="852539"/>
                </a:lnTo>
                <a:lnTo>
                  <a:pt x="110620" y="890892"/>
                </a:lnTo>
                <a:lnTo>
                  <a:pt x="138166" y="930765"/>
                </a:lnTo>
                <a:lnTo>
                  <a:pt x="167970" y="972003"/>
                </a:lnTo>
                <a:lnTo>
                  <a:pt x="199793" y="1014450"/>
                </a:lnTo>
                <a:lnTo>
                  <a:pt x="233399" y="1057952"/>
                </a:lnTo>
                <a:lnTo>
                  <a:pt x="268551" y="1102352"/>
                </a:lnTo>
                <a:lnTo>
                  <a:pt x="305010" y="1147494"/>
                </a:lnTo>
                <a:lnTo>
                  <a:pt x="342541" y="1193225"/>
                </a:lnTo>
                <a:lnTo>
                  <a:pt x="380904" y="1239388"/>
                </a:lnTo>
                <a:lnTo>
                  <a:pt x="419864" y="1285828"/>
                </a:lnTo>
                <a:lnTo>
                  <a:pt x="459182" y="1332389"/>
                </a:lnTo>
                <a:lnTo>
                  <a:pt x="498622" y="1378916"/>
                </a:lnTo>
                <a:lnTo>
                  <a:pt x="537946" y="1425254"/>
                </a:lnTo>
                <a:lnTo>
                  <a:pt x="576917" y="1471246"/>
                </a:lnTo>
                <a:lnTo>
                  <a:pt x="615297" y="1516739"/>
                </a:lnTo>
                <a:lnTo>
                  <a:pt x="652849" y="1561575"/>
                </a:lnTo>
                <a:lnTo>
                  <a:pt x="689336" y="1605600"/>
                </a:lnTo>
                <a:lnTo>
                  <a:pt x="724520" y="1648659"/>
                </a:lnTo>
                <a:lnTo>
                  <a:pt x="758164" y="1690596"/>
                </a:lnTo>
                <a:lnTo>
                  <a:pt x="790031" y="1731255"/>
                </a:lnTo>
                <a:lnTo>
                  <a:pt x="819883" y="1770481"/>
                </a:lnTo>
                <a:lnTo>
                  <a:pt x="847484" y="1808119"/>
                </a:lnTo>
                <a:lnTo>
                  <a:pt x="872595" y="1844013"/>
                </a:lnTo>
                <a:lnTo>
                  <a:pt x="894979" y="1878008"/>
                </a:lnTo>
                <a:lnTo>
                  <a:pt x="942979" y="1964271"/>
                </a:lnTo>
                <a:lnTo>
                  <a:pt x="965714" y="2017208"/>
                </a:lnTo>
                <a:lnTo>
                  <a:pt x="983350" y="2068687"/>
                </a:lnTo>
                <a:lnTo>
                  <a:pt x="996633" y="2118636"/>
                </a:lnTo>
                <a:lnTo>
                  <a:pt x="1006308" y="2166980"/>
                </a:lnTo>
                <a:lnTo>
                  <a:pt x="1013121" y="2213647"/>
                </a:lnTo>
                <a:lnTo>
                  <a:pt x="1017817" y="2258565"/>
                </a:lnTo>
                <a:lnTo>
                  <a:pt x="1021142" y="2301660"/>
                </a:lnTo>
                <a:lnTo>
                  <a:pt x="1023842" y="2342859"/>
                </a:lnTo>
                <a:lnTo>
                  <a:pt x="1026661" y="2382090"/>
                </a:lnTo>
                <a:lnTo>
                  <a:pt x="1035642" y="2454355"/>
                </a:lnTo>
                <a:lnTo>
                  <a:pt x="1054049" y="2517870"/>
                </a:lnTo>
                <a:lnTo>
                  <a:pt x="1087847" y="2572054"/>
                </a:lnTo>
                <a:lnTo>
                  <a:pt x="1143000" y="2616322"/>
                </a:lnTo>
                <a:lnTo>
                  <a:pt x="1211138" y="2647135"/>
                </a:lnTo>
                <a:lnTo>
                  <a:pt x="1251937" y="2660309"/>
                </a:lnTo>
                <a:lnTo>
                  <a:pt x="1296531" y="2671965"/>
                </a:lnTo>
                <a:lnTo>
                  <a:pt x="1344404" y="2682081"/>
                </a:lnTo>
                <a:lnTo>
                  <a:pt x="1395037" y="2690634"/>
                </a:lnTo>
                <a:lnTo>
                  <a:pt x="1447912" y="2697602"/>
                </a:lnTo>
                <a:lnTo>
                  <a:pt x="1502512" y="2702963"/>
                </a:lnTo>
                <a:lnTo>
                  <a:pt x="1558318" y="2706696"/>
                </a:lnTo>
                <a:lnTo>
                  <a:pt x="1614813" y="2708777"/>
                </a:lnTo>
                <a:lnTo>
                  <a:pt x="1671479" y="2709184"/>
                </a:lnTo>
                <a:lnTo>
                  <a:pt x="1727798" y="2707895"/>
                </a:lnTo>
                <a:lnTo>
                  <a:pt x="1783252" y="2704889"/>
                </a:lnTo>
                <a:lnTo>
                  <a:pt x="1837323" y="2700142"/>
                </a:lnTo>
                <a:lnTo>
                  <a:pt x="1889493" y="2693633"/>
                </a:lnTo>
                <a:lnTo>
                  <a:pt x="1939245" y="2685339"/>
                </a:lnTo>
                <a:lnTo>
                  <a:pt x="1986060" y="2675238"/>
                </a:lnTo>
                <a:lnTo>
                  <a:pt x="2029421" y="2663308"/>
                </a:lnTo>
                <a:lnTo>
                  <a:pt x="2068810" y="2649527"/>
                </a:lnTo>
                <a:lnTo>
                  <a:pt x="2103709" y="2633872"/>
                </a:lnTo>
                <a:lnTo>
                  <a:pt x="2162612" y="2593433"/>
                </a:lnTo>
                <a:lnTo>
                  <a:pt x="2205743" y="2539967"/>
                </a:lnTo>
                <a:lnTo>
                  <a:pt x="2232410" y="2476491"/>
                </a:lnTo>
                <a:lnTo>
                  <a:pt x="2246691" y="2403295"/>
                </a:lnTo>
                <a:lnTo>
                  <a:pt x="2250460" y="2363142"/>
                </a:lnTo>
                <a:lnTo>
                  <a:pt x="2252662" y="2320666"/>
                </a:lnTo>
                <a:lnTo>
                  <a:pt x="2253805" y="2275905"/>
                </a:lnTo>
                <a:lnTo>
                  <a:pt x="2254400" y="2228893"/>
                </a:lnTo>
                <a:lnTo>
                  <a:pt x="2254955" y="2179668"/>
                </a:lnTo>
                <a:lnTo>
                  <a:pt x="2255981" y="2128265"/>
                </a:lnTo>
                <a:lnTo>
                  <a:pt x="2257986" y="2074720"/>
                </a:lnTo>
                <a:lnTo>
                  <a:pt x="2261481" y="2019069"/>
                </a:lnTo>
                <a:lnTo>
                  <a:pt x="2266976" y="1961349"/>
                </a:lnTo>
                <a:lnTo>
                  <a:pt x="2274978" y="1901595"/>
                </a:lnTo>
                <a:lnTo>
                  <a:pt x="2286000" y="1839844"/>
                </a:lnTo>
                <a:lnTo>
                  <a:pt x="2294236" y="1800823"/>
                </a:lnTo>
                <a:lnTo>
                  <a:pt x="2303633" y="1759181"/>
                </a:lnTo>
                <a:lnTo>
                  <a:pt x="2314079" y="1715123"/>
                </a:lnTo>
                <a:lnTo>
                  <a:pt x="2325465" y="1668852"/>
                </a:lnTo>
                <a:lnTo>
                  <a:pt x="2337681" y="1620571"/>
                </a:lnTo>
                <a:lnTo>
                  <a:pt x="2350617" y="1570486"/>
                </a:lnTo>
                <a:lnTo>
                  <a:pt x="2364162" y="1518800"/>
                </a:lnTo>
                <a:lnTo>
                  <a:pt x="2378207" y="1465716"/>
                </a:lnTo>
                <a:lnTo>
                  <a:pt x="2392641" y="1411438"/>
                </a:lnTo>
                <a:lnTo>
                  <a:pt x="2407355" y="1356172"/>
                </a:lnTo>
                <a:lnTo>
                  <a:pt x="2422238" y="1300119"/>
                </a:lnTo>
                <a:lnTo>
                  <a:pt x="2437180" y="1243485"/>
                </a:lnTo>
                <a:lnTo>
                  <a:pt x="2452072" y="1186472"/>
                </a:lnTo>
                <a:lnTo>
                  <a:pt x="2466802" y="1129286"/>
                </a:lnTo>
                <a:lnTo>
                  <a:pt x="2481262" y="1072129"/>
                </a:lnTo>
                <a:lnTo>
                  <a:pt x="2495341" y="1015206"/>
                </a:lnTo>
                <a:lnTo>
                  <a:pt x="2508928" y="958721"/>
                </a:lnTo>
                <a:lnTo>
                  <a:pt x="2521915" y="902877"/>
                </a:lnTo>
                <a:lnTo>
                  <a:pt x="2534190" y="847878"/>
                </a:lnTo>
                <a:lnTo>
                  <a:pt x="2545644" y="793928"/>
                </a:lnTo>
                <a:lnTo>
                  <a:pt x="2556167" y="741232"/>
                </a:lnTo>
                <a:lnTo>
                  <a:pt x="2565648" y="689993"/>
                </a:lnTo>
                <a:lnTo>
                  <a:pt x="2573978" y="640414"/>
                </a:lnTo>
                <a:lnTo>
                  <a:pt x="2581046" y="592700"/>
                </a:lnTo>
                <a:lnTo>
                  <a:pt x="2586743" y="547055"/>
                </a:lnTo>
                <a:lnTo>
                  <a:pt x="2590958" y="503682"/>
                </a:lnTo>
                <a:lnTo>
                  <a:pt x="2593581" y="462785"/>
                </a:lnTo>
                <a:lnTo>
                  <a:pt x="2594502" y="424569"/>
                </a:lnTo>
                <a:lnTo>
                  <a:pt x="2593612" y="389236"/>
                </a:lnTo>
                <a:lnTo>
                  <a:pt x="2581042" y="302290"/>
                </a:lnTo>
                <a:lnTo>
                  <a:pt x="2566317" y="252915"/>
                </a:lnTo>
                <a:lnTo>
                  <a:pt x="2547016" y="208659"/>
                </a:lnTo>
                <a:lnTo>
                  <a:pt x="2523529" y="169314"/>
                </a:lnTo>
                <a:lnTo>
                  <a:pt x="2496247" y="134670"/>
                </a:lnTo>
                <a:lnTo>
                  <a:pt x="2465561" y="104519"/>
                </a:lnTo>
                <a:lnTo>
                  <a:pt x="2431860" y="78651"/>
                </a:lnTo>
                <a:lnTo>
                  <a:pt x="2395537" y="56859"/>
                </a:lnTo>
                <a:lnTo>
                  <a:pt x="2356981" y="38934"/>
                </a:lnTo>
                <a:lnTo>
                  <a:pt x="2316584" y="24666"/>
                </a:lnTo>
                <a:lnTo>
                  <a:pt x="2274735" y="13848"/>
                </a:lnTo>
                <a:lnTo>
                  <a:pt x="2231826" y="6270"/>
                </a:lnTo>
                <a:lnTo>
                  <a:pt x="2188247" y="1723"/>
                </a:lnTo>
                <a:lnTo>
                  <a:pt x="2144390" y="0"/>
                </a:lnTo>
                <a:lnTo>
                  <a:pt x="2100643" y="890"/>
                </a:lnTo>
                <a:lnTo>
                  <a:pt x="2057400" y="4186"/>
                </a:lnTo>
                <a:lnTo>
                  <a:pt x="1983174" y="21530"/>
                </a:lnTo>
                <a:lnTo>
                  <a:pt x="1942342" y="37141"/>
                </a:lnTo>
                <a:lnTo>
                  <a:pt x="1899489" y="56709"/>
                </a:lnTo>
                <a:lnTo>
                  <a:pt x="1854958" y="79731"/>
                </a:lnTo>
                <a:lnTo>
                  <a:pt x="1809092" y="105705"/>
                </a:lnTo>
                <a:lnTo>
                  <a:pt x="1762235" y="134128"/>
                </a:lnTo>
                <a:lnTo>
                  <a:pt x="1714731" y="164499"/>
                </a:lnTo>
                <a:lnTo>
                  <a:pt x="1666923" y="196314"/>
                </a:lnTo>
                <a:lnTo>
                  <a:pt x="1619154" y="229071"/>
                </a:lnTo>
                <a:lnTo>
                  <a:pt x="1571768" y="262269"/>
                </a:lnTo>
                <a:lnTo>
                  <a:pt x="1525109" y="295404"/>
                </a:lnTo>
                <a:lnTo>
                  <a:pt x="1479519" y="327975"/>
                </a:lnTo>
                <a:lnTo>
                  <a:pt x="1435343" y="359478"/>
                </a:lnTo>
                <a:lnTo>
                  <a:pt x="1392924" y="389413"/>
                </a:lnTo>
                <a:lnTo>
                  <a:pt x="1352604" y="417275"/>
                </a:lnTo>
                <a:lnTo>
                  <a:pt x="1314729" y="442564"/>
                </a:lnTo>
                <a:lnTo>
                  <a:pt x="1279641" y="464776"/>
                </a:lnTo>
                <a:lnTo>
                  <a:pt x="1219200" y="497962"/>
                </a:lnTo>
                <a:lnTo>
                  <a:pt x="1181290" y="514799"/>
                </a:lnTo>
                <a:lnTo>
                  <a:pt x="1137189" y="529359"/>
                </a:lnTo>
                <a:lnTo>
                  <a:pt x="1126236" y="529289"/>
                </a:lnTo>
                <a:lnTo>
                  <a:pt x="1119505" y="525790"/>
                </a:lnTo>
                <a:lnTo>
                  <a:pt x="1114615" y="519965"/>
                </a:lnTo>
                <a:lnTo>
                  <a:pt x="1109186" y="512918"/>
                </a:lnTo>
                <a:lnTo>
                  <a:pt x="1100836" y="505751"/>
                </a:lnTo>
                <a:lnTo>
                  <a:pt x="1087183" y="499569"/>
                </a:lnTo>
                <a:lnTo>
                  <a:pt x="1065847" y="495475"/>
                </a:lnTo>
                <a:lnTo>
                  <a:pt x="1034446" y="494571"/>
                </a:lnTo>
                <a:lnTo>
                  <a:pt x="990600" y="49796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84639" y="5476494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 h="0">
                <a:moveTo>
                  <a:pt x="0" y="0"/>
                </a:moveTo>
                <a:lnTo>
                  <a:pt x="5029187" y="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99239" y="3993641"/>
            <a:ext cx="0" cy="2895600"/>
          </a:xfrm>
          <a:custGeom>
            <a:avLst/>
            <a:gdLst/>
            <a:ahLst/>
            <a:cxnLst/>
            <a:rect l="l" t="t" r="r" b="b"/>
            <a:pathLst>
              <a:path w="0" h="2895600">
                <a:moveTo>
                  <a:pt x="0" y="0"/>
                </a:moveTo>
                <a:lnTo>
                  <a:pt x="0" y="289560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</p:spTree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68729" y="2038350"/>
            <a:ext cx="37973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83565" algn="l"/>
              </a:tabLst>
            </a:pPr>
            <a:r>
              <a:rPr dirty="0" sz="2500" b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 b="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600" b="0">
                <a:latin typeface="NSimSun"/>
                <a:cs typeface="NSimSun"/>
              </a:rPr>
              <a:t>区域分裂与合并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5929" y="2621025"/>
            <a:ext cx="7185025" cy="269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265" marR="5080" indent="-457200">
              <a:lnSpc>
                <a:spcPts val="4600"/>
              </a:lnSpc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算法实现： 2）如果相邻的子区域所有像素的灰度</a:t>
            </a:r>
            <a:endParaRPr sz="3200">
              <a:latin typeface="NSimSun"/>
              <a:cs typeface="NSimSun"/>
            </a:endParaRPr>
          </a:p>
          <a:p>
            <a:pPr marL="698500">
              <a:lnSpc>
                <a:spcPts val="3560"/>
              </a:lnSpc>
            </a:pPr>
            <a:r>
              <a:rPr dirty="0" sz="3200" spc="-5">
                <a:latin typeface="NSimSun"/>
                <a:cs typeface="NSimSun"/>
              </a:rPr>
              <a:t>级相同，则将其合并</a:t>
            </a:r>
            <a:endParaRPr sz="3200">
              <a:latin typeface="NSimSun"/>
              <a:cs typeface="NSimSun"/>
            </a:endParaRPr>
          </a:p>
          <a:p>
            <a:pPr marL="698500" marR="5080" indent="-229235">
              <a:lnSpc>
                <a:spcPct val="100000"/>
              </a:lnSpc>
              <a:spcBef>
                <a:spcPts val="755"/>
              </a:spcBef>
            </a:pPr>
            <a:r>
              <a:rPr dirty="0" sz="3200" spc="-5">
                <a:latin typeface="NSimSun"/>
                <a:cs typeface="NSimSun"/>
              </a:rPr>
              <a:t>3）反复进行上两步操作，直至不再有 新的分裂与合并为止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904" y="959891"/>
            <a:ext cx="1650364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09735" y="3417570"/>
            <a:ext cx="5029200" cy="3124200"/>
          </a:xfrm>
          <a:custGeom>
            <a:avLst/>
            <a:gdLst/>
            <a:ahLst/>
            <a:cxnLst/>
            <a:rect l="l" t="t" r="r" b="b"/>
            <a:pathLst>
              <a:path w="5029200" h="3124200">
                <a:moveTo>
                  <a:pt x="0" y="0"/>
                </a:moveTo>
                <a:lnTo>
                  <a:pt x="0" y="3124200"/>
                </a:lnTo>
                <a:lnTo>
                  <a:pt x="5029199" y="3124200"/>
                </a:lnTo>
                <a:lnTo>
                  <a:pt x="5029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09735" y="3417570"/>
            <a:ext cx="5029200" cy="3124200"/>
          </a:xfrm>
          <a:custGeom>
            <a:avLst/>
            <a:gdLst/>
            <a:ahLst/>
            <a:cxnLst/>
            <a:rect l="l" t="t" r="r" b="b"/>
            <a:pathLst>
              <a:path w="5029200" h="3124200">
                <a:moveTo>
                  <a:pt x="0" y="0"/>
                </a:moveTo>
                <a:lnTo>
                  <a:pt x="0" y="3124200"/>
                </a:lnTo>
                <a:lnTo>
                  <a:pt x="5029199" y="3124200"/>
                </a:lnTo>
                <a:lnTo>
                  <a:pt x="50291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36941" y="4168361"/>
            <a:ext cx="1969135" cy="1774189"/>
          </a:xfrm>
          <a:custGeom>
            <a:avLst/>
            <a:gdLst/>
            <a:ahLst/>
            <a:cxnLst/>
            <a:rect l="l" t="t" r="r" b="b"/>
            <a:pathLst>
              <a:path w="1969135" h="1774189">
                <a:moveTo>
                  <a:pt x="1203517" y="440768"/>
                </a:moveTo>
                <a:lnTo>
                  <a:pt x="1202462" y="393363"/>
                </a:lnTo>
                <a:lnTo>
                  <a:pt x="1197450" y="348784"/>
                </a:lnTo>
                <a:lnTo>
                  <a:pt x="1187534" y="307812"/>
                </a:lnTo>
                <a:lnTo>
                  <a:pt x="1171765" y="271227"/>
                </a:lnTo>
                <a:lnTo>
                  <a:pt x="1149193" y="239808"/>
                </a:lnTo>
                <a:lnTo>
                  <a:pt x="1121656" y="213206"/>
                </a:lnTo>
                <a:lnTo>
                  <a:pt x="1088697" y="187313"/>
                </a:lnTo>
                <a:lnTo>
                  <a:pt x="1050967" y="162317"/>
                </a:lnTo>
                <a:lnTo>
                  <a:pt x="1009120" y="138403"/>
                </a:lnTo>
                <a:lnTo>
                  <a:pt x="963807" y="115760"/>
                </a:lnTo>
                <a:lnTo>
                  <a:pt x="915681" y="94574"/>
                </a:lnTo>
                <a:lnTo>
                  <a:pt x="865394" y="75033"/>
                </a:lnTo>
                <a:lnTo>
                  <a:pt x="813598" y="57323"/>
                </a:lnTo>
                <a:lnTo>
                  <a:pt x="760946" y="41631"/>
                </a:lnTo>
                <a:lnTo>
                  <a:pt x="708091" y="28145"/>
                </a:lnTo>
                <a:lnTo>
                  <a:pt x="655684" y="17051"/>
                </a:lnTo>
                <a:lnTo>
                  <a:pt x="604378" y="8537"/>
                </a:lnTo>
                <a:lnTo>
                  <a:pt x="554825" y="2790"/>
                </a:lnTo>
                <a:lnTo>
                  <a:pt x="507732" y="0"/>
                </a:lnTo>
                <a:lnTo>
                  <a:pt x="463506" y="351"/>
                </a:lnTo>
                <a:lnTo>
                  <a:pt x="423210" y="4018"/>
                </a:lnTo>
                <a:lnTo>
                  <a:pt x="346983" y="25525"/>
                </a:lnTo>
                <a:lnTo>
                  <a:pt x="308105" y="46153"/>
                </a:lnTo>
                <a:lnTo>
                  <a:pt x="270727" y="72430"/>
                </a:lnTo>
                <a:lnTo>
                  <a:pt x="235015" y="103692"/>
                </a:lnTo>
                <a:lnTo>
                  <a:pt x="201136" y="139276"/>
                </a:lnTo>
                <a:lnTo>
                  <a:pt x="169257" y="178519"/>
                </a:lnTo>
                <a:lnTo>
                  <a:pt x="139543" y="220758"/>
                </a:lnTo>
                <a:lnTo>
                  <a:pt x="112162" y="265330"/>
                </a:lnTo>
                <a:lnTo>
                  <a:pt x="87281" y="311570"/>
                </a:lnTo>
                <a:lnTo>
                  <a:pt x="65065" y="358818"/>
                </a:lnTo>
                <a:lnTo>
                  <a:pt x="45682" y="406408"/>
                </a:lnTo>
                <a:lnTo>
                  <a:pt x="29298" y="453679"/>
                </a:lnTo>
                <a:lnTo>
                  <a:pt x="16079" y="499967"/>
                </a:lnTo>
                <a:lnTo>
                  <a:pt x="6193" y="544608"/>
                </a:lnTo>
                <a:lnTo>
                  <a:pt x="660" y="589489"/>
                </a:lnTo>
                <a:lnTo>
                  <a:pt x="0" y="636661"/>
                </a:lnTo>
                <a:lnTo>
                  <a:pt x="3624" y="685709"/>
                </a:lnTo>
                <a:lnTo>
                  <a:pt x="10947" y="736219"/>
                </a:lnTo>
                <a:lnTo>
                  <a:pt x="21383" y="787775"/>
                </a:lnTo>
                <a:lnTo>
                  <a:pt x="34345" y="839962"/>
                </a:lnTo>
                <a:lnTo>
                  <a:pt x="49246" y="892366"/>
                </a:lnTo>
                <a:lnTo>
                  <a:pt x="65500" y="944571"/>
                </a:lnTo>
                <a:lnTo>
                  <a:pt x="82521" y="996164"/>
                </a:lnTo>
                <a:lnTo>
                  <a:pt x="132316" y="1143114"/>
                </a:lnTo>
                <a:lnTo>
                  <a:pt x="146538" y="1188105"/>
                </a:lnTo>
                <a:lnTo>
                  <a:pt x="158593" y="1230408"/>
                </a:lnTo>
                <a:lnTo>
                  <a:pt x="173559" y="1288472"/>
                </a:lnTo>
                <a:lnTo>
                  <a:pt x="216079" y="1462666"/>
                </a:lnTo>
                <a:lnTo>
                  <a:pt x="230221" y="1516158"/>
                </a:lnTo>
                <a:lnTo>
                  <a:pt x="244730" y="1565078"/>
                </a:lnTo>
                <a:lnTo>
                  <a:pt x="259833" y="1608055"/>
                </a:lnTo>
                <a:lnTo>
                  <a:pt x="275758" y="1643717"/>
                </a:lnTo>
                <a:lnTo>
                  <a:pt x="310993" y="1687608"/>
                </a:lnTo>
                <a:lnTo>
                  <a:pt x="338693" y="1692381"/>
                </a:lnTo>
                <a:lnTo>
                  <a:pt x="358162" y="1685436"/>
                </a:lnTo>
                <a:lnTo>
                  <a:pt x="358162" y="728812"/>
                </a:lnTo>
                <a:lnTo>
                  <a:pt x="358739" y="672549"/>
                </a:lnTo>
                <a:lnTo>
                  <a:pt x="360801" y="619764"/>
                </a:lnTo>
                <a:lnTo>
                  <a:pt x="364512" y="571708"/>
                </a:lnTo>
                <a:lnTo>
                  <a:pt x="370038" y="529630"/>
                </a:lnTo>
                <a:lnTo>
                  <a:pt x="387193" y="468408"/>
                </a:lnTo>
                <a:lnTo>
                  <a:pt x="433078" y="419592"/>
                </a:lnTo>
                <a:lnTo>
                  <a:pt x="497678" y="408305"/>
                </a:lnTo>
                <a:lnTo>
                  <a:pt x="534660" y="416751"/>
                </a:lnTo>
                <a:lnTo>
                  <a:pt x="573516" y="434598"/>
                </a:lnTo>
                <a:lnTo>
                  <a:pt x="613314" y="461852"/>
                </a:lnTo>
                <a:lnTo>
                  <a:pt x="653118" y="498520"/>
                </a:lnTo>
                <a:lnTo>
                  <a:pt x="691993" y="544608"/>
                </a:lnTo>
                <a:lnTo>
                  <a:pt x="726999" y="602992"/>
                </a:lnTo>
                <a:lnTo>
                  <a:pt x="743886" y="639078"/>
                </a:lnTo>
                <a:lnTo>
                  <a:pt x="760539" y="679051"/>
                </a:lnTo>
                <a:lnTo>
                  <a:pt x="777092" y="722377"/>
                </a:lnTo>
                <a:lnTo>
                  <a:pt x="793678" y="768523"/>
                </a:lnTo>
                <a:lnTo>
                  <a:pt x="863024" y="970668"/>
                </a:lnTo>
                <a:lnTo>
                  <a:pt x="881777" y="1022931"/>
                </a:lnTo>
                <a:lnTo>
                  <a:pt x="901363" y="1074819"/>
                </a:lnTo>
                <a:lnTo>
                  <a:pt x="921915" y="1125800"/>
                </a:lnTo>
                <a:lnTo>
                  <a:pt x="943568" y="1175341"/>
                </a:lnTo>
                <a:lnTo>
                  <a:pt x="966453" y="1222909"/>
                </a:lnTo>
                <a:lnTo>
                  <a:pt x="990705" y="1267973"/>
                </a:lnTo>
                <a:lnTo>
                  <a:pt x="1016457" y="1309999"/>
                </a:lnTo>
                <a:lnTo>
                  <a:pt x="1043842" y="1348455"/>
                </a:lnTo>
                <a:lnTo>
                  <a:pt x="1072993" y="1382808"/>
                </a:lnTo>
                <a:lnTo>
                  <a:pt x="1106888" y="1417004"/>
                </a:lnTo>
                <a:lnTo>
                  <a:pt x="1144707" y="1451541"/>
                </a:lnTo>
                <a:lnTo>
                  <a:pt x="1179840" y="1480987"/>
                </a:lnTo>
                <a:lnTo>
                  <a:pt x="1179840" y="786198"/>
                </a:lnTo>
                <a:lnTo>
                  <a:pt x="1179910" y="740856"/>
                </a:lnTo>
                <a:lnTo>
                  <a:pt x="1182665" y="692878"/>
                </a:lnTo>
                <a:lnTo>
                  <a:pt x="1187157" y="643045"/>
                </a:lnTo>
                <a:lnTo>
                  <a:pt x="1197556" y="540936"/>
                </a:lnTo>
                <a:lnTo>
                  <a:pt x="1201566" y="490219"/>
                </a:lnTo>
                <a:lnTo>
                  <a:pt x="1203517" y="440768"/>
                </a:lnTo>
                <a:close/>
              </a:path>
              <a:path w="1969135" h="1774189">
                <a:moveTo>
                  <a:pt x="539593" y="1459008"/>
                </a:moveTo>
                <a:lnTo>
                  <a:pt x="537827" y="1427096"/>
                </a:lnTo>
                <a:lnTo>
                  <a:pt x="524889" y="1397024"/>
                </a:lnTo>
                <a:lnTo>
                  <a:pt x="503897" y="1366988"/>
                </a:lnTo>
                <a:lnTo>
                  <a:pt x="477966" y="1335183"/>
                </a:lnTo>
                <a:lnTo>
                  <a:pt x="450215" y="1299807"/>
                </a:lnTo>
                <a:lnTo>
                  <a:pt x="423757" y="1259055"/>
                </a:lnTo>
                <a:lnTo>
                  <a:pt x="401711" y="1211123"/>
                </a:lnTo>
                <a:lnTo>
                  <a:pt x="387193" y="1154208"/>
                </a:lnTo>
                <a:lnTo>
                  <a:pt x="381832" y="1115099"/>
                </a:lnTo>
                <a:lnTo>
                  <a:pt x="376636" y="1069473"/>
                </a:lnTo>
                <a:lnTo>
                  <a:pt x="371770" y="1018578"/>
                </a:lnTo>
                <a:lnTo>
                  <a:pt x="367399" y="963664"/>
                </a:lnTo>
                <a:lnTo>
                  <a:pt x="363688" y="905980"/>
                </a:lnTo>
                <a:lnTo>
                  <a:pt x="360801" y="846778"/>
                </a:lnTo>
                <a:lnTo>
                  <a:pt x="358904" y="787305"/>
                </a:lnTo>
                <a:lnTo>
                  <a:pt x="358162" y="728812"/>
                </a:lnTo>
                <a:lnTo>
                  <a:pt x="358162" y="1685436"/>
                </a:lnTo>
                <a:lnTo>
                  <a:pt x="408238" y="1655528"/>
                </a:lnTo>
                <a:lnTo>
                  <a:pt x="444724" y="1621028"/>
                </a:lnTo>
                <a:lnTo>
                  <a:pt x="478782" y="1580563"/>
                </a:lnTo>
                <a:lnTo>
                  <a:pt x="507732" y="1537696"/>
                </a:lnTo>
                <a:lnTo>
                  <a:pt x="528895" y="1495990"/>
                </a:lnTo>
                <a:lnTo>
                  <a:pt x="539593" y="1459008"/>
                </a:lnTo>
                <a:close/>
              </a:path>
              <a:path w="1969135" h="1774189">
                <a:moveTo>
                  <a:pt x="1968670" y="1323683"/>
                </a:moveTo>
                <a:lnTo>
                  <a:pt x="1968587" y="1266092"/>
                </a:lnTo>
                <a:lnTo>
                  <a:pt x="1965872" y="1210506"/>
                </a:lnTo>
                <a:lnTo>
                  <a:pt x="1960479" y="1158044"/>
                </a:lnTo>
                <a:lnTo>
                  <a:pt x="1952361" y="1109825"/>
                </a:lnTo>
                <a:lnTo>
                  <a:pt x="1941472" y="1066967"/>
                </a:lnTo>
                <a:lnTo>
                  <a:pt x="1927765" y="1030588"/>
                </a:lnTo>
                <a:lnTo>
                  <a:pt x="1889754" y="980493"/>
                </a:lnTo>
                <a:lnTo>
                  <a:pt x="1828063" y="955250"/>
                </a:lnTo>
                <a:lnTo>
                  <a:pt x="1789485" y="949739"/>
                </a:lnTo>
                <a:lnTo>
                  <a:pt x="1746869" y="947914"/>
                </a:lnTo>
                <a:lnTo>
                  <a:pt x="1701053" y="948985"/>
                </a:lnTo>
                <a:lnTo>
                  <a:pt x="1652875" y="952159"/>
                </a:lnTo>
                <a:lnTo>
                  <a:pt x="1603171" y="956647"/>
                </a:lnTo>
                <a:lnTo>
                  <a:pt x="1552779" y="961657"/>
                </a:lnTo>
                <a:lnTo>
                  <a:pt x="1502538" y="966397"/>
                </a:lnTo>
                <a:lnTo>
                  <a:pt x="1453283" y="970078"/>
                </a:lnTo>
                <a:lnTo>
                  <a:pt x="1405854" y="971908"/>
                </a:lnTo>
                <a:lnTo>
                  <a:pt x="1361087" y="971096"/>
                </a:lnTo>
                <a:lnTo>
                  <a:pt x="1319820" y="966851"/>
                </a:lnTo>
                <a:lnTo>
                  <a:pt x="1251135" y="944898"/>
                </a:lnTo>
                <a:lnTo>
                  <a:pt x="1205233" y="898610"/>
                </a:lnTo>
                <a:lnTo>
                  <a:pt x="1183405" y="828124"/>
                </a:lnTo>
                <a:lnTo>
                  <a:pt x="1179840" y="786198"/>
                </a:lnTo>
                <a:lnTo>
                  <a:pt x="1179840" y="1480987"/>
                </a:lnTo>
                <a:lnTo>
                  <a:pt x="1229917" y="1520229"/>
                </a:lnTo>
                <a:lnTo>
                  <a:pt x="1276210" y="1553679"/>
                </a:lnTo>
                <a:lnTo>
                  <a:pt x="1324227" y="1586065"/>
                </a:lnTo>
                <a:lnTo>
                  <a:pt x="1373421" y="1617034"/>
                </a:lnTo>
                <a:lnTo>
                  <a:pt x="1423241" y="1646236"/>
                </a:lnTo>
                <a:lnTo>
                  <a:pt x="1473138" y="1673321"/>
                </a:lnTo>
                <a:lnTo>
                  <a:pt x="1522563" y="1697935"/>
                </a:lnTo>
                <a:lnTo>
                  <a:pt x="1570965" y="1719729"/>
                </a:lnTo>
                <a:lnTo>
                  <a:pt x="1617795" y="1738352"/>
                </a:lnTo>
                <a:lnTo>
                  <a:pt x="1662504" y="1753451"/>
                </a:lnTo>
                <a:lnTo>
                  <a:pt x="1704542" y="1764676"/>
                </a:lnTo>
                <a:lnTo>
                  <a:pt x="1743359" y="1771675"/>
                </a:lnTo>
                <a:lnTo>
                  <a:pt x="1778407" y="1774098"/>
                </a:lnTo>
                <a:lnTo>
                  <a:pt x="1809135" y="1771592"/>
                </a:lnTo>
                <a:lnTo>
                  <a:pt x="1858668" y="1747684"/>
                </a:lnTo>
                <a:lnTo>
                  <a:pt x="1899472" y="1689014"/>
                </a:lnTo>
                <a:lnTo>
                  <a:pt x="1916508" y="1648704"/>
                </a:lnTo>
                <a:lnTo>
                  <a:pt x="1931238" y="1602571"/>
                </a:lnTo>
                <a:lnTo>
                  <a:pt x="1943616" y="1551731"/>
                </a:lnTo>
                <a:lnTo>
                  <a:pt x="1953594" y="1497303"/>
                </a:lnTo>
                <a:lnTo>
                  <a:pt x="1961127" y="1440407"/>
                </a:lnTo>
                <a:lnTo>
                  <a:pt x="1966168" y="1382161"/>
                </a:lnTo>
                <a:lnTo>
                  <a:pt x="1968670" y="1323683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36941" y="4168358"/>
            <a:ext cx="1969135" cy="1774189"/>
          </a:xfrm>
          <a:custGeom>
            <a:avLst/>
            <a:gdLst/>
            <a:ahLst/>
            <a:cxnLst/>
            <a:rect l="l" t="t" r="r" b="b"/>
            <a:pathLst>
              <a:path w="1969135" h="1774189">
                <a:moveTo>
                  <a:pt x="158593" y="1230411"/>
                </a:moveTo>
                <a:lnTo>
                  <a:pt x="146538" y="1188108"/>
                </a:lnTo>
                <a:lnTo>
                  <a:pt x="132316" y="1143117"/>
                </a:lnTo>
                <a:lnTo>
                  <a:pt x="116516" y="1095853"/>
                </a:lnTo>
                <a:lnTo>
                  <a:pt x="99722" y="1046732"/>
                </a:lnTo>
                <a:lnTo>
                  <a:pt x="82521" y="996167"/>
                </a:lnTo>
                <a:lnTo>
                  <a:pt x="65500" y="944575"/>
                </a:lnTo>
                <a:lnTo>
                  <a:pt x="49246" y="892369"/>
                </a:lnTo>
                <a:lnTo>
                  <a:pt x="34345" y="839965"/>
                </a:lnTo>
                <a:lnTo>
                  <a:pt x="21383" y="787778"/>
                </a:lnTo>
                <a:lnTo>
                  <a:pt x="10947" y="736222"/>
                </a:lnTo>
                <a:lnTo>
                  <a:pt x="3624" y="685713"/>
                </a:lnTo>
                <a:lnTo>
                  <a:pt x="0" y="636664"/>
                </a:lnTo>
                <a:lnTo>
                  <a:pt x="660" y="589492"/>
                </a:lnTo>
                <a:lnTo>
                  <a:pt x="6193" y="544611"/>
                </a:lnTo>
                <a:lnTo>
                  <a:pt x="16079" y="499970"/>
                </a:lnTo>
                <a:lnTo>
                  <a:pt x="29298" y="453682"/>
                </a:lnTo>
                <a:lnTo>
                  <a:pt x="45682" y="406412"/>
                </a:lnTo>
                <a:lnTo>
                  <a:pt x="65065" y="358821"/>
                </a:lnTo>
                <a:lnTo>
                  <a:pt x="87281" y="311574"/>
                </a:lnTo>
                <a:lnTo>
                  <a:pt x="112162" y="265333"/>
                </a:lnTo>
                <a:lnTo>
                  <a:pt x="139543" y="220761"/>
                </a:lnTo>
                <a:lnTo>
                  <a:pt x="169257" y="178522"/>
                </a:lnTo>
                <a:lnTo>
                  <a:pt x="201136" y="139279"/>
                </a:lnTo>
                <a:lnTo>
                  <a:pt x="235015" y="103695"/>
                </a:lnTo>
                <a:lnTo>
                  <a:pt x="270727" y="72433"/>
                </a:lnTo>
                <a:lnTo>
                  <a:pt x="308105" y="46157"/>
                </a:lnTo>
                <a:lnTo>
                  <a:pt x="346983" y="25528"/>
                </a:lnTo>
                <a:lnTo>
                  <a:pt x="387193" y="11211"/>
                </a:lnTo>
                <a:lnTo>
                  <a:pt x="463589" y="347"/>
                </a:lnTo>
                <a:lnTo>
                  <a:pt x="507678" y="0"/>
                </a:lnTo>
                <a:lnTo>
                  <a:pt x="554825" y="2793"/>
                </a:lnTo>
                <a:lnTo>
                  <a:pt x="604378" y="8540"/>
                </a:lnTo>
                <a:lnTo>
                  <a:pt x="655684" y="17054"/>
                </a:lnTo>
                <a:lnTo>
                  <a:pt x="708091" y="28148"/>
                </a:lnTo>
                <a:lnTo>
                  <a:pt x="760946" y="41634"/>
                </a:lnTo>
                <a:lnTo>
                  <a:pt x="813598" y="57326"/>
                </a:lnTo>
                <a:lnTo>
                  <a:pt x="865394" y="75036"/>
                </a:lnTo>
                <a:lnTo>
                  <a:pt x="915681" y="94577"/>
                </a:lnTo>
                <a:lnTo>
                  <a:pt x="963807" y="115763"/>
                </a:lnTo>
                <a:lnTo>
                  <a:pt x="1009120" y="138406"/>
                </a:lnTo>
                <a:lnTo>
                  <a:pt x="1050967" y="162320"/>
                </a:lnTo>
                <a:lnTo>
                  <a:pt x="1088697" y="187317"/>
                </a:lnTo>
                <a:lnTo>
                  <a:pt x="1121656" y="213209"/>
                </a:lnTo>
                <a:lnTo>
                  <a:pt x="1149193" y="239811"/>
                </a:lnTo>
                <a:lnTo>
                  <a:pt x="1171765" y="271230"/>
                </a:lnTo>
                <a:lnTo>
                  <a:pt x="1187534" y="307815"/>
                </a:lnTo>
                <a:lnTo>
                  <a:pt x="1197450" y="348788"/>
                </a:lnTo>
                <a:lnTo>
                  <a:pt x="1202462" y="393366"/>
                </a:lnTo>
                <a:lnTo>
                  <a:pt x="1203517" y="440771"/>
                </a:lnTo>
                <a:lnTo>
                  <a:pt x="1201566" y="490222"/>
                </a:lnTo>
                <a:lnTo>
                  <a:pt x="1197556" y="540939"/>
                </a:lnTo>
                <a:lnTo>
                  <a:pt x="1192437" y="592141"/>
                </a:lnTo>
                <a:lnTo>
                  <a:pt x="1187157" y="643049"/>
                </a:lnTo>
                <a:lnTo>
                  <a:pt x="1182665" y="692881"/>
                </a:lnTo>
                <a:lnTo>
                  <a:pt x="1179910" y="740859"/>
                </a:lnTo>
                <a:lnTo>
                  <a:pt x="1179840" y="786201"/>
                </a:lnTo>
                <a:lnTo>
                  <a:pt x="1183405" y="828128"/>
                </a:lnTo>
                <a:lnTo>
                  <a:pt x="1191553" y="865858"/>
                </a:lnTo>
                <a:lnTo>
                  <a:pt x="1225393" y="925611"/>
                </a:lnTo>
                <a:lnTo>
                  <a:pt x="1282890" y="958385"/>
                </a:lnTo>
                <a:lnTo>
                  <a:pt x="1361087" y="971099"/>
                </a:lnTo>
                <a:lnTo>
                  <a:pt x="1405854" y="971911"/>
                </a:lnTo>
                <a:lnTo>
                  <a:pt x="1453283" y="970081"/>
                </a:lnTo>
                <a:lnTo>
                  <a:pt x="1502538" y="966401"/>
                </a:lnTo>
                <a:lnTo>
                  <a:pt x="1552779" y="961660"/>
                </a:lnTo>
                <a:lnTo>
                  <a:pt x="1603171" y="956650"/>
                </a:lnTo>
                <a:lnTo>
                  <a:pt x="1652875" y="952163"/>
                </a:lnTo>
                <a:lnTo>
                  <a:pt x="1701053" y="948988"/>
                </a:lnTo>
                <a:lnTo>
                  <a:pt x="1746869" y="947918"/>
                </a:lnTo>
                <a:lnTo>
                  <a:pt x="1789485" y="949742"/>
                </a:lnTo>
                <a:lnTo>
                  <a:pt x="1828063" y="955253"/>
                </a:lnTo>
                <a:lnTo>
                  <a:pt x="1889754" y="980496"/>
                </a:lnTo>
                <a:lnTo>
                  <a:pt x="1927765" y="1030591"/>
                </a:lnTo>
                <a:lnTo>
                  <a:pt x="1941472" y="1066970"/>
                </a:lnTo>
                <a:lnTo>
                  <a:pt x="1952361" y="1109828"/>
                </a:lnTo>
                <a:lnTo>
                  <a:pt x="1960479" y="1158047"/>
                </a:lnTo>
                <a:lnTo>
                  <a:pt x="1965872" y="1210509"/>
                </a:lnTo>
                <a:lnTo>
                  <a:pt x="1968587" y="1266095"/>
                </a:lnTo>
                <a:lnTo>
                  <a:pt x="1968670" y="1323686"/>
                </a:lnTo>
                <a:lnTo>
                  <a:pt x="1966168" y="1382164"/>
                </a:lnTo>
                <a:lnTo>
                  <a:pt x="1961127" y="1440411"/>
                </a:lnTo>
                <a:lnTo>
                  <a:pt x="1953594" y="1497307"/>
                </a:lnTo>
                <a:lnTo>
                  <a:pt x="1943616" y="1551734"/>
                </a:lnTo>
                <a:lnTo>
                  <a:pt x="1931238" y="1602574"/>
                </a:lnTo>
                <a:lnTo>
                  <a:pt x="1916508" y="1648708"/>
                </a:lnTo>
                <a:lnTo>
                  <a:pt x="1899472" y="1689017"/>
                </a:lnTo>
                <a:lnTo>
                  <a:pt x="1880177" y="1722383"/>
                </a:lnTo>
                <a:lnTo>
                  <a:pt x="1834993" y="1763811"/>
                </a:lnTo>
                <a:lnTo>
                  <a:pt x="1778407" y="1774101"/>
                </a:lnTo>
                <a:lnTo>
                  <a:pt x="1743359" y="1771678"/>
                </a:lnTo>
                <a:lnTo>
                  <a:pt x="1704542" y="1764679"/>
                </a:lnTo>
                <a:lnTo>
                  <a:pt x="1662504" y="1753454"/>
                </a:lnTo>
                <a:lnTo>
                  <a:pt x="1617795" y="1738355"/>
                </a:lnTo>
                <a:lnTo>
                  <a:pt x="1570965" y="1719733"/>
                </a:lnTo>
                <a:lnTo>
                  <a:pt x="1522563" y="1697939"/>
                </a:lnTo>
                <a:lnTo>
                  <a:pt x="1473138" y="1673324"/>
                </a:lnTo>
                <a:lnTo>
                  <a:pt x="1423241" y="1646240"/>
                </a:lnTo>
                <a:lnTo>
                  <a:pt x="1373421" y="1617037"/>
                </a:lnTo>
                <a:lnTo>
                  <a:pt x="1324227" y="1586068"/>
                </a:lnTo>
                <a:lnTo>
                  <a:pt x="1276210" y="1553682"/>
                </a:lnTo>
                <a:lnTo>
                  <a:pt x="1229917" y="1520233"/>
                </a:lnTo>
                <a:lnTo>
                  <a:pt x="1185900" y="1486069"/>
                </a:lnTo>
                <a:lnTo>
                  <a:pt x="1144707" y="1451544"/>
                </a:lnTo>
                <a:lnTo>
                  <a:pt x="1106888" y="1417007"/>
                </a:lnTo>
                <a:lnTo>
                  <a:pt x="1072993" y="1382811"/>
                </a:lnTo>
                <a:lnTo>
                  <a:pt x="1043842" y="1348458"/>
                </a:lnTo>
                <a:lnTo>
                  <a:pt x="1016457" y="1310002"/>
                </a:lnTo>
                <a:lnTo>
                  <a:pt x="990705" y="1267976"/>
                </a:lnTo>
                <a:lnTo>
                  <a:pt x="966453" y="1222912"/>
                </a:lnTo>
                <a:lnTo>
                  <a:pt x="943568" y="1175344"/>
                </a:lnTo>
                <a:lnTo>
                  <a:pt x="921915" y="1125803"/>
                </a:lnTo>
                <a:lnTo>
                  <a:pt x="901363" y="1074822"/>
                </a:lnTo>
                <a:lnTo>
                  <a:pt x="881777" y="1022934"/>
                </a:lnTo>
                <a:lnTo>
                  <a:pt x="863024" y="970671"/>
                </a:lnTo>
                <a:lnTo>
                  <a:pt x="844971" y="918567"/>
                </a:lnTo>
                <a:lnTo>
                  <a:pt x="827485" y="867153"/>
                </a:lnTo>
                <a:lnTo>
                  <a:pt x="810432" y="816962"/>
                </a:lnTo>
                <a:lnTo>
                  <a:pt x="793678" y="768527"/>
                </a:lnTo>
                <a:lnTo>
                  <a:pt x="777092" y="722380"/>
                </a:lnTo>
                <a:lnTo>
                  <a:pt x="760539" y="679054"/>
                </a:lnTo>
                <a:lnTo>
                  <a:pt x="743886" y="639082"/>
                </a:lnTo>
                <a:lnTo>
                  <a:pt x="726999" y="602995"/>
                </a:lnTo>
                <a:lnTo>
                  <a:pt x="691993" y="544611"/>
                </a:lnTo>
                <a:lnTo>
                  <a:pt x="653118" y="498523"/>
                </a:lnTo>
                <a:lnTo>
                  <a:pt x="613314" y="461855"/>
                </a:lnTo>
                <a:lnTo>
                  <a:pt x="573516" y="434601"/>
                </a:lnTo>
                <a:lnTo>
                  <a:pt x="534660" y="416754"/>
                </a:lnTo>
                <a:lnTo>
                  <a:pt x="497678" y="408308"/>
                </a:lnTo>
                <a:lnTo>
                  <a:pt x="463506" y="409257"/>
                </a:lnTo>
                <a:lnTo>
                  <a:pt x="407329" y="439315"/>
                </a:lnTo>
                <a:lnTo>
                  <a:pt x="377544" y="494784"/>
                </a:lnTo>
                <a:lnTo>
                  <a:pt x="364512" y="571711"/>
                </a:lnTo>
                <a:lnTo>
                  <a:pt x="360801" y="619767"/>
                </a:lnTo>
                <a:lnTo>
                  <a:pt x="358739" y="672552"/>
                </a:lnTo>
                <a:lnTo>
                  <a:pt x="358162" y="728815"/>
                </a:lnTo>
                <a:lnTo>
                  <a:pt x="358904" y="787308"/>
                </a:lnTo>
                <a:lnTo>
                  <a:pt x="360801" y="846781"/>
                </a:lnTo>
                <a:lnTo>
                  <a:pt x="363688" y="905984"/>
                </a:lnTo>
                <a:lnTo>
                  <a:pt x="367399" y="963667"/>
                </a:lnTo>
                <a:lnTo>
                  <a:pt x="371770" y="1018581"/>
                </a:lnTo>
                <a:lnTo>
                  <a:pt x="376636" y="1069476"/>
                </a:lnTo>
                <a:lnTo>
                  <a:pt x="381832" y="1115103"/>
                </a:lnTo>
                <a:lnTo>
                  <a:pt x="387193" y="1154211"/>
                </a:lnTo>
                <a:lnTo>
                  <a:pt x="401711" y="1211126"/>
                </a:lnTo>
                <a:lnTo>
                  <a:pt x="423757" y="1259058"/>
                </a:lnTo>
                <a:lnTo>
                  <a:pt x="450215" y="1299810"/>
                </a:lnTo>
                <a:lnTo>
                  <a:pt x="477966" y="1335186"/>
                </a:lnTo>
                <a:lnTo>
                  <a:pt x="503897" y="1366991"/>
                </a:lnTo>
                <a:lnTo>
                  <a:pt x="524889" y="1397027"/>
                </a:lnTo>
                <a:lnTo>
                  <a:pt x="537827" y="1427100"/>
                </a:lnTo>
                <a:lnTo>
                  <a:pt x="539593" y="1459011"/>
                </a:lnTo>
                <a:lnTo>
                  <a:pt x="528895" y="1495994"/>
                </a:lnTo>
                <a:lnTo>
                  <a:pt x="507732" y="1537700"/>
                </a:lnTo>
                <a:lnTo>
                  <a:pt x="478782" y="1580567"/>
                </a:lnTo>
                <a:lnTo>
                  <a:pt x="444724" y="1621032"/>
                </a:lnTo>
                <a:lnTo>
                  <a:pt x="408238" y="1655531"/>
                </a:lnTo>
                <a:lnTo>
                  <a:pt x="372001" y="1680503"/>
                </a:lnTo>
                <a:lnTo>
                  <a:pt x="338693" y="1692384"/>
                </a:lnTo>
                <a:lnTo>
                  <a:pt x="310993" y="1687611"/>
                </a:lnTo>
                <a:lnTo>
                  <a:pt x="275758" y="1643720"/>
                </a:lnTo>
                <a:lnTo>
                  <a:pt x="259833" y="1608058"/>
                </a:lnTo>
                <a:lnTo>
                  <a:pt x="244730" y="1565082"/>
                </a:lnTo>
                <a:lnTo>
                  <a:pt x="230221" y="1516161"/>
                </a:lnTo>
                <a:lnTo>
                  <a:pt x="216079" y="1462669"/>
                </a:lnTo>
                <a:lnTo>
                  <a:pt x="202073" y="1405976"/>
                </a:lnTo>
                <a:lnTo>
                  <a:pt x="187976" y="1347454"/>
                </a:lnTo>
                <a:lnTo>
                  <a:pt x="173559" y="1288476"/>
                </a:lnTo>
                <a:lnTo>
                  <a:pt x="158593" y="123041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19535" y="3489351"/>
            <a:ext cx="2594610" cy="2924175"/>
          </a:xfrm>
          <a:custGeom>
            <a:avLst/>
            <a:gdLst/>
            <a:ahLst/>
            <a:cxnLst/>
            <a:rect l="l" t="t" r="r" b="b"/>
            <a:pathLst>
              <a:path w="2594609" h="2924175">
                <a:moveTo>
                  <a:pt x="2594492" y="453301"/>
                </a:moveTo>
                <a:lnTo>
                  <a:pt x="2590800" y="385418"/>
                </a:lnTo>
                <a:lnTo>
                  <a:pt x="2581757" y="329796"/>
                </a:lnTo>
                <a:lnTo>
                  <a:pt x="2568295" y="279255"/>
                </a:lnTo>
                <a:lnTo>
                  <a:pt x="2550738" y="233610"/>
                </a:lnTo>
                <a:lnTo>
                  <a:pt x="2529411" y="192675"/>
                </a:lnTo>
                <a:lnTo>
                  <a:pt x="2504642" y="156263"/>
                </a:lnTo>
                <a:lnTo>
                  <a:pt x="2476755" y="124189"/>
                </a:lnTo>
                <a:lnTo>
                  <a:pt x="2446077" y="96266"/>
                </a:lnTo>
                <a:lnTo>
                  <a:pt x="2412932" y="72309"/>
                </a:lnTo>
                <a:lnTo>
                  <a:pt x="2377647" y="52130"/>
                </a:lnTo>
                <a:lnTo>
                  <a:pt x="2340548" y="35545"/>
                </a:lnTo>
                <a:lnTo>
                  <a:pt x="2301959" y="22367"/>
                </a:lnTo>
                <a:lnTo>
                  <a:pt x="2262203" y="12408"/>
                </a:lnTo>
                <a:lnTo>
                  <a:pt x="2221618" y="5486"/>
                </a:lnTo>
                <a:lnTo>
                  <a:pt x="2180517" y="1412"/>
                </a:lnTo>
                <a:lnTo>
                  <a:pt x="2139230" y="0"/>
                </a:lnTo>
                <a:lnTo>
                  <a:pt x="2098082" y="1064"/>
                </a:lnTo>
                <a:lnTo>
                  <a:pt x="2057400" y="4418"/>
                </a:lnTo>
                <a:lnTo>
                  <a:pt x="1983194" y="23057"/>
                </a:lnTo>
                <a:lnTo>
                  <a:pt x="1942386" y="39883"/>
                </a:lnTo>
                <a:lnTo>
                  <a:pt x="1899562" y="60989"/>
                </a:lnTo>
                <a:lnTo>
                  <a:pt x="1855065" y="85833"/>
                </a:lnTo>
                <a:lnTo>
                  <a:pt x="1809236" y="113872"/>
                </a:lnTo>
                <a:lnTo>
                  <a:pt x="1762417" y="144562"/>
                </a:lnTo>
                <a:lnTo>
                  <a:pt x="1714951" y="177362"/>
                </a:lnTo>
                <a:lnTo>
                  <a:pt x="1667178" y="211727"/>
                </a:lnTo>
                <a:lnTo>
                  <a:pt x="1619440" y="247115"/>
                </a:lnTo>
                <a:lnTo>
                  <a:pt x="1572080" y="282984"/>
                </a:lnTo>
                <a:lnTo>
                  <a:pt x="1435679" y="388040"/>
                </a:lnTo>
                <a:lnTo>
                  <a:pt x="1393245" y="420399"/>
                </a:lnTo>
                <a:lnTo>
                  <a:pt x="1352897" y="450524"/>
                </a:lnTo>
                <a:lnTo>
                  <a:pt x="1314977" y="477871"/>
                </a:lnTo>
                <a:lnTo>
                  <a:pt x="1279826" y="501898"/>
                </a:lnTo>
                <a:lnTo>
                  <a:pt x="1219200" y="537818"/>
                </a:lnTo>
                <a:lnTo>
                  <a:pt x="1181290" y="556067"/>
                </a:lnTo>
                <a:lnTo>
                  <a:pt x="1137189" y="571894"/>
                </a:lnTo>
                <a:lnTo>
                  <a:pt x="1126236" y="571854"/>
                </a:lnTo>
                <a:lnTo>
                  <a:pt x="1119505" y="568100"/>
                </a:lnTo>
                <a:lnTo>
                  <a:pt x="1114615" y="561821"/>
                </a:lnTo>
                <a:lnTo>
                  <a:pt x="1109186" y="554209"/>
                </a:lnTo>
                <a:lnTo>
                  <a:pt x="1100836" y="546454"/>
                </a:lnTo>
                <a:lnTo>
                  <a:pt x="1087183" y="539747"/>
                </a:lnTo>
                <a:lnTo>
                  <a:pt x="1065847" y="535278"/>
                </a:lnTo>
                <a:lnTo>
                  <a:pt x="1034446" y="534238"/>
                </a:lnTo>
                <a:lnTo>
                  <a:pt x="990600" y="537818"/>
                </a:lnTo>
                <a:lnTo>
                  <a:pt x="962379" y="540210"/>
                </a:lnTo>
                <a:lnTo>
                  <a:pt x="928777" y="541253"/>
                </a:lnTo>
                <a:lnTo>
                  <a:pt x="890371" y="541179"/>
                </a:lnTo>
                <a:lnTo>
                  <a:pt x="847742" y="540217"/>
                </a:lnTo>
                <a:lnTo>
                  <a:pt x="801468" y="538599"/>
                </a:lnTo>
                <a:lnTo>
                  <a:pt x="752129" y="536556"/>
                </a:lnTo>
                <a:lnTo>
                  <a:pt x="700304" y="534319"/>
                </a:lnTo>
                <a:lnTo>
                  <a:pt x="646571" y="532117"/>
                </a:lnTo>
                <a:lnTo>
                  <a:pt x="591509" y="530183"/>
                </a:lnTo>
                <a:lnTo>
                  <a:pt x="535699" y="528747"/>
                </a:lnTo>
                <a:lnTo>
                  <a:pt x="491892" y="528194"/>
                </a:lnTo>
                <a:lnTo>
                  <a:pt x="454795" y="528154"/>
                </a:lnTo>
                <a:lnTo>
                  <a:pt x="424148" y="528293"/>
                </a:lnTo>
                <a:lnTo>
                  <a:pt x="369565" y="529737"/>
                </a:lnTo>
                <a:lnTo>
                  <a:pt x="316549" y="532602"/>
                </a:lnTo>
                <a:lnTo>
                  <a:pt x="265680" y="537119"/>
                </a:lnTo>
                <a:lnTo>
                  <a:pt x="217536" y="543519"/>
                </a:lnTo>
                <a:lnTo>
                  <a:pt x="172697" y="552034"/>
                </a:lnTo>
                <a:lnTo>
                  <a:pt x="131742" y="562893"/>
                </a:lnTo>
                <a:lnTo>
                  <a:pt x="95250" y="576328"/>
                </a:lnTo>
                <a:lnTo>
                  <a:pt x="37970" y="611848"/>
                </a:lnTo>
                <a:lnTo>
                  <a:pt x="5491" y="660442"/>
                </a:lnTo>
                <a:lnTo>
                  <a:pt x="0" y="690218"/>
                </a:lnTo>
                <a:lnTo>
                  <a:pt x="833" y="713903"/>
                </a:lnTo>
                <a:lnTo>
                  <a:pt x="13361" y="768629"/>
                </a:lnTo>
                <a:lnTo>
                  <a:pt x="39054" y="832232"/>
                </a:lnTo>
                <a:lnTo>
                  <a:pt x="56343" y="867013"/>
                </a:lnTo>
                <a:lnTo>
                  <a:pt x="76331" y="903595"/>
                </a:lnTo>
                <a:lnTo>
                  <a:pt x="98821" y="941837"/>
                </a:lnTo>
                <a:lnTo>
                  <a:pt x="123614" y="981601"/>
                </a:lnTo>
                <a:lnTo>
                  <a:pt x="150513" y="1022747"/>
                </a:lnTo>
                <a:lnTo>
                  <a:pt x="179321" y="1065134"/>
                </a:lnTo>
                <a:lnTo>
                  <a:pt x="209841" y="1108625"/>
                </a:lnTo>
                <a:lnTo>
                  <a:pt x="241873" y="1153078"/>
                </a:lnTo>
                <a:lnTo>
                  <a:pt x="275222" y="1198354"/>
                </a:lnTo>
                <a:lnTo>
                  <a:pt x="309690" y="1244314"/>
                </a:lnTo>
                <a:lnTo>
                  <a:pt x="381190" y="1337728"/>
                </a:lnTo>
                <a:lnTo>
                  <a:pt x="637641" y="1665693"/>
                </a:lnTo>
                <a:lnTo>
                  <a:pt x="706166" y="1755082"/>
                </a:lnTo>
                <a:lnTo>
                  <a:pt x="738650" y="1798359"/>
                </a:lnTo>
                <a:lnTo>
                  <a:pt x="769685" y="1840506"/>
                </a:lnTo>
                <a:lnTo>
                  <a:pt x="799073" y="1881382"/>
                </a:lnTo>
                <a:lnTo>
                  <a:pt x="826617" y="1920847"/>
                </a:lnTo>
                <a:lnTo>
                  <a:pt x="852119" y="1958764"/>
                </a:lnTo>
                <a:lnTo>
                  <a:pt x="875382" y="1994991"/>
                </a:lnTo>
                <a:lnTo>
                  <a:pt x="896208" y="2029389"/>
                </a:lnTo>
                <a:lnTo>
                  <a:pt x="941633" y="2117355"/>
                </a:lnTo>
                <a:lnTo>
                  <a:pt x="963596" y="2171548"/>
                </a:lnTo>
                <a:lnTo>
                  <a:pt x="980922" y="2224331"/>
                </a:lnTo>
                <a:lnTo>
                  <a:pt x="994241" y="2275638"/>
                </a:lnTo>
                <a:lnTo>
                  <a:pt x="1004186" y="2325405"/>
                </a:lnTo>
                <a:lnTo>
                  <a:pt x="1011389" y="2373567"/>
                </a:lnTo>
                <a:lnTo>
                  <a:pt x="1016482" y="2420057"/>
                </a:lnTo>
                <a:lnTo>
                  <a:pt x="1020096" y="2464811"/>
                </a:lnTo>
                <a:lnTo>
                  <a:pt x="1025417" y="2548848"/>
                </a:lnTo>
                <a:lnTo>
                  <a:pt x="1028387" y="2588001"/>
                </a:lnTo>
                <a:lnTo>
                  <a:pt x="1038107" y="2660248"/>
                </a:lnTo>
                <a:lnTo>
                  <a:pt x="1057079" y="2723982"/>
                </a:lnTo>
                <a:lnTo>
                  <a:pt x="1090358" y="2778679"/>
                </a:lnTo>
                <a:lnTo>
                  <a:pt x="1143000" y="2823818"/>
                </a:lnTo>
                <a:lnTo>
                  <a:pt x="1211138" y="2857014"/>
                </a:lnTo>
                <a:lnTo>
                  <a:pt x="1251937" y="2871204"/>
                </a:lnTo>
                <a:lnTo>
                  <a:pt x="1296531" y="2883758"/>
                </a:lnTo>
                <a:lnTo>
                  <a:pt x="1344404" y="2894652"/>
                </a:lnTo>
                <a:lnTo>
                  <a:pt x="1395037" y="2903862"/>
                </a:lnTo>
                <a:lnTo>
                  <a:pt x="1447912" y="2911364"/>
                </a:lnTo>
                <a:lnTo>
                  <a:pt x="1502512" y="2917134"/>
                </a:lnTo>
                <a:lnTo>
                  <a:pt x="1558318" y="2921150"/>
                </a:lnTo>
                <a:lnTo>
                  <a:pt x="1614813" y="2923387"/>
                </a:lnTo>
                <a:lnTo>
                  <a:pt x="1671479" y="2923821"/>
                </a:lnTo>
                <a:lnTo>
                  <a:pt x="1727798" y="2922430"/>
                </a:lnTo>
                <a:lnTo>
                  <a:pt x="1783252" y="2919188"/>
                </a:lnTo>
                <a:lnTo>
                  <a:pt x="1837323" y="2914073"/>
                </a:lnTo>
                <a:lnTo>
                  <a:pt x="1889493" y="2907061"/>
                </a:lnTo>
                <a:lnTo>
                  <a:pt x="1939245" y="2898127"/>
                </a:lnTo>
                <a:lnTo>
                  <a:pt x="1986060" y="2887250"/>
                </a:lnTo>
                <a:lnTo>
                  <a:pt x="2029421" y="2874404"/>
                </a:lnTo>
                <a:lnTo>
                  <a:pt x="2068810" y="2859565"/>
                </a:lnTo>
                <a:lnTo>
                  <a:pt x="2103709" y="2842712"/>
                </a:lnTo>
                <a:lnTo>
                  <a:pt x="2161218" y="2800533"/>
                </a:lnTo>
                <a:lnTo>
                  <a:pt x="2202989" y="2746466"/>
                </a:lnTo>
                <a:lnTo>
                  <a:pt x="2229697" y="2682631"/>
                </a:lnTo>
                <a:lnTo>
                  <a:pt x="2244806" y="2609307"/>
                </a:lnTo>
                <a:lnTo>
                  <a:pt x="2249094" y="2569174"/>
                </a:lnTo>
                <a:lnTo>
                  <a:pt x="2251782" y="2526772"/>
                </a:lnTo>
                <a:lnTo>
                  <a:pt x="2253304" y="2482136"/>
                </a:lnTo>
                <a:lnTo>
                  <a:pt x="2256393" y="2281949"/>
                </a:lnTo>
                <a:lnTo>
                  <a:pt x="2258581" y="2226665"/>
                </a:lnTo>
                <a:lnTo>
                  <a:pt x="2262207" y="2169308"/>
                </a:lnTo>
                <a:lnTo>
                  <a:pt x="2267691" y="2110055"/>
                </a:lnTo>
                <a:lnTo>
                  <a:pt x="2275479" y="2048797"/>
                </a:lnTo>
                <a:lnTo>
                  <a:pt x="2286000" y="1985618"/>
                </a:lnTo>
                <a:lnTo>
                  <a:pt x="2293686" y="1946231"/>
                </a:lnTo>
                <a:lnTo>
                  <a:pt x="2302398" y="1904341"/>
                </a:lnTo>
                <a:lnTo>
                  <a:pt x="2322537" y="1813784"/>
                </a:lnTo>
                <a:lnTo>
                  <a:pt x="2481262" y="1156943"/>
                </a:lnTo>
                <a:lnTo>
                  <a:pt x="2519531" y="985494"/>
                </a:lnTo>
                <a:lnTo>
                  <a:pt x="2542159" y="874732"/>
                </a:lnTo>
                <a:lnTo>
                  <a:pt x="2552337" y="820958"/>
                </a:lnTo>
                <a:lnTo>
                  <a:pt x="2561635" y="768497"/>
                </a:lnTo>
                <a:lnTo>
                  <a:pt x="2569964" y="717531"/>
                </a:lnTo>
                <a:lnTo>
                  <a:pt x="2577232" y="668242"/>
                </a:lnTo>
                <a:lnTo>
                  <a:pt x="2583349" y="620810"/>
                </a:lnTo>
                <a:lnTo>
                  <a:pt x="2588224" y="575419"/>
                </a:lnTo>
                <a:lnTo>
                  <a:pt x="2591767" y="532249"/>
                </a:lnTo>
                <a:lnTo>
                  <a:pt x="2593887" y="491482"/>
                </a:lnTo>
                <a:lnTo>
                  <a:pt x="2594492" y="453301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19535" y="3489351"/>
            <a:ext cx="2594610" cy="2924175"/>
          </a:xfrm>
          <a:custGeom>
            <a:avLst/>
            <a:gdLst/>
            <a:ahLst/>
            <a:cxnLst/>
            <a:rect l="l" t="t" r="r" b="b"/>
            <a:pathLst>
              <a:path w="2594609" h="2924175">
                <a:moveTo>
                  <a:pt x="990600" y="537818"/>
                </a:moveTo>
                <a:lnTo>
                  <a:pt x="962379" y="540210"/>
                </a:lnTo>
                <a:lnTo>
                  <a:pt x="928777" y="541253"/>
                </a:lnTo>
                <a:lnTo>
                  <a:pt x="890371" y="541179"/>
                </a:lnTo>
                <a:lnTo>
                  <a:pt x="847742" y="540217"/>
                </a:lnTo>
                <a:lnTo>
                  <a:pt x="801468" y="538599"/>
                </a:lnTo>
                <a:lnTo>
                  <a:pt x="752129" y="536556"/>
                </a:lnTo>
                <a:lnTo>
                  <a:pt x="700304" y="534319"/>
                </a:lnTo>
                <a:lnTo>
                  <a:pt x="646571" y="532117"/>
                </a:lnTo>
                <a:lnTo>
                  <a:pt x="591509" y="530183"/>
                </a:lnTo>
                <a:lnTo>
                  <a:pt x="535699" y="528747"/>
                </a:lnTo>
                <a:lnTo>
                  <a:pt x="479719" y="528040"/>
                </a:lnTo>
                <a:lnTo>
                  <a:pt x="424148" y="528293"/>
                </a:lnTo>
                <a:lnTo>
                  <a:pt x="369565" y="529737"/>
                </a:lnTo>
                <a:lnTo>
                  <a:pt x="316549" y="532602"/>
                </a:lnTo>
                <a:lnTo>
                  <a:pt x="265680" y="537119"/>
                </a:lnTo>
                <a:lnTo>
                  <a:pt x="217536" y="543519"/>
                </a:lnTo>
                <a:lnTo>
                  <a:pt x="172697" y="552034"/>
                </a:lnTo>
                <a:lnTo>
                  <a:pt x="131742" y="562893"/>
                </a:lnTo>
                <a:lnTo>
                  <a:pt x="95250" y="576328"/>
                </a:lnTo>
                <a:lnTo>
                  <a:pt x="37970" y="611848"/>
                </a:lnTo>
                <a:lnTo>
                  <a:pt x="5491" y="660442"/>
                </a:lnTo>
                <a:lnTo>
                  <a:pt x="0" y="690218"/>
                </a:lnTo>
                <a:lnTo>
                  <a:pt x="833" y="713903"/>
                </a:lnTo>
                <a:lnTo>
                  <a:pt x="13361" y="768629"/>
                </a:lnTo>
                <a:lnTo>
                  <a:pt x="39054" y="832232"/>
                </a:lnTo>
                <a:lnTo>
                  <a:pt x="56343" y="867013"/>
                </a:lnTo>
                <a:lnTo>
                  <a:pt x="76331" y="903595"/>
                </a:lnTo>
                <a:lnTo>
                  <a:pt x="98821" y="941837"/>
                </a:lnTo>
                <a:lnTo>
                  <a:pt x="123614" y="981601"/>
                </a:lnTo>
                <a:lnTo>
                  <a:pt x="150513" y="1022747"/>
                </a:lnTo>
                <a:lnTo>
                  <a:pt x="179321" y="1065134"/>
                </a:lnTo>
                <a:lnTo>
                  <a:pt x="209841" y="1108625"/>
                </a:lnTo>
                <a:lnTo>
                  <a:pt x="241873" y="1153078"/>
                </a:lnTo>
                <a:lnTo>
                  <a:pt x="275222" y="1198354"/>
                </a:lnTo>
                <a:lnTo>
                  <a:pt x="309690" y="1244314"/>
                </a:lnTo>
                <a:lnTo>
                  <a:pt x="345078" y="1290819"/>
                </a:lnTo>
                <a:lnTo>
                  <a:pt x="381190" y="1337728"/>
                </a:lnTo>
                <a:lnTo>
                  <a:pt x="417828" y="1384902"/>
                </a:lnTo>
                <a:lnTo>
                  <a:pt x="454795" y="1432201"/>
                </a:lnTo>
                <a:lnTo>
                  <a:pt x="491892" y="1479486"/>
                </a:lnTo>
                <a:lnTo>
                  <a:pt x="528923" y="1526618"/>
                </a:lnTo>
                <a:lnTo>
                  <a:pt x="565690" y="1573456"/>
                </a:lnTo>
                <a:lnTo>
                  <a:pt x="601995" y="1619861"/>
                </a:lnTo>
                <a:lnTo>
                  <a:pt x="637641" y="1665693"/>
                </a:lnTo>
                <a:lnTo>
                  <a:pt x="672431" y="1710813"/>
                </a:lnTo>
                <a:lnTo>
                  <a:pt x="706166" y="1755082"/>
                </a:lnTo>
                <a:lnTo>
                  <a:pt x="738650" y="1798359"/>
                </a:lnTo>
                <a:lnTo>
                  <a:pt x="769685" y="1840506"/>
                </a:lnTo>
                <a:lnTo>
                  <a:pt x="799073" y="1881382"/>
                </a:lnTo>
                <a:lnTo>
                  <a:pt x="826617" y="1920847"/>
                </a:lnTo>
                <a:lnTo>
                  <a:pt x="852119" y="1958764"/>
                </a:lnTo>
                <a:lnTo>
                  <a:pt x="875382" y="1994991"/>
                </a:lnTo>
                <a:lnTo>
                  <a:pt x="896208" y="2029389"/>
                </a:lnTo>
                <a:lnTo>
                  <a:pt x="941633" y="2117355"/>
                </a:lnTo>
                <a:lnTo>
                  <a:pt x="963596" y="2171548"/>
                </a:lnTo>
                <a:lnTo>
                  <a:pt x="980922" y="2224331"/>
                </a:lnTo>
                <a:lnTo>
                  <a:pt x="994241" y="2275638"/>
                </a:lnTo>
                <a:lnTo>
                  <a:pt x="1004186" y="2325405"/>
                </a:lnTo>
                <a:lnTo>
                  <a:pt x="1011389" y="2373567"/>
                </a:lnTo>
                <a:lnTo>
                  <a:pt x="1016482" y="2420057"/>
                </a:lnTo>
                <a:lnTo>
                  <a:pt x="1020096" y="2464811"/>
                </a:lnTo>
                <a:lnTo>
                  <a:pt x="1022864" y="2507763"/>
                </a:lnTo>
                <a:lnTo>
                  <a:pt x="1025417" y="2548848"/>
                </a:lnTo>
                <a:lnTo>
                  <a:pt x="1028387" y="2588001"/>
                </a:lnTo>
                <a:lnTo>
                  <a:pt x="1038107" y="2660248"/>
                </a:lnTo>
                <a:lnTo>
                  <a:pt x="1057079" y="2723982"/>
                </a:lnTo>
                <a:lnTo>
                  <a:pt x="1090358" y="2778679"/>
                </a:lnTo>
                <a:lnTo>
                  <a:pt x="1143000" y="2823818"/>
                </a:lnTo>
                <a:lnTo>
                  <a:pt x="1211138" y="2857014"/>
                </a:lnTo>
                <a:lnTo>
                  <a:pt x="1251937" y="2871204"/>
                </a:lnTo>
                <a:lnTo>
                  <a:pt x="1296531" y="2883758"/>
                </a:lnTo>
                <a:lnTo>
                  <a:pt x="1344404" y="2894652"/>
                </a:lnTo>
                <a:lnTo>
                  <a:pt x="1395037" y="2903862"/>
                </a:lnTo>
                <a:lnTo>
                  <a:pt x="1447912" y="2911364"/>
                </a:lnTo>
                <a:lnTo>
                  <a:pt x="1502512" y="2917134"/>
                </a:lnTo>
                <a:lnTo>
                  <a:pt x="1558318" y="2921150"/>
                </a:lnTo>
                <a:lnTo>
                  <a:pt x="1614813" y="2923387"/>
                </a:lnTo>
                <a:lnTo>
                  <a:pt x="1671479" y="2923821"/>
                </a:lnTo>
                <a:lnTo>
                  <a:pt x="1727798" y="2922430"/>
                </a:lnTo>
                <a:lnTo>
                  <a:pt x="1783252" y="2919188"/>
                </a:lnTo>
                <a:lnTo>
                  <a:pt x="1837323" y="2914073"/>
                </a:lnTo>
                <a:lnTo>
                  <a:pt x="1889493" y="2907061"/>
                </a:lnTo>
                <a:lnTo>
                  <a:pt x="1939245" y="2898127"/>
                </a:lnTo>
                <a:lnTo>
                  <a:pt x="1986060" y="2887250"/>
                </a:lnTo>
                <a:lnTo>
                  <a:pt x="2029421" y="2874404"/>
                </a:lnTo>
                <a:lnTo>
                  <a:pt x="2068810" y="2859565"/>
                </a:lnTo>
                <a:lnTo>
                  <a:pt x="2103709" y="2842712"/>
                </a:lnTo>
                <a:lnTo>
                  <a:pt x="2161218" y="2800533"/>
                </a:lnTo>
                <a:lnTo>
                  <a:pt x="2202989" y="2746466"/>
                </a:lnTo>
                <a:lnTo>
                  <a:pt x="2229697" y="2682631"/>
                </a:lnTo>
                <a:lnTo>
                  <a:pt x="2244806" y="2609307"/>
                </a:lnTo>
                <a:lnTo>
                  <a:pt x="2249094" y="2569174"/>
                </a:lnTo>
                <a:lnTo>
                  <a:pt x="2251782" y="2526772"/>
                </a:lnTo>
                <a:lnTo>
                  <a:pt x="2253304" y="2482136"/>
                </a:lnTo>
                <a:lnTo>
                  <a:pt x="2254093" y="2435301"/>
                </a:lnTo>
                <a:lnTo>
                  <a:pt x="2254582" y="2386302"/>
                </a:lnTo>
                <a:lnTo>
                  <a:pt x="2255204" y="2335173"/>
                </a:lnTo>
                <a:lnTo>
                  <a:pt x="2256393" y="2281949"/>
                </a:lnTo>
                <a:lnTo>
                  <a:pt x="2258581" y="2226665"/>
                </a:lnTo>
                <a:lnTo>
                  <a:pt x="2262203" y="2169355"/>
                </a:lnTo>
                <a:lnTo>
                  <a:pt x="2267691" y="2110055"/>
                </a:lnTo>
                <a:lnTo>
                  <a:pt x="2275479" y="2048797"/>
                </a:lnTo>
                <a:lnTo>
                  <a:pt x="2286000" y="1985618"/>
                </a:lnTo>
                <a:lnTo>
                  <a:pt x="2293686" y="1946231"/>
                </a:lnTo>
                <a:lnTo>
                  <a:pt x="2302398" y="1904341"/>
                </a:lnTo>
                <a:lnTo>
                  <a:pt x="2312046" y="1860132"/>
                </a:lnTo>
                <a:lnTo>
                  <a:pt x="2322537" y="1813784"/>
                </a:lnTo>
                <a:lnTo>
                  <a:pt x="2333781" y="1765480"/>
                </a:lnTo>
                <a:lnTo>
                  <a:pt x="2345689" y="1715400"/>
                </a:lnTo>
                <a:lnTo>
                  <a:pt x="2358168" y="1663727"/>
                </a:lnTo>
                <a:lnTo>
                  <a:pt x="2371129" y="1610643"/>
                </a:lnTo>
                <a:lnTo>
                  <a:pt x="2384481" y="1556328"/>
                </a:lnTo>
                <a:lnTo>
                  <a:pt x="2398132" y="1500965"/>
                </a:lnTo>
                <a:lnTo>
                  <a:pt x="2411993" y="1444735"/>
                </a:lnTo>
                <a:lnTo>
                  <a:pt x="2425972" y="1387820"/>
                </a:lnTo>
                <a:lnTo>
                  <a:pt x="2439980" y="1330402"/>
                </a:lnTo>
                <a:lnTo>
                  <a:pt x="2453924" y="1272662"/>
                </a:lnTo>
                <a:lnTo>
                  <a:pt x="2467715" y="1214782"/>
                </a:lnTo>
                <a:lnTo>
                  <a:pt x="2481262" y="1156943"/>
                </a:lnTo>
                <a:lnTo>
                  <a:pt x="2494474" y="1099328"/>
                </a:lnTo>
                <a:lnTo>
                  <a:pt x="2507260" y="1042118"/>
                </a:lnTo>
                <a:lnTo>
                  <a:pt x="2519531" y="985494"/>
                </a:lnTo>
                <a:lnTo>
                  <a:pt x="2531194" y="929638"/>
                </a:lnTo>
                <a:lnTo>
                  <a:pt x="2542159" y="874732"/>
                </a:lnTo>
                <a:lnTo>
                  <a:pt x="2552337" y="820958"/>
                </a:lnTo>
                <a:lnTo>
                  <a:pt x="2561635" y="768497"/>
                </a:lnTo>
                <a:lnTo>
                  <a:pt x="2569964" y="717531"/>
                </a:lnTo>
                <a:lnTo>
                  <a:pt x="2577232" y="668242"/>
                </a:lnTo>
                <a:lnTo>
                  <a:pt x="2583349" y="620810"/>
                </a:lnTo>
                <a:lnTo>
                  <a:pt x="2588224" y="575419"/>
                </a:lnTo>
                <a:lnTo>
                  <a:pt x="2591767" y="532249"/>
                </a:lnTo>
                <a:lnTo>
                  <a:pt x="2593887" y="491482"/>
                </a:lnTo>
                <a:lnTo>
                  <a:pt x="2594492" y="453301"/>
                </a:lnTo>
                <a:lnTo>
                  <a:pt x="2593494" y="417885"/>
                </a:lnTo>
                <a:lnTo>
                  <a:pt x="2581757" y="329796"/>
                </a:lnTo>
                <a:lnTo>
                  <a:pt x="2568295" y="279255"/>
                </a:lnTo>
                <a:lnTo>
                  <a:pt x="2550738" y="233610"/>
                </a:lnTo>
                <a:lnTo>
                  <a:pt x="2529411" y="192675"/>
                </a:lnTo>
                <a:lnTo>
                  <a:pt x="2504642" y="156263"/>
                </a:lnTo>
                <a:lnTo>
                  <a:pt x="2476755" y="124189"/>
                </a:lnTo>
                <a:lnTo>
                  <a:pt x="2446077" y="96266"/>
                </a:lnTo>
                <a:lnTo>
                  <a:pt x="2412932" y="72309"/>
                </a:lnTo>
                <a:lnTo>
                  <a:pt x="2377647" y="52130"/>
                </a:lnTo>
                <a:lnTo>
                  <a:pt x="2340548" y="35545"/>
                </a:lnTo>
                <a:lnTo>
                  <a:pt x="2301959" y="22367"/>
                </a:lnTo>
                <a:lnTo>
                  <a:pt x="2262207" y="12409"/>
                </a:lnTo>
                <a:lnTo>
                  <a:pt x="2221618" y="5486"/>
                </a:lnTo>
                <a:lnTo>
                  <a:pt x="2180517" y="1412"/>
                </a:lnTo>
                <a:lnTo>
                  <a:pt x="2139230" y="0"/>
                </a:lnTo>
                <a:lnTo>
                  <a:pt x="2098082" y="1064"/>
                </a:lnTo>
                <a:lnTo>
                  <a:pt x="2057400" y="4418"/>
                </a:lnTo>
                <a:lnTo>
                  <a:pt x="1983194" y="23057"/>
                </a:lnTo>
                <a:lnTo>
                  <a:pt x="1942386" y="39883"/>
                </a:lnTo>
                <a:lnTo>
                  <a:pt x="1899562" y="60989"/>
                </a:lnTo>
                <a:lnTo>
                  <a:pt x="1855065" y="85833"/>
                </a:lnTo>
                <a:lnTo>
                  <a:pt x="1809236" y="113872"/>
                </a:lnTo>
                <a:lnTo>
                  <a:pt x="1762417" y="144562"/>
                </a:lnTo>
                <a:lnTo>
                  <a:pt x="1714951" y="177362"/>
                </a:lnTo>
                <a:lnTo>
                  <a:pt x="1667178" y="211727"/>
                </a:lnTo>
                <a:lnTo>
                  <a:pt x="1619440" y="247115"/>
                </a:lnTo>
                <a:lnTo>
                  <a:pt x="1572080" y="282984"/>
                </a:lnTo>
                <a:lnTo>
                  <a:pt x="1525438" y="318789"/>
                </a:lnTo>
                <a:lnTo>
                  <a:pt x="1479857" y="353989"/>
                </a:lnTo>
                <a:lnTo>
                  <a:pt x="1435679" y="388040"/>
                </a:lnTo>
                <a:lnTo>
                  <a:pt x="1393245" y="420399"/>
                </a:lnTo>
                <a:lnTo>
                  <a:pt x="1352897" y="450524"/>
                </a:lnTo>
                <a:lnTo>
                  <a:pt x="1314977" y="477871"/>
                </a:lnTo>
                <a:lnTo>
                  <a:pt x="1279826" y="501898"/>
                </a:lnTo>
                <a:lnTo>
                  <a:pt x="1219200" y="537818"/>
                </a:lnTo>
                <a:lnTo>
                  <a:pt x="1181290" y="556067"/>
                </a:lnTo>
                <a:lnTo>
                  <a:pt x="1137189" y="571894"/>
                </a:lnTo>
                <a:lnTo>
                  <a:pt x="1126236" y="571854"/>
                </a:lnTo>
                <a:lnTo>
                  <a:pt x="1119505" y="568100"/>
                </a:lnTo>
                <a:lnTo>
                  <a:pt x="1114615" y="561821"/>
                </a:lnTo>
                <a:lnTo>
                  <a:pt x="1109186" y="554209"/>
                </a:lnTo>
                <a:lnTo>
                  <a:pt x="1100836" y="546454"/>
                </a:lnTo>
                <a:lnTo>
                  <a:pt x="1087183" y="539747"/>
                </a:lnTo>
                <a:lnTo>
                  <a:pt x="1065847" y="535278"/>
                </a:lnTo>
                <a:lnTo>
                  <a:pt x="1034446" y="534238"/>
                </a:lnTo>
                <a:lnTo>
                  <a:pt x="990600" y="53781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09735" y="5017770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 h="0">
                <a:moveTo>
                  <a:pt x="0" y="0"/>
                </a:moveTo>
                <a:lnTo>
                  <a:pt x="5029187" y="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24335" y="3417570"/>
            <a:ext cx="0" cy="3124200"/>
          </a:xfrm>
          <a:custGeom>
            <a:avLst/>
            <a:gdLst/>
            <a:ahLst/>
            <a:cxnLst/>
            <a:rect l="l" t="t" r="r" b="b"/>
            <a:pathLst>
              <a:path w="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24335" y="4255770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87" y="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43535" y="3417570"/>
            <a:ext cx="0" cy="1600200"/>
          </a:xfrm>
          <a:custGeom>
            <a:avLst/>
            <a:gdLst/>
            <a:ahLst/>
            <a:cxnLst/>
            <a:rect l="l" t="t" r="r" b="b"/>
            <a:pathLst>
              <a:path w="0"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43535" y="3798570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 h="0">
                <a:moveTo>
                  <a:pt x="0" y="0"/>
                </a:moveTo>
                <a:lnTo>
                  <a:pt x="1295387" y="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29322" y="3417570"/>
            <a:ext cx="0" cy="838200"/>
          </a:xfrm>
          <a:custGeom>
            <a:avLst/>
            <a:gdLst/>
            <a:ahLst/>
            <a:cxnLst/>
            <a:rect l="l" t="t" r="r" b="b"/>
            <a:pathLst>
              <a:path w="0"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24522" y="3798570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43535" y="4027170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 h="0">
                <a:moveTo>
                  <a:pt x="0" y="0"/>
                </a:moveTo>
                <a:lnTo>
                  <a:pt x="685787" y="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825879" y="959865"/>
            <a:ext cx="3307079" cy="2051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Times New Roman"/>
              <a:cs typeface="Times New Roman"/>
            </a:endParaRPr>
          </a:p>
          <a:p>
            <a:pPr marL="107950">
              <a:lnSpc>
                <a:spcPct val="100000"/>
              </a:lnSpc>
              <a:tabLst>
                <a:tab pos="45021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区域分裂与合并</a:t>
            </a:r>
            <a:endParaRPr sz="3200">
              <a:latin typeface="NSimSun"/>
              <a:cs typeface="NSimSun"/>
            </a:endParaRPr>
          </a:p>
          <a:p>
            <a:pPr marL="565150">
              <a:lnSpc>
                <a:spcPts val="3750"/>
              </a:lnSpc>
              <a:spcBef>
                <a:spcPts val="760"/>
              </a:spcBef>
              <a:tabLst>
                <a:tab pos="105410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算法实现：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97507" y="1775967"/>
            <a:ext cx="7137400" cy="5063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区域分裂与合并</a:t>
            </a:r>
            <a:endParaRPr sz="3200">
              <a:latin typeface="NSimSun"/>
              <a:cs typeface="NSimSun"/>
            </a:endParaRPr>
          </a:p>
          <a:p>
            <a:pPr marL="755650" marR="78105" indent="-286385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算法实现：实际应用中还可作以下 修改：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660"/>
              </a:spcBef>
            </a:pPr>
            <a:r>
              <a:rPr dirty="0" sz="2800">
                <a:latin typeface="NSimSun"/>
                <a:cs typeface="NSimSun"/>
              </a:rPr>
              <a:t>P(</a:t>
            </a:r>
            <a:r>
              <a:rPr dirty="0" sz="2800" spc="-5">
                <a:latin typeface="NSimSun"/>
                <a:cs typeface="NSimSun"/>
              </a:rPr>
              <a:t>R</a:t>
            </a:r>
            <a:r>
              <a:rPr dirty="0" baseline="-20467" sz="2850" spc="-7">
                <a:latin typeface="NSimSun"/>
                <a:cs typeface="NSimSun"/>
              </a:rPr>
              <a:t>i</a:t>
            </a:r>
            <a:r>
              <a:rPr dirty="0" sz="2800" spc="-5">
                <a:latin typeface="NSimSun"/>
                <a:cs typeface="NSimSun"/>
              </a:rPr>
              <a:t>)的定义为：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560"/>
              </a:spcBef>
            </a:pPr>
            <a:r>
              <a:rPr dirty="0" sz="2400">
                <a:latin typeface="NSimSun"/>
                <a:cs typeface="NSimSun"/>
              </a:rPr>
              <a:t>1）区域内多于80%的像素满足不等式</a:t>
            </a:r>
            <a:endParaRPr sz="2400">
              <a:latin typeface="NSimSun"/>
              <a:cs typeface="NSimSun"/>
            </a:endParaRPr>
          </a:p>
          <a:p>
            <a:pPr marL="1155700" marR="741680" indent="1600200">
              <a:lnSpc>
                <a:spcPct val="119800"/>
              </a:lnSpc>
            </a:pPr>
            <a:r>
              <a:rPr dirty="0" sz="2400">
                <a:latin typeface="NSimSun"/>
                <a:cs typeface="NSimSun"/>
              </a:rPr>
              <a:t>|z</a:t>
            </a:r>
            <a:r>
              <a:rPr dirty="0" baseline="-20833" sz="2400">
                <a:latin typeface="NSimSun"/>
                <a:cs typeface="NSimSun"/>
              </a:rPr>
              <a:t>j</a:t>
            </a:r>
            <a:r>
              <a:rPr dirty="0" sz="2400">
                <a:latin typeface="NSimSun"/>
                <a:cs typeface="NSimSun"/>
              </a:rPr>
              <a:t>-</a:t>
            </a:r>
            <a:r>
              <a:rPr dirty="0" sz="2400" spc="-10">
                <a:latin typeface="NSimSun"/>
                <a:cs typeface="NSimSun"/>
              </a:rPr>
              <a:t>m</a:t>
            </a:r>
            <a:r>
              <a:rPr dirty="0" baseline="-20833" sz="2400">
                <a:latin typeface="NSimSun"/>
                <a:cs typeface="NSimSun"/>
              </a:rPr>
              <a:t>i</a:t>
            </a:r>
            <a:r>
              <a:rPr dirty="0" sz="2400" spc="-5">
                <a:latin typeface="NSimSun"/>
                <a:cs typeface="NSimSun"/>
              </a:rPr>
              <a:t>|&lt;=2σ</a:t>
            </a:r>
            <a:r>
              <a:rPr dirty="0" baseline="-20833" sz="2400">
                <a:latin typeface="NSimSun"/>
                <a:cs typeface="NSimSun"/>
              </a:rPr>
              <a:t>i</a:t>
            </a:r>
            <a:r>
              <a:rPr dirty="0" sz="2400">
                <a:latin typeface="NSimSun"/>
                <a:cs typeface="NSimSun"/>
              </a:rPr>
              <a:t>，</a:t>
            </a:r>
            <a:r>
              <a:rPr dirty="0" sz="2400">
                <a:latin typeface="NSimSun"/>
                <a:cs typeface="NSimSun"/>
              </a:rPr>
              <a:t> 其中：z</a:t>
            </a:r>
            <a:r>
              <a:rPr dirty="0" baseline="-20833" sz="2400" spc="-7">
                <a:latin typeface="NSimSun"/>
                <a:cs typeface="NSimSun"/>
              </a:rPr>
              <a:t>j</a:t>
            </a:r>
            <a:r>
              <a:rPr dirty="0" sz="2400">
                <a:latin typeface="NSimSun"/>
                <a:cs typeface="NSimSun"/>
              </a:rPr>
              <a:t>是区域R</a:t>
            </a:r>
            <a:r>
              <a:rPr dirty="0" baseline="-20833" sz="2400" spc="-7">
                <a:latin typeface="NSimSun"/>
                <a:cs typeface="NSimSun"/>
              </a:rPr>
              <a:t>i</a:t>
            </a:r>
            <a:r>
              <a:rPr dirty="0" sz="2400">
                <a:latin typeface="NSimSun"/>
                <a:cs typeface="NSimSun"/>
              </a:rPr>
              <a:t>中第j个点的灰度级，</a:t>
            </a:r>
            <a:endParaRPr sz="2400">
              <a:latin typeface="NSimSun"/>
              <a:cs typeface="NSimSun"/>
            </a:endParaRPr>
          </a:p>
          <a:p>
            <a:pPr marL="1993900" marR="767080" indent="76200">
              <a:lnSpc>
                <a:spcPct val="119800"/>
              </a:lnSpc>
            </a:pPr>
            <a:r>
              <a:rPr dirty="0" sz="2400">
                <a:latin typeface="NSimSun"/>
                <a:cs typeface="NSimSun"/>
              </a:rPr>
              <a:t>m</a:t>
            </a:r>
            <a:r>
              <a:rPr dirty="0" baseline="-20833" sz="2400">
                <a:latin typeface="NSimSun"/>
                <a:cs typeface="NSimSun"/>
              </a:rPr>
              <a:t>i</a:t>
            </a:r>
            <a:r>
              <a:rPr dirty="0" sz="2400" spc="-5">
                <a:latin typeface="NSimSun"/>
                <a:cs typeface="NSimSun"/>
              </a:rPr>
              <a:t>是该区域的平均灰度级，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σ</a:t>
            </a:r>
            <a:r>
              <a:rPr dirty="0" baseline="-20833" sz="2400" spc="-7">
                <a:latin typeface="NSimSun"/>
                <a:cs typeface="NSimSun"/>
              </a:rPr>
              <a:t>i</a:t>
            </a:r>
            <a:r>
              <a:rPr dirty="0" sz="2400">
                <a:latin typeface="NSimSun"/>
                <a:cs typeface="NSimSun"/>
              </a:rPr>
              <a:t>是区域的灰度级的标准方差。</a:t>
            </a:r>
            <a:endParaRPr sz="2400">
              <a:latin typeface="NSimSun"/>
              <a:cs typeface="NSimSun"/>
            </a:endParaRPr>
          </a:p>
          <a:p>
            <a:pPr marL="1155700" marR="5080" indent="-228600">
              <a:lnSpc>
                <a:spcPct val="100000"/>
              </a:lnSpc>
              <a:spcBef>
                <a:spcPts val="570"/>
              </a:spcBef>
            </a:pPr>
            <a:r>
              <a:rPr dirty="0" sz="2400">
                <a:latin typeface="NSimSun"/>
                <a:cs typeface="NSimSun"/>
              </a:rPr>
              <a:t>2）当P(R</a:t>
            </a:r>
            <a:r>
              <a:rPr dirty="0" baseline="-20833" sz="2400">
                <a:latin typeface="NSimSun"/>
                <a:cs typeface="NSimSun"/>
              </a:rPr>
              <a:t>i</a:t>
            </a:r>
            <a:r>
              <a:rPr dirty="0" sz="2400" spc="-5">
                <a:latin typeface="NSimSun"/>
                <a:cs typeface="NSimSun"/>
              </a:rPr>
              <a:t>)=TRUE时，将区域内所有像素的灰度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级置为m</a:t>
            </a:r>
            <a:r>
              <a:rPr dirty="0" baseline="-20833" sz="2400">
                <a:latin typeface="NSimSun"/>
                <a:cs typeface="NSimSun"/>
              </a:rPr>
              <a:t>i</a:t>
            </a:r>
            <a:endParaRPr baseline="-20833"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图像分割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81060" y="994892"/>
            <a:ext cx="7496175" cy="5039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像素之间距离的定义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50">
              <a:latin typeface="Times New Roman"/>
              <a:cs typeface="Times New Roman"/>
            </a:endParaRPr>
          </a:p>
          <a:p>
            <a:pPr marL="853440" marR="6350" indent="-686435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对于像</a:t>
            </a:r>
            <a:r>
              <a:rPr dirty="0" sz="3200">
                <a:latin typeface="NSimSun"/>
                <a:cs typeface="NSimSun"/>
              </a:rPr>
              <a:t>素</a:t>
            </a:r>
            <a:r>
              <a:rPr dirty="0" sz="3200" spc="-10">
                <a:solidFill>
                  <a:srgbClr val="FF0000"/>
                </a:solidFill>
                <a:latin typeface="NSimSun"/>
                <a:cs typeface="NSimSun"/>
              </a:rPr>
              <a:t>p</a:t>
            </a:r>
            <a:r>
              <a:rPr dirty="0" sz="3200">
                <a:latin typeface="NSimSun"/>
                <a:cs typeface="NSimSun"/>
              </a:rPr>
              <a:t>、</a:t>
            </a:r>
            <a:r>
              <a:rPr dirty="0" sz="3200" spc="-10">
                <a:solidFill>
                  <a:srgbClr val="FF0000"/>
                </a:solidFill>
                <a:latin typeface="NSimSun"/>
                <a:cs typeface="NSimSun"/>
              </a:rPr>
              <a:t>q</a:t>
            </a:r>
            <a:r>
              <a:rPr dirty="0" sz="3200">
                <a:latin typeface="NSimSun"/>
                <a:cs typeface="NSimSun"/>
              </a:rPr>
              <a:t>和</a:t>
            </a:r>
            <a:r>
              <a:rPr dirty="0" sz="3200" spc="-1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sz="3200" spc="-5">
                <a:latin typeface="NSimSun"/>
                <a:cs typeface="NSimSun"/>
              </a:rPr>
              <a:t>，分别具有坐标(x,y)，</a:t>
            </a:r>
            <a:r>
              <a:rPr dirty="0" sz="3200" spc="-5">
                <a:latin typeface="NSimSun"/>
                <a:cs typeface="NSimSun"/>
              </a:rPr>
              <a:t> (s,t)和(u,v)，如果</a:t>
            </a:r>
            <a:endParaRPr sz="3200">
              <a:latin typeface="NSimSun"/>
              <a:cs typeface="NSimSun"/>
            </a:endParaRPr>
          </a:p>
          <a:p>
            <a:pPr marL="853440" marR="5080" indent="-685800">
              <a:lnSpc>
                <a:spcPct val="100000"/>
              </a:lnSpc>
              <a:spcBef>
                <a:spcPts val="875"/>
              </a:spcBef>
              <a:tabLst>
                <a:tab pos="1767839" algn="l"/>
                <a:tab pos="2453640" algn="l"/>
              </a:tabLst>
            </a:pPr>
            <a:r>
              <a:rPr dirty="0" sz="2500">
                <a:solidFill>
                  <a:srgbClr val="EE2B0A"/>
                </a:solidFill>
                <a:latin typeface="NSimSun"/>
                <a:cs typeface="NSimSun"/>
              </a:rPr>
              <a:t>(1)</a:t>
            </a:r>
            <a:r>
              <a:rPr dirty="0" sz="2500" spc="3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600">
                <a:latin typeface="NSimSun"/>
                <a:cs typeface="NSimSun"/>
              </a:rPr>
              <a:t>D(</a:t>
            </a:r>
            <a:r>
              <a:rPr dirty="0" sz="3600">
                <a:solidFill>
                  <a:srgbClr val="FF0000"/>
                </a:solidFill>
                <a:latin typeface="NSimSun"/>
                <a:cs typeface="NSimSun"/>
              </a:rPr>
              <a:t>p</a:t>
            </a:r>
            <a:r>
              <a:rPr dirty="0" sz="3600">
                <a:latin typeface="NSimSun"/>
                <a:cs typeface="NSimSun"/>
              </a:rPr>
              <a:t>,</a:t>
            </a:r>
            <a:r>
              <a:rPr dirty="0" sz="3600" spc="-5">
                <a:solidFill>
                  <a:srgbClr val="FF0000"/>
                </a:solidFill>
                <a:latin typeface="NSimSun"/>
                <a:cs typeface="NSimSun"/>
              </a:rPr>
              <a:t>q</a:t>
            </a:r>
            <a:r>
              <a:rPr dirty="0" sz="3600">
                <a:latin typeface="NSimSun"/>
                <a:cs typeface="NSimSun"/>
              </a:rPr>
              <a:t>)	</a:t>
            </a:r>
            <a:r>
              <a:rPr dirty="0" sz="3600" spc="-15" b="1">
                <a:latin typeface="NSimSun"/>
                <a:cs typeface="NSimSun"/>
              </a:rPr>
              <a:t>≥</a:t>
            </a:r>
            <a:r>
              <a:rPr dirty="0" sz="3600" spc="-10" b="1">
                <a:latin typeface="NSimSun"/>
                <a:cs typeface="NSimSun"/>
              </a:rPr>
              <a:t> </a:t>
            </a:r>
            <a:r>
              <a:rPr dirty="0" sz="3600">
                <a:latin typeface="NSimSun"/>
                <a:cs typeface="NSimSun"/>
              </a:rPr>
              <a:t>0</a:t>
            </a:r>
            <a:r>
              <a:rPr dirty="0" sz="3600" spc="-5">
                <a:latin typeface="NSimSun"/>
                <a:cs typeface="NSimSun"/>
              </a:rPr>
              <a:t> (D(</a:t>
            </a:r>
            <a:r>
              <a:rPr dirty="0" sz="3600" spc="-5">
                <a:solidFill>
                  <a:srgbClr val="FF0000"/>
                </a:solidFill>
                <a:latin typeface="NSimSun"/>
                <a:cs typeface="NSimSun"/>
              </a:rPr>
              <a:t>p</a:t>
            </a:r>
            <a:r>
              <a:rPr dirty="0" sz="3600">
                <a:latin typeface="NSimSun"/>
                <a:cs typeface="NSimSun"/>
              </a:rPr>
              <a:t>,</a:t>
            </a:r>
            <a:r>
              <a:rPr dirty="0" sz="3600">
                <a:solidFill>
                  <a:srgbClr val="FF0000"/>
                </a:solidFill>
                <a:latin typeface="NSimSun"/>
                <a:cs typeface="NSimSun"/>
              </a:rPr>
              <a:t>q</a:t>
            </a:r>
            <a:r>
              <a:rPr dirty="0" sz="3600">
                <a:latin typeface="NSimSun"/>
                <a:cs typeface="NSimSun"/>
              </a:rPr>
              <a:t>)=0，当且仅</a:t>
            </a:r>
            <a:r>
              <a:rPr dirty="0" sz="3600">
                <a:latin typeface="NSimSun"/>
                <a:cs typeface="NSimSun"/>
              </a:rPr>
              <a:t> </a:t>
            </a:r>
            <a:r>
              <a:rPr dirty="0" sz="3600" spc="-5">
                <a:latin typeface="NSimSun"/>
                <a:cs typeface="NSimSun"/>
              </a:rPr>
              <a:t>当</a:t>
            </a:r>
            <a:r>
              <a:rPr dirty="0" sz="3600">
                <a:solidFill>
                  <a:srgbClr val="FF0000"/>
                </a:solidFill>
                <a:latin typeface="NSimSun"/>
                <a:cs typeface="NSimSun"/>
              </a:rPr>
              <a:t>p	</a:t>
            </a:r>
            <a:r>
              <a:rPr dirty="0" sz="3600" spc="-5">
                <a:latin typeface="NSimSun"/>
                <a:cs typeface="NSimSun"/>
              </a:rPr>
              <a:t>=</a:t>
            </a:r>
            <a:r>
              <a:rPr dirty="0" sz="3600">
                <a:solidFill>
                  <a:srgbClr val="FF0000"/>
                </a:solidFill>
                <a:latin typeface="NSimSun"/>
                <a:cs typeface="NSimSun"/>
              </a:rPr>
              <a:t>q</a:t>
            </a:r>
            <a:r>
              <a:rPr dirty="0" sz="3600">
                <a:latin typeface="NSimSun"/>
                <a:cs typeface="NSimSun"/>
              </a:rPr>
              <a:t>),</a:t>
            </a:r>
            <a:endParaRPr sz="3600">
              <a:latin typeface="NSimSun"/>
              <a:cs typeface="NSimSun"/>
            </a:endParaRPr>
          </a:p>
          <a:p>
            <a:pPr marL="167640">
              <a:lnSpc>
                <a:spcPct val="100000"/>
              </a:lnSpc>
              <a:spcBef>
                <a:spcPts val="860"/>
              </a:spcBef>
              <a:tabLst>
                <a:tab pos="2682240" algn="l"/>
                <a:tab pos="3368040" algn="l"/>
              </a:tabLst>
            </a:pPr>
            <a:r>
              <a:rPr dirty="0" sz="2500">
                <a:solidFill>
                  <a:srgbClr val="EE2B0A"/>
                </a:solidFill>
                <a:latin typeface="NSimSun"/>
                <a:cs typeface="NSimSun"/>
              </a:rPr>
              <a:t>(2)</a:t>
            </a:r>
            <a:r>
              <a:rPr dirty="0" sz="2500" spc="395">
                <a:solidFill>
                  <a:srgbClr val="EE2B0A"/>
                </a:solidFill>
                <a:latin typeface="NSimSun"/>
                <a:cs typeface="NSimSun"/>
              </a:rPr>
              <a:t> </a:t>
            </a:r>
            <a:r>
              <a:rPr dirty="0" sz="3600">
                <a:latin typeface="NSimSun"/>
                <a:cs typeface="NSimSun"/>
              </a:rPr>
              <a:t>D(</a:t>
            </a:r>
            <a:r>
              <a:rPr dirty="0" sz="3600">
                <a:solidFill>
                  <a:srgbClr val="FF0000"/>
                </a:solidFill>
                <a:latin typeface="NSimSun"/>
                <a:cs typeface="NSimSun"/>
              </a:rPr>
              <a:t>p</a:t>
            </a:r>
            <a:r>
              <a:rPr dirty="0" sz="3600">
                <a:latin typeface="NSimSun"/>
                <a:cs typeface="NSimSun"/>
              </a:rPr>
              <a:t>,</a:t>
            </a:r>
            <a:r>
              <a:rPr dirty="0" sz="3600" spc="-5">
                <a:solidFill>
                  <a:srgbClr val="FF0000"/>
                </a:solidFill>
                <a:latin typeface="NSimSun"/>
                <a:cs typeface="NSimSun"/>
              </a:rPr>
              <a:t>q</a:t>
            </a:r>
            <a:r>
              <a:rPr dirty="0" sz="3600">
                <a:latin typeface="NSimSun"/>
                <a:cs typeface="NSimSun"/>
              </a:rPr>
              <a:t>)	=	D(</a:t>
            </a:r>
            <a:r>
              <a:rPr dirty="0" sz="3600">
                <a:solidFill>
                  <a:srgbClr val="FF0000"/>
                </a:solidFill>
                <a:latin typeface="NSimSun"/>
                <a:cs typeface="NSimSun"/>
              </a:rPr>
              <a:t>q</a:t>
            </a:r>
            <a:r>
              <a:rPr dirty="0" sz="3600">
                <a:latin typeface="NSimSun"/>
                <a:cs typeface="NSimSun"/>
              </a:rPr>
              <a:t>,</a:t>
            </a:r>
            <a:r>
              <a:rPr dirty="0" sz="3600" spc="-5">
                <a:solidFill>
                  <a:srgbClr val="FF0000"/>
                </a:solidFill>
                <a:latin typeface="NSimSun"/>
                <a:cs typeface="NSimSun"/>
              </a:rPr>
              <a:t>p</a:t>
            </a:r>
            <a:r>
              <a:rPr dirty="0" sz="3600">
                <a:latin typeface="NSimSun"/>
                <a:cs typeface="NSimSun"/>
              </a:rPr>
              <a:t>)</a:t>
            </a:r>
            <a:endParaRPr sz="3600">
              <a:latin typeface="NSimSun"/>
              <a:cs typeface="NSimSun"/>
            </a:endParaRPr>
          </a:p>
          <a:p>
            <a:pPr marL="167640" marR="1554480">
              <a:lnSpc>
                <a:spcPts val="4600"/>
              </a:lnSpc>
              <a:spcBef>
                <a:spcPts val="275"/>
              </a:spcBef>
              <a:tabLst>
                <a:tab pos="853440" algn="l"/>
              </a:tabLst>
            </a:pP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(3)</a:t>
            </a:r>
            <a:r>
              <a:rPr dirty="0" sz="2200">
                <a:solidFill>
                  <a:srgbClr val="EE2B0A"/>
                </a:solidFill>
                <a:latin typeface="NSimSun"/>
                <a:cs typeface="NSimSun"/>
              </a:rPr>
              <a:t>	</a:t>
            </a:r>
            <a:r>
              <a:rPr dirty="0" sz="3200" spc="-5">
                <a:latin typeface="NSimSun"/>
                <a:cs typeface="NSimSun"/>
              </a:rPr>
              <a:t>D(</a:t>
            </a:r>
            <a:r>
              <a:rPr dirty="0" sz="3200" spc="-10">
                <a:solidFill>
                  <a:srgbClr val="FF0000"/>
                </a:solidFill>
                <a:latin typeface="NSimSun"/>
                <a:cs typeface="NSimSun"/>
              </a:rPr>
              <a:t>p</a:t>
            </a:r>
            <a:r>
              <a:rPr dirty="0" sz="3200" spc="-5">
                <a:latin typeface="NSimSun"/>
                <a:cs typeface="NSimSun"/>
              </a:rPr>
              <a:t>,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sz="3200" spc="-5">
                <a:latin typeface="NSimSun"/>
                <a:cs typeface="NSimSun"/>
              </a:rPr>
              <a:t>)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≤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D</a:t>
            </a:r>
            <a:r>
              <a:rPr dirty="0" sz="3200" spc="-10">
                <a:latin typeface="NSimSun"/>
                <a:cs typeface="NSimSun"/>
              </a:rPr>
              <a:t>(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p</a:t>
            </a:r>
            <a:r>
              <a:rPr dirty="0" sz="3200" spc="-5">
                <a:latin typeface="NSimSun"/>
                <a:cs typeface="NSimSun"/>
              </a:rPr>
              <a:t>,</a:t>
            </a:r>
            <a:r>
              <a:rPr dirty="0" sz="3200" spc="-10">
                <a:solidFill>
                  <a:srgbClr val="FF0000"/>
                </a:solidFill>
                <a:latin typeface="NSimSun"/>
                <a:cs typeface="NSimSun"/>
              </a:rPr>
              <a:t>q</a:t>
            </a:r>
            <a:r>
              <a:rPr dirty="0" sz="3200" spc="-5">
                <a:latin typeface="NSimSun"/>
                <a:cs typeface="NSimSun"/>
              </a:rPr>
              <a:t>)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+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D</a:t>
            </a:r>
            <a:r>
              <a:rPr dirty="0" sz="3200" spc="-10">
                <a:latin typeface="NSimSun"/>
                <a:cs typeface="NSimSun"/>
              </a:rPr>
              <a:t>(</a:t>
            </a:r>
            <a:r>
              <a:rPr dirty="0" sz="3200" spc="-5">
                <a:solidFill>
                  <a:srgbClr val="FF0000"/>
                </a:solidFill>
                <a:latin typeface="NSimSun"/>
                <a:cs typeface="NSimSun"/>
              </a:rPr>
              <a:t>q</a:t>
            </a:r>
            <a:r>
              <a:rPr dirty="0" sz="3200" spc="-5">
                <a:latin typeface="NSimSun"/>
                <a:cs typeface="NSimSun"/>
              </a:rPr>
              <a:t>,</a:t>
            </a:r>
            <a:r>
              <a:rPr dirty="0" sz="3200" spc="-1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dirty="0" sz="3200" spc="-5">
                <a:latin typeface="NSimSun"/>
                <a:cs typeface="NSimSun"/>
              </a:rPr>
              <a:t>)</a:t>
            </a:r>
            <a:r>
              <a:rPr dirty="0" sz="3200" spc="-5">
                <a:latin typeface="NSimSun"/>
                <a:cs typeface="NSimSun"/>
              </a:rPr>
              <a:t> 则称D是距离函数或度量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4092575" cy="5093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图像分割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间断检测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边缘连接和边界检测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阈值处理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基于区域的分割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分割中运动的应用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SimSun"/>
                <a:cs typeface="SimSun"/>
              </a:rPr>
              <a:t>分割中运动的应用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81098" y="1909317"/>
            <a:ext cx="7509509" cy="1256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空间技术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7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使用两帧图像f(x,y,t</a:t>
            </a:r>
            <a:r>
              <a:rPr dirty="0" baseline="-20833" sz="2400" spc="-7">
                <a:latin typeface="NSimSun"/>
                <a:cs typeface="NSimSun"/>
              </a:rPr>
              <a:t>i</a:t>
            </a:r>
            <a:r>
              <a:rPr dirty="0" sz="2400">
                <a:latin typeface="NSimSun"/>
                <a:cs typeface="NSimSun"/>
              </a:rPr>
              <a:t>)和f(x,y,</a:t>
            </a:r>
            <a:r>
              <a:rPr dirty="0" sz="2400" spc="-5">
                <a:latin typeface="NSimSun"/>
                <a:cs typeface="NSimSun"/>
              </a:rPr>
              <a:t>t</a:t>
            </a:r>
            <a:r>
              <a:rPr dirty="0" baseline="-20833" sz="2400">
                <a:latin typeface="NSimSun"/>
                <a:cs typeface="NSimSun"/>
              </a:rPr>
              <a:t>j</a:t>
            </a:r>
            <a:r>
              <a:rPr dirty="0" sz="2400" spc="-5">
                <a:latin typeface="NSimSun"/>
                <a:cs typeface="NSimSun"/>
              </a:rPr>
              <a:t>)相减的办法，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8311" y="3124961"/>
            <a:ext cx="18542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>
                <a:latin typeface="NSimSun"/>
                <a:cs typeface="NSimSun"/>
              </a:rPr>
              <a:t>形成差值图像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8311" y="4220717"/>
            <a:ext cx="7188200" cy="2003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41300">
              <a:lnSpc>
                <a:spcPct val="100000"/>
              </a:lnSpc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在动态图像处理过程中，d</a:t>
            </a:r>
            <a:r>
              <a:rPr dirty="0" baseline="-20833" sz="2400">
                <a:latin typeface="NSimSun"/>
                <a:cs typeface="NSimSun"/>
              </a:rPr>
              <a:t>i</a:t>
            </a:r>
            <a:r>
              <a:rPr dirty="0" baseline="-20833" sz="2400" spc="-7">
                <a:latin typeface="NSimSun"/>
                <a:cs typeface="NSimSun"/>
              </a:rPr>
              <a:t>j</a:t>
            </a:r>
            <a:r>
              <a:rPr dirty="0" sz="2400">
                <a:latin typeface="NSimSun"/>
                <a:cs typeface="NSimSun"/>
              </a:rPr>
              <a:t>中值为1的像素被认为</a:t>
            </a:r>
            <a:r>
              <a:rPr dirty="0" sz="2400">
                <a:latin typeface="NSimSun"/>
                <a:cs typeface="NSimSun"/>
              </a:rPr>
              <a:t> 是对象运动的结果</a:t>
            </a:r>
            <a:endParaRPr sz="2400">
              <a:latin typeface="NSimSun"/>
              <a:cs typeface="NSimSun"/>
            </a:endParaRPr>
          </a:p>
          <a:p>
            <a:pPr marL="12700" marR="5080">
              <a:lnSpc>
                <a:spcPct val="102600"/>
              </a:lnSpc>
              <a:spcBef>
                <a:spcPts val="1195"/>
              </a:spcBef>
              <a:tabLst>
                <a:tab pos="3346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考虑图像帧序列f(x,y,t1),f(x,y,t2),</a:t>
            </a:r>
            <a:r>
              <a:rPr dirty="0" sz="2400" spc="-5">
                <a:latin typeface="Times New Roman"/>
                <a:cs typeface="Times New Roman"/>
              </a:rPr>
              <a:t>…</a:t>
            </a:r>
            <a:r>
              <a:rPr dirty="0" sz="2400" spc="-5">
                <a:latin typeface="NSimSun"/>
                <a:cs typeface="NSimSun"/>
              </a:rPr>
              <a:t>, f(x,y,tn),并令f(x,y,t1)为基本图像，一幅累积差异 图像(ADI)由基准图像和图像序列的后续图像对比得到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47743" y="3297932"/>
            <a:ext cx="0" cy="418465"/>
          </a:xfrm>
          <a:custGeom>
            <a:avLst/>
            <a:gdLst/>
            <a:ahLst/>
            <a:cxnLst/>
            <a:rect l="l" t="t" r="r" b="b"/>
            <a:pathLst>
              <a:path w="0" h="418464">
                <a:moveTo>
                  <a:pt x="0" y="0"/>
                </a:moveTo>
                <a:lnTo>
                  <a:pt x="0" y="418337"/>
                </a:lnTo>
              </a:path>
            </a:pathLst>
          </a:custGeom>
          <a:ln w="14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98995" y="3297932"/>
            <a:ext cx="0" cy="418465"/>
          </a:xfrm>
          <a:custGeom>
            <a:avLst/>
            <a:gdLst/>
            <a:ahLst/>
            <a:cxnLst/>
            <a:rect l="l" t="t" r="r" b="b"/>
            <a:pathLst>
              <a:path w="0" h="418464">
                <a:moveTo>
                  <a:pt x="0" y="0"/>
                </a:moveTo>
                <a:lnTo>
                  <a:pt x="0" y="418337"/>
                </a:lnTo>
              </a:path>
            </a:pathLst>
          </a:custGeom>
          <a:ln w="14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81448" y="3559797"/>
            <a:ext cx="162560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5">
                <a:latin typeface="Symbol"/>
                <a:cs typeface="Symbol"/>
              </a:rPr>
              <a:t>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81448" y="3794493"/>
            <a:ext cx="302895" cy="40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291" sz="3225" spc="-1597">
                <a:latin typeface="Symbol"/>
                <a:cs typeface="Symbol"/>
              </a:rPr>
              <a:t></a:t>
            </a:r>
            <a:r>
              <a:rPr dirty="0" baseline="-14211" sz="3225" spc="37">
                <a:latin typeface="Symbol"/>
                <a:cs typeface="Symbol"/>
              </a:rPr>
              <a:t></a:t>
            </a:r>
            <a:r>
              <a:rPr dirty="0" sz="2150" spc="15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86607" y="3410178"/>
            <a:ext cx="1471295" cy="454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</a:tabLst>
            </a:pPr>
            <a:r>
              <a:rPr dirty="0" sz="2150" spc="15" i="1">
                <a:latin typeface="Times New Roman"/>
                <a:cs typeface="Times New Roman"/>
              </a:rPr>
              <a:t>d</a:t>
            </a:r>
            <a:r>
              <a:rPr dirty="0" sz="2150" spc="15" i="1">
                <a:latin typeface="Times New Roman"/>
                <a:cs typeface="Times New Roman"/>
              </a:rPr>
              <a:t>	</a:t>
            </a:r>
            <a:r>
              <a:rPr dirty="0" sz="2950" spc="-190">
                <a:latin typeface="Symbol"/>
                <a:cs typeface="Symbol"/>
              </a:rPr>
              <a:t></a:t>
            </a:r>
            <a:r>
              <a:rPr dirty="0" sz="2150" spc="50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30">
                <a:latin typeface="Times New Roman"/>
                <a:cs typeface="Times New Roman"/>
              </a:rPr>
              <a:t> </a:t>
            </a:r>
            <a:r>
              <a:rPr dirty="0" sz="2150" spc="15" i="1">
                <a:latin typeface="Times New Roman"/>
                <a:cs typeface="Times New Roman"/>
              </a:rPr>
              <a:t>y</a:t>
            </a:r>
            <a:r>
              <a:rPr dirty="0" sz="2150" spc="-350" i="1">
                <a:latin typeface="Times New Roman"/>
                <a:cs typeface="Times New Roman"/>
              </a:rPr>
              <a:t> </a:t>
            </a:r>
            <a:r>
              <a:rPr dirty="0" sz="2950" spc="-250">
                <a:latin typeface="Symbol"/>
                <a:cs typeface="Symbol"/>
              </a:rPr>
              <a:t></a:t>
            </a:r>
            <a:r>
              <a:rPr dirty="0" sz="2950" spc="-370">
                <a:latin typeface="Times New Roman"/>
                <a:cs typeface="Times New Roman"/>
              </a:rPr>
              <a:t> </a:t>
            </a:r>
            <a:r>
              <a:rPr dirty="0" sz="2150" spc="15">
                <a:latin typeface="Symbol"/>
                <a:cs typeface="Symbol"/>
              </a:rPr>
              <a:t></a:t>
            </a:r>
            <a:r>
              <a:rPr dirty="0" sz="2150" spc="55">
                <a:latin typeface="Times New Roman"/>
                <a:cs typeface="Times New Roman"/>
              </a:rPr>
              <a:t> </a:t>
            </a:r>
            <a:r>
              <a:rPr dirty="0" baseline="32299" sz="3225" spc="-1597">
                <a:latin typeface="Symbol"/>
                <a:cs typeface="Symbol"/>
              </a:rPr>
              <a:t></a:t>
            </a:r>
            <a:r>
              <a:rPr dirty="0" baseline="52971" sz="3225" spc="-277">
                <a:latin typeface="Symbol"/>
                <a:cs typeface="Symbol"/>
              </a:rPr>
              <a:t></a:t>
            </a:r>
            <a:r>
              <a:rPr dirty="0" baseline="42635" sz="3225" spc="22">
                <a:latin typeface="Times New Roman"/>
                <a:cs typeface="Times New Roman"/>
              </a:rPr>
              <a:t>1</a:t>
            </a:r>
            <a:endParaRPr baseline="42635" sz="322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45141" y="3663696"/>
            <a:ext cx="13398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" i="1">
                <a:latin typeface="Times New Roman"/>
                <a:cs typeface="Times New Roman"/>
              </a:rPr>
              <a:t>ij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45151" y="3119602"/>
            <a:ext cx="2927350" cy="980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8265">
              <a:lnSpc>
                <a:spcPct val="100000"/>
              </a:lnSpc>
            </a:pPr>
            <a:r>
              <a:rPr dirty="0" sz="2150" spc="10" i="1">
                <a:latin typeface="Times New Roman"/>
                <a:cs typeface="Times New Roman"/>
              </a:rPr>
              <a:t>f</a:t>
            </a:r>
            <a:r>
              <a:rPr dirty="0" sz="2150" spc="5" i="1">
                <a:latin typeface="Times New Roman"/>
                <a:cs typeface="Times New Roman"/>
              </a:rPr>
              <a:t> </a:t>
            </a:r>
            <a:r>
              <a:rPr dirty="0" sz="2950" spc="-195">
                <a:latin typeface="Symbol"/>
                <a:cs typeface="Symbol"/>
              </a:rPr>
              <a:t></a:t>
            </a:r>
            <a:r>
              <a:rPr dirty="0" sz="2150" spc="55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35">
                <a:latin typeface="Times New Roman"/>
                <a:cs typeface="Times New Roman"/>
              </a:rPr>
              <a:t> </a:t>
            </a:r>
            <a:r>
              <a:rPr dirty="0" sz="2150" spc="100" i="1">
                <a:latin typeface="Times New Roman"/>
                <a:cs typeface="Times New Roman"/>
              </a:rPr>
              <a:t>y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315">
                <a:latin typeface="Times New Roman"/>
                <a:cs typeface="Times New Roman"/>
              </a:rPr>
              <a:t> </a:t>
            </a:r>
            <a:r>
              <a:rPr dirty="0" sz="2150" spc="85" i="1">
                <a:latin typeface="Times New Roman"/>
                <a:cs typeface="Times New Roman"/>
              </a:rPr>
              <a:t>t</a:t>
            </a:r>
            <a:r>
              <a:rPr dirty="0" baseline="-20370" sz="2250" spc="7" i="1">
                <a:latin typeface="Times New Roman"/>
                <a:cs typeface="Times New Roman"/>
              </a:rPr>
              <a:t>i</a:t>
            </a:r>
            <a:r>
              <a:rPr dirty="0" baseline="-20370" sz="2250" spc="67" i="1">
                <a:latin typeface="Times New Roman"/>
                <a:cs typeface="Times New Roman"/>
              </a:rPr>
              <a:t> </a:t>
            </a:r>
            <a:r>
              <a:rPr dirty="0" sz="2950" spc="-60">
                <a:latin typeface="Symbol"/>
                <a:cs typeface="Symbol"/>
              </a:rPr>
              <a:t></a:t>
            </a:r>
            <a:r>
              <a:rPr dirty="0" sz="2150" spc="15">
                <a:latin typeface="Symbol"/>
                <a:cs typeface="Symbol"/>
              </a:rPr>
              <a:t></a:t>
            </a:r>
            <a:r>
              <a:rPr dirty="0" sz="2150">
                <a:latin typeface="Times New Roman"/>
                <a:cs typeface="Times New Roman"/>
              </a:rPr>
              <a:t> </a:t>
            </a:r>
            <a:r>
              <a:rPr dirty="0" sz="2150" spc="-225">
                <a:latin typeface="Times New Roman"/>
                <a:cs typeface="Times New Roman"/>
              </a:rPr>
              <a:t> </a:t>
            </a:r>
            <a:r>
              <a:rPr dirty="0" sz="2150" spc="10" i="1">
                <a:latin typeface="Times New Roman"/>
                <a:cs typeface="Times New Roman"/>
              </a:rPr>
              <a:t>f</a:t>
            </a:r>
            <a:r>
              <a:rPr dirty="0" sz="2150" spc="30" i="1">
                <a:latin typeface="Times New Roman"/>
                <a:cs typeface="Times New Roman"/>
              </a:rPr>
              <a:t> </a:t>
            </a:r>
            <a:r>
              <a:rPr dirty="0" sz="3600" spc="-520">
                <a:latin typeface="Symbol"/>
                <a:cs typeface="Symbol"/>
              </a:rPr>
              <a:t></a:t>
            </a:r>
            <a:r>
              <a:rPr dirty="0" sz="2150" spc="55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30">
                <a:latin typeface="Times New Roman"/>
                <a:cs typeface="Times New Roman"/>
              </a:rPr>
              <a:t> </a:t>
            </a:r>
            <a:r>
              <a:rPr dirty="0" sz="2150" spc="90" i="1">
                <a:latin typeface="Times New Roman"/>
                <a:cs typeface="Times New Roman"/>
              </a:rPr>
              <a:t>y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310">
                <a:latin typeface="Times New Roman"/>
                <a:cs typeface="Times New Roman"/>
              </a:rPr>
              <a:t> </a:t>
            </a:r>
            <a:r>
              <a:rPr dirty="0" sz="2150" spc="10" i="1">
                <a:latin typeface="Times New Roman"/>
                <a:cs typeface="Times New Roman"/>
              </a:rPr>
              <a:t>t</a:t>
            </a:r>
            <a:r>
              <a:rPr dirty="0" sz="2150" spc="-120" i="1">
                <a:latin typeface="Times New Roman"/>
                <a:cs typeface="Times New Roman"/>
              </a:rPr>
              <a:t> </a:t>
            </a:r>
            <a:r>
              <a:rPr dirty="0" baseline="-20370" sz="2250" spc="7" i="1">
                <a:latin typeface="Times New Roman"/>
                <a:cs typeface="Times New Roman"/>
              </a:rPr>
              <a:t>j</a:t>
            </a:r>
            <a:r>
              <a:rPr dirty="0" baseline="-20370" sz="2250" spc="97" i="1">
                <a:latin typeface="Times New Roman"/>
                <a:cs typeface="Times New Roman"/>
              </a:rPr>
              <a:t> </a:t>
            </a:r>
            <a:r>
              <a:rPr dirty="0" sz="3600" spc="-465">
                <a:latin typeface="Symbol"/>
                <a:cs typeface="Symbol"/>
              </a:rPr>
              <a:t></a:t>
            </a:r>
            <a:r>
              <a:rPr dirty="0" sz="3600" spc="-275">
                <a:latin typeface="Times New Roman"/>
                <a:cs typeface="Times New Roman"/>
              </a:rPr>
              <a:t> </a:t>
            </a:r>
            <a:r>
              <a:rPr dirty="0" sz="2150" spc="15">
                <a:latin typeface="Symbol"/>
                <a:cs typeface="Symbol"/>
              </a:rPr>
              <a:t></a:t>
            </a:r>
            <a:r>
              <a:rPr dirty="0" sz="2150" spc="-85">
                <a:latin typeface="Times New Roman"/>
                <a:cs typeface="Times New Roman"/>
              </a:rPr>
              <a:t> </a:t>
            </a:r>
            <a:r>
              <a:rPr dirty="0" sz="2150" spc="20" i="1">
                <a:latin typeface="Times New Roman"/>
                <a:cs typeface="Times New Roman"/>
              </a:rPr>
              <a:t>T</a:t>
            </a: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ts val="2155"/>
              </a:lnSpc>
              <a:spcBef>
                <a:spcPts val="1240"/>
              </a:spcBef>
            </a:pPr>
            <a:r>
              <a:rPr dirty="0" sz="1800">
                <a:latin typeface="SimSun"/>
                <a:cs typeface="SimSun"/>
              </a:rPr>
              <a:t>其它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909317"/>
            <a:ext cx="7458709" cy="157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空间技术（续）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4600"/>
              </a:lnSpc>
              <a:spcBef>
                <a:spcPts val="258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令R(x,y)表示基准图像，绝对ADI，正ADI和负ADI 定义如下：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61696" y="3709411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133"/>
                </a:lnTo>
              </a:path>
            </a:pathLst>
          </a:custGeom>
          <a:ln w="13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20034" y="3709411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133"/>
                </a:lnTo>
              </a:path>
            </a:pathLst>
          </a:custGeom>
          <a:ln w="13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31640" y="5770371"/>
            <a:ext cx="163195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5">
                <a:latin typeface="Symbol"/>
                <a:cs typeface="Symbol"/>
              </a:rPr>
              <a:t>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1640" y="5527294"/>
            <a:ext cx="163195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5">
                <a:latin typeface="Symbol"/>
                <a:cs typeface="Symbol"/>
              </a:rPr>
              <a:t>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6977" y="4867414"/>
            <a:ext cx="163195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5">
                <a:latin typeface="Symbol"/>
                <a:cs typeface="Symbol"/>
              </a:rPr>
              <a:t>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6977" y="4624336"/>
            <a:ext cx="163195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5">
                <a:latin typeface="Symbol"/>
                <a:cs typeface="Symbol"/>
              </a:rPr>
              <a:t>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8969" y="3728249"/>
            <a:ext cx="25400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150" spc="-1070">
                <a:latin typeface="Symbol"/>
                <a:cs typeface="Symbol"/>
              </a:rPr>
              <a:t>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8969" y="3936276"/>
            <a:ext cx="163195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5">
                <a:latin typeface="Symbol"/>
                <a:cs typeface="Symbol"/>
              </a:rPr>
              <a:t>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8969" y="3665016"/>
            <a:ext cx="163195" cy="33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5">
                <a:latin typeface="Symbol"/>
                <a:cs typeface="Symbol"/>
              </a:rPr>
              <a:t>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75303" y="5663158"/>
            <a:ext cx="32131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 i="1">
                <a:latin typeface="Times New Roman"/>
                <a:cs typeface="Times New Roman"/>
              </a:rPr>
              <a:t>k</a:t>
            </a:r>
            <a:r>
              <a:rPr dirty="0" sz="1500" spc="-215" i="1">
                <a:latin typeface="Times New Roman"/>
                <a:cs typeface="Times New Roman"/>
              </a:rPr>
              <a:t> </a:t>
            </a:r>
            <a:r>
              <a:rPr dirty="0" sz="1500" spc="-110">
                <a:latin typeface="Symbol"/>
                <a:cs typeface="Symbol"/>
              </a:rPr>
              <a:t></a:t>
            </a:r>
            <a:r>
              <a:rPr dirty="0" sz="1500" spc="15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85998" y="5874232"/>
            <a:ext cx="11176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 i="1">
                <a:latin typeface="Times New Roman"/>
                <a:cs typeface="Times New Roman"/>
              </a:rPr>
              <a:t>k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6713" y="4760938"/>
            <a:ext cx="32131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 i="1">
                <a:latin typeface="Times New Roman"/>
                <a:cs typeface="Times New Roman"/>
              </a:rPr>
              <a:t>k</a:t>
            </a:r>
            <a:r>
              <a:rPr dirty="0" sz="1500" spc="-215" i="1">
                <a:latin typeface="Times New Roman"/>
                <a:cs typeface="Times New Roman"/>
              </a:rPr>
              <a:t> </a:t>
            </a:r>
            <a:r>
              <a:rPr dirty="0" sz="1500" spc="-110">
                <a:latin typeface="Symbol"/>
                <a:cs typeface="Symbol"/>
              </a:rPr>
              <a:t></a:t>
            </a:r>
            <a:r>
              <a:rPr dirty="0" sz="1500" spc="15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11335" y="4972012"/>
            <a:ext cx="11176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 i="1">
                <a:latin typeface="Times New Roman"/>
                <a:cs typeface="Times New Roman"/>
              </a:rPr>
              <a:t>k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90721" y="3829024"/>
            <a:ext cx="32194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 i="1">
                <a:latin typeface="Times New Roman"/>
                <a:cs typeface="Times New Roman"/>
              </a:rPr>
              <a:t>k</a:t>
            </a:r>
            <a:r>
              <a:rPr dirty="0" sz="1500" spc="-215" i="1">
                <a:latin typeface="Times New Roman"/>
                <a:cs typeface="Times New Roman"/>
              </a:rPr>
              <a:t> </a:t>
            </a:r>
            <a:r>
              <a:rPr dirty="0" sz="1500" spc="-100">
                <a:latin typeface="Symbol"/>
                <a:cs typeface="Symbol"/>
              </a:rPr>
              <a:t></a:t>
            </a:r>
            <a:r>
              <a:rPr dirty="0" sz="1500" spc="15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43326" y="4040860"/>
            <a:ext cx="11176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 i="1">
                <a:latin typeface="Times New Roman"/>
                <a:cs typeface="Times New Roman"/>
              </a:rPr>
              <a:t>k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31640" y="5833364"/>
            <a:ext cx="1235075" cy="516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5503" sz="3225" spc="97">
                <a:latin typeface="Symbol"/>
                <a:cs typeface="Symbol"/>
              </a:rPr>
              <a:t></a:t>
            </a:r>
            <a:r>
              <a:rPr dirty="0" sz="2150" spc="125" i="1">
                <a:latin typeface="Times New Roman"/>
                <a:cs typeface="Times New Roman"/>
              </a:rPr>
              <a:t>N</a:t>
            </a:r>
            <a:r>
              <a:rPr dirty="0" baseline="-20370" sz="2250" spc="15" i="1">
                <a:latin typeface="Times New Roman"/>
                <a:cs typeface="Times New Roman"/>
              </a:rPr>
              <a:t>k</a:t>
            </a:r>
            <a:r>
              <a:rPr dirty="0" baseline="-20370" sz="2250" spc="-322" i="1">
                <a:latin typeface="Times New Roman"/>
                <a:cs typeface="Times New Roman"/>
              </a:rPr>
              <a:t> </a:t>
            </a:r>
            <a:r>
              <a:rPr dirty="0" baseline="-20370" sz="2250" spc="-165">
                <a:latin typeface="Symbol"/>
                <a:cs typeface="Symbol"/>
              </a:rPr>
              <a:t></a:t>
            </a:r>
            <a:r>
              <a:rPr dirty="0" baseline="-20370" sz="2250" spc="187">
                <a:latin typeface="Times New Roman"/>
                <a:cs typeface="Times New Roman"/>
              </a:rPr>
              <a:t>1</a:t>
            </a:r>
            <a:r>
              <a:rPr dirty="0" sz="2950" spc="-320">
                <a:latin typeface="Symbol"/>
                <a:cs typeface="Symbol"/>
              </a:rPr>
              <a:t></a:t>
            </a:r>
            <a:r>
              <a:rPr dirty="0" sz="2150" spc="10">
                <a:latin typeface="Times New Roman"/>
                <a:cs typeface="Times New Roman"/>
              </a:rPr>
              <a:t>x,</a:t>
            </a:r>
            <a:r>
              <a:rPr dirty="0" sz="2150" spc="-290">
                <a:latin typeface="Times New Roman"/>
                <a:cs typeface="Times New Roman"/>
              </a:rPr>
              <a:t> </a:t>
            </a:r>
            <a:r>
              <a:rPr dirty="0" sz="2150" spc="55">
                <a:latin typeface="Times New Roman"/>
                <a:cs typeface="Times New Roman"/>
              </a:rPr>
              <a:t>y</a:t>
            </a:r>
            <a:r>
              <a:rPr dirty="0" sz="2950" spc="-300">
                <a:latin typeface="Symbol"/>
                <a:cs typeface="Symbol"/>
              </a:rPr>
              <a:t>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75633" y="5409692"/>
            <a:ext cx="1419860" cy="454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1334" algn="l"/>
              </a:tabLst>
            </a:pPr>
            <a:r>
              <a:rPr dirty="0" sz="2150" spc="20" i="1">
                <a:latin typeface="Times New Roman"/>
                <a:cs typeface="Times New Roman"/>
              </a:rPr>
              <a:t>N</a:t>
            </a:r>
            <a:r>
              <a:rPr dirty="0" sz="2150" spc="20" i="1">
                <a:latin typeface="Times New Roman"/>
                <a:cs typeface="Times New Roman"/>
              </a:rPr>
              <a:t>	</a:t>
            </a:r>
            <a:r>
              <a:rPr dirty="0" sz="2950" spc="-320">
                <a:latin typeface="Symbol"/>
                <a:cs typeface="Symbol"/>
              </a:rPr>
              <a:t></a:t>
            </a:r>
            <a:r>
              <a:rPr dirty="0" sz="2150" spc="10">
                <a:latin typeface="Times New Roman"/>
                <a:cs typeface="Times New Roman"/>
              </a:rPr>
              <a:t>x,</a:t>
            </a:r>
            <a:r>
              <a:rPr dirty="0" sz="2150" spc="-290">
                <a:latin typeface="Times New Roman"/>
                <a:cs typeface="Times New Roman"/>
              </a:rPr>
              <a:t> </a:t>
            </a:r>
            <a:r>
              <a:rPr dirty="0" sz="2150" spc="55">
                <a:latin typeface="Times New Roman"/>
                <a:cs typeface="Times New Roman"/>
              </a:rPr>
              <a:t>y</a:t>
            </a:r>
            <a:r>
              <a:rPr dirty="0" sz="2950" spc="-120">
                <a:latin typeface="Symbol"/>
                <a:cs typeface="Symbol"/>
              </a:rPr>
              <a:t></a:t>
            </a:r>
            <a:r>
              <a:rPr dirty="0" sz="2150" spc="125">
                <a:latin typeface="Symbol"/>
                <a:cs typeface="Symbol"/>
              </a:rPr>
              <a:t></a:t>
            </a:r>
            <a:r>
              <a:rPr dirty="0" sz="2150" spc="15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86342" y="5620778"/>
            <a:ext cx="1111885" cy="454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2265" algn="l"/>
              </a:tabLst>
            </a:pPr>
            <a:r>
              <a:rPr dirty="0" sz="2150" spc="20" i="1">
                <a:latin typeface="Times New Roman"/>
                <a:cs typeface="Times New Roman"/>
              </a:rPr>
              <a:t>N</a:t>
            </a:r>
            <a:r>
              <a:rPr dirty="0" sz="2150" spc="20" i="1">
                <a:latin typeface="Times New Roman"/>
                <a:cs typeface="Times New Roman"/>
              </a:rPr>
              <a:t>	</a:t>
            </a:r>
            <a:r>
              <a:rPr dirty="0" sz="2950" spc="-245">
                <a:latin typeface="Symbol"/>
                <a:cs typeface="Symbol"/>
              </a:rPr>
              <a:t></a:t>
            </a:r>
            <a:r>
              <a:rPr dirty="0" sz="2150" spc="-15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110">
                <a:latin typeface="Times New Roman"/>
                <a:cs typeface="Times New Roman"/>
              </a:rPr>
              <a:t> </a:t>
            </a:r>
            <a:r>
              <a:rPr dirty="0" sz="2150" spc="114" i="1">
                <a:latin typeface="Times New Roman"/>
                <a:cs typeface="Times New Roman"/>
              </a:rPr>
              <a:t>y</a:t>
            </a:r>
            <a:r>
              <a:rPr dirty="0" sz="2950" spc="-300">
                <a:latin typeface="Symbol"/>
                <a:cs typeface="Symbol"/>
              </a:rPr>
              <a:t></a:t>
            </a:r>
            <a:r>
              <a:rPr dirty="0" sz="2950" spc="-400">
                <a:latin typeface="Times New Roman"/>
                <a:cs typeface="Times New Roman"/>
              </a:rPr>
              <a:t> </a:t>
            </a:r>
            <a:r>
              <a:rPr dirty="0" sz="2150" spc="2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56977" y="4931155"/>
            <a:ext cx="116014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5503" sz="3225" spc="44">
                <a:latin typeface="Symbol"/>
                <a:cs typeface="Symbol"/>
              </a:rPr>
              <a:t></a:t>
            </a:r>
            <a:r>
              <a:rPr dirty="0" sz="2150" spc="-300" i="1">
                <a:latin typeface="Times New Roman"/>
                <a:cs typeface="Times New Roman"/>
              </a:rPr>
              <a:t>P</a:t>
            </a:r>
            <a:r>
              <a:rPr dirty="0" baseline="-20370" sz="2250" spc="15" i="1">
                <a:latin typeface="Times New Roman"/>
                <a:cs typeface="Times New Roman"/>
              </a:rPr>
              <a:t>k</a:t>
            </a:r>
            <a:r>
              <a:rPr dirty="0" baseline="-20370" sz="2250" spc="-322" i="1">
                <a:latin typeface="Times New Roman"/>
                <a:cs typeface="Times New Roman"/>
              </a:rPr>
              <a:t> </a:t>
            </a:r>
            <a:r>
              <a:rPr dirty="0" baseline="-20370" sz="2250" spc="-165">
                <a:latin typeface="Symbol"/>
                <a:cs typeface="Symbol"/>
              </a:rPr>
              <a:t></a:t>
            </a:r>
            <a:r>
              <a:rPr dirty="0" baseline="-20370" sz="2250" spc="172">
                <a:latin typeface="Times New Roman"/>
                <a:cs typeface="Times New Roman"/>
              </a:rPr>
              <a:t>1</a:t>
            </a:r>
            <a:r>
              <a:rPr dirty="0" sz="2950" spc="-310">
                <a:latin typeface="Symbol"/>
                <a:cs typeface="Symbol"/>
              </a:rPr>
              <a:t></a:t>
            </a:r>
            <a:r>
              <a:rPr dirty="0" sz="2150" spc="10">
                <a:latin typeface="Times New Roman"/>
                <a:cs typeface="Times New Roman"/>
              </a:rPr>
              <a:t>x,</a:t>
            </a:r>
            <a:r>
              <a:rPr dirty="0" sz="2150" spc="-290">
                <a:latin typeface="Times New Roman"/>
                <a:cs typeface="Times New Roman"/>
              </a:rPr>
              <a:t> </a:t>
            </a:r>
            <a:r>
              <a:rPr dirty="0" sz="2150" spc="50">
                <a:latin typeface="Times New Roman"/>
                <a:cs typeface="Times New Roman"/>
              </a:rPr>
              <a:t>y</a:t>
            </a:r>
            <a:r>
              <a:rPr dirty="0" sz="2950" spc="-300">
                <a:latin typeface="Symbol"/>
                <a:cs typeface="Symbol"/>
              </a:rPr>
              <a:t>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7134" y="4507496"/>
            <a:ext cx="1349375" cy="454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50215" algn="l"/>
              </a:tabLst>
            </a:pPr>
            <a:r>
              <a:rPr dirty="0" sz="2150" spc="20" i="1">
                <a:latin typeface="Times New Roman"/>
                <a:cs typeface="Times New Roman"/>
              </a:rPr>
              <a:t>P</a:t>
            </a:r>
            <a:r>
              <a:rPr dirty="0" sz="2150" spc="20" i="1">
                <a:latin typeface="Times New Roman"/>
                <a:cs typeface="Times New Roman"/>
              </a:rPr>
              <a:t>	</a:t>
            </a:r>
            <a:r>
              <a:rPr dirty="0" sz="2950" spc="-310">
                <a:latin typeface="Symbol"/>
                <a:cs typeface="Symbol"/>
              </a:rPr>
              <a:t></a:t>
            </a:r>
            <a:r>
              <a:rPr dirty="0" sz="2150" spc="10">
                <a:latin typeface="Times New Roman"/>
                <a:cs typeface="Times New Roman"/>
              </a:rPr>
              <a:t>x,</a:t>
            </a:r>
            <a:r>
              <a:rPr dirty="0" sz="2150" spc="-290">
                <a:latin typeface="Times New Roman"/>
                <a:cs typeface="Times New Roman"/>
              </a:rPr>
              <a:t> </a:t>
            </a:r>
            <a:r>
              <a:rPr dirty="0" sz="2150" spc="50">
                <a:latin typeface="Times New Roman"/>
                <a:cs typeface="Times New Roman"/>
              </a:rPr>
              <a:t>y</a:t>
            </a:r>
            <a:r>
              <a:rPr dirty="0" sz="2950" spc="-114">
                <a:latin typeface="Symbol"/>
                <a:cs typeface="Symbol"/>
              </a:rPr>
              <a:t></a:t>
            </a:r>
            <a:r>
              <a:rPr dirty="0" sz="2150" spc="125">
                <a:latin typeface="Symbol"/>
                <a:cs typeface="Symbol"/>
              </a:rPr>
              <a:t></a:t>
            </a:r>
            <a:r>
              <a:rPr dirty="0" sz="2150" spc="15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82506" y="4718570"/>
            <a:ext cx="1040765" cy="4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20" i="1">
                <a:latin typeface="Times New Roman"/>
                <a:cs typeface="Times New Roman"/>
              </a:rPr>
              <a:t>P</a:t>
            </a:r>
            <a:r>
              <a:rPr dirty="0" sz="2150" spc="165" i="1">
                <a:latin typeface="Times New Roman"/>
                <a:cs typeface="Times New Roman"/>
              </a:rPr>
              <a:t> </a:t>
            </a:r>
            <a:r>
              <a:rPr dirty="0" sz="2950" spc="-245">
                <a:latin typeface="Symbol"/>
                <a:cs typeface="Symbol"/>
              </a:rPr>
              <a:t></a:t>
            </a:r>
            <a:r>
              <a:rPr dirty="0" sz="2150" spc="-15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110">
                <a:latin typeface="Times New Roman"/>
                <a:cs typeface="Times New Roman"/>
              </a:rPr>
              <a:t> </a:t>
            </a:r>
            <a:r>
              <a:rPr dirty="0" sz="2150" spc="114" i="1">
                <a:latin typeface="Times New Roman"/>
                <a:cs typeface="Times New Roman"/>
              </a:rPr>
              <a:t>y</a:t>
            </a:r>
            <a:r>
              <a:rPr dirty="0" sz="2950" spc="-300">
                <a:latin typeface="Symbol"/>
                <a:cs typeface="Symbol"/>
              </a:rPr>
              <a:t></a:t>
            </a:r>
            <a:r>
              <a:rPr dirty="0" sz="2950" spc="-405">
                <a:latin typeface="Times New Roman"/>
                <a:cs typeface="Times New Roman"/>
              </a:rPr>
              <a:t> </a:t>
            </a:r>
            <a:r>
              <a:rPr dirty="0" sz="2150" spc="2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88969" y="4028198"/>
            <a:ext cx="1193165" cy="516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1070">
                <a:latin typeface="Symbol"/>
                <a:cs typeface="Symbol"/>
              </a:rPr>
              <a:t></a:t>
            </a:r>
            <a:r>
              <a:rPr dirty="0" baseline="-15503" sz="3225" spc="209">
                <a:latin typeface="Symbol"/>
                <a:cs typeface="Symbol"/>
              </a:rPr>
              <a:t></a:t>
            </a:r>
            <a:r>
              <a:rPr dirty="0" sz="2150" spc="-150" i="1">
                <a:latin typeface="Times New Roman"/>
                <a:cs typeface="Times New Roman"/>
              </a:rPr>
              <a:t>A</a:t>
            </a:r>
            <a:r>
              <a:rPr dirty="0" baseline="-20370" sz="2250" spc="15" i="1">
                <a:latin typeface="Times New Roman"/>
                <a:cs typeface="Times New Roman"/>
              </a:rPr>
              <a:t>k</a:t>
            </a:r>
            <a:r>
              <a:rPr dirty="0" baseline="-20370" sz="2250" spc="-322" i="1">
                <a:latin typeface="Times New Roman"/>
                <a:cs typeface="Times New Roman"/>
              </a:rPr>
              <a:t> </a:t>
            </a:r>
            <a:r>
              <a:rPr dirty="0" baseline="-20370" sz="2250" spc="-150">
                <a:latin typeface="Symbol"/>
                <a:cs typeface="Symbol"/>
              </a:rPr>
              <a:t></a:t>
            </a:r>
            <a:r>
              <a:rPr dirty="0" baseline="-20370" sz="2250" spc="172">
                <a:latin typeface="Times New Roman"/>
                <a:cs typeface="Times New Roman"/>
              </a:rPr>
              <a:t>1</a:t>
            </a:r>
            <a:r>
              <a:rPr dirty="0" sz="2950" spc="-310">
                <a:latin typeface="Symbol"/>
                <a:cs typeface="Symbol"/>
              </a:rPr>
              <a:t></a:t>
            </a:r>
            <a:r>
              <a:rPr dirty="0" sz="2150" spc="10">
                <a:latin typeface="Times New Roman"/>
                <a:cs typeface="Times New Roman"/>
              </a:rPr>
              <a:t>x,</a:t>
            </a:r>
            <a:r>
              <a:rPr dirty="0" sz="2150" spc="-295">
                <a:latin typeface="Times New Roman"/>
                <a:cs typeface="Times New Roman"/>
              </a:rPr>
              <a:t> </a:t>
            </a:r>
            <a:r>
              <a:rPr dirty="0" sz="2150" spc="55">
                <a:latin typeface="Times New Roman"/>
                <a:cs typeface="Times New Roman"/>
              </a:rPr>
              <a:t>y</a:t>
            </a:r>
            <a:r>
              <a:rPr dirty="0" sz="2950" spc="-300">
                <a:latin typeface="Symbol"/>
                <a:cs typeface="Symbol"/>
              </a:rPr>
              <a:t>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42067" y="3575570"/>
            <a:ext cx="1368425" cy="454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70534" algn="l"/>
              </a:tabLst>
            </a:pPr>
            <a:r>
              <a:rPr dirty="0" sz="2150" spc="20" i="1">
                <a:latin typeface="Times New Roman"/>
                <a:cs typeface="Times New Roman"/>
              </a:rPr>
              <a:t>A</a:t>
            </a:r>
            <a:r>
              <a:rPr dirty="0" sz="2150" spc="20" i="1">
                <a:latin typeface="Times New Roman"/>
                <a:cs typeface="Times New Roman"/>
              </a:rPr>
              <a:t>	</a:t>
            </a:r>
            <a:r>
              <a:rPr dirty="0" sz="2950" spc="-310">
                <a:latin typeface="Symbol"/>
                <a:cs typeface="Symbol"/>
              </a:rPr>
              <a:t></a:t>
            </a:r>
            <a:r>
              <a:rPr dirty="0" sz="2150" spc="10">
                <a:latin typeface="Times New Roman"/>
                <a:cs typeface="Times New Roman"/>
              </a:rPr>
              <a:t>x,</a:t>
            </a:r>
            <a:r>
              <a:rPr dirty="0" sz="2150" spc="-295">
                <a:latin typeface="Times New Roman"/>
                <a:cs typeface="Times New Roman"/>
              </a:rPr>
              <a:t> </a:t>
            </a:r>
            <a:r>
              <a:rPr dirty="0" sz="2150" spc="55">
                <a:latin typeface="Times New Roman"/>
                <a:cs typeface="Times New Roman"/>
              </a:rPr>
              <a:t>y</a:t>
            </a:r>
            <a:r>
              <a:rPr dirty="0" sz="2950" spc="-120">
                <a:latin typeface="Symbol"/>
                <a:cs typeface="Symbol"/>
              </a:rPr>
              <a:t></a:t>
            </a:r>
            <a:r>
              <a:rPr dirty="0" sz="2150" spc="125">
                <a:latin typeface="Symbol"/>
                <a:cs typeface="Symbol"/>
              </a:rPr>
              <a:t></a:t>
            </a:r>
            <a:r>
              <a:rPr dirty="0" sz="2150" spc="15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94648" y="3787406"/>
            <a:ext cx="1061085" cy="4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20" i="1">
                <a:latin typeface="Times New Roman"/>
                <a:cs typeface="Times New Roman"/>
              </a:rPr>
              <a:t>A</a:t>
            </a:r>
            <a:r>
              <a:rPr dirty="0" sz="2150" spc="20" i="1">
                <a:latin typeface="Times New Roman"/>
                <a:cs typeface="Times New Roman"/>
              </a:rPr>
              <a:t> </a:t>
            </a:r>
            <a:r>
              <a:rPr dirty="0" sz="2150" spc="-210" i="1">
                <a:latin typeface="Times New Roman"/>
                <a:cs typeface="Times New Roman"/>
              </a:rPr>
              <a:t> </a:t>
            </a:r>
            <a:r>
              <a:rPr dirty="0" sz="2950" spc="-254">
                <a:latin typeface="Symbol"/>
                <a:cs typeface="Symbol"/>
              </a:rPr>
              <a:t></a:t>
            </a:r>
            <a:r>
              <a:rPr dirty="0" sz="2150" spc="-10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114">
                <a:latin typeface="Times New Roman"/>
                <a:cs typeface="Times New Roman"/>
              </a:rPr>
              <a:t> </a:t>
            </a:r>
            <a:r>
              <a:rPr dirty="0" sz="2150" spc="114" i="1">
                <a:latin typeface="Times New Roman"/>
                <a:cs typeface="Times New Roman"/>
              </a:rPr>
              <a:t>y</a:t>
            </a:r>
            <a:r>
              <a:rPr dirty="0" sz="2950" spc="-300">
                <a:latin typeface="Symbol"/>
                <a:cs typeface="Symbol"/>
              </a:rPr>
              <a:t></a:t>
            </a:r>
            <a:r>
              <a:rPr dirty="0" sz="2950" spc="-395">
                <a:latin typeface="Times New Roman"/>
                <a:cs typeface="Times New Roman"/>
              </a:rPr>
              <a:t> </a:t>
            </a:r>
            <a:r>
              <a:rPr dirty="0" sz="2150" spc="2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87047" y="3575570"/>
            <a:ext cx="2383790" cy="883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0" i="1">
                <a:latin typeface="Times New Roman"/>
                <a:cs typeface="Times New Roman"/>
              </a:rPr>
              <a:t>R</a:t>
            </a:r>
            <a:r>
              <a:rPr dirty="0" sz="2950" spc="-245">
                <a:latin typeface="Symbol"/>
                <a:cs typeface="Symbol"/>
              </a:rPr>
              <a:t></a:t>
            </a:r>
            <a:r>
              <a:rPr dirty="0" sz="2150" spc="-15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110">
                <a:latin typeface="Times New Roman"/>
                <a:cs typeface="Times New Roman"/>
              </a:rPr>
              <a:t> </a:t>
            </a:r>
            <a:r>
              <a:rPr dirty="0" sz="2150" spc="114" i="1">
                <a:latin typeface="Times New Roman"/>
                <a:cs typeface="Times New Roman"/>
              </a:rPr>
              <a:t>y</a:t>
            </a:r>
            <a:r>
              <a:rPr dirty="0" sz="2950" spc="-120">
                <a:latin typeface="Symbol"/>
                <a:cs typeface="Symbol"/>
              </a:rPr>
              <a:t></a:t>
            </a:r>
            <a:r>
              <a:rPr dirty="0" sz="2150" spc="20">
                <a:latin typeface="Symbol"/>
                <a:cs typeface="Symbol"/>
              </a:rPr>
              <a:t></a:t>
            </a:r>
            <a:r>
              <a:rPr dirty="0" sz="2150" spc="160">
                <a:latin typeface="Times New Roman"/>
                <a:cs typeface="Times New Roman"/>
              </a:rPr>
              <a:t> </a:t>
            </a:r>
            <a:r>
              <a:rPr dirty="0" sz="2150" spc="10" i="1">
                <a:latin typeface="Times New Roman"/>
                <a:cs typeface="Times New Roman"/>
              </a:rPr>
              <a:t>f</a:t>
            </a:r>
            <a:r>
              <a:rPr dirty="0" sz="2150" spc="-80" i="1">
                <a:latin typeface="Times New Roman"/>
                <a:cs typeface="Times New Roman"/>
              </a:rPr>
              <a:t> </a:t>
            </a:r>
            <a:r>
              <a:rPr dirty="0" sz="2950" spc="-254">
                <a:latin typeface="Symbol"/>
                <a:cs typeface="Symbol"/>
              </a:rPr>
              <a:t></a:t>
            </a:r>
            <a:r>
              <a:rPr dirty="0" sz="2150" spc="-15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110">
                <a:latin typeface="Times New Roman"/>
                <a:cs typeface="Times New Roman"/>
              </a:rPr>
              <a:t> </a:t>
            </a:r>
            <a:r>
              <a:rPr dirty="0" sz="2150" spc="20" i="1">
                <a:latin typeface="Times New Roman"/>
                <a:cs typeface="Times New Roman"/>
              </a:rPr>
              <a:t>y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310">
                <a:latin typeface="Times New Roman"/>
                <a:cs typeface="Times New Roman"/>
              </a:rPr>
              <a:t> </a:t>
            </a:r>
            <a:r>
              <a:rPr dirty="0" sz="2150" spc="15" i="1">
                <a:latin typeface="Times New Roman"/>
                <a:cs typeface="Times New Roman"/>
              </a:rPr>
              <a:t>k</a:t>
            </a:r>
            <a:r>
              <a:rPr dirty="0" sz="2150" spc="-340" i="1">
                <a:latin typeface="Times New Roman"/>
                <a:cs typeface="Times New Roman"/>
              </a:rPr>
              <a:t> </a:t>
            </a:r>
            <a:r>
              <a:rPr dirty="0" sz="2950" spc="-300">
                <a:latin typeface="Symbol"/>
                <a:cs typeface="Symbol"/>
              </a:rPr>
              <a:t></a:t>
            </a:r>
            <a:r>
              <a:rPr dirty="0" sz="2950" spc="-80">
                <a:latin typeface="Times New Roman"/>
                <a:cs typeface="Times New Roman"/>
              </a:rPr>
              <a:t> </a:t>
            </a:r>
            <a:r>
              <a:rPr dirty="0" sz="2150" spc="20">
                <a:latin typeface="Symbol"/>
                <a:cs typeface="Symbol"/>
              </a:rPr>
              <a:t></a:t>
            </a:r>
            <a:r>
              <a:rPr dirty="0" sz="2150" spc="-204">
                <a:latin typeface="Times New Roman"/>
                <a:cs typeface="Times New Roman"/>
              </a:rPr>
              <a:t> </a:t>
            </a:r>
            <a:r>
              <a:rPr dirty="0" sz="2150" spc="20" i="1">
                <a:latin typeface="Times New Roman"/>
                <a:cs typeface="Times New Roman"/>
              </a:rPr>
              <a:t>T</a:t>
            </a:r>
            <a:endParaRPr sz="2150">
              <a:latin typeface="Times New Roman"/>
              <a:cs typeface="Times New Roman"/>
            </a:endParaRPr>
          </a:p>
          <a:p>
            <a:pPr marL="74295">
              <a:lnSpc>
                <a:spcPts val="2155"/>
              </a:lnSpc>
              <a:spcBef>
                <a:spcPts val="1260"/>
              </a:spcBef>
            </a:pPr>
            <a:r>
              <a:rPr dirty="0" sz="1800">
                <a:latin typeface="SimSun"/>
                <a:cs typeface="SimSun"/>
              </a:rPr>
              <a:t>其它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63666" y="4494796"/>
            <a:ext cx="2782570" cy="1837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050" spc="-390">
                <a:latin typeface="Symbol"/>
                <a:cs typeface="Symbol"/>
              </a:rPr>
              <a:t></a:t>
            </a:r>
            <a:r>
              <a:rPr dirty="0" sz="2150" spc="15" i="1">
                <a:latin typeface="Times New Roman"/>
                <a:cs typeface="Times New Roman"/>
              </a:rPr>
              <a:t>R</a:t>
            </a:r>
            <a:r>
              <a:rPr dirty="0" sz="2950" spc="-254">
                <a:latin typeface="Symbol"/>
                <a:cs typeface="Symbol"/>
              </a:rPr>
              <a:t></a:t>
            </a:r>
            <a:r>
              <a:rPr dirty="0" sz="2150" spc="-10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114">
                <a:latin typeface="Times New Roman"/>
                <a:cs typeface="Times New Roman"/>
              </a:rPr>
              <a:t> </a:t>
            </a:r>
            <a:r>
              <a:rPr dirty="0" sz="2150" spc="114" i="1">
                <a:latin typeface="Times New Roman"/>
                <a:cs typeface="Times New Roman"/>
              </a:rPr>
              <a:t>y</a:t>
            </a:r>
            <a:r>
              <a:rPr dirty="0" sz="2950" spc="-114">
                <a:latin typeface="Symbol"/>
                <a:cs typeface="Symbol"/>
              </a:rPr>
              <a:t></a:t>
            </a:r>
            <a:r>
              <a:rPr dirty="0" sz="2150" spc="20">
                <a:latin typeface="Symbol"/>
                <a:cs typeface="Symbol"/>
              </a:rPr>
              <a:t></a:t>
            </a:r>
            <a:r>
              <a:rPr dirty="0" sz="2150" spc="155">
                <a:latin typeface="Times New Roman"/>
                <a:cs typeface="Times New Roman"/>
              </a:rPr>
              <a:t> </a:t>
            </a:r>
            <a:r>
              <a:rPr dirty="0" sz="2150" spc="10" i="1">
                <a:latin typeface="Times New Roman"/>
                <a:cs typeface="Times New Roman"/>
              </a:rPr>
              <a:t>f</a:t>
            </a:r>
            <a:r>
              <a:rPr dirty="0" sz="2150" spc="-80" i="1">
                <a:latin typeface="Times New Roman"/>
                <a:cs typeface="Times New Roman"/>
              </a:rPr>
              <a:t> </a:t>
            </a:r>
            <a:r>
              <a:rPr dirty="0" sz="2950" spc="-245">
                <a:latin typeface="Symbol"/>
                <a:cs typeface="Symbol"/>
              </a:rPr>
              <a:t></a:t>
            </a:r>
            <a:r>
              <a:rPr dirty="0" sz="2150" spc="-15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110">
                <a:latin typeface="Times New Roman"/>
                <a:cs typeface="Times New Roman"/>
              </a:rPr>
              <a:t> </a:t>
            </a:r>
            <a:r>
              <a:rPr dirty="0" sz="2150" spc="15" i="1">
                <a:latin typeface="Times New Roman"/>
                <a:cs typeface="Times New Roman"/>
              </a:rPr>
              <a:t>y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300">
                <a:latin typeface="Times New Roman"/>
                <a:cs typeface="Times New Roman"/>
              </a:rPr>
              <a:t> </a:t>
            </a:r>
            <a:r>
              <a:rPr dirty="0" sz="2150" spc="15" i="1">
                <a:latin typeface="Times New Roman"/>
                <a:cs typeface="Times New Roman"/>
              </a:rPr>
              <a:t>k</a:t>
            </a:r>
            <a:r>
              <a:rPr dirty="0" sz="2150" spc="-340" i="1">
                <a:latin typeface="Times New Roman"/>
                <a:cs typeface="Times New Roman"/>
              </a:rPr>
              <a:t> </a:t>
            </a:r>
            <a:r>
              <a:rPr dirty="0" sz="2950" spc="-440">
                <a:latin typeface="Symbol"/>
                <a:cs typeface="Symbol"/>
              </a:rPr>
              <a:t></a:t>
            </a:r>
            <a:r>
              <a:rPr dirty="0" sz="3050" spc="-335">
                <a:latin typeface="Symbol"/>
                <a:cs typeface="Symbol"/>
              </a:rPr>
              <a:t></a:t>
            </a:r>
            <a:r>
              <a:rPr dirty="0" sz="3050" spc="-495">
                <a:latin typeface="Times New Roman"/>
                <a:cs typeface="Times New Roman"/>
              </a:rPr>
              <a:t> </a:t>
            </a:r>
            <a:r>
              <a:rPr dirty="0" sz="2150" spc="20">
                <a:latin typeface="Symbol"/>
                <a:cs typeface="Symbol"/>
              </a:rPr>
              <a:t></a:t>
            </a:r>
            <a:r>
              <a:rPr dirty="0" sz="2150" spc="-204">
                <a:latin typeface="Times New Roman"/>
                <a:cs typeface="Times New Roman"/>
              </a:rPr>
              <a:t> </a:t>
            </a:r>
            <a:r>
              <a:rPr dirty="0" sz="2150" spc="20" i="1">
                <a:latin typeface="Times New Roman"/>
                <a:cs typeface="Times New Roman"/>
              </a:rPr>
              <a:t>T</a:t>
            </a:r>
            <a:endParaRPr sz="2150">
              <a:latin typeface="Times New Roman"/>
              <a:cs typeface="Times New Roman"/>
            </a:endParaRPr>
          </a:p>
          <a:p>
            <a:pPr marL="269875">
              <a:lnSpc>
                <a:spcPct val="100000"/>
              </a:lnSpc>
              <a:spcBef>
                <a:spcPts val="1270"/>
              </a:spcBef>
            </a:pPr>
            <a:r>
              <a:rPr dirty="0" sz="1800">
                <a:latin typeface="SimSun"/>
                <a:cs typeface="SimSun"/>
              </a:rPr>
              <a:t>其它</a:t>
            </a:r>
            <a:endParaRPr sz="1800">
              <a:latin typeface="SimSun"/>
              <a:cs typeface="SimSun"/>
            </a:endParaRPr>
          </a:p>
          <a:p>
            <a:pPr marL="161290">
              <a:lnSpc>
                <a:spcPct val="100000"/>
              </a:lnSpc>
              <a:spcBef>
                <a:spcPts val="10"/>
              </a:spcBef>
            </a:pPr>
            <a:r>
              <a:rPr dirty="0" sz="3050" spc="-385">
                <a:latin typeface="Symbol"/>
                <a:cs typeface="Symbol"/>
              </a:rPr>
              <a:t></a:t>
            </a:r>
            <a:r>
              <a:rPr dirty="0" sz="2150" spc="10" i="1">
                <a:latin typeface="Times New Roman"/>
                <a:cs typeface="Times New Roman"/>
              </a:rPr>
              <a:t>R</a:t>
            </a:r>
            <a:r>
              <a:rPr dirty="0" sz="2950" spc="-245">
                <a:latin typeface="Symbol"/>
                <a:cs typeface="Symbol"/>
              </a:rPr>
              <a:t></a:t>
            </a:r>
            <a:r>
              <a:rPr dirty="0" sz="2150" spc="-15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110">
                <a:latin typeface="Times New Roman"/>
                <a:cs typeface="Times New Roman"/>
              </a:rPr>
              <a:t> </a:t>
            </a:r>
            <a:r>
              <a:rPr dirty="0" sz="2150" spc="114" i="1">
                <a:latin typeface="Times New Roman"/>
                <a:cs typeface="Times New Roman"/>
              </a:rPr>
              <a:t>y</a:t>
            </a:r>
            <a:r>
              <a:rPr dirty="0" sz="2950" spc="-120">
                <a:latin typeface="Symbol"/>
                <a:cs typeface="Symbol"/>
              </a:rPr>
              <a:t></a:t>
            </a:r>
            <a:r>
              <a:rPr dirty="0" sz="2150" spc="20">
                <a:latin typeface="Symbol"/>
                <a:cs typeface="Symbol"/>
              </a:rPr>
              <a:t></a:t>
            </a:r>
            <a:r>
              <a:rPr dirty="0" sz="2150" spc="160">
                <a:latin typeface="Times New Roman"/>
                <a:cs typeface="Times New Roman"/>
              </a:rPr>
              <a:t> </a:t>
            </a:r>
            <a:r>
              <a:rPr dirty="0" sz="2150" spc="10" i="1">
                <a:latin typeface="Times New Roman"/>
                <a:cs typeface="Times New Roman"/>
              </a:rPr>
              <a:t>f</a:t>
            </a:r>
            <a:r>
              <a:rPr dirty="0" sz="2150" spc="-85" i="1">
                <a:latin typeface="Times New Roman"/>
                <a:cs typeface="Times New Roman"/>
              </a:rPr>
              <a:t> </a:t>
            </a:r>
            <a:r>
              <a:rPr dirty="0" sz="2950" spc="-245">
                <a:latin typeface="Symbol"/>
                <a:cs typeface="Symbol"/>
              </a:rPr>
              <a:t></a:t>
            </a:r>
            <a:r>
              <a:rPr dirty="0" sz="2150" spc="-15" i="1">
                <a:latin typeface="Times New Roman"/>
                <a:cs typeface="Times New Roman"/>
              </a:rPr>
              <a:t>x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110">
                <a:latin typeface="Times New Roman"/>
                <a:cs typeface="Times New Roman"/>
              </a:rPr>
              <a:t> </a:t>
            </a:r>
            <a:r>
              <a:rPr dirty="0" sz="2150" spc="20" i="1">
                <a:latin typeface="Times New Roman"/>
                <a:cs typeface="Times New Roman"/>
              </a:rPr>
              <a:t>y</a:t>
            </a:r>
            <a:r>
              <a:rPr dirty="0" sz="2150" spc="5">
                <a:latin typeface="Times New Roman"/>
                <a:cs typeface="Times New Roman"/>
              </a:rPr>
              <a:t>,</a:t>
            </a:r>
            <a:r>
              <a:rPr dirty="0" sz="2150" spc="-305">
                <a:latin typeface="Times New Roman"/>
                <a:cs typeface="Times New Roman"/>
              </a:rPr>
              <a:t> </a:t>
            </a:r>
            <a:r>
              <a:rPr dirty="0" sz="2150" spc="15" i="1">
                <a:latin typeface="Times New Roman"/>
                <a:cs typeface="Times New Roman"/>
              </a:rPr>
              <a:t>k</a:t>
            </a:r>
            <a:r>
              <a:rPr dirty="0" sz="2150" spc="-340" i="1">
                <a:latin typeface="Times New Roman"/>
                <a:cs typeface="Times New Roman"/>
              </a:rPr>
              <a:t> </a:t>
            </a:r>
            <a:r>
              <a:rPr dirty="0" sz="2950" spc="-440">
                <a:latin typeface="Symbol"/>
                <a:cs typeface="Symbol"/>
              </a:rPr>
              <a:t></a:t>
            </a:r>
            <a:r>
              <a:rPr dirty="0" sz="3050" spc="-95">
                <a:latin typeface="Symbol"/>
                <a:cs typeface="Symbol"/>
              </a:rPr>
              <a:t></a:t>
            </a:r>
            <a:r>
              <a:rPr dirty="0" sz="2150" spc="20">
                <a:latin typeface="Symbol"/>
                <a:cs typeface="Symbol"/>
              </a:rPr>
              <a:t></a:t>
            </a:r>
            <a:r>
              <a:rPr dirty="0" sz="2150" spc="-70">
                <a:latin typeface="Times New Roman"/>
                <a:cs typeface="Times New Roman"/>
              </a:rPr>
              <a:t> </a:t>
            </a:r>
            <a:r>
              <a:rPr dirty="0" sz="2150" spc="-110">
                <a:latin typeface="Symbol"/>
                <a:cs typeface="Symbol"/>
              </a:rPr>
              <a:t></a:t>
            </a:r>
            <a:r>
              <a:rPr dirty="0" sz="2150" spc="20" i="1">
                <a:latin typeface="Times New Roman"/>
                <a:cs typeface="Times New Roman"/>
              </a:rPr>
              <a:t>T</a:t>
            </a:r>
            <a:endParaRPr sz="2150">
              <a:latin typeface="Times New Roman"/>
              <a:cs typeface="Times New Roman"/>
            </a:endParaRPr>
          </a:p>
          <a:p>
            <a:pPr marL="341630">
              <a:lnSpc>
                <a:spcPts val="2155"/>
              </a:lnSpc>
              <a:spcBef>
                <a:spcPts val="1540"/>
              </a:spcBef>
            </a:pPr>
            <a:r>
              <a:rPr dirty="0" sz="1800">
                <a:latin typeface="SimSun"/>
                <a:cs typeface="SimSun"/>
              </a:rPr>
              <a:t>其它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SimSun"/>
                <a:cs typeface="SimSun"/>
              </a:rPr>
              <a:t>分割中运动的应用</a:t>
            </a:r>
          </a:p>
        </p:txBody>
      </p:sp>
    </p:spTree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78443" y="4069841"/>
            <a:ext cx="6270497" cy="28033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81098" y="1909317"/>
            <a:ext cx="4953635" cy="18694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空间技术举例</a:t>
            </a:r>
            <a:endParaRPr sz="3200">
              <a:latin typeface="NSimSun"/>
              <a:cs typeface="NSimSun"/>
            </a:endParaRPr>
          </a:p>
          <a:p>
            <a:pPr marL="520700">
              <a:lnSpc>
                <a:spcPct val="100000"/>
              </a:lnSpc>
              <a:spcBef>
                <a:spcPts val="1410"/>
              </a:spcBef>
            </a:pPr>
            <a:r>
              <a:rPr dirty="0" sz="2400">
                <a:latin typeface="NSimSun"/>
                <a:cs typeface="NSimSun"/>
              </a:rPr>
              <a:t>向东南方向运动的矩形目标的ADI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3100">
              <a:latin typeface="Times New Roman"/>
              <a:cs typeface="Times New Roman"/>
            </a:endParaRPr>
          </a:p>
          <a:p>
            <a:pPr marL="790575">
              <a:lnSpc>
                <a:spcPct val="100000"/>
              </a:lnSpc>
              <a:tabLst>
                <a:tab pos="3162300" algn="l"/>
              </a:tabLst>
            </a:pPr>
            <a:r>
              <a:rPr dirty="0" sz="2400">
                <a:solidFill>
                  <a:srgbClr val="EE2B0A"/>
                </a:solidFill>
                <a:latin typeface="SimSun"/>
                <a:cs typeface="SimSun"/>
              </a:rPr>
              <a:t>绝对</a:t>
            </a:r>
            <a:r>
              <a:rPr dirty="0" sz="2400">
                <a:solidFill>
                  <a:srgbClr val="EE2B0A"/>
                </a:solidFill>
                <a:latin typeface="Times New Roman"/>
                <a:cs typeface="Times New Roman"/>
              </a:rPr>
              <a:t>ADI	</a:t>
            </a:r>
            <a:r>
              <a:rPr dirty="0" sz="2400">
                <a:solidFill>
                  <a:srgbClr val="EE2B0A"/>
                </a:solidFill>
                <a:latin typeface="SimSun"/>
                <a:cs typeface="SimSun"/>
              </a:rPr>
              <a:t>正</a:t>
            </a:r>
            <a:r>
              <a:rPr dirty="0" sz="2400">
                <a:solidFill>
                  <a:srgbClr val="EE2B0A"/>
                </a:solidFill>
                <a:latin typeface="Times New Roman"/>
                <a:cs typeface="Times New Roman"/>
              </a:rPr>
              <a:t>ADI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2313" y="3401567"/>
            <a:ext cx="87376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EE2B0A"/>
                </a:solidFill>
                <a:latin typeface="SimSun"/>
                <a:cs typeface="SimSun"/>
              </a:rPr>
              <a:t>负</a:t>
            </a:r>
            <a:r>
              <a:rPr dirty="0" sz="2400">
                <a:solidFill>
                  <a:srgbClr val="EE2B0A"/>
                </a:solidFill>
                <a:latin typeface="Times New Roman"/>
                <a:cs typeface="Times New Roman"/>
              </a:rPr>
              <a:t>ADI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>
                <a:latin typeface="SimSun"/>
                <a:cs typeface="SimSun"/>
              </a:rPr>
              <a:t>分割中运动的应用</a:t>
            </a:r>
          </a:p>
        </p:txBody>
      </p:sp>
    </p:spTree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ts val="4665"/>
              </a:lnSpc>
            </a:pPr>
            <a:r>
              <a:rPr dirty="0" spc="-20">
                <a:latin typeface="NSimSun"/>
                <a:cs typeface="NSimSun"/>
              </a:rPr>
              <a:t>数字图像处理（11）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447" y="2095246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0719" y="4168160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5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2467610" cy="3736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表示方法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边界描述子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关系描述子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48535"/>
            <a:ext cx="7663180" cy="5050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469900" marR="56515">
              <a:lnSpc>
                <a:spcPct val="104600"/>
              </a:lnSpc>
              <a:spcBef>
                <a:spcPts val="259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图像分割结果是得到了区域内的像素集合，或位于 区域边界上的像素集合，这两个集合是互补的</a:t>
            </a:r>
            <a:endParaRPr sz="2400">
              <a:latin typeface="NSimSun"/>
              <a:cs typeface="NSimSun"/>
            </a:endParaRPr>
          </a:p>
          <a:p>
            <a:pPr algn="just" marL="469900" marR="5080">
              <a:lnSpc>
                <a:spcPct val="100000"/>
              </a:lnSpc>
              <a:spcBef>
                <a:spcPts val="143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与分割类似，图像中的区域可用其内部(如组成区域 的像素集合)表示，也可用其外部（如组成区域边界的 像素集合）表示</a:t>
            </a:r>
            <a:endParaRPr sz="2400">
              <a:latin typeface="NSimSun"/>
              <a:cs typeface="NSimSun"/>
            </a:endParaRPr>
          </a:p>
          <a:p>
            <a:pPr marL="469900" marR="174625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一般来说，如果关心的是区域的反射性质，如灰 度、颜色、纹理等，常用内部表示法；如果关心的是 区域形状，则选用外部表示法</a:t>
            </a:r>
            <a:endParaRPr sz="2400">
              <a:latin typeface="NSimSun"/>
              <a:cs typeface="NSimSun"/>
            </a:endParaRPr>
          </a:p>
          <a:p>
            <a:pPr marL="469900" marR="15748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表示是直接具体地表示目标，好的表示方法应具有 节省存储空间、易于特征计算等优点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566417"/>
            <a:ext cx="7611109" cy="5415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2299"/>
              </a:lnSpc>
              <a:spcBef>
                <a:spcPts val="265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描述是较抽象地表示目标。好的描述应在尽可能区 别不同目标的基础上对目标的尺度、平移、旋转等不 敏感，这样的描述比较通用</a:t>
            </a:r>
            <a:endParaRPr sz="2400">
              <a:latin typeface="NSimSun"/>
              <a:cs typeface="NSimSun"/>
            </a:endParaRPr>
          </a:p>
          <a:p>
            <a:pPr algn="just" marL="469900" marR="105410">
              <a:lnSpc>
                <a:spcPct val="100000"/>
              </a:lnSpc>
              <a:spcBef>
                <a:spcPts val="142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描述可分为对边界的描述和对区域的描述。此外， 边界和边界或区域和区域之间的关系也常需要进行描 述</a:t>
            </a:r>
            <a:endParaRPr sz="2400">
              <a:latin typeface="NSimSun"/>
              <a:cs typeface="NSimSun"/>
            </a:endParaRPr>
          </a:p>
          <a:p>
            <a:pPr algn="just" marL="469900" marR="105410">
              <a:lnSpc>
                <a:spcPct val="100000"/>
              </a:lnSpc>
              <a:spcBef>
                <a:spcPts val="1425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表示和描述是密切联系的。表示的方法对描述很重 要，因为它限定了描述的精确性；而通过对目标的描 述，各种表示方法才有实际意义</a:t>
            </a:r>
            <a:endParaRPr sz="2400">
              <a:latin typeface="NSimSun"/>
              <a:cs typeface="NSimSun"/>
            </a:endParaRPr>
          </a:p>
          <a:p>
            <a:pPr algn="just" marL="469900" marR="105410">
              <a:lnSpc>
                <a:spcPct val="100000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表示和描述又有区别，表示侧重于数据结构，而描 述侧重于区域特性以及不同区域间的联系和差别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676146"/>
            <a:ext cx="124968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1451" y="2501219"/>
            <a:ext cx="7153909" cy="3489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tabLst>
                <a:tab pos="4349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NSimSun"/>
                <a:cs typeface="NSimSun"/>
              </a:rPr>
              <a:t>对目标特征的测量是要利用分割结果进一步从图像 中获取有用信息，为达到这个目的需要解决两个关键 问题：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31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选用什么特征来描述目标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5"/>
              </a:spcBef>
              <a:tabLst>
                <a:tab pos="79311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如何精确地测量这些特征</a:t>
            </a:r>
            <a:endParaRPr sz="2400">
              <a:latin typeface="NSimSun"/>
              <a:cs typeface="NSimSun"/>
            </a:endParaRPr>
          </a:p>
          <a:p>
            <a:pPr algn="just" marL="12700" marR="105410">
              <a:lnSpc>
                <a:spcPct val="100000"/>
              </a:lnSpc>
              <a:spcBef>
                <a:spcPts val="1430"/>
              </a:spcBef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  </a:t>
            </a:r>
            <a:r>
              <a:rPr dirty="0" sz="1700" spc="-75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常见的目标特征分为灰度（颜色）、纹理和几何形 状特征等。其中，灰度和纹理属于内部特征，几何形 状属于外部特征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71695" y="3525764"/>
            <a:ext cx="52705" cy="33655"/>
          </a:xfrm>
          <a:custGeom>
            <a:avLst/>
            <a:gdLst/>
            <a:ahLst/>
            <a:cxnLst/>
            <a:rect l="l" t="t" r="r" b="b"/>
            <a:pathLst>
              <a:path w="52704" h="33654">
                <a:moveTo>
                  <a:pt x="0" y="33531"/>
                </a:moveTo>
                <a:lnTo>
                  <a:pt x="52587" y="0"/>
                </a:lnTo>
              </a:path>
            </a:pathLst>
          </a:custGeom>
          <a:ln w="219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4283" y="3536432"/>
            <a:ext cx="73660" cy="238125"/>
          </a:xfrm>
          <a:custGeom>
            <a:avLst/>
            <a:gdLst/>
            <a:ahLst/>
            <a:cxnLst/>
            <a:rect l="l" t="t" r="r" b="b"/>
            <a:pathLst>
              <a:path w="73660" h="238125">
                <a:moveTo>
                  <a:pt x="0" y="0"/>
                </a:moveTo>
                <a:lnTo>
                  <a:pt x="73149" y="237744"/>
                </a:lnTo>
              </a:path>
            </a:pathLst>
          </a:custGeom>
          <a:ln w="420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07339" y="3091423"/>
            <a:ext cx="105410" cy="683260"/>
          </a:xfrm>
          <a:custGeom>
            <a:avLst/>
            <a:gdLst/>
            <a:ahLst/>
            <a:cxnLst/>
            <a:rect l="l" t="t" r="r" b="b"/>
            <a:pathLst>
              <a:path w="105410" h="683260">
                <a:moveTo>
                  <a:pt x="0" y="682753"/>
                </a:moveTo>
                <a:lnTo>
                  <a:pt x="105150" y="0"/>
                </a:lnTo>
              </a:path>
            </a:pathLst>
          </a:custGeom>
          <a:ln w="209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12490" y="3091423"/>
            <a:ext cx="2863850" cy="0"/>
          </a:xfrm>
          <a:custGeom>
            <a:avLst/>
            <a:gdLst/>
            <a:ahLst/>
            <a:cxnLst/>
            <a:rect l="l" t="t" r="r" b="b"/>
            <a:pathLst>
              <a:path w="2863850" h="0">
                <a:moveTo>
                  <a:pt x="0" y="0"/>
                </a:moveTo>
                <a:lnTo>
                  <a:pt x="2863599" y="0"/>
                </a:lnTo>
              </a:path>
            </a:pathLst>
          </a:custGeom>
          <a:ln w="224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44929" y="923328"/>
            <a:ext cx="7195820" cy="5916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欧式距离定义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000">
              <a:latin typeface="Times New Roman"/>
              <a:cs typeface="Times New Roman"/>
            </a:endParaRPr>
          </a:p>
          <a:p>
            <a:pPr algn="just" marL="355600" marR="5080" indent="-342900">
              <a:lnSpc>
                <a:spcPct val="100000"/>
              </a:lnSpc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2200" spc="-15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200" spc="204">
                <a:latin typeface="NSimSun"/>
                <a:cs typeface="NSimSun"/>
              </a:rPr>
              <a:t>像素</a:t>
            </a:r>
            <a:r>
              <a:rPr dirty="0" sz="3200" spc="-10">
                <a:latin typeface="NSimSun"/>
                <a:cs typeface="NSimSun"/>
              </a:rPr>
              <a:t>p</a:t>
            </a:r>
            <a:r>
              <a:rPr dirty="0" sz="3200" spc="-5">
                <a:latin typeface="NSimSun"/>
                <a:cs typeface="NSimSun"/>
              </a:rPr>
              <a:t>(x</a:t>
            </a:r>
            <a:r>
              <a:rPr dirty="0" sz="3200" spc="-10">
                <a:latin typeface="NSimSun"/>
                <a:cs typeface="NSimSun"/>
              </a:rPr>
              <a:t>,</a:t>
            </a:r>
            <a:r>
              <a:rPr dirty="0" sz="3200" spc="-5">
                <a:latin typeface="NSimSun"/>
                <a:cs typeface="NSimSun"/>
              </a:rPr>
              <a:t>y</a:t>
            </a:r>
            <a:r>
              <a:rPr dirty="0" sz="3200" spc="200">
                <a:latin typeface="NSimSun"/>
                <a:cs typeface="NSimSun"/>
              </a:rPr>
              <a:t>)</a:t>
            </a:r>
            <a:r>
              <a:rPr dirty="0" sz="3200" spc="204">
                <a:latin typeface="NSimSun"/>
                <a:cs typeface="NSimSun"/>
              </a:rPr>
              <a:t>和</a:t>
            </a:r>
            <a:r>
              <a:rPr dirty="0" sz="3200" spc="-10">
                <a:latin typeface="NSimSun"/>
                <a:cs typeface="NSimSun"/>
              </a:rPr>
              <a:t>q</a:t>
            </a:r>
            <a:r>
              <a:rPr dirty="0" sz="3200" spc="-5">
                <a:latin typeface="NSimSun"/>
                <a:cs typeface="NSimSun"/>
              </a:rPr>
              <a:t>(s</a:t>
            </a:r>
            <a:r>
              <a:rPr dirty="0" sz="3200" spc="-10">
                <a:latin typeface="NSimSun"/>
                <a:cs typeface="NSimSun"/>
              </a:rPr>
              <a:t>,</a:t>
            </a:r>
            <a:r>
              <a:rPr dirty="0" sz="3200" spc="-5">
                <a:latin typeface="NSimSun"/>
                <a:cs typeface="NSimSun"/>
              </a:rPr>
              <a:t>t</a:t>
            </a:r>
            <a:r>
              <a:rPr dirty="0" sz="3200" spc="200">
                <a:latin typeface="NSimSun"/>
                <a:cs typeface="NSimSun"/>
              </a:rPr>
              <a:t>)</a:t>
            </a:r>
            <a:r>
              <a:rPr dirty="0" sz="3200" spc="204">
                <a:latin typeface="NSimSun"/>
                <a:cs typeface="NSimSun"/>
              </a:rPr>
              <a:t>间的欧式距离定</a:t>
            </a:r>
            <a:r>
              <a:rPr dirty="0" sz="3200" spc="204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义如下：</a:t>
            </a:r>
            <a:endParaRPr sz="3200">
              <a:latin typeface="NSimSun"/>
              <a:cs typeface="NSimSun"/>
            </a:endParaRPr>
          </a:p>
          <a:p>
            <a:pPr marL="998855">
              <a:lnSpc>
                <a:spcPts val="4500"/>
              </a:lnSpc>
              <a:spcBef>
                <a:spcPts val="1675"/>
              </a:spcBef>
              <a:tabLst>
                <a:tab pos="3085465" algn="l"/>
              </a:tabLst>
            </a:pPr>
            <a:r>
              <a:rPr dirty="0" sz="3500" spc="25" i="1">
                <a:latin typeface="Times New Roman"/>
                <a:cs typeface="Times New Roman"/>
              </a:rPr>
              <a:t>D</a:t>
            </a:r>
            <a:r>
              <a:rPr dirty="0" sz="3500" spc="360" i="1">
                <a:latin typeface="Times New Roman"/>
                <a:cs typeface="Times New Roman"/>
              </a:rPr>
              <a:t> </a:t>
            </a:r>
            <a:r>
              <a:rPr dirty="0" sz="4800" spc="-180">
                <a:latin typeface="Symbol"/>
                <a:cs typeface="Symbol"/>
              </a:rPr>
              <a:t></a:t>
            </a:r>
            <a:r>
              <a:rPr dirty="0" sz="3500" spc="-55" i="1">
                <a:latin typeface="Times New Roman"/>
                <a:cs typeface="Times New Roman"/>
              </a:rPr>
              <a:t>p</a:t>
            </a:r>
            <a:r>
              <a:rPr dirty="0" sz="3500" spc="5">
                <a:latin typeface="Times New Roman"/>
                <a:cs typeface="Times New Roman"/>
              </a:rPr>
              <a:t>,</a:t>
            </a:r>
            <a:r>
              <a:rPr dirty="0" sz="3500" spc="-525">
                <a:latin typeface="Times New Roman"/>
                <a:cs typeface="Times New Roman"/>
              </a:rPr>
              <a:t> </a:t>
            </a:r>
            <a:r>
              <a:rPr dirty="0" sz="3500" spc="100" i="1">
                <a:latin typeface="Times New Roman"/>
                <a:cs typeface="Times New Roman"/>
              </a:rPr>
              <a:t>q</a:t>
            </a:r>
            <a:r>
              <a:rPr dirty="0" sz="4800" spc="-520">
                <a:latin typeface="Symbol"/>
                <a:cs typeface="Symbol"/>
              </a:rPr>
              <a:t></a:t>
            </a:r>
            <a:r>
              <a:rPr dirty="0" sz="4800" spc="-670">
                <a:latin typeface="Times New Roman"/>
                <a:cs typeface="Times New Roman"/>
              </a:rPr>
              <a:t> </a:t>
            </a:r>
            <a:r>
              <a:rPr dirty="0" sz="3500" spc="15">
                <a:latin typeface="Symbol"/>
                <a:cs typeface="Symbol"/>
              </a:rPr>
              <a:t></a:t>
            </a:r>
            <a:r>
              <a:rPr dirty="0" sz="3500">
                <a:latin typeface="Times New Roman"/>
                <a:cs typeface="Times New Roman"/>
              </a:rPr>
              <a:t>	</a:t>
            </a:r>
            <a:r>
              <a:rPr dirty="0" sz="4800" spc="-440">
                <a:latin typeface="Symbol"/>
                <a:cs typeface="Symbol"/>
              </a:rPr>
              <a:t></a:t>
            </a:r>
            <a:r>
              <a:rPr dirty="0" sz="3500" spc="15" i="1">
                <a:latin typeface="Times New Roman"/>
                <a:cs typeface="Times New Roman"/>
              </a:rPr>
              <a:t>x</a:t>
            </a:r>
            <a:r>
              <a:rPr dirty="0" sz="3500" spc="-370" i="1">
                <a:latin typeface="Times New Roman"/>
                <a:cs typeface="Times New Roman"/>
              </a:rPr>
              <a:t> </a:t>
            </a:r>
            <a:r>
              <a:rPr dirty="0" sz="3500" spc="15">
                <a:latin typeface="Symbol"/>
                <a:cs typeface="Symbol"/>
              </a:rPr>
              <a:t></a:t>
            </a:r>
            <a:r>
              <a:rPr dirty="0" sz="3500" spc="-375">
                <a:latin typeface="Times New Roman"/>
                <a:cs typeface="Times New Roman"/>
              </a:rPr>
              <a:t> </a:t>
            </a:r>
            <a:r>
              <a:rPr dirty="0" sz="3500" spc="125" i="1">
                <a:latin typeface="Times New Roman"/>
                <a:cs typeface="Times New Roman"/>
              </a:rPr>
              <a:t>s</a:t>
            </a:r>
            <a:r>
              <a:rPr dirty="0" sz="4800" spc="-580">
                <a:latin typeface="Symbol"/>
                <a:cs typeface="Symbol"/>
              </a:rPr>
              <a:t></a:t>
            </a:r>
            <a:r>
              <a:rPr dirty="0" baseline="39682" sz="3675" spc="15">
                <a:latin typeface="Times New Roman"/>
                <a:cs typeface="Times New Roman"/>
              </a:rPr>
              <a:t>2</a:t>
            </a:r>
            <a:r>
              <a:rPr dirty="0" baseline="39682" sz="3675" spc="367">
                <a:latin typeface="Times New Roman"/>
                <a:cs typeface="Times New Roman"/>
              </a:rPr>
              <a:t> </a:t>
            </a:r>
            <a:r>
              <a:rPr dirty="0" sz="3500" spc="15">
                <a:latin typeface="Symbol"/>
                <a:cs typeface="Symbol"/>
              </a:rPr>
              <a:t></a:t>
            </a:r>
            <a:r>
              <a:rPr dirty="0" sz="3500" spc="-440">
                <a:latin typeface="Times New Roman"/>
                <a:cs typeface="Times New Roman"/>
              </a:rPr>
              <a:t> </a:t>
            </a:r>
            <a:r>
              <a:rPr dirty="0" sz="4800" spc="-285">
                <a:latin typeface="Symbol"/>
                <a:cs typeface="Symbol"/>
              </a:rPr>
              <a:t></a:t>
            </a:r>
            <a:r>
              <a:rPr dirty="0" sz="3500" spc="15" i="1">
                <a:latin typeface="Times New Roman"/>
                <a:cs typeface="Times New Roman"/>
              </a:rPr>
              <a:t>y</a:t>
            </a:r>
            <a:r>
              <a:rPr dirty="0" sz="3500" spc="-320" i="1">
                <a:latin typeface="Times New Roman"/>
                <a:cs typeface="Times New Roman"/>
              </a:rPr>
              <a:t> </a:t>
            </a:r>
            <a:r>
              <a:rPr dirty="0" sz="3500" spc="15">
                <a:latin typeface="Symbol"/>
                <a:cs typeface="Symbol"/>
              </a:rPr>
              <a:t></a:t>
            </a:r>
            <a:r>
              <a:rPr dirty="0" sz="3500" spc="-530">
                <a:latin typeface="Times New Roman"/>
                <a:cs typeface="Times New Roman"/>
              </a:rPr>
              <a:t> </a:t>
            </a:r>
            <a:r>
              <a:rPr dirty="0" sz="3500" spc="260" i="1">
                <a:latin typeface="Times New Roman"/>
                <a:cs typeface="Times New Roman"/>
              </a:rPr>
              <a:t>t</a:t>
            </a:r>
            <a:r>
              <a:rPr dirty="0" sz="4800" spc="-580">
                <a:latin typeface="Symbol"/>
                <a:cs typeface="Symbol"/>
              </a:rPr>
              <a:t></a:t>
            </a:r>
            <a:r>
              <a:rPr dirty="0" baseline="39682" sz="3675" spc="15">
                <a:latin typeface="Times New Roman"/>
                <a:cs typeface="Times New Roman"/>
              </a:rPr>
              <a:t>2</a:t>
            </a:r>
            <a:endParaRPr baseline="39682" sz="3675">
              <a:latin typeface="Times New Roman"/>
              <a:cs typeface="Times New Roman"/>
            </a:endParaRPr>
          </a:p>
          <a:p>
            <a:pPr marL="1296670">
              <a:lnSpc>
                <a:spcPts val="1680"/>
              </a:lnSpc>
            </a:pPr>
            <a:r>
              <a:rPr dirty="0" sz="2450" spc="10" i="1">
                <a:latin typeface="Times New Roman"/>
                <a:cs typeface="Times New Roman"/>
              </a:rPr>
              <a:t>e</a:t>
            </a:r>
            <a:endParaRPr sz="2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350">
              <a:latin typeface="Times New Roman"/>
              <a:cs typeface="Times New Roman"/>
            </a:endParaRPr>
          </a:p>
          <a:p>
            <a:pPr algn="just" marL="354965" marR="12065" indent="-342900">
              <a:lnSpc>
                <a:spcPct val="100000"/>
              </a:lnSpc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    </a:t>
            </a:r>
            <a:r>
              <a:rPr dirty="0" sz="2000" spc="-13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200" spc="185">
                <a:latin typeface="NSimSun"/>
                <a:cs typeface="NSimSun"/>
              </a:rPr>
              <a:t>对于这个距离计算法，具有与</a:t>
            </a:r>
            <a:r>
              <a:rPr dirty="0" sz="3200" spc="-10">
                <a:latin typeface="NSimSun"/>
                <a:cs typeface="NSimSun"/>
              </a:rPr>
              <a:t>(x,y)</a:t>
            </a:r>
            <a:r>
              <a:rPr dirty="0" sz="3200" spc="-10">
                <a:latin typeface="NSimSun"/>
                <a:cs typeface="NSimSun"/>
              </a:rPr>
              <a:t> </a:t>
            </a:r>
            <a:r>
              <a:rPr dirty="0" sz="3200" spc="35">
                <a:latin typeface="NSimSun"/>
                <a:cs typeface="NSimSun"/>
              </a:rPr>
              <a:t>距离小于等于某个值r的像素是：包含</a:t>
            </a:r>
            <a:r>
              <a:rPr dirty="0" sz="3200" spc="35">
                <a:latin typeface="NSimSun"/>
                <a:cs typeface="NSimSun"/>
              </a:rPr>
              <a:t> </a:t>
            </a:r>
            <a:r>
              <a:rPr dirty="0" sz="3200" spc="175">
                <a:latin typeface="NSimSun"/>
                <a:cs typeface="NSimSun"/>
              </a:rPr>
              <a:t>在以</a:t>
            </a:r>
            <a:r>
              <a:rPr dirty="0" sz="3200" spc="-10">
                <a:latin typeface="NSimSun"/>
                <a:cs typeface="NSimSun"/>
              </a:rPr>
              <a:t>(</a:t>
            </a:r>
            <a:r>
              <a:rPr dirty="0" sz="3200" spc="-5">
                <a:latin typeface="NSimSun"/>
                <a:cs typeface="NSimSun"/>
              </a:rPr>
              <a:t>x,</a:t>
            </a:r>
            <a:r>
              <a:rPr dirty="0" sz="3200" spc="-10">
                <a:latin typeface="NSimSun"/>
                <a:cs typeface="NSimSun"/>
              </a:rPr>
              <a:t>y</a:t>
            </a:r>
            <a:r>
              <a:rPr dirty="0" sz="3200" spc="155">
                <a:latin typeface="NSimSun"/>
                <a:cs typeface="NSimSun"/>
              </a:rPr>
              <a:t>)为</a:t>
            </a:r>
            <a:r>
              <a:rPr dirty="0" sz="3200" spc="175">
                <a:latin typeface="NSimSun"/>
                <a:cs typeface="NSimSun"/>
              </a:rPr>
              <a:t>圆</a:t>
            </a:r>
            <a:r>
              <a:rPr dirty="0" sz="3200" spc="155">
                <a:latin typeface="NSimSun"/>
                <a:cs typeface="NSimSun"/>
              </a:rPr>
              <a:t>心，以r为半径的圆平</a:t>
            </a:r>
            <a:r>
              <a:rPr dirty="0" sz="3200" spc="15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面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2467610" cy="3736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表示方法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边界描述子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关系描述子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208"/>
            <a:ext cx="2936240" cy="5000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7289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2550">
              <a:latin typeface="Times New Roman"/>
              <a:cs typeface="Times New Roman"/>
            </a:endParaRPr>
          </a:p>
          <a:p>
            <a:pPr algn="ctr" marR="866775">
              <a:lnSpc>
                <a:spcPct val="100000"/>
              </a:lnSpc>
              <a:tabLst>
                <a:tab pos="4108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表示方法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链码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多边形近似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外形特征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边界分段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1920"/>
              </a:spcBef>
              <a:tabLst>
                <a:tab pos="89217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区域骨架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  <p:sp>
        <p:nvSpPr>
          <p:cNvPr id="6" name="object 6"/>
          <p:cNvSpPr/>
          <p:nvPr/>
        </p:nvSpPr>
        <p:spPr>
          <a:xfrm>
            <a:off x="2616593" y="4920995"/>
            <a:ext cx="5646420" cy="17365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54251" y="1798065"/>
            <a:ext cx="7510780" cy="2952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链码</a:t>
            </a:r>
            <a:endParaRPr sz="32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410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链码用于表示由顺序连接的具有指定长度和方向的 直线段组成的边界线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这种表示方法基于线段的4或8连接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-5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NSimSun"/>
                <a:cs typeface="NSimSun"/>
              </a:rPr>
              <a:t>每一段的方向使用数字编号方法进行编码</a:t>
            </a:r>
            <a:endParaRPr sz="2400">
              <a:latin typeface="NSimSun"/>
              <a:cs typeface="NSimSun"/>
            </a:endParaRPr>
          </a:p>
          <a:p>
            <a:pPr marL="3252470">
              <a:lnSpc>
                <a:spcPct val="100000"/>
              </a:lnSpc>
              <a:spcBef>
                <a:spcPts val="1360"/>
              </a:spcBef>
              <a:tabLst>
                <a:tab pos="5376545" algn="l"/>
              </a:tabLst>
            </a:pPr>
            <a:r>
              <a:rPr dirty="0" baseline="1543" sz="2700">
                <a:solidFill>
                  <a:srgbClr val="EE2B0A"/>
                </a:solidFill>
                <a:latin typeface="Times New Roman"/>
                <a:cs typeface="Times New Roman"/>
              </a:rPr>
              <a:t>4</a:t>
            </a:r>
            <a:r>
              <a:rPr dirty="0" baseline="1543" sz="2700">
                <a:solidFill>
                  <a:srgbClr val="EE2B0A"/>
                </a:solidFill>
                <a:latin typeface="SimSun"/>
                <a:cs typeface="SimSun"/>
              </a:rPr>
              <a:t>链码	</a:t>
            </a: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8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链码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75289" y="4676394"/>
            <a:ext cx="114300" cy="340360"/>
          </a:xfrm>
          <a:custGeom>
            <a:avLst/>
            <a:gdLst/>
            <a:ahLst/>
            <a:cxnLst/>
            <a:rect l="l" t="t" r="r" b="b"/>
            <a:pathLst>
              <a:path w="114300" h="34036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114300" h="340360">
                <a:moveTo>
                  <a:pt x="76200" y="114300"/>
                </a:moveTo>
                <a:lnTo>
                  <a:pt x="76200" y="95250"/>
                </a:lnTo>
                <a:lnTo>
                  <a:pt x="38100" y="95250"/>
                </a:lnTo>
                <a:lnTo>
                  <a:pt x="38100" y="114300"/>
                </a:lnTo>
                <a:lnTo>
                  <a:pt x="76200" y="114300"/>
                </a:lnTo>
                <a:close/>
              </a:path>
              <a:path w="114300" h="340360">
                <a:moveTo>
                  <a:pt x="76200" y="339851"/>
                </a:moveTo>
                <a:lnTo>
                  <a:pt x="76200" y="114300"/>
                </a:lnTo>
                <a:lnTo>
                  <a:pt x="38100" y="114300"/>
                </a:lnTo>
                <a:lnTo>
                  <a:pt x="38100" y="339851"/>
                </a:lnTo>
                <a:lnTo>
                  <a:pt x="76200" y="339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75289" y="4336541"/>
            <a:ext cx="114300" cy="340360"/>
          </a:xfrm>
          <a:custGeom>
            <a:avLst/>
            <a:gdLst/>
            <a:ahLst/>
            <a:cxnLst/>
            <a:rect l="l" t="t" r="r" b="b"/>
            <a:pathLst>
              <a:path w="114300" h="34036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114300" h="340360">
                <a:moveTo>
                  <a:pt x="76200" y="114300"/>
                </a:moveTo>
                <a:lnTo>
                  <a:pt x="76200" y="95250"/>
                </a:lnTo>
                <a:lnTo>
                  <a:pt x="38100" y="95250"/>
                </a:lnTo>
                <a:lnTo>
                  <a:pt x="38100" y="114300"/>
                </a:lnTo>
                <a:lnTo>
                  <a:pt x="76200" y="114300"/>
                </a:lnTo>
                <a:close/>
              </a:path>
              <a:path w="114300" h="340360">
                <a:moveTo>
                  <a:pt x="76200" y="339852"/>
                </a:moveTo>
                <a:lnTo>
                  <a:pt x="76200" y="114300"/>
                </a:lnTo>
                <a:lnTo>
                  <a:pt x="38100" y="114300"/>
                </a:lnTo>
                <a:lnTo>
                  <a:pt x="38100" y="339852"/>
                </a:lnTo>
                <a:lnTo>
                  <a:pt x="76200" y="339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75289" y="3996690"/>
            <a:ext cx="114300" cy="340360"/>
          </a:xfrm>
          <a:custGeom>
            <a:avLst/>
            <a:gdLst/>
            <a:ahLst/>
            <a:cxnLst/>
            <a:rect l="l" t="t" r="r" b="b"/>
            <a:pathLst>
              <a:path w="114300" h="34036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114300" h="340360">
                <a:moveTo>
                  <a:pt x="76200" y="114300"/>
                </a:moveTo>
                <a:lnTo>
                  <a:pt x="76200" y="95250"/>
                </a:lnTo>
                <a:lnTo>
                  <a:pt x="38100" y="95250"/>
                </a:lnTo>
                <a:lnTo>
                  <a:pt x="38100" y="114300"/>
                </a:lnTo>
                <a:lnTo>
                  <a:pt x="76200" y="114300"/>
                </a:lnTo>
                <a:close/>
              </a:path>
              <a:path w="114300" h="340360">
                <a:moveTo>
                  <a:pt x="76200" y="339851"/>
                </a:moveTo>
                <a:lnTo>
                  <a:pt x="76200" y="114300"/>
                </a:lnTo>
                <a:lnTo>
                  <a:pt x="38100" y="114300"/>
                </a:lnTo>
                <a:lnTo>
                  <a:pt x="38100" y="339851"/>
                </a:lnTo>
                <a:lnTo>
                  <a:pt x="76200" y="339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75289" y="3656076"/>
            <a:ext cx="114300" cy="340995"/>
          </a:xfrm>
          <a:custGeom>
            <a:avLst/>
            <a:gdLst/>
            <a:ahLst/>
            <a:cxnLst/>
            <a:rect l="l" t="t" r="r" b="b"/>
            <a:pathLst>
              <a:path w="114300" h="340995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114300" h="340995">
                <a:moveTo>
                  <a:pt x="76200" y="114300"/>
                </a:moveTo>
                <a:lnTo>
                  <a:pt x="76200" y="95250"/>
                </a:lnTo>
                <a:lnTo>
                  <a:pt x="38100" y="95250"/>
                </a:lnTo>
                <a:lnTo>
                  <a:pt x="38100" y="114300"/>
                </a:lnTo>
                <a:lnTo>
                  <a:pt x="76200" y="114300"/>
                </a:lnTo>
                <a:close/>
              </a:path>
              <a:path w="114300" h="340995">
                <a:moveTo>
                  <a:pt x="76200" y="340613"/>
                </a:moveTo>
                <a:lnTo>
                  <a:pt x="76200" y="114300"/>
                </a:lnTo>
                <a:lnTo>
                  <a:pt x="38100" y="114300"/>
                </a:lnTo>
                <a:lnTo>
                  <a:pt x="38100" y="340613"/>
                </a:lnTo>
                <a:lnTo>
                  <a:pt x="76200" y="340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32439" y="3598926"/>
            <a:ext cx="356235" cy="114300"/>
          </a:xfrm>
          <a:custGeom>
            <a:avLst/>
            <a:gdLst/>
            <a:ahLst/>
            <a:cxnLst/>
            <a:rect l="l" t="t" r="r" b="b"/>
            <a:pathLst>
              <a:path w="356235" h="114300">
                <a:moveTo>
                  <a:pt x="260603" y="76200"/>
                </a:moveTo>
                <a:lnTo>
                  <a:pt x="260603" y="38100"/>
                </a:lnTo>
                <a:lnTo>
                  <a:pt x="0" y="38100"/>
                </a:lnTo>
                <a:lnTo>
                  <a:pt x="0" y="76200"/>
                </a:lnTo>
                <a:lnTo>
                  <a:pt x="260603" y="76200"/>
                </a:lnTo>
                <a:close/>
              </a:path>
              <a:path w="356235" h="114300">
                <a:moveTo>
                  <a:pt x="355853" y="57150"/>
                </a:moveTo>
                <a:lnTo>
                  <a:pt x="241553" y="0"/>
                </a:lnTo>
                <a:lnTo>
                  <a:pt x="241553" y="38100"/>
                </a:lnTo>
                <a:lnTo>
                  <a:pt x="260603" y="38100"/>
                </a:lnTo>
                <a:lnTo>
                  <a:pt x="260603" y="104775"/>
                </a:lnTo>
                <a:lnTo>
                  <a:pt x="355853" y="57150"/>
                </a:lnTo>
                <a:close/>
              </a:path>
              <a:path w="356235" h="114300">
                <a:moveTo>
                  <a:pt x="260603" y="104775"/>
                </a:moveTo>
                <a:lnTo>
                  <a:pt x="260603" y="76200"/>
                </a:lnTo>
                <a:lnTo>
                  <a:pt x="241553" y="76200"/>
                </a:lnTo>
                <a:lnTo>
                  <a:pt x="241553" y="114300"/>
                </a:lnTo>
                <a:lnTo>
                  <a:pt x="260603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88293" y="3598926"/>
            <a:ext cx="355600" cy="114300"/>
          </a:xfrm>
          <a:custGeom>
            <a:avLst/>
            <a:gdLst/>
            <a:ahLst/>
            <a:cxnLst/>
            <a:rect l="l" t="t" r="r" b="b"/>
            <a:pathLst>
              <a:path w="355600" h="114300">
                <a:moveTo>
                  <a:pt x="259841" y="76200"/>
                </a:moveTo>
                <a:lnTo>
                  <a:pt x="259841" y="38100"/>
                </a:lnTo>
                <a:lnTo>
                  <a:pt x="0" y="38100"/>
                </a:lnTo>
                <a:lnTo>
                  <a:pt x="0" y="76200"/>
                </a:lnTo>
                <a:lnTo>
                  <a:pt x="259841" y="76200"/>
                </a:lnTo>
                <a:close/>
              </a:path>
              <a:path w="355600" h="114300">
                <a:moveTo>
                  <a:pt x="355091" y="57150"/>
                </a:moveTo>
                <a:lnTo>
                  <a:pt x="240791" y="0"/>
                </a:lnTo>
                <a:lnTo>
                  <a:pt x="240791" y="38100"/>
                </a:lnTo>
                <a:lnTo>
                  <a:pt x="259841" y="38100"/>
                </a:lnTo>
                <a:lnTo>
                  <a:pt x="259841" y="104775"/>
                </a:lnTo>
                <a:lnTo>
                  <a:pt x="355091" y="57150"/>
                </a:lnTo>
                <a:close/>
              </a:path>
              <a:path w="355600" h="114300">
                <a:moveTo>
                  <a:pt x="259841" y="104775"/>
                </a:moveTo>
                <a:lnTo>
                  <a:pt x="259841" y="76200"/>
                </a:lnTo>
                <a:lnTo>
                  <a:pt x="240791" y="76200"/>
                </a:lnTo>
                <a:lnTo>
                  <a:pt x="240791" y="114300"/>
                </a:lnTo>
                <a:lnTo>
                  <a:pt x="259841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86235" y="3316223"/>
            <a:ext cx="114300" cy="340360"/>
          </a:xfrm>
          <a:custGeom>
            <a:avLst/>
            <a:gdLst/>
            <a:ahLst/>
            <a:cxnLst/>
            <a:rect l="l" t="t" r="r" b="b"/>
            <a:pathLst>
              <a:path w="114300" h="34036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114300" h="340360">
                <a:moveTo>
                  <a:pt x="76200" y="114300"/>
                </a:moveTo>
                <a:lnTo>
                  <a:pt x="76200" y="95250"/>
                </a:lnTo>
                <a:lnTo>
                  <a:pt x="38100" y="95250"/>
                </a:lnTo>
                <a:lnTo>
                  <a:pt x="38100" y="114300"/>
                </a:lnTo>
                <a:lnTo>
                  <a:pt x="76200" y="114300"/>
                </a:lnTo>
                <a:close/>
              </a:path>
              <a:path w="114300" h="340360">
                <a:moveTo>
                  <a:pt x="76200" y="339851"/>
                </a:moveTo>
                <a:lnTo>
                  <a:pt x="76200" y="114300"/>
                </a:lnTo>
                <a:lnTo>
                  <a:pt x="38100" y="114300"/>
                </a:lnTo>
                <a:lnTo>
                  <a:pt x="38100" y="339851"/>
                </a:lnTo>
                <a:lnTo>
                  <a:pt x="76200" y="339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86235" y="2976372"/>
            <a:ext cx="114300" cy="340360"/>
          </a:xfrm>
          <a:custGeom>
            <a:avLst/>
            <a:gdLst/>
            <a:ahLst/>
            <a:cxnLst/>
            <a:rect l="l" t="t" r="r" b="b"/>
            <a:pathLst>
              <a:path w="114300" h="340360">
                <a:moveTo>
                  <a:pt x="114300" y="114299"/>
                </a:moveTo>
                <a:lnTo>
                  <a:pt x="57150" y="0"/>
                </a:ln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close/>
              </a:path>
              <a:path w="114300" h="340360">
                <a:moveTo>
                  <a:pt x="76200" y="114299"/>
                </a:moveTo>
                <a:lnTo>
                  <a:pt x="76200" y="95249"/>
                </a:lnTo>
                <a:lnTo>
                  <a:pt x="38100" y="95249"/>
                </a:lnTo>
                <a:lnTo>
                  <a:pt x="38100" y="114299"/>
                </a:lnTo>
                <a:lnTo>
                  <a:pt x="76200" y="114299"/>
                </a:lnTo>
                <a:close/>
              </a:path>
              <a:path w="114300" h="340360">
                <a:moveTo>
                  <a:pt x="76200" y="339851"/>
                </a:moveTo>
                <a:lnTo>
                  <a:pt x="76200" y="114299"/>
                </a:lnTo>
                <a:lnTo>
                  <a:pt x="38100" y="114299"/>
                </a:lnTo>
                <a:lnTo>
                  <a:pt x="38100" y="339851"/>
                </a:lnTo>
                <a:lnTo>
                  <a:pt x="76200" y="339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43385" y="2919222"/>
            <a:ext cx="356235" cy="114300"/>
          </a:xfrm>
          <a:custGeom>
            <a:avLst/>
            <a:gdLst/>
            <a:ahLst/>
            <a:cxnLst/>
            <a:rect l="l" t="t" r="r" b="b"/>
            <a:pathLst>
              <a:path w="356235" h="114300">
                <a:moveTo>
                  <a:pt x="260603" y="76199"/>
                </a:moveTo>
                <a:lnTo>
                  <a:pt x="260603" y="38099"/>
                </a:lnTo>
                <a:lnTo>
                  <a:pt x="0" y="38099"/>
                </a:lnTo>
                <a:lnTo>
                  <a:pt x="0" y="76199"/>
                </a:lnTo>
                <a:lnTo>
                  <a:pt x="260603" y="76199"/>
                </a:lnTo>
                <a:close/>
              </a:path>
              <a:path w="356235" h="114300">
                <a:moveTo>
                  <a:pt x="355854" y="57149"/>
                </a:moveTo>
                <a:lnTo>
                  <a:pt x="241554" y="0"/>
                </a:lnTo>
                <a:lnTo>
                  <a:pt x="241554" y="38099"/>
                </a:lnTo>
                <a:lnTo>
                  <a:pt x="260603" y="38099"/>
                </a:lnTo>
                <a:lnTo>
                  <a:pt x="260603" y="104775"/>
                </a:lnTo>
                <a:lnTo>
                  <a:pt x="355854" y="57149"/>
                </a:lnTo>
                <a:close/>
              </a:path>
              <a:path w="356235" h="114300">
                <a:moveTo>
                  <a:pt x="260603" y="104775"/>
                </a:moveTo>
                <a:lnTo>
                  <a:pt x="260603" y="76199"/>
                </a:lnTo>
                <a:lnTo>
                  <a:pt x="241554" y="76199"/>
                </a:lnTo>
                <a:lnTo>
                  <a:pt x="241554" y="114299"/>
                </a:lnTo>
                <a:lnTo>
                  <a:pt x="260603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99239" y="2919222"/>
            <a:ext cx="356235" cy="114300"/>
          </a:xfrm>
          <a:custGeom>
            <a:avLst/>
            <a:gdLst/>
            <a:ahLst/>
            <a:cxnLst/>
            <a:rect l="l" t="t" r="r" b="b"/>
            <a:pathLst>
              <a:path w="356235" h="114300">
                <a:moveTo>
                  <a:pt x="260603" y="76199"/>
                </a:moveTo>
                <a:lnTo>
                  <a:pt x="260603" y="38099"/>
                </a:lnTo>
                <a:lnTo>
                  <a:pt x="0" y="38099"/>
                </a:lnTo>
                <a:lnTo>
                  <a:pt x="0" y="76199"/>
                </a:lnTo>
                <a:lnTo>
                  <a:pt x="260603" y="76199"/>
                </a:lnTo>
                <a:close/>
              </a:path>
              <a:path w="356235" h="114300">
                <a:moveTo>
                  <a:pt x="355853" y="57149"/>
                </a:moveTo>
                <a:lnTo>
                  <a:pt x="241553" y="0"/>
                </a:lnTo>
                <a:lnTo>
                  <a:pt x="241553" y="38099"/>
                </a:lnTo>
                <a:lnTo>
                  <a:pt x="260603" y="38099"/>
                </a:lnTo>
                <a:lnTo>
                  <a:pt x="260603" y="104774"/>
                </a:lnTo>
                <a:lnTo>
                  <a:pt x="355853" y="57149"/>
                </a:lnTo>
                <a:close/>
              </a:path>
              <a:path w="356235" h="114300">
                <a:moveTo>
                  <a:pt x="260603" y="104774"/>
                </a:moveTo>
                <a:lnTo>
                  <a:pt x="260603" y="76199"/>
                </a:lnTo>
                <a:lnTo>
                  <a:pt x="241553" y="76199"/>
                </a:lnTo>
                <a:lnTo>
                  <a:pt x="241553" y="114299"/>
                </a:lnTo>
                <a:lnTo>
                  <a:pt x="260603" y="104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55093" y="2919222"/>
            <a:ext cx="355600" cy="114300"/>
          </a:xfrm>
          <a:custGeom>
            <a:avLst/>
            <a:gdLst/>
            <a:ahLst/>
            <a:cxnLst/>
            <a:rect l="l" t="t" r="r" b="b"/>
            <a:pathLst>
              <a:path w="355600" h="114300">
                <a:moveTo>
                  <a:pt x="259841" y="76199"/>
                </a:moveTo>
                <a:lnTo>
                  <a:pt x="259841" y="38099"/>
                </a:lnTo>
                <a:lnTo>
                  <a:pt x="0" y="38099"/>
                </a:lnTo>
                <a:lnTo>
                  <a:pt x="0" y="76199"/>
                </a:lnTo>
                <a:lnTo>
                  <a:pt x="259841" y="76199"/>
                </a:lnTo>
                <a:close/>
              </a:path>
              <a:path w="355600" h="114300">
                <a:moveTo>
                  <a:pt x="355091" y="57149"/>
                </a:moveTo>
                <a:lnTo>
                  <a:pt x="240791" y="0"/>
                </a:lnTo>
                <a:lnTo>
                  <a:pt x="240791" y="38099"/>
                </a:lnTo>
                <a:lnTo>
                  <a:pt x="259841" y="38099"/>
                </a:lnTo>
                <a:lnTo>
                  <a:pt x="259841" y="104774"/>
                </a:lnTo>
                <a:lnTo>
                  <a:pt x="355091" y="57149"/>
                </a:lnTo>
                <a:close/>
              </a:path>
              <a:path w="355600" h="114300">
                <a:moveTo>
                  <a:pt x="259841" y="104774"/>
                </a:moveTo>
                <a:lnTo>
                  <a:pt x="259841" y="76199"/>
                </a:lnTo>
                <a:lnTo>
                  <a:pt x="240791" y="76199"/>
                </a:lnTo>
                <a:lnTo>
                  <a:pt x="240791" y="114299"/>
                </a:lnTo>
                <a:lnTo>
                  <a:pt x="259841" y="104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10185" y="2919222"/>
            <a:ext cx="356235" cy="114300"/>
          </a:xfrm>
          <a:custGeom>
            <a:avLst/>
            <a:gdLst/>
            <a:ahLst/>
            <a:cxnLst/>
            <a:rect l="l" t="t" r="r" b="b"/>
            <a:pathLst>
              <a:path w="356234" h="114300">
                <a:moveTo>
                  <a:pt x="260603" y="76199"/>
                </a:moveTo>
                <a:lnTo>
                  <a:pt x="260603" y="38099"/>
                </a:lnTo>
                <a:lnTo>
                  <a:pt x="0" y="38099"/>
                </a:lnTo>
                <a:lnTo>
                  <a:pt x="0" y="76199"/>
                </a:lnTo>
                <a:lnTo>
                  <a:pt x="260603" y="76199"/>
                </a:lnTo>
                <a:close/>
              </a:path>
              <a:path w="356234" h="114300">
                <a:moveTo>
                  <a:pt x="355841" y="57149"/>
                </a:moveTo>
                <a:lnTo>
                  <a:pt x="241541" y="0"/>
                </a:lnTo>
                <a:lnTo>
                  <a:pt x="241541" y="38099"/>
                </a:lnTo>
                <a:lnTo>
                  <a:pt x="260603" y="38099"/>
                </a:lnTo>
                <a:lnTo>
                  <a:pt x="260603" y="104768"/>
                </a:lnTo>
                <a:lnTo>
                  <a:pt x="355841" y="57149"/>
                </a:lnTo>
                <a:close/>
              </a:path>
              <a:path w="356234" h="114300">
                <a:moveTo>
                  <a:pt x="260603" y="104768"/>
                </a:moveTo>
                <a:lnTo>
                  <a:pt x="260603" y="76199"/>
                </a:lnTo>
                <a:lnTo>
                  <a:pt x="241541" y="76199"/>
                </a:lnTo>
                <a:lnTo>
                  <a:pt x="241541" y="114299"/>
                </a:lnTo>
                <a:lnTo>
                  <a:pt x="260603" y="104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08877" y="2976372"/>
            <a:ext cx="114300" cy="340360"/>
          </a:xfrm>
          <a:custGeom>
            <a:avLst/>
            <a:gdLst/>
            <a:ahLst/>
            <a:cxnLst/>
            <a:rect l="l" t="t" r="r" b="b"/>
            <a:pathLst>
              <a:path w="114300" h="340360">
                <a:moveTo>
                  <a:pt x="114300" y="225551"/>
                </a:moveTo>
                <a:lnTo>
                  <a:pt x="0" y="225551"/>
                </a:lnTo>
                <a:lnTo>
                  <a:pt x="38100" y="301751"/>
                </a:lnTo>
                <a:lnTo>
                  <a:pt x="38100" y="244601"/>
                </a:lnTo>
                <a:lnTo>
                  <a:pt x="76200" y="244601"/>
                </a:lnTo>
                <a:lnTo>
                  <a:pt x="76200" y="301751"/>
                </a:lnTo>
                <a:lnTo>
                  <a:pt x="114300" y="225551"/>
                </a:lnTo>
                <a:close/>
              </a:path>
              <a:path w="114300" h="340360">
                <a:moveTo>
                  <a:pt x="76200" y="225551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25551"/>
                </a:lnTo>
                <a:lnTo>
                  <a:pt x="76200" y="225551"/>
                </a:lnTo>
                <a:close/>
              </a:path>
              <a:path w="114300" h="340360">
                <a:moveTo>
                  <a:pt x="76200" y="301751"/>
                </a:moveTo>
                <a:lnTo>
                  <a:pt x="76200" y="244601"/>
                </a:lnTo>
                <a:lnTo>
                  <a:pt x="38100" y="244601"/>
                </a:lnTo>
                <a:lnTo>
                  <a:pt x="38100" y="301751"/>
                </a:lnTo>
                <a:lnTo>
                  <a:pt x="57150" y="339851"/>
                </a:lnTo>
                <a:lnTo>
                  <a:pt x="76200" y="301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08877" y="3316223"/>
            <a:ext cx="114300" cy="340360"/>
          </a:xfrm>
          <a:custGeom>
            <a:avLst/>
            <a:gdLst/>
            <a:ahLst/>
            <a:cxnLst/>
            <a:rect l="l" t="t" r="r" b="b"/>
            <a:pathLst>
              <a:path w="114300" h="340360">
                <a:moveTo>
                  <a:pt x="114300" y="225551"/>
                </a:moveTo>
                <a:lnTo>
                  <a:pt x="0" y="225551"/>
                </a:lnTo>
                <a:lnTo>
                  <a:pt x="38100" y="301751"/>
                </a:lnTo>
                <a:lnTo>
                  <a:pt x="38100" y="244601"/>
                </a:lnTo>
                <a:lnTo>
                  <a:pt x="76200" y="244601"/>
                </a:lnTo>
                <a:lnTo>
                  <a:pt x="76200" y="301751"/>
                </a:lnTo>
                <a:lnTo>
                  <a:pt x="114300" y="225551"/>
                </a:lnTo>
                <a:close/>
              </a:path>
              <a:path w="114300" h="340360">
                <a:moveTo>
                  <a:pt x="76200" y="225551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25551"/>
                </a:lnTo>
                <a:lnTo>
                  <a:pt x="76200" y="225551"/>
                </a:lnTo>
                <a:close/>
              </a:path>
              <a:path w="114300" h="340360">
                <a:moveTo>
                  <a:pt x="76200" y="301751"/>
                </a:moveTo>
                <a:lnTo>
                  <a:pt x="76200" y="244601"/>
                </a:lnTo>
                <a:lnTo>
                  <a:pt x="38100" y="244601"/>
                </a:lnTo>
                <a:lnTo>
                  <a:pt x="38100" y="301751"/>
                </a:lnTo>
                <a:lnTo>
                  <a:pt x="57150" y="339851"/>
                </a:lnTo>
                <a:lnTo>
                  <a:pt x="76200" y="301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08877" y="3656076"/>
            <a:ext cx="114300" cy="340995"/>
          </a:xfrm>
          <a:custGeom>
            <a:avLst/>
            <a:gdLst/>
            <a:ahLst/>
            <a:cxnLst/>
            <a:rect l="l" t="t" r="r" b="b"/>
            <a:pathLst>
              <a:path w="114300" h="340995">
                <a:moveTo>
                  <a:pt x="114300" y="226313"/>
                </a:moveTo>
                <a:lnTo>
                  <a:pt x="0" y="226313"/>
                </a:lnTo>
                <a:lnTo>
                  <a:pt x="38100" y="302513"/>
                </a:lnTo>
                <a:lnTo>
                  <a:pt x="38100" y="245363"/>
                </a:lnTo>
                <a:lnTo>
                  <a:pt x="76200" y="245363"/>
                </a:lnTo>
                <a:lnTo>
                  <a:pt x="76200" y="302513"/>
                </a:lnTo>
                <a:lnTo>
                  <a:pt x="114300" y="226313"/>
                </a:lnTo>
                <a:close/>
              </a:path>
              <a:path w="114300" h="340995">
                <a:moveTo>
                  <a:pt x="76200" y="226313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26313"/>
                </a:lnTo>
                <a:lnTo>
                  <a:pt x="76200" y="226313"/>
                </a:lnTo>
                <a:close/>
              </a:path>
              <a:path w="114300" h="340995">
                <a:moveTo>
                  <a:pt x="76200" y="302513"/>
                </a:moveTo>
                <a:lnTo>
                  <a:pt x="76200" y="245363"/>
                </a:lnTo>
                <a:lnTo>
                  <a:pt x="38100" y="245363"/>
                </a:lnTo>
                <a:lnTo>
                  <a:pt x="38100" y="302513"/>
                </a:lnTo>
                <a:lnTo>
                  <a:pt x="57150" y="340613"/>
                </a:lnTo>
                <a:lnTo>
                  <a:pt x="76200" y="3025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08877" y="3996690"/>
            <a:ext cx="114300" cy="340360"/>
          </a:xfrm>
          <a:custGeom>
            <a:avLst/>
            <a:gdLst/>
            <a:ahLst/>
            <a:cxnLst/>
            <a:rect l="l" t="t" r="r" b="b"/>
            <a:pathLst>
              <a:path w="114300" h="340360">
                <a:moveTo>
                  <a:pt x="114300" y="225551"/>
                </a:moveTo>
                <a:lnTo>
                  <a:pt x="0" y="225551"/>
                </a:lnTo>
                <a:lnTo>
                  <a:pt x="38100" y="301751"/>
                </a:lnTo>
                <a:lnTo>
                  <a:pt x="38100" y="244601"/>
                </a:lnTo>
                <a:lnTo>
                  <a:pt x="76200" y="244601"/>
                </a:lnTo>
                <a:lnTo>
                  <a:pt x="76200" y="301751"/>
                </a:lnTo>
                <a:lnTo>
                  <a:pt x="114300" y="225551"/>
                </a:lnTo>
                <a:close/>
              </a:path>
              <a:path w="114300" h="340360">
                <a:moveTo>
                  <a:pt x="76200" y="225551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25551"/>
                </a:lnTo>
                <a:lnTo>
                  <a:pt x="76200" y="225551"/>
                </a:lnTo>
                <a:close/>
              </a:path>
              <a:path w="114300" h="340360">
                <a:moveTo>
                  <a:pt x="76200" y="301751"/>
                </a:moveTo>
                <a:lnTo>
                  <a:pt x="76200" y="244601"/>
                </a:lnTo>
                <a:lnTo>
                  <a:pt x="38100" y="244601"/>
                </a:lnTo>
                <a:lnTo>
                  <a:pt x="38100" y="301751"/>
                </a:lnTo>
                <a:lnTo>
                  <a:pt x="57150" y="339851"/>
                </a:lnTo>
                <a:lnTo>
                  <a:pt x="76200" y="301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08877" y="4336541"/>
            <a:ext cx="114300" cy="340360"/>
          </a:xfrm>
          <a:custGeom>
            <a:avLst/>
            <a:gdLst/>
            <a:ahLst/>
            <a:cxnLst/>
            <a:rect l="l" t="t" r="r" b="b"/>
            <a:pathLst>
              <a:path w="114300" h="340360">
                <a:moveTo>
                  <a:pt x="114300" y="225552"/>
                </a:moveTo>
                <a:lnTo>
                  <a:pt x="0" y="225552"/>
                </a:lnTo>
                <a:lnTo>
                  <a:pt x="38100" y="301752"/>
                </a:lnTo>
                <a:lnTo>
                  <a:pt x="38100" y="244601"/>
                </a:lnTo>
                <a:lnTo>
                  <a:pt x="76200" y="244601"/>
                </a:lnTo>
                <a:lnTo>
                  <a:pt x="76200" y="301752"/>
                </a:lnTo>
                <a:lnTo>
                  <a:pt x="114300" y="225552"/>
                </a:lnTo>
                <a:close/>
              </a:path>
              <a:path w="114300" h="340360">
                <a:moveTo>
                  <a:pt x="76200" y="225552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25552"/>
                </a:lnTo>
                <a:lnTo>
                  <a:pt x="76200" y="225552"/>
                </a:lnTo>
                <a:close/>
              </a:path>
              <a:path w="114300" h="340360">
                <a:moveTo>
                  <a:pt x="76200" y="301752"/>
                </a:moveTo>
                <a:lnTo>
                  <a:pt x="76200" y="244601"/>
                </a:lnTo>
                <a:lnTo>
                  <a:pt x="38100" y="244601"/>
                </a:lnTo>
                <a:lnTo>
                  <a:pt x="38100" y="301752"/>
                </a:lnTo>
                <a:lnTo>
                  <a:pt x="57150" y="339852"/>
                </a:lnTo>
                <a:lnTo>
                  <a:pt x="7620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08877" y="4676394"/>
            <a:ext cx="114300" cy="340360"/>
          </a:xfrm>
          <a:custGeom>
            <a:avLst/>
            <a:gdLst/>
            <a:ahLst/>
            <a:cxnLst/>
            <a:rect l="l" t="t" r="r" b="b"/>
            <a:pathLst>
              <a:path w="114300" h="340360">
                <a:moveTo>
                  <a:pt x="114300" y="225551"/>
                </a:moveTo>
                <a:lnTo>
                  <a:pt x="0" y="225551"/>
                </a:lnTo>
                <a:lnTo>
                  <a:pt x="38100" y="301751"/>
                </a:lnTo>
                <a:lnTo>
                  <a:pt x="38100" y="244601"/>
                </a:lnTo>
                <a:lnTo>
                  <a:pt x="76200" y="244601"/>
                </a:lnTo>
                <a:lnTo>
                  <a:pt x="76200" y="301751"/>
                </a:lnTo>
                <a:lnTo>
                  <a:pt x="114300" y="225551"/>
                </a:lnTo>
                <a:close/>
              </a:path>
              <a:path w="114300" h="340360">
                <a:moveTo>
                  <a:pt x="76200" y="225551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25551"/>
                </a:lnTo>
                <a:lnTo>
                  <a:pt x="76200" y="225551"/>
                </a:lnTo>
                <a:close/>
              </a:path>
              <a:path w="114300" h="340360">
                <a:moveTo>
                  <a:pt x="76200" y="301751"/>
                </a:moveTo>
                <a:lnTo>
                  <a:pt x="76200" y="244601"/>
                </a:lnTo>
                <a:lnTo>
                  <a:pt x="38100" y="244601"/>
                </a:lnTo>
                <a:lnTo>
                  <a:pt x="38100" y="301751"/>
                </a:lnTo>
                <a:lnTo>
                  <a:pt x="57150" y="339851"/>
                </a:lnTo>
                <a:lnTo>
                  <a:pt x="76200" y="301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210185" y="4959096"/>
            <a:ext cx="356235" cy="114300"/>
          </a:xfrm>
          <a:custGeom>
            <a:avLst/>
            <a:gdLst/>
            <a:ahLst/>
            <a:cxnLst/>
            <a:rect l="l" t="t" r="r" b="b"/>
            <a:pathLst>
              <a:path w="356234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37" y="104768"/>
                </a:lnTo>
                <a:lnTo>
                  <a:pt x="95237" y="38100"/>
                </a:lnTo>
                <a:lnTo>
                  <a:pt x="114300" y="38100"/>
                </a:lnTo>
                <a:close/>
              </a:path>
              <a:path w="356234" h="114300">
                <a:moveTo>
                  <a:pt x="355841" y="76200"/>
                </a:moveTo>
                <a:lnTo>
                  <a:pt x="355841" y="38100"/>
                </a:lnTo>
                <a:lnTo>
                  <a:pt x="95237" y="38100"/>
                </a:lnTo>
                <a:lnTo>
                  <a:pt x="95237" y="76200"/>
                </a:lnTo>
                <a:lnTo>
                  <a:pt x="355841" y="76200"/>
                </a:lnTo>
                <a:close/>
              </a:path>
              <a:path w="356234" h="114300">
                <a:moveTo>
                  <a:pt x="114300" y="114300"/>
                </a:moveTo>
                <a:lnTo>
                  <a:pt x="114300" y="76200"/>
                </a:lnTo>
                <a:lnTo>
                  <a:pt x="95237" y="76200"/>
                </a:lnTo>
                <a:lnTo>
                  <a:pt x="95237" y="104768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55093" y="4959096"/>
            <a:ext cx="355600" cy="114300"/>
          </a:xfrm>
          <a:custGeom>
            <a:avLst/>
            <a:gdLst/>
            <a:ahLst/>
            <a:cxnLst/>
            <a:rect l="l" t="t" r="r" b="b"/>
            <a:pathLst>
              <a:path w="355600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355600" h="114300">
                <a:moveTo>
                  <a:pt x="355091" y="76200"/>
                </a:moveTo>
                <a:lnTo>
                  <a:pt x="355091" y="38100"/>
                </a:lnTo>
                <a:lnTo>
                  <a:pt x="95250" y="38100"/>
                </a:lnTo>
                <a:lnTo>
                  <a:pt x="95250" y="76200"/>
                </a:lnTo>
                <a:lnTo>
                  <a:pt x="355091" y="76200"/>
                </a:lnTo>
                <a:close/>
              </a:path>
              <a:path w="355600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99239" y="4959096"/>
            <a:ext cx="356235" cy="114300"/>
          </a:xfrm>
          <a:custGeom>
            <a:avLst/>
            <a:gdLst/>
            <a:ahLst/>
            <a:cxnLst/>
            <a:rect l="l" t="t" r="r" b="b"/>
            <a:pathLst>
              <a:path w="356235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356235" h="114300">
                <a:moveTo>
                  <a:pt x="355853" y="76200"/>
                </a:moveTo>
                <a:lnTo>
                  <a:pt x="355853" y="38100"/>
                </a:lnTo>
                <a:lnTo>
                  <a:pt x="95250" y="38100"/>
                </a:lnTo>
                <a:lnTo>
                  <a:pt x="95250" y="76200"/>
                </a:lnTo>
                <a:lnTo>
                  <a:pt x="355853" y="76200"/>
                </a:lnTo>
                <a:close/>
              </a:path>
              <a:path w="356235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43385" y="4959096"/>
            <a:ext cx="356235" cy="114300"/>
          </a:xfrm>
          <a:custGeom>
            <a:avLst/>
            <a:gdLst/>
            <a:ahLst/>
            <a:cxnLst/>
            <a:rect l="l" t="t" r="r" b="b"/>
            <a:pathLst>
              <a:path w="356235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356235" h="114300">
                <a:moveTo>
                  <a:pt x="355854" y="76200"/>
                </a:moveTo>
                <a:lnTo>
                  <a:pt x="355854" y="38100"/>
                </a:lnTo>
                <a:lnTo>
                  <a:pt x="95250" y="38100"/>
                </a:lnTo>
                <a:lnTo>
                  <a:pt x="95250" y="76200"/>
                </a:lnTo>
                <a:lnTo>
                  <a:pt x="355854" y="76200"/>
                </a:lnTo>
                <a:close/>
              </a:path>
              <a:path w="356235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788293" y="4959096"/>
            <a:ext cx="355600" cy="114300"/>
          </a:xfrm>
          <a:custGeom>
            <a:avLst/>
            <a:gdLst/>
            <a:ahLst/>
            <a:cxnLst/>
            <a:rect l="l" t="t" r="r" b="b"/>
            <a:pathLst>
              <a:path w="355600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355600" h="114300">
                <a:moveTo>
                  <a:pt x="355091" y="76200"/>
                </a:moveTo>
                <a:lnTo>
                  <a:pt x="355091" y="38100"/>
                </a:lnTo>
                <a:lnTo>
                  <a:pt x="95250" y="38100"/>
                </a:lnTo>
                <a:lnTo>
                  <a:pt x="95250" y="76200"/>
                </a:lnTo>
                <a:lnTo>
                  <a:pt x="355091" y="76200"/>
                </a:lnTo>
                <a:close/>
              </a:path>
              <a:path w="355600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32439" y="4959096"/>
            <a:ext cx="356235" cy="114300"/>
          </a:xfrm>
          <a:custGeom>
            <a:avLst/>
            <a:gdLst/>
            <a:ahLst/>
            <a:cxnLst/>
            <a:rect l="l" t="t" r="r" b="b"/>
            <a:pathLst>
              <a:path w="356235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356235" h="114300">
                <a:moveTo>
                  <a:pt x="355853" y="76200"/>
                </a:moveTo>
                <a:lnTo>
                  <a:pt x="355853" y="38100"/>
                </a:lnTo>
                <a:lnTo>
                  <a:pt x="95250" y="38100"/>
                </a:lnTo>
                <a:lnTo>
                  <a:pt x="95250" y="76200"/>
                </a:lnTo>
                <a:lnTo>
                  <a:pt x="355853" y="76200"/>
                </a:lnTo>
                <a:close/>
              </a:path>
              <a:path w="356235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965839" y="2806445"/>
            <a:ext cx="266700" cy="255270"/>
          </a:xfrm>
          <a:custGeom>
            <a:avLst/>
            <a:gdLst/>
            <a:ahLst/>
            <a:cxnLst/>
            <a:rect l="l" t="t" r="r" b="b"/>
            <a:pathLst>
              <a:path w="266700" h="255269">
                <a:moveTo>
                  <a:pt x="266700" y="128016"/>
                </a:moveTo>
                <a:lnTo>
                  <a:pt x="256258" y="78116"/>
                </a:lnTo>
                <a:lnTo>
                  <a:pt x="227742" y="37433"/>
                </a:lnTo>
                <a:lnTo>
                  <a:pt x="185368" y="10036"/>
                </a:lnTo>
                <a:lnTo>
                  <a:pt x="133350" y="0"/>
                </a:lnTo>
                <a:lnTo>
                  <a:pt x="81331" y="10036"/>
                </a:lnTo>
                <a:lnTo>
                  <a:pt x="38957" y="37433"/>
                </a:lnTo>
                <a:lnTo>
                  <a:pt x="10441" y="78116"/>
                </a:lnTo>
                <a:lnTo>
                  <a:pt x="0" y="128016"/>
                </a:lnTo>
                <a:lnTo>
                  <a:pt x="10441" y="177474"/>
                </a:lnTo>
                <a:lnTo>
                  <a:pt x="38957" y="217932"/>
                </a:lnTo>
                <a:lnTo>
                  <a:pt x="81331" y="245244"/>
                </a:lnTo>
                <a:lnTo>
                  <a:pt x="133350" y="255270"/>
                </a:lnTo>
                <a:lnTo>
                  <a:pt x="185368" y="245244"/>
                </a:lnTo>
                <a:lnTo>
                  <a:pt x="227742" y="217932"/>
                </a:lnTo>
                <a:lnTo>
                  <a:pt x="256258" y="177474"/>
                </a:lnTo>
                <a:lnTo>
                  <a:pt x="266700" y="128016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219832" y="5713221"/>
            <a:ext cx="65278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4-链码：000033333322222211110011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566027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566027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66027" y="4635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66027" y="4635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66027" y="4254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66027" y="4254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566027" y="39494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566027" y="39494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3562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562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356239" y="4635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356239" y="4635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356239" y="4254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356239" y="4254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56239" y="39494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56239" y="39494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566027" y="35684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566027" y="35684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566027" y="32636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566027" y="32636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566027" y="295884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66027" y="295884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356239" y="36446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356239" y="36446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1850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1850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8040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8040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230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4230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1182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182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7372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737239" y="50162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185039" y="295884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185039" y="295884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880239" y="295884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880239" y="295884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99239" y="295884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99239" y="295884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18239" y="295884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118239" y="295884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118239" y="32636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118239" y="32636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118239" y="36446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118239" y="36446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737239" y="36446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737239" y="36446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1825879" y="933196"/>
            <a:ext cx="2399030" cy="143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75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链码举例：</a:t>
            </a:r>
            <a:endParaRPr sz="3200">
              <a:latin typeface="NSimSun"/>
              <a:cs typeface="NSimSun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4265752" y="2792158"/>
          <a:ext cx="2557780" cy="258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901"/>
                <a:gridCol w="360425"/>
                <a:gridCol w="358901"/>
                <a:gridCol w="358139"/>
                <a:gridCol w="358901"/>
                <a:gridCol w="360425"/>
                <a:gridCol w="358889"/>
              </a:tblGrid>
              <a:tr h="364998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998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998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998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998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998"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91" y="933208"/>
            <a:ext cx="7800340" cy="4358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3900">
              <a:latin typeface="Times New Roman"/>
              <a:cs typeface="Times New Roman"/>
            </a:endParaRPr>
          </a:p>
          <a:p>
            <a:pPr marL="107314">
              <a:lnSpc>
                <a:spcPct val="100000"/>
              </a:lnSpc>
              <a:tabLst>
                <a:tab pos="45021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链码</a:t>
            </a:r>
            <a:endParaRPr sz="3200">
              <a:latin typeface="NSimSun"/>
              <a:cs typeface="NSimSun"/>
            </a:endParaRPr>
          </a:p>
          <a:p>
            <a:pPr marL="564515">
              <a:lnSpc>
                <a:spcPct val="100000"/>
              </a:lnSpc>
              <a:spcBef>
                <a:spcPts val="760"/>
              </a:spcBef>
              <a:tabLst>
                <a:tab pos="105410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算法：</a:t>
            </a:r>
            <a:endParaRPr sz="3200">
              <a:latin typeface="NSimSun"/>
              <a:cs typeface="NSimSun"/>
            </a:endParaRPr>
          </a:p>
          <a:p>
            <a:pPr marL="1021715">
              <a:lnSpc>
                <a:spcPct val="100000"/>
              </a:lnSpc>
              <a:spcBef>
                <a:spcPts val="760"/>
              </a:spcBef>
              <a:tabLst>
                <a:tab pos="145415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给每一个线段边界一个方向编码</a:t>
            </a:r>
            <a:endParaRPr sz="3200">
              <a:latin typeface="NSimSun"/>
              <a:cs typeface="NSimSun"/>
            </a:endParaRPr>
          </a:p>
          <a:p>
            <a:pPr marL="1021715">
              <a:lnSpc>
                <a:spcPct val="100000"/>
              </a:lnSpc>
              <a:spcBef>
                <a:spcPts val="755"/>
              </a:spcBef>
              <a:tabLst>
                <a:tab pos="145415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有4链码和8链码两种编码方法</a:t>
            </a:r>
            <a:endParaRPr sz="3200">
              <a:latin typeface="NSimSun"/>
              <a:cs typeface="NSimSun"/>
            </a:endParaRPr>
          </a:p>
          <a:p>
            <a:pPr marL="1250950" marR="5080" indent="-229235">
              <a:lnSpc>
                <a:spcPct val="100000"/>
              </a:lnSpc>
              <a:spcBef>
                <a:spcPts val="760"/>
              </a:spcBef>
              <a:tabLst>
                <a:tab pos="145415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3200" spc="120">
                <a:latin typeface="NSimSun"/>
                <a:cs typeface="NSimSun"/>
              </a:rPr>
              <a:t>从起点开始，沿边界编码，至起点 </a:t>
            </a:r>
            <a:r>
              <a:rPr dirty="0" sz="3200" spc="-5">
                <a:latin typeface="NSimSun"/>
                <a:cs typeface="NSimSun"/>
              </a:rPr>
              <a:t>被重新碰到，结束一个对象的编码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91" y="933170"/>
            <a:ext cx="7661275" cy="542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  <a:tabLst>
                <a:tab pos="37401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链码</a:t>
            </a:r>
            <a:endParaRPr sz="3200">
              <a:latin typeface="NSimSun"/>
              <a:cs typeface="NSimSun"/>
            </a:endParaRPr>
          </a:p>
          <a:p>
            <a:pPr marL="945515" marR="4066540" indent="-457200">
              <a:lnSpc>
                <a:spcPct val="119700"/>
              </a:lnSpc>
              <a:spcBef>
                <a:spcPts val="5"/>
              </a:spcBef>
              <a:tabLst>
                <a:tab pos="97790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问题1： 1）链码相当长</a:t>
            </a:r>
            <a:endParaRPr sz="3200">
              <a:latin typeface="NSimSun"/>
              <a:cs typeface="NSimSun"/>
            </a:endParaRPr>
          </a:p>
          <a:p>
            <a:pPr marL="945515">
              <a:lnSpc>
                <a:spcPct val="10000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2）噪音会产生不必要的链码</a:t>
            </a:r>
            <a:endParaRPr sz="3200">
              <a:latin typeface="NSimSun"/>
              <a:cs typeface="NSimSun"/>
            </a:endParaRPr>
          </a:p>
          <a:p>
            <a:pPr marL="945515" marR="3660140" indent="-457200">
              <a:lnSpc>
                <a:spcPct val="119700"/>
              </a:lnSpc>
              <a:spcBef>
                <a:spcPts val="5"/>
              </a:spcBef>
              <a:tabLst>
                <a:tab pos="97790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改进1： 1）加大网格空间</a:t>
            </a:r>
            <a:endParaRPr sz="3200">
              <a:latin typeface="NSimSun"/>
              <a:cs typeface="NSimSun"/>
            </a:endParaRPr>
          </a:p>
          <a:p>
            <a:pPr marL="1174750" marR="5080" indent="-229235">
              <a:lnSpc>
                <a:spcPct val="10000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2）依据原始边界与结果的接近程度， 来确定新点的位置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21129" y="2180590"/>
            <a:ext cx="23990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链码举例：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3529" y="5819394"/>
            <a:ext cx="4597400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 sz="3600">
                <a:latin typeface="NSimSun"/>
                <a:cs typeface="NSimSun"/>
              </a:rPr>
              <a:t>4-链码：003332221101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23227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23227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23227" y="4997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23227" y="4997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23227" y="4616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23227" y="4616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23227" y="4311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23227" y="4311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13439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13439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13439" y="4997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13439" y="4997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13439" y="4616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13439" y="4616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13439" y="4311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13439" y="4311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23227" y="3930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23227" y="3930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23227" y="3625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23227" y="3625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23227" y="3320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23227" y="3320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13439" y="4006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13439" y="4006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2227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42227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261227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261227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80239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80239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75439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75439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94439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94439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642227" y="3320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642227" y="3320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37427" y="3320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37427" y="3320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56439" y="3320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956439" y="3320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575439" y="3320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575439" y="3320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575439" y="3625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575439" y="3625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575439" y="4006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575439" y="4006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194439" y="4006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94439" y="4006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61039" y="3015995"/>
            <a:ext cx="2667000" cy="0"/>
          </a:xfrm>
          <a:custGeom>
            <a:avLst/>
            <a:gdLst/>
            <a:ahLst/>
            <a:cxnLst/>
            <a:rect l="l" t="t" r="r" b="b"/>
            <a:pathLst>
              <a:path w="2667000" h="0">
                <a:moveTo>
                  <a:pt x="0" y="0"/>
                </a:moveTo>
                <a:lnTo>
                  <a:pt x="2667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661039" y="3663696"/>
            <a:ext cx="2667000" cy="0"/>
          </a:xfrm>
          <a:custGeom>
            <a:avLst/>
            <a:gdLst/>
            <a:ahLst/>
            <a:cxnLst/>
            <a:rect l="l" t="t" r="r" b="b"/>
            <a:pathLst>
              <a:path w="2667000" h="0">
                <a:moveTo>
                  <a:pt x="0" y="0"/>
                </a:moveTo>
                <a:lnTo>
                  <a:pt x="2667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661039" y="4311396"/>
            <a:ext cx="2667000" cy="0"/>
          </a:xfrm>
          <a:custGeom>
            <a:avLst/>
            <a:gdLst/>
            <a:ahLst/>
            <a:cxnLst/>
            <a:rect l="l" t="t" r="r" b="b"/>
            <a:pathLst>
              <a:path w="2667000" h="0">
                <a:moveTo>
                  <a:pt x="0" y="0"/>
                </a:moveTo>
                <a:lnTo>
                  <a:pt x="2667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661039" y="4959096"/>
            <a:ext cx="2667000" cy="0"/>
          </a:xfrm>
          <a:custGeom>
            <a:avLst/>
            <a:gdLst/>
            <a:ahLst/>
            <a:cxnLst/>
            <a:rect l="l" t="t" r="r" b="b"/>
            <a:pathLst>
              <a:path w="2667000" h="0">
                <a:moveTo>
                  <a:pt x="0" y="0"/>
                </a:moveTo>
                <a:lnTo>
                  <a:pt x="2667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661039" y="5606796"/>
            <a:ext cx="2667000" cy="0"/>
          </a:xfrm>
          <a:custGeom>
            <a:avLst/>
            <a:gdLst/>
            <a:ahLst/>
            <a:cxnLst/>
            <a:rect l="l" t="t" r="r" b="b"/>
            <a:pathLst>
              <a:path w="2667000" h="0">
                <a:moveTo>
                  <a:pt x="0" y="0"/>
                </a:moveTo>
                <a:lnTo>
                  <a:pt x="2667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61039" y="3015995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27789" y="3015995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994539" y="3015995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661289" y="3015995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328027" y="3015995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562485" y="327279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70080"/>
                </a:lnTo>
                <a:lnTo>
                  <a:pt x="195167" y="33718"/>
                </a:lnTo>
                <a:lnTo>
                  <a:pt x="158841" y="9072"/>
                </a:lnTo>
                <a:lnTo>
                  <a:pt x="114300" y="0"/>
                </a:lnTo>
                <a:lnTo>
                  <a:pt x="69758" y="9072"/>
                </a:lnTo>
                <a:lnTo>
                  <a:pt x="33432" y="33718"/>
                </a:lnTo>
                <a:lnTo>
                  <a:pt x="8965" y="70080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562485" y="327279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9072"/>
                </a:lnTo>
                <a:lnTo>
                  <a:pt x="33432" y="33718"/>
                </a:lnTo>
                <a:lnTo>
                  <a:pt x="8965" y="70080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70080"/>
                </a:lnTo>
                <a:lnTo>
                  <a:pt x="195167" y="33718"/>
                </a:lnTo>
                <a:lnTo>
                  <a:pt x="158841" y="9072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185027" y="324459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185027" y="324459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70827" y="324459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70827" y="324459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575439" y="52257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575439" y="52257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185027" y="52257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185027" y="52257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870827" y="52257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70827" y="52257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70827" y="45399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870827" y="45399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870827" y="39303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870827" y="39303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575439" y="39303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575439" y="39303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889639" y="52257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889639" y="52257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889639" y="45399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889639" y="45399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889639" y="39303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889639" y="39303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758" y="8965"/>
                </a:lnTo>
                <a:lnTo>
                  <a:pt x="33432" y="33432"/>
                </a:lnTo>
                <a:lnTo>
                  <a:pt x="8965" y="69758"/>
                </a:lnTo>
                <a:lnTo>
                  <a:pt x="0" y="114300"/>
                </a:lnTo>
                <a:lnTo>
                  <a:pt x="8965" y="158841"/>
                </a:lnTo>
                <a:lnTo>
                  <a:pt x="33432" y="195167"/>
                </a:lnTo>
                <a:lnTo>
                  <a:pt x="69758" y="219634"/>
                </a:lnTo>
                <a:lnTo>
                  <a:pt x="114300" y="228600"/>
                </a:lnTo>
                <a:lnTo>
                  <a:pt x="158841" y="219634"/>
                </a:lnTo>
                <a:lnTo>
                  <a:pt x="195167" y="195167"/>
                </a:lnTo>
                <a:lnTo>
                  <a:pt x="219634" y="158841"/>
                </a:lnTo>
                <a:lnTo>
                  <a:pt x="228600" y="114300"/>
                </a:lnTo>
                <a:lnTo>
                  <a:pt x="219634" y="69758"/>
                </a:lnTo>
                <a:lnTo>
                  <a:pt x="195167" y="33432"/>
                </a:lnTo>
                <a:lnTo>
                  <a:pt x="158841" y="8965"/>
                </a:lnTo>
                <a:lnTo>
                  <a:pt x="114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727839" y="3263646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514350" y="76200"/>
                </a:moveTo>
                <a:lnTo>
                  <a:pt x="514350" y="38100"/>
                </a:ln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close/>
              </a:path>
              <a:path w="609600" h="114300">
                <a:moveTo>
                  <a:pt x="609587" y="57150"/>
                </a:moveTo>
                <a:lnTo>
                  <a:pt x="495300" y="0"/>
                </a:lnTo>
                <a:lnTo>
                  <a:pt x="495300" y="38100"/>
                </a:lnTo>
                <a:lnTo>
                  <a:pt x="514350" y="38100"/>
                </a:lnTo>
                <a:lnTo>
                  <a:pt x="514350" y="104773"/>
                </a:lnTo>
                <a:lnTo>
                  <a:pt x="609587" y="57150"/>
                </a:lnTo>
                <a:close/>
              </a:path>
              <a:path w="609600" h="114300">
                <a:moveTo>
                  <a:pt x="514350" y="104773"/>
                </a:moveTo>
                <a:lnTo>
                  <a:pt x="514350" y="76200"/>
                </a:lnTo>
                <a:lnTo>
                  <a:pt x="495300" y="76200"/>
                </a:lnTo>
                <a:lnTo>
                  <a:pt x="495300" y="114300"/>
                </a:lnTo>
                <a:lnTo>
                  <a:pt x="514350" y="104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337427" y="3263646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514350" y="76200"/>
                </a:moveTo>
                <a:lnTo>
                  <a:pt x="514350" y="38100"/>
                </a:ln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close/>
              </a:path>
              <a:path w="609600" h="114300">
                <a:moveTo>
                  <a:pt x="609600" y="57150"/>
                </a:moveTo>
                <a:lnTo>
                  <a:pt x="495300" y="0"/>
                </a:lnTo>
                <a:lnTo>
                  <a:pt x="495300" y="38100"/>
                </a:lnTo>
                <a:lnTo>
                  <a:pt x="514350" y="38100"/>
                </a:lnTo>
                <a:lnTo>
                  <a:pt x="514350" y="104775"/>
                </a:lnTo>
                <a:lnTo>
                  <a:pt x="609600" y="57150"/>
                </a:lnTo>
                <a:close/>
              </a:path>
              <a:path w="609600" h="114300">
                <a:moveTo>
                  <a:pt x="514350" y="104775"/>
                </a:moveTo>
                <a:lnTo>
                  <a:pt x="514350" y="76200"/>
                </a:lnTo>
                <a:lnTo>
                  <a:pt x="495300" y="76200"/>
                </a:lnTo>
                <a:lnTo>
                  <a:pt x="495300" y="114300"/>
                </a:lnTo>
                <a:lnTo>
                  <a:pt x="514350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889877" y="3320796"/>
            <a:ext cx="114300" cy="685800"/>
          </a:xfrm>
          <a:custGeom>
            <a:avLst/>
            <a:gdLst/>
            <a:ahLst/>
            <a:cxnLst/>
            <a:rect l="l" t="t" r="r" b="b"/>
            <a:pathLst>
              <a:path w="114300" h="685800">
                <a:moveTo>
                  <a:pt x="114300" y="571500"/>
                </a:moveTo>
                <a:lnTo>
                  <a:pt x="0" y="571500"/>
                </a:lnTo>
                <a:lnTo>
                  <a:pt x="38100" y="647700"/>
                </a:lnTo>
                <a:lnTo>
                  <a:pt x="38100" y="590550"/>
                </a:lnTo>
                <a:lnTo>
                  <a:pt x="76200" y="590550"/>
                </a:lnTo>
                <a:lnTo>
                  <a:pt x="76200" y="647700"/>
                </a:lnTo>
                <a:lnTo>
                  <a:pt x="114300" y="571500"/>
                </a:lnTo>
                <a:close/>
              </a:path>
              <a:path w="114300" h="685800">
                <a:moveTo>
                  <a:pt x="76200" y="57150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571500"/>
                </a:lnTo>
                <a:lnTo>
                  <a:pt x="76200" y="571500"/>
                </a:lnTo>
                <a:close/>
              </a:path>
              <a:path w="114300" h="685800">
                <a:moveTo>
                  <a:pt x="76200" y="647700"/>
                </a:moveTo>
                <a:lnTo>
                  <a:pt x="76200" y="590550"/>
                </a:lnTo>
                <a:lnTo>
                  <a:pt x="38100" y="590550"/>
                </a:lnTo>
                <a:lnTo>
                  <a:pt x="38100" y="647700"/>
                </a:lnTo>
                <a:lnTo>
                  <a:pt x="57150" y="685800"/>
                </a:lnTo>
                <a:lnTo>
                  <a:pt x="76200" y="647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889877" y="4006596"/>
            <a:ext cx="114300" cy="685800"/>
          </a:xfrm>
          <a:custGeom>
            <a:avLst/>
            <a:gdLst/>
            <a:ahLst/>
            <a:cxnLst/>
            <a:rect l="l" t="t" r="r" b="b"/>
            <a:pathLst>
              <a:path w="114300" h="685800">
                <a:moveTo>
                  <a:pt x="114300" y="571500"/>
                </a:moveTo>
                <a:lnTo>
                  <a:pt x="0" y="571500"/>
                </a:lnTo>
                <a:lnTo>
                  <a:pt x="38100" y="647700"/>
                </a:lnTo>
                <a:lnTo>
                  <a:pt x="38100" y="590550"/>
                </a:lnTo>
                <a:lnTo>
                  <a:pt x="76200" y="590550"/>
                </a:lnTo>
                <a:lnTo>
                  <a:pt x="76200" y="647700"/>
                </a:lnTo>
                <a:lnTo>
                  <a:pt x="114300" y="571500"/>
                </a:lnTo>
                <a:close/>
              </a:path>
              <a:path w="114300" h="685800">
                <a:moveTo>
                  <a:pt x="76200" y="57150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571500"/>
                </a:lnTo>
                <a:lnTo>
                  <a:pt x="76200" y="571500"/>
                </a:lnTo>
                <a:close/>
              </a:path>
              <a:path w="114300" h="685800">
                <a:moveTo>
                  <a:pt x="76200" y="647700"/>
                </a:moveTo>
                <a:lnTo>
                  <a:pt x="76200" y="590550"/>
                </a:lnTo>
                <a:lnTo>
                  <a:pt x="38100" y="590550"/>
                </a:lnTo>
                <a:lnTo>
                  <a:pt x="38100" y="647700"/>
                </a:lnTo>
                <a:lnTo>
                  <a:pt x="57150" y="685800"/>
                </a:lnTo>
                <a:lnTo>
                  <a:pt x="76200" y="647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889877" y="4692396"/>
            <a:ext cx="114300" cy="685800"/>
          </a:xfrm>
          <a:custGeom>
            <a:avLst/>
            <a:gdLst/>
            <a:ahLst/>
            <a:cxnLst/>
            <a:rect l="l" t="t" r="r" b="b"/>
            <a:pathLst>
              <a:path w="114300" h="685800">
                <a:moveTo>
                  <a:pt x="114300" y="571500"/>
                </a:moveTo>
                <a:lnTo>
                  <a:pt x="0" y="571500"/>
                </a:lnTo>
                <a:lnTo>
                  <a:pt x="38100" y="647700"/>
                </a:lnTo>
                <a:lnTo>
                  <a:pt x="38100" y="590550"/>
                </a:lnTo>
                <a:lnTo>
                  <a:pt x="76200" y="590550"/>
                </a:lnTo>
                <a:lnTo>
                  <a:pt x="76200" y="647700"/>
                </a:lnTo>
                <a:lnTo>
                  <a:pt x="114300" y="571500"/>
                </a:lnTo>
                <a:close/>
              </a:path>
              <a:path w="114300" h="685800">
                <a:moveTo>
                  <a:pt x="76200" y="57150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571500"/>
                </a:lnTo>
                <a:lnTo>
                  <a:pt x="76200" y="571500"/>
                </a:lnTo>
                <a:close/>
              </a:path>
              <a:path w="114300" h="685800">
                <a:moveTo>
                  <a:pt x="76200" y="647700"/>
                </a:moveTo>
                <a:lnTo>
                  <a:pt x="76200" y="590550"/>
                </a:lnTo>
                <a:lnTo>
                  <a:pt x="38100" y="590550"/>
                </a:lnTo>
                <a:lnTo>
                  <a:pt x="38100" y="647700"/>
                </a:lnTo>
                <a:lnTo>
                  <a:pt x="57150" y="685800"/>
                </a:lnTo>
                <a:lnTo>
                  <a:pt x="76200" y="647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261227" y="5321046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685800" h="114300">
                <a:moveTo>
                  <a:pt x="685800" y="76200"/>
                </a:moveTo>
                <a:lnTo>
                  <a:pt x="685800" y="38100"/>
                </a:lnTo>
                <a:lnTo>
                  <a:pt x="95250" y="38100"/>
                </a:lnTo>
                <a:lnTo>
                  <a:pt x="95250" y="76200"/>
                </a:lnTo>
                <a:lnTo>
                  <a:pt x="685800" y="76200"/>
                </a:lnTo>
                <a:close/>
              </a:path>
              <a:path w="685800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575439" y="5321046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37" y="104768"/>
                </a:lnTo>
                <a:lnTo>
                  <a:pt x="95237" y="38100"/>
                </a:lnTo>
                <a:lnTo>
                  <a:pt x="114300" y="38100"/>
                </a:lnTo>
                <a:close/>
              </a:path>
              <a:path w="685800" h="114300">
                <a:moveTo>
                  <a:pt x="685787" y="76199"/>
                </a:moveTo>
                <a:lnTo>
                  <a:pt x="685787" y="38099"/>
                </a:lnTo>
                <a:lnTo>
                  <a:pt x="95237" y="38100"/>
                </a:lnTo>
                <a:lnTo>
                  <a:pt x="95237" y="76200"/>
                </a:lnTo>
                <a:lnTo>
                  <a:pt x="685787" y="76199"/>
                </a:lnTo>
                <a:close/>
              </a:path>
              <a:path w="685800" h="114300">
                <a:moveTo>
                  <a:pt x="114300" y="114300"/>
                </a:moveTo>
                <a:lnTo>
                  <a:pt x="114300" y="76200"/>
                </a:lnTo>
                <a:lnTo>
                  <a:pt x="95237" y="76200"/>
                </a:lnTo>
                <a:lnTo>
                  <a:pt x="95237" y="104768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965839" y="5321046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685800" h="114300">
                <a:moveTo>
                  <a:pt x="685800" y="76200"/>
                </a:moveTo>
                <a:lnTo>
                  <a:pt x="685800" y="38100"/>
                </a:lnTo>
                <a:lnTo>
                  <a:pt x="95250" y="38100"/>
                </a:lnTo>
                <a:lnTo>
                  <a:pt x="95250" y="76200"/>
                </a:lnTo>
                <a:lnTo>
                  <a:pt x="685800" y="76200"/>
                </a:lnTo>
                <a:close/>
              </a:path>
              <a:path w="685800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908689" y="4657344"/>
            <a:ext cx="114300" cy="721360"/>
          </a:xfrm>
          <a:custGeom>
            <a:avLst/>
            <a:gdLst/>
            <a:ahLst/>
            <a:cxnLst/>
            <a:rect l="l" t="t" r="r" b="b"/>
            <a:pathLst>
              <a:path w="114300" h="72136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114300" h="721360">
                <a:moveTo>
                  <a:pt x="76200" y="114300"/>
                </a:moveTo>
                <a:lnTo>
                  <a:pt x="76200" y="95250"/>
                </a:lnTo>
                <a:lnTo>
                  <a:pt x="38100" y="95250"/>
                </a:lnTo>
                <a:lnTo>
                  <a:pt x="38100" y="114300"/>
                </a:lnTo>
                <a:lnTo>
                  <a:pt x="76200" y="114300"/>
                </a:lnTo>
                <a:close/>
              </a:path>
              <a:path w="114300" h="721360">
                <a:moveTo>
                  <a:pt x="76200" y="720851"/>
                </a:moveTo>
                <a:lnTo>
                  <a:pt x="76200" y="114300"/>
                </a:lnTo>
                <a:lnTo>
                  <a:pt x="38100" y="114300"/>
                </a:lnTo>
                <a:lnTo>
                  <a:pt x="38100" y="720851"/>
                </a:lnTo>
                <a:lnTo>
                  <a:pt x="76200" y="720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908689" y="3971544"/>
            <a:ext cx="114300" cy="721360"/>
          </a:xfrm>
          <a:custGeom>
            <a:avLst/>
            <a:gdLst/>
            <a:ahLst/>
            <a:cxnLst/>
            <a:rect l="l" t="t" r="r" b="b"/>
            <a:pathLst>
              <a:path w="114300" h="72136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114300" h="721360">
                <a:moveTo>
                  <a:pt x="76200" y="114300"/>
                </a:moveTo>
                <a:lnTo>
                  <a:pt x="76200" y="95250"/>
                </a:lnTo>
                <a:lnTo>
                  <a:pt x="38100" y="95250"/>
                </a:lnTo>
                <a:lnTo>
                  <a:pt x="38100" y="114300"/>
                </a:lnTo>
                <a:lnTo>
                  <a:pt x="76200" y="114300"/>
                </a:lnTo>
                <a:close/>
              </a:path>
              <a:path w="114300" h="721360">
                <a:moveTo>
                  <a:pt x="76200" y="720851"/>
                </a:moveTo>
                <a:lnTo>
                  <a:pt x="76200" y="114300"/>
                </a:lnTo>
                <a:lnTo>
                  <a:pt x="38100" y="114300"/>
                </a:lnTo>
                <a:lnTo>
                  <a:pt x="38100" y="720851"/>
                </a:lnTo>
                <a:lnTo>
                  <a:pt x="76200" y="720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965839" y="3949446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590550" y="76200"/>
                </a:moveTo>
                <a:lnTo>
                  <a:pt x="590550" y="38100"/>
                </a:lnTo>
                <a:lnTo>
                  <a:pt x="0" y="38100"/>
                </a:lnTo>
                <a:lnTo>
                  <a:pt x="0" y="76200"/>
                </a:lnTo>
                <a:lnTo>
                  <a:pt x="590550" y="76200"/>
                </a:lnTo>
                <a:close/>
              </a:path>
              <a:path w="685800" h="114300">
                <a:moveTo>
                  <a:pt x="685800" y="57150"/>
                </a:moveTo>
                <a:lnTo>
                  <a:pt x="571500" y="0"/>
                </a:lnTo>
                <a:lnTo>
                  <a:pt x="571500" y="38100"/>
                </a:lnTo>
                <a:lnTo>
                  <a:pt x="590550" y="38100"/>
                </a:lnTo>
                <a:lnTo>
                  <a:pt x="590550" y="104775"/>
                </a:lnTo>
                <a:lnTo>
                  <a:pt x="685800" y="57150"/>
                </a:lnTo>
                <a:close/>
              </a:path>
              <a:path w="685800" h="114300">
                <a:moveTo>
                  <a:pt x="590550" y="104775"/>
                </a:moveTo>
                <a:lnTo>
                  <a:pt x="590550" y="76200"/>
                </a:lnTo>
                <a:lnTo>
                  <a:pt x="571500" y="76200"/>
                </a:lnTo>
                <a:lnTo>
                  <a:pt x="571500" y="114300"/>
                </a:lnTo>
                <a:lnTo>
                  <a:pt x="590550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594489" y="3320796"/>
            <a:ext cx="114300" cy="721360"/>
          </a:xfrm>
          <a:custGeom>
            <a:avLst/>
            <a:gdLst/>
            <a:ahLst/>
            <a:cxnLst/>
            <a:rect l="l" t="t" r="r" b="b"/>
            <a:pathLst>
              <a:path w="114300" h="72136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114300" h="721360">
                <a:moveTo>
                  <a:pt x="76200" y="114300"/>
                </a:moveTo>
                <a:lnTo>
                  <a:pt x="76200" y="95250"/>
                </a:lnTo>
                <a:lnTo>
                  <a:pt x="38100" y="95250"/>
                </a:lnTo>
                <a:lnTo>
                  <a:pt x="38100" y="114300"/>
                </a:lnTo>
                <a:lnTo>
                  <a:pt x="76200" y="114300"/>
                </a:lnTo>
                <a:close/>
              </a:path>
              <a:path w="114300" h="721360">
                <a:moveTo>
                  <a:pt x="76200" y="720851"/>
                </a:moveTo>
                <a:lnTo>
                  <a:pt x="76200" y="114300"/>
                </a:lnTo>
                <a:lnTo>
                  <a:pt x="38100" y="114300"/>
                </a:lnTo>
                <a:lnTo>
                  <a:pt x="38100" y="720851"/>
                </a:lnTo>
                <a:lnTo>
                  <a:pt x="76200" y="720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92529" y="933208"/>
            <a:ext cx="7680959" cy="5915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05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链码</a:t>
            </a:r>
            <a:endParaRPr sz="3200">
              <a:latin typeface="NSimSun"/>
              <a:cs typeface="NSimSun"/>
            </a:endParaRPr>
          </a:p>
          <a:p>
            <a:pPr marL="926465" marR="43180" indent="-457200">
              <a:lnSpc>
                <a:spcPct val="119700"/>
              </a:lnSpc>
              <a:spcBef>
                <a:spcPts val="5"/>
              </a:spcBef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问题2： 1）由于起点的不同，造成编码的不同</a:t>
            </a:r>
            <a:endParaRPr sz="32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2）由于角度的不同，造成编码的不同</a:t>
            </a:r>
            <a:endParaRPr sz="3200">
              <a:latin typeface="NSimSun"/>
              <a:cs typeface="NSimSun"/>
            </a:endParaRPr>
          </a:p>
          <a:p>
            <a:pPr marL="926465" marR="5080" indent="-457200">
              <a:lnSpc>
                <a:spcPct val="119700"/>
              </a:lnSpc>
              <a:spcBef>
                <a:spcPts val="5"/>
              </a:spcBef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改进2： </a:t>
            </a:r>
            <a:r>
              <a:rPr dirty="0" sz="3200" spc="5">
                <a:latin typeface="NSimSun"/>
                <a:cs typeface="NSimSun"/>
              </a:rPr>
              <a:t>1）</a:t>
            </a:r>
            <a:r>
              <a:rPr dirty="0" sz="3200" spc="25">
                <a:latin typeface="NSimSun"/>
                <a:cs typeface="NSimSun"/>
              </a:rPr>
              <a:t>从固</a:t>
            </a:r>
            <a:r>
              <a:rPr dirty="0" sz="3200" spc="5">
                <a:latin typeface="NSimSun"/>
                <a:cs typeface="NSimSun"/>
              </a:rPr>
              <a:t>定位置作为起点(最左最上)开</a:t>
            </a:r>
            <a:endParaRPr sz="3200">
              <a:latin typeface="NSimSun"/>
              <a:cs typeface="NSimSun"/>
            </a:endParaRPr>
          </a:p>
          <a:p>
            <a:pPr marL="115570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始编码</a:t>
            </a:r>
            <a:endParaRPr sz="3200">
              <a:latin typeface="NSimSun"/>
              <a:cs typeface="NSimSun"/>
            </a:endParaRPr>
          </a:p>
          <a:p>
            <a:pPr marL="1155700" marR="5080" indent="-229235">
              <a:lnSpc>
                <a:spcPct val="100000"/>
              </a:lnSpc>
              <a:spcBef>
                <a:spcPts val="760"/>
              </a:spcBef>
            </a:pPr>
            <a:r>
              <a:rPr dirty="0" sz="3200" spc="5">
                <a:latin typeface="NSimSun"/>
                <a:cs typeface="NSimSun"/>
              </a:rPr>
              <a:t>2）通过使用链码的差分代替码字本身 </a:t>
            </a:r>
            <a:r>
              <a:rPr dirty="0" sz="3200" spc="-5">
                <a:latin typeface="NSimSun"/>
                <a:cs typeface="NSimSun"/>
              </a:rPr>
              <a:t>的方式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33676" y="1881885"/>
            <a:ext cx="7620000" cy="990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链码</a:t>
            </a:r>
            <a:endParaRPr sz="3200">
              <a:latin typeface="NSimSun"/>
              <a:cs typeface="NSimSun"/>
            </a:endParaRPr>
          </a:p>
          <a:p>
            <a:pPr marL="921385">
              <a:lnSpc>
                <a:spcPts val="3295"/>
              </a:lnSpc>
              <a:spcBef>
                <a:spcPts val="665"/>
              </a:spcBef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17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循环差分链码：用相邻链码的差代替链码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8089" y="2880522"/>
            <a:ext cx="2159635" cy="1017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0200"/>
              </a:lnSpc>
            </a:pPr>
            <a:r>
              <a:rPr dirty="0" sz="2800" spc="-5">
                <a:latin typeface="NSimSun"/>
                <a:cs typeface="NSimSun"/>
              </a:rPr>
              <a:t>例如：4-链码 循环差分为：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36825" y="2966720"/>
            <a:ext cx="1447165" cy="931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NSimSun"/>
                <a:cs typeface="NSimSun"/>
              </a:rPr>
              <a:t>10103322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675"/>
              </a:spcBef>
            </a:pPr>
            <a:r>
              <a:rPr dirty="0" sz="2800" spc="-5">
                <a:latin typeface="NSimSun"/>
                <a:cs typeface="NSimSun"/>
              </a:rPr>
              <a:t>33133030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638564" y="3978647"/>
          <a:ext cx="6927215" cy="2021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9574"/>
                <a:gridCol w="711174"/>
                <a:gridCol w="355320"/>
                <a:gridCol w="1218942"/>
                <a:gridCol w="495633"/>
                <a:gridCol w="711085"/>
                <a:gridCol w="355320"/>
                <a:gridCol w="999611"/>
              </a:tblGrid>
              <a:tr h="497833">
                <a:tc>
                  <a:txBody>
                    <a:bodyPr/>
                    <a:lstStyle/>
                    <a:p>
                      <a:pPr algn="r" marR="939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循环差分：1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2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-1(3)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3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9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3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512819">
                <a:tc>
                  <a:txBody>
                    <a:bodyPr/>
                    <a:lstStyle/>
                    <a:p>
                      <a:pPr algn="r" marR="679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1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-1(3)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3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3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512825">
                <a:tc>
                  <a:txBody>
                    <a:bodyPr/>
                    <a:lstStyle/>
                    <a:p>
                      <a:pPr algn="r" marR="679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1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1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2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3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-1(3)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497840">
                <a:tc>
                  <a:txBody>
                    <a:bodyPr/>
                    <a:lstStyle/>
                    <a:p>
                      <a:pPr algn="r" marR="679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1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-1(3)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2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2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83"/>
            <a:ext cx="7462520" cy="4483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多边形近似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ts val="3450"/>
              </a:lnSpc>
              <a:spcBef>
                <a:spcPts val="81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220">
                <a:latin typeface="NSimSun"/>
                <a:cs typeface="NSimSun"/>
              </a:rPr>
              <a:t>基本思想：用最少的多边形</a:t>
            </a:r>
            <a:r>
              <a:rPr dirty="0" sz="3200" spc="200">
                <a:latin typeface="NSimSun"/>
                <a:cs typeface="NSimSun"/>
              </a:rPr>
              <a:t>线段</a:t>
            </a:r>
            <a:r>
              <a:rPr dirty="0" sz="3200" spc="-5">
                <a:latin typeface="NSimSun"/>
                <a:cs typeface="NSimSun"/>
              </a:rPr>
              <a:t>，</a:t>
            </a:r>
            <a:r>
              <a:rPr dirty="0" sz="3200" spc="-5">
                <a:latin typeface="NSimSun"/>
                <a:cs typeface="NSimSun"/>
              </a:rPr>
              <a:t> 获取边界形状的本质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ts val="345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220">
                <a:latin typeface="NSimSun"/>
                <a:cs typeface="NSimSun"/>
              </a:rPr>
              <a:t>寻找最小基本多边形的方法</a:t>
            </a:r>
            <a:r>
              <a:rPr dirty="0" sz="3200" spc="200">
                <a:latin typeface="NSimSun"/>
                <a:cs typeface="NSimSun"/>
              </a:rPr>
              <a:t>一般</a:t>
            </a:r>
            <a:r>
              <a:rPr dirty="0" sz="3200" spc="-5">
                <a:latin typeface="NSimSun"/>
                <a:cs typeface="NSimSun"/>
              </a:rPr>
              <a:t>有</a:t>
            </a:r>
            <a:r>
              <a:rPr dirty="0" sz="3200" spc="-5">
                <a:latin typeface="NSimSun"/>
                <a:cs typeface="NSimSun"/>
              </a:rPr>
              <a:t> 两种：</a:t>
            </a:r>
            <a:endParaRPr sz="3200">
              <a:latin typeface="NSimSun"/>
              <a:cs typeface="NSimSun"/>
            </a:endParaRPr>
          </a:p>
          <a:p>
            <a:pPr marL="755650">
              <a:lnSpc>
                <a:spcPct val="100000"/>
              </a:lnSpc>
              <a:spcBef>
                <a:spcPts val="320"/>
              </a:spcBef>
            </a:pPr>
            <a:r>
              <a:rPr dirty="0" sz="3200" spc="-5">
                <a:latin typeface="NSimSun"/>
                <a:cs typeface="NSimSun"/>
              </a:rPr>
              <a:t>1）点合成法</a:t>
            </a:r>
            <a:endParaRPr sz="3200">
              <a:latin typeface="NSimSun"/>
              <a:cs typeface="NSimSun"/>
            </a:endParaRPr>
          </a:p>
          <a:p>
            <a:pPr marL="755650">
              <a:lnSpc>
                <a:spcPts val="3750"/>
              </a:lnSpc>
              <a:spcBef>
                <a:spcPts val="375"/>
              </a:spcBef>
            </a:pPr>
            <a:r>
              <a:rPr dirty="0" sz="3200" spc="-5">
                <a:latin typeface="NSimSun"/>
                <a:cs typeface="NSimSun"/>
              </a:rPr>
              <a:t>2）边分裂法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9732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z="3600" spc="-15">
                <a:latin typeface="NSimSun"/>
                <a:cs typeface="NSimSun"/>
              </a:rPr>
              <a:t>D</a:t>
            </a:r>
            <a:r>
              <a:rPr dirty="0" baseline="-20833" sz="3600" spc="-15">
                <a:latin typeface="NSimSun"/>
                <a:cs typeface="NSimSun"/>
              </a:rPr>
              <a:t>4</a:t>
            </a:r>
            <a:r>
              <a:rPr dirty="0" sz="3600" spc="-15">
                <a:latin typeface="NSimSun"/>
                <a:cs typeface="NSimSun"/>
              </a:rPr>
              <a:t>距离（城市距离）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3998" y="2271268"/>
            <a:ext cx="7056755" cy="2489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dirty="0" sz="4000" spc="-5">
                <a:latin typeface="NSimSun"/>
                <a:cs typeface="NSimSun"/>
              </a:rPr>
              <a:t>像素p(x,y)和q(s,t)之间的D</a:t>
            </a:r>
            <a:r>
              <a:rPr dirty="0" baseline="-20576" sz="4050">
                <a:latin typeface="NSimSun"/>
                <a:cs typeface="NSimSun"/>
              </a:rPr>
              <a:t>4</a:t>
            </a:r>
            <a:r>
              <a:rPr dirty="0" sz="4000">
                <a:latin typeface="NSimSun"/>
                <a:cs typeface="NSimSun"/>
              </a:rPr>
              <a:t>距</a:t>
            </a:r>
            <a:r>
              <a:rPr dirty="0" sz="4000">
                <a:latin typeface="NSimSun"/>
                <a:cs typeface="NSimSun"/>
              </a:rPr>
              <a:t> 离定义为：</a:t>
            </a:r>
            <a:endParaRPr sz="40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475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  <a:tabLst>
                <a:tab pos="3905250" algn="l"/>
                <a:tab pos="6445250" algn="l"/>
              </a:tabLst>
            </a:pPr>
            <a:r>
              <a:rPr dirty="0" sz="4000" spc="-5">
                <a:latin typeface="NSimSun"/>
                <a:cs typeface="NSimSun"/>
              </a:rPr>
              <a:t>D</a:t>
            </a:r>
            <a:r>
              <a:rPr dirty="0" baseline="-20576" sz="4050">
                <a:latin typeface="NSimSun"/>
                <a:cs typeface="NSimSun"/>
              </a:rPr>
              <a:t>4</a:t>
            </a:r>
            <a:r>
              <a:rPr dirty="0" sz="4000" spc="-5">
                <a:latin typeface="NSimSun"/>
                <a:cs typeface="NSimSun"/>
              </a:rPr>
              <a:t>(p,q</a:t>
            </a:r>
            <a:r>
              <a:rPr dirty="0" sz="4000">
                <a:latin typeface="NSimSun"/>
                <a:cs typeface="NSimSun"/>
              </a:rPr>
              <a:t>)</a:t>
            </a:r>
            <a:r>
              <a:rPr dirty="0" sz="4000" spc="-5">
                <a:latin typeface="NSimSun"/>
                <a:cs typeface="NSimSun"/>
              </a:rPr>
              <a:t> </a:t>
            </a:r>
            <a:r>
              <a:rPr dirty="0" sz="4000">
                <a:latin typeface="NSimSun"/>
                <a:cs typeface="NSimSun"/>
              </a:rPr>
              <a:t>=</a:t>
            </a:r>
            <a:r>
              <a:rPr dirty="0" sz="4000" spc="-5">
                <a:latin typeface="NSimSun"/>
                <a:cs typeface="NSimSun"/>
              </a:rPr>
              <a:t> </a:t>
            </a:r>
            <a:r>
              <a:rPr dirty="0" sz="4000" spc="-5">
                <a:latin typeface="NSimSun"/>
                <a:cs typeface="NSimSun"/>
              </a:rPr>
              <a:t>|</a:t>
            </a:r>
            <a:r>
              <a:rPr dirty="0" sz="4000">
                <a:latin typeface="NSimSun"/>
                <a:cs typeface="NSimSun"/>
              </a:rPr>
              <a:t>x</a:t>
            </a:r>
            <a:r>
              <a:rPr dirty="0" sz="4000" spc="-5">
                <a:latin typeface="NSimSun"/>
                <a:cs typeface="NSimSu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–</a:t>
            </a:r>
            <a:r>
              <a:rPr dirty="0" sz="4000">
                <a:latin typeface="Times New Roman"/>
                <a:cs typeface="Times New Roman"/>
              </a:rPr>
              <a:t>	</a:t>
            </a:r>
            <a:r>
              <a:rPr dirty="0" sz="4000" spc="-5">
                <a:latin typeface="NSimSun"/>
                <a:cs typeface="NSimSun"/>
              </a:rPr>
              <a:t>s</a:t>
            </a:r>
            <a:r>
              <a:rPr dirty="0" sz="4000">
                <a:latin typeface="NSimSun"/>
                <a:cs typeface="NSimSun"/>
              </a:rPr>
              <a:t>|</a:t>
            </a:r>
            <a:r>
              <a:rPr dirty="0" sz="4000" spc="-5">
                <a:latin typeface="NSimSun"/>
                <a:cs typeface="NSimSun"/>
              </a:rPr>
              <a:t> </a:t>
            </a:r>
            <a:r>
              <a:rPr dirty="0" sz="4000">
                <a:latin typeface="NSimSun"/>
                <a:cs typeface="NSimSun"/>
              </a:rPr>
              <a:t>+</a:t>
            </a:r>
            <a:r>
              <a:rPr dirty="0" sz="4000" spc="-5">
                <a:latin typeface="NSimSun"/>
                <a:cs typeface="NSimSun"/>
              </a:rPr>
              <a:t> </a:t>
            </a:r>
            <a:r>
              <a:rPr dirty="0" sz="4000" spc="-5">
                <a:latin typeface="NSimSun"/>
                <a:cs typeface="NSimSun"/>
              </a:rPr>
              <a:t>|</a:t>
            </a:r>
            <a:r>
              <a:rPr dirty="0" sz="4000">
                <a:latin typeface="NSimSun"/>
                <a:cs typeface="NSimSun"/>
              </a:rPr>
              <a:t>y</a:t>
            </a:r>
            <a:r>
              <a:rPr dirty="0" sz="4000">
                <a:latin typeface="NSimSun"/>
                <a:cs typeface="NSimSu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–</a:t>
            </a:r>
            <a:r>
              <a:rPr dirty="0" sz="4000">
                <a:latin typeface="Times New Roman"/>
                <a:cs typeface="Times New Roman"/>
              </a:rPr>
              <a:t>	</a:t>
            </a:r>
            <a:r>
              <a:rPr dirty="0" sz="4000">
                <a:latin typeface="NSimSun"/>
                <a:cs typeface="NSimSun"/>
              </a:rPr>
              <a:t>t|</a:t>
            </a:r>
            <a:endParaRPr sz="4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38311" y="3061461"/>
            <a:ext cx="274828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点合成算法：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5498" y="3632921"/>
            <a:ext cx="6805295" cy="3015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41300" marR="33655" indent="-228600">
              <a:lnSpc>
                <a:spcPct val="108700"/>
              </a:lnSpc>
            </a:pPr>
            <a:r>
              <a:rPr dirty="0" sz="2800" spc="50">
                <a:latin typeface="NSimSun"/>
                <a:cs typeface="NSimSun"/>
              </a:rPr>
              <a:t>1</a:t>
            </a:r>
            <a:r>
              <a:rPr dirty="0" sz="2800" spc="45">
                <a:latin typeface="NSimSun"/>
                <a:cs typeface="NSimSun"/>
              </a:rPr>
              <a:t>）</a:t>
            </a:r>
            <a:r>
              <a:rPr dirty="0" sz="2400" spc="45">
                <a:latin typeface="NSimSun"/>
                <a:cs typeface="NSimSun"/>
              </a:rPr>
              <a:t>沿着边界选两个相邻的点对，计算首</a:t>
            </a:r>
            <a:r>
              <a:rPr dirty="0" sz="2400" spc="30">
                <a:latin typeface="NSimSun"/>
                <a:cs typeface="NSimSun"/>
              </a:rPr>
              <a:t>尾</a:t>
            </a:r>
            <a:r>
              <a:rPr dirty="0" sz="2400" spc="35">
                <a:latin typeface="NSimSun"/>
                <a:cs typeface="NSimSun"/>
              </a:rPr>
              <a:t>连</a:t>
            </a:r>
            <a:r>
              <a:rPr dirty="0" sz="2400" spc="30">
                <a:latin typeface="NSimSun"/>
                <a:cs typeface="NSimSun"/>
              </a:rPr>
              <a:t>接</a:t>
            </a:r>
            <a:r>
              <a:rPr dirty="0" sz="2400">
                <a:latin typeface="NSimSun"/>
                <a:cs typeface="NSimSun"/>
              </a:rPr>
              <a:t>直</a:t>
            </a:r>
            <a:r>
              <a:rPr dirty="0" sz="2400">
                <a:latin typeface="NSimSun"/>
                <a:cs typeface="NSimSun"/>
              </a:rPr>
              <a:t> 线段与原始折线段的误差R。</a:t>
            </a:r>
            <a:endParaRPr sz="2400">
              <a:latin typeface="NSimSun"/>
              <a:cs typeface="NSimSun"/>
            </a:endParaRPr>
          </a:p>
          <a:p>
            <a:pPr algn="just" marL="241300" marR="5080" indent="-228600">
              <a:lnSpc>
                <a:spcPct val="109800"/>
              </a:lnSpc>
              <a:spcBef>
                <a:spcPts val="575"/>
              </a:spcBef>
            </a:pPr>
            <a:r>
              <a:rPr dirty="0" sz="2400" spc="185">
                <a:latin typeface="NSimSun"/>
                <a:cs typeface="NSimSun"/>
              </a:rPr>
              <a:t>2）如果误差R小于预先设置的阈值T。去掉中间 </a:t>
            </a:r>
            <a:r>
              <a:rPr dirty="0" sz="2400" spc="235">
                <a:latin typeface="NSimSun"/>
                <a:cs typeface="NSimSun"/>
              </a:rPr>
              <a:t>点，选新点对与下一相邻点对，重复1）；</a:t>
            </a:r>
            <a:r>
              <a:rPr dirty="0" sz="2400">
                <a:latin typeface="NSimSun"/>
                <a:cs typeface="NSimSun"/>
              </a:rPr>
              <a:t>否</a:t>
            </a:r>
            <a:r>
              <a:rPr dirty="0" sz="2400" spc="-965">
                <a:latin typeface="NSimSun"/>
                <a:cs typeface="NSimSun"/>
              </a:rPr>
              <a:t> </a:t>
            </a:r>
            <a:r>
              <a:rPr dirty="0" sz="2400" spc="110">
                <a:latin typeface="NSimSun"/>
                <a:cs typeface="NSimSun"/>
              </a:rPr>
              <a:t>则，存储线段的参数，置误差</a:t>
            </a:r>
            <a:r>
              <a:rPr dirty="0" sz="2400" spc="95">
                <a:latin typeface="NSimSun"/>
                <a:cs typeface="NSimSun"/>
              </a:rPr>
              <a:t>为</a:t>
            </a:r>
            <a:r>
              <a:rPr dirty="0" sz="2400" spc="100">
                <a:latin typeface="NSimSun"/>
                <a:cs typeface="NSimSun"/>
              </a:rPr>
              <a:t>0</a:t>
            </a:r>
            <a:r>
              <a:rPr dirty="0" sz="2400" spc="95">
                <a:latin typeface="NSimSun"/>
                <a:cs typeface="NSimSun"/>
              </a:rPr>
              <a:t>，</a:t>
            </a:r>
            <a:r>
              <a:rPr dirty="0" sz="2400" spc="100">
                <a:latin typeface="NSimSun"/>
                <a:cs typeface="NSimSun"/>
              </a:rPr>
              <a:t>选</a:t>
            </a:r>
            <a:r>
              <a:rPr dirty="0" sz="2400" spc="95">
                <a:latin typeface="NSimSun"/>
                <a:cs typeface="NSimSun"/>
              </a:rPr>
              <a:t>被</a:t>
            </a:r>
            <a:r>
              <a:rPr dirty="0" sz="2400" spc="100">
                <a:latin typeface="NSimSun"/>
                <a:cs typeface="NSimSun"/>
              </a:rPr>
              <a:t>存</a:t>
            </a:r>
            <a:r>
              <a:rPr dirty="0" sz="2400" spc="90">
                <a:latin typeface="NSimSun"/>
                <a:cs typeface="NSimSun"/>
              </a:rPr>
              <a:t>储</a:t>
            </a:r>
            <a:r>
              <a:rPr dirty="0" sz="2400">
                <a:latin typeface="NSimSun"/>
                <a:cs typeface="NSimSun"/>
              </a:rPr>
              <a:t>线</a:t>
            </a:r>
            <a:r>
              <a:rPr dirty="0" sz="2400">
                <a:latin typeface="NSimSun"/>
                <a:cs typeface="NSimSun"/>
              </a:rPr>
              <a:t> 段的终点为起点，重复1）2）。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  <a:spcBef>
                <a:spcPts val="855"/>
              </a:spcBef>
            </a:pPr>
            <a:r>
              <a:rPr dirty="0" sz="2400">
                <a:latin typeface="NSimSun"/>
                <a:cs typeface="NSimSun"/>
              </a:rPr>
              <a:t>3）当程序的第一个起点被遇到，算法结束。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99427" y="210159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28600"/>
                </a:move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99427" y="210159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66027" y="278739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28600"/>
                </a:move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66027" y="278739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09027" y="278739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28600"/>
                </a:move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09027" y="278739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18427" y="3015995"/>
            <a:ext cx="1219200" cy="0"/>
          </a:xfrm>
          <a:custGeom>
            <a:avLst/>
            <a:gdLst/>
            <a:ahLst/>
            <a:cxnLst/>
            <a:rect l="l" t="t" r="r" b="b"/>
            <a:pathLst>
              <a:path w="1219200" h="0">
                <a:moveTo>
                  <a:pt x="0" y="0"/>
                </a:moveTo>
                <a:lnTo>
                  <a:pt x="1219200" y="0"/>
                </a:lnTo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94627" y="2330195"/>
            <a:ext cx="533400" cy="685800"/>
          </a:xfrm>
          <a:custGeom>
            <a:avLst/>
            <a:gdLst/>
            <a:ahLst/>
            <a:cxnLst/>
            <a:rect l="l" t="t" r="r" b="b"/>
            <a:pathLst>
              <a:path w="533400" h="685800">
                <a:moveTo>
                  <a:pt x="0" y="685800"/>
                </a:moveTo>
                <a:lnTo>
                  <a:pt x="533400" y="0"/>
                </a:lnTo>
              </a:path>
            </a:pathLst>
          </a:custGeom>
          <a:ln w="5715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28027" y="2330195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609600" y="685800"/>
                </a:moveTo>
                <a:lnTo>
                  <a:pt x="0" y="0"/>
                </a:lnTo>
              </a:path>
            </a:pathLst>
          </a:custGeom>
          <a:ln w="5715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28027" y="2406395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28575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681098" y="1893315"/>
            <a:ext cx="5847715" cy="1158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多边形近似</a:t>
            </a:r>
            <a:endParaRPr sz="3200">
              <a:latin typeface="NSimSun"/>
              <a:cs typeface="NSimSun"/>
            </a:endParaRPr>
          </a:p>
          <a:p>
            <a:pPr algn="r" marR="5080">
              <a:lnSpc>
                <a:spcPts val="2840"/>
              </a:lnSpc>
              <a:spcBef>
                <a:spcPts val="2435"/>
              </a:spcBef>
            </a:pP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R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09015" y="3376421"/>
            <a:ext cx="7874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  <a:tabLst>
                <a:tab pos="316865" algn="l"/>
                <a:tab pos="621665" algn="l"/>
              </a:tabLst>
            </a:pP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R	</a:t>
            </a: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&lt;	</a:t>
            </a: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T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44929" y="1855215"/>
            <a:ext cx="4829810" cy="1061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多边形近似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760"/>
              </a:spcBef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点合成算法思想举例：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03839" y="4844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03839" y="4844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1039" y="4844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61039" y="4844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65839" y="4844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65839" y="4844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70639" y="4844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70639" y="4844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51677" y="4230433"/>
            <a:ext cx="2447912" cy="1990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439" y="4844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5439" y="4844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56239" y="4920996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0" y="76200"/>
                </a:moveTo>
                <a:lnTo>
                  <a:pt x="457200" y="0"/>
                </a:lnTo>
                <a:lnTo>
                  <a:pt x="762000" y="76199"/>
                </a:lnTo>
              </a:path>
            </a:pathLst>
          </a:custGeom>
          <a:ln w="5715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356239" y="4997196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 h="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03839" y="56829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03839" y="56829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65839" y="56829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65839" y="56829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70639" y="56829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70639" y="56829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75439" y="56829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75439" y="56829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80039" y="5759196"/>
            <a:ext cx="914400" cy="76200"/>
          </a:xfrm>
          <a:custGeom>
            <a:avLst/>
            <a:gdLst/>
            <a:ahLst/>
            <a:cxnLst/>
            <a:rect l="l" t="t" r="r" b="b"/>
            <a:pathLst>
              <a:path w="914400" h="76200">
                <a:moveTo>
                  <a:pt x="0" y="76200"/>
                </a:moveTo>
                <a:lnTo>
                  <a:pt x="914400" y="0"/>
                </a:lnTo>
              </a:path>
            </a:pathLst>
          </a:custGeom>
          <a:ln w="5715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18239" y="5759196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0"/>
                </a:moveTo>
                <a:lnTo>
                  <a:pt x="381000" y="76199"/>
                </a:lnTo>
              </a:path>
            </a:pathLst>
          </a:custGeom>
          <a:ln w="5715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56239" y="5835396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 h="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03839" y="652119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03839" y="652119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85027" y="6216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185027" y="6216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32827" y="64449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632827" y="64449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75439" y="652119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75439" y="652119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56239" y="6063996"/>
            <a:ext cx="3886200" cy="609600"/>
          </a:xfrm>
          <a:custGeom>
            <a:avLst/>
            <a:gdLst/>
            <a:ahLst/>
            <a:cxnLst/>
            <a:rect l="l" t="t" r="r" b="b"/>
            <a:pathLst>
              <a:path w="3886200" h="609600">
                <a:moveTo>
                  <a:pt x="0" y="609600"/>
                </a:moveTo>
                <a:lnTo>
                  <a:pt x="1371600" y="609599"/>
                </a:lnTo>
                <a:lnTo>
                  <a:pt x="1981200" y="304799"/>
                </a:lnTo>
                <a:lnTo>
                  <a:pt x="3429000" y="533399"/>
                </a:lnTo>
                <a:lnTo>
                  <a:pt x="3886200" y="0"/>
                </a:lnTo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03839" y="3930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03839" y="3930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61039" y="3930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61039" y="3930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32439" y="3701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32439" y="3701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965839" y="3930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965839" y="3930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270639" y="3930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270639" y="3930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956439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956439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185027" y="36255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185027" y="36255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13627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413627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718427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718427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023227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023227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328027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328027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632827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632827" y="38541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575439" y="3930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575439" y="3930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090027" y="3320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090027" y="3320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861427" y="3549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861427" y="35493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0436" y="296997"/>
                </a:lnTo>
                <a:lnTo>
                  <a:pt x="242255" y="275295"/>
                </a:lnTo>
                <a:lnTo>
                  <a:pt x="275295" y="242255"/>
                </a:lnTo>
                <a:lnTo>
                  <a:pt x="296997" y="200436"/>
                </a:lnTo>
                <a:lnTo>
                  <a:pt x="304800" y="152400"/>
                </a:lnTo>
                <a:lnTo>
                  <a:pt x="296997" y="104363"/>
                </a:lnTo>
                <a:lnTo>
                  <a:pt x="275295" y="62544"/>
                </a:lnTo>
                <a:lnTo>
                  <a:pt x="242255" y="29504"/>
                </a:lnTo>
                <a:lnTo>
                  <a:pt x="200436" y="7802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356239" y="3854196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304800"/>
                </a:moveTo>
                <a:lnTo>
                  <a:pt x="228600" y="0"/>
                </a:lnTo>
                <a:lnTo>
                  <a:pt x="457200" y="228600"/>
                </a:lnTo>
              </a:path>
            </a:pathLst>
          </a:custGeom>
          <a:ln w="5715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356239" y="4082796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0" y="76200"/>
                </a:moveTo>
                <a:lnTo>
                  <a:pt x="457200" y="0"/>
                </a:lnTo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584839" y="3930396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28575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451239" y="46923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28600"/>
                </a:move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451239" y="46923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917839" y="53781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28600"/>
                </a:move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917839" y="53781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060826" y="53781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28600"/>
                </a:move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060826" y="53781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60" y="4634"/>
                </a:lnTo>
                <a:lnTo>
                  <a:pt x="139517" y="17930"/>
                </a:lnTo>
                <a:lnTo>
                  <a:pt x="100682" y="38978"/>
                </a:lnTo>
                <a:lnTo>
                  <a:pt x="66865" y="66865"/>
                </a:lnTo>
                <a:lnTo>
                  <a:pt x="38978" y="100682"/>
                </a:lnTo>
                <a:lnTo>
                  <a:pt x="17930" y="139517"/>
                </a:lnTo>
                <a:lnTo>
                  <a:pt x="4634" y="182460"/>
                </a:lnTo>
                <a:lnTo>
                  <a:pt x="0" y="228600"/>
                </a:lnTo>
                <a:lnTo>
                  <a:pt x="4634" y="274739"/>
                </a:lnTo>
                <a:lnTo>
                  <a:pt x="17930" y="317682"/>
                </a:lnTo>
                <a:lnTo>
                  <a:pt x="38978" y="356517"/>
                </a:lnTo>
                <a:lnTo>
                  <a:pt x="66865" y="390334"/>
                </a:lnTo>
                <a:lnTo>
                  <a:pt x="100682" y="418221"/>
                </a:lnTo>
                <a:lnTo>
                  <a:pt x="139517" y="439269"/>
                </a:lnTo>
                <a:lnTo>
                  <a:pt x="182460" y="452565"/>
                </a:lnTo>
                <a:lnTo>
                  <a:pt x="228600" y="457200"/>
                </a:lnTo>
                <a:lnTo>
                  <a:pt x="274739" y="452565"/>
                </a:lnTo>
                <a:lnTo>
                  <a:pt x="317682" y="439269"/>
                </a:lnTo>
                <a:lnTo>
                  <a:pt x="356517" y="418221"/>
                </a:lnTo>
                <a:lnTo>
                  <a:pt x="390334" y="390334"/>
                </a:lnTo>
                <a:lnTo>
                  <a:pt x="418221" y="356517"/>
                </a:lnTo>
                <a:lnTo>
                  <a:pt x="439269" y="317682"/>
                </a:lnTo>
                <a:lnTo>
                  <a:pt x="452565" y="274739"/>
                </a:lnTo>
                <a:lnTo>
                  <a:pt x="457200" y="228600"/>
                </a:lnTo>
                <a:lnTo>
                  <a:pt x="452565" y="182460"/>
                </a:lnTo>
                <a:lnTo>
                  <a:pt x="439269" y="139517"/>
                </a:lnTo>
                <a:lnTo>
                  <a:pt x="418221" y="100682"/>
                </a:lnTo>
                <a:lnTo>
                  <a:pt x="390334" y="66865"/>
                </a:lnTo>
                <a:lnTo>
                  <a:pt x="356517" y="38978"/>
                </a:lnTo>
                <a:lnTo>
                  <a:pt x="317682" y="17930"/>
                </a:lnTo>
                <a:lnTo>
                  <a:pt x="274739" y="4634"/>
                </a:lnTo>
                <a:lnTo>
                  <a:pt x="228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070239" y="5606796"/>
            <a:ext cx="1219200" cy="0"/>
          </a:xfrm>
          <a:custGeom>
            <a:avLst/>
            <a:gdLst/>
            <a:ahLst/>
            <a:cxnLst/>
            <a:rect l="l" t="t" r="r" b="b"/>
            <a:pathLst>
              <a:path w="1219200" h="0">
                <a:moveTo>
                  <a:pt x="0" y="0"/>
                </a:moveTo>
                <a:lnTo>
                  <a:pt x="1219200" y="0"/>
                </a:lnTo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146439" y="4920996"/>
            <a:ext cx="533400" cy="685800"/>
          </a:xfrm>
          <a:custGeom>
            <a:avLst/>
            <a:gdLst/>
            <a:ahLst/>
            <a:cxnLst/>
            <a:rect l="l" t="t" r="r" b="b"/>
            <a:pathLst>
              <a:path w="533400" h="685800">
                <a:moveTo>
                  <a:pt x="0" y="685800"/>
                </a:moveTo>
                <a:lnTo>
                  <a:pt x="533400" y="0"/>
                </a:lnTo>
              </a:path>
            </a:pathLst>
          </a:custGeom>
          <a:ln w="5715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679839" y="4920996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609600" y="685800"/>
                </a:moveTo>
                <a:lnTo>
                  <a:pt x="0" y="0"/>
                </a:lnTo>
              </a:path>
            </a:pathLst>
          </a:custGeom>
          <a:ln w="5715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679839" y="4997196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28575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2360802" y="5281421"/>
            <a:ext cx="787400" cy="1046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73025">
              <a:lnSpc>
                <a:spcPct val="100000"/>
              </a:lnSpc>
            </a:pP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R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150">
              <a:latin typeface="Times New Roman"/>
              <a:cs typeface="Times New Roman"/>
            </a:endParaRPr>
          </a:p>
          <a:p>
            <a:pPr algn="ctr">
              <a:lnSpc>
                <a:spcPts val="2835"/>
              </a:lnSpc>
              <a:tabLst>
                <a:tab pos="304165" algn="l"/>
                <a:tab pos="608965" algn="l"/>
              </a:tabLst>
            </a:pP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R	</a:t>
            </a: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&lt;	</a:t>
            </a: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T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831594"/>
            <a:ext cx="7684134" cy="4380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多边形近似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点合成算法的问题：</a:t>
            </a:r>
            <a:endParaRPr sz="3200">
              <a:latin typeface="NSimSun"/>
              <a:cs typeface="NSimSun"/>
            </a:endParaRPr>
          </a:p>
          <a:p>
            <a:pPr algn="just" marL="1155700" marR="6985" indent="-229235">
              <a:lnSpc>
                <a:spcPct val="101099"/>
              </a:lnSpc>
              <a:spcBef>
                <a:spcPts val="1125"/>
              </a:spcBef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   </a:t>
            </a:r>
            <a:r>
              <a:rPr dirty="0" sz="2800" spc="320">
                <a:latin typeface="NSimSun"/>
                <a:cs typeface="NSimSun"/>
              </a:rPr>
              <a:t>顶点一般不对应于边界的拐点（</a:t>
            </a:r>
            <a:r>
              <a:rPr dirty="0" sz="2800" spc="305">
                <a:latin typeface="NSimSun"/>
                <a:cs typeface="NSimSun"/>
              </a:rPr>
              <a:t>如</a:t>
            </a:r>
            <a:r>
              <a:rPr dirty="0" sz="2800">
                <a:latin typeface="NSimSun"/>
                <a:cs typeface="NSimSun"/>
              </a:rPr>
              <a:t>拐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45">
                <a:latin typeface="NSimSun"/>
                <a:cs typeface="NSimSun"/>
              </a:rPr>
              <a:t>角）。因为新的线段直到超过误差的阈值</a:t>
            </a:r>
            <a:r>
              <a:rPr dirty="0" sz="2800" spc="4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才开始画</a:t>
            </a:r>
            <a:endParaRPr sz="2800">
              <a:latin typeface="NSimSun"/>
              <a:cs typeface="NSimSun"/>
            </a:endParaRPr>
          </a:p>
          <a:p>
            <a:pPr algn="just" marL="1155700" marR="5080" indent="-51435">
              <a:lnSpc>
                <a:spcPct val="100000"/>
              </a:lnSpc>
              <a:spcBef>
                <a:spcPts val="675"/>
              </a:spcBef>
            </a:pPr>
            <a:r>
              <a:rPr dirty="0" sz="2800" spc="70">
                <a:latin typeface="NSimSun"/>
                <a:cs typeface="NSimSun"/>
              </a:rPr>
              <a:t>例如：如果沿着一条长的直线追</a:t>
            </a:r>
            <a:r>
              <a:rPr dirty="0" sz="2800" spc="50">
                <a:latin typeface="NSimSun"/>
                <a:cs typeface="NSimSun"/>
              </a:rPr>
              <a:t>踪</a:t>
            </a:r>
            <a:r>
              <a:rPr dirty="0" sz="2800" spc="60">
                <a:latin typeface="NSimSun"/>
                <a:cs typeface="NSimSun"/>
              </a:rPr>
              <a:t>，</a:t>
            </a:r>
            <a:r>
              <a:rPr dirty="0" sz="2800" spc="70">
                <a:latin typeface="NSimSun"/>
                <a:cs typeface="NSimSun"/>
              </a:rPr>
              <a:t>而它</a:t>
            </a:r>
            <a:r>
              <a:rPr dirty="0" sz="2800" spc="70">
                <a:latin typeface="NSimSun"/>
                <a:cs typeface="NSimSun"/>
              </a:rPr>
              <a:t> </a:t>
            </a:r>
            <a:r>
              <a:rPr dirty="0" sz="2800" spc="45">
                <a:latin typeface="NSimSun"/>
                <a:cs typeface="NSimSun"/>
              </a:rPr>
              <a:t>出现了一个拐角，在超过阈值之前，拐角</a:t>
            </a:r>
            <a:r>
              <a:rPr dirty="0" sz="2800" spc="4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上的一些点会被丢弃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ts val="3295"/>
              </a:lnSpc>
              <a:spcBef>
                <a:spcPts val="675"/>
              </a:spcBef>
              <a:tabLst>
                <a:tab pos="13328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下面讲到的分裂法可用于缓解这个问题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14067"/>
            <a:ext cx="7760970" cy="4010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多边形近似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74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分裂边算法：</a:t>
            </a:r>
            <a:endParaRPr sz="3200">
              <a:latin typeface="NSimSun"/>
              <a:cs typeface="NSimSun"/>
            </a:endParaRPr>
          </a:p>
          <a:p>
            <a:pPr marL="1155065" marR="5080" indent="-228600">
              <a:lnSpc>
                <a:spcPct val="130400"/>
              </a:lnSpc>
              <a:spcBef>
                <a:spcPts val="635"/>
              </a:spcBef>
            </a:pPr>
            <a:r>
              <a:rPr dirty="0" sz="2600" spc="10">
                <a:latin typeface="NSimSun"/>
                <a:cs typeface="NSimSun"/>
              </a:rPr>
              <a:t>（1）连接边界线段的两个端点（</a:t>
            </a:r>
            <a:r>
              <a:rPr dirty="0" sz="2600" spc="0">
                <a:latin typeface="NSimSun"/>
                <a:cs typeface="NSimSun"/>
              </a:rPr>
              <a:t>如</a:t>
            </a:r>
            <a:r>
              <a:rPr dirty="0" sz="2600" spc="10">
                <a:latin typeface="NSimSun"/>
                <a:cs typeface="NSimSun"/>
              </a:rPr>
              <a:t>果</a:t>
            </a:r>
            <a:r>
              <a:rPr dirty="0" sz="2600" spc="0">
                <a:latin typeface="NSimSun"/>
                <a:cs typeface="NSimSun"/>
              </a:rPr>
              <a:t>是</a:t>
            </a:r>
            <a:r>
              <a:rPr dirty="0" sz="2600" spc="10">
                <a:latin typeface="NSimSun"/>
                <a:cs typeface="NSimSun"/>
              </a:rPr>
              <a:t>封</a:t>
            </a:r>
            <a:r>
              <a:rPr dirty="0" sz="2600" spc="0">
                <a:latin typeface="NSimSun"/>
                <a:cs typeface="NSimSun"/>
              </a:rPr>
              <a:t>闭</a:t>
            </a:r>
            <a:r>
              <a:rPr dirty="0" sz="2600" spc="-5">
                <a:latin typeface="NSimSun"/>
                <a:cs typeface="NSimSun"/>
              </a:rPr>
              <a:t>边</a:t>
            </a:r>
            <a:r>
              <a:rPr dirty="0" sz="2600" spc="-5">
                <a:latin typeface="NSimSun"/>
                <a:cs typeface="NSimSun"/>
              </a:rPr>
              <a:t> 界，连接最远点）；</a:t>
            </a:r>
            <a:endParaRPr sz="2600">
              <a:latin typeface="NSimSun"/>
              <a:cs typeface="NSimSun"/>
            </a:endParaRPr>
          </a:p>
          <a:p>
            <a:pPr marL="1155065" marR="5080" indent="-228600">
              <a:lnSpc>
                <a:spcPct val="130200"/>
              </a:lnSpc>
              <a:spcBef>
                <a:spcPts val="620"/>
              </a:spcBef>
            </a:pPr>
            <a:r>
              <a:rPr dirty="0" sz="2600" spc="10">
                <a:latin typeface="NSimSun"/>
                <a:cs typeface="NSimSun"/>
              </a:rPr>
              <a:t>（2）如果最大正交距离大于阈值</a:t>
            </a:r>
            <a:r>
              <a:rPr dirty="0" sz="2600" spc="0">
                <a:latin typeface="NSimSun"/>
                <a:cs typeface="NSimSun"/>
              </a:rPr>
              <a:t>，</a:t>
            </a:r>
            <a:r>
              <a:rPr dirty="0" sz="2600" spc="10">
                <a:latin typeface="NSimSun"/>
                <a:cs typeface="NSimSun"/>
              </a:rPr>
              <a:t>将</a:t>
            </a:r>
            <a:r>
              <a:rPr dirty="0" sz="2600" spc="0">
                <a:latin typeface="NSimSun"/>
                <a:cs typeface="NSimSun"/>
              </a:rPr>
              <a:t>边</a:t>
            </a:r>
            <a:r>
              <a:rPr dirty="0" sz="2600" spc="10">
                <a:latin typeface="NSimSun"/>
                <a:cs typeface="NSimSun"/>
              </a:rPr>
              <a:t>界</a:t>
            </a:r>
            <a:r>
              <a:rPr dirty="0" sz="2600" spc="0">
                <a:latin typeface="NSimSun"/>
                <a:cs typeface="NSimSun"/>
              </a:rPr>
              <a:t>分</a:t>
            </a:r>
            <a:r>
              <a:rPr dirty="0" sz="2600" spc="-5">
                <a:latin typeface="NSimSun"/>
                <a:cs typeface="NSimSun"/>
              </a:rPr>
              <a:t>为</a:t>
            </a:r>
            <a:r>
              <a:rPr dirty="0" sz="2600" spc="-5">
                <a:latin typeface="NSimSun"/>
                <a:cs typeface="NSimSun"/>
              </a:rPr>
              <a:t> 两段，最大值点定位一个顶点。重复（1）；</a:t>
            </a:r>
            <a:endParaRPr sz="2600">
              <a:latin typeface="NSimSun"/>
              <a:cs typeface="NSimSun"/>
            </a:endParaRPr>
          </a:p>
          <a:p>
            <a:pPr marL="927100">
              <a:lnSpc>
                <a:spcPts val="3065"/>
              </a:lnSpc>
              <a:spcBef>
                <a:spcPts val="1565"/>
              </a:spcBef>
            </a:pPr>
            <a:r>
              <a:rPr dirty="0" sz="2600" spc="-5">
                <a:latin typeface="NSimSun"/>
                <a:cs typeface="NSimSun"/>
              </a:rPr>
              <a:t>（3）如果没有超过阈值的正交距离，结束。</a:t>
            </a:r>
            <a:endParaRPr sz="26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44929" y="1854200"/>
            <a:ext cx="4501515" cy="931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多边形近似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675"/>
              </a:spcBef>
              <a:tabLst>
                <a:tab pos="932815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边分裂算法思想举例：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  <p:sp>
        <p:nvSpPr>
          <p:cNvPr id="7" name="object 7"/>
          <p:cNvSpPr/>
          <p:nvPr/>
        </p:nvSpPr>
        <p:spPr>
          <a:xfrm>
            <a:off x="2970161" y="3273552"/>
            <a:ext cx="5327903" cy="2082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20951" y="5658967"/>
            <a:ext cx="7567295" cy="947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-635">
              <a:lnSpc>
                <a:spcPct val="155800"/>
              </a:lnSpc>
            </a:pPr>
            <a:r>
              <a:rPr dirty="0" sz="2000" spc="-5">
                <a:solidFill>
                  <a:srgbClr val="EE2B0A"/>
                </a:solidFill>
                <a:latin typeface="SimSun"/>
                <a:cs typeface="SimSun"/>
              </a:rPr>
              <a:t>使用直线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ab</a:t>
            </a:r>
            <a:r>
              <a:rPr dirty="0" sz="2000" spc="-5">
                <a:solidFill>
                  <a:srgbClr val="EE2B0A"/>
                </a:solidFill>
                <a:latin typeface="SimSun"/>
                <a:cs typeface="SimSun"/>
              </a:rPr>
              <a:t>长度的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0.25</a:t>
            </a:r>
            <a:r>
              <a:rPr dirty="0" sz="2000" spc="-5">
                <a:solidFill>
                  <a:srgbClr val="EE2B0A"/>
                </a:solidFill>
                <a:latin typeface="SimSun"/>
                <a:cs typeface="SimSun"/>
              </a:rPr>
              <a:t>倍作为阈值的拆分过程结果。由于在新的边界 线段上没有超过阈值的垂直距离的点，分割过程终止</a:t>
            </a:r>
            <a:endParaRPr sz="2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53" y="933208"/>
            <a:ext cx="7574280" cy="3722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外形特征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基本思想：</a:t>
            </a:r>
            <a:endParaRPr sz="3200">
              <a:latin typeface="NSimSun"/>
              <a:cs typeface="NSimSun"/>
            </a:endParaRPr>
          </a:p>
          <a:p>
            <a:pPr algn="just" marL="755650" marR="5080" indent="729615">
              <a:lnSpc>
                <a:spcPct val="100000"/>
              </a:lnSpc>
              <a:spcBef>
                <a:spcPts val="760"/>
              </a:spcBef>
            </a:pPr>
            <a:r>
              <a:rPr dirty="0" sz="3200" spc="204">
                <a:latin typeface="NSimSun"/>
                <a:cs typeface="NSimSun"/>
              </a:rPr>
              <a:t>外形特征是一种用一维函数表达 </a:t>
            </a:r>
            <a:r>
              <a:rPr dirty="0" sz="3200" spc="135">
                <a:latin typeface="NSimSun"/>
                <a:cs typeface="NSimSun"/>
              </a:rPr>
              <a:t>边界的方法。基本思想是把边界的表</a:t>
            </a:r>
            <a:r>
              <a:rPr dirty="0" sz="3200" spc="13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示降到一维函数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0253" y="4379717"/>
            <a:ext cx="4831080" cy="1854200"/>
          </a:xfrm>
          <a:custGeom>
            <a:avLst/>
            <a:gdLst/>
            <a:ahLst/>
            <a:cxnLst/>
            <a:rect l="l" t="t" r="r" b="b"/>
            <a:pathLst>
              <a:path w="4831080" h="1854200">
                <a:moveTo>
                  <a:pt x="5210" y="939804"/>
                </a:moveTo>
                <a:lnTo>
                  <a:pt x="23556" y="874867"/>
                </a:lnTo>
                <a:lnTo>
                  <a:pt x="38155" y="835969"/>
                </a:lnTo>
                <a:lnTo>
                  <a:pt x="56151" y="794002"/>
                </a:lnTo>
                <a:lnTo>
                  <a:pt x="77375" y="749879"/>
                </a:lnTo>
                <a:lnTo>
                  <a:pt x="101662" y="704513"/>
                </a:lnTo>
                <a:lnTo>
                  <a:pt x="128844" y="658817"/>
                </a:lnTo>
                <a:lnTo>
                  <a:pt x="158756" y="613704"/>
                </a:lnTo>
                <a:lnTo>
                  <a:pt x="191231" y="570087"/>
                </a:lnTo>
                <a:lnTo>
                  <a:pt x="226101" y="528879"/>
                </a:lnTo>
                <a:lnTo>
                  <a:pt x="263201" y="490994"/>
                </a:lnTo>
                <a:lnTo>
                  <a:pt x="302363" y="457345"/>
                </a:lnTo>
                <a:lnTo>
                  <a:pt x="343422" y="428844"/>
                </a:lnTo>
                <a:lnTo>
                  <a:pt x="386210" y="406404"/>
                </a:lnTo>
                <a:lnTo>
                  <a:pt x="455996" y="385005"/>
                </a:lnTo>
                <a:lnTo>
                  <a:pt x="530141" y="377737"/>
                </a:lnTo>
                <a:lnTo>
                  <a:pt x="569046" y="378225"/>
                </a:lnTo>
                <a:lnTo>
                  <a:pt x="609278" y="380835"/>
                </a:lnTo>
                <a:lnTo>
                  <a:pt x="650917" y="385096"/>
                </a:lnTo>
                <a:lnTo>
                  <a:pt x="694041" y="390537"/>
                </a:lnTo>
                <a:lnTo>
                  <a:pt x="738730" y="396689"/>
                </a:lnTo>
                <a:lnTo>
                  <a:pt x="785063" y="403080"/>
                </a:lnTo>
                <a:lnTo>
                  <a:pt x="833119" y="409241"/>
                </a:lnTo>
                <a:lnTo>
                  <a:pt x="882978" y="414701"/>
                </a:lnTo>
                <a:lnTo>
                  <a:pt x="934717" y="418990"/>
                </a:lnTo>
                <a:lnTo>
                  <a:pt x="988418" y="421638"/>
                </a:lnTo>
                <a:lnTo>
                  <a:pt x="1044158" y="422173"/>
                </a:lnTo>
                <a:lnTo>
                  <a:pt x="1102018" y="420126"/>
                </a:lnTo>
                <a:lnTo>
                  <a:pt x="1162075" y="415027"/>
                </a:lnTo>
                <a:lnTo>
                  <a:pt x="1224410" y="406404"/>
                </a:lnTo>
                <a:lnTo>
                  <a:pt x="1263339" y="399417"/>
                </a:lnTo>
                <a:lnTo>
                  <a:pt x="1303858" y="391166"/>
                </a:lnTo>
                <a:lnTo>
                  <a:pt x="1345866" y="381746"/>
                </a:lnTo>
                <a:lnTo>
                  <a:pt x="1389261" y="371248"/>
                </a:lnTo>
                <a:lnTo>
                  <a:pt x="1433942" y="359767"/>
                </a:lnTo>
                <a:lnTo>
                  <a:pt x="1479808" y="347395"/>
                </a:lnTo>
                <a:lnTo>
                  <a:pt x="1526757" y="334225"/>
                </a:lnTo>
                <a:lnTo>
                  <a:pt x="1574687" y="320351"/>
                </a:lnTo>
                <a:lnTo>
                  <a:pt x="1623498" y="305866"/>
                </a:lnTo>
                <a:lnTo>
                  <a:pt x="1673087" y="290862"/>
                </a:lnTo>
                <a:lnTo>
                  <a:pt x="1723353" y="275434"/>
                </a:lnTo>
                <a:lnTo>
                  <a:pt x="1774196" y="259673"/>
                </a:lnTo>
                <a:lnTo>
                  <a:pt x="1825513" y="243674"/>
                </a:lnTo>
                <a:lnTo>
                  <a:pt x="1877203" y="227529"/>
                </a:lnTo>
                <a:lnTo>
                  <a:pt x="1929165" y="211332"/>
                </a:lnTo>
                <a:lnTo>
                  <a:pt x="1981297" y="195175"/>
                </a:lnTo>
                <a:lnTo>
                  <a:pt x="2033497" y="179153"/>
                </a:lnTo>
                <a:lnTo>
                  <a:pt x="2085665" y="163357"/>
                </a:lnTo>
                <a:lnTo>
                  <a:pt x="2137699" y="147881"/>
                </a:lnTo>
                <a:lnTo>
                  <a:pt x="2189497" y="132818"/>
                </a:lnTo>
                <a:lnTo>
                  <a:pt x="2240958" y="118261"/>
                </a:lnTo>
                <a:lnTo>
                  <a:pt x="2291981" y="104304"/>
                </a:lnTo>
                <a:lnTo>
                  <a:pt x="2342464" y="91040"/>
                </a:lnTo>
                <a:lnTo>
                  <a:pt x="2392306" y="78561"/>
                </a:lnTo>
                <a:lnTo>
                  <a:pt x="2441405" y="66961"/>
                </a:lnTo>
                <a:lnTo>
                  <a:pt x="2489660" y="56333"/>
                </a:lnTo>
                <a:lnTo>
                  <a:pt x="2536969" y="46771"/>
                </a:lnTo>
                <a:lnTo>
                  <a:pt x="2583232" y="38366"/>
                </a:lnTo>
                <a:lnTo>
                  <a:pt x="2628346" y="31213"/>
                </a:lnTo>
                <a:lnTo>
                  <a:pt x="2672210" y="25404"/>
                </a:lnTo>
                <a:lnTo>
                  <a:pt x="2728689" y="19181"/>
                </a:lnTo>
                <a:lnTo>
                  <a:pt x="2785340" y="13830"/>
                </a:lnTo>
                <a:lnTo>
                  <a:pt x="2842051" y="9351"/>
                </a:lnTo>
                <a:lnTo>
                  <a:pt x="2898709" y="5743"/>
                </a:lnTo>
                <a:lnTo>
                  <a:pt x="2955201" y="3004"/>
                </a:lnTo>
                <a:lnTo>
                  <a:pt x="3011415" y="1134"/>
                </a:lnTo>
                <a:lnTo>
                  <a:pt x="3067237" y="133"/>
                </a:lnTo>
                <a:lnTo>
                  <a:pt x="3122556" y="0"/>
                </a:lnTo>
                <a:lnTo>
                  <a:pt x="3177258" y="733"/>
                </a:lnTo>
                <a:lnTo>
                  <a:pt x="3231231" y="2332"/>
                </a:lnTo>
                <a:lnTo>
                  <a:pt x="3284361" y="4797"/>
                </a:lnTo>
                <a:lnTo>
                  <a:pt x="3336537" y="8127"/>
                </a:lnTo>
                <a:lnTo>
                  <a:pt x="3387645" y="12320"/>
                </a:lnTo>
                <a:lnTo>
                  <a:pt x="3437573" y="17377"/>
                </a:lnTo>
                <a:lnTo>
                  <a:pt x="3486208" y="23296"/>
                </a:lnTo>
                <a:lnTo>
                  <a:pt x="3533437" y="30077"/>
                </a:lnTo>
                <a:lnTo>
                  <a:pt x="3579148" y="37718"/>
                </a:lnTo>
                <a:lnTo>
                  <a:pt x="3623227" y="46220"/>
                </a:lnTo>
                <a:lnTo>
                  <a:pt x="3665562" y="55581"/>
                </a:lnTo>
                <a:lnTo>
                  <a:pt x="3706041" y="65801"/>
                </a:lnTo>
                <a:lnTo>
                  <a:pt x="3744550" y="76878"/>
                </a:lnTo>
                <a:lnTo>
                  <a:pt x="3780978" y="88813"/>
                </a:lnTo>
                <a:lnTo>
                  <a:pt x="3859488" y="122898"/>
                </a:lnTo>
                <a:lnTo>
                  <a:pt x="3897652" y="148402"/>
                </a:lnTo>
                <a:lnTo>
                  <a:pt x="3930426" y="177558"/>
                </a:lnTo>
                <a:lnTo>
                  <a:pt x="3958537" y="209808"/>
                </a:lnTo>
                <a:lnTo>
                  <a:pt x="3982710" y="244594"/>
                </a:lnTo>
                <a:lnTo>
                  <a:pt x="4003671" y="281359"/>
                </a:lnTo>
                <a:lnTo>
                  <a:pt x="4022145" y="319543"/>
                </a:lnTo>
                <a:lnTo>
                  <a:pt x="4038857" y="358589"/>
                </a:lnTo>
                <a:lnTo>
                  <a:pt x="4054533" y="397938"/>
                </a:lnTo>
                <a:lnTo>
                  <a:pt x="4069900" y="437033"/>
                </a:lnTo>
                <a:lnTo>
                  <a:pt x="4085681" y="475315"/>
                </a:lnTo>
                <a:lnTo>
                  <a:pt x="4102603" y="512227"/>
                </a:lnTo>
                <a:lnTo>
                  <a:pt x="4121391" y="547210"/>
                </a:lnTo>
                <a:lnTo>
                  <a:pt x="4142772" y="579706"/>
                </a:lnTo>
                <a:lnTo>
                  <a:pt x="4167469" y="609156"/>
                </a:lnTo>
                <a:lnTo>
                  <a:pt x="4196210" y="635004"/>
                </a:lnTo>
                <a:lnTo>
                  <a:pt x="4234749" y="660224"/>
                </a:lnTo>
                <a:lnTo>
                  <a:pt x="4278724" y="681737"/>
                </a:lnTo>
                <a:lnTo>
                  <a:pt x="4326967" y="700128"/>
                </a:lnTo>
                <a:lnTo>
                  <a:pt x="4378312" y="715980"/>
                </a:lnTo>
                <a:lnTo>
                  <a:pt x="4431594" y="729881"/>
                </a:lnTo>
                <a:lnTo>
                  <a:pt x="4485646" y="742413"/>
                </a:lnTo>
                <a:lnTo>
                  <a:pt x="4539300" y="754162"/>
                </a:lnTo>
                <a:lnTo>
                  <a:pt x="4591393" y="765713"/>
                </a:lnTo>
                <a:lnTo>
                  <a:pt x="4640755" y="777650"/>
                </a:lnTo>
                <a:lnTo>
                  <a:pt x="4686223" y="790559"/>
                </a:lnTo>
                <a:lnTo>
                  <a:pt x="4726628" y="805024"/>
                </a:lnTo>
                <a:lnTo>
                  <a:pt x="4787588" y="840962"/>
                </a:lnTo>
                <a:lnTo>
                  <a:pt x="4819211" y="894181"/>
                </a:lnTo>
                <a:lnTo>
                  <a:pt x="4830742" y="965367"/>
                </a:lnTo>
                <a:lnTo>
                  <a:pt x="4828331" y="1004659"/>
                </a:lnTo>
                <a:lnTo>
                  <a:pt x="4820111" y="1045538"/>
                </a:lnTo>
                <a:lnTo>
                  <a:pt x="4805810" y="1087346"/>
                </a:lnTo>
                <a:lnTo>
                  <a:pt x="4785159" y="1129424"/>
                </a:lnTo>
                <a:lnTo>
                  <a:pt x="4757889" y="1171113"/>
                </a:lnTo>
                <a:lnTo>
                  <a:pt x="4723728" y="1211755"/>
                </a:lnTo>
                <a:lnTo>
                  <a:pt x="4682408" y="1250690"/>
                </a:lnTo>
                <a:lnTo>
                  <a:pt x="4633659" y="1287259"/>
                </a:lnTo>
                <a:lnTo>
                  <a:pt x="4577210" y="1320804"/>
                </a:lnTo>
                <a:lnTo>
                  <a:pt x="4513829" y="1350619"/>
                </a:lnTo>
                <a:lnTo>
                  <a:pt x="4478301" y="1365005"/>
                </a:lnTo>
                <a:lnTo>
                  <a:pt x="4440411" y="1379064"/>
                </a:lnTo>
                <a:lnTo>
                  <a:pt x="4400304" y="1392810"/>
                </a:lnTo>
                <a:lnTo>
                  <a:pt x="4358127" y="1406259"/>
                </a:lnTo>
                <a:lnTo>
                  <a:pt x="4314026" y="1419427"/>
                </a:lnTo>
                <a:lnTo>
                  <a:pt x="4268148" y="1432328"/>
                </a:lnTo>
                <a:lnTo>
                  <a:pt x="4220638" y="1444978"/>
                </a:lnTo>
                <a:lnTo>
                  <a:pt x="4171643" y="1457391"/>
                </a:lnTo>
                <a:lnTo>
                  <a:pt x="4121310" y="1469584"/>
                </a:lnTo>
                <a:lnTo>
                  <a:pt x="4069784" y="1481571"/>
                </a:lnTo>
                <a:lnTo>
                  <a:pt x="4017212" y="1493367"/>
                </a:lnTo>
                <a:lnTo>
                  <a:pt x="3963740" y="1504988"/>
                </a:lnTo>
                <a:lnTo>
                  <a:pt x="3909515" y="1516449"/>
                </a:lnTo>
                <a:lnTo>
                  <a:pt x="3854683" y="1527765"/>
                </a:lnTo>
                <a:lnTo>
                  <a:pt x="3799390" y="1538952"/>
                </a:lnTo>
                <a:lnTo>
                  <a:pt x="3743782" y="1550024"/>
                </a:lnTo>
                <a:lnTo>
                  <a:pt x="3688006" y="1560997"/>
                </a:lnTo>
                <a:lnTo>
                  <a:pt x="3632208" y="1571886"/>
                </a:lnTo>
                <a:lnTo>
                  <a:pt x="3576535" y="1582706"/>
                </a:lnTo>
                <a:lnTo>
                  <a:pt x="3521132" y="1593473"/>
                </a:lnTo>
                <a:lnTo>
                  <a:pt x="3466146" y="1604201"/>
                </a:lnTo>
                <a:lnTo>
                  <a:pt x="3411723" y="1614907"/>
                </a:lnTo>
                <a:lnTo>
                  <a:pt x="3358010" y="1625604"/>
                </a:lnTo>
                <a:lnTo>
                  <a:pt x="3311390" y="1634999"/>
                </a:lnTo>
                <a:lnTo>
                  <a:pt x="3263518" y="1644705"/>
                </a:lnTo>
                <a:lnTo>
                  <a:pt x="3214508" y="1654677"/>
                </a:lnTo>
                <a:lnTo>
                  <a:pt x="3164472" y="1664868"/>
                </a:lnTo>
                <a:lnTo>
                  <a:pt x="3113522" y="1675231"/>
                </a:lnTo>
                <a:lnTo>
                  <a:pt x="3061772" y="1685719"/>
                </a:lnTo>
                <a:lnTo>
                  <a:pt x="3009335" y="1696286"/>
                </a:lnTo>
                <a:lnTo>
                  <a:pt x="2956323" y="1706885"/>
                </a:lnTo>
                <a:lnTo>
                  <a:pt x="2902850" y="1717470"/>
                </a:lnTo>
                <a:lnTo>
                  <a:pt x="2849027" y="1727993"/>
                </a:lnTo>
                <a:lnTo>
                  <a:pt x="2794969" y="1738408"/>
                </a:lnTo>
                <a:lnTo>
                  <a:pt x="2740787" y="1748668"/>
                </a:lnTo>
                <a:lnTo>
                  <a:pt x="2686595" y="1758728"/>
                </a:lnTo>
                <a:lnTo>
                  <a:pt x="2632506" y="1768539"/>
                </a:lnTo>
                <a:lnTo>
                  <a:pt x="2578632" y="1778055"/>
                </a:lnTo>
                <a:lnTo>
                  <a:pt x="2525086" y="1787230"/>
                </a:lnTo>
                <a:lnTo>
                  <a:pt x="2471982" y="1796018"/>
                </a:lnTo>
                <a:lnTo>
                  <a:pt x="2419431" y="1804370"/>
                </a:lnTo>
                <a:lnTo>
                  <a:pt x="2367547" y="1812241"/>
                </a:lnTo>
                <a:lnTo>
                  <a:pt x="2316443" y="1819584"/>
                </a:lnTo>
                <a:lnTo>
                  <a:pt x="2266231" y="1826352"/>
                </a:lnTo>
                <a:lnTo>
                  <a:pt x="2217025" y="1832498"/>
                </a:lnTo>
                <a:lnTo>
                  <a:pt x="2168937" y="1837977"/>
                </a:lnTo>
                <a:lnTo>
                  <a:pt x="2122080" y="1842741"/>
                </a:lnTo>
                <a:lnTo>
                  <a:pt x="2076566" y="1846743"/>
                </a:lnTo>
                <a:lnTo>
                  <a:pt x="2032510" y="1849937"/>
                </a:lnTo>
                <a:lnTo>
                  <a:pt x="1990023" y="1852277"/>
                </a:lnTo>
                <a:lnTo>
                  <a:pt x="1949219" y="1853714"/>
                </a:lnTo>
                <a:lnTo>
                  <a:pt x="1910210" y="1854204"/>
                </a:lnTo>
                <a:lnTo>
                  <a:pt x="1844073" y="1852893"/>
                </a:lnTo>
                <a:lnTo>
                  <a:pt x="1783269" y="1849070"/>
                </a:lnTo>
                <a:lnTo>
                  <a:pt x="1727184" y="1842902"/>
                </a:lnTo>
                <a:lnTo>
                  <a:pt x="1675204" y="1834559"/>
                </a:lnTo>
                <a:lnTo>
                  <a:pt x="1626717" y="1824206"/>
                </a:lnTo>
                <a:lnTo>
                  <a:pt x="1581106" y="1812011"/>
                </a:lnTo>
                <a:lnTo>
                  <a:pt x="1537760" y="1798142"/>
                </a:lnTo>
                <a:lnTo>
                  <a:pt x="1496063" y="1782767"/>
                </a:lnTo>
                <a:lnTo>
                  <a:pt x="1455402" y="1766051"/>
                </a:lnTo>
                <a:lnTo>
                  <a:pt x="1415163" y="1748164"/>
                </a:lnTo>
                <a:lnTo>
                  <a:pt x="1374732" y="1729272"/>
                </a:lnTo>
                <a:lnTo>
                  <a:pt x="1333495" y="1709543"/>
                </a:lnTo>
                <a:lnTo>
                  <a:pt x="1290838" y="1689144"/>
                </a:lnTo>
                <a:lnTo>
                  <a:pt x="1246148" y="1668243"/>
                </a:lnTo>
                <a:lnTo>
                  <a:pt x="1198810" y="1647007"/>
                </a:lnTo>
                <a:lnTo>
                  <a:pt x="1148210" y="1625604"/>
                </a:lnTo>
                <a:lnTo>
                  <a:pt x="1105080" y="1607538"/>
                </a:lnTo>
                <a:lnTo>
                  <a:pt x="1059794" y="1587764"/>
                </a:lnTo>
                <a:lnTo>
                  <a:pt x="1012668" y="1566482"/>
                </a:lnTo>
                <a:lnTo>
                  <a:pt x="964013" y="1543893"/>
                </a:lnTo>
                <a:lnTo>
                  <a:pt x="914145" y="1520198"/>
                </a:lnTo>
                <a:lnTo>
                  <a:pt x="863377" y="1495597"/>
                </a:lnTo>
                <a:lnTo>
                  <a:pt x="812022" y="1470291"/>
                </a:lnTo>
                <a:lnTo>
                  <a:pt x="760395" y="1444480"/>
                </a:lnTo>
                <a:lnTo>
                  <a:pt x="708808" y="1418365"/>
                </a:lnTo>
                <a:lnTo>
                  <a:pt x="657577" y="1392146"/>
                </a:lnTo>
                <a:lnTo>
                  <a:pt x="607015" y="1366025"/>
                </a:lnTo>
                <a:lnTo>
                  <a:pt x="557434" y="1340202"/>
                </a:lnTo>
                <a:lnTo>
                  <a:pt x="509150" y="1314876"/>
                </a:lnTo>
                <a:lnTo>
                  <a:pt x="462476" y="1290250"/>
                </a:lnTo>
                <a:lnTo>
                  <a:pt x="417726" y="1266523"/>
                </a:lnTo>
                <a:lnTo>
                  <a:pt x="375213" y="1243897"/>
                </a:lnTo>
                <a:lnTo>
                  <a:pt x="335251" y="1222571"/>
                </a:lnTo>
                <a:lnTo>
                  <a:pt x="298154" y="1202747"/>
                </a:lnTo>
                <a:lnTo>
                  <a:pt x="264236" y="1184624"/>
                </a:lnTo>
                <a:lnTo>
                  <a:pt x="233810" y="1168404"/>
                </a:lnTo>
                <a:lnTo>
                  <a:pt x="168262" y="1134703"/>
                </a:lnTo>
                <a:lnTo>
                  <a:pt x="114188" y="1107825"/>
                </a:lnTo>
                <a:lnTo>
                  <a:pt x="71133" y="1085090"/>
                </a:lnTo>
                <a:lnTo>
                  <a:pt x="38643" y="1063820"/>
                </a:lnTo>
                <a:lnTo>
                  <a:pt x="16260" y="1041335"/>
                </a:lnTo>
                <a:lnTo>
                  <a:pt x="3531" y="1014956"/>
                </a:lnTo>
                <a:lnTo>
                  <a:pt x="0" y="982006"/>
                </a:lnTo>
                <a:lnTo>
                  <a:pt x="5210" y="939804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86263" y="5344667"/>
            <a:ext cx="2209800" cy="0"/>
          </a:xfrm>
          <a:custGeom>
            <a:avLst/>
            <a:gdLst/>
            <a:ahLst/>
            <a:cxnLst/>
            <a:rect l="l" t="t" r="r" b="b"/>
            <a:pathLst>
              <a:path w="2209800" h="0">
                <a:moveTo>
                  <a:pt x="0" y="0"/>
                </a:moveTo>
                <a:lnTo>
                  <a:pt x="22098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86263" y="4857750"/>
            <a:ext cx="1499235" cy="487045"/>
          </a:xfrm>
          <a:custGeom>
            <a:avLst/>
            <a:gdLst/>
            <a:ahLst/>
            <a:cxnLst/>
            <a:rect l="l" t="t" r="r" b="b"/>
            <a:pathLst>
              <a:path w="1499235" h="487045">
                <a:moveTo>
                  <a:pt x="0" y="486917"/>
                </a:moveTo>
                <a:lnTo>
                  <a:pt x="1498854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21643" y="4963667"/>
            <a:ext cx="173355" cy="386715"/>
          </a:xfrm>
          <a:custGeom>
            <a:avLst/>
            <a:gdLst/>
            <a:ahLst/>
            <a:cxnLst/>
            <a:rect l="l" t="t" r="r" b="b"/>
            <a:pathLst>
              <a:path w="173354" h="386714">
                <a:moveTo>
                  <a:pt x="79247" y="64008"/>
                </a:moveTo>
                <a:lnTo>
                  <a:pt x="7619" y="0"/>
                </a:lnTo>
                <a:lnTo>
                  <a:pt x="0" y="96012"/>
                </a:lnTo>
                <a:lnTo>
                  <a:pt x="20573" y="87703"/>
                </a:lnTo>
                <a:lnTo>
                  <a:pt x="20573" y="71628"/>
                </a:lnTo>
                <a:lnTo>
                  <a:pt x="47243" y="60960"/>
                </a:lnTo>
                <a:lnTo>
                  <a:pt x="52738" y="74713"/>
                </a:lnTo>
                <a:lnTo>
                  <a:pt x="79247" y="64008"/>
                </a:lnTo>
                <a:close/>
              </a:path>
              <a:path w="173354" h="386714">
                <a:moveTo>
                  <a:pt x="52738" y="74713"/>
                </a:moveTo>
                <a:lnTo>
                  <a:pt x="47243" y="60960"/>
                </a:lnTo>
                <a:lnTo>
                  <a:pt x="20573" y="71628"/>
                </a:lnTo>
                <a:lnTo>
                  <a:pt x="26132" y="85458"/>
                </a:lnTo>
                <a:lnTo>
                  <a:pt x="52738" y="74713"/>
                </a:lnTo>
                <a:close/>
              </a:path>
              <a:path w="173354" h="386714">
                <a:moveTo>
                  <a:pt x="26132" y="85458"/>
                </a:moveTo>
                <a:lnTo>
                  <a:pt x="20573" y="71628"/>
                </a:lnTo>
                <a:lnTo>
                  <a:pt x="20573" y="87703"/>
                </a:lnTo>
                <a:lnTo>
                  <a:pt x="26132" y="85458"/>
                </a:lnTo>
                <a:close/>
              </a:path>
              <a:path w="173354" h="386714">
                <a:moveTo>
                  <a:pt x="172973" y="375666"/>
                </a:moveTo>
                <a:lnTo>
                  <a:pt x="52738" y="74713"/>
                </a:lnTo>
                <a:lnTo>
                  <a:pt x="26132" y="85458"/>
                </a:lnTo>
                <a:lnTo>
                  <a:pt x="147065" y="386334"/>
                </a:lnTo>
                <a:lnTo>
                  <a:pt x="172973" y="3756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86263" y="5344667"/>
            <a:ext cx="0" cy="1066800"/>
          </a:xfrm>
          <a:custGeom>
            <a:avLst/>
            <a:gdLst/>
            <a:ahLst/>
            <a:cxnLst/>
            <a:rect l="l" t="t" r="r" b="b"/>
            <a:pathLst>
              <a:path w="0"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96063" y="5344667"/>
            <a:ext cx="0" cy="1066800"/>
          </a:xfrm>
          <a:custGeom>
            <a:avLst/>
            <a:gdLst/>
            <a:ahLst/>
            <a:cxnLst/>
            <a:rect l="l" t="t" r="r" b="b"/>
            <a:pathLst>
              <a:path w="0"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34063" y="6292596"/>
            <a:ext cx="762000" cy="85725"/>
          </a:xfrm>
          <a:custGeom>
            <a:avLst/>
            <a:gdLst/>
            <a:ahLst/>
            <a:cxnLst/>
            <a:rect l="l" t="t" r="r" b="b"/>
            <a:pathLst>
              <a:path w="762000" h="85725">
                <a:moveTo>
                  <a:pt x="690372" y="57150"/>
                </a:moveTo>
                <a:lnTo>
                  <a:pt x="690372" y="28194"/>
                </a:lnTo>
                <a:lnTo>
                  <a:pt x="0" y="28194"/>
                </a:lnTo>
                <a:lnTo>
                  <a:pt x="0" y="57150"/>
                </a:lnTo>
                <a:lnTo>
                  <a:pt x="690372" y="57150"/>
                </a:lnTo>
                <a:close/>
              </a:path>
              <a:path w="762000" h="85725">
                <a:moveTo>
                  <a:pt x="762000" y="42671"/>
                </a:moveTo>
                <a:lnTo>
                  <a:pt x="676656" y="0"/>
                </a:lnTo>
                <a:lnTo>
                  <a:pt x="676656" y="28194"/>
                </a:lnTo>
                <a:lnTo>
                  <a:pt x="690372" y="28194"/>
                </a:lnTo>
                <a:lnTo>
                  <a:pt x="690372" y="78485"/>
                </a:lnTo>
                <a:lnTo>
                  <a:pt x="762000" y="42671"/>
                </a:lnTo>
                <a:close/>
              </a:path>
              <a:path w="762000" h="85725">
                <a:moveTo>
                  <a:pt x="690372" y="78485"/>
                </a:moveTo>
                <a:lnTo>
                  <a:pt x="690372" y="57150"/>
                </a:lnTo>
                <a:lnTo>
                  <a:pt x="676656" y="57150"/>
                </a:lnTo>
                <a:lnTo>
                  <a:pt x="676656" y="85343"/>
                </a:lnTo>
                <a:lnTo>
                  <a:pt x="690372" y="78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86263" y="6292596"/>
            <a:ext cx="838200" cy="85725"/>
          </a:xfrm>
          <a:custGeom>
            <a:avLst/>
            <a:gdLst/>
            <a:ahLst/>
            <a:cxnLst/>
            <a:rect l="l" t="t" r="r" b="b"/>
            <a:pathLst>
              <a:path w="838200" h="85725">
                <a:moveTo>
                  <a:pt x="86106" y="28193"/>
                </a:moveTo>
                <a:lnTo>
                  <a:pt x="86106" y="0"/>
                </a:lnTo>
                <a:lnTo>
                  <a:pt x="0" y="42671"/>
                </a:lnTo>
                <a:lnTo>
                  <a:pt x="71627" y="78169"/>
                </a:lnTo>
                <a:lnTo>
                  <a:pt x="71627" y="28193"/>
                </a:lnTo>
                <a:lnTo>
                  <a:pt x="86106" y="28193"/>
                </a:lnTo>
                <a:close/>
              </a:path>
              <a:path w="838200" h="85725">
                <a:moveTo>
                  <a:pt x="838200" y="57149"/>
                </a:moveTo>
                <a:lnTo>
                  <a:pt x="838200" y="28193"/>
                </a:lnTo>
                <a:lnTo>
                  <a:pt x="71627" y="28193"/>
                </a:lnTo>
                <a:lnTo>
                  <a:pt x="71627" y="57149"/>
                </a:lnTo>
                <a:lnTo>
                  <a:pt x="838200" y="57149"/>
                </a:lnTo>
                <a:close/>
              </a:path>
              <a:path w="838200" h="85725">
                <a:moveTo>
                  <a:pt x="86106" y="85343"/>
                </a:moveTo>
                <a:lnTo>
                  <a:pt x="86106" y="57149"/>
                </a:lnTo>
                <a:lnTo>
                  <a:pt x="71627" y="57149"/>
                </a:lnTo>
                <a:lnTo>
                  <a:pt x="71627" y="78169"/>
                </a:lnTo>
                <a:lnTo>
                  <a:pt x="86106" y="85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70246" y="5986017"/>
            <a:ext cx="31877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39183" y="4928870"/>
            <a:ext cx="210820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latin typeface="Symbol"/>
                <a:cs typeface="Symbol"/>
              </a:rPr>
              <a:t>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99165" y="4617961"/>
            <a:ext cx="18351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27748" y="6370320"/>
            <a:ext cx="2667000" cy="86360"/>
          </a:xfrm>
          <a:custGeom>
            <a:avLst/>
            <a:gdLst/>
            <a:ahLst/>
            <a:cxnLst/>
            <a:rect l="l" t="t" r="r" b="b"/>
            <a:pathLst>
              <a:path w="2667000" h="86360">
                <a:moveTo>
                  <a:pt x="2595372" y="57150"/>
                </a:moveTo>
                <a:lnTo>
                  <a:pt x="2595372" y="28955"/>
                </a:lnTo>
                <a:lnTo>
                  <a:pt x="0" y="28955"/>
                </a:lnTo>
                <a:lnTo>
                  <a:pt x="0" y="57150"/>
                </a:lnTo>
                <a:lnTo>
                  <a:pt x="2595372" y="57150"/>
                </a:lnTo>
                <a:close/>
              </a:path>
              <a:path w="2667000" h="86360">
                <a:moveTo>
                  <a:pt x="2667000" y="42671"/>
                </a:moveTo>
                <a:lnTo>
                  <a:pt x="2581668" y="0"/>
                </a:lnTo>
                <a:lnTo>
                  <a:pt x="2581668" y="28955"/>
                </a:lnTo>
                <a:lnTo>
                  <a:pt x="2595372" y="28955"/>
                </a:lnTo>
                <a:lnTo>
                  <a:pt x="2595372" y="79130"/>
                </a:lnTo>
                <a:lnTo>
                  <a:pt x="2667000" y="42671"/>
                </a:lnTo>
                <a:close/>
              </a:path>
              <a:path w="2667000" h="86360">
                <a:moveTo>
                  <a:pt x="2595372" y="79130"/>
                </a:moveTo>
                <a:lnTo>
                  <a:pt x="2595372" y="57150"/>
                </a:lnTo>
                <a:lnTo>
                  <a:pt x="2581668" y="57150"/>
                </a:lnTo>
                <a:lnTo>
                  <a:pt x="2581668" y="86105"/>
                </a:lnTo>
                <a:lnTo>
                  <a:pt x="2595372" y="79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85077" y="4507991"/>
            <a:ext cx="85725" cy="1905000"/>
          </a:xfrm>
          <a:custGeom>
            <a:avLst/>
            <a:gdLst/>
            <a:ahLst/>
            <a:cxnLst/>
            <a:rect l="l" t="t" r="r" b="b"/>
            <a:pathLst>
              <a:path w="85725" h="1905000">
                <a:moveTo>
                  <a:pt x="85344" y="86106"/>
                </a:moveTo>
                <a:lnTo>
                  <a:pt x="42672" y="0"/>
                </a:lnTo>
                <a:lnTo>
                  <a:pt x="0" y="86106"/>
                </a:lnTo>
                <a:lnTo>
                  <a:pt x="28194" y="86106"/>
                </a:lnTo>
                <a:lnTo>
                  <a:pt x="28194" y="71627"/>
                </a:lnTo>
                <a:lnTo>
                  <a:pt x="57150" y="71627"/>
                </a:lnTo>
                <a:lnTo>
                  <a:pt x="57150" y="86106"/>
                </a:lnTo>
                <a:lnTo>
                  <a:pt x="85344" y="86106"/>
                </a:lnTo>
                <a:close/>
              </a:path>
              <a:path w="85725" h="1905000">
                <a:moveTo>
                  <a:pt x="57150" y="86106"/>
                </a:moveTo>
                <a:lnTo>
                  <a:pt x="57150" y="71627"/>
                </a:lnTo>
                <a:lnTo>
                  <a:pt x="28194" y="71627"/>
                </a:lnTo>
                <a:lnTo>
                  <a:pt x="28194" y="86106"/>
                </a:lnTo>
                <a:lnTo>
                  <a:pt x="57150" y="86106"/>
                </a:lnTo>
                <a:close/>
              </a:path>
              <a:path w="85725" h="1905000">
                <a:moveTo>
                  <a:pt x="57150" y="1905000"/>
                </a:moveTo>
                <a:lnTo>
                  <a:pt x="57150" y="86106"/>
                </a:lnTo>
                <a:lnTo>
                  <a:pt x="28194" y="86106"/>
                </a:lnTo>
                <a:lnTo>
                  <a:pt x="28194" y="1905000"/>
                </a:lnTo>
                <a:lnTo>
                  <a:pt x="57150" y="1905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304146" y="6196076"/>
            <a:ext cx="210820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latin typeface="Symbol"/>
                <a:cs typeface="Symbol"/>
              </a:rPr>
              <a:t>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251" y="1900935"/>
            <a:ext cx="7817484" cy="2644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外形特征</a:t>
            </a:r>
            <a:endParaRPr sz="3200">
              <a:latin typeface="NSimSun"/>
              <a:cs typeface="NSimSun"/>
            </a:endParaRPr>
          </a:p>
          <a:p>
            <a:pPr marL="755650" marR="5080" indent="-285750">
              <a:lnSpc>
                <a:spcPct val="101600"/>
              </a:lnSpc>
              <a:spcBef>
                <a:spcPts val="490"/>
              </a:spcBef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95">
                <a:latin typeface="NSimSun"/>
                <a:cs typeface="NSimSun"/>
              </a:rPr>
              <a:t>函数定义</a:t>
            </a:r>
            <a:r>
              <a:rPr dirty="0" sz="3200" spc="-5">
                <a:latin typeface="Times New Roman"/>
                <a:cs typeface="Times New Roman"/>
              </a:rPr>
              <a:t>—</a:t>
            </a:r>
            <a:r>
              <a:rPr dirty="0" sz="3200" spc="195">
                <a:latin typeface="Times New Roman"/>
                <a:cs typeface="Times New Roman"/>
              </a:rPr>
              <a:t>—</a:t>
            </a:r>
            <a:r>
              <a:rPr dirty="0" sz="3200" spc="180">
                <a:latin typeface="NSimSun"/>
                <a:cs typeface="NSimSun"/>
              </a:rPr>
              <a:t>质心角函数：边上的点 </a:t>
            </a:r>
            <a:r>
              <a:rPr dirty="0" sz="3200" spc="55">
                <a:latin typeface="NSimSun"/>
                <a:cs typeface="NSimSun"/>
              </a:rPr>
              <a:t>到质心的距离r，作为夹角</a:t>
            </a:r>
            <a:r>
              <a:rPr dirty="0" sz="3200" spc="50" b="1">
                <a:latin typeface="Symbol"/>
                <a:cs typeface="Symbol"/>
              </a:rPr>
              <a:t></a:t>
            </a:r>
            <a:r>
              <a:rPr dirty="0" sz="3200" spc="45">
                <a:latin typeface="NSimSun"/>
                <a:cs typeface="NSimSun"/>
              </a:rPr>
              <a:t>的函</a:t>
            </a:r>
            <a:r>
              <a:rPr dirty="0" sz="3200" spc="35">
                <a:latin typeface="NSimSun"/>
                <a:cs typeface="NSimSun"/>
              </a:rPr>
              <a:t>数</a:t>
            </a:r>
            <a:r>
              <a:rPr dirty="0" sz="3200" spc="-15" b="1">
                <a:latin typeface="NSimSun"/>
                <a:cs typeface="NSimSun"/>
              </a:rPr>
              <a:t>r(</a:t>
            </a:r>
            <a:r>
              <a:rPr dirty="0" sz="3200" spc="-10" b="1">
                <a:latin typeface="Symbol"/>
                <a:cs typeface="Symbol"/>
              </a:rPr>
              <a:t></a:t>
            </a:r>
            <a:r>
              <a:rPr dirty="0" sz="3200" spc="-15" b="1">
                <a:latin typeface="NSimSun"/>
                <a:cs typeface="NSimSun"/>
              </a:rPr>
              <a:t>)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4550">
              <a:latin typeface="Times New Roman"/>
              <a:cs typeface="Times New Roman"/>
            </a:endParaRPr>
          </a:p>
          <a:p>
            <a:pPr algn="ctr" marL="1745614">
              <a:lnSpc>
                <a:spcPct val="100000"/>
              </a:lnSpc>
            </a:pPr>
            <a:r>
              <a:rPr dirty="0" sz="2800" spc="-5" b="1">
                <a:latin typeface="Times New Roman"/>
                <a:cs typeface="Times New Roman"/>
              </a:rPr>
              <a:t>r</a:t>
            </a:r>
            <a:r>
              <a:rPr dirty="0" sz="2800" b="1">
                <a:latin typeface="Times New Roman"/>
                <a:cs typeface="Times New Roman"/>
              </a:rPr>
              <a:t>(</a:t>
            </a:r>
            <a:r>
              <a:rPr dirty="0" sz="2800" b="1">
                <a:latin typeface="Symbol"/>
                <a:cs typeface="Symbol"/>
              </a:rPr>
              <a:t></a:t>
            </a:r>
            <a:r>
              <a:rPr dirty="0" sz="2800" b="1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89948" y="6260591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747125" y="6378194"/>
            <a:ext cx="39941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latin typeface="Times New Roman"/>
                <a:cs typeface="Times New Roman"/>
              </a:rPr>
              <a:t>2</a:t>
            </a:r>
            <a:r>
              <a:rPr dirty="0" sz="2800" b="1">
                <a:latin typeface="Symbol"/>
                <a:cs typeface="Symbol"/>
              </a:rPr>
              <a:t>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27748" y="496519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0">
                <a:moveTo>
                  <a:pt x="152400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229477" y="4692142"/>
            <a:ext cx="31877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27748" y="4965191"/>
            <a:ext cx="2286000" cy="571500"/>
          </a:xfrm>
          <a:custGeom>
            <a:avLst/>
            <a:gdLst/>
            <a:ahLst/>
            <a:cxnLst/>
            <a:rect l="l" t="t" r="r" b="b"/>
            <a:pathLst>
              <a:path w="2286000" h="571500">
                <a:moveTo>
                  <a:pt x="0" y="0"/>
                </a:moveTo>
                <a:lnTo>
                  <a:pt x="29170" y="42564"/>
                </a:lnTo>
                <a:lnTo>
                  <a:pt x="61912" y="83343"/>
                </a:lnTo>
                <a:lnTo>
                  <a:pt x="101798" y="120550"/>
                </a:lnTo>
                <a:lnTo>
                  <a:pt x="152400" y="152400"/>
                </a:lnTo>
                <a:lnTo>
                  <a:pt x="195297" y="170426"/>
                </a:lnTo>
                <a:lnTo>
                  <a:pt x="245646" y="186379"/>
                </a:lnTo>
                <a:lnTo>
                  <a:pt x="300228" y="200215"/>
                </a:lnTo>
                <a:lnTo>
                  <a:pt x="355825" y="211892"/>
                </a:lnTo>
                <a:lnTo>
                  <a:pt x="409222" y="221368"/>
                </a:lnTo>
                <a:lnTo>
                  <a:pt x="457200" y="228599"/>
                </a:lnTo>
                <a:lnTo>
                  <a:pt x="509137" y="228746"/>
                </a:lnTo>
                <a:lnTo>
                  <a:pt x="557966" y="219712"/>
                </a:lnTo>
                <a:lnTo>
                  <a:pt x="603686" y="210604"/>
                </a:lnTo>
                <a:lnTo>
                  <a:pt x="646297" y="210531"/>
                </a:lnTo>
                <a:lnTo>
                  <a:pt x="685800" y="228599"/>
                </a:lnTo>
                <a:lnTo>
                  <a:pt x="710397" y="258920"/>
                </a:lnTo>
                <a:lnTo>
                  <a:pt x="730675" y="302556"/>
                </a:lnTo>
                <a:lnTo>
                  <a:pt x="748661" y="354163"/>
                </a:lnTo>
                <a:lnTo>
                  <a:pt x="766380" y="408396"/>
                </a:lnTo>
                <a:lnTo>
                  <a:pt x="785859" y="459910"/>
                </a:lnTo>
                <a:lnTo>
                  <a:pt x="809124" y="503359"/>
                </a:lnTo>
                <a:lnTo>
                  <a:pt x="838200" y="533399"/>
                </a:lnTo>
                <a:lnTo>
                  <a:pt x="874438" y="552154"/>
                </a:lnTo>
                <a:lnTo>
                  <a:pt x="916488" y="564657"/>
                </a:lnTo>
                <a:lnTo>
                  <a:pt x="962323" y="570909"/>
                </a:lnTo>
                <a:lnTo>
                  <a:pt x="1009918" y="570909"/>
                </a:lnTo>
                <a:lnTo>
                  <a:pt x="1057247" y="564657"/>
                </a:lnTo>
                <a:lnTo>
                  <a:pt x="1102282" y="552154"/>
                </a:lnTo>
                <a:lnTo>
                  <a:pt x="1143000" y="533399"/>
                </a:lnTo>
                <a:lnTo>
                  <a:pt x="1175825" y="507957"/>
                </a:lnTo>
                <a:lnTo>
                  <a:pt x="1207436" y="471737"/>
                </a:lnTo>
                <a:lnTo>
                  <a:pt x="1237833" y="428319"/>
                </a:lnTo>
                <a:lnTo>
                  <a:pt x="1267015" y="381285"/>
                </a:lnTo>
                <a:lnTo>
                  <a:pt x="1294983" y="334215"/>
                </a:lnTo>
                <a:lnTo>
                  <a:pt x="1321736" y="290691"/>
                </a:lnTo>
                <a:lnTo>
                  <a:pt x="1347275" y="254292"/>
                </a:lnTo>
                <a:lnTo>
                  <a:pt x="1371600" y="228599"/>
                </a:lnTo>
                <a:lnTo>
                  <a:pt x="1415343" y="203846"/>
                </a:lnTo>
                <a:lnTo>
                  <a:pt x="1452943" y="200310"/>
                </a:lnTo>
                <a:lnTo>
                  <a:pt x="1487971" y="210919"/>
                </a:lnTo>
                <a:lnTo>
                  <a:pt x="1524000" y="228599"/>
                </a:lnTo>
                <a:lnTo>
                  <a:pt x="1552139" y="255641"/>
                </a:lnTo>
                <a:lnTo>
                  <a:pt x="1577754" y="297167"/>
                </a:lnTo>
                <a:lnTo>
                  <a:pt x="1604540" y="340412"/>
                </a:lnTo>
                <a:lnTo>
                  <a:pt x="1636190" y="372611"/>
                </a:lnTo>
                <a:lnTo>
                  <a:pt x="1676400" y="380999"/>
                </a:lnTo>
                <a:lnTo>
                  <a:pt x="1707217" y="370302"/>
                </a:lnTo>
                <a:lnTo>
                  <a:pt x="1741920" y="349138"/>
                </a:lnTo>
                <a:lnTo>
                  <a:pt x="1779604" y="320188"/>
                </a:lnTo>
                <a:lnTo>
                  <a:pt x="1819370" y="286130"/>
                </a:lnTo>
                <a:lnTo>
                  <a:pt x="1860314" y="249644"/>
                </a:lnTo>
                <a:lnTo>
                  <a:pt x="1901535" y="213407"/>
                </a:lnTo>
                <a:lnTo>
                  <a:pt x="1942131" y="180099"/>
                </a:lnTo>
                <a:lnTo>
                  <a:pt x="1981200" y="152399"/>
                </a:lnTo>
                <a:lnTo>
                  <a:pt x="2027595" y="125403"/>
                </a:lnTo>
                <a:lnTo>
                  <a:pt x="2077483" y="99059"/>
                </a:lnTo>
                <a:lnTo>
                  <a:pt x="2128197" y="74022"/>
                </a:lnTo>
                <a:lnTo>
                  <a:pt x="2177071" y="50945"/>
                </a:lnTo>
                <a:lnTo>
                  <a:pt x="2221441" y="30479"/>
                </a:lnTo>
                <a:lnTo>
                  <a:pt x="2258639" y="13280"/>
                </a:lnTo>
                <a:lnTo>
                  <a:pt x="228600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1402" rIns="0" bIns="0" rtlCol="0" vert="horz">
            <a:spAutoFit/>
          </a:bodyPr>
          <a:lstStyle/>
          <a:p>
            <a:pPr marL="157480">
              <a:lnSpc>
                <a:spcPts val="3750"/>
              </a:lnSpc>
            </a:pPr>
            <a:r>
              <a:rPr dirty="0" sz="3200" spc="-15"/>
              <a:t>外形特征举例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1674761" y="2620517"/>
            <a:ext cx="7632954" cy="34625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97957" y="1977897"/>
            <a:ext cx="3962400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EE2B0A"/>
                </a:solidFill>
                <a:latin typeface="SimSun"/>
                <a:cs typeface="SimSun"/>
              </a:rPr>
              <a:t>到达正方形</a:t>
            </a:r>
            <a:r>
              <a:rPr dirty="0" sz="2000">
                <a:solidFill>
                  <a:srgbClr val="EE2B0A"/>
                </a:solidFill>
                <a:latin typeface="SimSun"/>
                <a:cs typeface="SimSun"/>
              </a:rPr>
              <a:t>的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4</a:t>
            </a:r>
            <a:r>
              <a:rPr dirty="0" sz="2000" spc="-5">
                <a:solidFill>
                  <a:srgbClr val="EE2B0A"/>
                </a:solidFill>
                <a:latin typeface="SimSun"/>
                <a:cs typeface="SimSun"/>
              </a:rPr>
              <a:t>个对角上达到最大值</a:t>
            </a:r>
            <a:endParaRPr sz="2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604517"/>
            <a:ext cx="7619365" cy="538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外形特征</a:t>
            </a:r>
            <a:endParaRPr sz="3200">
              <a:latin typeface="NSimSun"/>
              <a:cs typeface="NSimSun"/>
            </a:endParaRPr>
          </a:p>
          <a:p>
            <a:pPr marL="755650" marR="10160" indent="-286385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70">
                <a:latin typeface="NSimSun"/>
                <a:cs typeface="NSimSun"/>
              </a:rPr>
              <a:t>问题：函数依赖于旋转和比例</a:t>
            </a:r>
            <a:r>
              <a:rPr dirty="0" sz="3200" spc="50">
                <a:latin typeface="NSimSun"/>
                <a:cs typeface="NSimSun"/>
              </a:rPr>
              <a:t>缩放</a:t>
            </a:r>
            <a:r>
              <a:rPr dirty="0" sz="3200" spc="-5">
                <a:latin typeface="NSimSun"/>
                <a:cs typeface="NSimSun"/>
              </a:rPr>
              <a:t>变</a:t>
            </a:r>
            <a:r>
              <a:rPr dirty="0" sz="3200" spc="-5">
                <a:latin typeface="NSimSun"/>
                <a:cs typeface="NSimSun"/>
              </a:rPr>
              <a:t> 换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改进：</a:t>
            </a:r>
            <a:endParaRPr sz="32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760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2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对于旋</a:t>
            </a:r>
            <a:r>
              <a:rPr dirty="0" sz="2800" spc="-10">
                <a:latin typeface="NSimSun"/>
                <a:cs typeface="NSimSun"/>
              </a:rPr>
              <a:t>转</a:t>
            </a:r>
            <a:r>
              <a:rPr dirty="0" sz="2800">
                <a:latin typeface="Times New Roman"/>
                <a:cs typeface="Times New Roman"/>
              </a:rPr>
              <a:t>—</a:t>
            </a:r>
            <a:r>
              <a:rPr dirty="0" sz="2800" spc="-10">
                <a:latin typeface="Times New Roman"/>
                <a:cs typeface="Times New Roman"/>
              </a:rPr>
              <a:t>—</a:t>
            </a:r>
            <a:r>
              <a:rPr dirty="0" sz="2800" spc="-5">
                <a:latin typeface="NSimSun"/>
                <a:cs typeface="NSimSun"/>
              </a:rPr>
              <a:t>两种改进：</a:t>
            </a:r>
            <a:endParaRPr sz="2800">
              <a:latin typeface="NSimSun"/>
              <a:cs typeface="NSimSun"/>
            </a:endParaRPr>
          </a:p>
          <a:p>
            <a:pPr marL="1384300" marR="184785">
              <a:lnSpc>
                <a:spcPct val="130200"/>
              </a:lnSpc>
              <a:spcBef>
                <a:spcPts val="185"/>
              </a:spcBef>
            </a:pPr>
            <a:r>
              <a:rPr dirty="0" sz="2800" spc="-5">
                <a:latin typeface="NSimSun"/>
                <a:cs typeface="NSimSun"/>
              </a:rPr>
              <a:t>a.选择离质心最远的点作为起点 b.选择从质心到主轴最远的点作为起点</a:t>
            </a:r>
            <a:endParaRPr sz="28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1015"/>
              </a:spcBef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000" spc="-2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对于比例变换：</a:t>
            </a:r>
            <a:endParaRPr sz="2800">
              <a:latin typeface="NSimSun"/>
              <a:cs typeface="NSimSun"/>
            </a:endParaRPr>
          </a:p>
          <a:p>
            <a:pPr marL="1155065" marR="5080" indent="659765">
              <a:lnSpc>
                <a:spcPct val="110000"/>
              </a:lnSpc>
              <a:spcBef>
                <a:spcPts val="685"/>
              </a:spcBef>
            </a:pPr>
            <a:r>
              <a:rPr dirty="0" sz="2800" spc="45">
                <a:latin typeface="NSimSun"/>
                <a:cs typeface="NSimSun"/>
              </a:rPr>
              <a:t>对函数进行正则化，使函数值总是分 </a:t>
            </a:r>
            <a:r>
              <a:rPr dirty="0" sz="2800" spc="-5">
                <a:latin typeface="NSimSun"/>
                <a:cs typeface="NSimSun"/>
              </a:rPr>
              <a:t>布在相同的值域里，比如说[0，1]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32339" y="5454396"/>
            <a:ext cx="2590800" cy="838200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2590800" y="0"/>
                </a:moveTo>
                <a:lnTo>
                  <a:pt x="0" y="381000"/>
                </a:lnTo>
                <a:lnTo>
                  <a:pt x="304800" y="685800"/>
                </a:lnTo>
                <a:lnTo>
                  <a:pt x="914400" y="838200"/>
                </a:lnTo>
                <a:lnTo>
                  <a:pt x="1447800" y="685799"/>
                </a:lnTo>
                <a:lnTo>
                  <a:pt x="2133600" y="609599"/>
                </a:lnTo>
                <a:lnTo>
                  <a:pt x="2438400" y="380999"/>
                </a:lnTo>
                <a:lnTo>
                  <a:pt x="2590800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32339" y="5454396"/>
            <a:ext cx="2590800" cy="838200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0" y="381000"/>
                </a:moveTo>
                <a:lnTo>
                  <a:pt x="2590800" y="0"/>
                </a:lnTo>
                <a:lnTo>
                  <a:pt x="2438400" y="380999"/>
                </a:lnTo>
                <a:lnTo>
                  <a:pt x="2133600" y="609599"/>
                </a:lnTo>
                <a:lnTo>
                  <a:pt x="1447800" y="685799"/>
                </a:lnTo>
                <a:lnTo>
                  <a:pt x="914400" y="838200"/>
                </a:lnTo>
                <a:lnTo>
                  <a:pt x="304800" y="68580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65639" y="6063996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609600" y="228599"/>
                </a:moveTo>
                <a:lnTo>
                  <a:pt x="533400" y="76199"/>
                </a:lnTo>
                <a:lnTo>
                  <a:pt x="152400" y="0"/>
                </a:lnTo>
                <a:lnTo>
                  <a:pt x="0" y="533400"/>
                </a:lnTo>
                <a:lnTo>
                  <a:pt x="152400" y="533400"/>
                </a:lnTo>
                <a:lnTo>
                  <a:pt x="533400" y="380999"/>
                </a:lnTo>
                <a:lnTo>
                  <a:pt x="609600" y="228599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65639" y="6063996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152400" y="0"/>
                </a:moveTo>
                <a:lnTo>
                  <a:pt x="0" y="533400"/>
                </a:lnTo>
                <a:lnTo>
                  <a:pt x="152400" y="533400"/>
                </a:lnTo>
                <a:lnTo>
                  <a:pt x="533400" y="380999"/>
                </a:lnTo>
                <a:lnTo>
                  <a:pt x="609600" y="228599"/>
                </a:lnTo>
                <a:lnTo>
                  <a:pt x="533400" y="76199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56127" y="6140196"/>
            <a:ext cx="3200400" cy="609600"/>
          </a:xfrm>
          <a:custGeom>
            <a:avLst/>
            <a:gdLst/>
            <a:ahLst/>
            <a:cxnLst/>
            <a:rect l="l" t="t" r="r" b="b"/>
            <a:pathLst>
              <a:path w="3200400" h="609600">
                <a:moveTo>
                  <a:pt x="3200400" y="304800"/>
                </a:moveTo>
                <a:lnTo>
                  <a:pt x="2971800" y="152400"/>
                </a:lnTo>
                <a:lnTo>
                  <a:pt x="2286000" y="0"/>
                </a:lnTo>
                <a:lnTo>
                  <a:pt x="1295400" y="76200"/>
                </a:lnTo>
                <a:lnTo>
                  <a:pt x="685800" y="152400"/>
                </a:lnTo>
                <a:lnTo>
                  <a:pt x="228600" y="381000"/>
                </a:lnTo>
                <a:lnTo>
                  <a:pt x="0" y="609600"/>
                </a:lnTo>
                <a:lnTo>
                  <a:pt x="3200400" y="30480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56127" y="6140196"/>
            <a:ext cx="3200400" cy="609600"/>
          </a:xfrm>
          <a:custGeom>
            <a:avLst/>
            <a:gdLst/>
            <a:ahLst/>
            <a:cxnLst/>
            <a:rect l="l" t="t" r="r" b="b"/>
            <a:pathLst>
              <a:path w="3200400" h="609600">
                <a:moveTo>
                  <a:pt x="3200400" y="304800"/>
                </a:moveTo>
                <a:lnTo>
                  <a:pt x="0" y="609600"/>
                </a:lnTo>
                <a:lnTo>
                  <a:pt x="228600" y="381000"/>
                </a:lnTo>
                <a:lnTo>
                  <a:pt x="685800" y="152400"/>
                </a:lnTo>
                <a:lnTo>
                  <a:pt x="1295400" y="76200"/>
                </a:lnTo>
                <a:lnTo>
                  <a:pt x="2286000" y="0"/>
                </a:lnTo>
                <a:lnTo>
                  <a:pt x="2971800" y="152400"/>
                </a:lnTo>
                <a:lnTo>
                  <a:pt x="32004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81098" y="1748535"/>
            <a:ext cx="7766684" cy="3216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边界分段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基本概念：</a:t>
            </a:r>
            <a:endParaRPr sz="3200">
              <a:latin typeface="NSimSun"/>
              <a:cs typeface="NSimSun"/>
            </a:endParaRPr>
          </a:p>
          <a:p>
            <a:pPr marL="1155700" marR="19050" indent="-229235">
              <a:lnSpc>
                <a:spcPct val="100000"/>
              </a:lnSpc>
              <a:spcBef>
                <a:spcPts val="760"/>
              </a:spcBef>
              <a:tabLst>
                <a:tab pos="13589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3200" spc="30">
                <a:latin typeface="NSimSun"/>
                <a:cs typeface="NSimSun"/>
              </a:rPr>
              <a:t>一个任意集合S（区域）的凸起外缘 </a:t>
            </a:r>
            <a:r>
              <a:rPr dirty="0" sz="3200" spc="-5">
                <a:latin typeface="NSimSun"/>
                <a:cs typeface="NSimSun"/>
              </a:rPr>
              <a:t>H是：包含S的最小凸起的集合</a:t>
            </a:r>
            <a:endParaRPr sz="3200">
              <a:latin typeface="NSimSun"/>
              <a:cs typeface="NSimSun"/>
            </a:endParaRPr>
          </a:p>
          <a:p>
            <a:pPr marL="1155700" marR="5080" indent="-229235">
              <a:lnSpc>
                <a:spcPct val="100000"/>
              </a:lnSpc>
              <a:spcBef>
                <a:spcPts val="760"/>
              </a:spcBef>
              <a:tabLst>
                <a:tab pos="13589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H</a:t>
            </a:r>
            <a:r>
              <a:rPr dirty="0" sz="3200" spc="-10">
                <a:latin typeface="NSimSun"/>
                <a:cs typeface="NSimSun"/>
              </a:rPr>
              <a:t>-</a:t>
            </a:r>
            <a:r>
              <a:rPr dirty="0" sz="3200" spc="150">
                <a:latin typeface="NSimSun"/>
                <a:cs typeface="NSimSun"/>
              </a:rPr>
              <a:t>S的差的集合被称为集合S的凸起</a:t>
            </a:r>
            <a:r>
              <a:rPr dirty="0" sz="3200" spc="15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补集D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80227" y="5530596"/>
            <a:ext cx="1066800" cy="838200"/>
          </a:xfrm>
          <a:custGeom>
            <a:avLst/>
            <a:gdLst/>
            <a:ahLst/>
            <a:cxnLst/>
            <a:rect l="l" t="t" r="r" b="b"/>
            <a:pathLst>
              <a:path w="1066800" h="838200">
                <a:moveTo>
                  <a:pt x="1066800" y="745236"/>
                </a:moveTo>
                <a:lnTo>
                  <a:pt x="782574" y="0"/>
                </a:lnTo>
                <a:lnTo>
                  <a:pt x="142494" y="185928"/>
                </a:lnTo>
                <a:lnTo>
                  <a:pt x="0" y="465582"/>
                </a:lnTo>
                <a:lnTo>
                  <a:pt x="426720" y="838200"/>
                </a:lnTo>
                <a:lnTo>
                  <a:pt x="1066800" y="745236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80227" y="5530596"/>
            <a:ext cx="1066800" cy="838200"/>
          </a:xfrm>
          <a:custGeom>
            <a:avLst/>
            <a:gdLst/>
            <a:ahLst/>
            <a:cxnLst/>
            <a:rect l="l" t="t" r="r" b="b"/>
            <a:pathLst>
              <a:path w="1066800" h="838200">
                <a:moveTo>
                  <a:pt x="782574" y="0"/>
                </a:moveTo>
                <a:lnTo>
                  <a:pt x="1066800" y="745236"/>
                </a:lnTo>
                <a:lnTo>
                  <a:pt x="426720" y="838200"/>
                </a:lnTo>
                <a:lnTo>
                  <a:pt x="0" y="465582"/>
                </a:lnTo>
                <a:lnTo>
                  <a:pt x="142494" y="185928"/>
                </a:lnTo>
                <a:lnTo>
                  <a:pt x="78257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99441" y="5435769"/>
            <a:ext cx="3533775" cy="1316990"/>
          </a:xfrm>
          <a:custGeom>
            <a:avLst/>
            <a:gdLst/>
            <a:ahLst/>
            <a:cxnLst/>
            <a:rect l="l" t="t" r="r" b="b"/>
            <a:pathLst>
              <a:path w="3533775" h="1316990">
                <a:moveTo>
                  <a:pt x="451592" y="1237826"/>
                </a:moveTo>
                <a:lnTo>
                  <a:pt x="451592" y="856826"/>
                </a:lnTo>
                <a:lnTo>
                  <a:pt x="431047" y="870507"/>
                </a:lnTo>
                <a:lnTo>
                  <a:pt x="394439" y="889106"/>
                </a:lnTo>
                <a:lnTo>
                  <a:pt x="346982" y="911290"/>
                </a:lnTo>
                <a:lnTo>
                  <a:pt x="293887" y="935728"/>
                </a:lnTo>
                <a:lnTo>
                  <a:pt x="240364" y="961085"/>
                </a:lnTo>
                <a:lnTo>
                  <a:pt x="191627" y="986028"/>
                </a:lnTo>
                <a:lnTo>
                  <a:pt x="152888" y="1009226"/>
                </a:lnTo>
                <a:lnTo>
                  <a:pt x="100202" y="1047398"/>
                </a:lnTo>
                <a:lnTo>
                  <a:pt x="55447" y="1085426"/>
                </a:lnTo>
                <a:lnTo>
                  <a:pt x="22264" y="1123455"/>
                </a:lnTo>
                <a:lnTo>
                  <a:pt x="4298" y="1161626"/>
                </a:lnTo>
                <a:lnTo>
                  <a:pt x="0" y="1205155"/>
                </a:lnTo>
                <a:lnTo>
                  <a:pt x="8774" y="1252114"/>
                </a:lnTo>
                <a:lnTo>
                  <a:pt x="33980" y="1291928"/>
                </a:lnTo>
                <a:lnTo>
                  <a:pt x="78974" y="1314026"/>
                </a:lnTo>
                <a:lnTo>
                  <a:pt x="111112" y="1316565"/>
                </a:lnTo>
                <a:lnTo>
                  <a:pt x="150911" y="1314764"/>
                </a:lnTo>
                <a:lnTo>
                  <a:pt x="196604" y="1309070"/>
                </a:lnTo>
                <a:lnTo>
                  <a:pt x="246423" y="1299929"/>
                </a:lnTo>
                <a:lnTo>
                  <a:pt x="298599" y="1287788"/>
                </a:lnTo>
                <a:lnTo>
                  <a:pt x="351365" y="1273092"/>
                </a:lnTo>
                <a:lnTo>
                  <a:pt x="402952" y="1256290"/>
                </a:lnTo>
                <a:lnTo>
                  <a:pt x="451592" y="1237826"/>
                </a:lnTo>
                <a:close/>
              </a:path>
              <a:path w="3533775" h="1316990">
                <a:moveTo>
                  <a:pt x="3286232" y="171026"/>
                </a:moveTo>
                <a:lnTo>
                  <a:pt x="3268053" y="102568"/>
                </a:lnTo>
                <a:lnTo>
                  <a:pt x="3236470" y="68430"/>
                </a:lnTo>
                <a:lnTo>
                  <a:pt x="3192378" y="39231"/>
                </a:lnTo>
                <a:lnTo>
                  <a:pt x="3137642" y="18626"/>
                </a:lnTo>
                <a:lnTo>
                  <a:pt x="3100075" y="11176"/>
                </a:lnTo>
                <a:lnTo>
                  <a:pt x="3054931" y="5571"/>
                </a:lnTo>
                <a:lnTo>
                  <a:pt x="3004715" y="1862"/>
                </a:lnTo>
                <a:lnTo>
                  <a:pt x="2950610" y="0"/>
                </a:lnTo>
                <a:lnTo>
                  <a:pt x="2894680" y="0"/>
                </a:lnTo>
                <a:lnTo>
                  <a:pt x="2838768" y="1862"/>
                </a:lnTo>
                <a:lnTo>
                  <a:pt x="2784720" y="5588"/>
                </a:lnTo>
                <a:lnTo>
                  <a:pt x="2734377" y="11176"/>
                </a:lnTo>
                <a:lnTo>
                  <a:pt x="2689586" y="18626"/>
                </a:lnTo>
                <a:lnTo>
                  <a:pt x="2639809" y="31667"/>
                </a:lnTo>
                <a:lnTo>
                  <a:pt x="2595644" y="48773"/>
                </a:lnTo>
                <a:lnTo>
                  <a:pt x="2555145" y="69251"/>
                </a:lnTo>
                <a:lnTo>
                  <a:pt x="2516365" y="92409"/>
                </a:lnTo>
                <a:lnTo>
                  <a:pt x="2436180" y="143990"/>
                </a:lnTo>
                <a:lnTo>
                  <a:pt x="2390882" y="171026"/>
                </a:lnTo>
                <a:lnTo>
                  <a:pt x="2352891" y="193014"/>
                </a:lnTo>
                <a:lnTo>
                  <a:pt x="2313302" y="216602"/>
                </a:lnTo>
                <a:lnTo>
                  <a:pt x="2272433" y="241469"/>
                </a:lnTo>
                <a:lnTo>
                  <a:pt x="2230605" y="267295"/>
                </a:lnTo>
                <a:lnTo>
                  <a:pt x="2060092" y="373800"/>
                </a:lnTo>
                <a:lnTo>
                  <a:pt x="2018264" y="399626"/>
                </a:lnTo>
                <a:lnTo>
                  <a:pt x="1976434" y="426280"/>
                </a:lnTo>
                <a:lnTo>
                  <a:pt x="1933959" y="454816"/>
                </a:lnTo>
                <a:lnTo>
                  <a:pt x="1848324" y="513769"/>
                </a:lnTo>
                <a:lnTo>
                  <a:pt x="1805792" y="542305"/>
                </a:lnTo>
                <a:lnTo>
                  <a:pt x="1763869" y="568960"/>
                </a:lnTo>
                <a:lnTo>
                  <a:pt x="1722867" y="592792"/>
                </a:lnTo>
                <a:lnTo>
                  <a:pt x="1683101" y="612861"/>
                </a:lnTo>
                <a:lnTo>
                  <a:pt x="1644884" y="628226"/>
                </a:lnTo>
                <a:lnTo>
                  <a:pt x="1591963" y="641455"/>
                </a:lnTo>
                <a:lnTo>
                  <a:pt x="1543086" y="645160"/>
                </a:lnTo>
                <a:lnTo>
                  <a:pt x="1496198" y="642514"/>
                </a:lnTo>
                <a:lnTo>
                  <a:pt x="1449247" y="636693"/>
                </a:lnTo>
                <a:lnTo>
                  <a:pt x="1400179" y="630872"/>
                </a:lnTo>
                <a:lnTo>
                  <a:pt x="1346942" y="628226"/>
                </a:lnTo>
                <a:lnTo>
                  <a:pt x="1298187" y="629546"/>
                </a:lnTo>
                <a:lnTo>
                  <a:pt x="1247926" y="632625"/>
                </a:lnTo>
                <a:lnTo>
                  <a:pt x="1196146" y="636144"/>
                </a:lnTo>
                <a:lnTo>
                  <a:pt x="1142832" y="638783"/>
                </a:lnTo>
                <a:lnTo>
                  <a:pt x="1087973" y="639223"/>
                </a:lnTo>
                <a:lnTo>
                  <a:pt x="1031554" y="636144"/>
                </a:lnTo>
                <a:lnTo>
                  <a:pt x="973562" y="628226"/>
                </a:lnTo>
                <a:lnTo>
                  <a:pt x="926388" y="617631"/>
                </a:lnTo>
                <a:lnTo>
                  <a:pt x="876417" y="603242"/>
                </a:lnTo>
                <a:lnTo>
                  <a:pt x="824577" y="586006"/>
                </a:lnTo>
                <a:lnTo>
                  <a:pt x="771796" y="566869"/>
                </a:lnTo>
                <a:lnTo>
                  <a:pt x="719002" y="546779"/>
                </a:lnTo>
                <a:lnTo>
                  <a:pt x="667125" y="526683"/>
                </a:lnTo>
                <a:lnTo>
                  <a:pt x="617091" y="507527"/>
                </a:lnTo>
                <a:lnTo>
                  <a:pt x="569829" y="490259"/>
                </a:lnTo>
                <a:lnTo>
                  <a:pt x="526268" y="475826"/>
                </a:lnTo>
                <a:lnTo>
                  <a:pt x="465354" y="455206"/>
                </a:lnTo>
                <a:lnTo>
                  <a:pt x="407509" y="433549"/>
                </a:lnTo>
                <a:lnTo>
                  <a:pt x="353770" y="414009"/>
                </a:lnTo>
                <a:lnTo>
                  <a:pt x="305175" y="399739"/>
                </a:lnTo>
                <a:lnTo>
                  <a:pt x="262760" y="393894"/>
                </a:lnTo>
                <a:lnTo>
                  <a:pt x="227564" y="399626"/>
                </a:lnTo>
                <a:lnTo>
                  <a:pt x="194926" y="426985"/>
                </a:lnTo>
                <a:lnTo>
                  <a:pt x="171103" y="472742"/>
                </a:lnTo>
                <a:lnTo>
                  <a:pt x="156131" y="527679"/>
                </a:lnTo>
                <a:lnTo>
                  <a:pt x="150047" y="582579"/>
                </a:lnTo>
                <a:lnTo>
                  <a:pt x="152888" y="628226"/>
                </a:lnTo>
                <a:lnTo>
                  <a:pt x="174724" y="673363"/>
                </a:lnTo>
                <a:lnTo>
                  <a:pt x="213848" y="713856"/>
                </a:lnTo>
                <a:lnTo>
                  <a:pt x="259830" y="749634"/>
                </a:lnTo>
                <a:lnTo>
                  <a:pt x="302240" y="780626"/>
                </a:lnTo>
                <a:lnTo>
                  <a:pt x="350008" y="805070"/>
                </a:lnTo>
                <a:lnTo>
                  <a:pt x="404919" y="823584"/>
                </a:lnTo>
                <a:lnTo>
                  <a:pt x="445829" y="839669"/>
                </a:lnTo>
                <a:lnTo>
                  <a:pt x="451592" y="856826"/>
                </a:lnTo>
                <a:lnTo>
                  <a:pt x="451592" y="1237826"/>
                </a:lnTo>
                <a:lnTo>
                  <a:pt x="493823" y="1218221"/>
                </a:lnTo>
                <a:lnTo>
                  <a:pt x="537301" y="1194270"/>
                </a:lnTo>
                <a:lnTo>
                  <a:pt x="581414" y="1167214"/>
                </a:lnTo>
                <a:lnTo>
                  <a:pt x="625545" y="1138296"/>
                </a:lnTo>
                <a:lnTo>
                  <a:pt x="669080" y="1108757"/>
                </a:lnTo>
                <a:lnTo>
                  <a:pt x="711405" y="1079838"/>
                </a:lnTo>
                <a:lnTo>
                  <a:pt x="751905" y="1052782"/>
                </a:lnTo>
                <a:lnTo>
                  <a:pt x="789966" y="1028831"/>
                </a:lnTo>
                <a:lnTo>
                  <a:pt x="824972" y="1009226"/>
                </a:lnTo>
                <a:lnTo>
                  <a:pt x="877891" y="984111"/>
                </a:lnTo>
                <a:lnTo>
                  <a:pt x="921337" y="967590"/>
                </a:lnTo>
                <a:lnTo>
                  <a:pt x="960650" y="956008"/>
                </a:lnTo>
                <a:lnTo>
                  <a:pt x="1001170" y="945706"/>
                </a:lnTo>
                <a:lnTo>
                  <a:pt x="1048238" y="933026"/>
                </a:lnTo>
                <a:lnTo>
                  <a:pt x="1091901" y="919550"/>
                </a:lnTo>
                <a:lnTo>
                  <a:pt x="1136686" y="904973"/>
                </a:lnTo>
                <a:lnTo>
                  <a:pt x="1183588" y="890354"/>
                </a:lnTo>
                <a:lnTo>
                  <a:pt x="1233601" y="876751"/>
                </a:lnTo>
                <a:lnTo>
                  <a:pt x="1287721" y="865222"/>
                </a:lnTo>
                <a:lnTo>
                  <a:pt x="1346942" y="856826"/>
                </a:lnTo>
                <a:lnTo>
                  <a:pt x="1390905" y="853414"/>
                </a:lnTo>
                <a:lnTo>
                  <a:pt x="1439170" y="851602"/>
                </a:lnTo>
                <a:lnTo>
                  <a:pt x="1490508" y="851069"/>
                </a:lnTo>
                <a:lnTo>
                  <a:pt x="1543690" y="851495"/>
                </a:lnTo>
                <a:lnTo>
                  <a:pt x="1597487" y="852561"/>
                </a:lnTo>
                <a:lnTo>
                  <a:pt x="1650669" y="853948"/>
                </a:lnTo>
                <a:lnTo>
                  <a:pt x="1702008" y="855334"/>
                </a:lnTo>
                <a:lnTo>
                  <a:pt x="1750273" y="856400"/>
                </a:lnTo>
                <a:lnTo>
                  <a:pt x="1794236" y="856826"/>
                </a:lnTo>
                <a:lnTo>
                  <a:pt x="2092940" y="856826"/>
                </a:lnTo>
                <a:lnTo>
                  <a:pt x="2142332" y="855507"/>
                </a:lnTo>
                <a:lnTo>
                  <a:pt x="2194070" y="852427"/>
                </a:lnTo>
                <a:lnTo>
                  <a:pt x="2247515" y="848908"/>
                </a:lnTo>
                <a:lnTo>
                  <a:pt x="2302025" y="846269"/>
                </a:lnTo>
                <a:lnTo>
                  <a:pt x="2356963" y="845829"/>
                </a:lnTo>
                <a:lnTo>
                  <a:pt x="2411687" y="848908"/>
                </a:lnTo>
                <a:lnTo>
                  <a:pt x="2465558" y="856826"/>
                </a:lnTo>
                <a:lnTo>
                  <a:pt x="2511355" y="869563"/>
                </a:lnTo>
                <a:lnTo>
                  <a:pt x="2555617" y="887711"/>
                </a:lnTo>
                <a:lnTo>
                  <a:pt x="2599235" y="909467"/>
                </a:lnTo>
                <a:lnTo>
                  <a:pt x="2643104" y="933026"/>
                </a:lnTo>
                <a:lnTo>
                  <a:pt x="2688115" y="956586"/>
                </a:lnTo>
                <a:lnTo>
                  <a:pt x="2735163" y="978341"/>
                </a:lnTo>
                <a:lnTo>
                  <a:pt x="2785139" y="996489"/>
                </a:lnTo>
                <a:lnTo>
                  <a:pt x="2834747" y="1008234"/>
                </a:lnTo>
                <a:lnTo>
                  <a:pt x="2834747" y="435976"/>
                </a:lnTo>
                <a:lnTo>
                  <a:pt x="2838938" y="399626"/>
                </a:lnTo>
                <a:lnTo>
                  <a:pt x="2864724" y="380729"/>
                </a:lnTo>
                <a:lnTo>
                  <a:pt x="2907152" y="367317"/>
                </a:lnTo>
                <a:lnTo>
                  <a:pt x="2959090" y="355735"/>
                </a:lnTo>
                <a:lnTo>
                  <a:pt x="3013405" y="342324"/>
                </a:lnTo>
                <a:lnTo>
                  <a:pt x="3062966" y="323426"/>
                </a:lnTo>
                <a:lnTo>
                  <a:pt x="3104586" y="302454"/>
                </a:lnTo>
                <a:lnTo>
                  <a:pt x="3151329" y="278327"/>
                </a:lnTo>
                <a:lnTo>
                  <a:pt x="3198030" y="252084"/>
                </a:lnTo>
                <a:lnTo>
                  <a:pt x="3239524" y="224761"/>
                </a:lnTo>
                <a:lnTo>
                  <a:pt x="3270646" y="197396"/>
                </a:lnTo>
                <a:lnTo>
                  <a:pt x="3286232" y="171026"/>
                </a:lnTo>
                <a:close/>
              </a:path>
              <a:path w="3533775" h="1316990">
                <a:moveTo>
                  <a:pt x="3533691" y="775768"/>
                </a:moveTo>
                <a:lnTo>
                  <a:pt x="3529548" y="737133"/>
                </a:lnTo>
                <a:lnTo>
                  <a:pt x="3479792" y="684285"/>
                </a:lnTo>
                <a:lnTo>
                  <a:pt x="3436778" y="668387"/>
                </a:lnTo>
                <a:lnTo>
                  <a:pt x="3386596" y="654939"/>
                </a:lnTo>
                <a:lnTo>
                  <a:pt x="3334622" y="642149"/>
                </a:lnTo>
                <a:lnTo>
                  <a:pt x="3286232" y="628226"/>
                </a:lnTo>
                <a:lnTo>
                  <a:pt x="3240262" y="611889"/>
                </a:lnTo>
                <a:lnTo>
                  <a:pt x="3193158" y="594271"/>
                </a:lnTo>
                <a:lnTo>
                  <a:pt x="3146713" y="577203"/>
                </a:lnTo>
                <a:lnTo>
                  <a:pt x="3102718" y="562511"/>
                </a:lnTo>
                <a:lnTo>
                  <a:pt x="3062966" y="552026"/>
                </a:lnTo>
                <a:lnTo>
                  <a:pt x="3018520" y="550097"/>
                </a:lnTo>
                <a:lnTo>
                  <a:pt x="2978860" y="556598"/>
                </a:lnTo>
                <a:lnTo>
                  <a:pt x="2943915" y="560813"/>
                </a:lnTo>
                <a:lnTo>
                  <a:pt x="2913614" y="552026"/>
                </a:lnTo>
                <a:lnTo>
                  <a:pt x="2882657" y="522963"/>
                </a:lnTo>
                <a:lnTo>
                  <a:pt x="2852844" y="480684"/>
                </a:lnTo>
                <a:lnTo>
                  <a:pt x="2834747" y="435976"/>
                </a:lnTo>
                <a:lnTo>
                  <a:pt x="2834747" y="1008234"/>
                </a:lnTo>
                <a:lnTo>
                  <a:pt x="2886821" y="1016016"/>
                </a:lnTo>
                <a:lnTo>
                  <a:pt x="2939820" y="1021296"/>
                </a:lnTo>
                <a:lnTo>
                  <a:pt x="2996377" y="1025068"/>
                </a:lnTo>
                <a:lnTo>
                  <a:pt x="3054931" y="1027331"/>
                </a:lnTo>
                <a:lnTo>
                  <a:pt x="3113924" y="1028086"/>
                </a:lnTo>
                <a:lnTo>
                  <a:pt x="3171798" y="1027331"/>
                </a:lnTo>
                <a:lnTo>
                  <a:pt x="3226991" y="1025068"/>
                </a:lnTo>
                <a:lnTo>
                  <a:pt x="3277947" y="1021296"/>
                </a:lnTo>
                <a:lnTo>
                  <a:pt x="3323106" y="1016016"/>
                </a:lnTo>
                <a:lnTo>
                  <a:pt x="3360908" y="1009226"/>
                </a:lnTo>
                <a:lnTo>
                  <a:pt x="3417040" y="988622"/>
                </a:lnTo>
                <a:lnTo>
                  <a:pt x="3454628" y="959422"/>
                </a:lnTo>
                <a:lnTo>
                  <a:pt x="3479085" y="925284"/>
                </a:lnTo>
                <a:lnTo>
                  <a:pt x="3495824" y="889866"/>
                </a:lnTo>
                <a:lnTo>
                  <a:pt x="3526119" y="816833"/>
                </a:lnTo>
                <a:lnTo>
                  <a:pt x="3533691" y="775768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99441" y="5435769"/>
            <a:ext cx="3533775" cy="1316990"/>
          </a:xfrm>
          <a:custGeom>
            <a:avLst/>
            <a:gdLst/>
            <a:ahLst/>
            <a:cxnLst/>
            <a:rect l="l" t="t" r="r" b="b"/>
            <a:pathLst>
              <a:path w="3533775" h="1316990">
                <a:moveTo>
                  <a:pt x="302240" y="780626"/>
                </a:moveTo>
                <a:lnTo>
                  <a:pt x="259830" y="749634"/>
                </a:lnTo>
                <a:lnTo>
                  <a:pt x="213848" y="713856"/>
                </a:lnTo>
                <a:lnTo>
                  <a:pt x="174724" y="673363"/>
                </a:lnTo>
                <a:lnTo>
                  <a:pt x="152888" y="628226"/>
                </a:lnTo>
                <a:lnTo>
                  <a:pt x="150047" y="582579"/>
                </a:lnTo>
                <a:lnTo>
                  <a:pt x="156131" y="527679"/>
                </a:lnTo>
                <a:lnTo>
                  <a:pt x="171103" y="472742"/>
                </a:lnTo>
                <a:lnTo>
                  <a:pt x="194926" y="426985"/>
                </a:lnTo>
                <a:lnTo>
                  <a:pt x="227564" y="399626"/>
                </a:lnTo>
                <a:lnTo>
                  <a:pt x="262760" y="393894"/>
                </a:lnTo>
                <a:lnTo>
                  <a:pt x="305175" y="399739"/>
                </a:lnTo>
                <a:lnTo>
                  <a:pt x="353770" y="414009"/>
                </a:lnTo>
                <a:lnTo>
                  <a:pt x="407509" y="433549"/>
                </a:lnTo>
                <a:lnTo>
                  <a:pt x="465354" y="455206"/>
                </a:lnTo>
                <a:lnTo>
                  <a:pt x="526268" y="475826"/>
                </a:lnTo>
                <a:lnTo>
                  <a:pt x="569829" y="490259"/>
                </a:lnTo>
                <a:lnTo>
                  <a:pt x="617091" y="507527"/>
                </a:lnTo>
                <a:lnTo>
                  <a:pt x="667125" y="526683"/>
                </a:lnTo>
                <a:lnTo>
                  <a:pt x="719002" y="546779"/>
                </a:lnTo>
                <a:lnTo>
                  <a:pt x="771796" y="566869"/>
                </a:lnTo>
                <a:lnTo>
                  <a:pt x="824577" y="586006"/>
                </a:lnTo>
                <a:lnTo>
                  <a:pt x="876417" y="603242"/>
                </a:lnTo>
                <a:lnTo>
                  <a:pt x="926388" y="617631"/>
                </a:lnTo>
                <a:lnTo>
                  <a:pt x="973562" y="628226"/>
                </a:lnTo>
                <a:lnTo>
                  <a:pt x="1031554" y="636144"/>
                </a:lnTo>
                <a:lnTo>
                  <a:pt x="1087973" y="639223"/>
                </a:lnTo>
                <a:lnTo>
                  <a:pt x="1142832" y="638783"/>
                </a:lnTo>
                <a:lnTo>
                  <a:pt x="1196146" y="636144"/>
                </a:lnTo>
                <a:lnTo>
                  <a:pt x="1247926" y="632625"/>
                </a:lnTo>
                <a:lnTo>
                  <a:pt x="1298187" y="629546"/>
                </a:lnTo>
                <a:lnTo>
                  <a:pt x="1346942" y="628226"/>
                </a:lnTo>
                <a:lnTo>
                  <a:pt x="1400179" y="630872"/>
                </a:lnTo>
                <a:lnTo>
                  <a:pt x="1449247" y="636693"/>
                </a:lnTo>
                <a:lnTo>
                  <a:pt x="1496198" y="642514"/>
                </a:lnTo>
                <a:lnTo>
                  <a:pt x="1543086" y="645160"/>
                </a:lnTo>
                <a:lnTo>
                  <a:pt x="1591963" y="641455"/>
                </a:lnTo>
                <a:lnTo>
                  <a:pt x="1644884" y="628226"/>
                </a:lnTo>
                <a:lnTo>
                  <a:pt x="1683101" y="612861"/>
                </a:lnTo>
                <a:lnTo>
                  <a:pt x="1722867" y="592792"/>
                </a:lnTo>
                <a:lnTo>
                  <a:pt x="1763869" y="568960"/>
                </a:lnTo>
                <a:lnTo>
                  <a:pt x="1805792" y="542305"/>
                </a:lnTo>
                <a:lnTo>
                  <a:pt x="1848324" y="513769"/>
                </a:lnTo>
                <a:lnTo>
                  <a:pt x="1891151" y="484293"/>
                </a:lnTo>
                <a:lnTo>
                  <a:pt x="1933959" y="454816"/>
                </a:lnTo>
                <a:lnTo>
                  <a:pt x="1976434" y="426280"/>
                </a:lnTo>
                <a:lnTo>
                  <a:pt x="2018264" y="399626"/>
                </a:lnTo>
                <a:lnTo>
                  <a:pt x="2060092" y="373800"/>
                </a:lnTo>
                <a:lnTo>
                  <a:pt x="2102560" y="347334"/>
                </a:lnTo>
                <a:lnTo>
                  <a:pt x="2145348" y="320548"/>
                </a:lnTo>
                <a:lnTo>
                  <a:pt x="2188136" y="293761"/>
                </a:lnTo>
                <a:lnTo>
                  <a:pt x="2230605" y="267295"/>
                </a:lnTo>
                <a:lnTo>
                  <a:pt x="2272433" y="241469"/>
                </a:lnTo>
                <a:lnTo>
                  <a:pt x="2313302" y="216602"/>
                </a:lnTo>
                <a:lnTo>
                  <a:pt x="2352891" y="193014"/>
                </a:lnTo>
                <a:lnTo>
                  <a:pt x="2390882" y="171026"/>
                </a:lnTo>
                <a:lnTo>
                  <a:pt x="2436180" y="143990"/>
                </a:lnTo>
                <a:lnTo>
                  <a:pt x="2477359" y="117553"/>
                </a:lnTo>
                <a:lnTo>
                  <a:pt x="2516365" y="92409"/>
                </a:lnTo>
                <a:lnTo>
                  <a:pt x="2555145" y="69251"/>
                </a:lnTo>
                <a:lnTo>
                  <a:pt x="2595644" y="48773"/>
                </a:lnTo>
                <a:lnTo>
                  <a:pt x="2639809" y="31667"/>
                </a:lnTo>
                <a:lnTo>
                  <a:pt x="2689586" y="18626"/>
                </a:lnTo>
                <a:lnTo>
                  <a:pt x="2734377" y="11176"/>
                </a:lnTo>
                <a:lnTo>
                  <a:pt x="2784720" y="5588"/>
                </a:lnTo>
                <a:lnTo>
                  <a:pt x="2838768" y="1862"/>
                </a:lnTo>
                <a:lnTo>
                  <a:pt x="2894680" y="0"/>
                </a:lnTo>
                <a:lnTo>
                  <a:pt x="2950610" y="0"/>
                </a:lnTo>
                <a:lnTo>
                  <a:pt x="3004715" y="1862"/>
                </a:lnTo>
                <a:lnTo>
                  <a:pt x="3055151" y="5588"/>
                </a:lnTo>
                <a:lnTo>
                  <a:pt x="3100075" y="11176"/>
                </a:lnTo>
                <a:lnTo>
                  <a:pt x="3137642" y="18626"/>
                </a:lnTo>
                <a:lnTo>
                  <a:pt x="3192378" y="39231"/>
                </a:lnTo>
                <a:lnTo>
                  <a:pt x="3236470" y="68430"/>
                </a:lnTo>
                <a:lnTo>
                  <a:pt x="3268053" y="102568"/>
                </a:lnTo>
                <a:lnTo>
                  <a:pt x="3285262" y="137986"/>
                </a:lnTo>
                <a:lnTo>
                  <a:pt x="3286232" y="171026"/>
                </a:lnTo>
                <a:lnTo>
                  <a:pt x="3270646" y="197396"/>
                </a:lnTo>
                <a:lnTo>
                  <a:pt x="3239524" y="224761"/>
                </a:lnTo>
                <a:lnTo>
                  <a:pt x="3198030" y="252084"/>
                </a:lnTo>
                <a:lnTo>
                  <a:pt x="3151329" y="278327"/>
                </a:lnTo>
                <a:lnTo>
                  <a:pt x="3104586" y="302454"/>
                </a:lnTo>
                <a:lnTo>
                  <a:pt x="3062966" y="323426"/>
                </a:lnTo>
                <a:lnTo>
                  <a:pt x="3013405" y="342324"/>
                </a:lnTo>
                <a:lnTo>
                  <a:pt x="2959090" y="355735"/>
                </a:lnTo>
                <a:lnTo>
                  <a:pt x="2907152" y="367317"/>
                </a:lnTo>
                <a:lnTo>
                  <a:pt x="2864724" y="380729"/>
                </a:lnTo>
                <a:lnTo>
                  <a:pt x="2838938" y="399626"/>
                </a:lnTo>
                <a:lnTo>
                  <a:pt x="2834747" y="435976"/>
                </a:lnTo>
                <a:lnTo>
                  <a:pt x="2852844" y="480684"/>
                </a:lnTo>
                <a:lnTo>
                  <a:pt x="2882657" y="522963"/>
                </a:lnTo>
                <a:lnTo>
                  <a:pt x="2913614" y="552026"/>
                </a:lnTo>
                <a:lnTo>
                  <a:pt x="2943915" y="560813"/>
                </a:lnTo>
                <a:lnTo>
                  <a:pt x="2978860" y="556598"/>
                </a:lnTo>
                <a:lnTo>
                  <a:pt x="3018520" y="550097"/>
                </a:lnTo>
                <a:lnTo>
                  <a:pt x="3062966" y="552026"/>
                </a:lnTo>
                <a:lnTo>
                  <a:pt x="3102718" y="562511"/>
                </a:lnTo>
                <a:lnTo>
                  <a:pt x="3146713" y="577203"/>
                </a:lnTo>
                <a:lnTo>
                  <a:pt x="3193158" y="594271"/>
                </a:lnTo>
                <a:lnTo>
                  <a:pt x="3240262" y="611889"/>
                </a:lnTo>
                <a:lnTo>
                  <a:pt x="3286232" y="628226"/>
                </a:lnTo>
                <a:lnTo>
                  <a:pt x="3334622" y="642149"/>
                </a:lnTo>
                <a:lnTo>
                  <a:pt x="3386596" y="654939"/>
                </a:lnTo>
                <a:lnTo>
                  <a:pt x="3436778" y="668387"/>
                </a:lnTo>
                <a:lnTo>
                  <a:pt x="3479792" y="684285"/>
                </a:lnTo>
                <a:lnTo>
                  <a:pt x="3510260" y="704426"/>
                </a:lnTo>
                <a:lnTo>
                  <a:pt x="3529548" y="737133"/>
                </a:lnTo>
                <a:lnTo>
                  <a:pt x="3533691" y="775768"/>
                </a:lnTo>
                <a:lnTo>
                  <a:pt x="3526119" y="816833"/>
                </a:lnTo>
                <a:lnTo>
                  <a:pt x="3510260" y="856826"/>
                </a:lnTo>
                <a:lnTo>
                  <a:pt x="3479085" y="925284"/>
                </a:lnTo>
                <a:lnTo>
                  <a:pt x="3454628" y="959422"/>
                </a:lnTo>
                <a:lnTo>
                  <a:pt x="3417040" y="988622"/>
                </a:lnTo>
                <a:lnTo>
                  <a:pt x="3360908" y="1009226"/>
                </a:lnTo>
                <a:lnTo>
                  <a:pt x="3323106" y="1016016"/>
                </a:lnTo>
                <a:lnTo>
                  <a:pt x="3277947" y="1021296"/>
                </a:lnTo>
                <a:lnTo>
                  <a:pt x="3226991" y="1025068"/>
                </a:lnTo>
                <a:lnTo>
                  <a:pt x="3171798" y="1027331"/>
                </a:lnTo>
                <a:lnTo>
                  <a:pt x="3113924" y="1028086"/>
                </a:lnTo>
                <a:lnTo>
                  <a:pt x="3054931" y="1027331"/>
                </a:lnTo>
                <a:lnTo>
                  <a:pt x="2996377" y="1025068"/>
                </a:lnTo>
                <a:lnTo>
                  <a:pt x="2939820" y="1021296"/>
                </a:lnTo>
                <a:lnTo>
                  <a:pt x="2886821" y="1016016"/>
                </a:lnTo>
                <a:lnTo>
                  <a:pt x="2838938" y="1009226"/>
                </a:lnTo>
                <a:lnTo>
                  <a:pt x="2785139" y="996489"/>
                </a:lnTo>
                <a:lnTo>
                  <a:pt x="2735163" y="978341"/>
                </a:lnTo>
                <a:lnTo>
                  <a:pt x="2688115" y="956586"/>
                </a:lnTo>
                <a:lnTo>
                  <a:pt x="2643104" y="933026"/>
                </a:lnTo>
                <a:lnTo>
                  <a:pt x="2599235" y="909467"/>
                </a:lnTo>
                <a:lnTo>
                  <a:pt x="2555617" y="887711"/>
                </a:lnTo>
                <a:lnTo>
                  <a:pt x="2511355" y="869563"/>
                </a:lnTo>
                <a:lnTo>
                  <a:pt x="2465558" y="856826"/>
                </a:lnTo>
                <a:lnTo>
                  <a:pt x="2411687" y="848908"/>
                </a:lnTo>
                <a:lnTo>
                  <a:pt x="2356963" y="845829"/>
                </a:lnTo>
                <a:lnTo>
                  <a:pt x="2302025" y="846269"/>
                </a:lnTo>
                <a:lnTo>
                  <a:pt x="2247515" y="848908"/>
                </a:lnTo>
                <a:lnTo>
                  <a:pt x="2194070" y="852427"/>
                </a:lnTo>
                <a:lnTo>
                  <a:pt x="2142332" y="855507"/>
                </a:lnTo>
                <a:lnTo>
                  <a:pt x="2092940" y="856826"/>
                </a:lnTo>
                <a:lnTo>
                  <a:pt x="2040545" y="856826"/>
                </a:lnTo>
                <a:lnTo>
                  <a:pt x="1993315" y="856826"/>
                </a:lnTo>
                <a:lnTo>
                  <a:pt x="1948160" y="856826"/>
                </a:lnTo>
                <a:lnTo>
                  <a:pt x="1901988" y="856826"/>
                </a:lnTo>
                <a:lnTo>
                  <a:pt x="1851710" y="856826"/>
                </a:lnTo>
                <a:lnTo>
                  <a:pt x="1794236" y="856826"/>
                </a:lnTo>
                <a:lnTo>
                  <a:pt x="1750273" y="856400"/>
                </a:lnTo>
                <a:lnTo>
                  <a:pt x="1702008" y="855334"/>
                </a:lnTo>
                <a:lnTo>
                  <a:pt x="1650669" y="853948"/>
                </a:lnTo>
                <a:lnTo>
                  <a:pt x="1597487" y="852561"/>
                </a:lnTo>
                <a:lnTo>
                  <a:pt x="1543690" y="851495"/>
                </a:lnTo>
                <a:lnTo>
                  <a:pt x="1490508" y="851069"/>
                </a:lnTo>
                <a:lnTo>
                  <a:pt x="1439170" y="851602"/>
                </a:lnTo>
                <a:lnTo>
                  <a:pt x="1390905" y="853414"/>
                </a:lnTo>
                <a:lnTo>
                  <a:pt x="1346942" y="856826"/>
                </a:lnTo>
                <a:lnTo>
                  <a:pt x="1287721" y="865222"/>
                </a:lnTo>
                <a:lnTo>
                  <a:pt x="1233601" y="876751"/>
                </a:lnTo>
                <a:lnTo>
                  <a:pt x="1183588" y="890354"/>
                </a:lnTo>
                <a:lnTo>
                  <a:pt x="1136686" y="904973"/>
                </a:lnTo>
                <a:lnTo>
                  <a:pt x="1091901" y="919550"/>
                </a:lnTo>
                <a:lnTo>
                  <a:pt x="1048238" y="933026"/>
                </a:lnTo>
                <a:lnTo>
                  <a:pt x="1001170" y="945706"/>
                </a:lnTo>
                <a:lnTo>
                  <a:pt x="960650" y="956008"/>
                </a:lnTo>
                <a:lnTo>
                  <a:pt x="921337" y="967590"/>
                </a:lnTo>
                <a:lnTo>
                  <a:pt x="877891" y="984111"/>
                </a:lnTo>
                <a:lnTo>
                  <a:pt x="824972" y="1009226"/>
                </a:lnTo>
                <a:lnTo>
                  <a:pt x="789966" y="1028831"/>
                </a:lnTo>
                <a:lnTo>
                  <a:pt x="751905" y="1052782"/>
                </a:lnTo>
                <a:lnTo>
                  <a:pt x="711405" y="1079838"/>
                </a:lnTo>
                <a:lnTo>
                  <a:pt x="669080" y="1108757"/>
                </a:lnTo>
                <a:lnTo>
                  <a:pt x="625545" y="1138296"/>
                </a:lnTo>
                <a:lnTo>
                  <a:pt x="581414" y="1167214"/>
                </a:lnTo>
                <a:lnTo>
                  <a:pt x="537301" y="1194270"/>
                </a:lnTo>
                <a:lnTo>
                  <a:pt x="493823" y="1218221"/>
                </a:lnTo>
                <a:lnTo>
                  <a:pt x="451592" y="1237826"/>
                </a:lnTo>
                <a:lnTo>
                  <a:pt x="402952" y="1256290"/>
                </a:lnTo>
                <a:lnTo>
                  <a:pt x="351365" y="1273092"/>
                </a:lnTo>
                <a:lnTo>
                  <a:pt x="298599" y="1287788"/>
                </a:lnTo>
                <a:lnTo>
                  <a:pt x="246423" y="1299929"/>
                </a:lnTo>
                <a:lnTo>
                  <a:pt x="196604" y="1309070"/>
                </a:lnTo>
                <a:lnTo>
                  <a:pt x="150911" y="1314764"/>
                </a:lnTo>
                <a:lnTo>
                  <a:pt x="111112" y="1316565"/>
                </a:lnTo>
                <a:lnTo>
                  <a:pt x="78974" y="1314026"/>
                </a:lnTo>
                <a:lnTo>
                  <a:pt x="33980" y="1291928"/>
                </a:lnTo>
                <a:lnTo>
                  <a:pt x="8774" y="1252114"/>
                </a:lnTo>
                <a:lnTo>
                  <a:pt x="0" y="1205155"/>
                </a:lnTo>
                <a:lnTo>
                  <a:pt x="4298" y="1161626"/>
                </a:lnTo>
                <a:lnTo>
                  <a:pt x="22264" y="1123455"/>
                </a:lnTo>
                <a:lnTo>
                  <a:pt x="55447" y="1085426"/>
                </a:lnTo>
                <a:lnTo>
                  <a:pt x="100202" y="1047398"/>
                </a:lnTo>
                <a:lnTo>
                  <a:pt x="152888" y="1009226"/>
                </a:lnTo>
                <a:lnTo>
                  <a:pt x="191627" y="986028"/>
                </a:lnTo>
                <a:lnTo>
                  <a:pt x="240364" y="961085"/>
                </a:lnTo>
                <a:lnTo>
                  <a:pt x="293887" y="935728"/>
                </a:lnTo>
                <a:lnTo>
                  <a:pt x="346982" y="911290"/>
                </a:lnTo>
                <a:lnTo>
                  <a:pt x="394439" y="889106"/>
                </a:lnTo>
                <a:lnTo>
                  <a:pt x="431047" y="870507"/>
                </a:lnTo>
                <a:lnTo>
                  <a:pt x="451592" y="856826"/>
                </a:lnTo>
                <a:lnTo>
                  <a:pt x="445829" y="839669"/>
                </a:lnTo>
                <a:lnTo>
                  <a:pt x="404919" y="823584"/>
                </a:lnTo>
                <a:lnTo>
                  <a:pt x="350008" y="805070"/>
                </a:lnTo>
                <a:lnTo>
                  <a:pt x="302240" y="78062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707507" y="5870447"/>
            <a:ext cx="1949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32827" y="5378196"/>
            <a:ext cx="838200" cy="381000"/>
          </a:xfrm>
          <a:custGeom>
            <a:avLst/>
            <a:gdLst/>
            <a:ahLst/>
            <a:cxnLst/>
            <a:rect l="l" t="t" r="r" b="b"/>
            <a:pathLst>
              <a:path w="838200" h="381000">
                <a:moveTo>
                  <a:pt x="0" y="0"/>
                </a:moveTo>
                <a:lnTo>
                  <a:pt x="0" y="381000"/>
                </a:lnTo>
                <a:lnTo>
                  <a:pt x="838200" y="381000"/>
                </a:lnTo>
                <a:lnTo>
                  <a:pt x="838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32827" y="5378196"/>
            <a:ext cx="838200" cy="381000"/>
          </a:xfrm>
          <a:custGeom>
            <a:avLst/>
            <a:gdLst/>
            <a:ahLst/>
            <a:cxnLst/>
            <a:rect l="l" t="t" r="r" b="b"/>
            <a:pathLst>
              <a:path w="838200" h="381000">
                <a:moveTo>
                  <a:pt x="0" y="0"/>
                </a:moveTo>
                <a:lnTo>
                  <a:pt x="0" y="381000"/>
                </a:lnTo>
                <a:lnTo>
                  <a:pt x="838200" y="381000"/>
                </a:lnTo>
                <a:lnTo>
                  <a:pt x="8382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632827" y="5987796"/>
            <a:ext cx="838200" cy="381000"/>
          </a:xfrm>
          <a:custGeom>
            <a:avLst/>
            <a:gdLst/>
            <a:ahLst/>
            <a:cxnLst/>
            <a:rect l="l" t="t" r="r" b="b"/>
            <a:pathLst>
              <a:path w="838200" h="381000">
                <a:moveTo>
                  <a:pt x="0" y="0"/>
                </a:moveTo>
                <a:lnTo>
                  <a:pt x="0" y="381000"/>
                </a:lnTo>
                <a:lnTo>
                  <a:pt x="838200" y="381000"/>
                </a:lnTo>
                <a:lnTo>
                  <a:pt x="838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32827" y="5987796"/>
            <a:ext cx="838200" cy="381000"/>
          </a:xfrm>
          <a:custGeom>
            <a:avLst/>
            <a:gdLst/>
            <a:ahLst/>
            <a:cxnLst/>
            <a:rect l="l" t="t" r="r" b="b"/>
            <a:pathLst>
              <a:path w="838200" h="381000">
                <a:moveTo>
                  <a:pt x="0" y="0"/>
                </a:moveTo>
                <a:lnTo>
                  <a:pt x="0" y="381000"/>
                </a:lnTo>
                <a:lnTo>
                  <a:pt x="838200" y="381000"/>
                </a:lnTo>
                <a:lnTo>
                  <a:pt x="8382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677795" y="5245729"/>
            <a:ext cx="245745" cy="1078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4765">
              <a:lnSpc>
                <a:spcPct val="145800"/>
              </a:lnSpc>
            </a:pPr>
            <a:r>
              <a:rPr dirty="0" sz="2400" b="1">
                <a:latin typeface="Times New Roman"/>
                <a:cs typeface="Times New Roman"/>
              </a:rPr>
              <a:t>S 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21663" y="6556247"/>
            <a:ext cx="130556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S + D = 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399415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考试内容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97507" y="2110485"/>
            <a:ext cx="7747634" cy="3649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平时作业50%，考试成绩50%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平时作业选择下列两个之一：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848994" algn="l"/>
              </a:tabLst>
            </a:pPr>
            <a:r>
              <a:rPr dirty="0" sz="2000" spc="-335">
                <a:solidFill>
                  <a:srgbClr val="EE2B0A"/>
                </a:solidFill>
                <a:latin typeface="Segoe UI Symbol"/>
                <a:cs typeface="Segoe UI Symbol"/>
              </a:rPr>
              <a:t>➢</a:t>
            </a:r>
            <a:r>
              <a:rPr dirty="0" sz="2000" spc="-33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分组完成一个大作业</a:t>
            </a:r>
            <a:endParaRPr sz="2800">
              <a:latin typeface="NSimSun"/>
              <a:cs typeface="NSimSun"/>
            </a:endParaRPr>
          </a:p>
          <a:p>
            <a:pPr marL="469900" marR="312420">
              <a:lnSpc>
                <a:spcPct val="100000"/>
              </a:lnSpc>
              <a:spcBef>
                <a:spcPts val="1685"/>
              </a:spcBef>
              <a:tabLst>
                <a:tab pos="848994" algn="l"/>
              </a:tabLst>
            </a:pPr>
            <a:r>
              <a:rPr dirty="0" sz="2000" spc="-335">
                <a:solidFill>
                  <a:srgbClr val="EE2B0A"/>
                </a:solidFill>
                <a:latin typeface="Segoe UI Symbol"/>
                <a:cs typeface="Segoe UI Symbol"/>
              </a:rPr>
              <a:t>➢</a:t>
            </a:r>
            <a:r>
              <a:rPr dirty="0" sz="2000" spc="-33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其他与图像处理相关的课题(需要上课老师 </a:t>
            </a:r>
            <a:r>
              <a:rPr dirty="0" sz="2800" spc="-15" b="1">
                <a:latin typeface="NSimSun"/>
                <a:cs typeface="NSimSun"/>
              </a:rPr>
              <a:t>认可)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35"/>
              </a:spcBef>
              <a:tabLst>
                <a:tab pos="42354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考试闭卷完成（基本概念、原理和算法）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81098" y="5546344"/>
            <a:ext cx="1518285" cy="558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具有D</a:t>
            </a:r>
            <a:r>
              <a:rPr dirty="0" baseline="-21164" sz="3150" spc="-7">
                <a:latin typeface="NSimSun"/>
                <a:cs typeface="NSimSun"/>
              </a:rPr>
              <a:t>4</a:t>
            </a:r>
            <a:endParaRPr baseline="-21164" sz="315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6548" y="5546344"/>
            <a:ext cx="225996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1的像素是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4011" y="6033274"/>
            <a:ext cx="246316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(x,y)的4邻域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0827" y="5041541"/>
            <a:ext cx="685800" cy="718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3615"/>
              </a:lnSpc>
            </a:pPr>
            <a:r>
              <a:rPr dirty="0" sz="3600" b="1">
                <a:solidFill>
                  <a:srgbClr val="FFCC00"/>
                </a:solidFill>
                <a:latin typeface="Times New Roman"/>
                <a:cs typeface="Times New Roman"/>
              </a:rPr>
              <a:t>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098" y="1068070"/>
            <a:ext cx="4228465" cy="4370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4769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D</a:t>
            </a:r>
            <a:r>
              <a:rPr dirty="0" baseline="-21164" sz="3150" spc="-15" b="1">
                <a:latin typeface="NSimSun"/>
                <a:cs typeface="NSimSun"/>
              </a:rPr>
              <a:t>4</a:t>
            </a:r>
            <a:r>
              <a:rPr dirty="0" sz="3200" spc="-15" b="1">
                <a:latin typeface="NSimSun"/>
                <a:cs typeface="NSimSun"/>
              </a:rPr>
              <a:t>距离举例</a:t>
            </a:r>
            <a:endParaRPr sz="3200">
              <a:latin typeface="NSimSun"/>
              <a:cs typeface="NSimSun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3035"/>
              </a:spcBef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2200" spc="-15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具有与(x,y)距离小于 等于某个值r的那些像 素形成一个菱形</a:t>
            </a:r>
            <a:endParaRPr sz="3200">
              <a:latin typeface="NSimSun"/>
              <a:cs typeface="NSimSun"/>
            </a:endParaRPr>
          </a:p>
          <a:p>
            <a:pPr marL="354965" marR="5080" indent="-342900">
              <a:lnSpc>
                <a:spcPct val="100000"/>
              </a:lnSpc>
              <a:spcBef>
                <a:spcPts val="755"/>
              </a:spcBef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例如，与点(x,y)（中 心点）D</a:t>
            </a:r>
            <a:r>
              <a:rPr dirty="0" baseline="-21164" sz="3150" spc="-15">
                <a:latin typeface="NSimSun"/>
                <a:cs typeface="NSimSun"/>
              </a:rPr>
              <a:t>4</a:t>
            </a:r>
            <a:r>
              <a:rPr dirty="0" sz="3200" spc="-5">
                <a:latin typeface="NSimSun"/>
                <a:cs typeface="NSimSun"/>
              </a:rPr>
              <a:t>距离小于等</a:t>
            </a:r>
            <a:r>
              <a:rPr dirty="0" sz="3200" spc="-5">
                <a:latin typeface="NSimSun"/>
                <a:cs typeface="NSimSun"/>
              </a:rPr>
              <a:t> 于2的像素，形成右边 固定距离的轮廓</a:t>
            </a:r>
            <a:endParaRPr sz="3200">
              <a:latin typeface="NSimSun"/>
              <a:cs typeface="NSimSu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180277" y="3011233"/>
          <a:ext cx="3443604" cy="3438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793"/>
                <a:gridCol w="685793"/>
                <a:gridCol w="685800"/>
                <a:gridCol w="685800"/>
                <a:gridCol w="685800"/>
              </a:tblGrid>
              <a:tr h="685800">
                <a:tc gridSpan="2"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85800"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85420">
                        <a:lnSpc>
                          <a:spcPts val="4270"/>
                        </a:lnSpc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866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FFCC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85800">
                <a:tc gridSpan="2"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891791"/>
            <a:ext cx="7772400" cy="2716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边界分段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分段算法：</a:t>
            </a:r>
            <a:endParaRPr sz="3200">
              <a:latin typeface="NSimSun"/>
              <a:cs typeface="NSimSun"/>
            </a:endParaRPr>
          </a:p>
          <a:p>
            <a:pPr marL="1155700" marR="5080" indent="-229235">
              <a:lnSpc>
                <a:spcPct val="100000"/>
              </a:lnSpc>
              <a:spcBef>
                <a:spcPts val="755"/>
              </a:spcBef>
              <a:tabLst>
                <a:tab pos="13589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3200" spc="45">
                <a:latin typeface="NSimSun"/>
                <a:cs typeface="NSimSun"/>
              </a:rPr>
              <a:t>给进入和离开凸起补集D的变换点打 </a:t>
            </a:r>
            <a:r>
              <a:rPr dirty="0" sz="3200" spc="-5">
                <a:latin typeface="NSimSun"/>
                <a:cs typeface="NSimSun"/>
              </a:rPr>
              <a:t>标记来划分边界段。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ts val="3750"/>
              </a:lnSpc>
              <a:spcBef>
                <a:spcPts val="760"/>
              </a:spcBef>
              <a:tabLst>
                <a:tab pos="13589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优点：不依赖于方向和比例的变化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19791" y="5098541"/>
            <a:ext cx="2590800" cy="838200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2590800" y="0"/>
                </a:moveTo>
                <a:lnTo>
                  <a:pt x="0" y="381000"/>
                </a:lnTo>
                <a:lnTo>
                  <a:pt x="304800" y="685800"/>
                </a:lnTo>
                <a:lnTo>
                  <a:pt x="914400" y="838200"/>
                </a:lnTo>
                <a:lnTo>
                  <a:pt x="1447800" y="685799"/>
                </a:lnTo>
                <a:lnTo>
                  <a:pt x="2133600" y="609599"/>
                </a:lnTo>
                <a:lnTo>
                  <a:pt x="2438400" y="380999"/>
                </a:lnTo>
                <a:lnTo>
                  <a:pt x="2590800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19791" y="5098541"/>
            <a:ext cx="2590800" cy="838200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0" y="381000"/>
                </a:moveTo>
                <a:lnTo>
                  <a:pt x="2590800" y="0"/>
                </a:lnTo>
                <a:lnTo>
                  <a:pt x="2438400" y="380999"/>
                </a:lnTo>
                <a:lnTo>
                  <a:pt x="2133600" y="609599"/>
                </a:lnTo>
                <a:lnTo>
                  <a:pt x="1447800" y="685799"/>
                </a:lnTo>
                <a:lnTo>
                  <a:pt x="914400" y="838200"/>
                </a:lnTo>
                <a:lnTo>
                  <a:pt x="304800" y="68580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53091" y="5708141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609600" y="228599"/>
                </a:moveTo>
                <a:lnTo>
                  <a:pt x="533400" y="76199"/>
                </a:lnTo>
                <a:lnTo>
                  <a:pt x="152400" y="0"/>
                </a:lnTo>
                <a:lnTo>
                  <a:pt x="0" y="533400"/>
                </a:lnTo>
                <a:lnTo>
                  <a:pt x="152400" y="533400"/>
                </a:lnTo>
                <a:lnTo>
                  <a:pt x="533400" y="380999"/>
                </a:lnTo>
                <a:lnTo>
                  <a:pt x="609600" y="228599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53091" y="5708141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152400" y="0"/>
                </a:moveTo>
                <a:lnTo>
                  <a:pt x="0" y="533400"/>
                </a:lnTo>
                <a:lnTo>
                  <a:pt x="152400" y="533400"/>
                </a:lnTo>
                <a:lnTo>
                  <a:pt x="533400" y="380999"/>
                </a:lnTo>
                <a:lnTo>
                  <a:pt x="609600" y="228599"/>
                </a:lnTo>
                <a:lnTo>
                  <a:pt x="533400" y="76199"/>
                </a:lnTo>
                <a:lnTo>
                  <a:pt x="1524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43591" y="5784341"/>
            <a:ext cx="3200400" cy="609600"/>
          </a:xfrm>
          <a:custGeom>
            <a:avLst/>
            <a:gdLst/>
            <a:ahLst/>
            <a:cxnLst/>
            <a:rect l="l" t="t" r="r" b="b"/>
            <a:pathLst>
              <a:path w="3200400" h="609600">
                <a:moveTo>
                  <a:pt x="3200400" y="304800"/>
                </a:moveTo>
                <a:lnTo>
                  <a:pt x="2971800" y="152400"/>
                </a:lnTo>
                <a:lnTo>
                  <a:pt x="2286000" y="0"/>
                </a:lnTo>
                <a:lnTo>
                  <a:pt x="1295400" y="76200"/>
                </a:lnTo>
                <a:lnTo>
                  <a:pt x="685800" y="152400"/>
                </a:lnTo>
                <a:lnTo>
                  <a:pt x="228600" y="381000"/>
                </a:lnTo>
                <a:lnTo>
                  <a:pt x="0" y="609600"/>
                </a:lnTo>
                <a:lnTo>
                  <a:pt x="3200400" y="30480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43591" y="5784341"/>
            <a:ext cx="3200400" cy="609600"/>
          </a:xfrm>
          <a:custGeom>
            <a:avLst/>
            <a:gdLst/>
            <a:ahLst/>
            <a:cxnLst/>
            <a:rect l="l" t="t" r="r" b="b"/>
            <a:pathLst>
              <a:path w="3200400" h="609600">
                <a:moveTo>
                  <a:pt x="3200400" y="304800"/>
                </a:moveTo>
                <a:lnTo>
                  <a:pt x="0" y="609600"/>
                </a:lnTo>
                <a:lnTo>
                  <a:pt x="228600" y="381000"/>
                </a:lnTo>
                <a:lnTo>
                  <a:pt x="685800" y="152400"/>
                </a:lnTo>
                <a:lnTo>
                  <a:pt x="1295400" y="76200"/>
                </a:lnTo>
                <a:lnTo>
                  <a:pt x="2286000" y="0"/>
                </a:lnTo>
                <a:lnTo>
                  <a:pt x="2971800" y="152400"/>
                </a:lnTo>
                <a:lnTo>
                  <a:pt x="32004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91491" y="5174741"/>
            <a:ext cx="1219200" cy="762000"/>
          </a:xfrm>
          <a:custGeom>
            <a:avLst/>
            <a:gdLst/>
            <a:ahLst/>
            <a:cxnLst/>
            <a:rect l="l" t="t" r="r" b="b"/>
            <a:pathLst>
              <a:path w="1219200" h="762000">
                <a:moveTo>
                  <a:pt x="1219200" y="677418"/>
                </a:moveTo>
                <a:lnTo>
                  <a:pt x="893826" y="0"/>
                </a:lnTo>
                <a:lnTo>
                  <a:pt x="162305" y="169926"/>
                </a:lnTo>
                <a:lnTo>
                  <a:pt x="0" y="423672"/>
                </a:lnTo>
                <a:lnTo>
                  <a:pt x="487680" y="762000"/>
                </a:lnTo>
                <a:lnTo>
                  <a:pt x="1219200" y="677418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91491" y="5174741"/>
            <a:ext cx="1219200" cy="762000"/>
          </a:xfrm>
          <a:custGeom>
            <a:avLst/>
            <a:gdLst/>
            <a:ahLst/>
            <a:cxnLst/>
            <a:rect l="l" t="t" r="r" b="b"/>
            <a:pathLst>
              <a:path w="1219200" h="762000">
                <a:moveTo>
                  <a:pt x="893826" y="0"/>
                </a:moveTo>
                <a:lnTo>
                  <a:pt x="1219200" y="677418"/>
                </a:lnTo>
                <a:lnTo>
                  <a:pt x="487680" y="762000"/>
                </a:lnTo>
                <a:lnTo>
                  <a:pt x="0" y="423672"/>
                </a:lnTo>
                <a:lnTo>
                  <a:pt x="162305" y="169926"/>
                </a:lnTo>
                <a:lnTo>
                  <a:pt x="893826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86917" y="5079915"/>
            <a:ext cx="3609975" cy="1316990"/>
          </a:xfrm>
          <a:custGeom>
            <a:avLst/>
            <a:gdLst/>
            <a:ahLst/>
            <a:cxnLst/>
            <a:rect l="l" t="t" r="r" b="b"/>
            <a:pathLst>
              <a:path w="3609975" h="1316989">
                <a:moveTo>
                  <a:pt x="461474" y="1237826"/>
                </a:moveTo>
                <a:lnTo>
                  <a:pt x="461474" y="856826"/>
                </a:lnTo>
                <a:lnTo>
                  <a:pt x="440431" y="870787"/>
                </a:lnTo>
                <a:lnTo>
                  <a:pt x="403046" y="889572"/>
                </a:lnTo>
                <a:lnTo>
                  <a:pt x="354625" y="911850"/>
                </a:lnTo>
                <a:lnTo>
                  <a:pt x="300472" y="936287"/>
                </a:lnTo>
                <a:lnTo>
                  <a:pt x="245892" y="961551"/>
                </a:lnTo>
                <a:lnTo>
                  <a:pt x="196191" y="986308"/>
                </a:lnTo>
                <a:lnTo>
                  <a:pt x="156674" y="1009226"/>
                </a:lnTo>
                <a:lnTo>
                  <a:pt x="102429" y="1047505"/>
                </a:lnTo>
                <a:lnTo>
                  <a:pt x="56471" y="1085712"/>
                </a:lnTo>
                <a:lnTo>
                  <a:pt x="22514" y="1123776"/>
                </a:lnTo>
                <a:lnTo>
                  <a:pt x="4274" y="1161626"/>
                </a:lnTo>
                <a:lnTo>
                  <a:pt x="0" y="1205263"/>
                </a:lnTo>
                <a:lnTo>
                  <a:pt x="8941" y="1252399"/>
                </a:lnTo>
                <a:lnTo>
                  <a:pt x="34599" y="1292250"/>
                </a:lnTo>
                <a:lnTo>
                  <a:pt x="80474" y="1314026"/>
                </a:lnTo>
                <a:lnTo>
                  <a:pt x="113503" y="1316565"/>
                </a:lnTo>
                <a:lnTo>
                  <a:pt x="154257" y="1314764"/>
                </a:lnTo>
                <a:lnTo>
                  <a:pt x="200958" y="1309070"/>
                </a:lnTo>
                <a:lnTo>
                  <a:pt x="251829" y="1299929"/>
                </a:lnTo>
                <a:lnTo>
                  <a:pt x="305093" y="1287788"/>
                </a:lnTo>
                <a:lnTo>
                  <a:pt x="358973" y="1273092"/>
                </a:lnTo>
                <a:lnTo>
                  <a:pt x="411692" y="1256290"/>
                </a:lnTo>
                <a:lnTo>
                  <a:pt x="461474" y="1237826"/>
                </a:lnTo>
                <a:close/>
              </a:path>
              <a:path w="3609975" h="1316989">
                <a:moveTo>
                  <a:pt x="3357074" y="171026"/>
                </a:moveTo>
                <a:lnTo>
                  <a:pt x="3337884" y="103117"/>
                </a:lnTo>
                <a:lnTo>
                  <a:pt x="3305611" y="68979"/>
                </a:lnTo>
                <a:lnTo>
                  <a:pt x="3260611" y="39596"/>
                </a:lnTo>
                <a:lnTo>
                  <a:pt x="3204674" y="18626"/>
                </a:lnTo>
                <a:lnTo>
                  <a:pt x="3166267" y="11175"/>
                </a:lnTo>
                <a:lnTo>
                  <a:pt x="3120371" y="5587"/>
                </a:lnTo>
                <a:lnTo>
                  <a:pt x="3068869" y="1862"/>
                </a:lnTo>
                <a:lnTo>
                  <a:pt x="3013641" y="0"/>
                </a:lnTo>
                <a:lnTo>
                  <a:pt x="2956569" y="0"/>
                </a:lnTo>
                <a:lnTo>
                  <a:pt x="2899535" y="1862"/>
                </a:lnTo>
                <a:lnTo>
                  <a:pt x="2844420" y="5587"/>
                </a:lnTo>
                <a:lnTo>
                  <a:pt x="2793106" y="11175"/>
                </a:lnTo>
                <a:lnTo>
                  <a:pt x="2747474" y="18626"/>
                </a:lnTo>
                <a:lnTo>
                  <a:pt x="2696520" y="31907"/>
                </a:lnTo>
                <a:lnTo>
                  <a:pt x="2651391" y="49106"/>
                </a:lnTo>
                <a:lnTo>
                  <a:pt x="2610074" y="69571"/>
                </a:lnTo>
                <a:lnTo>
                  <a:pt x="2570557" y="92649"/>
                </a:lnTo>
                <a:lnTo>
                  <a:pt x="2488869" y="144030"/>
                </a:lnTo>
                <a:lnTo>
                  <a:pt x="2442674" y="171026"/>
                </a:lnTo>
                <a:lnTo>
                  <a:pt x="2403669" y="193215"/>
                </a:lnTo>
                <a:lnTo>
                  <a:pt x="2363070" y="216909"/>
                </a:lnTo>
                <a:lnTo>
                  <a:pt x="2321205" y="241807"/>
                </a:lnTo>
                <a:lnTo>
                  <a:pt x="2278400" y="267609"/>
                </a:lnTo>
                <a:lnTo>
                  <a:pt x="2104291" y="373825"/>
                </a:lnTo>
                <a:lnTo>
                  <a:pt x="2061674" y="399626"/>
                </a:lnTo>
                <a:lnTo>
                  <a:pt x="2018856" y="426280"/>
                </a:lnTo>
                <a:lnTo>
                  <a:pt x="1975441" y="454816"/>
                </a:lnTo>
                <a:lnTo>
                  <a:pt x="1888055" y="513769"/>
                </a:lnTo>
                <a:lnTo>
                  <a:pt x="1844697" y="542305"/>
                </a:lnTo>
                <a:lnTo>
                  <a:pt x="1801973" y="568959"/>
                </a:lnTo>
                <a:lnTo>
                  <a:pt x="1760189" y="592792"/>
                </a:lnTo>
                <a:lnTo>
                  <a:pt x="1719654" y="612861"/>
                </a:lnTo>
                <a:lnTo>
                  <a:pt x="1680674" y="628226"/>
                </a:lnTo>
                <a:lnTo>
                  <a:pt x="1626346" y="641455"/>
                </a:lnTo>
                <a:lnTo>
                  <a:pt x="1576252" y="645159"/>
                </a:lnTo>
                <a:lnTo>
                  <a:pt x="1528274" y="642514"/>
                </a:lnTo>
                <a:lnTo>
                  <a:pt x="1480296" y="636693"/>
                </a:lnTo>
                <a:lnTo>
                  <a:pt x="1430202" y="630872"/>
                </a:lnTo>
                <a:lnTo>
                  <a:pt x="1375874" y="628226"/>
                </a:lnTo>
                <a:lnTo>
                  <a:pt x="1332406" y="629289"/>
                </a:lnTo>
                <a:lnTo>
                  <a:pt x="1287732" y="631869"/>
                </a:lnTo>
                <a:lnTo>
                  <a:pt x="1241862" y="635057"/>
                </a:lnTo>
                <a:lnTo>
                  <a:pt x="1194804" y="637942"/>
                </a:lnTo>
                <a:lnTo>
                  <a:pt x="1146567" y="639612"/>
                </a:lnTo>
                <a:lnTo>
                  <a:pt x="1097160" y="639156"/>
                </a:lnTo>
                <a:lnTo>
                  <a:pt x="1046593" y="635665"/>
                </a:lnTo>
                <a:lnTo>
                  <a:pt x="994874" y="628226"/>
                </a:lnTo>
                <a:lnTo>
                  <a:pt x="951417" y="618877"/>
                </a:lnTo>
                <a:lnTo>
                  <a:pt x="905628" y="606378"/>
                </a:lnTo>
                <a:lnTo>
                  <a:pt x="858194" y="591419"/>
                </a:lnTo>
                <a:lnTo>
                  <a:pt x="809799" y="574691"/>
                </a:lnTo>
                <a:lnTo>
                  <a:pt x="761130" y="556884"/>
                </a:lnTo>
                <a:lnTo>
                  <a:pt x="712873" y="538688"/>
                </a:lnTo>
                <a:lnTo>
                  <a:pt x="665713" y="520794"/>
                </a:lnTo>
                <a:lnTo>
                  <a:pt x="620336" y="503892"/>
                </a:lnTo>
                <a:lnTo>
                  <a:pt x="577427" y="488673"/>
                </a:lnTo>
                <a:lnTo>
                  <a:pt x="537674" y="475826"/>
                </a:lnTo>
                <a:lnTo>
                  <a:pt x="484041" y="458289"/>
                </a:lnTo>
                <a:lnTo>
                  <a:pt x="432660" y="439659"/>
                </a:lnTo>
                <a:lnTo>
                  <a:pt x="384199" y="421922"/>
                </a:lnTo>
                <a:lnTo>
                  <a:pt x="339323" y="407064"/>
                </a:lnTo>
                <a:lnTo>
                  <a:pt x="298699" y="397071"/>
                </a:lnTo>
                <a:lnTo>
                  <a:pt x="262994" y="393930"/>
                </a:lnTo>
                <a:lnTo>
                  <a:pt x="232874" y="399626"/>
                </a:lnTo>
                <a:lnTo>
                  <a:pt x="199126" y="427278"/>
                </a:lnTo>
                <a:lnTo>
                  <a:pt x="174669" y="473071"/>
                </a:lnTo>
                <a:lnTo>
                  <a:pt x="159466" y="527898"/>
                </a:lnTo>
                <a:lnTo>
                  <a:pt x="153480" y="582652"/>
                </a:lnTo>
                <a:lnTo>
                  <a:pt x="156674" y="628226"/>
                </a:lnTo>
                <a:lnTo>
                  <a:pt x="172304" y="664997"/>
                </a:lnTo>
                <a:lnTo>
                  <a:pt x="200882" y="698550"/>
                </a:lnTo>
                <a:lnTo>
                  <a:pt x="236885" y="728956"/>
                </a:lnTo>
                <a:lnTo>
                  <a:pt x="274790" y="756291"/>
                </a:lnTo>
                <a:lnTo>
                  <a:pt x="309074" y="780626"/>
                </a:lnTo>
                <a:lnTo>
                  <a:pt x="357639" y="805070"/>
                </a:lnTo>
                <a:lnTo>
                  <a:pt x="413563" y="823584"/>
                </a:lnTo>
                <a:lnTo>
                  <a:pt x="455342" y="839669"/>
                </a:lnTo>
                <a:lnTo>
                  <a:pt x="461474" y="856826"/>
                </a:lnTo>
                <a:lnTo>
                  <a:pt x="461474" y="1237826"/>
                </a:lnTo>
                <a:lnTo>
                  <a:pt x="504493" y="1218422"/>
                </a:lnTo>
                <a:lnTo>
                  <a:pt x="548804" y="1194577"/>
                </a:lnTo>
                <a:lnTo>
                  <a:pt x="593780" y="1167553"/>
                </a:lnTo>
                <a:lnTo>
                  <a:pt x="638793" y="1138609"/>
                </a:lnTo>
                <a:lnTo>
                  <a:pt x="683217" y="1109007"/>
                </a:lnTo>
                <a:lnTo>
                  <a:pt x="726424" y="1080007"/>
                </a:lnTo>
                <a:lnTo>
                  <a:pt x="767787" y="1052870"/>
                </a:lnTo>
                <a:lnTo>
                  <a:pt x="806680" y="1028856"/>
                </a:lnTo>
                <a:lnTo>
                  <a:pt x="842474" y="1009226"/>
                </a:lnTo>
                <a:lnTo>
                  <a:pt x="896606" y="984476"/>
                </a:lnTo>
                <a:lnTo>
                  <a:pt x="941046" y="968139"/>
                </a:lnTo>
                <a:lnTo>
                  <a:pt x="981280" y="956557"/>
                </a:lnTo>
                <a:lnTo>
                  <a:pt x="1022794" y="946072"/>
                </a:lnTo>
                <a:lnTo>
                  <a:pt x="1071074" y="933026"/>
                </a:lnTo>
                <a:lnTo>
                  <a:pt x="1115506" y="919550"/>
                </a:lnTo>
                <a:lnTo>
                  <a:pt x="1161103" y="904973"/>
                </a:lnTo>
                <a:lnTo>
                  <a:pt x="1208901" y="890354"/>
                </a:lnTo>
                <a:lnTo>
                  <a:pt x="1259937" y="876751"/>
                </a:lnTo>
                <a:lnTo>
                  <a:pt x="1315249" y="865222"/>
                </a:lnTo>
                <a:lnTo>
                  <a:pt x="1375874" y="856826"/>
                </a:lnTo>
                <a:lnTo>
                  <a:pt x="1420678" y="853615"/>
                </a:lnTo>
                <a:lnTo>
                  <a:pt x="1469923" y="851909"/>
                </a:lnTo>
                <a:lnTo>
                  <a:pt x="1522347" y="851407"/>
                </a:lnTo>
                <a:lnTo>
                  <a:pt x="1576691" y="851809"/>
                </a:lnTo>
                <a:lnTo>
                  <a:pt x="1631693" y="852812"/>
                </a:lnTo>
                <a:lnTo>
                  <a:pt x="1686093" y="854117"/>
                </a:lnTo>
                <a:lnTo>
                  <a:pt x="1738630" y="855421"/>
                </a:lnTo>
                <a:lnTo>
                  <a:pt x="1788044" y="856425"/>
                </a:lnTo>
                <a:lnTo>
                  <a:pt x="1833074" y="856826"/>
                </a:lnTo>
                <a:lnTo>
                  <a:pt x="2137874" y="856826"/>
                </a:lnTo>
                <a:lnTo>
                  <a:pt x="2181842" y="855795"/>
                </a:lnTo>
                <a:lnTo>
                  <a:pt x="2227730" y="853290"/>
                </a:lnTo>
                <a:lnTo>
                  <a:pt x="2275101" y="850196"/>
                </a:lnTo>
                <a:lnTo>
                  <a:pt x="2323516" y="847396"/>
                </a:lnTo>
                <a:lnTo>
                  <a:pt x="2372539" y="845776"/>
                </a:lnTo>
                <a:lnTo>
                  <a:pt x="2421731" y="846218"/>
                </a:lnTo>
                <a:lnTo>
                  <a:pt x="2470655" y="849607"/>
                </a:lnTo>
                <a:lnTo>
                  <a:pt x="2518874" y="856826"/>
                </a:lnTo>
                <a:lnTo>
                  <a:pt x="2565311" y="869782"/>
                </a:lnTo>
                <a:lnTo>
                  <a:pt x="2610338" y="888032"/>
                </a:lnTo>
                <a:lnTo>
                  <a:pt x="2654828" y="909802"/>
                </a:lnTo>
                <a:lnTo>
                  <a:pt x="2699658" y="933312"/>
                </a:lnTo>
                <a:lnTo>
                  <a:pt x="2745703" y="956787"/>
                </a:lnTo>
                <a:lnTo>
                  <a:pt x="2793837" y="978449"/>
                </a:lnTo>
                <a:lnTo>
                  <a:pt x="2844935" y="996521"/>
                </a:lnTo>
                <a:lnTo>
                  <a:pt x="2895492" y="1008213"/>
                </a:lnTo>
                <a:lnTo>
                  <a:pt x="2895492" y="435976"/>
                </a:lnTo>
                <a:lnTo>
                  <a:pt x="2899874" y="399626"/>
                </a:lnTo>
                <a:lnTo>
                  <a:pt x="2925989" y="380729"/>
                </a:lnTo>
                <a:lnTo>
                  <a:pt x="2969259" y="367317"/>
                </a:lnTo>
                <a:lnTo>
                  <a:pt x="3022330" y="355735"/>
                </a:lnTo>
                <a:lnTo>
                  <a:pt x="3077853" y="342324"/>
                </a:lnTo>
                <a:lnTo>
                  <a:pt x="3128474" y="323426"/>
                </a:lnTo>
                <a:lnTo>
                  <a:pt x="3170966" y="302454"/>
                </a:lnTo>
                <a:lnTo>
                  <a:pt x="3218729" y="278327"/>
                </a:lnTo>
                <a:lnTo>
                  <a:pt x="3266491" y="252084"/>
                </a:lnTo>
                <a:lnTo>
                  <a:pt x="3308983" y="224761"/>
                </a:lnTo>
                <a:lnTo>
                  <a:pt x="3340934" y="197396"/>
                </a:lnTo>
                <a:lnTo>
                  <a:pt x="3357074" y="171026"/>
                </a:lnTo>
                <a:close/>
              </a:path>
              <a:path w="3609975" h="1316989">
                <a:moveTo>
                  <a:pt x="3609391" y="776054"/>
                </a:moveTo>
                <a:lnTo>
                  <a:pt x="3605283" y="737240"/>
                </a:lnTo>
                <a:lnTo>
                  <a:pt x="3585674" y="704426"/>
                </a:lnTo>
                <a:lnTo>
                  <a:pt x="3510693" y="668606"/>
                </a:lnTo>
                <a:lnTo>
                  <a:pt x="3459487" y="655268"/>
                </a:lnTo>
                <a:lnTo>
                  <a:pt x="3406451" y="642442"/>
                </a:lnTo>
                <a:lnTo>
                  <a:pt x="3357074" y="628226"/>
                </a:lnTo>
                <a:lnTo>
                  <a:pt x="3310110" y="611889"/>
                </a:lnTo>
                <a:lnTo>
                  <a:pt x="3260611" y="593808"/>
                </a:lnTo>
                <a:lnTo>
                  <a:pt x="3214318" y="577203"/>
                </a:lnTo>
                <a:lnTo>
                  <a:pt x="3169220" y="562511"/>
                </a:lnTo>
                <a:lnTo>
                  <a:pt x="3128474" y="552026"/>
                </a:lnTo>
                <a:lnTo>
                  <a:pt x="3083016" y="550526"/>
                </a:lnTo>
                <a:lnTo>
                  <a:pt x="3042558" y="557170"/>
                </a:lnTo>
                <a:lnTo>
                  <a:pt x="3006959" y="561242"/>
                </a:lnTo>
                <a:lnTo>
                  <a:pt x="2976074" y="552026"/>
                </a:lnTo>
                <a:lnTo>
                  <a:pt x="2944451" y="522963"/>
                </a:lnTo>
                <a:lnTo>
                  <a:pt x="2913971" y="480684"/>
                </a:lnTo>
                <a:lnTo>
                  <a:pt x="2895492" y="435976"/>
                </a:lnTo>
                <a:lnTo>
                  <a:pt x="2895492" y="1008213"/>
                </a:lnTo>
                <a:lnTo>
                  <a:pt x="2944071" y="1015650"/>
                </a:lnTo>
                <a:lnTo>
                  <a:pt x="2992734" y="1020788"/>
                </a:lnTo>
                <a:lnTo>
                  <a:pt x="3044660" y="1024642"/>
                </a:lnTo>
                <a:lnTo>
                  <a:pt x="3098646" y="1027212"/>
                </a:lnTo>
                <a:lnTo>
                  <a:pt x="3153492" y="1028497"/>
                </a:lnTo>
                <a:lnTo>
                  <a:pt x="3207994" y="1028497"/>
                </a:lnTo>
                <a:lnTo>
                  <a:pt x="3260611" y="1027220"/>
                </a:lnTo>
                <a:lnTo>
                  <a:pt x="3311159" y="1024642"/>
                </a:lnTo>
                <a:lnTo>
                  <a:pt x="3357417" y="1020788"/>
                </a:lnTo>
                <a:lnTo>
                  <a:pt x="3398523" y="1015650"/>
                </a:lnTo>
                <a:lnTo>
                  <a:pt x="3490527" y="988622"/>
                </a:lnTo>
                <a:lnTo>
                  <a:pt x="3528835" y="959422"/>
                </a:lnTo>
                <a:lnTo>
                  <a:pt x="3553755" y="925284"/>
                </a:lnTo>
                <a:lnTo>
                  <a:pt x="3570848" y="889866"/>
                </a:lnTo>
                <a:lnTo>
                  <a:pt x="3601640" y="817155"/>
                </a:lnTo>
                <a:lnTo>
                  <a:pt x="3609391" y="776054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86917" y="5079915"/>
            <a:ext cx="3609975" cy="1316990"/>
          </a:xfrm>
          <a:custGeom>
            <a:avLst/>
            <a:gdLst/>
            <a:ahLst/>
            <a:cxnLst/>
            <a:rect l="l" t="t" r="r" b="b"/>
            <a:pathLst>
              <a:path w="3609975" h="1316989">
                <a:moveTo>
                  <a:pt x="309074" y="780626"/>
                </a:moveTo>
                <a:lnTo>
                  <a:pt x="274790" y="756291"/>
                </a:lnTo>
                <a:lnTo>
                  <a:pt x="236885" y="728956"/>
                </a:lnTo>
                <a:lnTo>
                  <a:pt x="200882" y="698550"/>
                </a:lnTo>
                <a:lnTo>
                  <a:pt x="172304" y="664997"/>
                </a:lnTo>
                <a:lnTo>
                  <a:pt x="156674" y="628226"/>
                </a:lnTo>
                <a:lnTo>
                  <a:pt x="153480" y="582652"/>
                </a:lnTo>
                <a:lnTo>
                  <a:pt x="159466" y="527898"/>
                </a:lnTo>
                <a:lnTo>
                  <a:pt x="174669" y="473071"/>
                </a:lnTo>
                <a:lnTo>
                  <a:pt x="199126" y="427278"/>
                </a:lnTo>
                <a:lnTo>
                  <a:pt x="232874" y="399626"/>
                </a:lnTo>
                <a:lnTo>
                  <a:pt x="262994" y="393930"/>
                </a:lnTo>
                <a:lnTo>
                  <a:pt x="298699" y="397071"/>
                </a:lnTo>
                <a:lnTo>
                  <a:pt x="339323" y="407064"/>
                </a:lnTo>
                <a:lnTo>
                  <a:pt x="384199" y="421922"/>
                </a:lnTo>
                <a:lnTo>
                  <a:pt x="432660" y="439659"/>
                </a:lnTo>
                <a:lnTo>
                  <a:pt x="484041" y="458289"/>
                </a:lnTo>
                <a:lnTo>
                  <a:pt x="537674" y="475826"/>
                </a:lnTo>
                <a:lnTo>
                  <a:pt x="577427" y="488673"/>
                </a:lnTo>
                <a:lnTo>
                  <a:pt x="620336" y="503892"/>
                </a:lnTo>
                <a:lnTo>
                  <a:pt x="665713" y="520794"/>
                </a:lnTo>
                <a:lnTo>
                  <a:pt x="712873" y="538688"/>
                </a:lnTo>
                <a:lnTo>
                  <a:pt x="761130" y="556884"/>
                </a:lnTo>
                <a:lnTo>
                  <a:pt x="809799" y="574691"/>
                </a:lnTo>
                <a:lnTo>
                  <a:pt x="858194" y="591419"/>
                </a:lnTo>
                <a:lnTo>
                  <a:pt x="905628" y="606378"/>
                </a:lnTo>
                <a:lnTo>
                  <a:pt x="951417" y="618877"/>
                </a:lnTo>
                <a:lnTo>
                  <a:pt x="994874" y="628226"/>
                </a:lnTo>
                <a:lnTo>
                  <a:pt x="1046593" y="635665"/>
                </a:lnTo>
                <a:lnTo>
                  <a:pt x="1097160" y="639156"/>
                </a:lnTo>
                <a:lnTo>
                  <a:pt x="1146567" y="639612"/>
                </a:lnTo>
                <a:lnTo>
                  <a:pt x="1194804" y="637942"/>
                </a:lnTo>
                <a:lnTo>
                  <a:pt x="1241862" y="635057"/>
                </a:lnTo>
                <a:lnTo>
                  <a:pt x="1287732" y="631869"/>
                </a:lnTo>
                <a:lnTo>
                  <a:pt x="1332406" y="629289"/>
                </a:lnTo>
                <a:lnTo>
                  <a:pt x="1375874" y="628226"/>
                </a:lnTo>
                <a:lnTo>
                  <a:pt x="1430202" y="630872"/>
                </a:lnTo>
                <a:lnTo>
                  <a:pt x="1480296" y="636693"/>
                </a:lnTo>
                <a:lnTo>
                  <a:pt x="1528274" y="642514"/>
                </a:lnTo>
                <a:lnTo>
                  <a:pt x="1576252" y="645159"/>
                </a:lnTo>
                <a:lnTo>
                  <a:pt x="1626346" y="641455"/>
                </a:lnTo>
                <a:lnTo>
                  <a:pt x="1680674" y="628226"/>
                </a:lnTo>
                <a:lnTo>
                  <a:pt x="1719654" y="612861"/>
                </a:lnTo>
                <a:lnTo>
                  <a:pt x="1760189" y="592792"/>
                </a:lnTo>
                <a:lnTo>
                  <a:pt x="1801973" y="568959"/>
                </a:lnTo>
                <a:lnTo>
                  <a:pt x="1844697" y="542305"/>
                </a:lnTo>
                <a:lnTo>
                  <a:pt x="1888055" y="513769"/>
                </a:lnTo>
                <a:lnTo>
                  <a:pt x="1931739" y="484293"/>
                </a:lnTo>
                <a:lnTo>
                  <a:pt x="1975441" y="454816"/>
                </a:lnTo>
                <a:lnTo>
                  <a:pt x="2018856" y="426280"/>
                </a:lnTo>
                <a:lnTo>
                  <a:pt x="2061674" y="399626"/>
                </a:lnTo>
                <a:lnTo>
                  <a:pt x="2104291" y="373825"/>
                </a:lnTo>
                <a:lnTo>
                  <a:pt x="2147599" y="347421"/>
                </a:lnTo>
                <a:lnTo>
                  <a:pt x="2191270" y="320717"/>
                </a:lnTo>
                <a:lnTo>
                  <a:pt x="2234979" y="294012"/>
                </a:lnTo>
                <a:lnTo>
                  <a:pt x="2278400" y="267609"/>
                </a:lnTo>
                <a:lnTo>
                  <a:pt x="2321205" y="241807"/>
                </a:lnTo>
                <a:lnTo>
                  <a:pt x="2363070" y="216909"/>
                </a:lnTo>
                <a:lnTo>
                  <a:pt x="2403669" y="193215"/>
                </a:lnTo>
                <a:lnTo>
                  <a:pt x="2442674" y="171026"/>
                </a:lnTo>
                <a:lnTo>
                  <a:pt x="2488869" y="144030"/>
                </a:lnTo>
                <a:lnTo>
                  <a:pt x="2530826" y="117686"/>
                </a:lnTo>
                <a:lnTo>
                  <a:pt x="2570557" y="92649"/>
                </a:lnTo>
                <a:lnTo>
                  <a:pt x="2610074" y="69571"/>
                </a:lnTo>
                <a:lnTo>
                  <a:pt x="2651391" y="49106"/>
                </a:lnTo>
                <a:lnTo>
                  <a:pt x="2696520" y="31907"/>
                </a:lnTo>
                <a:lnTo>
                  <a:pt x="2747474" y="18626"/>
                </a:lnTo>
                <a:lnTo>
                  <a:pt x="2793106" y="11175"/>
                </a:lnTo>
                <a:lnTo>
                  <a:pt x="2844420" y="5587"/>
                </a:lnTo>
                <a:lnTo>
                  <a:pt x="2899535" y="1862"/>
                </a:lnTo>
                <a:lnTo>
                  <a:pt x="2956569" y="0"/>
                </a:lnTo>
                <a:lnTo>
                  <a:pt x="3013641" y="0"/>
                </a:lnTo>
                <a:lnTo>
                  <a:pt x="3068869" y="1862"/>
                </a:lnTo>
                <a:lnTo>
                  <a:pt x="3120371" y="5587"/>
                </a:lnTo>
                <a:lnTo>
                  <a:pt x="3166267" y="11175"/>
                </a:lnTo>
                <a:lnTo>
                  <a:pt x="3204674" y="18626"/>
                </a:lnTo>
                <a:lnTo>
                  <a:pt x="3260611" y="39596"/>
                </a:lnTo>
                <a:lnTo>
                  <a:pt x="3305611" y="68979"/>
                </a:lnTo>
                <a:lnTo>
                  <a:pt x="3337884" y="103117"/>
                </a:lnTo>
                <a:lnTo>
                  <a:pt x="3355635" y="138352"/>
                </a:lnTo>
                <a:lnTo>
                  <a:pt x="3357074" y="171026"/>
                </a:lnTo>
                <a:lnTo>
                  <a:pt x="3340934" y="197396"/>
                </a:lnTo>
                <a:lnTo>
                  <a:pt x="3308983" y="224761"/>
                </a:lnTo>
                <a:lnTo>
                  <a:pt x="3266491" y="252084"/>
                </a:lnTo>
                <a:lnTo>
                  <a:pt x="3218729" y="278327"/>
                </a:lnTo>
                <a:lnTo>
                  <a:pt x="3170966" y="302454"/>
                </a:lnTo>
                <a:lnTo>
                  <a:pt x="3128474" y="323426"/>
                </a:lnTo>
                <a:lnTo>
                  <a:pt x="3077853" y="342324"/>
                </a:lnTo>
                <a:lnTo>
                  <a:pt x="3022330" y="355735"/>
                </a:lnTo>
                <a:lnTo>
                  <a:pt x="2969259" y="367317"/>
                </a:lnTo>
                <a:lnTo>
                  <a:pt x="2925989" y="380729"/>
                </a:lnTo>
                <a:lnTo>
                  <a:pt x="2899874" y="399626"/>
                </a:lnTo>
                <a:lnTo>
                  <a:pt x="2895492" y="435976"/>
                </a:lnTo>
                <a:lnTo>
                  <a:pt x="2913971" y="480684"/>
                </a:lnTo>
                <a:lnTo>
                  <a:pt x="2944451" y="522963"/>
                </a:lnTo>
                <a:lnTo>
                  <a:pt x="2976074" y="552026"/>
                </a:lnTo>
                <a:lnTo>
                  <a:pt x="3006959" y="561242"/>
                </a:lnTo>
                <a:lnTo>
                  <a:pt x="3042558" y="557170"/>
                </a:lnTo>
                <a:lnTo>
                  <a:pt x="3083016" y="550526"/>
                </a:lnTo>
                <a:lnTo>
                  <a:pt x="3128474" y="552026"/>
                </a:lnTo>
                <a:lnTo>
                  <a:pt x="3169220" y="562511"/>
                </a:lnTo>
                <a:lnTo>
                  <a:pt x="3214318" y="577203"/>
                </a:lnTo>
                <a:lnTo>
                  <a:pt x="3261903" y="594271"/>
                </a:lnTo>
                <a:lnTo>
                  <a:pt x="3310110" y="611889"/>
                </a:lnTo>
                <a:lnTo>
                  <a:pt x="3357074" y="628226"/>
                </a:lnTo>
                <a:lnTo>
                  <a:pt x="3406451" y="642442"/>
                </a:lnTo>
                <a:lnTo>
                  <a:pt x="3459487" y="655268"/>
                </a:lnTo>
                <a:lnTo>
                  <a:pt x="3510693" y="668606"/>
                </a:lnTo>
                <a:lnTo>
                  <a:pt x="3554584" y="684358"/>
                </a:lnTo>
                <a:lnTo>
                  <a:pt x="3585674" y="704426"/>
                </a:lnTo>
                <a:lnTo>
                  <a:pt x="3605283" y="737240"/>
                </a:lnTo>
                <a:lnTo>
                  <a:pt x="3609391" y="776054"/>
                </a:lnTo>
                <a:lnTo>
                  <a:pt x="3601640" y="817155"/>
                </a:lnTo>
                <a:lnTo>
                  <a:pt x="3585674" y="856826"/>
                </a:lnTo>
                <a:lnTo>
                  <a:pt x="3553755" y="925284"/>
                </a:lnTo>
                <a:lnTo>
                  <a:pt x="3528835" y="959422"/>
                </a:lnTo>
                <a:lnTo>
                  <a:pt x="3490527" y="988622"/>
                </a:lnTo>
                <a:lnTo>
                  <a:pt x="3433274" y="1009226"/>
                </a:lnTo>
                <a:lnTo>
                  <a:pt x="3357417" y="1020788"/>
                </a:lnTo>
                <a:lnTo>
                  <a:pt x="3311159" y="1024642"/>
                </a:lnTo>
                <a:lnTo>
                  <a:pt x="3260951" y="1027212"/>
                </a:lnTo>
                <a:lnTo>
                  <a:pt x="3207994" y="1028497"/>
                </a:lnTo>
                <a:lnTo>
                  <a:pt x="3153492" y="1028497"/>
                </a:lnTo>
                <a:lnTo>
                  <a:pt x="3098646" y="1027212"/>
                </a:lnTo>
                <a:lnTo>
                  <a:pt x="3044660" y="1024642"/>
                </a:lnTo>
                <a:lnTo>
                  <a:pt x="2992734" y="1020788"/>
                </a:lnTo>
                <a:lnTo>
                  <a:pt x="2944071" y="1015650"/>
                </a:lnTo>
                <a:lnTo>
                  <a:pt x="2899874" y="1009226"/>
                </a:lnTo>
                <a:lnTo>
                  <a:pt x="2844935" y="996521"/>
                </a:lnTo>
                <a:lnTo>
                  <a:pt x="2793837" y="978449"/>
                </a:lnTo>
                <a:lnTo>
                  <a:pt x="2745703" y="956787"/>
                </a:lnTo>
                <a:lnTo>
                  <a:pt x="2699658" y="933312"/>
                </a:lnTo>
                <a:lnTo>
                  <a:pt x="2654828" y="909802"/>
                </a:lnTo>
                <a:lnTo>
                  <a:pt x="2610338" y="888032"/>
                </a:lnTo>
                <a:lnTo>
                  <a:pt x="2565311" y="869782"/>
                </a:lnTo>
                <a:lnTo>
                  <a:pt x="2518874" y="856826"/>
                </a:lnTo>
                <a:lnTo>
                  <a:pt x="2470655" y="849607"/>
                </a:lnTo>
                <a:lnTo>
                  <a:pt x="2421731" y="846218"/>
                </a:lnTo>
                <a:lnTo>
                  <a:pt x="2372539" y="845776"/>
                </a:lnTo>
                <a:lnTo>
                  <a:pt x="2323516" y="847396"/>
                </a:lnTo>
                <a:lnTo>
                  <a:pt x="2275101" y="850196"/>
                </a:lnTo>
                <a:lnTo>
                  <a:pt x="2227730" y="853290"/>
                </a:lnTo>
                <a:lnTo>
                  <a:pt x="2181842" y="855795"/>
                </a:lnTo>
                <a:lnTo>
                  <a:pt x="2137874" y="856826"/>
                </a:lnTo>
                <a:lnTo>
                  <a:pt x="2084393" y="856826"/>
                </a:lnTo>
                <a:lnTo>
                  <a:pt x="2036161" y="856826"/>
                </a:lnTo>
                <a:lnTo>
                  <a:pt x="1990046" y="856826"/>
                </a:lnTo>
                <a:lnTo>
                  <a:pt x="1942915" y="856826"/>
                </a:lnTo>
                <a:lnTo>
                  <a:pt x="1891635" y="856826"/>
                </a:lnTo>
                <a:lnTo>
                  <a:pt x="1833074" y="856826"/>
                </a:lnTo>
                <a:lnTo>
                  <a:pt x="1788044" y="856425"/>
                </a:lnTo>
                <a:lnTo>
                  <a:pt x="1738630" y="855421"/>
                </a:lnTo>
                <a:lnTo>
                  <a:pt x="1686093" y="854117"/>
                </a:lnTo>
                <a:lnTo>
                  <a:pt x="1631693" y="852812"/>
                </a:lnTo>
                <a:lnTo>
                  <a:pt x="1576691" y="851809"/>
                </a:lnTo>
                <a:lnTo>
                  <a:pt x="1522347" y="851407"/>
                </a:lnTo>
                <a:lnTo>
                  <a:pt x="1469923" y="851909"/>
                </a:lnTo>
                <a:lnTo>
                  <a:pt x="1420678" y="853615"/>
                </a:lnTo>
                <a:lnTo>
                  <a:pt x="1375874" y="856826"/>
                </a:lnTo>
                <a:lnTo>
                  <a:pt x="1315249" y="865222"/>
                </a:lnTo>
                <a:lnTo>
                  <a:pt x="1259937" y="876751"/>
                </a:lnTo>
                <a:lnTo>
                  <a:pt x="1208901" y="890354"/>
                </a:lnTo>
                <a:lnTo>
                  <a:pt x="1161103" y="904973"/>
                </a:lnTo>
                <a:lnTo>
                  <a:pt x="1115506" y="919550"/>
                </a:lnTo>
                <a:lnTo>
                  <a:pt x="1071074" y="933026"/>
                </a:lnTo>
                <a:lnTo>
                  <a:pt x="1022794" y="946072"/>
                </a:lnTo>
                <a:lnTo>
                  <a:pt x="981280" y="956557"/>
                </a:lnTo>
                <a:lnTo>
                  <a:pt x="941046" y="968139"/>
                </a:lnTo>
                <a:lnTo>
                  <a:pt x="896606" y="984476"/>
                </a:lnTo>
                <a:lnTo>
                  <a:pt x="842474" y="1009226"/>
                </a:lnTo>
                <a:lnTo>
                  <a:pt x="806680" y="1028856"/>
                </a:lnTo>
                <a:lnTo>
                  <a:pt x="767787" y="1052870"/>
                </a:lnTo>
                <a:lnTo>
                  <a:pt x="726424" y="1080007"/>
                </a:lnTo>
                <a:lnTo>
                  <a:pt x="683217" y="1109007"/>
                </a:lnTo>
                <a:lnTo>
                  <a:pt x="638793" y="1138609"/>
                </a:lnTo>
                <a:lnTo>
                  <a:pt x="593780" y="1167553"/>
                </a:lnTo>
                <a:lnTo>
                  <a:pt x="548804" y="1194577"/>
                </a:lnTo>
                <a:lnTo>
                  <a:pt x="504493" y="1218422"/>
                </a:lnTo>
                <a:lnTo>
                  <a:pt x="461474" y="1237826"/>
                </a:lnTo>
                <a:lnTo>
                  <a:pt x="411692" y="1256290"/>
                </a:lnTo>
                <a:lnTo>
                  <a:pt x="358973" y="1273092"/>
                </a:lnTo>
                <a:lnTo>
                  <a:pt x="305093" y="1287788"/>
                </a:lnTo>
                <a:lnTo>
                  <a:pt x="251829" y="1299929"/>
                </a:lnTo>
                <a:lnTo>
                  <a:pt x="200958" y="1309070"/>
                </a:lnTo>
                <a:lnTo>
                  <a:pt x="154257" y="1314764"/>
                </a:lnTo>
                <a:lnTo>
                  <a:pt x="113503" y="1316565"/>
                </a:lnTo>
                <a:lnTo>
                  <a:pt x="80474" y="1314026"/>
                </a:lnTo>
                <a:lnTo>
                  <a:pt x="34599" y="1292250"/>
                </a:lnTo>
                <a:lnTo>
                  <a:pt x="8941" y="1252399"/>
                </a:lnTo>
                <a:lnTo>
                  <a:pt x="0" y="1205263"/>
                </a:lnTo>
                <a:lnTo>
                  <a:pt x="4274" y="1161626"/>
                </a:lnTo>
                <a:lnTo>
                  <a:pt x="22514" y="1123776"/>
                </a:lnTo>
                <a:lnTo>
                  <a:pt x="56471" y="1085712"/>
                </a:lnTo>
                <a:lnTo>
                  <a:pt x="102429" y="1047505"/>
                </a:lnTo>
                <a:lnTo>
                  <a:pt x="156674" y="1009226"/>
                </a:lnTo>
                <a:lnTo>
                  <a:pt x="196191" y="986308"/>
                </a:lnTo>
                <a:lnTo>
                  <a:pt x="245892" y="961551"/>
                </a:lnTo>
                <a:lnTo>
                  <a:pt x="300472" y="936287"/>
                </a:lnTo>
                <a:lnTo>
                  <a:pt x="354625" y="911850"/>
                </a:lnTo>
                <a:lnTo>
                  <a:pt x="403046" y="889572"/>
                </a:lnTo>
                <a:lnTo>
                  <a:pt x="440431" y="870787"/>
                </a:lnTo>
                <a:lnTo>
                  <a:pt x="461474" y="856826"/>
                </a:lnTo>
                <a:lnTo>
                  <a:pt x="455342" y="839669"/>
                </a:lnTo>
                <a:lnTo>
                  <a:pt x="413563" y="823584"/>
                </a:lnTo>
                <a:lnTo>
                  <a:pt x="357639" y="805070"/>
                </a:lnTo>
                <a:lnTo>
                  <a:pt x="309074" y="78062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894209" y="5514594"/>
            <a:ext cx="1949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02565" y="4857750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0"/>
                </a:moveTo>
                <a:lnTo>
                  <a:pt x="152400" y="4572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53491" y="5174741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200"/>
                </a:moveTo>
                <a:lnTo>
                  <a:pt x="381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58291" y="5631941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24891" y="5936741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57891" y="5250941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381000"/>
                </a:moveTo>
                <a:lnTo>
                  <a:pt x="76199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34269" y="6298691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0" y="0"/>
                </a:moveTo>
                <a:lnTo>
                  <a:pt x="76200" y="304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76891" y="6165341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228600" y="7620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53091" y="570814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304800" y="0"/>
                </a:moveTo>
                <a:lnTo>
                  <a:pt x="0" y="762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44929" y="1854200"/>
            <a:ext cx="25025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边界分段举例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  <p:sp>
        <p:nvSpPr>
          <p:cNvPr id="7" name="object 7"/>
          <p:cNvSpPr/>
          <p:nvPr/>
        </p:nvSpPr>
        <p:spPr>
          <a:xfrm>
            <a:off x="3114941" y="2724150"/>
            <a:ext cx="6048755" cy="2061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254123" y="5011673"/>
            <a:ext cx="315912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EE2B0A"/>
                </a:solidFill>
                <a:latin typeface="SimSun"/>
                <a:cs typeface="SimSun"/>
              </a:rPr>
              <a:t>区域</a:t>
            </a:r>
            <a:r>
              <a:rPr dirty="0" sz="2400">
                <a:solidFill>
                  <a:srgbClr val="EE2B0A"/>
                </a:solidFill>
                <a:latin typeface="Times New Roman"/>
                <a:cs typeface="Times New Roman"/>
              </a:rPr>
              <a:t>S</a:t>
            </a:r>
            <a:r>
              <a:rPr dirty="0" sz="2400">
                <a:solidFill>
                  <a:srgbClr val="EE2B0A"/>
                </a:solidFill>
                <a:latin typeface="SimSun"/>
                <a:cs typeface="SimSun"/>
              </a:rPr>
              <a:t>和它的凸起补集</a:t>
            </a:r>
            <a:r>
              <a:rPr dirty="0" sz="2400">
                <a:solidFill>
                  <a:srgbClr val="EE2B0A"/>
                </a:solidFill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0228" y="5011673"/>
            <a:ext cx="18542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>
                <a:solidFill>
                  <a:srgbClr val="EE2B0A"/>
                </a:solidFill>
                <a:latin typeface="SimSun"/>
                <a:cs typeface="SimSun"/>
              </a:rPr>
              <a:t>被分割的边界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208"/>
            <a:ext cx="7475855" cy="4331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边界分段</a:t>
            </a:r>
            <a:endParaRPr sz="3200">
              <a:latin typeface="NSimSun"/>
              <a:cs typeface="NSimSun"/>
            </a:endParaRPr>
          </a:p>
          <a:p>
            <a:pPr marL="927100" marR="41910" indent="-457200">
              <a:lnSpc>
                <a:spcPts val="4600"/>
              </a:lnSpc>
              <a:spcBef>
                <a:spcPts val="27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问题： 噪音的影响，导致出现零碎的划分。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解决的方法：</a:t>
            </a:r>
            <a:endParaRPr sz="3200">
              <a:latin typeface="NSimSun"/>
              <a:cs typeface="NSimSun"/>
            </a:endParaRPr>
          </a:p>
          <a:p>
            <a:pPr marL="1155700" marR="5080" indent="-229235">
              <a:lnSpc>
                <a:spcPct val="100000"/>
              </a:lnSpc>
              <a:spcBef>
                <a:spcPts val="755"/>
              </a:spcBef>
            </a:pPr>
            <a:r>
              <a:rPr dirty="0" sz="3200" spc="105">
                <a:latin typeface="NSimSun"/>
                <a:cs typeface="NSimSun"/>
              </a:rPr>
              <a:t>先平滑边界，或用多边形逼近边界, </a:t>
            </a:r>
            <a:r>
              <a:rPr dirty="0" sz="3200" spc="-5">
                <a:latin typeface="NSimSun"/>
                <a:cs typeface="NSimSun"/>
              </a:rPr>
              <a:t>然后再分段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20164"/>
            <a:ext cx="7854315" cy="4471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区域骨架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基本思想</a:t>
            </a:r>
            <a:endParaRPr sz="3200">
              <a:latin typeface="NSimSun"/>
              <a:cs typeface="NSimSun"/>
            </a:endParaRPr>
          </a:p>
          <a:p>
            <a:pPr algn="just" marL="1155700" marR="15875" indent="-228600">
              <a:lnSpc>
                <a:spcPct val="109900"/>
              </a:lnSpc>
              <a:spcBef>
                <a:spcPts val="590"/>
              </a:spcBef>
            </a:pPr>
            <a:r>
              <a:rPr dirty="0" sz="19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900" spc="-1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700" spc="75">
                <a:latin typeface="NSimSun"/>
                <a:cs typeface="NSimSun"/>
              </a:rPr>
              <a:t>表示一个平面区域结构</a:t>
            </a:r>
            <a:r>
              <a:rPr dirty="0" sz="2700" spc="60">
                <a:latin typeface="NSimSun"/>
                <a:cs typeface="NSimSun"/>
              </a:rPr>
              <a:t>形</a:t>
            </a:r>
            <a:r>
              <a:rPr dirty="0" sz="2700" spc="65">
                <a:latin typeface="NSimSun"/>
                <a:cs typeface="NSimSun"/>
              </a:rPr>
              <a:t>状</a:t>
            </a:r>
            <a:r>
              <a:rPr dirty="0" sz="2700" spc="60">
                <a:latin typeface="NSimSun"/>
                <a:cs typeface="NSimSun"/>
              </a:rPr>
              <a:t>的</a:t>
            </a:r>
            <a:r>
              <a:rPr dirty="0" sz="2700" spc="65">
                <a:latin typeface="NSimSun"/>
                <a:cs typeface="NSimSun"/>
              </a:rPr>
              <a:t>重</a:t>
            </a:r>
            <a:r>
              <a:rPr dirty="0" sz="2700" spc="60">
                <a:latin typeface="NSimSun"/>
                <a:cs typeface="NSimSun"/>
              </a:rPr>
              <a:t>要</a:t>
            </a:r>
            <a:r>
              <a:rPr dirty="0" sz="2700" spc="65">
                <a:latin typeface="NSimSun"/>
                <a:cs typeface="NSimSun"/>
              </a:rPr>
              <a:t>方</a:t>
            </a:r>
            <a:r>
              <a:rPr dirty="0" sz="2700" spc="60">
                <a:latin typeface="NSimSun"/>
                <a:cs typeface="NSimSun"/>
              </a:rPr>
              <a:t>法</a:t>
            </a:r>
            <a:r>
              <a:rPr dirty="0" sz="2700" spc="65">
                <a:latin typeface="NSimSun"/>
                <a:cs typeface="NSimSun"/>
              </a:rPr>
              <a:t>是</a:t>
            </a:r>
            <a:r>
              <a:rPr dirty="0" sz="2700">
                <a:latin typeface="NSimSun"/>
                <a:cs typeface="NSimSun"/>
              </a:rPr>
              <a:t>把</a:t>
            </a:r>
            <a:r>
              <a:rPr dirty="0" sz="2700">
                <a:latin typeface="NSimSun"/>
                <a:cs typeface="NSimSun"/>
              </a:rPr>
              <a:t> </a:t>
            </a:r>
            <a:r>
              <a:rPr dirty="0" sz="2700" spc="75">
                <a:latin typeface="NSimSun"/>
                <a:cs typeface="NSimSun"/>
              </a:rPr>
              <a:t>它削减成图形。这种削</a:t>
            </a:r>
            <a:r>
              <a:rPr dirty="0" sz="2700" spc="60">
                <a:latin typeface="NSimSun"/>
                <a:cs typeface="NSimSun"/>
              </a:rPr>
              <a:t>减</a:t>
            </a:r>
            <a:r>
              <a:rPr dirty="0" sz="2700" spc="65">
                <a:latin typeface="NSimSun"/>
                <a:cs typeface="NSimSun"/>
              </a:rPr>
              <a:t>可</a:t>
            </a:r>
            <a:r>
              <a:rPr dirty="0" sz="2700" spc="60">
                <a:latin typeface="NSimSun"/>
                <a:cs typeface="NSimSun"/>
              </a:rPr>
              <a:t>以</a:t>
            </a:r>
            <a:r>
              <a:rPr dirty="0" sz="2700" spc="65">
                <a:latin typeface="NSimSun"/>
                <a:cs typeface="NSimSun"/>
              </a:rPr>
              <a:t>通</a:t>
            </a:r>
            <a:r>
              <a:rPr dirty="0" sz="2700" spc="60">
                <a:latin typeface="NSimSun"/>
                <a:cs typeface="NSimSun"/>
              </a:rPr>
              <a:t>过</a:t>
            </a:r>
            <a:r>
              <a:rPr dirty="0" sz="2700" spc="65">
                <a:latin typeface="NSimSun"/>
                <a:cs typeface="NSimSun"/>
              </a:rPr>
              <a:t>细</a:t>
            </a:r>
            <a:r>
              <a:rPr dirty="0" sz="2700" spc="60">
                <a:latin typeface="NSimSun"/>
                <a:cs typeface="NSimSun"/>
              </a:rPr>
              <a:t>化</a:t>
            </a:r>
            <a:r>
              <a:rPr dirty="0" sz="2700" spc="65">
                <a:latin typeface="NSimSun"/>
                <a:cs typeface="NSimSun"/>
              </a:rPr>
              <a:t>（</a:t>
            </a:r>
            <a:r>
              <a:rPr dirty="0" sz="2700">
                <a:latin typeface="NSimSun"/>
                <a:cs typeface="NSimSun"/>
              </a:rPr>
              <a:t>也</a:t>
            </a:r>
            <a:r>
              <a:rPr dirty="0" sz="2700">
                <a:latin typeface="NSimSun"/>
                <a:cs typeface="NSimSun"/>
              </a:rPr>
              <a:t> 称为抽骨架）算法，获取区域的骨架来实现</a:t>
            </a:r>
            <a:endParaRPr sz="27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975"/>
              </a:spcBef>
            </a:pPr>
            <a:r>
              <a:rPr dirty="0" sz="19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1900" spc="-19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2700">
                <a:latin typeface="NSimSun"/>
                <a:cs typeface="NSimSun"/>
              </a:rPr>
              <a:t>Blum的中轴变换方法（MAT）</a:t>
            </a:r>
            <a:endParaRPr sz="2700">
              <a:latin typeface="NSimSun"/>
              <a:cs typeface="NSimSun"/>
            </a:endParaRPr>
          </a:p>
          <a:p>
            <a:pPr algn="just" marL="1155700" marR="5080" indent="114300">
              <a:lnSpc>
                <a:spcPct val="109900"/>
              </a:lnSpc>
              <a:spcBef>
                <a:spcPts val="650"/>
              </a:spcBef>
            </a:pPr>
            <a:r>
              <a:rPr dirty="0" sz="2700" spc="85">
                <a:latin typeface="NSimSun"/>
                <a:cs typeface="NSimSun"/>
              </a:rPr>
              <a:t>设</a:t>
            </a:r>
            <a:r>
              <a:rPr dirty="0" sz="2700">
                <a:latin typeface="NSimSun"/>
                <a:cs typeface="NSimSun"/>
              </a:rPr>
              <a:t>:</a:t>
            </a:r>
            <a:r>
              <a:rPr dirty="0" sz="2700" spc="85">
                <a:latin typeface="NSimSun"/>
                <a:cs typeface="NSimSun"/>
              </a:rPr>
              <a:t>R是一个区域，B为R的边界点，对于R中</a:t>
            </a:r>
            <a:r>
              <a:rPr dirty="0" sz="2700" spc="85">
                <a:latin typeface="NSimSun"/>
                <a:cs typeface="NSimSun"/>
              </a:rPr>
              <a:t> </a:t>
            </a:r>
            <a:r>
              <a:rPr dirty="0" sz="2700" spc="75">
                <a:latin typeface="NSimSun"/>
                <a:cs typeface="NSimSun"/>
              </a:rPr>
              <a:t>的点p，找p在B上</a:t>
            </a:r>
            <a:r>
              <a:rPr dirty="0" sz="2700" spc="70">
                <a:latin typeface="Times New Roman"/>
                <a:cs typeface="Times New Roman"/>
              </a:rPr>
              <a:t>“</a:t>
            </a:r>
            <a:r>
              <a:rPr dirty="0" sz="2700" spc="75">
                <a:latin typeface="NSimSun"/>
                <a:cs typeface="NSimSun"/>
              </a:rPr>
              <a:t>最</a:t>
            </a:r>
            <a:r>
              <a:rPr dirty="0" sz="2700" spc="70">
                <a:latin typeface="NSimSun"/>
                <a:cs typeface="NSimSun"/>
              </a:rPr>
              <a:t>近</a:t>
            </a:r>
            <a:r>
              <a:rPr dirty="0" sz="2700" spc="75">
                <a:latin typeface="Times New Roman"/>
                <a:cs typeface="Times New Roman"/>
              </a:rPr>
              <a:t>”</a:t>
            </a:r>
            <a:r>
              <a:rPr dirty="0" sz="2700" spc="70">
                <a:latin typeface="NSimSun"/>
                <a:cs typeface="NSimSun"/>
              </a:rPr>
              <a:t>的邻居。如果p有多 </a:t>
            </a:r>
            <a:r>
              <a:rPr dirty="0" sz="2700">
                <a:latin typeface="NSimSun"/>
                <a:cs typeface="NSimSun"/>
              </a:rPr>
              <a:t>于一个的邻居，称它属于R的中轴（骨架）</a:t>
            </a:r>
            <a:endParaRPr sz="27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964944"/>
            <a:ext cx="4138929" cy="2619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区域骨架（续）</a:t>
            </a:r>
            <a:endParaRPr sz="3200">
              <a:latin typeface="NSimSun"/>
              <a:cs typeface="NSimSun"/>
            </a:endParaRPr>
          </a:p>
          <a:p>
            <a:pPr marL="1282700" marR="5080" indent="-813435">
              <a:lnSpc>
                <a:spcPts val="4600"/>
              </a:lnSpc>
              <a:spcBef>
                <a:spcPts val="275"/>
              </a:spcBef>
              <a:tabLst>
                <a:tab pos="95885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问题：计算量大 包括计算区域的</a:t>
            </a:r>
            <a:endParaRPr sz="3200">
              <a:latin typeface="NSimSun"/>
              <a:cs typeface="NSimSun"/>
            </a:endParaRPr>
          </a:p>
          <a:p>
            <a:pPr marL="755650">
              <a:lnSpc>
                <a:spcPts val="3554"/>
              </a:lnSpc>
            </a:pPr>
            <a:r>
              <a:rPr dirty="0" sz="3200" spc="-5">
                <a:latin typeface="NSimSun"/>
                <a:cs typeface="NSimSun"/>
              </a:rPr>
              <a:t>每个内部点到其边</a:t>
            </a:r>
            <a:endParaRPr sz="3200">
              <a:latin typeface="NSimSun"/>
              <a:cs typeface="NSimSun"/>
            </a:endParaRPr>
          </a:p>
          <a:p>
            <a:pPr marL="755650">
              <a:lnSpc>
                <a:spcPts val="3745"/>
              </a:lnSpc>
            </a:pPr>
            <a:r>
              <a:rPr dirty="0" sz="3200" spc="-5">
                <a:latin typeface="NSimSun"/>
                <a:cs typeface="NSimSun"/>
              </a:rPr>
              <a:t>界点的距离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12343" y="3168395"/>
            <a:ext cx="1752600" cy="2895600"/>
          </a:xfrm>
          <a:custGeom>
            <a:avLst/>
            <a:gdLst/>
            <a:ahLst/>
            <a:cxnLst/>
            <a:rect l="l" t="t" r="r" b="b"/>
            <a:pathLst>
              <a:path w="1752600" h="2895600">
                <a:moveTo>
                  <a:pt x="0" y="0"/>
                </a:moveTo>
                <a:lnTo>
                  <a:pt x="1371600" y="0"/>
                </a:lnTo>
                <a:lnTo>
                  <a:pt x="1371600" y="1219200"/>
                </a:lnTo>
                <a:lnTo>
                  <a:pt x="1752600" y="1447799"/>
                </a:lnTo>
                <a:lnTo>
                  <a:pt x="1371600" y="1676400"/>
                </a:lnTo>
                <a:lnTo>
                  <a:pt x="1371600" y="2895600"/>
                </a:lnTo>
                <a:lnTo>
                  <a:pt x="0" y="2895600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12343" y="316839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685800"/>
                </a:lnTo>
              </a:path>
            </a:pathLst>
          </a:custGeom>
          <a:ln w="285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98143" y="316839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12343" y="53781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685800"/>
                </a:moveTo>
                <a:lnTo>
                  <a:pt x="685800" y="0"/>
                </a:lnTo>
              </a:path>
            </a:pathLst>
          </a:custGeom>
          <a:ln w="285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98143" y="537819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685800"/>
                </a:lnTo>
              </a:path>
            </a:pathLst>
          </a:custGeom>
          <a:ln w="285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98143" y="4692396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74343" y="4616196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 h="0">
                <a:moveTo>
                  <a:pt x="990600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98143" y="3854196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98143" y="4539996"/>
            <a:ext cx="76200" cy="152400"/>
          </a:xfrm>
          <a:custGeom>
            <a:avLst/>
            <a:gdLst/>
            <a:ahLst/>
            <a:cxnLst/>
            <a:rect l="l" t="t" r="r" b="b"/>
            <a:pathLst>
              <a:path w="76200" h="152400">
                <a:moveTo>
                  <a:pt x="0" y="0"/>
                </a:moveTo>
                <a:lnTo>
                  <a:pt x="76200" y="76200"/>
                </a:lnTo>
                <a:lnTo>
                  <a:pt x="0" y="1524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85227" y="3168395"/>
            <a:ext cx="6350" cy="304800"/>
          </a:xfrm>
          <a:custGeom>
            <a:avLst/>
            <a:gdLst/>
            <a:ahLst/>
            <a:cxnLst/>
            <a:rect l="l" t="t" r="r" b="b"/>
            <a:pathLst>
              <a:path w="6350" h="304800">
                <a:moveTo>
                  <a:pt x="0" y="0"/>
                </a:moveTo>
                <a:lnTo>
                  <a:pt x="6096" y="30480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79143" y="3396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140" y="23145"/>
                </a:lnTo>
                <a:lnTo>
                  <a:pt x="64865" y="11048"/>
                </a:lnTo>
                <a:lnTo>
                  <a:pt x="52732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2732" y="73247"/>
                </a:lnTo>
                <a:lnTo>
                  <a:pt x="64865" y="65151"/>
                </a:lnTo>
                <a:lnTo>
                  <a:pt x="73140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969391" y="2843021"/>
            <a:ext cx="1473200" cy="1884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77800">
              <a:lnSpc>
                <a:spcPct val="100000"/>
              </a:lnSpc>
            </a:pPr>
            <a:r>
              <a:rPr dirty="0" sz="2400">
                <a:solidFill>
                  <a:srgbClr val="FF0000"/>
                </a:solidFill>
                <a:latin typeface="NSimSun"/>
                <a:cs typeface="NSimSun"/>
              </a:rPr>
              <a:t>p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B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ts val="2835"/>
              </a:lnSpc>
            </a:pP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R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50415" y="3701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85227" y="3473196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3048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33170"/>
            <a:ext cx="7691120" cy="5817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6845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区域骨架</a:t>
            </a:r>
            <a:endParaRPr sz="3200">
              <a:latin typeface="NSimSun"/>
              <a:cs typeface="NSimSun"/>
            </a:endParaRPr>
          </a:p>
          <a:p>
            <a:pPr marL="1130300" marR="5080" indent="-661035">
              <a:lnSpc>
                <a:spcPct val="119700"/>
              </a:lnSpc>
              <a:spcBef>
                <a:spcPts val="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算法改进思想 </a:t>
            </a:r>
            <a:r>
              <a:rPr dirty="0" sz="3200" spc="20">
                <a:latin typeface="NSimSun"/>
                <a:cs typeface="NSimSun"/>
              </a:rPr>
              <a:t>在保证产生正确骨架的同时，</a:t>
            </a:r>
            <a:r>
              <a:rPr dirty="0" sz="3200">
                <a:latin typeface="NSimSun"/>
                <a:cs typeface="NSimSun"/>
              </a:rPr>
              <a:t>改进</a:t>
            </a:r>
            <a:r>
              <a:rPr dirty="0" sz="3200" spc="-5">
                <a:latin typeface="NSimSun"/>
                <a:cs typeface="NSimSun"/>
              </a:rPr>
              <a:t>算</a:t>
            </a:r>
            <a:endParaRPr sz="3200">
              <a:latin typeface="NSimSun"/>
              <a:cs typeface="NSimSun"/>
            </a:endParaRPr>
          </a:p>
          <a:p>
            <a:pPr algn="just" marL="1155065" marR="5080">
              <a:lnSpc>
                <a:spcPct val="100000"/>
              </a:lnSpc>
            </a:pPr>
            <a:r>
              <a:rPr dirty="0" sz="3200" spc="0">
                <a:latin typeface="NSimSun"/>
                <a:cs typeface="NSimSun"/>
              </a:rPr>
              <a:t>法的效率。比较典型的是一类细化算 法，它们不断删除区域边界点，但保 </a:t>
            </a:r>
            <a:r>
              <a:rPr dirty="0" sz="3200" spc="-5">
                <a:latin typeface="NSimSun"/>
                <a:cs typeface="NSimSun"/>
              </a:rPr>
              <a:t>证删除满足：</a:t>
            </a:r>
            <a:endParaRPr sz="32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（1）不删除端点</a:t>
            </a:r>
            <a:endParaRPr sz="3200">
              <a:latin typeface="NSimSun"/>
              <a:cs typeface="NSimSun"/>
            </a:endParaRPr>
          </a:p>
          <a:p>
            <a:pPr marL="926465">
              <a:lnSpc>
                <a:spcPct val="100000"/>
              </a:lnSpc>
              <a:spcBef>
                <a:spcPts val="755"/>
              </a:spcBef>
            </a:pPr>
            <a:r>
              <a:rPr dirty="0" sz="3200" spc="-5">
                <a:latin typeface="NSimSun"/>
                <a:cs typeface="NSimSun"/>
              </a:rPr>
              <a:t>（2）不破坏连通性</a:t>
            </a:r>
            <a:endParaRPr sz="3200">
              <a:latin typeface="NSimSun"/>
              <a:cs typeface="NSimSun"/>
            </a:endParaRPr>
          </a:p>
          <a:p>
            <a:pPr marL="926465">
              <a:lnSpc>
                <a:spcPts val="375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（3）不造成对区域的过度腐蚀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7565390" cy="4985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区域骨架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一种细化二值区域的算法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085"/>
              </a:spcBef>
              <a:tabLst>
                <a:tab pos="13589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假设区域内的点值为1，背景值为0</a:t>
            </a:r>
            <a:endParaRPr sz="3200">
              <a:latin typeface="NSimSun"/>
              <a:cs typeface="NSimSun"/>
            </a:endParaRPr>
          </a:p>
          <a:p>
            <a:pPr marL="1155700" marR="18415" indent="-229235">
              <a:lnSpc>
                <a:spcPct val="110000"/>
              </a:lnSpc>
              <a:spcBef>
                <a:spcPts val="760"/>
              </a:spcBef>
              <a:tabLst>
                <a:tab pos="13589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3200" spc="35">
                <a:latin typeface="NSimSun"/>
                <a:cs typeface="NSimSun"/>
              </a:rPr>
              <a:t>这个方法由对给定区域的边界点连 </a:t>
            </a:r>
            <a:r>
              <a:rPr dirty="0" sz="3200" spc="-5">
                <a:latin typeface="NSimSun"/>
                <a:cs typeface="NSimSun"/>
              </a:rPr>
              <a:t>续进行两个基本操作构成</a:t>
            </a:r>
            <a:endParaRPr sz="3200">
              <a:latin typeface="NSimSun"/>
              <a:cs typeface="NSimSun"/>
            </a:endParaRPr>
          </a:p>
          <a:p>
            <a:pPr marL="1155700" marR="5080" indent="-229235">
              <a:lnSpc>
                <a:spcPct val="110000"/>
              </a:lnSpc>
              <a:spcBef>
                <a:spcPts val="765"/>
              </a:spcBef>
              <a:tabLst>
                <a:tab pos="13589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3200" spc="150">
                <a:latin typeface="NSimSun"/>
                <a:cs typeface="NSimSun"/>
              </a:rPr>
              <a:t>这里边界点是指任何值为1且至少 </a:t>
            </a:r>
            <a:r>
              <a:rPr dirty="0" sz="3200" spc="-5">
                <a:latin typeface="NSimSun"/>
                <a:cs typeface="NSimSun"/>
              </a:rPr>
              <a:t>有一个8邻域上的点为0的像素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44535" y="2064765"/>
            <a:ext cx="1993264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区域骨架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1735" y="3028950"/>
            <a:ext cx="168275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17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700" spc="6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基本操作1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8923" y="3403244"/>
            <a:ext cx="7038340" cy="2139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999"/>
              </a:lnSpc>
            </a:pPr>
            <a:r>
              <a:rPr dirty="0" sz="2400">
                <a:latin typeface="NSimSun"/>
                <a:cs typeface="NSimSun"/>
              </a:rPr>
              <a:t>对于满足以下四个条件的边界点打标记准备删除： (a)</a:t>
            </a:r>
            <a:r>
              <a:rPr dirty="0" sz="2400" spc="60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2</a:t>
            </a:r>
            <a:r>
              <a:rPr dirty="0" sz="2400" b="1">
                <a:latin typeface="Symbol"/>
                <a:cs typeface="Symbol"/>
              </a:rPr>
              <a:t></a:t>
            </a:r>
            <a:r>
              <a:rPr dirty="0" sz="2400">
                <a:latin typeface="NSimSun"/>
                <a:cs typeface="NSimSun"/>
              </a:rPr>
              <a:t>N(</a:t>
            </a:r>
            <a:r>
              <a:rPr dirty="0" sz="2400" spc="-10">
                <a:latin typeface="NSimSun"/>
                <a:cs typeface="NSimSun"/>
              </a:rPr>
              <a:t>p</a:t>
            </a:r>
            <a:r>
              <a:rPr dirty="0" baseline="-20833" sz="2400" spc="-7">
                <a:latin typeface="NSimSun"/>
                <a:cs typeface="NSimSun"/>
              </a:rPr>
              <a:t>1</a:t>
            </a:r>
            <a:r>
              <a:rPr dirty="0" sz="2400" spc="-10">
                <a:latin typeface="NSimSun"/>
                <a:cs typeface="NSimSun"/>
              </a:rPr>
              <a:t>)</a:t>
            </a:r>
            <a:r>
              <a:rPr dirty="0" sz="2400" spc="5" b="1">
                <a:latin typeface="Symbol"/>
                <a:cs typeface="Symbol"/>
              </a:rPr>
              <a:t></a:t>
            </a:r>
            <a:r>
              <a:rPr dirty="0" sz="2400">
                <a:latin typeface="NSimSun"/>
                <a:cs typeface="NSimSun"/>
              </a:rPr>
              <a:t>6</a:t>
            </a:r>
            <a:r>
              <a:rPr dirty="0" sz="2400" spc="50">
                <a:latin typeface="NSimSun"/>
                <a:cs typeface="NSimSun"/>
              </a:rPr>
              <a:t> </a:t>
            </a:r>
            <a:r>
              <a:rPr dirty="0" sz="2400" spc="60">
                <a:latin typeface="NSimSun"/>
                <a:cs typeface="NSimSun"/>
              </a:rPr>
              <a:t>其中</a:t>
            </a:r>
            <a:r>
              <a:rPr dirty="0" sz="2400" spc="5">
                <a:latin typeface="NSimSun"/>
                <a:cs typeface="NSimSun"/>
              </a:rPr>
              <a:t>N</a:t>
            </a:r>
            <a:r>
              <a:rPr dirty="0" sz="2400">
                <a:latin typeface="NSimSun"/>
                <a:cs typeface="NSimSun"/>
              </a:rPr>
              <a:t>(p</a:t>
            </a:r>
            <a:r>
              <a:rPr dirty="0" baseline="-20833" sz="2400">
                <a:latin typeface="NSimSun"/>
                <a:cs typeface="NSimSun"/>
              </a:rPr>
              <a:t>1</a:t>
            </a:r>
            <a:r>
              <a:rPr dirty="0" sz="2400" spc="60">
                <a:latin typeface="NSimSun"/>
                <a:cs typeface="NSimSun"/>
              </a:rPr>
              <a:t>)是点</a:t>
            </a:r>
            <a:r>
              <a:rPr dirty="0" sz="2400" spc="5">
                <a:latin typeface="NSimSun"/>
                <a:cs typeface="NSimSun"/>
              </a:rPr>
              <a:t>p</a:t>
            </a:r>
            <a:r>
              <a:rPr dirty="0" baseline="-20833" sz="2400" spc="89">
                <a:latin typeface="NSimSun"/>
                <a:cs typeface="NSimSun"/>
              </a:rPr>
              <a:t>1</a:t>
            </a:r>
            <a:r>
              <a:rPr dirty="0" sz="2400" spc="50">
                <a:latin typeface="NSimSun"/>
                <a:cs typeface="NSimSun"/>
              </a:rPr>
              <a:t>的</a:t>
            </a:r>
            <a:r>
              <a:rPr dirty="0" sz="2400" spc="65">
                <a:latin typeface="NSimSun"/>
                <a:cs typeface="NSimSun"/>
              </a:rPr>
              <a:t>邻</a:t>
            </a:r>
            <a:r>
              <a:rPr dirty="0" sz="2400" spc="50">
                <a:latin typeface="NSimSun"/>
                <a:cs typeface="NSimSun"/>
              </a:rPr>
              <a:t>域中1的个数，</a:t>
            </a:r>
            <a:endParaRPr sz="2400">
              <a:latin typeface="NSimSun"/>
              <a:cs typeface="NSimSun"/>
            </a:endParaRPr>
          </a:p>
          <a:p>
            <a:pPr marL="241300">
              <a:lnSpc>
                <a:spcPts val="2820"/>
              </a:lnSpc>
            </a:pPr>
            <a:r>
              <a:rPr dirty="0" sz="2400">
                <a:latin typeface="NSimSun"/>
                <a:cs typeface="NSimSun"/>
              </a:rPr>
              <a:t>即：</a:t>
            </a:r>
            <a:r>
              <a:rPr dirty="0" sz="2400" spc="-600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N(p</a:t>
            </a:r>
            <a:r>
              <a:rPr dirty="0" baseline="-20833" sz="2400">
                <a:latin typeface="NSimSun"/>
                <a:cs typeface="NSimSun"/>
              </a:rPr>
              <a:t>1</a:t>
            </a:r>
            <a:r>
              <a:rPr dirty="0" sz="2400" spc="-5">
                <a:latin typeface="NSimSun"/>
                <a:cs typeface="NSimSun"/>
              </a:rPr>
              <a:t>)=</a:t>
            </a:r>
            <a:r>
              <a:rPr dirty="0" sz="2400">
                <a:latin typeface="NSimSun"/>
                <a:cs typeface="NSimSun"/>
              </a:rPr>
              <a:t>p</a:t>
            </a:r>
            <a:r>
              <a:rPr dirty="0" baseline="-20833" sz="2400">
                <a:latin typeface="NSimSun"/>
                <a:cs typeface="NSimSun"/>
              </a:rPr>
              <a:t>2</a:t>
            </a:r>
            <a:r>
              <a:rPr dirty="0" sz="2400">
                <a:latin typeface="NSimSun"/>
                <a:cs typeface="NSimSun"/>
              </a:rPr>
              <a:t>+</a:t>
            </a:r>
            <a:r>
              <a:rPr dirty="0" sz="2400" spc="-10">
                <a:latin typeface="NSimSun"/>
                <a:cs typeface="NSimSun"/>
              </a:rPr>
              <a:t>p</a:t>
            </a:r>
            <a:r>
              <a:rPr dirty="0" baseline="-20833" sz="2400">
                <a:latin typeface="NSimSun"/>
                <a:cs typeface="NSimSun"/>
              </a:rPr>
              <a:t>3</a:t>
            </a:r>
            <a:r>
              <a:rPr dirty="0" sz="2400">
                <a:latin typeface="NSimSun"/>
                <a:cs typeface="NSimSun"/>
              </a:rPr>
              <a:t>+</a:t>
            </a:r>
            <a:r>
              <a:rPr dirty="0" sz="2400">
                <a:latin typeface="Times New Roman"/>
                <a:cs typeface="Times New Roman"/>
              </a:rPr>
              <a:t>…</a:t>
            </a:r>
            <a:r>
              <a:rPr dirty="0" sz="2400" spc="-10">
                <a:latin typeface="NSimSun"/>
                <a:cs typeface="NSimSun"/>
              </a:rPr>
              <a:t>+</a:t>
            </a:r>
            <a:r>
              <a:rPr dirty="0" sz="2400">
                <a:latin typeface="NSimSun"/>
                <a:cs typeface="NSimSun"/>
              </a:rPr>
              <a:t>p</a:t>
            </a:r>
            <a:r>
              <a:rPr dirty="0" baseline="-20833" sz="2400">
                <a:latin typeface="NSimSun"/>
                <a:cs typeface="NSimSun"/>
              </a:rPr>
              <a:t>9</a:t>
            </a:r>
            <a:endParaRPr baseline="-20833"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  <a:tabLst>
                <a:tab pos="621665" algn="l"/>
              </a:tabLst>
            </a:pPr>
            <a:r>
              <a:rPr dirty="0" sz="2400">
                <a:latin typeface="NSimSun"/>
                <a:cs typeface="NSimSun"/>
              </a:rPr>
              <a:t>(b)	S(p</a:t>
            </a:r>
            <a:r>
              <a:rPr dirty="0" baseline="-20833" sz="2400">
                <a:latin typeface="NSimSun"/>
                <a:cs typeface="NSimSun"/>
              </a:rPr>
              <a:t>1</a:t>
            </a:r>
            <a:r>
              <a:rPr dirty="0" sz="2400">
                <a:latin typeface="NSimSun"/>
                <a:cs typeface="NSimSun"/>
              </a:rPr>
              <a:t>)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=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1</a:t>
            </a:r>
            <a:endParaRPr sz="2400">
              <a:latin typeface="NSimSun"/>
              <a:cs typeface="NSimSun"/>
            </a:endParaRPr>
          </a:p>
          <a:p>
            <a:pPr marL="165100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NSimSun"/>
                <a:cs typeface="NSimSun"/>
              </a:rPr>
              <a:t>其中S(p</a:t>
            </a:r>
            <a:r>
              <a:rPr dirty="0" baseline="-20833" sz="2400">
                <a:latin typeface="NSimSun"/>
                <a:cs typeface="NSimSun"/>
              </a:rPr>
              <a:t>1</a:t>
            </a:r>
            <a:r>
              <a:rPr dirty="0" sz="2400" spc="-5">
                <a:latin typeface="NSimSun"/>
                <a:cs typeface="NSimSun"/>
              </a:rPr>
              <a:t>)是按p</a:t>
            </a:r>
            <a:r>
              <a:rPr dirty="0" baseline="-20833" sz="2400">
                <a:latin typeface="NSimSun"/>
                <a:cs typeface="NSimSun"/>
              </a:rPr>
              <a:t>2</a:t>
            </a:r>
            <a:r>
              <a:rPr dirty="0" sz="2400">
                <a:latin typeface="NSimSun"/>
                <a:cs typeface="NSimSun"/>
              </a:rPr>
              <a:t>,p</a:t>
            </a:r>
            <a:r>
              <a:rPr dirty="0" baseline="-20833" sz="2400">
                <a:latin typeface="NSimSun"/>
                <a:cs typeface="NSimSun"/>
              </a:rPr>
              <a:t>3</a:t>
            </a:r>
            <a:r>
              <a:rPr dirty="0" sz="2400" spc="-10">
                <a:latin typeface="NSimSun"/>
                <a:cs typeface="NSimSun"/>
              </a:rPr>
              <a:t>,</a:t>
            </a:r>
            <a:r>
              <a:rPr dirty="0" sz="2400">
                <a:latin typeface="Times New Roman"/>
                <a:cs typeface="Times New Roman"/>
              </a:rPr>
              <a:t>…</a:t>
            </a:r>
            <a:r>
              <a:rPr dirty="0" sz="2400">
                <a:latin typeface="NSimSun"/>
                <a:cs typeface="NSimSun"/>
              </a:rPr>
              <a:t>,p</a:t>
            </a:r>
            <a:r>
              <a:rPr dirty="0" baseline="-20833" sz="2400" spc="-7">
                <a:latin typeface="NSimSun"/>
                <a:cs typeface="NSimSun"/>
              </a:rPr>
              <a:t>9</a:t>
            </a:r>
            <a:r>
              <a:rPr dirty="0" sz="2400">
                <a:latin typeface="NSimSun"/>
                <a:cs typeface="NSimSun"/>
              </a:rPr>
              <a:t>顺序，0-1转换的个数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58923" y="5579364"/>
            <a:ext cx="2464435" cy="861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1665" algn="l"/>
              </a:tabLst>
            </a:pPr>
            <a:r>
              <a:rPr dirty="0" sz="2400">
                <a:latin typeface="NSimSun"/>
                <a:cs typeface="NSimSun"/>
              </a:rPr>
              <a:t>(c)	p</a:t>
            </a:r>
            <a:r>
              <a:rPr dirty="0" baseline="-20833" sz="2400">
                <a:latin typeface="NSimSun"/>
                <a:cs typeface="NSimSun"/>
              </a:rPr>
              <a:t>2</a:t>
            </a:r>
            <a:r>
              <a:rPr dirty="0" baseline="-20833" sz="2400" spc="7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.</a:t>
            </a:r>
            <a:r>
              <a:rPr dirty="0" sz="2400" spc="-10">
                <a:latin typeface="NSimSun"/>
                <a:cs typeface="NSimSun"/>
              </a:rPr>
              <a:t>p</a:t>
            </a:r>
            <a:r>
              <a:rPr dirty="0" baseline="-20833" sz="2400">
                <a:latin typeface="NSimSun"/>
                <a:cs typeface="NSimSun"/>
              </a:rPr>
              <a:t>4</a:t>
            </a:r>
            <a:r>
              <a:rPr dirty="0" baseline="-20833" sz="2400" spc="-7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.p</a:t>
            </a:r>
            <a:r>
              <a:rPr dirty="0" baseline="-20833" sz="2400">
                <a:latin typeface="NSimSun"/>
                <a:cs typeface="NSimSun"/>
              </a:rPr>
              <a:t>6</a:t>
            </a:r>
            <a:r>
              <a:rPr dirty="0" baseline="-20833" sz="2400" spc="7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=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0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  <a:tabLst>
                <a:tab pos="621665" algn="l"/>
              </a:tabLst>
            </a:pPr>
            <a:r>
              <a:rPr dirty="0" sz="2400">
                <a:latin typeface="NSimSun"/>
                <a:cs typeface="NSimSun"/>
              </a:rPr>
              <a:t>(d)	p</a:t>
            </a:r>
            <a:r>
              <a:rPr dirty="0" baseline="-20833" sz="2400">
                <a:latin typeface="NSimSun"/>
                <a:cs typeface="NSimSun"/>
              </a:rPr>
              <a:t>4</a:t>
            </a:r>
            <a:r>
              <a:rPr dirty="0" baseline="-20833" sz="2400" spc="7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.</a:t>
            </a:r>
            <a:r>
              <a:rPr dirty="0" sz="2400" spc="-10">
                <a:latin typeface="NSimSun"/>
                <a:cs typeface="NSimSun"/>
              </a:rPr>
              <a:t>p</a:t>
            </a:r>
            <a:r>
              <a:rPr dirty="0" baseline="-20833" sz="2400">
                <a:latin typeface="NSimSun"/>
                <a:cs typeface="NSimSun"/>
              </a:rPr>
              <a:t>6</a:t>
            </a:r>
            <a:r>
              <a:rPr dirty="0" baseline="-20833" sz="2400" spc="-7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.p</a:t>
            </a:r>
            <a:r>
              <a:rPr dirty="0" baseline="-20833" sz="2400">
                <a:latin typeface="NSimSun"/>
                <a:cs typeface="NSimSun"/>
              </a:rPr>
              <a:t>8</a:t>
            </a:r>
            <a:r>
              <a:rPr dirty="0" baseline="-20833" sz="2400" spc="7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=</a:t>
            </a:r>
            <a:r>
              <a:rPr dirty="0" sz="2400" spc="-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2275" y="5579364"/>
            <a:ext cx="3683635" cy="861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NSimSun"/>
                <a:cs typeface="NSimSun"/>
              </a:rPr>
              <a:t>（p</a:t>
            </a:r>
            <a:r>
              <a:rPr dirty="0" baseline="-20833" sz="2400">
                <a:latin typeface="NSimSun"/>
                <a:cs typeface="NSimSun"/>
              </a:rPr>
              <a:t>2</a:t>
            </a:r>
            <a:r>
              <a:rPr dirty="0" baseline="-20833" sz="2400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,p</a:t>
            </a:r>
            <a:r>
              <a:rPr dirty="0" baseline="-20833" sz="2400">
                <a:latin typeface="NSimSun"/>
                <a:cs typeface="NSimSun"/>
              </a:rPr>
              <a:t>4</a:t>
            </a:r>
            <a:r>
              <a:rPr dirty="0" baseline="-20833" sz="2400" spc="7">
                <a:latin typeface="NSimSun"/>
                <a:cs typeface="NSimSun"/>
              </a:rPr>
              <a:t> </a:t>
            </a:r>
            <a:r>
              <a:rPr dirty="0" sz="2400" spc="-10">
                <a:latin typeface="NSimSun"/>
                <a:cs typeface="NSimSun"/>
              </a:rPr>
              <a:t>,</a:t>
            </a:r>
            <a:r>
              <a:rPr dirty="0" sz="2400">
                <a:latin typeface="NSimSun"/>
                <a:cs typeface="NSimSun"/>
              </a:rPr>
              <a:t>p</a:t>
            </a:r>
            <a:r>
              <a:rPr dirty="0" baseline="-20833" sz="2400">
                <a:latin typeface="NSimSun"/>
                <a:cs typeface="NSimSun"/>
              </a:rPr>
              <a:t>6</a:t>
            </a:r>
            <a:r>
              <a:rPr dirty="0" baseline="-20833" sz="2400" spc="7">
                <a:latin typeface="NSimSun"/>
                <a:cs typeface="NSimSun"/>
              </a:rPr>
              <a:t> </a:t>
            </a:r>
            <a:r>
              <a:rPr dirty="0" sz="2400" spc="-5">
                <a:latin typeface="NSimSun"/>
                <a:cs typeface="NSimSun"/>
              </a:rPr>
              <a:t>至少有一个0）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400" spc="-5">
                <a:latin typeface="NSimSun"/>
                <a:cs typeface="NSimSun"/>
              </a:rPr>
              <a:t>（p</a:t>
            </a:r>
            <a:r>
              <a:rPr dirty="0" baseline="-20833" sz="2400">
                <a:latin typeface="NSimSun"/>
                <a:cs typeface="NSimSun"/>
              </a:rPr>
              <a:t>4</a:t>
            </a:r>
            <a:r>
              <a:rPr dirty="0" baseline="-20833" sz="2400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,p</a:t>
            </a:r>
            <a:r>
              <a:rPr dirty="0" baseline="-20833" sz="2400">
                <a:latin typeface="NSimSun"/>
                <a:cs typeface="NSimSun"/>
              </a:rPr>
              <a:t>6</a:t>
            </a:r>
            <a:r>
              <a:rPr dirty="0" baseline="-20833" sz="2400" spc="7">
                <a:latin typeface="NSimSun"/>
                <a:cs typeface="NSimSun"/>
              </a:rPr>
              <a:t> </a:t>
            </a:r>
            <a:r>
              <a:rPr dirty="0" sz="2400" spc="-10">
                <a:latin typeface="NSimSun"/>
                <a:cs typeface="NSimSun"/>
              </a:rPr>
              <a:t>,</a:t>
            </a:r>
            <a:r>
              <a:rPr dirty="0" sz="2400">
                <a:latin typeface="NSimSun"/>
                <a:cs typeface="NSimSun"/>
              </a:rPr>
              <a:t>p</a:t>
            </a:r>
            <a:r>
              <a:rPr dirty="0" baseline="-20833" sz="2400">
                <a:latin typeface="NSimSun"/>
                <a:cs typeface="NSimSun"/>
              </a:rPr>
              <a:t>8</a:t>
            </a:r>
            <a:r>
              <a:rPr dirty="0" baseline="-20833" sz="2400" spc="7">
                <a:latin typeface="NSimSun"/>
                <a:cs typeface="NSimSun"/>
              </a:rPr>
              <a:t> </a:t>
            </a:r>
            <a:r>
              <a:rPr dirty="0" sz="2400" spc="-5">
                <a:latin typeface="NSimSun"/>
                <a:cs typeface="NSimSun"/>
              </a:rPr>
              <a:t>至少有一个0）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37189" y="17617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37189" y="17617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70589" y="17617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70589" y="17617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70589" y="22951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70589" y="22951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37189" y="22951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37189" y="22951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03989" y="17617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03989" y="17617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429633" y="1834896"/>
            <a:ext cx="141351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9	</a:t>
            </a:r>
            <a:r>
              <a:rPr dirty="0" sz="2400" spc="-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2	</a:t>
            </a:r>
            <a:r>
              <a:rPr dirty="0" sz="2400" spc="-5" b="1">
                <a:latin typeface="Times New Roman"/>
                <a:cs typeface="Times New Roman"/>
              </a:rPr>
              <a:t>p3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03989" y="22951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03989" y="22951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429633" y="2368296"/>
            <a:ext cx="141351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8	</a:t>
            </a:r>
            <a:r>
              <a:rPr dirty="0" sz="2400" spc="-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1	</a:t>
            </a:r>
            <a:r>
              <a:rPr dirty="0" sz="2400" spc="-5" b="1">
                <a:latin typeface="Times New Roman"/>
                <a:cs typeface="Times New Roman"/>
              </a:rPr>
              <a:t>p4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37189" y="28285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37189" y="28285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870589" y="28285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70589" y="28285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03989" y="28285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03989" y="28285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429633" y="2901696"/>
            <a:ext cx="141351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7	</a:t>
            </a:r>
            <a:r>
              <a:rPr dirty="0" sz="2400" spc="-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6	</a:t>
            </a:r>
            <a:r>
              <a:rPr dirty="0" sz="2400" spc="-5" b="1">
                <a:latin typeface="Times New Roman"/>
                <a:cs typeface="Times New Roman"/>
              </a:rPr>
              <a:t>p5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208917" y="2066544"/>
            <a:ext cx="85725" cy="609600"/>
          </a:xfrm>
          <a:custGeom>
            <a:avLst/>
            <a:gdLst/>
            <a:ahLst/>
            <a:cxnLst/>
            <a:rect l="l" t="t" r="r" b="b"/>
            <a:pathLst>
              <a:path w="85725" h="609600">
                <a:moveTo>
                  <a:pt x="85343" y="86106"/>
                </a:moveTo>
                <a:lnTo>
                  <a:pt x="42672" y="0"/>
                </a:lnTo>
                <a:lnTo>
                  <a:pt x="0" y="86106"/>
                </a:lnTo>
                <a:lnTo>
                  <a:pt x="28193" y="86106"/>
                </a:lnTo>
                <a:lnTo>
                  <a:pt x="28193" y="71628"/>
                </a:lnTo>
                <a:lnTo>
                  <a:pt x="57149" y="71628"/>
                </a:lnTo>
                <a:lnTo>
                  <a:pt x="57149" y="86106"/>
                </a:lnTo>
                <a:lnTo>
                  <a:pt x="85343" y="86106"/>
                </a:lnTo>
                <a:close/>
              </a:path>
              <a:path w="85725" h="609600">
                <a:moveTo>
                  <a:pt x="57149" y="86106"/>
                </a:moveTo>
                <a:lnTo>
                  <a:pt x="57149" y="71628"/>
                </a:lnTo>
                <a:lnTo>
                  <a:pt x="28193" y="71628"/>
                </a:lnTo>
                <a:lnTo>
                  <a:pt x="28193" y="86106"/>
                </a:lnTo>
                <a:lnTo>
                  <a:pt x="57149" y="86106"/>
                </a:lnTo>
                <a:close/>
              </a:path>
              <a:path w="85725" h="609600">
                <a:moveTo>
                  <a:pt x="57149" y="609600"/>
                </a:moveTo>
                <a:lnTo>
                  <a:pt x="57149" y="86106"/>
                </a:lnTo>
                <a:lnTo>
                  <a:pt x="28193" y="86106"/>
                </a:lnTo>
                <a:lnTo>
                  <a:pt x="28193" y="609600"/>
                </a:lnTo>
                <a:lnTo>
                  <a:pt x="57149" y="6096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751717" y="2066544"/>
            <a:ext cx="85725" cy="1143000"/>
          </a:xfrm>
          <a:custGeom>
            <a:avLst/>
            <a:gdLst/>
            <a:ahLst/>
            <a:cxnLst/>
            <a:rect l="l" t="t" r="r" b="b"/>
            <a:pathLst>
              <a:path w="85725" h="1143000">
                <a:moveTo>
                  <a:pt x="85343" y="86106"/>
                </a:moveTo>
                <a:lnTo>
                  <a:pt x="42672" y="0"/>
                </a:lnTo>
                <a:lnTo>
                  <a:pt x="0" y="86106"/>
                </a:lnTo>
                <a:lnTo>
                  <a:pt x="28193" y="86106"/>
                </a:lnTo>
                <a:lnTo>
                  <a:pt x="28193" y="71628"/>
                </a:lnTo>
                <a:lnTo>
                  <a:pt x="57149" y="71628"/>
                </a:lnTo>
                <a:lnTo>
                  <a:pt x="57149" y="86106"/>
                </a:lnTo>
                <a:lnTo>
                  <a:pt x="85343" y="86106"/>
                </a:lnTo>
                <a:close/>
              </a:path>
              <a:path w="85725" h="1143000">
                <a:moveTo>
                  <a:pt x="57149" y="86106"/>
                </a:moveTo>
                <a:lnTo>
                  <a:pt x="57149" y="71628"/>
                </a:lnTo>
                <a:lnTo>
                  <a:pt x="28193" y="71628"/>
                </a:lnTo>
                <a:lnTo>
                  <a:pt x="28193" y="86106"/>
                </a:lnTo>
                <a:lnTo>
                  <a:pt x="57149" y="86106"/>
                </a:lnTo>
                <a:close/>
              </a:path>
              <a:path w="85725" h="1143000">
                <a:moveTo>
                  <a:pt x="57149" y="1143000"/>
                </a:moveTo>
                <a:lnTo>
                  <a:pt x="57149" y="86106"/>
                </a:lnTo>
                <a:lnTo>
                  <a:pt x="28193" y="86106"/>
                </a:lnTo>
                <a:lnTo>
                  <a:pt x="28193" y="1143000"/>
                </a:lnTo>
                <a:lnTo>
                  <a:pt x="57149" y="11430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718189" y="3243072"/>
            <a:ext cx="990600" cy="85725"/>
          </a:xfrm>
          <a:custGeom>
            <a:avLst/>
            <a:gdLst/>
            <a:ahLst/>
            <a:cxnLst/>
            <a:rect l="l" t="t" r="r" b="b"/>
            <a:pathLst>
              <a:path w="990600" h="85725">
                <a:moveTo>
                  <a:pt x="85343" y="28193"/>
                </a:moveTo>
                <a:lnTo>
                  <a:pt x="85343" y="0"/>
                </a:lnTo>
                <a:lnTo>
                  <a:pt x="0" y="42672"/>
                </a:lnTo>
                <a:lnTo>
                  <a:pt x="71627" y="78486"/>
                </a:lnTo>
                <a:lnTo>
                  <a:pt x="71627" y="28193"/>
                </a:lnTo>
                <a:lnTo>
                  <a:pt x="85343" y="28193"/>
                </a:lnTo>
                <a:close/>
              </a:path>
              <a:path w="990600" h="85725">
                <a:moveTo>
                  <a:pt x="990600" y="57149"/>
                </a:moveTo>
                <a:lnTo>
                  <a:pt x="990600" y="28193"/>
                </a:lnTo>
                <a:lnTo>
                  <a:pt x="71627" y="28193"/>
                </a:lnTo>
                <a:lnTo>
                  <a:pt x="71627" y="57149"/>
                </a:lnTo>
                <a:lnTo>
                  <a:pt x="990600" y="57149"/>
                </a:lnTo>
                <a:close/>
              </a:path>
              <a:path w="990600" h="85725">
                <a:moveTo>
                  <a:pt x="85343" y="85343"/>
                </a:moveTo>
                <a:lnTo>
                  <a:pt x="85343" y="57149"/>
                </a:lnTo>
                <a:lnTo>
                  <a:pt x="71627" y="57149"/>
                </a:lnTo>
                <a:lnTo>
                  <a:pt x="71627" y="78486"/>
                </a:lnTo>
                <a:lnTo>
                  <a:pt x="85343" y="8534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18517" y="2066544"/>
            <a:ext cx="85725" cy="1066800"/>
          </a:xfrm>
          <a:custGeom>
            <a:avLst/>
            <a:gdLst/>
            <a:ahLst/>
            <a:cxnLst/>
            <a:rect l="l" t="t" r="r" b="b"/>
            <a:pathLst>
              <a:path w="85725" h="1066800">
                <a:moveTo>
                  <a:pt x="85343" y="981456"/>
                </a:moveTo>
                <a:lnTo>
                  <a:pt x="0" y="981456"/>
                </a:lnTo>
                <a:lnTo>
                  <a:pt x="28194" y="1037844"/>
                </a:lnTo>
                <a:lnTo>
                  <a:pt x="28194" y="995171"/>
                </a:lnTo>
                <a:lnTo>
                  <a:pt x="57150" y="995171"/>
                </a:lnTo>
                <a:lnTo>
                  <a:pt x="57150" y="1037844"/>
                </a:lnTo>
                <a:lnTo>
                  <a:pt x="85343" y="981456"/>
                </a:lnTo>
                <a:close/>
              </a:path>
              <a:path w="85725" h="1066800">
                <a:moveTo>
                  <a:pt x="57150" y="981456"/>
                </a:moveTo>
                <a:lnTo>
                  <a:pt x="57150" y="0"/>
                </a:lnTo>
                <a:lnTo>
                  <a:pt x="28194" y="0"/>
                </a:lnTo>
                <a:lnTo>
                  <a:pt x="28194" y="981456"/>
                </a:lnTo>
                <a:lnTo>
                  <a:pt x="57150" y="981456"/>
                </a:lnTo>
                <a:close/>
              </a:path>
              <a:path w="85725" h="1066800">
                <a:moveTo>
                  <a:pt x="57150" y="1037844"/>
                </a:moveTo>
                <a:lnTo>
                  <a:pt x="57150" y="995171"/>
                </a:lnTo>
                <a:lnTo>
                  <a:pt x="28194" y="995171"/>
                </a:lnTo>
                <a:lnTo>
                  <a:pt x="28194" y="1037844"/>
                </a:lnTo>
                <a:lnTo>
                  <a:pt x="42672" y="1066800"/>
                </a:lnTo>
                <a:lnTo>
                  <a:pt x="57150" y="103784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251589" y="1871472"/>
            <a:ext cx="609600" cy="85725"/>
          </a:xfrm>
          <a:custGeom>
            <a:avLst/>
            <a:gdLst/>
            <a:ahLst/>
            <a:cxnLst/>
            <a:rect l="l" t="t" r="r" b="b"/>
            <a:pathLst>
              <a:path w="609600" h="85725">
                <a:moveTo>
                  <a:pt x="537972" y="57149"/>
                </a:moveTo>
                <a:lnTo>
                  <a:pt x="537972" y="28193"/>
                </a:lnTo>
                <a:lnTo>
                  <a:pt x="0" y="28193"/>
                </a:lnTo>
                <a:lnTo>
                  <a:pt x="0" y="57149"/>
                </a:lnTo>
                <a:lnTo>
                  <a:pt x="537972" y="57149"/>
                </a:lnTo>
                <a:close/>
              </a:path>
              <a:path w="609600" h="85725">
                <a:moveTo>
                  <a:pt x="609600" y="42671"/>
                </a:moveTo>
                <a:lnTo>
                  <a:pt x="523493" y="0"/>
                </a:lnTo>
                <a:lnTo>
                  <a:pt x="523493" y="28193"/>
                </a:lnTo>
                <a:lnTo>
                  <a:pt x="537972" y="28193"/>
                </a:lnTo>
                <a:lnTo>
                  <a:pt x="537972" y="78169"/>
                </a:lnTo>
                <a:lnTo>
                  <a:pt x="609600" y="42671"/>
                </a:lnTo>
                <a:close/>
              </a:path>
              <a:path w="609600" h="85725">
                <a:moveTo>
                  <a:pt x="537972" y="78169"/>
                </a:moveTo>
                <a:lnTo>
                  <a:pt x="537972" y="57149"/>
                </a:lnTo>
                <a:lnTo>
                  <a:pt x="523493" y="57149"/>
                </a:lnTo>
                <a:lnTo>
                  <a:pt x="523493" y="85343"/>
                </a:lnTo>
                <a:lnTo>
                  <a:pt x="537972" y="7816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6161227" y="1756981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393"/>
                <a:gridCol w="533393"/>
                <a:gridCol w="533400"/>
              </a:tblGrid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990014" y="1756981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97291" y="1779778"/>
            <a:ext cx="7879080" cy="17138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区域骨架</a:t>
            </a:r>
            <a:endParaRPr sz="3200">
              <a:latin typeface="NSimSun"/>
              <a:cs typeface="NSimSun"/>
            </a:endParaRPr>
          </a:p>
          <a:p>
            <a:pPr marL="755650" marR="5080" indent="69850">
              <a:lnSpc>
                <a:spcPct val="90100"/>
              </a:lnSpc>
              <a:spcBef>
                <a:spcPts val="635"/>
              </a:spcBef>
            </a:pPr>
            <a:r>
              <a:rPr dirty="0" sz="2800" spc="-5">
                <a:latin typeface="NSimSun"/>
                <a:cs typeface="NSimSun"/>
              </a:rPr>
              <a:t>所有条件都满足，才打删除标记。删除并不 立即进行，而是等到对所有边界点都打完标记 后，再把作了标记的点一起删除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4479" y="3975039"/>
            <a:ext cx="2070735" cy="167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8450" marR="5080" indent="-286385">
              <a:lnSpc>
                <a:spcPct val="109700"/>
              </a:lnSpc>
              <a:tabLst>
                <a:tab pos="5016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举例: N(p</a:t>
            </a:r>
            <a:r>
              <a:rPr dirty="0" baseline="-21164" sz="3150" spc="-15">
                <a:latin typeface="NSimSun"/>
                <a:cs typeface="NSimSun"/>
              </a:rPr>
              <a:t>1</a:t>
            </a:r>
            <a:r>
              <a:rPr dirty="0" sz="3200" spc="-5">
                <a:latin typeface="NSimSun"/>
                <a:cs typeface="NSimSun"/>
              </a:rPr>
              <a:t>)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4</a:t>
            </a:r>
            <a:endParaRPr sz="3200">
              <a:latin typeface="NSimSun"/>
              <a:cs typeface="NSimSun"/>
            </a:endParaRPr>
          </a:p>
          <a:p>
            <a:pPr marL="297815">
              <a:lnSpc>
                <a:spcPct val="100000"/>
              </a:lnSpc>
              <a:spcBef>
                <a:spcPts val="375"/>
              </a:spcBef>
            </a:pPr>
            <a:r>
              <a:rPr dirty="0" sz="3200" spc="-5">
                <a:latin typeface="NSimSun"/>
                <a:cs typeface="NSimSun"/>
              </a:rPr>
              <a:t>S(p</a:t>
            </a:r>
            <a:r>
              <a:rPr dirty="0" baseline="-21164" sz="3150" spc="-15">
                <a:latin typeface="NSimSun"/>
                <a:cs typeface="NSimSun"/>
              </a:rPr>
              <a:t>1</a:t>
            </a:r>
            <a:r>
              <a:rPr dirty="0" sz="3200" spc="-5">
                <a:latin typeface="NSimSun"/>
                <a:cs typeface="NSimSun"/>
              </a:rPr>
              <a:t>)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3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0216" y="5627890"/>
            <a:ext cx="2254885" cy="1093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631314" algn="l"/>
              </a:tabLst>
            </a:pPr>
            <a:r>
              <a:rPr dirty="0" sz="3200" spc="-5">
                <a:latin typeface="NSimSun"/>
                <a:cs typeface="NSimSun"/>
              </a:rPr>
              <a:t>p</a:t>
            </a:r>
            <a:r>
              <a:rPr dirty="0" baseline="-21164" sz="3150" spc="-7">
                <a:latin typeface="NSimSun"/>
                <a:cs typeface="NSimSun"/>
              </a:rPr>
              <a:t>2</a:t>
            </a:r>
            <a:r>
              <a:rPr dirty="0" sz="3200" spc="-5">
                <a:latin typeface="NSimSun"/>
                <a:cs typeface="NSimSun"/>
              </a:rPr>
              <a:t>.</a:t>
            </a:r>
            <a:r>
              <a:rPr dirty="0" sz="3200" spc="-10">
                <a:latin typeface="NSimSun"/>
                <a:cs typeface="NSimSun"/>
              </a:rPr>
              <a:t>p</a:t>
            </a:r>
            <a:r>
              <a:rPr dirty="0" baseline="-21164" sz="3150">
                <a:latin typeface="NSimSun"/>
                <a:cs typeface="NSimSun"/>
              </a:rPr>
              <a:t>4</a:t>
            </a:r>
            <a:r>
              <a:rPr dirty="0" sz="3200" spc="-5">
                <a:latin typeface="NSimSun"/>
                <a:cs typeface="NSimSun"/>
              </a:rPr>
              <a:t>.p</a:t>
            </a:r>
            <a:r>
              <a:rPr dirty="0" baseline="-21164" sz="3150">
                <a:latin typeface="NSimSun"/>
                <a:cs typeface="NSimSun"/>
              </a:rPr>
              <a:t>6	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0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1631314" algn="l"/>
              </a:tabLst>
            </a:pPr>
            <a:r>
              <a:rPr dirty="0" sz="3200" spc="-5">
                <a:latin typeface="NSimSun"/>
                <a:cs typeface="NSimSun"/>
              </a:rPr>
              <a:t>p</a:t>
            </a:r>
            <a:r>
              <a:rPr dirty="0" baseline="-21164" sz="3150" spc="-7">
                <a:latin typeface="NSimSun"/>
                <a:cs typeface="NSimSun"/>
              </a:rPr>
              <a:t>4</a:t>
            </a:r>
            <a:r>
              <a:rPr dirty="0" sz="3200" spc="-5">
                <a:latin typeface="NSimSun"/>
                <a:cs typeface="NSimSun"/>
              </a:rPr>
              <a:t>.</a:t>
            </a:r>
            <a:r>
              <a:rPr dirty="0" sz="3200" spc="-10">
                <a:latin typeface="NSimSun"/>
                <a:cs typeface="NSimSun"/>
              </a:rPr>
              <a:t>p</a:t>
            </a:r>
            <a:r>
              <a:rPr dirty="0" baseline="-21164" sz="3150">
                <a:latin typeface="NSimSun"/>
                <a:cs typeface="NSimSun"/>
              </a:rPr>
              <a:t>6</a:t>
            </a:r>
            <a:r>
              <a:rPr dirty="0" sz="3200" spc="-5">
                <a:latin typeface="NSimSun"/>
                <a:cs typeface="NSimSun"/>
              </a:rPr>
              <a:t>.p</a:t>
            </a:r>
            <a:r>
              <a:rPr dirty="0" baseline="-21164" sz="3150">
                <a:latin typeface="NSimSun"/>
                <a:cs typeface="NSimSun"/>
              </a:rPr>
              <a:t>8	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0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75225" y="6213602"/>
            <a:ext cx="41148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第2个条件没满足不打标记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08639" y="4082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08639" y="4082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42039" y="4082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42039" y="4082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42039" y="46161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42039" y="46161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08639" y="46161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08639" y="46161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75439" y="4082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75439" y="40827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686427" y="4155947"/>
            <a:ext cx="1244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b="1">
                <a:latin typeface="Times New Roman"/>
                <a:cs typeface="Times New Roman"/>
              </a:rPr>
              <a:t>0	0	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75439" y="46161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75439" y="46161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686427" y="4689347"/>
            <a:ext cx="1244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0375" algn="l"/>
                <a:tab pos="1078865" algn="l"/>
              </a:tabLst>
            </a:pPr>
            <a:r>
              <a:rPr dirty="0" sz="2400" b="1">
                <a:latin typeface="Times New Roman"/>
                <a:cs typeface="Times New Roman"/>
              </a:rPr>
              <a:t>1	</a:t>
            </a:r>
            <a:r>
              <a:rPr dirty="0" sz="2400" spc="-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1	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08639" y="51495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08639" y="51495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42039" y="51495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42039" y="51495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75439" y="51495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75439" y="514959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0" y="533400"/>
                </a:ln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686427" y="5222747"/>
            <a:ext cx="1244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1078865" algn="l"/>
              </a:tabLst>
            </a:pPr>
            <a:r>
              <a:rPr dirty="0" sz="2400" b="1">
                <a:latin typeface="Times New Roman"/>
                <a:cs typeface="Times New Roman"/>
              </a:rPr>
              <a:t>1	0	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70639" y="4192523"/>
            <a:ext cx="609600" cy="85725"/>
          </a:xfrm>
          <a:custGeom>
            <a:avLst/>
            <a:gdLst/>
            <a:ahLst/>
            <a:cxnLst/>
            <a:rect l="l" t="t" r="r" b="b"/>
            <a:pathLst>
              <a:path w="609600" h="85725">
                <a:moveTo>
                  <a:pt x="537972" y="57150"/>
                </a:moveTo>
                <a:lnTo>
                  <a:pt x="537972" y="28194"/>
                </a:lnTo>
                <a:lnTo>
                  <a:pt x="0" y="28194"/>
                </a:lnTo>
                <a:lnTo>
                  <a:pt x="0" y="57150"/>
                </a:lnTo>
                <a:lnTo>
                  <a:pt x="537972" y="57150"/>
                </a:lnTo>
                <a:close/>
              </a:path>
              <a:path w="609600" h="85725">
                <a:moveTo>
                  <a:pt x="609600" y="42672"/>
                </a:moveTo>
                <a:lnTo>
                  <a:pt x="523493" y="0"/>
                </a:lnTo>
                <a:lnTo>
                  <a:pt x="523493" y="28194"/>
                </a:lnTo>
                <a:lnTo>
                  <a:pt x="537972" y="28194"/>
                </a:lnTo>
                <a:lnTo>
                  <a:pt x="537972" y="78169"/>
                </a:lnTo>
                <a:lnTo>
                  <a:pt x="609600" y="42672"/>
                </a:lnTo>
                <a:close/>
              </a:path>
              <a:path w="609600" h="85725">
                <a:moveTo>
                  <a:pt x="537972" y="78169"/>
                </a:moveTo>
                <a:lnTo>
                  <a:pt x="537972" y="57150"/>
                </a:lnTo>
                <a:lnTo>
                  <a:pt x="523493" y="57150"/>
                </a:lnTo>
                <a:lnTo>
                  <a:pt x="523493" y="85343"/>
                </a:lnTo>
                <a:lnTo>
                  <a:pt x="537972" y="7816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13767" y="4920996"/>
            <a:ext cx="85725" cy="457200"/>
          </a:xfrm>
          <a:custGeom>
            <a:avLst/>
            <a:gdLst/>
            <a:ahLst/>
            <a:cxnLst/>
            <a:rect l="l" t="t" r="r" b="b"/>
            <a:pathLst>
              <a:path w="85725" h="457200">
                <a:moveTo>
                  <a:pt x="85343" y="371093"/>
                </a:moveTo>
                <a:lnTo>
                  <a:pt x="0" y="371093"/>
                </a:lnTo>
                <a:lnTo>
                  <a:pt x="28194" y="427985"/>
                </a:lnTo>
                <a:lnTo>
                  <a:pt x="28194" y="385572"/>
                </a:lnTo>
                <a:lnTo>
                  <a:pt x="57150" y="385572"/>
                </a:lnTo>
                <a:lnTo>
                  <a:pt x="57150" y="427985"/>
                </a:lnTo>
                <a:lnTo>
                  <a:pt x="85343" y="371093"/>
                </a:lnTo>
                <a:close/>
              </a:path>
              <a:path w="85725" h="457200">
                <a:moveTo>
                  <a:pt x="57150" y="371093"/>
                </a:moveTo>
                <a:lnTo>
                  <a:pt x="57150" y="0"/>
                </a:lnTo>
                <a:lnTo>
                  <a:pt x="28194" y="0"/>
                </a:lnTo>
                <a:lnTo>
                  <a:pt x="28194" y="371093"/>
                </a:lnTo>
                <a:lnTo>
                  <a:pt x="57150" y="371093"/>
                </a:lnTo>
                <a:close/>
              </a:path>
              <a:path w="85725" h="457200">
                <a:moveTo>
                  <a:pt x="57150" y="427985"/>
                </a:moveTo>
                <a:lnTo>
                  <a:pt x="57150" y="385572"/>
                </a:lnTo>
                <a:lnTo>
                  <a:pt x="28194" y="385572"/>
                </a:lnTo>
                <a:lnTo>
                  <a:pt x="28194" y="427985"/>
                </a:lnTo>
                <a:lnTo>
                  <a:pt x="42672" y="457200"/>
                </a:lnTo>
                <a:lnTo>
                  <a:pt x="57150" y="42798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737239" y="5564123"/>
            <a:ext cx="533400" cy="85725"/>
          </a:xfrm>
          <a:custGeom>
            <a:avLst/>
            <a:gdLst/>
            <a:ahLst/>
            <a:cxnLst/>
            <a:rect l="l" t="t" r="r" b="b"/>
            <a:pathLst>
              <a:path w="533400" h="85725">
                <a:moveTo>
                  <a:pt x="85343" y="28193"/>
                </a:moveTo>
                <a:lnTo>
                  <a:pt x="85343" y="0"/>
                </a:lnTo>
                <a:lnTo>
                  <a:pt x="0" y="42672"/>
                </a:lnTo>
                <a:lnTo>
                  <a:pt x="71627" y="78486"/>
                </a:lnTo>
                <a:lnTo>
                  <a:pt x="71627" y="28193"/>
                </a:lnTo>
                <a:lnTo>
                  <a:pt x="85343" y="28193"/>
                </a:lnTo>
                <a:close/>
              </a:path>
              <a:path w="533400" h="85725">
                <a:moveTo>
                  <a:pt x="533400" y="57149"/>
                </a:moveTo>
                <a:lnTo>
                  <a:pt x="533400" y="28193"/>
                </a:lnTo>
                <a:lnTo>
                  <a:pt x="71627" y="28193"/>
                </a:lnTo>
                <a:lnTo>
                  <a:pt x="71627" y="57149"/>
                </a:lnTo>
                <a:lnTo>
                  <a:pt x="533400" y="57149"/>
                </a:lnTo>
                <a:close/>
              </a:path>
              <a:path w="533400" h="85725">
                <a:moveTo>
                  <a:pt x="85343" y="85343"/>
                </a:moveTo>
                <a:lnTo>
                  <a:pt x="85343" y="57149"/>
                </a:lnTo>
                <a:lnTo>
                  <a:pt x="71627" y="57149"/>
                </a:lnTo>
                <a:lnTo>
                  <a:pt x="71627" y="78486"/>
                </a:lnTo>
                <a:lnTo>
                  <a:pt x="85343" y="8534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6332664" y="40780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161464" y="4078033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533400"/>
                <a:gridCol w="533400"/>
              </a:tblGrid>
              <a:tr h="533400"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81098" y="2614421"/>
            <a:ext cx="21971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b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 spc="204" b="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600" b="0">
                <a:latin typeface="NSimSun"/>
                <a:cs typeface="NSimSun"/>
              </a:rPr>
              <a:t>区域骨架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311" y="3258820"/>
            <a:ext cx="5154930" cy="1644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016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基本操作2</a:t>
            </a:r>
            <a:endParaRPr sz="3200">
              <a:latin typeface="NSimSun"/>
              <a:cs typeface="NSimSun"/>
            </a:endParaRPr>
          </a:p>
          <a:p>
            <a:pPr marL="469265" marR="5080">
              <a:lnSpc>
                <a:spcPts val="4600"/>
              </a:lnSpc>
              <a:spcBef>
                <a:spcPts val="275"/>
              </a:spcBef>
            </a:pPr>
            <a:r>
              <a:rPr dirty="0" sz="3200" spc="-5">
                <a:latin typeface="NSimSun"/>
                <a:cs typeface="NSimSun"/>
              </a:rPr>
              <a:t>条件(a)、(b)与操作1相同 条件(c)、(d)改为：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5879" y="933196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043173" y="4978605"/>
          <a:ext cx="3424554" cy="119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9949"/>
                <a:gridCol w="2127120"/>
                <a:gridCol w="327200"/>
              </a:tblGrid>
              <a:tr h="599287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200">
                          <a:latin typeface="NSimSun"/>
                          <a:cs typeface="NSimSun"/>
                        </a:rPr>
                        <a:t>c</a:t>
                      </a:r>
                      <a:r>
                        <a:rPr dirty="0" sz="3200" spc="-5">
                          <a:latin typeface="Times New Roman"/>
                          <a:cs typeface="Times New Roman"/>
                        </a:rPr>
                        <a:t>’</a:t>
                      </a:r>
                      <a:r>
                        <a:rPr dirty="0" sz="3200">
                          <a:latin typeface="NSimSun"/>
                          <a:cs typeface="NSimSun"/>
                        </a:rPr>
                        <a:t>)</a:t>
                      </a:r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39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p</a:t>
                      </a:r>
                      <a:r>
                        <a:rPr dirty="0" baseline="-21164" sz="31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2</a:t>
                      </a: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.</a:t>
                      </a:r>
                      <a:r>
                        <a:rPr dirty="0" sz="32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p</a:t>
                      </a:r>
                      <a:r>
                        <a:rPr dirty="0" baseline="-21164" sz="31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4</a:t>
                      </a: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.p</a:t>
                      </a:r>
                      <a:r>
                        <a:rPr dirty="0" baseline="-21164" sz="3150" spc="-1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8</a:t>
                      </a: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=</a:t>
                      </a:r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0</a:t>
                      </a:r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599299">
                <a:tc>
                  <a:txBody>
                    <a:bodyPr/>
                    <a:lstStyle/>
                    <a:p>
                      <a:pPr marL="22225">
                        <a:lnSpc>
                          <a:spcPts val="3765"/>
                        </a:lnSpc>
                      </a:pPr>
                      <a:r>
                        <a:rPr dirty="0" sz="3200">
                          <a:latin typeface="NSimSun"/>
                          <a:cs typeface="NSimSun"/>
                        </a:rPr>
                        <a:t>d</a:t>
                      </a:r>
                      <a:r>
                        <a:rPr dirty="0" sz="3200" spc="-5">
                          <a:latin typeface="Times New Roman"/>
                          <a:cs typeface="Times New Roman"/>
                        </a:rPr>
                        <a:t>’</a:t>
                      </a:r>
                      <a:r>
                        <a:rPr dirty="0" sz="3200">
                          <a:latin typeface="NSimSun"/>
                          <a:cs typeface="NSimSun"/>
                        </a:rPr>
                        <a:t>)</a:t>
                      </a:r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3980">
                        <a:lnSpc>
                          <a:spcPts val="3765"/>
                        </a:lnSpc>
                      </a:pP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p</a:t>
                      </a:r>
                      <a:r>
                        <a:rPr dirty="0" baseline="-21164" sz="31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2</a:t>
                      </a: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.</a:t>
                      </a:r>
                      <a:r>
                        <a:rPr dirty="0" sz="32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p</a:t>
                      </a:r>
                      <a:r>
                        <a:rPr dirty="0" baseline="-21164" sz="31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6</a:t>
                      </a: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.p</a:t>
                      </a:r>
                      <a:r>
                        <a:rPr dirty="0" baseline="-21164" sz="3150" spc="-1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8</a:t>
                      </a: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=</a:t>
                      </a:r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ts val="3765"/>
                        </a:lnSpc>
                      </a:pPr>
                      <a:r>
                        <a:rPr dirty="0" sz="32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0</a:t>
                      </a:r>
                      <a:endParaRPr sz="32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846521" y="2044255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393"/>
                <a:gridCol w="533393"/>
                <a:gridCol w="533400"/>
              </a:tblGrid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675308" y="2044255"/>
          <a:ext cx="1614805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6"/>
                <a:gridCol w="533400"/>
                <a:gridCol w="533393"/>
              </a:tblGrid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p5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5866" y="621283"/>
            <a:ext cx="7817484" cy="417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7175" indent="19050">
              <a:lnSpc>
                <a:spcPct val="168000"/>
              </a:lnSpc>
            </a:pPr>
            <a:r>
              <a:rPr dirty="0" sz="4000" spc="-15" b="1">
                <a:latin typeface="NSimSun"/>
                <a:cs typeface="NSimSun"/>
              </a:rPr>
              <a:t>D</a:t>
            </a:r>
            <a:r>
              <a:rPr dirty="0" baseline="-20576" sz="4050" spc="-37" b="1">
                <a:latin typeface="NSimSun"/>
                <a:cs typeface="NSimSun"/>
              </a:rPr>
              <a:t>8</a:t>
            </a:r>
            <a:r>
              <a:rPr dirty="0" sz="4000" spc="-15" b="1">
                <a:latin typeface="NSimSun"/>
                <a:cs typeface="NSimSun"/>
              </a:rPr>
              <a:t>距离（棋盘距离）</a:t>
            </a:r>
            <a:r>
              <a:rPr dirty="0" sz="4000" spc="-10" b="1">
                <a:latin typeface="NSimSun"/>
                <a:cs typeface="NSimSun"/>
              </a:rPr>
              <a:t> </a:t>
            </a:r>
            <a:r>
              <a:rPr dirty="0" sz="4000" spc="-5">
                <a:latin typeface="NSimSun"/>
                <a:cs typeface="NSimSun"/>
              </a:rPr>
              <a:t>像素p(x,y)和q(s,t)之间的D</a:t>
            </a:r>
            <a:r>
              <a:rPr dirty="0" baseline="-20576" sz="4050" spc="-7">
                <a:latin typeface="NSimSun"/>
                <a:cs typeface="NSimSun"/>
              </a:rPr>
              <a:t>8</a:t>
            </a:r>
            <a:r>
              <a:rPr dirty="0" sz="4000">
                <a:latin typeface="NSimSun"/>
                <a:cs typeface="NSimSun"/>
              </a:rPr>
              <a:t>距离</a:t>
            </a:r>
            <a:endParaRPr sz="4000">
              <a:latin typeface="NSimSun"/>
              <a:cs typeface="NSimSun"/>
            </a:endParaRPr>
          </a:p>
          <a:p>
            <a:pPr marL="355600">
              <a:lnSpc>
                <a:spcPct val="100000"/>
              </a:lnSpc>
            </a:pPr>
            <a:r>
              <a:rPr dirty="0" sz="4000">
                <a:latin typeface="NSimSun"/>
                <a:cs typeface="NSimSun"/>
              </a:rPr>
              <a:t>定义为：</a:t>
            </a:r>
            <a:endParaRPr sz="40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5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756785" algn="l"/>
                <a:tab pos="5518785" algn="l"/>
                <a:tab pos="7042784" algn="l"/>
              </a:tabLst>
            </a:pPr>
            <a:r>
              <a:rPr dirty="0" sz="4000">
                <a:latin typeface="NSimSun"/>
                <a:cs typeface="NSimSun"/>
              </a:rPr>
              <a:t>D</a:t>
            </a:r>
            <a:r>
              <a:rPr dirty="0" baseline="-20576" sz="4050">
                <a:latin typeface="NSimSun"/>
                <a:cs typeface="NSimSun"/>
              </a:rPr>
              <a:t>8</a:t>
            </a:r>
            <a:r>
              <a:rPr dirty="0" sz="4000" spc="-5">
                <a:latin typeface="NSimSun"/>
                <a:cs typeface="NSimSun"/>
              </a:rPr>
              <a:t>(p,q</a:t>
            </a:r>
            <a:r>
              <a:rPr dirty="0" sz="4000">
                <a:latin typeface="NSimSun"/>
                <a:cs typeface="NSimSun"/>
              </a:rPr>
              <a:t>)</a:t>
            </a:r>
            <a:r>
              <a:rPr dirty="0" sz="4000" spc="-5">
                <a:latin typeface="NSimSun"/>
                <a:cs typeface="NSimSun"/>
              </a:rPr>
              <a:t> </a:t>
            </a:r>
            <a:r>
              <a:rPr dirty="0" sz="4000">
                <a:latin typeface="NSimSun"/>
                <a:cs typeface="NSimSun"/>
              </a:rPr>
              <a:t>=</a:t>
            </a:r>
            <a:r>
              <a:rPr dirty="0" sz="4000" spc="-5">
                <a:latin typeface="NSimSun"/>
                <a:cs typeface="NSimSun"/>
              </a:rPr>
              <a:t> </a:t>
            </a:r>
            <a:r>
              <a:rPr dirty="0" sz="4000" spc="-5">
                <a:latin typeface="NSimSun"/>
                <a:cs typeface="NSimSun"/>
              </a:rPr>
              <a:t>max(|</a:t>
            </a:r>
            <a:r>
              <a:rPr dirty="0" sz="4000">
                <a:latin typeface="NSimSun"/>
                <a:cs typeface="NSimSun"/>
              </a:rPr>
              <a:t>x</a:t>
            </a:r>
            <a:r>
              <a:rPr dirty="0" sz="4000" spc="-5">
                <a:latin typeface="NSimSun"/>
                <a:cs typeface="NSimSu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–</a:t>
            </a:r>
            <a:r>
              <a:rPr dirty="0" sz="4000">
                <a:latin typeface="Times New Roman"/>
                <a:cs typeface="Times New Roman"/>
              </a:rPr>
              <a:t>	</a:t>
            </a:r>
            <a:r>
              <a:rPr dirty="0" sz="4000" spc="-5">
                <a:latin typeface="NSimSun"/>
                <a:cs typeface="NSimSun"/>
              </a:rPr>
              <a:t>s</a:t>
            </a:r>
            <a:r>
              <a:rPr dirty="0" sz="4000">
                <a:latin typeface="NSimSun"/>
                <a:cs typeface="NSimSun"/>
              </a:rPr>
              <a:t>|</a:t>
            </a:r>
            <a:r>
              <a:rPr dirty="0" sz="4000">
                <a:latin typeface="NSimSun"/>
                <a:cs typeface="NSimSun"/>
              </a:rPr>
              <a:t>	</a:t>
            </a:r>
            <a:r>
              <a:rPr dirty="0" sz="4000" spc="-5">
                <a:latin typeface="NSimSun"/>
                <a:cs typeface="NSimSun"/>
              </a:rPr>
              <a:t>,|</a:t>
            </a:r>
            <a:r>
              <a:rPr dirty="0" sz="4000">
                <a:latin typeface="NSimSun"/>
                <a:cs typeface="NSimSun"/>
              </a:rPr>
              <a:t>y</a:t>
            </a:r>
            <a:r>
              <a:rPr dirty="0" sz="4000" spc="-10">
                <a:latin typeface="NSimSun"/>
                <a:cs typeface="NSimSu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–</a:t>
            </a:r>
            <a:r>
              <a:rPr dirty="0" sz="4000">
                <a:latin typeface="Times New Roman"/>
                <a:cs typeface="Times New Roman"/>
              </a:rPr>
              <a:t>	</a:t>
            </a:r>
            <a:r>
              <a:rPr dirty="0" sz="4000" spc="-5">
                <a:latin typeface="NSimSun"/>
                <a:cs typeface="NSimSun"/>
              </a:rPr>
              <a:t>t|)</a:t>
            </a:r>
            <a:endParaRPr sz="4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68729" y="933196"/>
            <a:ext cx="7934959" cy="4916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985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区域骨架</a:t>
            </a:r>
            <a:endParaRPr sz="3200">
              <a:latin typeface="NSimSun"/>
              <a:cs typeface="NSimSun"/>
            </a:endParaRPr>
          </a:p>
          <a:p>
            <a:pPr marL="927100" marR="2125980" indent="-457200">
              <a:lnSpc>
                <a:spcPts val="4600"/>
              </a:lnSpc>
              <a:spcBef>
                <a:spcPts val="27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细化算法 细化算法的一轮操作包括：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270"/>
              </a:spcBef>
            </a:pPr>
            <a:r>
              <a:rPr dirty="0" sz="2200" spc="5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3200" spc="-5">
                <a:latin typeface="NSimSun"/>
                <a:cs typeface="NSimSun"/>
              </a:rPr>
              <a:t>按操作1，给边界点打标</a:t>
            </a:r>
            <a:r>
              <a:rPr dirty="0" sz="3200" spc="-10">
                <a:latin typeface="NSimSun"/>
                <a:cs typeface="NSimSun"/>
              </a:rPr>
              <a:t>记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删除点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755"/>
              </a:spcBef>
            </a:pPr>
            <a:r>
              <a:rPr dirty="0" sz="2200" spc="5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3200" spc="-5">
                <a:latin typeface="NSimSun"/>
                <a:cs typeface="NSimSun"/>
              </a:rPr>
              <a:t>按操作2，给边界点打标</a:t>
            </a:r>
            <a:r>
              <a:rPr dirty="0" sz="3200" spc="-10">
                <a:latin typeface="NSimSun"/>
                <a:cs typeface="NSimSun"/>
              </a:rPr>
              <a:t>记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删除点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969"/>
              </a:spcBef>
            </a:pPr>
            <a:r>
              <a:rPr dirty="0" sz="2200" spc="5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3200" spc="125">
                <a:latin typeface="NSimSun"/>
                <a:cs typeface="NSimSun"/>
              </a:rPr>
              <a:t>这个基本过程反复进行，直至没有点</a:t>
            </a:r>
            <a:endParaRPr sz="3200">
              <a:latin typeface="NSimSun"/>
              <a:cs typeface="NSimSun"/>
            </a:endParaRPr>
          </a:p>
          <a:p>
            <a:pPr marL="1155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可以删除为止。此时算法终止</a:t>
            </a:r>
            <a:r>
              <a:rPr dirty="0" sz="3200" spc="-15" b="1">
                <a:latin typeface="NSimSun"/>
                <a:cs typeface="NSimSun"/>
              </a:rPr>
              <a:t>。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2467610" cy="3736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表示方法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边界描述子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关系描述子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208"/>
            <a:ext cx="3408679" cy="3771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边界描述子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简单描述子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傅里叶描述子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矩量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87879" y="5206745"/>
            <a:ext cx="6959600" cy="1455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476250">
              <a:lnSpc>
                <a:spcPct val="100000"/>
              </a:lnSpc>
            </a:pPr>
            <a:r>
              <a:rPr dirty="0" sz="2400" spc="260">
                <a:latin typeface="NSimSun"/>
                <a:cs typeface="NSimSun"/>
              </a:rPr>
              <a:t>D是欧氏距离或几何</a:t>
            </a:r>
            <a:r>
              <a:rPr dirty="0" sz="2400" spc="245">
                <a:latin typeface="NSimSun"/>
                <a:cs typeface="NSimSun"/>
              </a:rPr>
              <a:t>距</a:t>
            </a:r>
            <a:r>
              <a:rPr dirty="0" sz="2400" spc="250">
                <a:latin typeface="NSimSun"/>
                <a:cs typeface="NSimSun"/>
              </a:rPr>
              <a:t>离</a:t>
            </a:r>
            <a:r>
              <a:rPr dirty="0" sz="2400">
                <a:latin typeface="NSimSun"/>
                <a:cs typeface="NSimSun"/>
              </a:rPr>
              <a:t>，</a:t>
            </a:r>
            <a:r>
              <a:rPr dirty="0" sz="2400" spc="-95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p</a:t>
            </a:r>
            <a:r>
              <a:rPr dirty="0" baseline="-20833" sz="2400">
                <a:latin typeface="NSimSun"/>
                <a:cs typeface="NSimSun"/>
              </a:rPr>
              <a:t>i</a:t>
            </a:r>
            <a:r>
              <a:rPr dirty="0" sz="2400">
                <a:latin typeface="NSimSun"/>
                <a:cs typeface="NSimSun"/>
              </a:rPr>
              <a:t>,</a:t>
            </a:r>
            <a:r>
              <a:rPr dirty="0" sz="2400" spc="250">
                <a:latin typeface="NSimSun"/>
                <a:cs typeface="NSimSun"/>
              </a:rPr>
              <a:t> </a:t>
            </a:r>
            <a:r>
              <a:rPr dirty="0" sz="2400" spc="-10">
                <a:latin typeface="NSimSun"/>
                <a:cs typeface="NSimSun"/>
              </a:rPr>
              <a:t>p</a:t>
            </a:r>
            <a:r>
              <a:rPr dirty="0" baseline="-20833" sz="2400">
                <a:latin typeface="NSimSun"/>
                <a:cs typeface="NSimSun"/>
              </a:rPr>
              <a:t>j</a:t>
            </a:r>
            <a:r>
              <a:rPr dirty="0" baseline="-20833" sz="2400" spc="-817">
                <a:latin typeface="NSimSun"/>
                <a:cs typeface="NSimSun"/>
              </a:rPr>
              <a:t> </a:t>
            </a:r>
            <a:r>
              <a:rPr dirty="0" sz="2400" spc="245">
                <a:latin typeface="NSimSun"/>
                <a:cs typeface="NSimSun"/>
              </a:rPr>
              <a:t>是边界上</a:t>
            </a:r>
            <a:r>
              <a:rPr dirty="0" sz="2400">
                <a:latin typeface="NSimSun"/>
                <a:cs typeface="NSimSun"/>
              </a:rPr>
              <a:t>的</a:t>
            </a:r>
            <a:r>
              <a:rPr dirty="0" sz="2400" spc="-955">
                <a:latin typeface="NSimSun"/>
                <a:cs typeface="NSimSun"/>
              </a:rPr>
              <a:t> </a:t>
            </a:r>
            <a:r>
              <a:rPr dirty="0" sz="2400" spc="75">
                <a:latin typeface="NSimSun"/>
                <a:cs typeface="NSimSun"/>
              </a:rPr>
              <a:t>点。直径的长度和直径的两个端点连线（这</a:t>
            </a:r>
            <a:r>
              <a:rPr dirty="0" sz="2400" spc="60">
                <a:latin typeface="NSimSun"/>
                <a:cs typeface="NSimSun"/>
              </a:rPr>
              <a:t>条线</a:t>
            </a:r>
            <a:r>
              <a:rPr dirty="0" sz="2400">
                <a:latin typeface="NSimSun"/>
                <a:cs typeface="NSimSun"/>
              </a:rPr>
              <a:t>被</a:t>
            </a:r>
            <a:r>
              <a:rPr dirty="0" sz="2400">
                <a:latin typeface="NSimSun"/>
                <a:cs typeface="NSimSun"/>
              </a:rPr>
              <a:t> </a:t>
            </a:r>
            <a:r>
              <a:rPr dirty="0" sz="2400" spc="75">
                <a:latin typeface="NSimSun"/>
                <a:cs typeface="NSimSun"/>
              </a:rPr>
              <a:t>称为边界的主轴）的方向，是关于边界的有</a:t>
            </a:r>
            <a:r>
              <a:rPr dirty="0" sz="2400" spc="60">
                <a:latin typeface="NSimSun"/>
                <a:cs typeface="NSimSun"/>
              </a:rPr>
              <a:t>用的</a:t>
            </a:r>
            <a:r>
              <a:rPr dirty="0" sz="2400">
                <a:latin typeface="NSimSun"/>
                <a:cs typeface="NSimSun"/>
              </a:rPr>
              <a:t>描</a:t>
            </a:r>
            <a:r>
              <a:rPr dirty="0" sz="2400">
                <a:latin typeface="NSimSun"/>
                <a:cs typeface="NSimSun"/>
              </a:rPr>
              <a:t> 述符。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15127" y="4771123"/>
            <a:ext cx="290830" cy="30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105" i="1">
                <a:latin typeface="Times New Roman"/>
                <a:cs typeface="Times New Roman"/>
              </a:rPr>
              <a:t>i</a:t>
            </a:r>
            <a:r>
              <a:rPr dirty="0" sz="1900" spc="5">
                <a:latin typeface="Times New Roman"/>
                <a:cs typeface="Times New Roman"/>
              </a:rPr>
              <a:t>,</a:t>
            </a:r>
            <a:r>
              <a:rPr dirty="0" sz="1900" spc="-40">
                <a:latin typeface="Times New Roman"/>
                <a:cs typeface="Times New Roman"/>
              </a:rPr>
              <a:t> </a:t>
            </a:r>
            <a:r>
              <a:rPr dirty="0" sz="1900" spc="5" i="1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44929" y="1854200"/>
            <a:ext cx="7680959" cy="3056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简单描述子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675"/>
              </a:spcBef>
              <a:tabLst>
                <a:tab pos="932815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边界的周长：</a:t>
            </a:r>
            <a:endParaRPr sz="2800">
              <a:latin typeface="NSimSun"/>
              <a:cs typeface="NSimSun"/>
            </a:endParaRPr>
          </a:p>
          <a:p>
            <a:pPr marL="755650" marR="5080" indent="603250">
              <a:lnSpc>
                <a:spcPct val="102299"/>
              </a:lnSpc>
              <a:spcBef>
                <a:spcPts val="1010"/>
              </a:spcBef>
            </a:pPr>
            <a:r>
              <a:rPr dirty="0" sz="2400" spc="85">
                <a:latin typeface="NSimSun"/>
                <a:cs typeface="NSimSun"/>
              </a:rPr>
              <a:t>是最简单的描述符之</a:t>
            </a:r>
            <a:r>
              <a:rPr dirty="0" sz="2400" spc="90">
                <a:latin typeface="NSimSun"/>
                <a:cs typeface="NSimSun"/>
              </a:rPr>
              <a:t>一</a:t>
            </a:r>
            <a:r>
              <a:rPr dirty="0" sz="2400" spc="75">
                <a:latin typeface="NSimSun"/>
                <a:cs typeface="NSimSun"/>
              </a:rPr>
              <a:t>。</a:t>
            </a:r>
            <a:r>
              <a:rPr dirty="0" sz="2400" spc="90">
                <a:latin typeface="NSimSun"/>
                <a:cs typeface="NSimSun"/>
              </a:rPr>
              <a:t>沿</a:t>
            </a:r>
            <a:r>
              <a:rPr dirty="0" sz="2400" spc="75">
                <a:latin typeface="NSimSun"/>
                <a:cs typeface="NSimSun"/>
              </a:rPr>
              <a:t>轮</a:t>
            </a:r>
            <a:r>
              <a:rPr dirty="0" sz="2400" spc="90">
                <a:latin typeface="NSimSun"/>
                <a:cs typeface="NSimSun"/>
              </a:rPr>
              <a:t>廓</a:t>
            </a:r>
            <a:r>
              <a:rPr dirty="0" sz="2400" spc="75">
                <a:latin typeface="NSimSun"/>
                <a:cs typeface="NSimSun"/>
              </a:rPr>
              <a:t>线计算像素的</a:t>
            </a:r>
            <a:r>
              <a:rPr dirty="0" sz="2400" spc="75">
                <a:latin typeface="NSimSun"/>
                <a:cs typeface="NSimSun"/>
              </a:rPr>
              <a:t> </a:t>
            </a:r>
            <a:r>
              <a:rPr dirty="0" sz="2400">
                <a:latin typeface="NSimSun"/>
                <a:cs typeface="NSimSun"/>
              </a:rPr>
              <a:t>个数，给出了一个长度的近似估计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3285"/>
              </a:lnSpc>
              <a:spcBef>
                <a:spcPts val="685"/>
              </a:spcBef>
              <a:tabLst>
                <a:tab pos="932815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边界的直径：边界B的直径是：</a:t>
            </a:r>
            <a:endParaRPr sz="2800">
              <a:latin typeface="NSimSun"/>
              <a:cs typeface="NSimSun"/>
            </a:endParaRPr>
          </a:p>
          <a:p>
            <a:pPr marL="2136775">
              <a:lnSpc>
                <a:spcPts val="5565"/>
              </a:lnSpc>
            </a:pPr>
            <a:r>
              <a:rPr dirty="0" sz="2750" spc="-5" i="1">
                <a:latin typeface="Times New Roman"/>
                <a:cs typeface="Times New Roman"/>
              </a:rPr>
              <a:t>Dia</a:t>
            </a:r>
            <a:r>
              <a:rPr dirty="0" sz="2750" spc="25" i="1">
                <a:latin typeface="Times New Roman"/>
                <a:cs typeface="Times New Roman"/>
              </a:rPr>
              <a:t>m</a:t>
            </a:r>
            <a:r>
              <a:rPr dirty="0" sz="3700" spc="-305">
                <a:latin typeface="Symbol"/>
                <a:cs typeface="Symbol"/>
              </a:rPr>
              <a:t></a:t>
            </a:r>
            <a:r>
              <a:rPr dirty="0" sz="2750" spc="155" i="1">
                <a:latin typeface="Times New Roman"/>
                <a:cs typeface="Times New Roman"/>
              </a:rPr>
              <a:t>B</a:t>
            </a:r>
            <a:r>
              <a:rPr dirty="0" sz="3700" spc="-330">
                <a:latin typeface="Symbol"/>
                <a:cs typeface="Symbol"/>
              </a:rPr>
              <a:t></a:t>
            </a:r>
            <a:r>
              <a:rPr dirty="0" sz="3700" spc="-475">
                <a:latin typeface="Times New Roman"/>
                <a:cs typeface="Times New Roman"/>
              </a:rPr>
              <a:t> </a:t>
            </a:r>
            <a:r>
              <a:rPr dirty="0" sz="2750" spc="-5">
                <a:latin typeface="Symbol"/>
                <a:cs typeface="Symbol"/>
              </a:rPr>
              <a:t></a:t>
            </a:r>
            <a:r>
              <a:rPr dirty="0" sz="2750" spc="-5">
                <a:latin typeface="Times New Roman"/>
                <a:cs typeface="Times New Roman"/>
              </a:rPr>
              <a:t> </a:t>
            </a:r>
            <a:r>
              <a:rPr dirty="0" sz="2750" spc="-5">
                <a:latin typeface="Times New Roman"/>
                <a:cs typeface="Times New Roman"/>
              </a:rPr>
              <a:t>ma</a:t>
            </a:r>
            <a:r>
              <a:rPr dirty="0" sz="2750" spc="50">
                <a:latin typeface="Times New Roman"/>
                <a:cs typeface="Times New Roman"/>
              </a:rPr>
              <a:t>x</a:t>
            </a:r>
            <a:r>
              <a:rPr dirty="0" sz="4700" spc="-844">
                <a:latin typeface="Symbol"/>
                <a:cs typeface="Symbol"/>
              </a:rPr>
              <a:t></a:t>
            </a:r>
            <a:r>
              <a:rPr dirty="0" sz="2750" spc="85" i="1">
                <a:latin typeface="Times New Roman"/>
                <a:cs typeface="Times New Roman"/>
              </a:rPr>
              <a:t>D</a:t>
            </a:r>
            <a:r>
              <a:rPr dirty="0" sz="4550" spc="-459">
                <a:latin typeface="Symbol"/>
                <a:cs typeface="Symbol"/>
              </a:rPr>
              <a:t></a:t>
            </a:r>
            <a:r>
              <a:rPr dirty="0" sz="2750" spc="10" i="1">
                <a:latin typeface="Times New Roman"/>
                <a:cs typeface="Times New Roman"/>
              </a:rPr>
              <a:t>p</a:t>
            </a:r>
            <a:r>
              <a:rPr dirty="0" baseline="-20467" sz="2850" spc="7" i="1">
                <a:latin typeface="Times New Roman"/>
                <a:cs typeface="Times New Roman"/>
              </a:rPr>
              <a:t>i</a:t>
            </a:r>
            <a:r>
              <a:rPr dirty="0" baseline="-20467" sz="2850" spc="-157" i="1">
                <a:latin typeface="Times New Roman"/>
                <a:cs typeface="Times New Roman"/>
              </a:rPr>
              <a:t> </a:t>
            </a:r>
            <a:r>
              <a:rPr dirty="0" sz="2750" spc="-5">
                <a:latin typeface="Times New Roman"/>
                <a:cs typeface="Times New Roman"/>
              </a:rPr>
              <a:t>,</a:t>
            </a:r>
            <a:r>
              <a:rPr dirty="0" sz="2750" spc="-5">
                <a:latin typeface="Times New Roman"/>
                <a:cs typeface="Times New Roman"/>
              </a:rPr>
              <a:t> </a:t>
            </a:r>
            <a:r>
              <a:rPr dirty="0" sz="2750" spc="-5" i="1">
                <a:latin typeface="Times New Roman"/>
                <a:cs typeface="Times New Roman"/>
              </a:rPr>
              <a:t>p</a:t>
            </a:r>
            <a:r>
              <a:rPr dirty="0" sz="2750" spc="-245" i="1">
                <a:latin typeface="Times New Roman"/>
                <a:cs typeface="Times New Roman"/>
              </a:rPr>
              <a:t> </a:t>
            </a:r>
            <a:r>
              <a:rPr dirty="0" baseline="-20467" sz="2850" spc="7" i="1">
                <a:latin typeface="Times New Roman"/>
                <a:cs typeface="Times New Roman"/>
              </a:rPr>
              <a:t>j</a:t>
            </a:r>
            <a:r>
              <a:rPr dirty="0" baseline="-20467" sz="2850" spc="75" i="1">
                <a:latin typeface="Times New Roman"/>
                <a:cs typeface="Times New Roman"/>
              </a:rPr>
              <a:t> </a:t>
            </a:r>
            <a:r>
              <a:rPr dirty="0" sz="4550" spc="-885">
                <a:latin typeface="Symbol"/>
                <a:cs typeface="Symbol"/>
              </a:rPr>
              <a:t></a:t>
            </a:r>
            <a:r>
              <a:rPr dirty="0" sz="4700" spc="-665">
                <a:latin typeface="Symbol"/>
                <a:cs typeface="Symbol"/>
              </a:rPr>
              <a:t></a:t>
            </a:r>
            <a:endParaRPr sz="47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77752" y="3511846"/>
            <a:ext cx="4137025" cy="2211070"/>
          </a:xfrm>
          <a:custGeom>
            <a:avLst/>
            <a:gdLst/>
            <a:ahLst/>
            <a:cxnLst/>
            <a:rect l="l" t="t" r="r" b="b"/>
            <a:pathLst>
              <a:path w="4137025" h="2211070">
                <a:moveTo>
                  <a:pt x="676506" y="2134573"/>
                </a:moveTo>
                <a:lnTo>
                  <a:pt x="615471" y="2130218"/>
                </a:lnTo>
                <a:lnTo>
                  <a:pt x="555664" y="2128275"/>
                </a:lnTo>
                <a:lnTo>
                  <a:pt x="497393" y="2128018"/>
                </a:lnTo>
                <a:lnTo>
                  <a:pt x="440965" y="2128720"/>
                </a:lnTo>
                <a:lnTo>
                  <a:pt x="386690" y="2129655"/>
                </a:lnTo>
                <a:lnTo>
                  <a:pt x="334874" y="2130096"/>
                </a:lnTo>
                <a:lnTo>
                  <a:pt x="285825" y="2129319"/>
                </a:lnTo>
                <a:lnTo>
                  <a:pt x="239853" y="2126596"/>
                </a:lnTo>
                <a:lnTo>
                  <a:pt x="197264" y="2121200"/>
                </a:lnTo>
                <a:lnTo>
                  <a:pt x="158367" y="2112406"/>
                </a:lnTo>
                <a:lnTo>
                  <a:pt x="92880" y="2081719"/>
                </a:lnTo>
                <a:lnTo>
                  <a:pt x="45730" y="2028541"/>
                </a:lnTo>
                <a:lnTo>
                  <a:pt x="28838" y="1992424"/>
                </a:lnTo>
                <a:lnTo>
                  <a:pt x="16025" y="1950961"/>
                </a:lnTo>
                <a:lnTo>
                  <a:pt x="7085" y="1905090"/>
                </a:lnTo>
                <a:lnTo>
                  <a:pt x="1812" y="1855751"/>
                </a:lnTo>
                <a:lnTo>
                  <a:pt x="0" y="1803881"/>
                </a:lnTo>
                <a:lnTo>
                  <a:pt x="1442" y="1750419"/>
                </a:lnTo>
                <a:lnTo>
                  <a:pt x="5932" y="1696303"/>
                </a:lnTo>
                <a:lnTo>
                  <a:pt x="13266" y="1642473"/>
                </a:lnTo>
                <a:lnTo>
                  <a:pt x="23236" y="1589866"/>
                </a:lnTo>
                <a:lnTo>
                  <a:pt x="35637" y="1539421"/>
                </a:lnTo>
                <a:lnTo>
                  <a:pt x="50262" y="1492077"/>
                </a:lnTo>
                <a:lnTo>
                  <a:pt x="66906" y="1448773"/>
                </a:lnTo>
                <a:lnTo>
                  <a:pt x="83860" y="1410386"/>
                </a:lnTo>
                <a:lnTo>
                  <a:pt x="102229" y="1371542"/>
                </a:lnTo>
                <a:lnTo>
                  <a:pt x="122265" y="1332574"/>
                </a:lnTo>
                <a:lnTo>
                  <a:pt x="144217" y="1293818"/>
                </a:lnTo>
                <a:lnTo>
                  <a:pt x="168335" y="1255608"/>
                </a:lnTo>
                <a:lnTo>
                  <a:pt x="194869" y="1218280"/>
                </a:lnTo>
                <a:lnTo>
                  <a:pt x="224069" y="1182168"/>
                </a:lnTo>
                <a:lnTo>
                  <a:pt x="256184" y="1147607"/>
                </a:lnTo>
                <a:lnTo>
                  <a:pt x="291466" y="1114933"/>
                </a:lnTo>
                <a:lnTo>
                  <a:pt x="330163" y="1084479"/>
                </a:lnTo>
                <a:lnTo>
                  <a:pt x="372526" y="1056581"/>
                </a:lnTo>
                <a:lnTo>
                  <a:pt x="418804" y="1031574"/>
                </a:lnTo>
                <a:lnTo>
                  <a:pt x="469247" y="1009793"/>
                </a:lnTo>
                <a:lnTo>
                  <a:pt x="524106" y="991573"/>
                </a:lnTo>
                <a:lnTo>
                  <a:pt x="594865" y="977501"/>
                </a:lnTo>
                <a:lnTo>
                  <a:pt x="633133" y="973852"/>
                </a:lnTo>
                <a:lnTo>
                  <a:pt x="673173" y="972152"/>
                </a:lnTo>
                <a:lnTo>
                  <a:pt x="714867" y="972171"/>
                </a:lnTo>
                <a:lnTo>
                  <a:pt x="758100" y="973678"/>
                </a:lnTo>
                <a:lnTo>
                  <a:pt x="802756" y="976440"/>
                </a:lnTo>
                <a:lnTo>
                  <a:pt x="848718" y="980227"/>
                </a:lnTo>
                <a:lnTo>
                  <a:pt x="895872" y="984809"/>
                </a:lnTo>
                <a:lnTo>
                  <a:pt x="944099" y="989952"/>
                </a:lnTo>
                <a:lnTo>
                  <a:pt x="993286" y="995427"/>
                </a:lnTo>
                <a:lnTo>
                  <a:pt x="1043314" y="1001003"/>
                </a:lnTo>
                <a:lnTo>
                  <a:pt x="1094069" y="1006447"/>
                </a:lnTo>
                <a:lnTo>
                  <a:pt x="1145434" y="1011529"/>
                </a:lnTo>
                <a:lnTo>
                  <a:pt x="1197293" y="1016018"/>
                </a:lnTo>
                <a:lnTo>
                  <a:pt x="1249530" y="1019682"/>
                </a:lnTo>
                <a:lnTo>
                  <a:pt x="1302029" y="1022291"/>
                </a:lnTo>
                <a:lnTo>
                  <a:pt x="1354674" y="1023612"/>
                </a:lnTo>
                <a:lnTo>
                  <a:pt x="1407349" y="1023416"/>
                </a:lnTo>
                <a:lnTo>
                  <a:pt x="1459938" y="1021471"/>
                </a:lnTo>
                <a:lnTo>
                  <a:pt x="1512324" y="1017545"/>
                </a:lnTo>
                <a:lnTo>
                  <a:pt x="1564391" y="1011407"/>
                </a:lnTo>
                <a:lnTo>
                  <a:pt x="1616024" y="1002827"/>
                </a:lnTo>
                <a:lnTo>
                  <a:pt x="1667106" y="991573"/>
                </a:lnTo>
                <a:lnTo>
                  <a:pt x="1711267" y="979809"/>
                </a:lnTo>
                <a:lnTo>
                  <a:pt x="1756483" y="966311"/>
                </a:lnTo>
                <a:lnTo>
                  <a:pt x="1802653" y="951194"/>
                </a:lnTo>
                <a:lnTo>
                  <a:pt x="1849671" y="934572"/>
                </a:lnTo>
                <a:lnTo>
                  <a:pt x="1897434" y="916559"/>
                </a:lnTo>
                <a:lnTo>
                  <a:pt x="1945838" y="897270"/>
                </a:lnTo>
                <a:lnTo>
                  <a:pt x="1994778" y="876820"/>
                </a:lnTo>
                <a:lnTo>
                  <a:pt x="2044152" y="855324"/>
                </a:lnTo>
                <a:lnTo>
                  <a:pt x="2093855" y="832895"/>
                </a:lnTo>
                <a:lnTo>
                  <a:pt x="2143783" y="809648"/>
                </a:lnTo>
                <a:lnTo>
                  <a:pt x="2193832" y="785698"/>
                </a:lnTo>
                <a:lnTo>
                  <a:pt x="2243898" y="761160"/>
                </a:lnTo>
                <a:lnTo>
                  <a:pt x="2293878" y="736148"/>
                </a:lnTo>
                <a:lnTo>
                  <a:pt x="2343667" y="710776"/>
                </a:lnTo>
                <a:lnTo>
                  <a:pt x="2393162" y="685159"/>
                </a:lnTo>
                <a:lnTo>
                  <a:pt x="2442258" y="659412"/>
                </a:lnTo>
                <a:lnTo>
                  <a:pt x="2490852" y="633649"/>
                </a:lnTo>
                <a:lnTo>
                  <a:pt x="2538840" y="607985"/>
                </a:lnTo>
                <a:lnTo>
                  <a:pt x="2586117" y="582534"/>
                </a:lnTo>
                <a:lnTo>
                  <a:pt x="2632580" y="557410"/>
                </a:lnTo>
                <a:lnTo>
                  <a:pt x="2678126" y="532730"/>
                </a:lnTo>
                <a:lnTo>
                  <a:pt x="2722649" y="508606"/>
                </a:lnTo>
                <a:lnTo>
                  <a:pt x="2766046" y="485153"/>
                </a:lnTo>
                <a:lnTo>
                  <a:pt x="2808214" y="462487"/>
                </a:lnTo>
                <a:lnTo>
                  <a:pt x="2849047" y="440721"/>
                </a:lnTo>
                <a:lnTo>
                  <a:pt x="2888443" y="419971"/>
                </a:lnTo>
                <a:lnTo>
                  <a:pt x="2926298" y="400350"/>
                </a:lnTo>
                <a:lnTo>
                  <a:pt x="2962506" y="381973"/>
                </a:lnTo>
                <a:lnTo>
                  <a:pt x="3022757" y="350587"/>
                </a:lnTo>
                <a:lnTo>
                  <a:pt x="3079642" y="318658"/>
                </a:lnTo>
                <a:lnTo>
                  <a:pt x="3133385" y="286520"/>
                </a:lnTo>
                <a:lnTo>
                  <a:pt x="3184213" y="254504"/>
                </a:lnTo>
                <a:lnTo>
                  <a:pt x="3232348" y="222944"/>
                </a:lnTo>
                <a:lnTo>
                  <a:pt x="3278015" y="192172"/>
                </a:lnTo>
                <a:lnTo>
                  <a:pt x="3321438" y="162521"/>
                </a:lnTo>
                <a:lnTo>
                  <a:pt x="3362842" y="134323"/>
                </a:lnTo>
                <a:lnTo>
                  <a:pt x="3402451" y="107911"/>
                </a:lnTo>
                <a:lnTo>
                  <a:pt x="3440490" y="83617"/>
                </a:lnTo>
                <a:lnTo>
                  <a:pt x="3477183" y="61775"/>
                </a:lnTo>
                <a:lnTo>
                  <a:pt x="3512754" y="42716"/>
                </a:lnTo>
                <a:lnTo>
                  <a:pt x="3547427" y="26774"/>
                </a:lnTo>
                <a:lnTo>
                  <a:pt x="3614979" y="5570"/>
                </a:lnTo>
                <a:lnTo>
                  <a:pt x="3695652" y="0"/>
                </a:lnTo>
                <a:lnTo>
                  <a:pt x="3740436" y="4258"/>
                </a:lnTo>
                <a:lnTo>
                  <a:pt x="3782663" y="13916"/>
                </a:lnTo>
                <a:lnTo>
                  <a:pt x="3822342" y="29142"/>
                </a:lnTo>
                <a:lnTo>
                  <a:pt x="3859479" y="50105"/>
                </a:lnTo>
                <a:lnTo>
                  <a:pt x="3894081" y="76972"/>
                </a:lnTo>
                <a:lnTo>
                  <a:pt x="3926155" y="109913"/>
                </a:lnTo>
                <a:lnTo>
                  <a:pt x="3955708" y="149095"/>
                </a:lnTo>
                <a:lnTo>
                  <a:pt x="3982746" y="194687"/>
                </a:lnTo>
                <a:lnTo>
                  <a:pt x="4007276" y="246857"/>
                </a:lnTo>
                <a:lnTo>
                  <a:pt x="4029306" y="305773"/>
                </a:lnTo>
                <a:lnTo>
                  <a:pt x="4049974" y="375566"/>
                </a:lnTo>
                <a:lnTo>
                  <a:pt x="4060093" y="415566"/>
                </a:lnTo>
                <a:lnTo>
                  <a:pt x="4069954" y="458537"/>
                </a:lnTo>
                <a:lnTo>
                  <a:pt x="4079472" y="504157"/>
                </a:lnTo>
                <a:lnTo>
                  <a:pt x="4088560" y="552104"/>
                </a:lnTo>
                <a:lnTo>
                  <a:pt x="4097134" y="602056"/>
                </a:lnTo>
                <a:lnTo>
                  <a:pt x="4105106" y="653689"/>
                </a:lnTo>
                <a:lnTo>
                  <a:pt x="4112391" y="706682"/>
                </a:lnTo>
                <a:lnTo>
                  <a:pt x="4118903" y="760711"/>
                </a:lnTo>
                <a:lnTo>
                  <a:pt x="4124556" y="815456"/>
                </a:lnTo>
                <a:lnTo>
                  <a:pt x="4129265" y="870592"/>
                </a:lnTo>
                <a:lnTo>
                  <a:pt x="4132944" y="925797"/>
                </a:lnTo>
                <a:lnTo>
                  <a:pt x="4135505" y="980750"/>
                </a:lnTo>
                <a:lnTo>
                  <a:pt x="4136865" y="1035128"/>
                </a:lnTo>
                <a:lnTo>
                  <a:pt x="4136937" y="1088607"/>
                </a:lnTo>
                <a:lnTo>
                  <a:pt x="4135634" y="1140867"/>
                </a:lnTo>
                <a:lnTo>
                  <a:pt x="4132872" y="1191583"/>
                </a:lnTo>
                <a:lnTo>
                  <a:pt x="4128564" y="1240435"/>
                </a:lnTo>
                <a:lnTo>
                  <a:pt x="4122624" y="1287098"/>
                </a:lnTo>
                <a:lnTo>
                  <a:pt x="4114967" y="1331252"/>
                </a:lnTo>
                <a:lnTo>
                  <a:pt x="4105506" y="1372573"/>
                </a:lnTo>
                <a:lnTo>
                  <a:pt x="4091315" y="1420961"/>
                </a:lnTo>
                <a:lnTo>
                  <a:pt x="4074270" y="1468767"/>
                </a:lnTo>
                <a:lnTo>
                  <a:pt x="4054565" y="1515871"/>
                </a:lnTo>
                <a:lnTo>
                  <a:pt x="4032396" y="1562157"/>
                </a:lnTo>
                <a:lnTo>
                  <a:pt x="4007957" y="1607507"/>
                </a:lnTo>
                <a:lnTo>
                  <a:pt x="3981441" y="1651803"/>
                </a:lnTo>
                <a:lnTo>
                  <a:pt x="3953045" y="1694929"/>
                </a:lnTo>
                <a:lnTo>
                  <a:pt x="3922961" y="1736765"/>
                </a:lnTo>
                <a:lnTo>
                  <a:pt x="3891384" y="1777195"/>
                </a:lnTo>
                <a:lnTo>
                  <a:pt x="3858510" y="1816101"/>
                </a:lnTo>
                <a:lnTo>
                  <a:pt x="3824531" y="1853365"/>
                </a:lnTo>
                <a:lnTo>
                  <a:pt x="3789643" y="1888870"/>
                </a:lnTo>
                <a:lnTo>
                  <a:pt x="3754040" y="1922498"/>
                </a:lnTo>
                <a:lnTo>
                  <a:pt x="3717917" y="1954132"/>
                </a:lnTo>
                <a:lnTo>
                  <a:pt x="3681467" y="1983654"/>
                </a:lnTo>
                <a:lnTo>
                  <a:pt x="3644886" y="2010947"/>
                </a:lnTo>
                <a:lnTo>
                  <a:pt x="3608368" y="2035892"/>
                </a:lnTo>
                <a:lnTo>
                  <a:pt x="3572106" y="2058373"/>
                </a:lnTo>
                <a:lnTo>
                  <a:pt x="3531502" y="2079923"/>
                </a:lnTo>
                <a:lnTo>
                  <a:pt x="3490483" y="2097151"/>
                </a:lnTo>
                <a:lnTo>
                  <a:pt x="3448937" y="2110504"/>
                </a:lnTo>
                <a:lnTo>
                  <a:pt x="3406752" y="2120428"/>
                </a:lnTo>
                <a:lnTo>
                  <a:pt x="3363818" y="2127369"/>
                </a:lnTo>
                <a:lnTo>
                  <a:pt x="3320021" y="2131775"/>
                </a:lnTo>
                <a:lnTo>
                  <a:pt x="3275252" y="2134091"/>
                </a:lnTo>
                <a:lnTo>
                  <a:pt x="3229397" y="2134763"/>
                </a:lnTo>
                <a:lnTo>
                  <a:pt x="3182346" y="2134239"/>
                </a:lnTo>
                <a:lnTo>
                  <a:pt x="3133986" y="2132965"/>
                </a:lnTo>
                <a:lnTo>
                  <a:pt x="3084207" y="2131388"/>
                </a:lnTo>
                <a:lnTo>
                  <a:pt x="3032896" y="2129953"/>
                </a:lnTo>
                <a:lnTo>
                  <a:pt x="2979942" y="2129108"/>
                </a:lnTo>
                <a:lnTo>
                  <a:pt x="2925234" y="2129298"/>
                </a:lnTo>
                <a:lnTo>
                  <a:pt x="2868659" y="2130971"/>
                </a:lnTo>
                <a:lnTo>
                  <a:pt x="2810106" y="2134573"/>
                </a:lnTo>
                <a:lnTo>
                  <a:pt x="2767913" y="2137993"/>
                </a:lnTo>
                <a:lnTo>
                  <a:pt x="2724114" y="2141670"/>
                </a:lnTo>
                <a:lnTo>
                  <a:pt x="2678842" y="2145564"/>
                </a:lnTo>
                <a:lnTo>
                  <a:pt x="2632229" y="2149638"/>
                </a:lnTo>
                <a:lnTo>
                  <a:pt x="2584405" y="2153855"/>
                </a:lnTo>
                <a:lnTo>
                  <a:pt x="2535505" y="2158175"/>
                </a:lnTo>
                <a:lnTo>
                  <a:pt x="2485658" y="2162562"/>
                </a:lnTo>
                <a:lnTo>
                  <a:pt x="2434997" y="2166977"/>
                </a:lnTo>
                <a:lnTo>
                  <a:pt x="2383655" y="2171382"/>
                </a:lnTo>
                <a:lnTo>
                  <a:pt x="2331762" y="2175739"/>
                </a:lnTo>
                <a:lnTo>
                  <a:pt x="2279451" y="2180011"/>
                </a:lnTo>
                <a:lnTo>
                  <a:pt x="2226853" y="2184159"/>
                </a:lnTo>
                <a:lnTo>
                  <a:pt x="2174102" y="2188145"/>
                </a:lnTo>
                <a:lnTo>
                  <a:pt x="2121327" y="2191932"/>
                </a:lnTo>
                <a:lnTo>
                  <a:pt x="2068662" y="2195481"/>
                </a:lnTo>
                <a:lnTo>
                  <a:pt x="2016239" y="2198755"/>
                </a:lnTo>
                <a:lnTo>
                  <a:pt x="1964188" y="2201716"/>
                </a:lnTo>
                <a:lnTo>
                  <a:pt x="1912642" y="2204325"/>
                </a:lnTo>
                <a:lnTo>
                  <a:pt x="1861734" y="2206545"/>
                </a:lnTo>
                <a:lnTo>
                  <a:pt x="1811594" y="2208338"/>
                </a:lnTo>
                <a:lnTo>
                  <a:pt x="1762355" y="2209665"/>
                </a:lnTo>
                <a:lnTo>
                  <a:pt x="1714148" y="2210490"/>
                </a:lnTo>
                <a:lnTo>
                  <a:pt x="1667106" y="2210773"/>
                </a:lnTo>
                <a:lnTo>
                  <a:pt x="1613754" y="2210399"/>
                </a:lnTo>
                <a:lnTo>
                  <a:pt x="1560283" y="2209318"/>
                </a:lnTo>
                <a:lnTo>
                  <a:pt x="1506780" y="2207586"/>
                </a:lnTo>
                <a:lnTo>
                  <a:pt x="1453332" y="2205262"/>
                </a:lnTo>
                <a:lnTo>
                  <a:pt x="1400025" y="2202403"/>
                </a:lnTo>
                <a:lnTo>
                  <a:pt x="1346947" y="2199066"/>
                </a:lnTo>
                <a:lnTo>
                  <a:pt x="1294185" y="2195310"/>
                </a:lnTo>
                <a:lnTo>
                  <a:pt x="1241825" y="2191192"/>
                </a:lnTo>
                <a:lnTo>
                  <a:pt x="1189954" y="2186771"/>
                </a:lnTo>
                <a:lnTo>
                  <a:pt x="1138659" y="2182103"/>
                </a:lnTo>
                <a:lnTo>
                  <a:pt x="1088028" y="2177246"/>
                </a:lnTo>
                <a:lnTo>
                  <a:pt x="1038145" y="2172258"/>
                </a:lnTo>
                <a:lnTo>
                  <a:pt x="989100" y="2167197"/>
                </a:lnTo>
                <a:lnTo>
                  <a:pt x="940978" y="2162121"/>
                </a:lnTo>
                <a:lnTo>
                  <a:pt x="893867" y="2157087"/>
                </a:lnTo>
                <a:lnTo>
                  <a:pt x="847853" y="2152154"/>
                </a:lnTo>
                <a:lnTo>
                  <a:pt x="803023" y="2147377"/>
                </a:lnTo>
                <a:lnTo>
                  <a:pt x="759464" y="2142817"/>
                </a:lnTo>
                <a:lnTo>
                  <a:pt x="717263" y="2138529"/>
                </a:lnTo>
                <a:lnTo>
                  <a:pt x="676506" y="2134573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19501" y="3652265"/>
            <a:ext cx="3886200" cy="1981200"/>
          </a:xfrm>
          <a:custGeom>
            <a:avLst/>
            <a:gdLst/>
            <a:ahLst/>
            <a:cxnLst/>
            <a:rect l="l" t="t" r="r" b="b"/>
            <a:pathLst>
              <a:path w="3886200" h="1981200">
                <a:moveTo>
                  <a:pt x="3886200" y="0"/>
                </a:moveTo>
                <a:lnTo>
                  <a:pt x="0" y="1981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68729" y="933196"/>
            <a:ext cx="3815079" cy="20916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985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简单描述子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边界的直径举例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65097" y="2540000"/>
            <a:ext cx="3079750" cy="931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 spc="-5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000" spc="-5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简单描述子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ts val="3295"/>
              </a:lnSpc>
              <a:spcBef>
                <a:spcPts val="675"/>
              </a:spcBef>
              <a:tabLst>
                <a:tab pos="932815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边界的曲率：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8059" y="3479454"/>
            <a:ext cx="7252970" cy="144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3115" marR="5080" indent="-76200">
              <a:lnSpc>
                <a:spcPct val="120200"/>
              </a:lnSpc>
            </a:pPr>
            <a:r>
              <a:rPr dirty="0" sz="2800" spc="-5">
                <a:latin typeface="NSimSun"/>
                <a:cs typeface="NSimSun"/>
              </a:rPr>
              <a:t>曲率被描述为斜率的变化率。近似： </a:t>
            </a:r>
            <a:r>
              <a:rPr dirty="0" sz="2800" spc="20">
                <a:latin typeface="NSimSun"/>
                <a:cs typeface="NSimSun"/>
              </a:rPr>
              <a:t>用相邻边界线段（描述为直线</a:t>
            </a:r>
            <a:r>
              <a:rPr dirty="0" sz="2800" spc="15">
                <a:latin typeface="NSimSun"/>
                <a:cs typeface="NSimSun"/>
              </a:rPr>
              <a:t>）</a:t>
            </a:r>
            <a:r>
              <a:rPr dirty="0" sz="2800" spc="5">
                <a:latin typeface="NSimSun"/>
                <a:cs typeface="NSimSun"/>
              </a:rPr>
              <a:t>的斜率差</a:t>
            </a:r>
            <a:endParaRPr sz="28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作为在边界线交点处的曲率描述子。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8442" y="5575007"/>
            <a:ext cx="26924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交点a处的曲率为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6565" y="5575007"/>
            <a:ext cx="2157730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789430" algn="l"/>
              </a:tabLst>
            </a:pPr>
            <a:r>
              <a:rPr dirty="0" sz="2800" spc="-5">
                <a:latin typeface="NSimSun"/>
                <a:cs typeface="NSimSun"/>
              </a:rPr>
              <a:t>d</a:t>
            </a:r>
            <a:r>
              <a:rPr dirty="0" sz="2800">
                <a:latin typeface="NSimSun"/>
                <a:cs typeface="NSimSun"/>
              </a:rPr>
              <a:t>k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=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k</a:t>
            </a:r>
            <a:r>
              <a:rPr dirty="0" sz="2800">
                <a:latin typeface="NSimSun"/>
                <a:cs typeface="NSimSun"/>
              </a:rPr>
              <a:t>1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–</a:t>
            </a: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k2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8163" y="6115265"/>
            <a:ext cx="4824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latin typeface="NSimSun"/>
                <a:cs typeface="NSimSun"/>
              </a:rPr>
              <a:t>其中k1、k</a:t>
            </a:r>
            <a:r>
              <a:rPr dirty="0" sz="2800">
                <a:latin typeface="NSimSun"/>
                <a:cs typeface="NSimSun"/>
              </a:rPr>
              <a:t>2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为相邻线段的斜率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80227" y="1914144"/>
            <a:ext cx="3733800" cy="1143000"/>
          </a:xfrm>
          <a:custGeom>
            <a:avLst/>
            <a:gdLst/>
            <a:ahLst/>
            <a:cxnLst/>
            <a:rect l="l" t="t" r="r" b="b"/>
            <a:pathLst>
              <a:path w="3733800" h="1143000">
                <a:moveTo>
                  <a:pt x="1524000" y="1143000"/>
                </a:moveTo>
                <a:lnTo>
                  <a:pt x="0" y="762000"/>
                </a:lnTo>
                <a:lnTo>
                  <a:pt x="1981200" y="0"/>
                </a:lnTo>
                <a:lnTo>
                  <a:pt x="3733800" y="838199"/>
                </a:lnTo>
                <a:lnTo>
                  <a:pt x="1524000" y="11430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615317" y="2369565"/>
            <a:ext cx="22860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0927" y="2827273"/>
            <a:ext cx="38227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k1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61328" y="1947926"/>
            <a:ext cx="38227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k2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2684271"/>
            <a:ext cx="4221480" cy="1060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简单描述子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边界的凸线段点：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311" y="3852405"/>
            <a:ext cx="7329170" cy="2619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7815" marR="5080" indent="374650">
              <a:lnSpc>
                <a:spcPct val="100000"/>
              </a:lnSpc>
            </a:pPr>
            <a:r>
              <a:rPr dirty="0" sz="3200" spc="170">
                <a:latin typeface="NSimSun"/>
                <a:cs typeface="NSimSun"/>
              </a:rPr>
              <a:t>当顶点</a:t>
            </a:r>
            <a:r>
              <a:rPr dirty="0" sz="3200" spc="155">
                <a:latin typeface="NSimSun"/>
                <a:cs typeface="NSimSun"/>
              </a:rPr>
              <a:t>p上的斜率是非负时，称其为</a:t>
            </a:r>
            <a:r>
              <a:rPr dirty="0" sz="3200" spc="15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凸线段上的点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5016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边界的凹线段点：</a:t>
            </a:r>
            <a:endParaRPr sz="3200">
              <a:latin typeface="NSimSun"/>
              <a:cs typeface="NSimSun"/>
            </a:endParaRPr>
          </a:p>
          <a:p>
            <a:pPr marL="297815" marR="5080" indent="374650">
              <a:lnSpc>
                <a:spcPct val="100000"/>
              </a:lnSpc>
              <a:spcBef>
                <a:spcPts val="760"/>
              </a:spcBef>
            </a:pPr>
            <a:r>
              <a:rPr dirty="0" sz="3200" spc="170">
                <a:latin typeface="NSimSun"/>
                <a:cs typeface="NSimSun"/>
              </a:rPr>
              <a:t>当顶点</a:t>
            </a:r>
            <a:r>
              <a:rPr dirty="0" sz="3200" spc="155">
                <a:latin typeface="NSimSun"/>
                <a:cs typeface="NSimSun"/>
              </a:rPr>
              <a:t>p上的斜率为负时，称其为凹</a:t>
            </a:r>
            <a:r>
              <a:rPr dirty="0" sz="3200" spc="15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线段上的点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6582" y="1956107"/>
            <a:ext cx="3688079" cy="1627505"/>
          </a:xfrm>
          <a:custGeom>
            <a:avLst/>
            <a:gdLst/>
            <a:ahLst/>
            <a:cxnLst/>
            <a:rect l="l" t="t" r="r" b="b"/>
            <a:pathLst>
              <a:path w="3688079" h="1627504">
                <a:moveTo>
                  <a:pt x="84002" y="1385262"/>
                </a:moveTo>
                <a:lnTo>
                  <a:pt x="60135" y="1307959"/>
                </a:lnTo>
                <a:lnTo>
                  <a:pt x="49377" y="1262050"/>
                </a:lnTo>
                <a:lnTo>
                  <a:pt x="39493" y="1212292"/>
                </a:lnTo>
                <a:lnTo>
                  <a:pt x="30549" y="1159428"/>
                </a:lnTo>
                <a:lnTo>
                  <a:pt x="22616" y="1104200"/>
                </a:lnTo>
                <a:lnTo>
                  <a:pt x="15759" y="1047350"/>
                </a:lnTo>
                <a:lnTo>
                  <a:pt x="10047" y="989622"/>
                </a:lnTo>
                <a:lnTo>
                  <a:pt x="5547" y="931756"/>
                </a:lnTo>
                <a:lnTo>
                  <a:pt x="2327" y="874496"/>
                </a:lnTo>
                <a:lnTo>
                  <a:pt x="456" y="818584"/>
                </a:lnTo>
                <a:lnTo>
                  <a:pt x="0" y="764762"/>
                </a:lnTo>
                <a:lnTo>
                  <a:pt x="1027" y="713773"/>
                </a:lnTo>
                <a:lnTo>
                  <a:pt x="3605" y="666359"/>
                </a:lnTo>
                <a:lnTo>
                  <a:pt x="7802" y="623262"/>
                </a:lnTo>
                <a:lnTo>
                  <a:pt x="15823" y="568765"/>
                </a:lnTo>
                <a:lnTo>
                  <a:pt x="25871" y="516361"/>
                </a:lnTo>
                <a:lnTo>
                  <a:pt x="38120" y="466213"/>
                </a:lnTo>
                <a:lnTo>
                  <a:pt x="52746" y="418487"/>
                </a:lnTo>
                <a:lnTo>
                  <a:pt x="69925" y="373348"/>
                </a:lnTo>
                <a:lnTo>
                  <a:pt x="89830" y="330960"/>
                </a:lnTo>
                <a:lnTo>
                  <a:pt x="112639" y="291488"/>
                </a:lnTo>
                <a:lnTo>
                  <a:pt x="138525" y="255097"/>
                </a:lnTo>
                <a:lnTo>
                  <a:pt x="167664" y="221953"/>
                </a:lnTo>
                <a:lnTo>
                  <a:pt x="200232" y="192220"/>
                </a:lnTo>
                <a:lnTo>
                  <a:pt x="236402" y="166062"/>
                </a:lnTo>
                <a:lnTo>
                  <a:pt x="271741" y="147036"/>
                </a:lnTo>
                <a:lnTo>
                  <a:pt x="312423" y="130967"/>
                </a:lnTo>
                <a:lnTo>
                  <a:pt x="357518" y="117647"/>
                </a:lnTo>
                <a:lnTo>
                  <a:pt x="406091" y="106868"/>
                </a:lnTo>
                <a:lnTo>
                  <a:pt x="457212" y="98422"/>
                </a:lnTo>
                <a:lnTo>
                  <a:pt x="509948" y="92100"/>
                </a:lnTo>
                <a:lnTo>
                  <a:pt x="563367" y="87696"/>
                </a:lnTo>
                <a:lnTo>
                  <a:pt x="616535" y="84999"/>
                </a:lnTo>
                <a:lnTo>
                  <a:pt x="668522" y="83803"/>
                </a:lnTo>
                <a:lnTo>
                  <a:pt x="718394" y="83900"/>
                </a:lnTo>
                <a:lnTo>
                  <a:pt x="765220" y="85080"/>
                </a:lnTo>
                <a:lnTo>
                  <a:pt x="808067" y="87137"/>
                </a:lnTo>
                <a:lnTo>
                  <a:pt x="906874" y="98384"/>
                </a:lnTo>
                <a:lnTo>
                  <a:pt x="959747" y="112411"/>
                </a:lnTo>
                <a:lnTo>
                  <a:pt x="1005956" y="131290"/>
                </a:lnTo>
                <a:lnTo>
                  <a:pt x="1046833" y="154368"/>
                </a:lnTo>
                <a:lnTo>
                  <a:pt x="1083711" y="180991"/>
                </a:lnTo>
                <a:lnTo>
                  <a:pt x="1117923" y="210507"/>
                </a:lnTo>
                <a:lnTo>
                  <a:pt x="1150802" y="242262"/>
                </a:lnTo>
                <a:lnTo>
                  <a:pt x="1175603" y="274642"/>
                </a:lnTo>
                <a:lnTo>
                  <a:pt x="1194332" y="313140"/>
                </a:lnTo>
                <a:lnTo>
                  <a:pt x="1209203" y="355513"/>
                </a:lnTo>
                <a:lnTo>
                  <a:pt x="1222430" y="399520"/>
                </a:lnTo>
                <a:lnTo>
                  <a:pt x="1236230" y="442919"/>
                </a:lnTo>
                <a:lnTo>
                  <a:pt x="1252815" y="483471"/>
                </a:lnTo>
                <a:lnTo>
                  <a:pt x="1274401" y="518932"/>
                </a:lnTo>
                <a:lnTo>
                  <a:pt x="1303202" y="547062"/>
                </a:lnTo>
                <a:lnTo>
                  <a:pt x="1335585" y="568841"/>
                </a:lnTo>
                <a:lnTo>
                  <a:pt x="1372665" y="590965"/>
                </a:lnTo>
                <a:lnTo>
                  <a:pt x="1413495" y="611860"/>
                </a:lnTo>
                <a:lnTo>
                  <a:pt x="1457128" y="629952"/>
                </a:lnTo>
                <a:lnTo>
                  <a:pt x="1502619" y="643666"/>
                </a:lnTo>
                <a:lnTo>
                  <a:pt x="1549018" y="651428"/>
                </a:lnTo>
                <a:lnTo>
                  <a:pt x="1595380" y="651664"/>
                </a:lnTo>
                <a:lnTo>
                  <a:pt x="1640757" y="642800"/>
                </a:lnTo>
                <a:lnTo>
                  <a:pt x="1684202" y="623262"/>
                </a:lnTo>
                <a:lnTo>
                  <a:pt x="1738738" y="575040"/>
                </a:lnTo>
                <a:lnTo>
                  <a:pt x="1766001" y="541008"/>
                </a:lnTo>
                <a:lnTo>
                  <a:pt x="1793259" y="501920"/>
                </a:lnTo>
                <a:lnTo>
                  <a:pt x="1820511" y="458942"/>
                </a:lnTo>
                <a:lnTo>
                  <a:pt x="1847755" y="413243"/>
                </a:lnTo>
                <a:lnTo>
                  <a:pt x="1874988" y="365992"/>
                </a:lnTo>
                <a:lnTo>
                  <a:pt x="1902210" y="318355"/>
                </a:lnTo>
                <a:lnTo>
                  <a:pt x="1929418" y="271502"/>
                </a:lnTo>
                <a:lnTo>
                  <a:pt x="1956612" y="226600"/>
                </a:lnTo>
                <a:lnTo>
                  <a:pt x="1983789" y="184817"/>
                </a:lnTo>
                <a:lnTo>
                  <a:pt x="2010947" y="147321"/>
                </a:lnTo>
                <a:lnTo>
                  <a:pt x="2038086" y="115280"/>
                </a:lnTo>
                <a:lnTo>
                  <a:pt x="2108233" y="56459"/>
                </a:lnTo>
                <a:lnTo>
                  <a:pt x="2144558" y="31664"/>
                </a:lnTo>
                <a:lnTo>
                  <a:pt x="2213126" y="4327"/>
                </a:lnTo>
                <a:lnTo>
                  <a:pt x="2253388" y="0"/>
                </a:lnTo>
                <a:lnTo>
                  <a:pt x="2302982" y="708"/>
                </a:lnTo>
                <a:lnTo>
                  <a:pt x="2365917" y="5560"/>
                </a:lnTo>
                <a:lnTo>
                  <a:pt x="2446202" y="13662"/>
                </a:lnTo>
                <a:lnTo>
                  <a:pt x="2481428" y="17110"/>
                </a:lnTo>
                <a:lnTo>
                  <a:pt x="2520925" y="20652"/>
                </a:lnTo>
                <a:lnTo>
                  <a:pt x="2564243" y="24374"/>
                </a:lnTo>
                <a:lnTo>
                  <a:pt x="2610931" y="28360"/>
                </a:lnTo>
                <a:lnTo>
                  <a:pt x="2660536" y="32696"/>
                </a:lnTo>
                <a:lnTo>
                  <a:pt x="2712608" y="37467"/>
                </a:lnTo>
                <a:lnTo>
                  <a:pt x="2766696" y="42756"/>
                </a:lnTo>
                <a:lnTo>
                  <a:pt x="2822348" y="48651"/>
                </a:lnTo>
                <a:lnTo>
                  <a:pt x="2879112" y="55235"/>
                </a:lnTo>
                <a:lnTo>
                  <a:pt x="2936539" y="62594"/>
                </a:lnTo>
                <a:lnTo>
                  <a:pt x="2994176" y="70812"/>
                </a:lnTo>
                <a:lnTo>
                  <a:pt x="3051572" y="79975"/>
                </a:lnTo>
                <a:lnTo>
                  <a:pt x="3108275" y="90167"/>
                </a:lnTo>
                <a:lnTo>
                  <a:pt x="3163836" y="101475"/>
                </a:lnTo>
                <a:lnTo>
                  <a:pt x="3217801" y="113981"/>
                </a:lnTo>
                <a:lnTo>
                  <a:pt x="3269721" y="127773"/>
                </a:lnTo>
                <a:lnTo>
                  <a:pt x="3319144" y="142934"/>
                </a:lnTo>
                <a:lnTo>
                  <a:pt x="3365617" y="159550"/>
                </a:lnTo>
                <a:lnTo>
                  <a:pt x="3408692" y="177706"/>
                </a:lnTo>
                <a:lnTo>
                  <a:pt x="3447915" y="197487"/>
                </a:lnTo>
                <a:lnTo>
                  <a:pt x="3482835" y="218977"/>
                </a:lnTo>
                <a:lnTo>
                  <a:pt x="3513002" y="242262"/>
                </a:lnTo>
                <a:lnTo>
                  <a:pt x="3544940" y="274131"/>
                </a:lnTo>
                <a:lnTo>
                  <a:pt x="3573068" y="310242"/>
                </a:lnTo>
                <a:lnTo>
                  <a:pt x="3597581" y="350124"/>
                </a:lnTo>
                <a:lnTo>
                  <a:pt x="3618677" y="393305"/>
                </a:lnTo>
                <a:lnTo>
                  <a:pt x="3636552" y="439315"/>
                </a:lnTo>
                <a:lnTo>
                  <a:pt x="3651404" y="487682"/>
                </a:lnTo>
                <a:lnTo>
                  <a:pt x="3663429" y="537936"/>
                </a:lnTo>
                <a:lnTo>
                  <a:pt x="3672824" y="589604"/>
                </a:lnTo>
                <a:lnTo>
                  <a:pt x="3679785" y="642217"/>
                </a:lnTo>
                <a:lnTo>
                  <a:pt x="3684510" y="695302"/>
                </a:lnTo>
                <a:lnTo>
                  <a:pt x="3687195" y="748388"/>
                </a:lnTo>
                <a:lnTo>
                  <a:pt x="3688037" y="801005"/>
                </a:lnTo>
                <a:lnTo>
                  <a:pt x="3687232" y="852682"/>
                </a:lnTo>
                <a:lnTo>
                  <a:pt x="3684978" y="902946"/>
                </a:lnTo>
                <a:lnTo>
                  <a:pt x="3681471" y="951328"/>
                </a:lnTo>
                <a:lnTo>
                  <a:pt x="3676909" y="997355"/>
                </a:lnTo>
                <a:lnTo>
                  <a:pt x="3671487" y="1040557"/>
                </a:lnTo>
                <a:lnTo>
                  <a:pt x="3665402" y="1080462"/>
                </a:lnTo>
                <a:lnTo>
                  <a:pt x="3658194" y="1123430"/>
                </a:lnTo>
                <a:lnTo>
                  <a:pt x="3650594" y="1166421"/>
                </a:lnTo>
                <a:lnTo>
                  <a:pt x="3642213" y="1209155"/>
                </a:lnTo>
                <a:lnTo>
                  <a:pt x="3632660" y="1251352"/>
                </a:lnTo>
                <a:lnTo>
                  <a:pt x="3621545" y="1292733"/>
                </a:lnTo>
                <a:lnTo>
                  <a:pt x="3608476" y="1333016"/>
                </a:lnTo>
                <a:lnTo>
                  <a:pt x="3593063" y="1371922"/>
                </a:lnTo>
                <a:lnTo>
                  <a:pt x="3574915" y="1409170"/>
                </a:lnTo>
                <a:lnTo>
                  <a:pt x="3553642" y="1444480"/>
                </a:lnTo>
                <a:lnTo>
                  <a:pt x="3528853" y="1477573"/>
                </a:lnTo>
                <a:lnTo>
                  <a:pt x="3500157" y="1508167"/>
                </a:lnTo>
                <a:lnTo>
                  <a:pt x="3467163" y="1535983"/>
                </a:lnTo>
                <a:lnTo>
                  <a:pt x="3429482" y="1560741"/>
                </a:lnTo>
                <a:lnTo>
                  <a:pt x="3386722" y="1582160"/>
                </a:lnTo>
                <a:lnTo>
                  <a:pt x="3338492" y="1599960"/>
                </a:lnTo>
                <a:lnTo>
                  <a:pt x="3284402" y="1613862"/>
                </a:lnTo>
                <a:lnTo>
                  <a:pt x="3214423" y="1623636"/>
                </a:lnTo>
                <a:lnTo>
                  <a:pt x="3174611" y="1626180"/>
                </a:lnTo>
                <a:lnTo>
                  <a:pt x="3131909" y="1627287"/>
                </a:lnTo>
                <a:lnTo>
                  <a:pt x="3086559" y="1627050"/>
                </a:lnTo>
                <a:lnTo>
                  <a:pt x="3038804" y="1625563"/>
                </a:lnTo>
                <a:lnTo>
                  <a:pt x="2988890" y="1622920"/>
                </a:lnTo>
                <a:lnTo>
                  <a:pt x="2937058" y="1619213"/>
                </a:lnTo>
                <a:lnTo>
                  <a:pt x="2883551" y="1614537"/>
                </a:lnTo>
                <a:lnTo>
                  <a:pt x="2828615" y="1608984"/>
                </a:lnTo>
                <a:lnTo>
                  <a:pt x="2772490" y="1602650"/>
                </a:lnTo>
                <a:lnTo>
                  <a:pt x="2715422" y="1595626"/>
                </a:lnTo>
                <a:lnTo>
                  <a:pt x="2657653" y="1588007"/>
                </a:lnTo>
                <a:lnTo>
                  <a:pt x="2599427" y="1579886"/>
                </a:lnTo>
                <a:lnTo>
                  <a:pt x="2540986" y="1571357"/>
                </a:lnTo>
                <a:lnTo>
                  <a:pt x="2482575" y="1562513"/>
                </a:lnTo>
                <a:lnTo>
                  <a:pt x="2424436" y="1553448"/>
                </a:lnTo>
                <a:lnTo>
                  <a:pt x="2366813" y="1544255"/>
                </a:lnTo>
                <a:lnTo>
                  <a:pt x="2309950" y="1535028"/>
                </a:lnTo>
                <a:lnTo>
                  <a:pt x="2254089" y="1525861"/>
                </a:lnTo>
                <a:lnTo>
                  <a:pt x="2199473" y="1516846"/>
                </a:lnTo>
                <a:lnTo>
                  <a:pt x="2146347" y="1508078"/>
                </a:lnTo>
                <a:lnTo>
                  <a:pt x="2094954" y="1499650"/>
                </a:lnTo>
                <a:lnTo>
                  <a:pt x="2045536" y="1491656"/>
                </a:lnTo>
                <a:lnTo>
                  <a:pt x="1998338" y="1484189"/>
                </a:lnTo>
                <a:lnTo>
                  <a:pt x="1953602" y="1477342"/>
                </a:lnTo>
                <a:lnTo>
                  <a:pt x="1911572" y="1471210"/>
                </a:lnTo>
                <a:lnTo>
                  <a:pt x="1872491" y="1465885"/>
                </a:lnTo>
                <a:lnTo>
                  <a:pt x="1836602" y="1461462"/>
                </a:lnTo>
                <a:lnTo>
                  <a:pt x="1766700" y="1452275"/>
                </a:lnTo>
                <a:lnTo>
                  <a:pt x="1708095" y="1442505"/>
                </a:lnTo>
                <a:lnTo>
                  <a:pt x="1659019" y="1432463"/>
                </a:lnTo>
                <a:lnTo>
                  <a:pt x="1617703" y="1422458"/>
                </a:lnTo>
                <a:lnTo>
                  <a:pt x="1551276" y="1403801"/>
                </a:lnTo>
                <a:lnTo>
                  <a:pt x="1522627" y="1395769"/>
                </a:lnTo>
                <a:lnTo>
                  <a:pt x="1494663" y="1389015"/>
                </a:lnTo>
                <a:lnTo>
                  <a:pt x="1465615" y="1383848"/>
                </a:lnTo>
                <a:lnTo>
                  <a:pt x="1433714" y="1380580"/>
                </a:lnTo>
                <a:lnTo>
                  <a:pt x="1397190" y="1379519"/>
                </a:lnTo>
                <a:lnTo>
                  <a:pt x="1354276" y="1380976"/>
                </a:lnTo>
                <a:lnTo>
                  <a:pt x="1303202" y="1385262"/>
                </a:lnTo>
                <a:lnTo>
                  <a:pt x="1263349" y="1390658"/>
                </a:lnTo>
                <a:lnTo>
                  <a:pt x="1220117" y="1398685"/>
                </a:lnTo>
                <a:lnTo>
                  <a:pt x="1173941" y="1409006"/>
                </a:lnTo>
                <a:lnTo>
                  <a:pt x="1125255" y="1421290"/>
                </a:lnTo>
                <a:lnTo>
                  <a:pt x="1074492" y="1435201"/>
                </a:lnTo>
                <a:lnTo>
                  <a:pt x="1022087" y="1450406"/>
                </a:lnTo>
                <a:lnTo>
                  <a:pt x="968474" y="1466571"/>
                </a:lnTo>
                <a:lnTo>
                  <a:pt x="914086" y="1483362"/>
                </a:lnTo>
                <a:lnTo>
                  <a:pt x="859357" y="1500445"/>
                </a:lnTo>
                <a:lnTo>
                  <a:pt x="804722" y="1517486"/>
                </a:lnTo>
                <a:lnTo>
                  <a:pt x="750614" y="1534151"/>
                </a:lnTo>
                <a:lnTo>
                  <a:pt x="697467" y="1550106"/>
                </a:lnTo>
                <a:lnTo>
                  <a:pt x="645715" y="1565017"/>
                </a:lnTo>
                <a:lnTo>
                  <a:pt x="595792" y="1578550"/>
                </a:lnTo>
                <a:lnTo>
                  <a:pt x="548132" y="1590372"/>
                </a:lnTo>
                <a:lnTo>
                  <a:pt x="503170" y="1600148"/>
                </a:lnTo>
                <a:lnTo>
                  <a:pt x="461338" y="1607544"/>
                </a:lnTo>
                <a:lnTo>
                  <a:pt x="423071" y="1612227"/>
                </a:lnTo>
                <a:lnTo>
                  <a:pt x="388802" y="1613862"/>
                </a:lnTo>
                <a:lnTo>
                  <a:pt x="327073" y="1611466"/>
                </a:lnTo>
                <a:lnTo>
                  <a:pt x="275968" y="1604066"/>
                </a:lnTo>
                <a:lnTo>
                  <a:pt x="233919" y="1591341"/>
                </a:lnTo>
                <a:lnTo>
                  <a:pt x="199358" y="1572971"/>
                </a:lnTo>
                <a:lnTo>
                  <a:pt x="146430" y="1518019"/>
                </a:lnTo>
                <a:lnTo>
                  <a:pt x="124927" y="1480797"/>
                </a:lnTo>
                <a:lnTo>
                  <a:pt x="104640" y="1436651"/>
                </a:lnTo>
                <a:lnTo>
                  <a:pt x="84002" y="1385262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03946" y="1243076"/>
            <a:ext cx="38227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solidFill>
                  <a:srgbClr val="3333CC"/>
                </a:solidFill>
                <a:latin typeface="NSimSun"/>
                <a:cs typeface="NSimSun"/>
              </a:rPr>
              <a:t>P1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18146" y="2687840"/>
            <a:ext cx="38227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solidFill>
                  <a:srgbClr val="3333CC"/>
                </a:solidFill>
                <a:latin typeface="NSimSun"/>
                <a:cs typeface="NSimSun"/>
              </a:rPr>
              <a:t>P2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32827" y="18684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291"/>
                </a:lnTo>
                <a:lnTo>
                  <a:pt x="130016" y="22097"/>
                </a:lnTo>
                <a:lnTo>
                  <a:pt x="105787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23227" y="25542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291"/>
                </a:lnTo>
                <a:lnTo>
                  <a:pt x="130016" y="22097"/>
                </a:lnTo>
                <a:lnTo>
                  <a:pt x="105787" y="5905"/>
                </a:lnTo>
                <a:lnTo>
                  <a:pt x="76200" y="0"/>
                </a:lnTo>
                <a:lnTo>
                  <a:pt x="46612" y="5905"/>
                </a:lnTo>
                <a:lnTo>
                  <a:pt x="22383" y="22098"/>
                </a:lnTo>
                <a:lnTo>
                  <a:pt x="6012" y="46291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38605" y="1753870"/>
            <a:ext cx="7339965" cy="2388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5">
                <a:latin typeface="NSimSun"/>
                <a:cs typeface="NSimSun"/>
              </a:rPr>
              <a:t>链码的实用化</a:t>
            </a:r>
            <a:endParaRPr sz="3200">
              <a:latin typeface="NSimSun"/>
              <a:cs typeface="NSimSun"/>
            </a:endParaRPr>
          </a:p>
          <a:p>
            <a:pPr marL="927100" marR="5080" indent="-457834">
              <a:lnSpc>
                <a:spcPct val="110100"/>
              </a:lnSpc>
              <a:spcBef>
                <a:spcPts val="165"/>
              </a:spcBef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17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形状数定义</a:t>
            </a:r>
            <a:r>
              <a:rPr dirty="0" sz="2800" spc="-10">
                <a:latin typeface="NSimSun"/>
                <a:cs typeface="NSimSun"/>
              </a:rPr>
              <a:t>：</a:t>
            </a:r>
            <a:r>
              <a:rPr dirty="0" sz="2800">
                <a:solidFill>
                  <a:srgbClr val="EE2B0A"/>
                </a:solidFill>
                <a:latin typeface="NSimSun"/>
                <a:cs typeface="NSimSun"/>
              </a:rPr>
              <a:t>最</a:t>
            </a:r>
            <a:r>
              <a:rPr dirty="0" sz="2800" spc="-10">
                <a:solidFill>
                  <a:srgbClr val="EE2B0A"/>
                </a:solidFill>
                <a:latin typeface="NSimSun"/>
                <a:cs typeface="NSimSun"/>
              </a:rPr>
              <a:t>小</a:t>
            </a:r>
            <a:r>
              <a:rPr dirty="0" sz="2800" spc="-5">
                <a:latin typeface="NSimSun"/>
                <a:cs typeface="NSimSun"/>
              </a:rPr>
              <a:t>循环首差链码</a:t>
            </a:r>
            <a:r>
              <a:rPr dirty="0" sz="2800" spc="-5">
                <a:latin typeface="NSimSun"/>
                <a:cs typeface="NSimSun"/>
              </a:rPr>
              <a:t> 循环首差链码：用相邻链码的差代替链码 例如：4链</a:t>
            </a:r>
            <a:r>
              <a:rPr dirty="0" sz="2800">
                <a:latin typeface="NSimSun"/>
                <a:cs typeface="NSimSun"/>
              </a:rPr>
              <a:t>码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10103322</a:t>
            </a:r>
            <a:r>
              <a:rPr dirty="0" sz="2800" spc="-5">
                <a:latin typeface="NSimSun"/>
                <a:cs typeface="NSimSun"/>
              </a:rPr>
              <a:t> 循环首差为：33133030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443518" y="4172220"/>
          <a:ext cx="7105650" cy="1892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1600"/>
                <a:gridCol w="710836"/>
                <a:gridCol w="355676"/>
                <a:gridCol w="1332459"/>
                <a:gridCol w="698128"/>
                <a:gridCol w="711209"/>
                <a:gridCol w="355355"/>
                <a:gridCol w="1039762"/>
              </a:tblGrid>
              <a:tr h="476504">
                <a:tc>
                  <a:txBody>
                    <a:bodyPr/>
                    <a:lstStyle/>
                    <a:p>
                      <a:pPr algn="r" marR="939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循环首差:1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2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-1(3)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3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3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469779">
                <a:tc>
                  <a:txBody>
                    <a:bodyPr/>
                    <a:lstStyle/>
                    <a:p>
                      <a:pPr algn="r" marR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1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-1(3)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3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3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469779">
                <a:tc>
                  <a:txBody>
                    <a:bodyPr/>
                    <a:lstStyle/>
                    <a:p>
                      <a:pPr algn="r" marR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1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1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2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3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-1(3)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476504">
                <a:tc>
                  <a:txBody>
                    <a:bodyPr/>
                    <a:lstStyle/>
                    <a:p>
                      <a:pPr algn="r" marR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 spc="-10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1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-1(3)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2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-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2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68729" y="1633473"/>
            <a:ext cx="5746115" cy="903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829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285"/>
              </a:lnSpc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17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形状数定义</a:t>
            </a:r>
            <a:r>
              <a:rPr dirty="0" sz="2800" spc="-10">
                <a:latin typeface="NSimSun"/>
                <a:cs typeface="NSimSun"/>
              </a:rPr>
              <a:t>：</a:t>
            </a:r>
            <a:r>
              <a:rPr dirty="0" sz="2800">
                <a:solidFill>
                  <a:srgbClr val="EE2B0A"/>
                </a:solidFill>
                <a:latin typeface="NSimSun"/>
                <a:cs typeface="NSimSun"/>
              </a:rPr>
              <a:t>最</a:t>
            </a:r>
            <a:r>
              <a:rPr dirty="0" sz="2800" spc="-10">
                <a:solidFill>
                  <a:srgbClr val="EE2B0A"/>
                </a:solidFill>
                <a:latin typeface="NSimSun"/>
                <a:cs typeface="NSimSun"/>
              </a:rPr>
              <a:t>小</a:t>
            </a:r>
            <a:r>
              <a:rPr dirty="0" sz="2800" spc="-5">
                <a:latin typeface="NSimSun"/>
                <a:cs typeface="NSimSun"/>
              </a:rPr>
              <a:t>循环首差链码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5929" y="4253738"/>
            <a:ext cx="7477759" cy="1614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1850" marR="416559" indent="-819150">
              <a:lnSpc>
                <a:spcPct val="100000"/>
              </a:lnSpc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17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形状数序号n的定义： 形状数表达形式中的位数。上例序数为8</a:t>
            </a:r>
            <a:endParaRPr sz="2800">
              <a:latin typeface="NSimSun"/>
              <a:cs typeface="NSimSun"/>
            </a:endParaRPr>
          </a:p>
          <a:p>
            <a:pPr marL="297815" marR="5080" indent="424815">
              <a:lnSpc>
                <a:spcPct val="80000"/>
              </a:lnSpc>
              <a:spcBef>
                <a:spcPts val="670"/>
              </a:spcBef>
            </a:pPr>
            <a:r>
              <a:rPr dirty="0" sz="2800" spc="135">
                <a:latin typeface="NSimSun"/>
                <a:cs typeface="NSimSun"/>
              </a:rPr>
              <a:t>对于封闭边界序号一定是偶数。如4、6、 </a:t>
            </a:r>
            <a:r>
              <a:rPr dirty="0" sz="2800" spc="-5">
                <a:latin typeface="NSimSun"/>
                <a:cs typeface="NSimSun"/>
              </a:rPr>
              <a:t>8。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16442" y="2549655"/>
          <a:ext cx="5148580" cy="1319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1385"/>
                <a:gridCol w="1752425"/>
                <a:gridCol w="2154483"/>
              </a:tblGrid>
              <a:tr h="437508">
                <a:tc>
                  <a:txBody>
                    <a:bodyPr/>
                    <a:lstStyle/>
                    <a:p>
                      <a:pPr marL="22225">
                        <a:lnSpc>
                          <a:spcPts val="3329"/>
                        </a:lnSpc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例如：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3329"/>
                        </a:lnSpc>
                      </a:pPr>
                      <a:r>
                        <a:rPr dirty="0" sz="2800">
                          <a:latin typeface="NSimSun"/>
                          <a:cs typeface="NSimSun"/>
                        </a:rPr>
                        <a:t>4</a:t>
                      </a:r>
                      <a:r>
                        <a:rPr dirty="0" sz="2800" spc="-5">
                          <a:latin typeface="NSimSun"/>
                          <a:cs typeface="NSimSun"/>
                        </a:rPr>
                        <a:t>-链码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ts val="3329"/>
                        </a:lnSpc>
                      </a:pPr>
                      <a:r>
                        <a:rPr dirty="0" sz="2800" spc="-10">
                          <a:latin typeface="NSimSun"/>
                          <a:cs typeface="NSimSun"/>
                        </a:rPr>
                        <a:t>：</a:t>
                      </a:r>
                      <a:r>
                        <a:rPr dirty="0" sz="2800" spc="-5">
                          <a:latin typeface="NSimSun"/>
                          <a:cs typeface="NSimSun"/>
                        </a:rPr>
                        <a:t>10103322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426707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ts val="3245"/>
                        </a:lnSpc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循环首差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ts val="3245"/>
                        </a:lnSpc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：3313</a:t>
                      </a:r>
                      <a:r>
                        <a:rPr dirty="0" sz="2800">
                          <a:latin typeface="NSimSun"/>
                          <a:cs typeface="NSimSun"/>
                        </a:rPr>
                        <a:t>3</a:t>
                      </a: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|</a:t>
                      </a:r>
                      <a:r>
                        <a:rPr dirty="0" sz="2800" spc="-5">
                          <a:latin typeface="NSimSun"/>
                          <a:cs typeface="NSimSun"/>
                        </a:rPr>
                        <a:t>030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454780">
                <a:tc>
                  <a:txBody>
                    <a:bodyPr/>
                    <a:lstStyle/>
                    <a:p>
                      <a:pPr/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ts val="3245"/>
                        </a:lnSpc>
                      </a:pPr>
                      <a:r>
                        <a:rPr dirty="0" sz="2800" spc="-5">
                          <a:latin typeface="NSimSun"/>
                          <a:cs typeface="NSimSun"/>
                        </a:rPr>
                        <a:t>形状数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ts val="3245"/>
                        </a:lnSpc>
                      </a:pPr>
                      <a:r>
                        <a:rPr dirty="0" sz="2800" spc="-10">
                          <a:latin typeface="NSimSun"/>
                          <a:cs typeface="NSimSun"/>
                        </a:rPr>
                        <a:t>：</a:t>
                      </a:r>
                      <a:r>
                        <a:rPr dirty="0" sz="2800" spc="-5">
                          <a:latin typeface="NSimSun"/>
                          <a:cs typeface="NSimSun"/>
                        </a:rPr>
                        <a:t>03033133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06509" y="3944873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0" y="762000"/>
                </a:lnTo>
                <a:lnTo>
                  <a:pt x="761999" y="762000"/>
                </a:lnTo>
                <a:lnTo>
                  <a:pt x="761999" y="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06509" y="394487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2732"/>
                </a:lnTo>
                <a:lnTo>
                  <a:pt x="11334" y="64865"/>
                </a:lnTo>
                <a:lnTo>
                  <a:pt x="23467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06509" y="394487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2732"/>
                </a:lnTo>
                <a:lnTo>
                  <a:pt x="11334" y="64865"/>
                </a:lnTo>
                <a:lnTo>
                  <a:pt x="23467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186304" y="5003292"/>
            <a:ext cx="1619250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链码：</a:t>
            </a:r>
            <a:r>
              <a:rPr dirty="0" sz="2400">
                <a:latin typeface="Arial"/>
                <a:cs typeface="Arial"/>
              </a:rPr>
              <a:t>0321 </a:t>
            </a:r>
            <a:r>
              <a:rPr dirty="0" sz="2400">
                <a:latin typeface="NSimSun"/>
                <a:cs typeface="NSimSun"/>
              </a:rPr>
              <a:t>首差：</a:t>
            </a:r>
            <a:r>
              <a:rPr dirty="0" sz="2400">
                <a:latin typeface="Arial"/>
                <a:cs typeface="Arial"/>
              </a:rPr>
              <a:t>3333 </a:t>
            </a:r>
            <a:r>
              <a:rPr dirty="0" sz="2400">
                <a:latin typeface="NSimSun"/>
                <a:cs typeface="NSimSun"/>
              </a:rPr>
              <a:t>形状：</a:t>
            </a:r>
            <a:r>
              <a:rPr dirty="0" sz="2400">
                <a:latin typeface="Arial"/>
                <a:cs typeface="Arial"/>
              </a:rPr>
              <a:t>3333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87709" y="3944873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0" y="0"/>
                </a:moveTo>
                <a:lnTo>
                  <a:pt x="0" y="762000"/>
                </a:lnTo>
                <a:lnTo>
                  <a:pt x="1524000" y="762000"/>
                </a:lnTo>
                <a:lnTo>
                  <a:pt x="1524000" y="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87709" y="394487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2732"/>
                </a:lnTo>
                <a:lnTo>
                  <a:pt x="11334" y="64865"/>
                </a:lnTo>
                <a:lnTo>
                  <a:pt x="23467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87709" y="394487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2732"/>
                </a:lnTo>
                <a:lnTo>
                  <a:pt x="11334" y="64865"/>
                </a:lnTo>
                <a:lnTo>
                  <a:pt x="23467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507357" y="5022342"/>
            <a:ext cx="1854200" cy="1090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链码：003221 首差：303303 形状：033033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49709" y="3868673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49709" y="4554473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26096" y="394487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2732"/>
                </a:lnTo>
                <a:lnTo>
                  <a:pt x="11334" y="64865"/>
                </a:lnTo>
                <a:lnTo>
                  <a:pt x="23467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26096" y="394487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2732"/>
                </a:lnTo>
                <a:lnTo>
                  <a:pt x="11334" y="64865"/>
                </a:lnTo>
                <a:lnTo>
                  <a:pt x="23467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44929" y="1855215"/>
            <a:ext cx="6870700" cy="2001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序号为4、6、8的形状数举例：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3450">
              <a:latin typeface="Times New Roman"/>
              <a:cs typeface="Times New Roman"/>
            </a:endParaRPr>
          </a:p>
          <a:p>
            <a:pPr marL="721995">
              <a:lnSpc>
                <a:spcPts val="3295"/>
              </a:lnSpc>
              <a:tabLst>
                <a:tab pos="3169920" algn="l"/>
                <a:tab pos="5969000" algn="l"/>
              </a:tabLst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序号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4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序号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6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序号8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42353" y="5004816"/>
            <a:ext cx="2159000" cy="1090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链码：00032221 首差：30033003 形状：00330033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111809" y="3930586"/>
          <a:ext cx="2298065" cy="790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806957"/>
                <a:gridCol w="685800"/>
              </a:tblGrid>
              <a:tr h="152400">
                <a:tc>
                  <a:txBody>
                    <a:bodyPr/>
                    <a:lstStyle/>
                    <a:p>
                      <a:pPr/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 gridSpan="3">
                  <a:txBody>
                    <a:bodyPr/>
                    <a:lstStyle/>
                    <a:p>
                      <a:pPr/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>
                  <a:txBody>
                    <a:bodyPr/>
                    <a:lstStyle/>
                    <a:p>
                      <a:pPr/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718427" y="5117741"/>
            <a:ext cx="685800" cy="716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3615"/>
              </a:lnSpc>
            </a:pPr>
            <a:r>
              <a:rPr dirty="0" sz="3600" b="1">
                <a:solidFill>
                  <a:srgbClr val="FFCC00"/>
                </a:solidFill>
                <a:latin typeface="Times New Roman"/>
                <a:cs typeface="Times New Roman"/>
              </a:rPr>
              <a:t>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4322" rIns="0" bIns="0" rtlCol="0" vert="horz">
            <a:spAutoFit/>
          </a:bodyPr>
          <a:lstStyle/>
          <a:p>
            <a:pPr marL="35179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D</a:t>
            </a:r>
            <a:r>
              <a:rPr dirty="0" baseline="-21164" sz="3150" spc="-15">
                <a:latin typeface="NSimSun"/>
                <a:cs typeface="NSimSun"/>
              </a:rPr>
              <a:t>8</a:t>
            </a:r>
            <a:r>
              <a:rPr dirty="0" sz="3200" spc="-15">
                <a:latin typeface="NSimSun"/>
                <a:cs typeface="NSimSun"/>
              </a:rPr>
              <a:t>距离举例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8228" y="1964944"/>
            <a:ext cx="4228465" cy="2035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2200" spc="-150">
                <a:solidFill>
                  <a:srgbClr val="EE2B0A"/>
                </a:solidFill>
                <a:latin typeface="Segoe UI Symbol"/>
                <a:cs typeface="Segoe UI Symbol"/>
              </a:rPr>
              <a:t> </a:t>
            </a:r>
            <a:r>
              <a:rPr dirty="0" sz="3200" spc="-5">
                <a:latin typeface="NSimSun"/>
                <a:cs typeface="NSimSun"/>
              </a:rPr>
              <a:t>具有与(x,y)距离小于 等于某个值r的那些像 素形成一个正方形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760"/>
              </a:spcBef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例如，与点(x,y)（中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1129" y="4010926"/>
            <a:ext cx="3611879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心点）D</a:t>
            </a:r>
            <a:r>
              <a:rPr dirty="0" sz="3200" spc="-55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距离小于等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1116" y="4251959"/>
            <a:ext cx="3884295" cy="1210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873125">
              <a:lnSpc>
                <a:spcPts val="2230"/>
              </a:lnSpc>
            </a:pPr>
            <a:r>
              <a:rPr dirty="0" sz="2100">
                <a:latin typeface="NSimSun"/>
                <a:cs typeface="NSimSun"/>
              </a:rPr>
              <a:t>8</a:t>
            </a:r>
            <a:endParaRPr sz="2100">
              <a:latin typeface="NSimSun"/>
              <a:cs typeface="NSimSun"/>
            </a:endParaRPr>
          </a:p>
          <a:p>
            <a:pPr marL="12700">
              <a:lnSpc>
                <a:spcPts val="3550"/>
              </a:lnSpc>
            </a:pPr>
            <a:r>
              <a:rPr dirty="0" sz="3200" spc="-5">
                <a:latin typeface="NSimSun"/>
                <a:cs typeface="NSimSun"/>
              </a:rPr>
              <a:t>于2的像素，形成右边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45"/>
              </a:lnSpc>
            </a:pPr>
            <a:r>
              <a:rPr dirty="0" sz="3200" spc="-5">
                <a:latin typeface="NSimSun"/>
                <a:cs typeface="NSimSun"/>
              </a:rPr>
              <a:t>固定距离的轮廓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8228" y="5569966"/>
            <a:ext cx="1518285" cy="558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具有D</a:t>
            </a:r>
            <a:r>
              <a:rPr dirty="0" baseline="-21164" sz="3150" spc="-7">
                <a:latin typeface="NSimSun"/>
                <a:cs typeface="NSimSun"/>
              </a:rPr>
              <a:t>8</a:t>
            </a:r>
            <a:endParaRPr baseline="-21164" sz="315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3678" y="5569966"/>
            <a:ext cx="225996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1的像素是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1141" y="6057620"/>
            <a:ext cx="246316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(x,y)的8邻域</a:t>
            </a:r>
            <a:endParaRPr sz="3200">
              <a:latin typeface="NSimSun"/>
              <a:cs typeface="NSimSu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27877" y="3087433"/>
          <a:ext cx="3443604" cy="3438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793"/>
                <a:gridCol w="685793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866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FFCC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5038"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86562"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600" b="1">
                          <a:solidFill>
                            <a:srgbClr val="A20078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56627" y="3427476"/>
            <a:ext cx="762000" cy="1524000"/>
          </a:xfrm>
          <a:custGeom>
            <a:avLst/>
            <a:gdLst/>
            <a:ahLst/>
            <a:cxnLst/>
            <a:rect l="l" t="t" r="r" b="b"/>
            <a:pathLst>
              <a:path w="762000" h="1524000">
                <a:moveTo>
                  <a:pt x="0" y="0"/>
                </a:moveTo>
                <a:lnTo>
                  <a:pt x="0" y="1524000"/>
                </a:lnTo>
                <a:lnTo>
                  <a:pt x="762000" y="1524000"/>
                </a:lnTo>
                <a:lnTo>
                  <a:pt x="762000" y="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56627" y="34274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2732"/>
                </a:lnTo>
                <a:lnTo>
                  <a:pt x="11049" y="64865"/>
                </a:lnTo>
                <a:lnTo>
                  <a:pt x="23145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56627" y="34274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2732"/>
                </a:lnTo>
                <a:lnTo>
                  <a:pt x="11049" y="64865"/>
                </a:lnTo>
                <a:lnTo>
                  <a:pt x="23145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50506" y="5006340"/>
            <a:ext cx="1854200" cy="1091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链码：033211 首差：330330 形状：</a:t>
            </a: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033033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12043" y="4189476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0" y="0"/>
                </a:moveTo>
                <a:lnTo>
                  <a:pt x="0" y="762000"/>
                </a:lnTo>
                <a:lnTo>
                  <a:pt x="1524000" y="762000"/>
                </a:lnTo>
                <a:lnTo>
                  <a:pt x="1524000" y="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12043" y="41894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140" y="23145"/>
                </a:lnTo>
                <a:lnTo>
                  <a:pt x="64865" y="11048"/>
                </a:lnTo>
                <a:lnTo>
                  <a:pt x="52732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2732"/>
                </a:lnTo>
                <a:lnTo>
                  <a:pt x="11049" y="64865"/>
                </a:lnTo>
                <a:lnTo>
                  <a:pt x="23145" y="73140"/>
                </a:lnTo>
                <a:lnTo>
                  <a:pt x="38100" y="76200"/>
                </a:lnTo>
                <a:lnTo>
                  <a:pt x="52732" y="73140"/>
                </a:lnTo>
                <a:lnTo>
                  <a:pt x="64865" y="64865"/>
                </a:lnTo>
                <a:lnTo>
                  <a:pt x="73140" y="52732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12043" y="41894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2732"/>
                </a:lnTo>
                <a:lnTo>
                  <a:pt x="11049" y="64865"/>
                </a:lnTo>
                <a:lnTo>
                  <a:pt x="23145" y="73140"/>
                </a:lnTo>
                <a:lnTo>
                  <a:pt x="38100" y="76200"/>
                </a:lnTo>
                <a:lnTo>
                  <a:pt x="52732" y="73140"/>
                </a:lnTo>
                <a:lnTo>
                  <a:pt x="64865" y="64865"/>
                </a:lnTo>
                <a:lnTo>
                  <a:pt x="73140" y="52732"/>
                </a:lnTo>
                <a:lnTo>
                  <a:pt x="76200" y="38100"/>
                </a:lnTo>
                <a:lnTo>
                  <a:pt x="73140" y="23145"/>
                </a:lnTo>
                <a:lnTo>
                  <a:pt x="64865" y="11048"/>
                </a:lnTo>
                <a:lnTo>
                  <a:pt x="52732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844929" y="1855215"/>
            <a:ext cx="6473825" cy="2246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815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序号为6的形状数举例：</a:t>
            </a:r>
            <a:endParaRPr sz="3200">
              <a:latin typeface="NSimSun"/>
              <a:cs typeface="NSimSun"/>
            </a:endParaRPr>
          </a:p>
          <a:p>
            <a:pPr marL="5572125">
              <a:lnSpc>
                <a:spcPts val="3335"/>
              </a:lnSpc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序号6</a:t>
            </a:r>
            <a:endParaRPr sz="28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250">
              <a:latin typeface="Times New Roman"/>
              <a:cs typeface="Times New Roman"/>
            </a:endParaRPr>
          </a:p>
          <a:p>
            <a:pPr algn="ctr" marR="100330">
              <a:lnSpc>
                <a:spcPts val="3295"/>
              </a:lnSpc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序号6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74043" y="4113276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74043" y="4799076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04239" y="4189476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 h="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42439" y="4189476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 h="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567304" y="5022342"/>
            <a:ext cx="3418204" cy="174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576070" marR="508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链码：003221 首差：303303 形状：</a:t>
            </a: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033033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3295"/>
              </a:lnSpc>
              <a:spcBef>
                <a:spcPts val="1835"/>
              </a:spcBef>
            </a:pPr>
            <a:r>
              <a:rPr dirty="0" sz="2800" spc="-5">
                <a:latin typeface="NSimSun"/>
                <a:cs typeface="NSimSun"/>
              </a:rPr>
              <a:t>形状数与方向无关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37239" y="3835146"/>
            <a:ext cx="762000" cy="1524000"/>
          </a:xfrm>
          <a:custGeom>
            <a:avLst/>
            <a:gdLst/>
            <a:ahLst/>
            <a:cxnLst/>
            <a:rect l="l" t="t" r="r" b="b"/>
            <a:pathLst>
              <a:path w="762000" h="1524000">
                <a:moveTo>
                  <a:pt x="0" y="0"/>
                </a:moveTo>
                <a:lnTo>
                  <a:pt x="0" y="1524000"/>
                </a:lnTo>
                <a:lnTo>
                  <a:pt x="762000" y="1524000"/>
                </a:lnTo>
                <a:lnTo>
                  <a:pt x="762000" y="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37239" y="38656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2732"/>
                </a:lnTo>
                <a:lnTo>
                  <a:pt x="11049" y="64865"/>
                </a:lnTo>
                <a:lnTo>
                  <a:pt x="23145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37239" y="38656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2732"/>
                </a:lnTo>
                <a:lnTo>
                  <a:pt x="11049" y="64865"/>
                </a:lnTo>
                <a:lnTo>
                  <a:pt x="23145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37836" y="5598414"/>
            <a:ext cx="2159000" cy="1091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链码：03032211 首差：33133030 形状：</a:t>
            </a:r>
            <a:r>
              <a:rPr dirty="0" sz="2400">
                <a:solidFill>
                  <a:srgbClr val="FF0000"/>
                </a:solidFill>
                <a:latin typeface="NSimSun"/>
                <a:cs typeface="NSimSun"/>
              </a:rPr>
              <a:t>03033133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30259" y="3865626"/>
            <a:ext cx="1524000" cy="1493520"/>
          </a:xfrm>
          <a:custGeom>
            <a:avLst/>
            <a:gdLst/>
            <a:ahLst/>
            <a:cxnLst/>
            <a:rect l="l" t="t" r="r" b="b"/>
            <a:pathLst>
              <a:path w="1524000" h="1493520">
                <a:moveTo>
                  <a:pt x="0" y="0"/>
                </a:moveTo>
                <a:lnTo>
                  <a:pt x="0" y="1493520"/>
                </a:lnTo>
                <a:lnTo>
                  <a:pt x="1523999" y="1493520"/>
                </a:lnTo>
                <a:lnTo>
                  <a:pt x="1523999" y="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30259" y="38656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2732"/>
                </a:lnTo>
                <a:lnTo>
                  <a:pt x="11334" y="64865"/>
                </a:lnTo>
                <a:lnTo>
                  <a:pt x="23467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30259" y="38656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2732"/>
                </a:lnTo>
                <a:lnTo>
                  <a:pt x="11334" y="64865"/>
                </a:lnTo>
                <a:lnTo>
                  <a:pt x="23467" y="73140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1" y="64865"/>
                </a:lnTo>
                <a:lnTo>
                  <a:pt x="73247" y="52732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844929" y="1855215"/>
            <a:ext cx="5033645" cy="1922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序号为8的形状数举例：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950">
              <a:latin typeface="Times New Roman"/>
              <a:cs typeface="Times New Roman"/>
            </a:endParaRPr>
          </a:p>
          <a:p>
            <a:pPr marL="721995">
              <a:lnSpc>
                <a:spcPts val="3295"/>
              </a:lnSpc>
              <a:tabLst>
                <a:tab pos="2752725" algn="l"/>
              </a:tabLst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序号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8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序号8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1326" y="5598414"/>
            <a:ext cx="2159000" cy="1091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链码：00332211 首差：30303030 形状：</a:t>
            </a:r>
            <a:r>
              <a:rPr dirty="0" sz="2400">
                <a:solidFill>
                  <a:srgbClr val="FF0000"/>
                </a:solidFill>
                <a:latin typeface="NSimSun"/>
                <a:cs typeface="NSimSun"/>
              </a:rPr>
              <a:t>03030303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92259" y="3789426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92259" y="5282946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84839" y="4627626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 h="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70239" y="4597146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 h="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70439" y="4597146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 h="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99239" y="4597146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0" y="762000"/>
                </a:lnTo>
                <a:lnTo>
                  <a:pt x="762000" y="762000"/>
                </a:lnTo>
                <a:lnTo>
                  <a:pt x="762000" y="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96619" y="3835146"/>
            <a:ext cx="762000" cy="1524000"/>
          </a:xfrm>
          <a:custGeom>
            <a:avLst/>
            <a:gdLst/>
            <a:ahLst/>
            <a:cxnLst/>
            <a:rect l="l" t="t" r="r" b="b"/>
            <a:pathLst>
              <a:path w="762000" h="1524000">
                <a:moveTo>
                  <a:pt x="0" y="0"/>
                </a:moveTo>
                <a:lnTo>
                  <a:pt x="0" y="1524000"/>
                </a:lnTo>
                <a:lnTo>
                  <a:pt x="762000" y="1524000"/>
                </a:lnTo>
                <a:lnTo>
                  <a:pt x="762000" y="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96619" y="38656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140" y="23145"/>
                </a:lnTo>
                <a:lnTo>
                  <a:pt x="64865" y="11048"/>
                </a:lnTo>
                <a:lnTo>
                  <a:pt x="52732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2732"/>
                </a:lnTo>
                <a:lnTo>
                  <a:pt x="11049" y="64865"/>
                </a:lnTo>
                <a:lnTo>
                  <a:pt x="23145" y="73140"/>
                </a:lnTo>
                <a:lnTo>
                  <a:pt x="38100" y="76200"/>
                </a:lnTo>
                <a:lnTo>
                  <a:pt x="52732" y="73140"/>
                </a:lnTo>
                <a:lnTo>
                  <a:pt x="64865" y="64865"/>
                </a:lnTo>
                <a:lnTo>
                  <a:pt x="73140" y="52732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96619" y="38656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2732"/>
                </a:lnTo>
                <a:lnTo>
                  <a:pt x="11049" y="64865"/>
                </a:lnTo>
                <a:lnTo>
                  <a:pt x="23145" y="73140"/>
                </a:lnTo>
                <a:lnTo>
                  <a:pt x="38100" y="76200"/>
                </a:lnTo>
                <a:lnTo>
                  <a:pt x="52732" y="73140"/>
                </a:lnTo>
                <a:lnTo>
                  <a:pt x="64865" y="64865"/>
                </a:lnTo>
                <a:lnTo>
                  <a:pt x="73140" y="52732"/>
                </a:lnTo>
                <a:lnTo>
                  <a:pt x="76200" y="38100"/>
                </a:lnTo>
                <a:lnTo>
                  <a:pt x="73140" y="23145"/>
                </a:lnTo>
                <a:lnTo>
                  <a:pt x="64865" y="11048"/>
                </a:lnTo>
                <a:lnTo>
                  <a:pt x="52732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810627" y="3359150"/>
            <a:ext cx="9144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序号8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96455" y="5598414"/>
            <a:ext cx="2159000" cy="1091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链码：00323211 首差：30331330 形状：</a:t>
            </a:r>
            <a:r>
              <a:rPr dirty="0" sz="2400">
                <a:solidFill>
                  <a:srgbClr val="FF0000"/>
                </a:solidFill>
                <a:latin typeface="NSimSun"/>
                <a:cs typeface="NSimSun"/>
              </a:rPr>
              <a:t>03033133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244219" y="4627626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 h="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58619" y="3835146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0" y="762000"/>
                </a:lnTo>
                <a:lnTo>
                  <a:pt x="762000" y="762000"/>
                </a:lnTo>
                <a:lnTo>
                  <a:pt x="762000" y="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83"/>
            <a:ext cx="7710170" cy="4819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70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  <a:tabLst>
                <a:tab pos="37401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endParaRPr sz="3200">
              <a:latin typeface="NSimSun"/>
              <a:cs typeface="NSimSun"/>
            </a:endParaRPr>
          </a:p>
          <a:p>
            <a:pPr marL="488950">
              <a:lnSpc>
                <a:spcPct val="100000"/>
              </a:lnSpc>
              <a:spcBef>
                <a:spcPts val="755"/>
              </a:spcBef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问题：</a:t>
            </a:r>
            <a:endParaRPr sz="3200">
              <a:latin typeface="NSimSun"/>
              <a:cs typeface="NSimSun"/>
            </a:endParaRPr>
          </a:p>
          <a:p>
            <a:pPr algn="just" marL="774700" marR="5080" indent="374650">
              <a:lnSpc>
                <a:spcPct val="100000"/>
              </a:lnSpc>
              <a:spcBef>
                <a:spcPts val="760"/>
              </a:spcBef>
            </a:pPr>
            <a:r>
              <a:rPr dirty="0" sz="3200" spc="20">
                <a:latin typeface="NSimSun"/>
                <a:cs typeface="NSimSun"/>
              </a:rPr>
              <a:t>虽然链码的首差是不依赖于旋</a:t>
            </a:r>
            <a:r>
              <a:rPr dirty="0" sz="3200">
                <a:latin typeface="NSimSun"/>
                <a:cs typeface="NSimSun"/>
              </a:rPr>
              <a:t>转的</a:t>
            </a:r>
            <a:r>
              <a:rPr dirty="0" sz="3200" spc="-5">
                <a:latin typeface="NSimSun"/>
                <a:cs typeface="NSimSun"/>
              </a:rPr>
              <a:t>，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>
                <a:latin typeface="NSimSun"/>
                <a:cs typeface="NSimSun"/>
              </a:rPr>
              <a:t>但一般情况下边界的编码依赖于网格的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方向。</a:t>
            </a:r>
            <a:endParaRPr sz="3200">
              <a:latin typeface="NSimSun"/>
              <a:cs typeface="NSimSun"/>
            </a:endParaRPr>
          </a:p>
          <a:p>
            <a:pPr marL="488950">
              <a:lnSpc>
                <a:spcPct val="100000"/>
              </a:lnSpc>
              <a:spcBef>
                <a:spcPts val="760"/>
              </a:spcBef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改进：</a:t>
            </a:r>
            <a:endParaRPr sz="3200">
              <a:latin typeface="NSimSun"/>
              <a:cs typeface="NSimSun"/>
            </a:endParaRPr>
          </a:p>
          <a:p>
            <a:pPr marL="1149350">
              <a:lnSpc>
                <a:spcPts val="375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规整化网格方向，具体方法如下：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40128" y="933208"/>
            <a:ext cx="7994650" cy="5732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845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几个基本概念：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ts val="3835"/>
              </a:lnSpc>
              <a:spcBef>
                <a:spcPts val="760"/>
              </a:spcBef>
            </a:pPr>
            <a:r>
              <a:rPr dirty="0" sz="2200" spc="5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3200" spc="150">
                <a:latin typeface="NSimSun"/>
                <a:cs typeface="NSimSun"/>
              </a:rPr>
              <a:t>边界最大轴</a:t>
            </a:r>
            <a:r>
              <a:rPr dirty="0" sz="3200" spc="-10">
                <a:latin typeface="NSimSun"/>
                <a:cs typeface="NSimSun"/>
              </a:rPr>
              <a:t>a</a:t>
            </a:r>
            <a:r>
              <a:rPr dirty="0" sz="3200" spc="155">
                <a:latin typeface="NSimSun"/>
                <a:cs typeface="NSimSun"/>
              </a:rPr>
              <a:t>:</a:t>
            </a:r>
            <a:r>
              <a:rPr dirty="0" sz="3200" spc="150">
                <a:latin typeface="NSimSun"/>
                <a:cs typeface="NSimSun"/>
              </a:rPr>
              <a:t>是连接距离最远的两个</a:t>
            </a:r>
            <a:endParaRPr sz="3200">
              <a:latin typeface="NSimSun"/>
              <a:cs typeface="NSimSun"/>
            </a:endParaRPr>
          </a:p>
          <a:p>
            <a:pPr marL="1155700">
              <a:lnSpc>
                <a:spcPts val="3835"/>
              </a:lnSpc>
            </a:pPr>
            <a:r>
              <a:rPr dirty="0" sz="3200" spc="-5">
                <a:latin typeface="NSimSun"/>
                <a:cs typeface="NSimSun"/>
              </a:rPr>
              <a:t>点的线段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760"/>
              </a:spcBef>
            </a:pPr>
            <a:r>
              <a:rPr dirty="0" sz="2200" spc="5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3200" spc="150">
                <a:latin typeface="NSimSun"/>
                <a:cs typeface="NSimSun"/>
              </a:rPr>
              <a:t>边界最小轴</a:t>
            </a:r>
            <a:r>
              <a:rPr dirty="0" sz="3200" spc="-10">
                <a:latin typeface="NSimSun"/>
                <a:cs typeface="NSimSun"/>
              </a:rPr>
              <a:t>b</a:t>
            </a:r>
            <a:r>
              <a:rPr dirty="0" sz="3200" spc="155">
                <a:latin typeface="NSimSun"/>
                <a:cs typeface="NSimSun"/>
              </a:rPr>
              <a:t>:</a:t>
            </a:r>
            <a:r>
              <a:rPr dirty="0" sz="3200" spc="150">
                <a:latin typeface="NSimSun"/>
                <a:cs typeface="NSimSun"/>
              </a:rPr>
              <a:t>与最大轴垂直，且其长</a:t>
            </a:r>
            <a:endParaRPr sz="3200">
              <a:latin typeface="NSimSun"/>
              <a:cs typeface="NSimSun"/>
            </a:endParaRPr>
          </a:p>
          <a:p>
            <a:pPr marL="115570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度确定的包围盒刚好包围边界。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755"/>
              </a:spcBef>
            </a:pPr>
            <a:r>
              <a:rPr dirty="0" sz="2200" spc="5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3200" spc="45">
                <a:latin typeface="NSimSun"/>
                <a:cs typeface="NSimSun"/>
              </a:rPr>
              <a:t>边界离心率c：最大轴长度与最小轴长</a:t>
            </a:r>
            <a:endParaRPr sz="3200">
              <a:latin typeface="NSimSun"/>
              <a:cs typeface="NSimSun"/>
            </a:endParaRPr>
          </a:p>
          <a:p>
            <a:pPr marL="1155700">
              <a:lnSpc>
                <a:spcPct val="100000"/>
              </a:lnSpc>
              <a:tabLst>
                <a:tab pos="3187065" algn="l"/>
              </a:tabLst>
            </a:pPr>
            <a:r>
              <a:rPr dirty="0" sz="3200" spc="-5">
                <a:latin typeface="NSimSun"/>
                <a:cs typeface="NSimSun"/>
              </a:rPr>
              <a:t>度的比</a:t>
            </a:r>
            <a:r>
              <a:rPr dirty="0" sz="3200" spc="-5">
                <a:latin typeface="NSimSun"/>
                <a:cs typeface="NSimSun"/>
              </a:rPr>
              <a:t>	</a:t>
            </a:r>
            <a:r>
              <a:rPr dirty="0" sz="3200" spc="-5">
                <a:latin typeface="NSimSun"/>
                <a:cs typeface="NSimSun"/>
              </a:rPr>
              <a:t>c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a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/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b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ts val="3750"/>
              </a:lnSpc>
              <a:spcBef>
                <a:spcPts val="760"/>
              </a:spcBef>
            </a:pPr>
            <a:r>
              <a:rPr dirty="0" sz="2200" spc="5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3200" spc="-5">
                <a:latin typeface="NSimSun"/>
                <a:cs typeface="NSimSun"/>
              </a:rPr>
              <a:t>基本矩形: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包围边界的矩形。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44929" y="1855215"/>
            <a:ext cx="3408679" cy="1061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基本概念举例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23878" y="3485176"/>
            <a:ext cx="4137025" cy="2211070"/>
          </a:xfrm>
          <a:custGeom>
            <a:avLst/>
            <a:gdLst/>
            <a:ahLst/>
            <a:cxnLst/>
            <a:rect l="l" t="t" r="r" b="b"/>
            <a:pathLst>
              <a:path w="4137025" h="2211070">
                <a:moveTo>
                  <a:pt x="676506" y="2134573"/>
                </a:moveTo>
                <a:lnTo>
                  <a:pt x="615471" y="2130068"/>
                </a:lnTo>
                <a:lnTo>
                  <a:pt x="555664" y="2128023"/>
                </a:lnTo>
                <a:lnTo>
                  <a:pt x="497393" y="2127705"/>
                </a:lnTo>
                <a:lnTo>
                  <a:pt x="440965" y="2128382"/>
                </a:lnTo>
                <a:lnTo>
                  <a:pt x="386690" y="2129322"/>
                </a:lnTo>
                <a:lnTo>
                  <a:pt x="334874" y="2129791"/>
                </a:lnTo>
                <a:lnTo>
                  <a:pt x="285825" y="2129057"/>
                </a:lnTo>
                <a:lnTo>
                  <a:pt x="239853" y="2126387"/>
                </a:lnTo>
                <a:lnTo>
                  <a:pt x="197264" y="2121050"/>
                </a:lnTo>
                <a:lnTo>
                  <a:pt x="158367" y="2112313"/>
                </a:lnTo>
                <a:lnTo>
                  <a:pt x="92880" y="2081707"/>
                </a:lnTo>
                <a:lnTo>
                  <a:pt x="45730" y="2028541"/>
                </a:lnTo>
                <a:lnTo>
                  <a:pt x="28838" y="1992424"/>
                </a:lnTo>
                <a:lnTo>
                  <a:pt x="16025" y="1950961"/>
                </a:lnTo>
                <a:lnTo>
                  <a:pt x="7085" y="1905090"/>
                </a:lnTo>
                <a:lnTo>
                  <a:pt x="1812" y="1855751"/>
                </a:lnTo>
                <a:lnTo>
                  <a:pt x="0" y="1803881"/>
                </a:lnTo>
                <a:lnTo>
                  <a:pt x="1442" y="1750419"/>
                </a:lnTo>
                <a:lnTo>
                  <a:pt x="5932" y="1696303"/>
                </a:lnTo>
                <a:lnTo>
                  <a:pt x="13266" y="1642473"/>
                </a:lnTo>
                <a:lnTo>
                  <a:pt x="23236" y="1589866"/>
                </a:lnTo>
                <a:lnTo>
                  <a:pt x="35637" y="1539421"/>
                </a:lnTo>
                <a:lnTo>
                  <a:pt x="50262" y="1492077"/>
                </a:lnTo>
                <a:lnTo>
                  <a:pt x="66906" y="1448773"/>
                </a:lnTo>
                <a:lnTo>
                  <a:pt x="83860" y="1410246"/>
                </a:lnTo>
                <a:lnTo>
                  <a:pt x="102229" y="1371302"/>
                </a:lnTo>
                <a:lnTo>
                  <a:pt x="122265" y="1332272"/>
                </a:lnTo>
                <a:lnTo>
                  <a:pt x="144217" y="1293485"/>
                </a:lnTo>
                <a:lnTo>
                  <a:pt x="168335" y="1255271"/>
                </a:lnTo>
                <a:lnTo>
                  <a:pt x="194869" y="1217960"/>
                </a:lnTo>
                <a:lnTo>
                  <a:pt x="224069" y="1181882"/>
                </a:lnTo>
                <a:lnTo>
                  <a:pt x="256184" y="1147367"/>
                </a:lnTo>
                <a:lnTo>
                  <a:pt x="291466" y="1114745"/>
                </a:lnTo>
                <a:lnTo>
                  <a:pt x="330163" y="1084346"/>
                </a:lnTo>
                <a:lnTo>
                  <a:pt x="372526" y="1056499"/>
                </a:lnTo>
                <a:lnTo>
                  <a:pt x="418804" y="1031534"/>
                </a:lnTo>
                <a:lnTo>
                  <a:pt x="469247" y="1009782"/>
                </a:lnTo>
                <a:lnTo>
                  <a:pt x="524106" y="991573"/>
                </a:lnTo>
                <a:lnTo>
                  <a:pt x="594865" y="977501"/>
                </a:lnTo>
                <a:lnTo>
                  <a:pt x="633133" y="973852"/>
                </a:lnTo>
                <a:lnTo>
                  <a:pt x="673173" y="972152"/>
                </a:lnTo>
                <a:lnTo>
                  <a:pt x="714867" y="972171"/>
                </a:lnTo>
                <a:lnTo>
                  <a:pt x="758100" y="973678"/>
                </a:lnTo>
                <a:lnTo>
                  <a:pt x="802756" y="976440"/>
                </a:lnTo>
                <a:lnTo>
                  <a:pt x="848718" y="980227"/>
                </a:lnTo>
                <a:lnTo>
                  <a:pt x="895872" y="984809"/>
                </a:lnTo>
                <a:lnTo>
                  <a:pt x="944099" y="989952"/>
                </a:lnTo>
                <a:lnTo>
                  <a:pt x="993286" y="995427"/>
                </a:lnTo>
                <a:lnTo>
                  <a:pt x="1043314" y="1001003"/>
                </a:lnTo>
                <a:lnTo>
                  <a:pt x="1094069" y="1006447"/>
                </a:lnTo>
                <a:lnTo>
                  <a:pt x="1145434" y="1011529"/>
                </a:lnTo>
                <a:lnTo>
                  <a:pt x="1197293" y="1016018"/>
                </a:lnTo>
                <a:lnTo>
                  <a:pt x="1249530" y="1019682"/>
                </a:lnTo>
                <a:lnTo>
                  <a:pt x="1302029" y="1022291"/>
                </a:lnTo>
                <a:lnTo>
                  <a:pt x="1354674" y="1023612"/>
                </a:lnTo>
                <a:lnTo>
                  <a:pt x="1407349" y="1023416"/>
                </a:lnTo>
                <a:lnTo>
                  <a:pt x="1459938" y="1021471"/>
                </a:lnTo>
                <a:lnTo>
                  <a:pt x="1512324" y="1017545"/>
                </a:lnTo>
                <a:lnTo>
                  <a:pt x="1564391" y="1011407"/>
                </a:lnTo>
                <a:lnTo>
                  <a:pt x="1616024" y="1002827"/>
                </a:lnTo>
                <a:lnTo>
                  <a:pt x="1667106" y="991573"/>
                </a:lnTo>
                <a:lnTo>
                  <a:pt x="1711267" y="979730"/>
                </a:lnTo>
                <a:lnTo>
                  <a:pt x="1756483" y="966160"/>
                </a:lnTo>
                <a:lnTo>
                  <a:pt x="1802653" y="950975"/>
                </a:lnTo>
                <a:lnTo>
                  <a:pt x="1849671" y="934292"/>
                </a:lnTo>
                <a:lnTo>
                  <a:pt x="1897434" y="916224"/>
                </a:lnTo>
                <a:lnTo>
                  <a:pt x="1945838" y="896885"/>
                </a:lnTo>
                <a:lnTo>
                  <a:pt x="1994778" y="876392"/>
                </a:lnTo>
                <a:lnTo>
                  <a:pt x="2044152" y="854857"/>
                </a:lnTo>
                <a:lnTo>
                  <a:pt x="2093855" y="832396"/>
                </a:lnTo>
                <a:lnTo>
                  <a:pt x="2143783" y="809123"/>
                </a:lnTo>
                <a:lnTo>
                  <a:pt x="2193832" y="785153"/>
                </a:lnTo>
                <a:lnTo>
                  <a:pt x="2243898" y="760600"/>
                </a:lnTo>
                <a:lnTo>
                  <a:pt x="2293878" y="735579"/>
                </a:lnTo>
                <a:lnTo>
                  <a:pt x="2343667" y="710204"/>
                </a:lnTo>
                <a:lnTo>
                  <a:pt x="2393162" y="684590"/>
                </a:lnTo>
                <a:lnTo>
                  <a:pt x="2442258" y="658852"/>
                </a:lnTo>
                <a:lnTo>
                  <a:pt x="2490852" y="633104"/>
                </a:lnTo>
                <a:lnTo>
                  <a:pt x="2538840" y="607460"/>
                </a:lnTo>
                <a:lnTo>
                  <a:pt x="2586117" y="582035"/>
                </a:lnTo>
                <a:lnTo>
                  <a:pt x="2632580" y="556944"/>
                </a:lnTo>
                <a:lnTo>
                  <a:pt x="2678126" y="532301"/>
                </a:lnTo>
                <a:lnTo>
                  <a:pt x="2722649" y="508221"/>
                </a:lnTo>
                <a:lnTo>
                  <a:pt x="2766046" y="484818"/>
                </a:lnTo>
                <a:lnTo>
                  <a:pt x="2808214" y="462207"/>
                </a:lnTo>
                <a:lnTo>
                  <a:pt x="2849047" y="440503"/>
                </a:lnTo>
                <a:lnTo>
                  <a:pt x="2888443" y="419819"/>
                </a:lnTo>
                <a:lnTo>
                  <a:pt x="2926298" y="400271"/>
                </a:lnTo>
                <a:lnTo>
                  <a:pt x="2962506" y="381973"/>
                </a:lnTo>
                <a:lnTo>
                  <a:pt x="3022757" y="350578"/>
                </a:lnTo>
                <a:lnTo>
                  <a:pt x="3079642" y="318627"/>
                </a:lnTo>
                <a:lnTo>
                  <a:pt x="3133385" y="286455"/>
                </a:lnTo>
                <a:lnTo>
                  <a:pt x="3184213" y="254397"/>
                </a:lnTo>
                <a:lnTo>
                  <a:pt x="3232348" y="222791"/>
                </a:lnTo>
                <a:lnTo>
                  <a:pt x="3278015" y="191971"/>
                </a:lnTo>
                <a:lnTo>
                  <a:pt x="3321438" y="162275"/>
                </a:lnTo>
                <a:lnTo>
                  <a:pt x="3362842" y="134037"/>
                </a:lnTo>
                <a:lnTo>
                  <a:pt x="3402451" y="107594"/>
                </a:lnTo>
                <a:lnTo>
                  <a:pt x="3440490" y="83282"/>
                </a:lnTo>
                <a:lnTo>
                  <a:pt x="3477183" y="61437"/>
                </a:lnTo>
                <a:lnTo>
                  <a:pt x="3512754" y="42395"/>
                </a:lnTo>
                <a:lnTo>
                  <a:pt x="3547427" y="26491"/>
                </a:lnTo>
                <a:lnTo>
                  <a:pt x="3614979" y="5444"/>
                </a:lnTo>
                <a:lnTo>
                  <a:pt x="3695652" y="0"/>
                </a:lnTo>
                <a:lnTo>
                  <a:pt x="3740436" y="4258"/>
                </a:lnTo>
                <a:lnTo>
                  <a:pt x="3782663" y="13916"/>
                </a:lnTo>
                <a:lnTo>
                  <a:pt x="3822342" y="29142"/>
                </a:lnTo>
                <a:lnTo>
                  <a:pt x="3859479" y="50105"/>
                </a:lnTo>
                <a:lnTo>
                  <a:pt x="3894081" y="76972"/>
                </a:lnTo>
                <a:lnTo>
                  <a:pt x="3926155" y="109913"/>
                </a:lnTo>
                <a:lnTo>
                  <a:pt x="3955708" y="149095"/>
                </a:lnTo>
                <a:lnTo>
                  <a:pt x="3982746" y="194687"/>
                </a:lnTo>
                <a:lnTo>
                  <a:pt x="4007276" y="246857"/>
                </a:lnTo>
                <a:lnTo>
                  <a:pt x="4029306" y="305773"/>
                </a:lnTo>
                <a:lnTo>
                  <a:pt x="4049974" y="375549"/>
                </a:lnTo>
                <a:lnTo>
                  <a:pt x="4060093" y="415529"/>
                </a:lnTo>
                <a:lnTo>
                  <a:pt x="4069954" y="458475"/>
                </a:lnTo>
                <a:lnTo>
                  <a:pt x="4079472" y="504066"/>
                </a:lnTo>
                <a:lnTo>
                  <a:pt x="4088560" y="551981"/>
                </a:lnTo>
                <a:lnTo>
                  <a:pt x="4097134" y="601898"/>
                </a:lnTo>
                <a:lnTo>
                  <a:pt x="4105106" y="653497"/>
                </a:lnTo>
                <a:lnTo>
                  <a:pt x="4112391" y="706456"/>
                </a:lnTo>
                <a:lnTo>
                  <a:pt x="4118903" y="760454"/>
                </a:lnTo>
                <a:lnTo>
                  <a:pt x="4124556" y="815170"/>
                </a:lnTo>
                <a:lnTo>
                  <a:pt x="4129265" y="870283"/>
                </a:lnTo>
                <a:lnTo>
                  <a:pt x="4132944" y="925471"/>
                </a:lnTo>
                <a:lnTo>
                  <a:pt x="4135505" y="980414"/>
                </a:lnTo>
                <a:lnTo>
                  <a:pt x="4136865" y="1034789"/>
                </a:lnTo>
                <a:lnTo>
                  <a:pt x="4136937" y="1088277"/>
                </a:lnTo>
                <a:lnTo>
                  <a:pt x="4135634" y="1140556"/>
                </a:lnTo>
                <a:lnTo>
                  <a:pt x="4132872" y="1191305"/>
                </a:lnTo>
                <a:lnTo>
                  <a:pt x="4128564" y="1240202"/>
                </a:lnTo>
                <a:lnTo>
                  <a:pt x="4122624" y="1286926"/>
                </a:lnTo>
                <a:lnTo>
                  <a:pt x="4114967" y="1331157"/>
                </a:lnTo>
                <a:lnTo>
                  <a:pt x="4105506" y="1372573"/>
                </a:lnTo>
                <a:lnTo>
                  <a:pt x="4091315" y="1420961"/>
                </a:lnTo>
                <a:lnTo>
                  <a:pt x="4074270" y="1468767"/>
                </a:lnTo>
                <a:lnTo>
                  <a:pt x="4054565" y="1515871"/>
                </a:lnTo>
                <a:lnTo>
                  <a:pt x="4032396" y="1562157"/>
                </a:lnTo>
                <a:lnTo>
                  <a:pt x="4007957" y="1607507"/>
                </a:lnTo>
                <a:lnTo>
                  <a:pt x="3981441" y="1651803"/>
                </a:lnTo>
                <a:lnTo>
                  <a:pt x="3953045" y="1694929"/>
                </a:lnTo>
                <a:lnTo>
                  <a:pt x="3922961" y="1736765"/>
                </a:lnTo>
                <a:lnTo>
                  <a:pt x="3891384" y="1777195"/>
                </a:lnTo>
                <a:lnTo>
                  <a:pt x="3858510" y="1816101"/>
                </a:lnTo>
                <a:lnTo>
                  <a:pt x="3824531" y="1853365"/>
                </a:lnTo>
                <a:lnTo>
                  <a:pt x="3789643" y="1888870"/>
                </a:lnTo>
                <a:lnTo>
                  <a:pt x="3754040" y="1922498"/>
                </a:lnTo>
                <a:lnTo>
                  <a:pt x="3717917" y="1954132"/>
                </a:lnTo>
                <a:lnTo>
                  <a:pt x="3681467" y="1983654"/>
                </a:lnTo>
                <a:lnTo>
                  <a:pt x="3644886" y="2010947"/>
                </a:lnTo>
                <a:lnTo>
                  <a:pt x="3608368" y="2035892"/>
                </a:lnTo>
                <a:lnTo>
                  <a:pt x="3572106" y="2058373"/>
                </a:lnTo>
                <a:lnTo>
                  <a:pt x="3531502" y="2079789"/>
                </a:lnTo>
                <a:lnTo>
                  <a:pt x="3490483" y="2096901"/>
                </a:lnTo>
                <a:lnTo>
                  <a:pt x="3448937" y="2110156"/>
                </a:lnTo>
                <a:lnTo>
                  <a:pt x="3406752" y="2120000"/>
                </a:lnTo>
                <a:lnTo>
                  <a:pt x="3363818" y="2126878"/>
                </a:lnTo>
                <a:lnTo>
                  <a:pt x="3320021" y="2131239"/>
                </a:lnTo>
                <a:lnTo>
                  <a:pt x="3275252" y="2133528"/>
                </a:lnTo>
                <a:lnTo>
                  <a:pt x="3229397" y="2134192"/>
                </a:lnTo>
                <a:lnTo>
                  <a:pt x="3182346" y="2133677"/>
                </a:lnTo>
                <a:lnTo>
                  <a:pt x="3133986" y="2132430"/>
                </a:lnTo>
                <a:lnTo>
                  <a:pt x="3084207" y="2130897"/>
                </a:lnTo>
                <a:lnTo>
                  <a:pt x="3032896" y="2129525"/>
                </a:lnTo>
                <a:lnTo>
                  <a:pt x="2979942" y="2128760"/>
                </a:lnTo>
                <a:lnTo>
                  <a:pt x="2925234" y="2129048"/>
                </a:lnTo>
                <a:lnTo>
                  <a:pt x="2868659" y="2130837"/>
                </a:lnTo>
                <a:lnTo>
                  <a:pt x="2810106" y="2134573"/>
                </a:lnTo>
                <a:lnTo>
                  <a:pt x="2767913" y="2137993"/>
                </a:lnTo>
                <a:lnTo>
                  <a:pt x="2724114" y="2141670"/>
                </a:lnTo>
                <a:lnTo>
                  <a:pt x="2678842" y="2145564"/>
                </a:lnTo>
                <a:lnTo>
                  <a:pt x="2632229" y="2149638"/>
                </a:lnTo>
                <a:lnTo>
                  <a:pt x="2584405" y="2153855"/>
                </a:lnTo>
                <a:lnTo>
                  <a:pt x="2535505" y="2158175"/>
                </a:lnTo>
                <a:lnTo>
                  <a:pt x="2485658" y="2162562"/>
                </a:lnTo>
                <a:lnTo>
                  <a:pt x="2434997" y="2166977"/>
                </a:lnTo>
                <a:lnTo>
                  <a:pt x="2383655" y="2171382"/>
                </a:lnTo>
                <a:lnTo>
                  <a:pt x="2331762" y="2175739"/>
                </a:lnTo>
                <a:lnTo>
                  <a:pt x="2279451" y="2180011"/>
                </a:lnTo>
                <a:lnTo>
                  <a:pt x="2226853" y="2184159"/>
                </a:lnTo>
                <a:lnTo>
                  <a:pt x="2174102" y="2188145"/>
                </a:lnTo>
                <a:lnTo>
                  <a:pt x="2121327" y="2191932"/>
                </a:lnTo>
                <a:lnTo>
                  <a:pt x="2068662" y="2195481"/>
                </a:lnTo>
                <a:lnTo>
                  <a:pt x="2016239" y="2198755"/>
                </a:lnTo>
                <a:lnTo>
                  <a:pt x="1964188" y="2201716"/>
                </a:lnTo>
                <a:lnTo>
                  <a:pt x="1912642" y="2204325"/>
                </a:lnTo>
                <a:lnTo>
                  <a:pt x="1861734" y="2206545"/>
                </a:lnTo>
                <a:lnTo>
                  <a:pt x="1811594" y="2208338"/>
                </a:lnTo>
                <a:lnTo>
                  <a:pt x="1762355" y="2209665"/>
                </a:lnTo>
                <a:lnTo>
                  <a:pt x="1714148" y="2210490"/>
                </a:lnTo>
                <a:lnTo>
                  <a:pt x="1667106" y="2210773"/>
                </a:lnTo>
                <a:lnTo>
                  <a:pt x="1613754" y="2210399"/>
                </a:lnTo>
                <a:lnTo>
                  <a:pt x="1560283" y="2209318"/>
                </a:lnTo>
                <a:lnTo>
                  <a:pt x="1506780" y="2207586"/>
                </a:lnTo>
                <a:lnTo>
                  <a:pt x="1453332" y="2205262"/>
                </a:lnTo>
                <a:lnTo>
                  <a:pt x="1400025" y="2202403"/>
                </a:lnTo>
                <a:lnTo>
                  <a:pt x="1346947" y="2199066"/>
                </a:lnTo>
                <a:lnTo>
                  <a:pt x="1294185" y="2195310"/>
                </a:lnTo>
                <a:lnTo>
                  <a:pt x="1241825" y="2191192"/>
                </a:lnTo>
                <a:lnTo>
                  <a:pt x="1189954" y="2186771"/>
                </a:lnTo>
                <a:lnTo>
                  <a:pt x="1138659" y="2182103"/>
                </a:lnTo>
                <a:lnTo>
                  <a:pt x="1088028" y="2177246"/>
                </a:lnTo>
                <a:lnTo>
                  <a:pt x="1038145" y="2172258"/>
                </a:lnTo>
                <a:lnTo>
                  <a:pt x="989100" y="2167197"/>
                </a:lnTo>
                <a:lnTo>
                  <a:pt x="940978" y="2162121"/>
                </a:lnTo>
                <a:lnTo>
                  <a:pt x="893867" y="2157087"/>
                </a:lnTo>
                <a:lnTo>
                  <a:pt x="847853" y="2152154"/>
                </a:lnTo>
                <a:lnTo>
                  <a:pt x="803023" y="2147377"/>
                </a:lnTo>
                <a:lnTo>
                  <a:pt x="759464" y="2142817"/>
                </a:lnTo>
                <a:lnTo>
                  <a:pt x="717263" y="2138529"/>
                </a:lnTo>
                <a:lnTo>
                  <a:pt x="676506" y="2134573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65627" y="3625596"/>
            <a:ext cx="3886200" cy="1981200"/>
          </a:xfrm>
          <a:custGeom>
            <a:avLst/>
            <a:gdLst/>
            <a:ahLst/>
            <a:cxnLst/>
            <a:rect l="l" t="t" r="r" b="b"/>
            <a:pathLst>
              <a:path w="3886200" h="1981200">
                <a:moveTo>
                  <a:pt x="3886200" y="0"/>
                </a:moveTo>
                <a:lnTo>
                  <a:pt x="0" y="1981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335901" y="3271520"/>
            <a:ext cx="19812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solidFill>
                  <a:srgbClr val="3333CC"/>
                </a:solidFill>
                <a:latin typeface="NSimSun"/>
                <a:cs typeface="NSimSun"/>
              </a:rPr>
              <a:t>边界</a:t>
            </a:r>
            <a:r>
              <a:rPr dirty="0" sz="2800" spc="-5" u="heavy">
                <a:solidFill>
                  <a:srgbClr val="3333CC"/>
                </a:solidFill>
                <a:latin typeface="NSimSun"/>
                <a:cs typeface="NSimSun"/>
              </a:rPr>
              <a:t>最大</a:t>
            </a:r>
            <a:r>
              <a:rPr dirty="0" sz="2800" u="heavy">
                <a:solidFill>
                  <a:srgbClr val="3333CC"/>
                </a:solidFill>
                <a:latin typeface="NSimSun"/>
                <a:cs typeface="NSimSun"/>
              </a:rPr>
              <a:t>轴</a:t>
            </a:r>
            <a:r>
              <a:rPr dirty="0" sz="2800">
                <a:solidFill>
                  <a:srgbClr val="3333CC"/>
                </a:solidFill>
                <a:latin typeface="NSimSun"/>
                <a:cs typeface="NSimSun"/>
              </a:rPr>
              <a:t>a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37239" y="3930396"/>
            <a:ext cx="1143000" cy="2133600"/>
          </a:xfrm>
          <a:custGeom>
            <a:avLst/>
            <a:gdLst/>
            <a:ahLst/>
            <a:cxnLst/>
            <a:rect l="l" t="t" r="r" b="b"/>
            <a:pathLst>
              <a:path w="1143000" h="2133600">
                <a:moveTo>
                  <a:pt x="0" y="0"/>
                </a:moveTo>
                <a:lnTo>
                  <a:pt x="1143000" y="2133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89396" y="6243320"/>
            <a:ext cx="19812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solidFill>
                  <a:srgbClr val="3333CC"/>
                </a:solidFill>
                <a:latin typeface="NSimSun"/>
                <a:cs typeface="NSimSun"/>
              </a:rPr>
              <a:t>边界</a:t>
            </a:r>
            <a:r>
              <a:rPr dirty="0" sz="2800" spc="-5" u="heavy">
                <a:solidFill>
                  <a:srgbClr val="3333CC"/>
                </a:solidFill>
                <a:latin typeface="NSimSun"/>
                <a:cs typeface="NSimSun"/>
              </a:rPr>
              <a:t>最小</a:t>
            </a:r>
            <a:r>
              <a:rPr dirty="0" sz="2800" u="heavy">
                <a:solidFill>
                  <a:srgbClr val="3333CC"/>
                </a:solidFill>
                <a:latin typeface="NSimSun"/>
                <a:cs typeface="NSimSun"/>
              </a:rPr>
              <a:t>轴</a:t>
            </a:r>
            <a:r>
              <a:rPr dirty="0" sz="2800">
                <a:solidFill>
                  <a:srgbClr val="3333CC"/>
                </a:solidFill>
                <a:latin typeface="NSimSun"/>
                <a:cs typeface="NSimSun"/>
              </a:rPr>
              <a:t>b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70827" y="2863595"/>
            <a:ext cx="1143000" cy="2209800"/>
          </a:xfrm>
          <a:custGeom>
            <a:avLst/>
            <a:gdLst/>
            <a:ahLst/>
            <a:cxnLst/>
            <a:rect l="l" t="t" r="r" b="b"/>
            <a:pathLst>
              <a:path w="1143000" h="2209800">
                <a:moveTo>
                  <a:pt x="0" y="0"/>
                </a:moveTo>
                <a:lnTo>
                  <a:pt x="1143000" y="2209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08426" y="2863595"/>
            <a:ext cx="3962400" cy="1981200"/>
          </a:xfrm>
          <a:custGeom>
            <a:avLst/>
            <a:gdLst/>
            <a:ahLst/>
            <a:cxnLst/>
            <a:rect l="l" t="t" r="r" b="b"/>
            <a:pathLst>
              <a:path w="3962400" h="1981200">
                <a:moveTo>
                  <a:pt x="3962400" y="0"/>
                </a:moveTo>
                <a:lnTo>
                  <a:pt x="0" y="1981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51427" y="5073396"/>
            <a:ext cx="3962400" cy="1905000"/>
          </a:xfrm>
          <a:custGeom>
            <a:avLst/>
            <a:gdLst/>
            <a:ahLst/>
            <a:cxnLst/>
            <a:rect l="l" t="t" r="r" b="b"/>
            <a:pathLst>
              <a:path w="3962400" h="1905000">
                <a:moveTo>
                  <a:pt x="3962400" y="0"/>
                </a:moveTo>
                <a:lnTo>
                  <a:pt x="0" y="1905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84626" y="4844796"/>
            <a:ext cx="1066800" cy="2133600"/>
          </a:xfrm>
          <a:custGeom>
            <a:avLst/>
            <a:gdLst/>
            <a:ahLst/>
            <a:cxnLst/>
            <a:rect l="l" t="t" r="r" b="b"/>
            <a:pathLst>
              <a:path w="1066800" h="2133600">
                <a:moveTo>
                  <a:pt x="0" y="0"/>
                </a:moveTo>
                <a:lnTo>
                  <a:pt x="1066800" y="21335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05582" y="6090920"/>
            <a:ext cx="14484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 u="heavy">
                <a:solidFill>
                  <a:srgbClr val="3333CC"/>
                </a:solidFill>
                <a:latin typeface="NSimSun"/>
                <a:cs typeface="NSimSun"/>
              </a:rPr>
              <a:t>基本矩形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0245" y="1676146"/>
            <a:ext cx="7840980" cy="534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endParaRPr sz="3200">
              <a:latin typeface="NSimSun"/>
              <a:cs typeface="NSimSun"/>
            </a:endParaRPr>
          </a:p>
          <a:p>
            <a:pPr marL="469265">
              <a:lnSpc>
                <a:spcPct val="100000"/>
              </a:lnSpc>
              <a:spcBef>
                <a:spcPts val="1520"/>
              </a:spcBef>
              <a:tabLst>
                <a:tab pos="932815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规整化网格方向算法的思想：</a:t>
            </a:r>
            <a:endParaRPr sz="2800">
              <a:latin typeface="NSimSun"/>
              <a:cs typeface="NSimSun"/>
            </a:endParaRPr>
          </a:p>
          <a:p>
            <a:pPr marL="755650" marR="5080" indent="704850">
              <a:lnSpc>
                <a:spcPct val="130200"/>
              </a:lnSpc>
              <a:spcBef>
                <a:spcPts val="675"/>
              </a:spcBef>
            </a:pPr>
            <a:r>
              <a:rPr dirty="0" sz="2800" spc="145">
                <a:latin typeface="NSimSun"/>
                <a:cs typeface="NSimSun"/>
              </a:rPr>
              <a:t>大多数情况下，将链码网格与基本矩形 </a:t>
            </a:r>
            <a:r>
              <a:rPr dirty="0" sz="2800" spc="-5">
                <a:latin typeface="NSimSun"/>
                <a:cs typeface="NSimSun"/>
              </a:rPr>
              <a:t>对齐，即可得到一个唯一的形状数。</a:t>
            </a:r>
            <a:endParaRPr sz="2800">
              <a:latin typeface="NSimSun"/>
              <a:cs typeface="NSimSun"/>
            </a:endParaRPr>
          </a:p>
          <a:p>
            <a:pPr marL="1460500">
              <a:lnSpc>
                <a:spcPct val="100000"/>
              </a:lnSpc>
              <a:spcBef>
                <a:spcPts val="1689"/>
              </a:spcBef>
            </a:pPr>
            <a:r>
              <a:rPr dirty="0" sz="2800" spc="-5">
                <a:latin typeface="NSimSun"/>
                <a:cs typeface="NSimSun"/>
              </a:rPr>
              <a:t>规整化网格方向的一种算法如</a:t>
            </a:r>
            <a:r>
              <a:rPr dirty="0" sz="2800">
                <a:latin typeface="NSimSun"/>
                <a:cs typeface="NSimSun"/>
              </a:rPr>
              <a:t>下</a:t>
            </a:r>
            <a:r>
              <a:rPr dirty="0" sz="2800" spc="-10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：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85"/>
              </a:spcBef>
            </a:pPr>
            <a:r>
              <a:rPr dirty="0" sz="2800" spc="-5">
                <a:latin typeface="NSimSun"/>
                <a:cs typeface="NSimSun"/>
              </a:rPr>
              <a:t>（1）首先确定形状数的序号n；</a:t>
            </a:r>
            <a:endParaRPr sz="2800">
              <a:latin typeface="NSimSun"/>
              <a:cs typeface="NSimSun"/>
            </a:endParaRPr>
          </a:p>
          <a:p>
            <a:pPr algn="just" marL="755650" marR="6350" indent="-285750">
              <a:lnSpc>
                <a:spcPct val="130200"/>
              </a:lnSpc>
              <a:spcBef>
                <a:spcPts val="675"/>
              </a:spcBef>
            </a:pPr>
            <a:r>
              <a:rPr dirty="0" sz="2800" spc="85">
                <a:latin typeface="NSimSun"/>
                <a:cs typeface="NSimSun"/>
              </a:rPr>
              <a:t>（2）在序号为n的矩形形状数中，找出一个与 </a:t>
            </a:r>
            <a:r>
              <a:rPr dirty="0" sz="2800" spc="125">
                <a:latin typeface="NSimSun"/>
                <a:cs typeface="NSimSun"/>
              </a:rPr>
              <a:t>给定形状的基本矩形的离心率最接近的形状</a:t>
            </a:r>
            <a:r>
              <a:rPr dirty="0" sz="2800" spc="12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数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92529" y="1748535"/>
            <a:ext cx="7839075" cy="5137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endParaRPr sz="3200">
              <a:latin typeface="NSimSun"/>
              <a:cs typeface="NSimSun"/>
            </a:endParaRPr>
          </a:p>
          <a:p>
            <a:pPr algn="just" marL="1155700" marR="22860" indent="-229235">
              <a:lnSpc>
                <a:spcPct val="110000"/>
              </a:lnSpc>
              <a:spcBef>
                <a:spcPts val="615"/>
              </a:spcBef>
            </a:pPr>
            <a:r>
              <a:rPr dirty="0" sz="2800" spc="130">
                <a:latin typeface="NSimSun"/>
                <a:cs typeface="NSimSun"/>
              </a:rPr>
              <a:t>（3）然后再用这个矩形与基</a:t>
            </a:r>
            <a:r>
              <a:rPr dirty="0" sz="2800" spc="120">
                <a:latin typeface="NSimSun"/>
                <a:cs typeface="NSimSun"/>
              </a:rPr>
              <a:t>本</a:t>
            </a:r>
            <a:r>
              <a:rPr dirty="0" sz="2800" spc="130">
                <a:latin typeface="NSimSun"/>
                <a:cs typeface="NSimSun"/>
              </a:rPr>
              <a:t>矩</a:t>
            </a:r>
            <a:r>
              <a:rPr dirty="0" sz="2800" spc="120">
                <a:latin typeface="NSimSun"/>
                <a:cs typeface="NSimSun"/>
              </a:rPr>
              <a:t>形</a:t>
            </a:r>
            <a:r>
              <a:rPr dirty="0" sz="2800" spc="130">
                <a:latin typeface="NSimSun"/>
                <a:cs typeface="NSimSun"/>
              </a:rPr>
              <a:t>对</a:t>
            </a:r>
            <a:r>
              <a:rPr dirty="0" sz="2800" spc="120">
                <a:latin typeface="NSimSun"/>
                <a:cs typeface="NSimSun"/>
              </a:rPr>
              <a:t>齐</a:t>
            </a:r>
            <a:r>
              <a:rPr dirty="0" sz="2800">
                <a:latin typeface="NSimSun"/>
                <a:cs typeface="NSimSun"/>
              </a:rPr>
              <a:t>，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构造网格。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010"/>
              </a:spcBef>
            </a:pPr>
            <a:r>
              <a:rPr dirty="0" sz="2800" spc="-5">
                <a:latin typeface="NSimSun"/>
                <a:cs typeface="NSimSun"/>
              </a:rPr>
              <a:t>（4）用获得链码的方法得到链码；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019"/>
              </a:spcBef>
            </a:pPr>
            <a:r>
              <a:rPr dirty="0" sz="2800" spc="-5">
                <a:latin typeface="NSimSun"/>
                <a:cs typeface="NSimSun"/>
              </a:rPr>
              <a:t>（5）再得到循环首差；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1010"/>
              </a:spcBef>
            </a:pPr>
            <a:r>
              <a:rPr dirty="0" sz="2800" spc="-5">
                <a:latin typeface="NSimSun"/>
                <a:cs typeface="NSimSun"/>
              </a:rPr>
              <a:t>（6）首差中的最小循环数即为形状数。</a:t>
            </a:r>
            <a:endParaRPr sz="2800">
              <a:latin typeface="NSimSun"/>
              <a:cs typeface="NSimSun"/>
            </a:endParaRPr>
          </a:p>
          <a:p>
            <a:pPr algn="just" marL="1155700" marR="5080" indent="-228600">
              <a:lnSpc>
                <a:spcPct val="110100"/>
              </a:lnSpc>
              <a:spcBef>
                <a:spcPts val="675"/>
              </a:spcBef>
            </a:pPr>
            <a:r>
              <a:rPr dirty="0" sz="2800" spc="55">
                <a:latin typeface="NSimSun"/>
                <a:cs typeface="NSimSun"/>
              </a:rPr>
              <a:t>例</a:t>
            </a:r>
            <a:r>
              <a:rPr dirty="0" sz="2800">
                <a:latin typeface="NSimSun"/>
                <a:cs typeface="NSimSun"/>
              </a:rPr>
              <a:t>:</a:t>
            </a:r>
            <a:r>
              <a:rPr dirty="0" sz="2800" spc="60">
                <a:latin typeface="NSimSun"/>
                <a:cs typeface="NSimSun"/>
              </a:rPr>
              <a:t> </a:t>
            </a:r>
            <a:r>
              <a:rPr dirty="0" sz="2800" spc="55">
                <a:latin typeface="NSimSun"/>
                <a:cs typeface="NSimSun"/>
              </a:rPr>
              <a:t>如果</a:t>
            </a:r>
            <a:r>
              <a:rPr dirty="0" sz="2800">
                <a:latin typeface="NSimSun"/>
                <a:cs typeface="NSimSun"/>
              </a:rPr>
              <a:t>n</a:t>
            </a:r>
            <a:r>
              <a:rPr dirty="0" sz="2800" spc="-5">
                <a:latin typeface="NSimSun"/>
                <a:cs typeface="NSimSun"/>
              </a:rPr>
              <a:t>=</a:t>
            </a:r>
            <a:r>
              <a:rPr dirty="0" sz="2800">
                <a:latin typeface="NSimSun"/>
                <a:cs typeface="NSimSun"/>
              </a:rPr>
              <a:t>1</a:t>
            </a:r>
            <a:r>
              <a:rPr dirty="0" sz="2800" spc="55">
                <a:latin typeface="NSimSun"/>
                <a:cs typeface="NSimSun"/>
              </a:rPr>
              <a:t>2，所有序号为</a:t>
            </a:r>
            <a:r>
              <a:rPr dirty="0" sz="2800">
                <a:latin typeface="NSimSun"/>
                <a:cs typeface="NSimSun"/>
              </a:rPr>
              <a:t>1</a:t>
            </a:r>
            <a:r>
              <a:rPr dirty="0" sz="2800" spc="55">
                <a:latin typeface="NSimSun"/>
                <a:cs typeface="NSimSun"/>
              </a:rPr>
              <a:t>2的矩形（即周</a:t>
            </a:r>
            <a:r>
              <a:rPr dirty="0" sz="2800" spc="55">
                <a:latin typeface="NSimSun"/>
                <a:cs typeface="NSimSun"/>
              </a:rPr>
              <a:t> </a:t>
            </a:r>
            <a:r>
              <a:rPr dirty="0" sz="2800" spc="150">
                <a:latin typeface="NSimSun"/>
                <a:cs typeface="NSimSun"/>
              </a:rPr>
              <a:t>长为</a:t>
            </a:r>
            <a:r>
              <a:rPr dirty="0" sz="2800">
                <a:latin typeface="NSimSun"/>
                <a:cs typeface="NSimSun"/>
              </a:rPr>
              <a:t>1</a:t>
            </a:r>
            <a:r>
              <a:rPr dirty="0" sz="2800" spc="150">
                <a:latin typeface="NSimSun"/>
                <a:cs typeface="NSimSun"/>
              </a:rPr>
              <a:t>2）为</a:t>
            </a:r>
            <a:r>
              <a:rPr dirty="0" sz="2800" spc="-5">
                <a:latin typeface="NSimSun"/>
                <a:cs typeface="NSimSun"/>
              </a:rPr>
              <a:t>2</a:t>
            </a:r>
            <a:r>
              <a:rPr dirty="0" sz="2800">
                <a:latin typeface="NSimSun"/>
                <a:cs typeface="NSimSun"/>
              </a:rPr>
              <a:t>×</a:t>
            </a:r>
            <a:r>
              <a:rPr dirty="0" sz="2800" spc="145">
                <a:latin typeface="NSimSun"/>
                <a:cs typeface="NSimSun"/>
              </a:rPr>
              <a:t>4</a:t>
            </a:r>
            <a:r>
              <a:rPr dirty="0" sz="2800" spc="150">
                <a:latin typeface="NSimSun"/>
                <a:cs typeface="NSimSun"/>
              </a:rPr>
              <a:t>，</a:t>
            </a:r>
            <a:r>
              <a:rPr dirty="0" sz="2800" spc="-5">
                <a:latin typeface="NSimSun"/>
                <a:cs typeface="NSimSun"/>
              </a:rPr>
              <a:t>3</a:t>
            </a:r>
            <a:r>
              <a:rPr dirty="0" sz="2800">
                <a:latin typeface="NSimSun"/>
                <a:cs typeface="NSimSun"/>
              </a:rPr>
              <a:t>×</a:t>
            </a:r>
            <a:r>
              <a:rPr dirty="0" sz="2800" spc="145">
                <a:latin typeface="NSimSun"/>
                <a:cs typeface="NSimSun"/>
              </a:rPr>
              <a:t>3</a:t>
            </a:r>
            <a:r>
              <a:rPr dirty="0" sz="2800" spc="150">
                <a:latin typeface="NSimSun"/>
                <a:cs typeface="NSimSun"/>
              </a:rPr>
              <a:t>，</a:t>
            </a:r>
            <a:r>
              <a:rPr dirty="0" sz="2800" spc="-5">
                <a:latin typeface="NSimSun"/>
                <a:cs typeface="NSimSun"/>
              </a:rPr>
              <a:t>1</a:t>
            </a:r>
            <a:r>
              <a:rPr dirty="0" sz="2800">
                <a:latin typeface="NSimSun"/>
                <a:cs typeface="NSimSun"/>
              </a:rPr>
              <a:t>×</a:t>
            </a:r>
            <a:r>
              <a:rPr dirty="0" sz="2800" spc="145">
                <a:latin typeface="NSimSun"/>
                <a:cs typeface="NSimSun"/>
              </a:rPr>
              <a:t>5</a:t>
            </a:r>
            <a:r>
              <a:rPr dirty="0" sz="2800" spc="150">
                <a:latin typeface="NSimSun"/>
                <a:cs typeface="NSimSun"/>
              </a:rPr>
              <a:t>。如果</a:t>
            </a:r>
            <a:r>
              <a:rPr dirty="0" sz="2800" spc="-5">
                <a:latin typeface="NSimSun"/>
                <a:cs typeface="NSimSun"/>
              </a:rPr>
              <a:t>2</a:t>
            </a:r>
            <a:r>
              <a:rPr dirty="0" sz="2800">
                <a:latin typeface="NSimSun"/>
                <a:cs typeface="NSimSun"/>
              </a:rPr>
              <a:t>×4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114">
                <a:latin typeface="NSimSun"/>
                <a:cs typeface="NSimSun"/>
              </a:rPr>
              <a:t>矩形的离心率最接近于给定边界的基本矩</a:t>
            </a:r>
            <a:r>
              <a:rPr dirty="0" sz="2800" spc="114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形的离心率，我们建立一个2×4的网格。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6328" y="1748535"/>
            <a:ext cx="4043679" cy="156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形状数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250">
                <a:latin typeface="NSimSun"/>
                <a:cs typeface="NSimSun"/>
              </a:rPr>
              <a:t>规整化网格方向 </a:t>
            </a:r>
            <a:r>
              <a:rPr dirty="0" sz="3200" spc="-5">
                <a:latin typeface="NSimSun"/>
                <a:cs typeface="NSimSun"/>
              </a:rPr>
              <a:t>算法举例：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85878" y="2875576"/>
            <a:ext cx="4137025" cy="2211070"/>
          </a:xfrm>
          <a:custGeom>
            <a:avLst/>
            <a:gdLst/>
            <a:ahLst/>
            <a:cxnLst/>
            <a:rect l="l" t="t" r="r" b="b"/>
            <a:pathLst>
              <a:path w="4137025" h="2211070">
                <a:moveTo>
                  <a:pt x="676506" y="2134573"/>
                </a:moveTo>
                <a:lnTo>
                  <a:pt x="615471" y="2130068"/>
                </a:lnTo>
                <a:lnTo>
                  <a:pt x="555664" y="2128023"/>
                </a:lnTo>
                <a:lnTo>
                  <a:pt x="497393" y="2127705"/>
                </a:lnTo>
                <a:lnTo>
                  <a:pt x="440965" y="2128382"/>
                </a:lnTo>
                <a:lnTo>
                  <a:pt x="386690" y="2129322"/>
                </a:lnTo>
                <a:lnTo>
                  <a:pt x="334874" y="2129791"/>
                </a:lnTo>
                <a:lnTo>
                  <a:pt x="285825" y="2129057"/>
                </a:lnTo>
                <a:lnTo>
                  <a:pt x="239853" y="2126387"/>
                </a:lnTo>
                <a:lnTo>
                  <a:pt x="197264" y="2121050"/>
                </a:lnTo>
                <a:lnTo>
                  <a:pt x="158367" y="2112313"/>
                </a:lnTo>
                <a:lnTo>
                  <a:pt x="92880" y="2081707"/>
                </a:lnTo>
                <a:lnTo>
                  <a:pt x="45730" y="2028541"/>
                </a:lnTo>
                <a:lnTo>
                  <a:pt x="28838" y="1992424"/>
                </a:lnTo>
                <a:lnTo>
                  <a:pt x="16025" y="1950961"/>
                </a:lnTo>
                <a:lnTo>
                  <a:pt x="7085" y="1905090"/>
                </a:lnTo>
                <a:lnTo>
                  <a:pt x="1812" y="1855751"/>
                </a:lnTo>
                <a:lnTo>
                  <a:pt x="0" y="1803881"/>
                </a:lnTo>
                <a:lnTo>
                  <a:pt x="1442" y="1750419"/>
                </a:lnTo>
                <a:lnTo>
                  <a:pt x="5932" y="1696303"/>
                </a:lnTo>
                <a:lnTo>
                  <a:pt x="13266" y="1642473"/>
                </a:lnTo>
                <a:lnTo>
                  <a:pt x="23236" y="1589866"/>
                </a:lnTo>
                <a:lnTo>
                  <a:pt x="35637" y="1539421"/>
                </a:lnTo>
                <a:lnTo>
                  <a:pt x="50262" y="1492077"/>
                </a:lnTo>
                <a:lnTo>
                  <a:pt x="66906" y="1448773"/>
                </a:lnTo>
                <a:lnTo>
                  <a:pt x="83860" y="1410246"/>
                </a:lnTo>
                <a:lnTo>
                  <a:pt x="102229" y="1371302"/>
                </a:lnTo>
                <a:lnTo>
                  <a:pt x="122265" y="1332272"/>
                </a:lnTo>
                <a:lnTo>
                  <a:pt x="144217" y="1293485"/>
                </a:lnTo>
                <a:lnTo>
                  <a:pt x="168335" y="1255271"/>
                </a:lnTo>
                <a:lnTo>
                  <a:pt x="194869" y="1217960"/>
                </a:lnTo>
                <a:lnTo>
                  <a:pt x="224069" y="1181882"/>
                </a:lnTo>
                <a:lnTo>
                  <a:pt x="256184" y="1147367"/>
                </a:lnTo>
                <a:lnTo>
                  <a:pt x="291466" y="1114745"/>
                </a:lnTo>
                <a:lnTo>
                  <a:pt x="330163" y="1084346"/>
                </a:lnTo>
                <a:lnTo>
                  <a:pt x="372526" y="1056499"/>
                </a:lnTo>
                <a:lnTo>
                  <a:pt x="418804" y="1031534"/>
                </a:lnTo>
                <a:lnTo>
                  <a:pt x="469247" y="1009782"/>
                </a:lnTo>
                <a:lnTo>
                  <a:pt x="524106" y="991573"/>
                </a:lnTo>
                <a:lnTo>
                  <a:pt x="594865" y="977501"/>
                </a:lnTo>
                <a:lnTo>
                  <a:pt x="633133" y="973852"/>
                </a:lnTo>
                <a:lnTo>
                  <a:pt x="673173" y="972152"/>
                </a:lnTo>
                <a:lnTo>
                  <a:pt x="714867" y="972171"/>
                </a:lnTo>
                <a:lnTo>
                  <a:pt x="758100" y="973678"/>
                </a:lnTo>
                <a:lnTo>
                  <a:pt x="802756" y="976440"/>
                </a:lnTo>
                <a:lnTo>
                  <a:pt x="848718" y="980227"/>
                </a:lnTo>
                <a:lnTo>
                  <a:pt x="895872" y="984809"/>
                </a:lnTo>
                <a:lnTo>
                  <a:pt x="944099" y="989952"/>
                </a:lnTo>
                <a:lnTo>
                  <a:pt x="993286" y="995427"/>
                </a:lnTo>
                <a:lnTo>
                  <a:pt x="1043314" y="1001003"/>
                </a:lnTo>
                <a:lnTo>
                  <a:pt x="1094069" y="1006447"/>
                </a:lnTo>
                <a:lnTo>
                  <a:pt x="1145434" y="1011529"/>
                </a:lnTo>
                <a:lnTo>
                  <a:pt x="1197293" y="1016018"/>
                </a:lnTo>
                <a:lnTo>
                  <a:pt x="1249530" y="1019682"/>
                </a:lnTo>
                <a:lnTo>
                  <a:pt x="1302029" y="1022291"/>
                </a:lnTo>
                <a:lnTo>
                  <a:pt x="1354674" y="1023612"/>
                </a:lnTo>
                <a:lnTo>
                  <a:pt x="1407349" y="1023416"/>
                </a:lnTo>
                <a:lnTo>
                  <a:pt x="1459938" y="1021471"/>
                </a:lnTo>
                <a:lnTo>
                  <a:pt x="1512324" y="1017545"/>
                </a:lnTo>
                <a:lnTo>
                  <a:pt x="1564391" y="1011407"/>
                </a:lnTo>
                <a:lnTo>
                  <a:pt x="1616024" y="1002827"/>
                </a:lnTo>
                <a:lnTo>
                  <a:pt x="1667106" y="991573"/>
                </a:lnTo>
                <a:lnTo>
                  <a:pt x="1711267" y="979730"/>
                </a:lnTo>
                <a:lnTo>
                  <a:pt x="1756483" y="966160"/>
                </a:lnTo>
                <a:lnTo>
                  <a:pt x="1802653" y="950975"/>
                </a:lnTo>
                <a:lnTo>
                  <a:pt x="1849671" y="934292"/>
                </a:lnTo>
                <a:lnTo>
                  <a:pt x="1897434" y="916224"/>
                </a:lnTo>
                <a:lnTo>
                  <a:pt x="1945838" y="896885"/>
                </a:lnTo>
                <a:lnTo>
                  <a:pt x="1994778" y="876392"/>
                </a:lnTo>
                <a:lnTo>
                  <a:pt x="2044152" y="854857"/>
                </a:lnTo>
                <a:lnTo>
                  <a:pt x="2093855" y="832396"/>
                </a:lnTo>
                <a:lnTo>
                  <a:pt x="2143783" y="809123"/>
                </a:lnTo>
                <a:lnTo>
                  <a:pt x="2193832" y="785153"/>
                </a:lnTo>
                <a:lnTo>
                  <a:pt x="2243898" y="760600"/>
                </a:lnTo>
                <a:lnTo>
                  <a:pt x="2293878" y="735579"/>
                </a:lnTo>
                <a:lnTo>
                  <a:pt x="2343667" y="710204"/>
                </a:lnTo>
                <a:lnTo>
                  <a:pt x="2393162" y="684590"/>
                </a:lnTo>
                <a:lnTo>
                  <a:pt x="2442258" y="658852"/>
                </a:lnTo>
                <a:lnTo>
                  <a:pt x="2490852" y="633104"/>
                </a:lnTo>
                <a:lnTo>
                  <a:pt x="2538840" y="607460"/>
                </a:lnTo>
                <a:lnTo>
                  <a:pt x="2586117" y="582035"/>
                </a:lnTo>
                <a:lnTo>
                  <a:pt x="2632580" y="556944"/>
                </a:lnTo>
                <a:lnTo>
                  <a:pt x="2678126" y="532301"/>
                </a:lnTo>
                <a:lnTo>
                  <a:pt x="2722649" y="508221"/>
                </a:lnTo>
                <a:lnTo>
                  <a:pt x="2766046" y="484818"/>
                </a:lnTo>
                <a:lnTo>
                  <a:pt x="2808214" y="462207"/>
                </a:lnTo>
                <a:lnTo>
                  <a:pt x="2849047" y="440503"/>
                </a:lnTo>
                <a:lnTo>
                  <a:pt x="2888443" y="419819"/>
                </a:lnTo>
                <a:lnTo>
                  <a:pt x="2926298" y="400271"/>
                </a:lnTo>
                <a:lnTo>
                  <a:pt x="2962506" y="381973"/>
                </a:lnTo>
                <a:lnTo>
                  <a:pt x="3022757" y="350578"/>
                </a:lnTo>
                <a:lnTo>
                  <a:pt x="3079642" y="318627"/>
                </a:lnTo>
                <a:lnTo>
                  <a:pt x="3133385" y="286455"/>
                </a:lnTo>
                <a:lnTo>
                  <a:pt x="3184213" y="254397"/>
                </a:lnTo>
                <a:lnTo>
                  <a:pt x="3232348" y="222791"/>
                </a:lnTo>
                <a:lnTo>
                  <a:pt x="3278015" y="191971"/>
                </a:lnTo>
                <a:lnTo>
                  <a:pt x="3321438" y="162275"/>
                </a:lnTo>
                <a:lnTo>
                  <a:pt x="3362842" y="134037"/>
                </a:lnTo>
                <a:lnTo>
                  <a:pt x="3402451" y="107594"/>
                </a:lnTo>
                <a:lnTo>
                  <a:pt x="3440490" y="83282"/>
                </a:lnTo>
                <a:lnTo>
                  <a:pt x="3477183" y="61437"/>
                </a:lnTo>
                <a:lnTo>
                  <a:pt x="3512754" y="42395"/>
                </a:lnTo>
                <a:lnTo>
                  <a:pt x="3547427" y="26491"/>
                </a:lnTo>
                <a:lnTo>
                  <a:pt x="3614979" y="5444"/>
                </a:lnTo>
                <a:lnTo>
                  <a:pt x="3695652" y="0"/>
                </a:lnTo>
                <a:lnTo>
                  <a:pt x="3740436" y="4258"/>
                </a:lnTo>
                <a:lnTo>
                  <a:pt x="3782663" y="13916"/>
                </a:lnTo>
                <a:lnTo>
                  <a:pt x="3822342" y="29142"/>
                </a:lnTo>
                <a:lnTo>
                  <a:pt x="3859479" y="50105"/>
                </a:lnTo>
                <a:lnTo>
                  <a:pt x="3894081" y="76972"/>
                </a:lnTo>
                <a:lnTo>
                  <a:pt x="3926155" y="109913"/>
                </a:lnTo>
                <a:lnTo>
                  <a:pt x="3955708" y="149095"/>
                </a:lnTo>
                <a:lnTo>
                  <a:pt x="3982746" y="194687"/>
                </a:lnTo>
                <a:lnTo>
                  <a:pt x="4007276" y="246857"/>
                </a:lnTo>
                <a:lnTo>
                  <a:pt x="4029306" y="305773"/>
                </a:lnTo>
                <a:lnTo>
                  <a:pt x="4049974" y="375549"/>
                </a:lnTo>
                <a:lnTo>
                  <a:pt x="4060093" y="415529"/>
                </a:lnTo>
                <a:lnTo>
                  <a:pt x="4069954" y="458475"/>
                </a:lnTo>
                <a:lnTo>
                  <a:pt x="4079472" y="504066"/>
                </a:lnTo>
                <a:lnTo>
                  <a:pt x="4088560" y="551981"/>
                </a:lnTo>
                <a:lnTo>
                  <a:pt x="4097134" y="601898"/>
                </a:lnTo>
                <a:lnTo>
                  <a:pt x="4105106" y="653497"/>
                </a:lnTo>
                <a:lnTo>
                  <a:pt x="4112391" y="706456"/>
                </a:lnTo>
                <a:lnTo>
                  <a:pt x="4118903" y="760454"/>
                </a:lnTo>
                <a:lnTo>
                  <a:pt x="4124556" y="815170"/>
                </a:lnTo>
                <a:lnTo>
                  <a:pt x="4129265" y="870283"/>
                </a:lnTo>
                <a:lnTo>
                  <a:pt x="4132944" y="925471"/>
                </a:lnTo>
                <a:lnTo>
                  <a:pt x="4135505" y="980414"/>
                </a:lnTo>
                <a:lnTo>
                  <a:pt x="4136865" y="1034789"/>
                </a:lnTo>
                <a:lnTo>
                  <a:pt x="4136937" y="1088277"/>
                </a:lnTo>
                <a:lnTo>
                  <a:pt x="4135634" y="1140556"/>
                </a:lnTo>
                <a:lnTo>
                  <a:pt x="4132872" y="1191305"/>
                </a:lnTo>
                <a:lnTo>
                  <a:pt x="4128564" y="1240202"/>
                </a:lnTo>
                <a:lnTo>
                  <a:pt x="4122624" y="1286926"/>
                </a:lnTo>
                <a:lnTo>
                  <a:pt x="4114967" y="1331157"/>
                </a:lnTo>
                <a:lnTo>
                  <a:pt x="4105506" y="1372573"/>
                </a:lnTo>
                <a:lnTo>
                  <a:pt x="4091315" y="1420961"/>
                </a:lnTo>
                <a:lnTo>
                  <a:pt x="4074270" y="1468767"/>
                </a:lnTo>
                <a:lnTo>
                  <a:pt x="4054565" y="1515871"/>
                </a:lnTo>
                <a:lnTo>
                  <a:pt x="4032396" y="1562157"/>
                </a:lnTo>
                <a:lnTo>
                  <a:pt x="4007957" y="1607507"/>
                </a:lnTo>
                <a:lnTo>
                  <a:pt x="3981441" y="1651803"/>
                </a:lnTo>
                <a:lnTo>
                  <a:pt x="3953045" y="1694929"/>
                </a:lnTo>
                <a:lnTo>
                  <a:pt x="3922961" y="1736765"/>
                </a:lnTo>
                <a:lnTo>
                  <a:pt x="3891384" y="1777195"/>
                </a:lnTo>
                <a:lnTo>
                  <a:pt x="3858510" y="1816101"/>
                </a:lnTo>
                <a:lnTo>
                  <a:pt x="3824531" y="1853365"/>
                </a:lnTo>
                <a:lnTo>
                  <a:pt x="3789643" y="1888870"/>
                </a:lnTo>
                <a:lnTo>
                  <a:pt x="3754040" y="1922498"/>
                </a:lnTo>
                <a:lnTo>
                  <a:pt x="3717917" y="1954132"/>
                </a:lnTo>
                <a:lnTo>
                  <a:pt x="3681467" y="1983654"/>
                </a:lnTo>
                <a:lnTo>
                  <a:pt x="3644886" y="2010947"/>
                </a:lnTo>
                <a:lnTo>
                  <a:pt x="3608368" y="2035892"/>
                </a:lnTo>
                <a:lnTo>
                  <a:pt x="3572106" y="2058373"/>
                </a:lnTo>
                <a:lnTo>
                  <a:pt x="3531502" y="2079789"/>
                </a:lnTo>
                <a:lnTo>
                  <a:pt x="3490483" y="2096901"/>
                </a:lnTo>
                <a:lnTo>
                  <a:pt x="3448937" y="2110156"/>
                </a:lnTo>
                <a:lnTo>
                  <a:pt x="3406752" y="2120000"/>
                </a:lnTo>
                <a:lnTo>
                  <a:pt x="3363818" y="2126878"/>
                </a:lnTo>
                <a:lnTo>
                  <a:pt x="3320021" y="2131239"/>
                </a:lnTo>
                <a:lnTo>
                  <a:pt x="3275252" y="2133528"/>
                </a:lnTo>
                <a:lnTo>
                  <a:pt x="3229397" y="2134192"/>
                </a:lnTo>
                <a:lnTo>
                  <a:pt x="3182346" y="2133677"/>
                </a:lnTo>
                <a:lnTo>
                  <a:pt x="3133986" y="2132430"/>
                </a:lnTo>
                <a:lnTo>
                  <a:pt x="3084207" y="2130897"/>
                </a:lnTo>
                <a:lnTo>
                  <a:pt x="3032896" y="2129525"/>
                </a:lnTo>
                <a:lnTo>
                  <a:pt x="2979942" y="2128760"/>
                </a:lnTo>
                <a:lnTo>
                  <a:pt x="2925234" y="2129048"/>
                </a:lnTo>
                <a:lnTo>
                  <a:pt x="2868659" y="2130837"/>
                </a:lnTo>
                <a:lnTo>
                  <a:pt x="2810106" y="2134573"/>
                </a:lnTo>
                <a:lnTo>
                  <a:pt x="2767913" y="2137993"/>
                </a:lnTo>
                <a:lnTo>
                  <a:pt x="2724114" y="2141670"/>
                </a:lnTo>
                <a:lnTo>
                  <a:pt x="2678842" y="2145564"/>
                </a:lnTo>
                <a:lnTo>
                  <a:pt x="2632229" y="2149638"/>
                </a:lnTo>
                <a:lnTo>
                  <a:pt x="2584405" y="2153855"/>
                </a:lnTo>
                <a:lnTo>
                  <a:pt x="2535505" y="2158175"/>
                </a:lnTo>
                <a:lnTo>
                  <a:pt x="2485658" y="2162562"/>
                </a:lnTo>
                <a:lnTo>
                  <a:pt x="2434997" y="2166977"/>
                </a:lnTo>
                <a:lnTo>
                  <a:pt x="2383655" y="2171382"/>
                </a:lnTo>
                <a:lnTo>
                  <a:pt x="2331762" y="2175739"/>
                </a:lnTo>
                <a:lnTo>
                  <a:pt x="2279451" y="2180011"/>
                </a:lnTo>
                <a:lnTo>
                  <a:pt x="2226853" y="2184159"/>
                </a:lnTo>
                <a:lnTo>
                  <a:pt x="2174102" y="2188145"/>
                </a:lnTo>
                <a:lnTo>
                  <a:pt x="2121327" y="2191932"/>
                </a:lnTo>
                <a:lnTo>
                  <a:pt x="2068662" y="2195481"/>
                </a:lnTo>
                <a:lnTo>
                  <a:pt x="2016239" y="2198755"/>
                </a:lnTo>
                <a:lnTo>
                  <a:pt x="1964188" y="2201716"/>
                </a:lnTo>
                <a:lnTo>
                  <a:pt x="1912642" y="2204325"/>
                </a:lnTo>
                <a:lnTo>
                  <a:pt x="1861734" y="2206545"/>
                </a:lnTo>
                <a:lnTo>
                  <a:pt x="1811594" y="2208338"/>
                </a:lnTo>
                <a:lnTo>
                  <a:pt x="1762355" y="2209665"/>
                </a:lnTo>
                <a:lnTo>
                  <a:pt x="1714148" y="2210490"/>
                </a:lnTo>
                <a:lnTo>
                  <a:pt x="1667106" y="2210773"/>
                </a:lnTo>
                <a:lnTo>
                  <a:pt x="1613754" y="2210399"/>
                </a:lnTo>
                <a:lnTo>
                  <a:pt x="1560283" y="2209318"/>
                </a:lnTo>
                <a:lnTo>
                  <a:pt x="1506780" y="2207586"/>
                </a:lnTo>
                <a:lnTo>
                  <a:pt x="1453332" y="2205262"/>
                </a:lnTo>
                <a:lnTo>
                  <a:pt x="1400025" y="2202403"/>
                </a:lnTo>
                <a:lnTo>
                  <a:pt x="1346947" y="2199066"/>
                </a:lnTo>
                <a:lnTo>
                  <a:pt x="1294185" y="2195310"/>
                </a:lnTo>
                <a:lnTo>
                  <a:pt x="1241825" y="2191192"/>
                </a:lnTo>
                <a:lnTo>
                  <a:pt x="1189954" y="2186771"/>
                </a:lnTo>
                <a:lnTo>
                  <a:pt x="1138659" y="2182103"/>
                </a:lnTo>
                <a:lnTo>
                  <a:pt x="1088028" y="2177246"/>
                </a:lnTo>
                <a:lnTo>
                  <a:pt x="1038145" y="2172258"/>
                </a:lnTo>
                <a:lnTo>
                  <a:pt x="989100" y="2167197"/>
                </a:lnTo>
                <a:lnTo>
                  <a:pt x="940978" y="2162121"/>
                </a:lnTo>
                <a:lnTo>
                  <a:pt x="893867" y="2157087"/>
                </a:lnTo>
                <a:lnTo>
                  <a:pt x="847853" y="2152154"/>
                </a:lnTo>
                <a:lnTo>
                  <a:pt x="803023" y="2147377"/>
                </a:lnTo>
                <a:lnTo>
                  <a:pt x="759464" y="2142817"/>
                </a:lnTo>
                <a:lnTo>
                  <a:pt x="717263" y="2138529"/>
                </a:lnTo>
                <a:lnTo>
                  <a:pt x="676506" y="2134573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80027" y="3320796"/>
            <a:ext cx="3886200" cy="1981200"/>
          </a:xfrm>
          <a:custGeom>
            <a:avLst/>
            <a:gdLst/>
            <a:ahLst/>
            <a:cxnLst/>
            <a:rect l="l" t="t" r="r" b="b"/>
            <a:pathLst>
              <a:path w="3886200" h="1981200">
                <a:moveTo>
                  <a:pt x="3886200" y="0"/>
                </a:moveTo>
                <a:lnTo>
                  <a:pt x="0" y="1981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32827" y="2253995"/>
            <a:ext cx="1143000" cy="2209800"/>
          </a:xfrm>
          <a:custGeom>
            <a:avLst/>
            <a:gdLst/>
            <a:ahLst/>
            <a:cxnLst/>
            <a:rect l="l" t="t" r="r" b="b"/>
            <a:pathLst>
              <a:path w="1143000" h="2209800">
                <a:moveTo>
                  <a:pt x="0" y="0"/>
                </a:moveTo>
                <a:lnTo>
                  <a:pt x="1143000" y="2209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70427" y="2253995"/>
            <a:ext cx="3962400" cy="1981200"/>
          </a:xfrm>
          <a:custGeom>
            <a:avLst/>
            <a:gdLst/>
            <a:ahLst/>
            <a:cxnLst/>
            <a:rect l="l" t="t" r="r" b="b"/>
            <a:pathLst>
              <a:path w="3962400" h="1981200">
                <a:moveTo>
                  <a:pt x="3962400" y="0"/>
                </a:moveTo>
                <a:lnTo>
                  <a:pt x="0" y="1981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04027" y="4387596"/>
            <a:ext cx="2971800" cy="1447800"/>
          </a:xfrm>
          <a:custGeom>
            <a:avLst/>
            <a:gdLst/>
            <a:ahLst/>
            <a:cxnLst/>
            <a:rect l="l" t="t" r="r" b="b"/>
            <a:pathLst>
              <a:path w="2971800" h="1447800">
                <a:moveTo>
                  <a:pt x="2971800" y="0"/>
                </a:moveTo>
                <a:lnTo>
                  <a:pt x="0" y="1447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46627" y="4235196"/>
            <a:ext cx="533400" cy="1066800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0"/>
                </a:moveTo>
                <a:lnTo>
                  <a:pt x="533400" y="1066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51627" y="3244595"/>
            <a:ext cx="1143000" cy="2133600"/>
          </a:xfrm>
          <a:custGeom>
            <a:avLst/>
            <a:gdLst/>
            <a:ahLst/>
            <a:cxnLst/>
            <a:rect l="l" t="t" r="r" b="b"/>
            <a:pathLst>
              <a:path w="1143000" h="2133600">
                <a:moveTo>
                  <a:pt x="0" y="0"/>
                </a:moveTo>
                <a:lnTo>
                  <a:pt x="1143000" y="2133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61027" y="3777996"/>
            <a:ext cx="1143000" cy="2133600"/>
          </a:xfrm>
          <a:custGeom>
            <a:avLst/>
            <a:gdLst/>
            <a:ahLst/>
            <a:cxnLst/>
            <a:rect l="l" t="t" r="r" b="b"/>
            <a:pathLst>
              <a:path w="1143000" h="2133600">
                <a:moveTo>
                  <a:pt x="0" y="0"/>
                </a:moveTo>
                <a:lnTo>
                  <a:pt x="1143000" y="2133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42227" y="2787395"/>
            <a:ext cx="1143000" cy="2133600"/>
          </a:xfrm>
          <a:custGeom>
            <a:avLst/>
            <a:gdLst/>
            <a:ahLst/>
            <a:cxnLst/>
            <a:rect l="l" t="t" r="r" b="b"/>
            <a:pathLst>
              <a:path w="1143000" h="2133600">
                <a:moveTo>
                  <a:pt x="0" y="0"/>
                </a:moveTo>
                <a:lnTo>
                  <a:pt x="1143000" y="2133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50349" y="5301996"/>
            <a:ext cx="462915" cy="990600"/>
          </a:xfrm>
          <a:custGeom>
            <a:avLst/>
            <a:gdLst/>
            <a:ahLst/>
            <a:cxnLst/>
            <a:rect l="l" t="t" r="r" b="b"/>
            <a:pathLst>
              <a:path w="462914" h="990600">
                <a:moveTo>
                  <a:pt x="69341" y="53339"/>
                </a:moveTo>
                <a:lnTo>
                  <a:pt x="2285" y="0"/>
                </a:lnTo>
                <a:lnTo>
                  <a:pt x="0" y="85343"/>
                </a:lnTo>
                <a:lnTo>
                  <a:pt x="24383" y="74089"/>
                </a:lnTo>
                <a:lnTo>
                  <a:pt x="24383" y="55625"/>
                </a:lnTo>
                <a:lnTo>
                  <a:pt x="27431" y="53339"/>
                </a:lnTo>
                <a:lnTo>
                  <a:pt x="30585" y="53418"/>
                </a:lnTo>
                <a:lnTo>
                  <a:pt x="33527" y="55625"/>
                </a:lnTo>
                <a:lnTo>
                  <a:pt x="38944" y="67369"/>
                </a:lnTo>
                <a:lnTo>
                  <a:pt x="69341" y="53339"/>
                </a:lnTo>
                <a:close/>
              </a:path>
              <a:path w="462914" h="990600">
                <a:moveTo>
                  <a:pt x="38944" y="67369"/>
                </a:moveTo>
                <a:lnTo>
                  <a:pt x="33527" y="55625"/>
                </a:lnTo>
                <a:lnTo>
                  <a:pt x="30585" y="53418"/>
                </a:lnTo>
                <a:lnTo>
                  <a:pt x="27431" y="53339"/>
                </a:lnTo>
                <a:lnTo>
                  <a:pt x="24383" y="55625"/>
                </a:lnTo>
                <a:lnTo>
                  <a:pt x="25145" y="59435"/>
                </a:lnTo>
                <a:lnTo>
                  <a:pt x="30585" y="71227"/>
                </a:lnTo>
                <a:lnTo>
                  <a:pt x="38944" y="67369"/>
                </a:lnTo>
                <a:close/>
              </a:path>
              <a:path w="462914" h="990600">
                <a:moveTo>
                  <a:pt x="30585" y="71227"/>
                </a:moveTo>
                <a:lnTo>
                  <a:pt x="25145" y="59435"/>
                </a:lnTo>
                <a:lnTo>
                  <a:pt x="24383" y="55625"/>
                </a:lnTo>
                <a:lnTo>
                  <a:pt x="24383" y="74089"/>
                </a:lnTo>
                <a:lnTo>
                  <a:pt x="30585" y="71227"/>
                </a:lnTo>
                <a:close/>
              </a:path>
              <a:path w="462914" h="990600">
                <a:moveTo>
                  <a:pt x="431948" y="919372"/>
                </a:moveTo>
                <a:lnTo>
                  <a:pt x="38944" y="67369"/>
                </a:lnTo>
                <a:lnTo>
                  <a:pt x="30585" y="71227"/>
                </a:lnTo>
                <a:lnTo>
                  <a:pt x="423589" y="923230"/>
                </a:lnTo>
                <a:lnTo>
                  <a:pt x="431948" y="919372"/>
                </a:lnTo>
                <a:close/>
              </a:path>
              <a:path w="462914" h="990600">
                <a:moveTo>
                  <a:pt x="437387" y="972820"/>
                </a:moveTo>
                <a:lnTo>
                  <a:pt x="437387" y="934973"/>
                </a:lnTo>
                <a:lnTo>
                  <a:pt x="435101" y="937260"/>
                </a:lnTo>
                <a:lnTo>
                  <a:pt x="431291" y="937260"/>
                </a:lnTo>
                <a:lnTo>
                  <a:pt x="429005" y="934973"/>
                </a:lnTo>
                <a:lnTo>
                  <a:pt x="423589" y="923230"/>
                </a:lnTo>
                <a:lnTo>
                  <a:pt x="393191" y="937260"/>
                </a:lnTo>
                <a:lnTo>
                  <a:pt x="437387" y="972820"/>
                </a:lnTo>
                <a:close/>
              </a:path>
              <a:path w="462914" h="990600">
                <a:moveTo>
                  <a:pt x="437387" y="934973"/>
                </a:moveTo>
                <a:lnTo>
                  <a:pt x="437387" y="931163"/>
                </a:lnTo>
                <a:lnTo>
                  <a:pt x="431948" y="919372"/>
                </a:lnTo>
                <a:lnTo>
                  <a:pt x="423589" y="923230"/>
                </a:lnTo>
                <a:lnTo>
                  <a:pt x="429005" y="934973"/>
                </a:lnTo>
                <a:lnTo>
                  <a:pt x="431291" y="937260"/>
                </a:lnTo>
                <a:lnTo>
                  <a:pt x="435101" y="937260"/>
                </a:lnTo>
                <a:lnTo>
                  <a:pt x="437387" y="934973"/>
                </a:lnTo>
                <a:close/>
              </a:path>
              <a:path w="462914" h="990600">
                <a:moveTo>
                  <a:pt x="462533" y="905256"/>
                </a:moveTo>
                <a:lnTo>
                  <a:pt x="431948" y="919372"/>
                </a:lnTo>
                <a:lnTo>
                  <a:pt x="437387" y="931163"/>
                </a:lnTo>
                <a:lnTo>
                  <a:pt x="437387" y="972820"/>
                </a:lnTo>
                <a:lnTo>
                  <a:pt x="459485" y="990600"/>
                </a:lnTo>
                <a:lnTo>
                  <a:pt x="462533" y="905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00235" y="5606796"/>
            <a:ext cx="838200" cy="457200"/>
          </a:xfrm>
          <a:custGeom>
            <a:avLst/>
            <a:gdLst/>
            <a:ahLst/>
            <a:cxnLst/>
            <a:rect l="l" t="t" r="r" b="b"/>
            <a:pathLst>
              <a:path w="838200" h="457200">
                <a:moveTo>
                  <a:pt x="64868" y="416613"/>
                </a:moveTo>
                <a:lnTo>
                  <a:pt x="48767" y="387096"/>
                </a:lnTo>
                <a:lnTo>
                  <a:pt x="0" y="457200"/>
                </a:lnTo>
                <a:lnTo>
                  <a:pt x="51053" y="455376"/>
                </a:lnTo>
                <a:lnTo>
                  <a:pt x="51053" y="425196"/>
                </a:lnTo>
                <a:lnTo>
                  <a:pt x="53339" y="422910"/>
                </a:lnTo>
                <a:lnTo>
                  <a:pt x="64868" y="416613"/>
                </a:lnTo>
                <a:close/>
              </a:path>
              <a:path w="838200" h="457200">
                <a:moveTo>
                  <a:pt x="69440" y="424995"/>
                </a:moveTo>
                <a:lnTo>
                  <a:pt x="64868" y="416613"/>
                </a:lnTo>
                <a:lnTo>
                  <a:pt x="53339" y="422910"/>
                </a:lnTo>
                <a:lnTo>
                  <a:pt x="51053" y="425196"/>
                </a:lnTo>
                <a:lnTo>
                  <a:pt x="51815" y="429006"/>
                </a:lnTo>
                <a:lnTo>
                  <a:pt x="54863" y="431292"/>
                </a:lnTo>
                <a:lnTo>
                  <a:pt x="57911" y="431292"/>
                </a:lnTo>
                <a:lnTo>
                  <a:pt x="69440" y="424995"/>
                </a:lnTo>
                <a:close/>
              </a:path>
              <a:path w="838200" h="457200">
                <a:moveTo>
                  <a:pt x="85343" y="454152"/>
                </a:moveTo>
                <a:lnTo>
                  <a:pt x="69440" y="424995"/>
                </a:lnTo>
                <a:lnTo>
                  <a:pt x="57911" y="431292"/>
                </a:lnTo>
                <a:lnTo>
                  <a:pt x="54863" y="431292"/>
                </a:lnTo>
                <a:lnTo>
                  <a:pt x="51815" y="429006"/>
                </a:lnTo>
                <a:lnTo>
                  <a:pt x="51053" y="425196"/>
                </a:lnTo>
                <a:lnTo>
                  <a:pt x="51053" y="455376"/>
                </a:lnTo>
                <a:lnTo>
                  <a:pt x="85343" y="454152"/>
                </a:lnTo>
                <a:close/>
              </a:path>
              <a:path w="838200" h="457200">
                <a:moveTo>
                  <a:pt x="773590" y="40444"/>
                </a:moveTo>
                <a:lnTo>
                  <a:pt x="769092" y="32021"/>
                </a:lnTo>
                <a:lnTo>
                  <a:pt x="64868" y="416613"/>
                </a:lnTo>
                <a:lnTo>
                  <a:pt x="69440" y="424995"/>
                </a:lnTo>
                <a:lnTo>
                  <a:pt x="773590" y="40444"/>
                </a:lnTo>
                <a:close/>
              </a:path>
              <a:path w="838200" h="457200">
                <a:moveTo>
                  <a:pt x="838199" y="0"/>
                </a:moveTo>
                <a:lnTo>
                  <a:pt x="753617" y="3048"/>
                </a:lnTo>
                <a:lnTo>
                  <a:pt x="769092" y="32021"/>
                </a:lnTo>
                <a:lnTo>
                  <a:pt x="780287" y="25908"/>
                </a:lnTo>
                <a:lnTo>
                  <a:pt x="784097" y="25908"/>
                </a:lnTo>
                <a:lnTo>
                  <a:pt x="787145" y="28194"/>
                </a:lnTo>
                <a:lnTo>
                  <a:pt x="787145" y="65823"/>
                </a:lnTo>
                <a:lnTo>
                  <a:pt x="789431" y="70104"/>
                </a:lnTo>
                <a:lnTo>
                  <a:pt x="838199" y="0"/>
                </a:lnTo>
                <a:close/>
              </a:path>
              <a:path w="838200" h="457200">
                <a:moveTo>
                  <a:pt x="787145" y="32004"/>
                </a:moveTo>
                <a:lnTo>
                  <a:pt x="787145" y="28194"/>
                </a:lnTo>
                <a:lnTo>
                  <a:pt x="784097" y="25908"/>
                </a:lnTo>
                <a:lnTo>
                  <a:pt x="780287" y="25908"/>
                </a:lnTo>
                <a:lnTo>
                  <a:pt x="769092" y="32021"/>
                </a:lnTo>
                <a:lnTo>
                  <a:pt x="773590" y="40444"/>
                </a:lnTo>
                <a:lnTo>
                  <a:pt x="784859" y="34290"/>
                </a:lnTo>
                <a:lnTo>
                  <a:pt x="787145" y="32004"/>
                </a:lnTo>
                <a:close/>
              </a:path>
              <a:path w="838200" h="457200">
                <a:moveTo>
                  <a:pt x="787145" y="65823"/>
                </a:moveTo>
                <a:lnTo>
                  <a:pt x="787145" y="32004"/>
                </a:lnTo>
                <a:lnTo>
                  <a:pt x="784859" y="34290"/>
                </a:lnTo>
                <a:lnTo>
                  <a:pt x="773590" y="40444"/>
                </a:lnTo>
                <a:lnTo>
                  <a:pt x="787145" y="65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569341" y="5769864"/>
            <a:ext cx="2768600" cy="1091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链码：000033222121 首差：300030300313 形状：000303003133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79737" y="4976621"/>
            <a:ext cx="939800" cy="741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1</a:t>
            </a:r>
            <a:endParaRPr sz="2400">
              <a:latin typeface="NSimSun"/>
              <a:cs typeface="NSimSun"/>
            </a:endParaRPr>
          </a:p>
          <a:p>
            <a:pPr algn="r" marR="5080">
              <a:lnSpc>
                <a:spcPts val="2835"/>
              </a:lnSpc>
              <a:spcBef>
                <a:spcPts val="120"/>
              </a:spcBef>
            </a:pP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0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74937" y="581482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2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13137" y="619582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solidFill>
                  <a:srgbClr val="3333CC"/>
                </a:solidFill>
                <a:latin typeface="NSimSun"/>
                <a:cs typeface="NSimSun"/>
              </a:rPr>
              <a:t>3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  <p:sp>
        <p:nvSpPr>
          <p:cNvPr id="22" name="object 22"/>
          <p:cNvSpPr/>
          <p:nvPr/>
        </p:nvSpPr>
        <p:spPr>
          <a:xfrm>
            <a:off x="3617861" y="4138421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5" h="215900">
                <a:moveTo>
                  <a:pt x="216407" y="108204"/>
                </a:moveTo>
                <a:lnTo>
                  <a:pt x="207859" y="65901"/>
                </a:lnTo>
                <a:lnTo>
                  <a:pt x="184594" y="31527"/>
                </a:lnTo>
                <a:lnTo>
                  <a:pt x="150185" y="8441"/>
                </a:lnTo>
                <a:lnTo>
                  <a:pt x="108203" y="0"/>
                </a:lnTo>
                <a:lnTo>
                  <a:pt x="66222" y="8441"/>
                </a:lnTo>
                <a:lnTo>
                  <a:pt x="31813" y="31527"/>
                </a:lnTo>
                <a:lnTo>
                  <a:pt x="8548" y="65901"/>
                </a:lnTo>
                <a:lnTo>
                  <a:pt x="0" y="108204"/>
                </a:lnTo>
                <a:lnTo>
                  <a:pt x="8548" y="150066"/>
                </a:lnTo>
                <a:lnTo>
                  <a:pt x="31813" y="184213"/>
                </a:lnTo>
                <a:lnTo>
                  <a:pt x="66222" y="207216"/>
                </a:lnTo>
                <a:lnTo>
                  <a:pt x="108203" y="215646"/>
                </a:lnTo>
                <a:lnTo>
                  <a:pt x="150185" y="207216"/>
                </a:lnTo>
                <a:lnTo>
                  <a:pt x="184594" y="184213"/>
                </a:lnTo>
                <a:lnTo>
                  <a:pt x="207859" y="150066"/>
                </a:lnTo>
                <a:lnTo>
                  <a:pt x="216407" y="108204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43947" y="3197351"/>
            <a:ext cx="1658620" cy="730885"/>
          </a:xfrm>
          <a:custGeom>
            <a:avLst/>
            <a:gdLst/>
            <a:ahLst/>
            <a:cxnLst/>
            <a:rect l="l" t="t" r="r" b="b"/>
            <a:pathLst>
              <a:path w="1658620" h="730885">
                <a:moveTo>
                  <a:pt x="1591393" y="40640"/>
                </a:moveTo>
                <a:lnTo>
                  <a:pt x="1586162" y="28738"/>
                </a:lnTo>
                <a:lnTo>
                  <a:pt x="0" y="719327"/>
                </a:lnTo>
                <a:lnTo>
                  <a:pt x="5334" y="730757"/>
                </a:lnTo>
                <a:lnTo>
                  <a:pt x="1591393" y="40640"/>
                </a:lnTo>
                <a:close/>
              </a:path>
              <a:path w="1658620" h="730885">
                <a:moveTo>
                  <a:pt x="1658112" y="4571"/>
                </a:moveTo>
                <a:lnTo>
                  <a:pt x="1573530" y="0"/>
                </a:lnTo>
                <a:lnTo>
                  <a:pt x="1586162" y="28738"/>
                </a:lnTo>
                <a:lnTo>
                  <a:pt x="1597914" y="23621"/>
                </a:lnTo>
                <a:lnTo>
                  <a:pt x="1602486" y="35813"/>
                </a:lnTo>
                <a:lnTo>
                  <a:pt x="1602486" y="65874"/>
                </a:lnTo>
                <a:lnTo>
                  <a:pt x="1604010" y="69341"/>
                </a:lnTo>
                <a:lnTo>
                  <a:pt x="1658112" y="4571"/>
                </a:lnTo>
                <a:close/>
              </a:path>
              <a:path w="1658620" h="730885">
                <a:moveTo>
                  <a:pt x="1602486" y="35813"/>
                </a:moveTo>
                <a:lnTo>
                  <a:pt x="1597914" y="23621"/>
                </a:lnTo>
                <a:lnTo>
                  <a:pt x="1586162" y="28738"/>
                </a:lnTo>
                <a:lnTo>
                  <a:pt x="1591393" y="40640"/>
                </a:lnTo>
                <a:lnTo>
                  <a:pt x="1602486" y="35813"/>
                </a:lnTo>
                <a:close/>
              </a:path>
              <a:path w="1658620" h="730885">
                <a:moveTo>
                  <a:pt x="1602486" y="65874"/>
                </a:moveTo>
                <a:lnTo>
                  <a:pt x="1602486" y="35813"/>
                </a:lnTo>
                <a:lnTo>
                  <a:pt x="1591393" y="40640"/>
                </a:lnTo>
                <a:lnTo>
                  <a:pt x="1602486" y="65874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04682" y="2262377"/>
            <a:ext cx="798195" cy="1587500"/>
          </a:xfrm>
          <a:custGeom>
            <a:avLst/>
            <a:gdLst/>
            <a:ahLst/>
            <a:cxnLst/>
            <a:rect l="l" t="t" r="r" b="b"/>
            <a:pathLst>
              <a:path w="798195" h="1587500">
                <a:moveTo>
                  <a:pt x="770134" y="1515897"/>
                </a:moveTo>
                <a:lnTo>
                  <a:pt x="11429" y="0"/>
                </a:lnTo>
                <a:lnTo>
                  <a:pt x="0" y="5334"/>
                </a:lnTo>
                <a:lnTo>
                  <a:pt x="758580" y="1521739"/>
                </a:lnTo>
                <a:lnTo>
                  <a:pt x="770134" y="1515897"/>
                </a:lnTo>
                <a:close/>
              </a:path>
              <a:path w="798195" h="1587500">
                <a:moveTo>
                  <a:pt x="775715" y="1570610"/>
                </a:moveTo>
                <a:lnTo>
                  <a:pt x="775715" y="1527048"/>
                </a:lnTo>
                <a:lnTo>
                  <a:pt x="764285" y="1533144"/>
                </a:lnTo>
                <a:lnTo>
                  <a:pt x="758580" y="1521739"/>
                </a:lnTo>
                <a:lnTo>
                  <a:pt x="729995" y="1536192"/>
                </a:lnTo>
                <a:lnTo>
                  <a:pt x="775715" y="1570610"/>
                </a:lnTo>
                <a:close/>
              </a:path>
              <a:path w="798195" h="1587500">
                <a:moveTo>
                  <a:pt x="775715" y="1527048"/>
                </a:moveTo>
                <a:lnTo>
                  <a:pt x="770134" y="1515897"/>
                </a:lnTo>
                <a:lnTo>
                  <a:pt x="758580" y="1521739"/>
                </a:lnTo>
                <a:lnTo>
                  <a:pt x="764285" y="1533144"/>
                </a:lnTo>
                <a:lnTo>
                  <a:pt x="775715" y="1527048"/>
                </a:lnTo>
                <a:close/>
              </a:path>
              <a:path w="798195" h="1587500">
                <a:moveTo>
                  <a:pt x="797813" y="1587246"/>
                </a:moveTo>
                <a:lnTo>
                  <a:pt x="797813" y="1501902"/>
                </a:lnTo>
                <a:lnTo>
                  <a:pt x="770134" y="1515897"/>
                </a:lnTo>
                <a:lnTo>
                  <a:pt x="775715" y="1527048"/>
                </a:lnTo>
                <a:lnTo>
                  <a:pt x="775715" y="1570610"/>
                </a:lnTo>
                <a:lnTo>
                  <a:pt x="797813" y="1587246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42227" y="4780026"/>
            <a:ext cx="1876425" cy="942975"/>
          </a:xfrm>
          <a:custGeom>
            <a:avLst/>
            <a:gdLst/>
            <a:ahLst/>
            <a:cxnLst/>
            <a:rect l="l" t="t" r="r" b="b"/>
            <a:pathLst>
              <a:path w="1876425" h="942975">
                <a:moveTo>
                  <a:pt x="51054" y="874776"/>
                </a:moveTo>
                <a:lnTo>
                  <a:pt x="0" y="942594"/>
                </a:lnTo>
                <a:lnTo>
                  <a:pt x="42672" y="942594"/>
                </a:lnTo>
                <a:lnTo>
                  <a:pt x="42672" y="914400"/>
                </a:lnTo>
                <a:lnTo>
                  <a:pt x="46585" y="912442"/>
                </a:lnTo>
                <a:lnTo>
                  <a:pt x="51054" y="874776"/>
                </a:lnTo>
                <a:close/>
              </a:path>
              <a:path w="1876425" h="942975">
                <a:moveTo>
                  <a:pt x="46585" y="912442"/>
                </a:moveTo>
                <a:lnTo>
                  <a:pt x="42672" y="914400"/>
                </a:lnTo>
                <a:lnTo>
                  <a:pt x="45720" y="920931"/>
                </a:lnTo>
                <a:lnTo>
                  <a:pt x="45720" y="919734"/>
                </a:lnTo>
                <a:lnTo>
                  <a:pt x="46585" y="912442"/>
                </a:lnTo>
                <a:close/>
              </a:path>
              <a:path w="1876425" h="942975">
                <a:moveTo>
                  <a:pt x="85344" y="942594"/>
                </a:moveTo>
                <a:lnTo>
                  <a:pt x="52441" y="923611"/>
                </a:lnTo>
                <a:lnTo>
                  <a:pt x="48006" y="925830"/>
                </a:lnTo>
                <a:lnTo>
                  <a:pt x="42672" y="914400"/>
                </a:lnTo>
                <a:lnTo>
                  <a:pt x="42672" y="942594"/>
                </a:lnTo>
                <a:lnTo>
                  <a:pt x="85344" y="942594"/>
                </a:lnTo>
                <a:close/>
              </a:path>
              <a:path w="1876425" h="942975">
                <a:moveTo>
                  <a:pt x="1876044" y="11429"/>
                </a:moveTo>
                <a:lnTo>
                  <a:pt x="1870710" y="0"/>
                </a:lnTo>
                <a:lnTo>
                  <a:pt x="46585" y="912442"/>
                </a:lnTo>
                <a:lnTo>
                  <a:pt x="45720" y="919734"/>
                </a:lnTo>
                <a:lnTo>
                  <a:pt x="52441" y="923611"/>
                </a:lnTo>
                <a:lnTo>
                  <a:pt x="1876044" y="11429"/>
                </a:lnTo>
                <a:close/>
              </a:path>
              <a:path w="1876425" h="942975">
                <a:moveTo>
                  <a:pt x="52441" y="923611"/>
                </a:moveTo>
                <a:lnTo>
                  <a:pt x="45720" y="919734"/>
                </a:lnTo>
                <a:lnTo>
                  <a:pt x="45720" y="920931"/>
                </a:lnTo>
                <a:lnTo>
                  <a:pt x="48006" y="925830"/>
                </a:lnTo>
                <a:lnTo>
                  <a:pt x="52441" y="923611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75211" y="5218176"/>
            <a:ext cx="365125" cy="723265"/>
          </a:xfrm>
          <a:custGeom>
            <a:avLst/>
            <a:gdLst/>
            <a:ahLst/>
            <a:cxnLst/>
            <a:rect l="l" t="t" r="r" b="b"/>
            <a:pathLst>
              <a:path w="365125" h="723264">
                <a:moveTo>
                  <a:pt x="68580" y="51054"/>
                </a:moveTo>
                <a:lnTo>
                  <a:pt x="0" y="0"/>
                </a:lnTo>
                <a:lnTo>
                  <a:pt x="0" y="84582"/>
                </a:lnTo>
                <a:lnTo>
                  <a:pt x="16764" y="55524"/>
                </a:lnTo>
                <a:lnTo>
                  <a:pt x="16764" y="48006"/>
                </a:lnTo>
                <a:lnTo>
                  <a:pt x="22699" y="45236"/>
                </a:lnTo>
                <a:lnTo>
                  <a:pt x="22860" y="44958"/>
                </a:lnTo>
                <a:lnTo>
                  <a:pt x="23198" y="45003"/>
                </a:lnTo>
                <a:lnTo>
                  <a:pt x="28194" y="42672"/>
                </a:lnTo>
                <a:lnTo>
                  <a:pt x="29795" y="45882"/>
                </a:lnTo>
                <a:lnTo>
                  <a:pt x="68580" y="51054"/>
                </a:lnTo>
                <a:close/>
              </a:path>
              <a:path w="365125" h="723264">
                <a:moveTo>
                  <a:pt x="22699" y="45236"/>
                </a:moveTo>
                <a:lnTo>
                  <a:pt x="16764" y="48006"/>
                </a:lnTo>
                <a:lnTo>
                  <a:pt x="18775" y="52037"/>
                </a:lnTo>
                <a:lnTo>
                  <a:pt x="22699" y="45236"/>
                </a:lnTo>
                <a:close/>
              </a:path>
              <a:path w="365125" h="723264">
                <a:moveTo>
                  <a:pt x="18775" y="52037"/>
                </a:moveTo>
                <a:lnTo>
                  <a:pt x="16764" y="48006"/>
                </a:lnTo>
                <a:lnTo>
                  <a:pt x="16764" y="55524"/>
                </a:lnTo>
                <a:lnTo>
                  <a:pt x="18775" y="52037"/>
                </a:lnTo>
                <a:close/>
              </a:path>
              <a:path w="365125" h="723264">
                <a:moveTo>
                  <a:pt x="364998" y="717804"/>
                </a:moveTo>
                <a:lnTo>
                  <a:pt x="29795" y="45882"/>
                </a:lnTo>
                <a:lnTo>
                  <a:pt x="23198" y="45003"/>
                </a:lnTo>
                <a:lnTo>
                  <a:pt x="22699" y="45236"/>
                </a:lnTo>
                <a:lnTo>
                  <a:pt x="18775" y="52037"/>
                </a:lnTo>
                <a:lnTo>
                  <a:pt x="353568" y="723138"/>
                </a:lnTo>
                <a:lnTo>
                  <a:pt x="364998" y="717804"/>
                </a:lnTo>
                <a:close/>
              </a:path>
              <a:path w="365125" h="723264">
                <a:moveTo>
                  <a:pt x="29795" y="45882"/>
                </a:moveTo>
                <a:lnTo>
                  <a:pt x="28194" y="42672"/>
                </a:lnTo>
                <a:lnTo>
                  <a:pt x="23198" y="45003"/>
                </a:lnTo>
                <a:lnTo>
                  <a:pt x="29795" y="45882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54359" y="5068061"/>
            <a:ext cx="650875" cy="365760"/>
          </a:xfrm>
          <a:custGeom>
            <a:avLst/>
            <a:gdLst/>
            <a:ahLst/>
            <a:cxnLst/>
            <a:rect l="l" t="t" r="r" b="b"/>
            <a:pathLst>
              <a:path w="650875" h="365760">
                <a:moveTo>
                  <a:pt x="63476" y="323124"/>
                </a:moveTo>
                <a:lnTo>
                  <a:pt x="48005" y="295656"/>
                </a:lnTo>
                <a:lnTo>
                  <a:pt x="0" y="365760"/>
                </a:lnTo>
                <a:lnTo>
                  <a:pt x="52577" y="363412"/>
                </a:lnTo>
                <a:lnTo>
                  <a:pt x="52577" y="329184"/>
                </a:lnTo>
                <a:lnTo>
                  <a:pt x="63476" y="323124"/>
                </a:lnTo>
                <a:close/>
              </a:path>
              <a:path w="650875" h="365760">
                <a:moveTo>
                  <a:pt x="69826" y="334398"/>
                </a:moveTo>
                <a:lnTo>
                  <a:pt x="63476" y="323124"/>
                </a:lnTo>
                <a:lnTo>
                  <a:pt x="52577" y="329184"/>
                </a:lnTo>
                <a:lnTo>
                  <a:pt x="58673" y="340614"/>
                </a:lnTo>
                <a:lnTo>
                  <a:pt x="69826" y="334398"/>
                </a:lnTo>
                <a:close/>
              </a:path>
              <a:path w="650875" h="365760">
                <a:moveTo>
                  <a:pt x="85343" y="361950"/>
                </a:moveTo>
                <a:lnTo>
                  <a:pt x="69826" y="334398"/>
                </a:lnTo>
                <a:lnTo>
                  <a:pt x="58673" y="340614"/>
                </a:lnTo>
                <a:lnTo>
                  <a:pt x="52577" y="329184"/>
                </a:lnTo>
                <a:lnTo>
                  <a:pt x="52577" y="363412"/>
                </a:lnTo>
                <a:lnTo>
                  <a:pt x="85343" y="361950"/>
                </a:lnTo>
                <a:close/>
              </a:path>
              <a:path w="650875" h="365760">
                <a:moveTo>
                  <a:pt x="650747" y="10668"/>
                </a:moveTo>
                <a:lnTo>
                  <a:pt x="644651" y="0"/>
                </a:lnTo>
                <a:lnTo>
                  <a:pt x="63476" y="323124"/>
                </a:lnTo>
                <a:lnTo>
                  <a:pt x="69826" y="334398"/>
                </a:lnTo>
                <a:lnTo>
                  <a:pt x="650747" y="10668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684155" y="4498847"/>
            <a:ext cx="300355" cy="721995"/>
          </a:xfrm>
          <a:custGeom>
            <a:avLst/>
            <a:gdLst/>
            <a:ahLst/>
            <a:cxnLst/>
            <a:rect l="l" t="t" r="r" b="b"/>
            <a:pathLst>
              <a:path w="300354" h="721995">
                <a:moveTo>
                  <a:pt x="70866" y="56387"/>
                </a:moveTo>
                <a:lnTo>
                  <a:pt x="6858" y="0"/>
                </a:lnTo>
                <a:lnTo>
                  <a:pt x="0" y="84581"/>
                </a:lnTo>
                <a:lnTo>
                  <a:pt x="24384" y="74880"/>
                </a:lnTo>
                <a:lnTo>
                  <a:pt x="24384" y="60959"/>
                </a:lnTo>
                <a:lnTo>
                  <a:pt x="36576" y="56387"/>
                </a:lnTo>
                <a:lnTo>
                  <a:pt x="41279" y="68159"/>
                </a:lnTo>
                <a:lnTo>
                  <a:pt x="70866" y="56387"/>
                </a:lnTo>
                <a:close/>
              </a:path>
              <a:path w="300354" h="721995">
                <a:moveTo>
                  <a:pt x="41279" y="68159"/>
                </a:moveTo>
                <a:lnTo>
                  <a:pt x="36576" y="56387"/>
                </a:lnTo>
                <a:lnTo>
                  <a:pt x="24384" y="60959"/>
                </a:lnTo>
                <a:lnTo>
                  <a:pt x="29178" y="72973"/>
                </a:lnTo>
                <a:lnTo>
                  <a:pt x="41279" y="68159"/>
                </a:lnTo>
                <a:close/>
              </a:path>
              <a:path w="300354" h="721995">
                <a:moveTo>
                  <a:pt x="29178" y="72973"/>
                </a:moveTo>
                <a:lnTo>
                  <a:pt x="24384" y="60959"/>
                </a:lnTo>
                <a:lnTo>
                  <a:pt x="24384" y="74880"/>
                </a:lnTo>
                <a:lnTo>
                  <a:pt x="29178" y="72973"/>
                </a:lnTo>
                <a:close/>
              </a:path>
              <a:path w="300354" h="721995">
                <a:moveTo>
                  <a:pt x="300228" y="716279"/>
                </a:moveTo>
                <a:lnTo>
                  <a:pt x="41279" y="68159"/>
                </a:lnTo>
                <a:lnTo>
                  <a:pt x="29178" y="72973"/>
                </a:lnTo>
                <a:lnTo>
                  <a:pt x="288036" y="721613"/>
                </a:lnTo>
                <a:lnTo>
                  <a:pt x="300228" y="716279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38605" y="1734058"/>
            <a:ext cx="7833995" cy="1903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900">
              <a:lnSpc>
                <a:spcPts val="3429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傅里叶描述子：</a:t>
            </a:r>
            <a:r>
              <a:rPr dirty="0" sz="2800" spc="-5">
                <a:latin typeface="NSimSun"/>
                <a:cs typeface="NSimSun"/>
              </a:rPr>
              <a:t>将一个二维问题简化成一个一</a:t>
            </a:r>
            <a:r>
              <a:rPr dirty="0" sz="2800" spc="-5">
                <a:latin typeface="NSimSun"/>
                <a:cs typeface="NSimSun"/>
              </a:rPr>
              <a:t> 维问题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10">
                <a:latin typeface="NSimSun"/>
                <a:cs typeface="NSimSun"/>
              </a:rPr>
              <a:t>1）基本思想：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ts val="2840"/>
              </a:lnSpc>
              <a:spcBef>
                <a:spcPts val="800"/>
              </a:spcBef>
            </a:pPr>
            <a:r>
              <a:rPr dirty="0" sz="2400">
                <a:latin typeface="NSimSun"/>
                <a:cs typeface="NSimSun"/>
              </a:rPr>
              <a:t>（1）对于XY平面上的每个边界点，将其坐标用复数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8405" y="3656076"/>
            <a:ext cx="1854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NSimSun"/>
                <a:cs typeface="NSimSun"/>
              </a:rPr>
              <a:t>k=0,1,</a:t>
            </a:r>
            <a:r>
              <a:rPr dirty="0" sz="2400">
                <a:latin typeface="Times New Roman"/>
                <a:cs typeface="Times New Roman"/>
              </a:rPr>
              <a:t>…</a:t>
            </a:r>
            <a:r>
              <a:rPr dirty="0" sz="2400">
                <a:latin typeface="NSimSun"/>
                <a:cs typeface="NSimSun"/>
              </a:rPr>
              <a:t>,N-1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89427" y="6711695"/>
            <a:ext cx="3733800" cy="76200"/>
          </a:xfrm>
          <a:custGeom>
            <a:avLst/>
            <a:gdLst/>
            <a:ahLst/>
            <a:cxnLst/>
            <a:rect l="l" t="t" r="r" b="b"/>
            <a:pathLst>
              <a:path w="3733800" h="76200">
                <a:moveTo>
                  <a:pt x="3670553" y="47244"/>
                </a:moveTo>
                <a:lnTo>
                  <a:pt x="3670553" y="28194"/>
                </a:lnTo>
                <a:lnTo>
                  <a:pt x="0" y="28194"/>
                </a:lnTo>
                <a:lnTo>
                  <a:pt x="0" y="47244"/>
                </a:lnTo>
                <a:lnTo>
                  <a:pt x="3670553" y="47244"/>
                </a:lnTo>
                <a:close/>
              </a:path>
              <a:path w="3733800" h="76200">
                <a:moveTo>
                  <a:pt x="3733799" y="38100"/>
                </a:moveTo>
                <a:lnTo>
                  <a:pt x="3657599" y="0"/>
                </a:lnTo>
                <a:lnTo>
                  <a:pt x="3657599" y="28194"/>
                </a:lnTo>
                <a:lnTo>
                  <a:pt x="3670553" y="28194"/>
                </a:lnTo>
                <a:lnTo>
                  <a:pt x="3670553" y="69723"/>
                </a:lnTo>
                <a:lnTo>
                  <a:pt x="3733799" y="38100"/>
                </a:lnTo>
                <a:close/>
              </a:path>
              <a:path w="3733800" h="76200">
                <a:moveTo>
                  <a:pt x="3670553" y="69723"/>
                </a:moveTo>
                <a:lnTo>
                  <a:pt x="3670553" y="47244"/>
                </a:lnTo>
                <a:lnTo>
                  <a:pt x="3657599" y="47244"/>
                </a:lnTo>
                <a:lnTo>
                  <a:pt x="3657599" y="76200"/>
                </a:lnTo>
                <a:lnTo>
                  <a:pt x="36705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79939" y="4311396"/>
            <a:ext cx="76200" cy="2667000"/>
          </a:xfrm>
          <a:custGeom>
            <a:avLst/>
            <a:gdLst/>
            <a:ahLst/>
            <a:cxnLst/>
            <a:rect l="l" t="t" r="r" b="b"/>
            <a:pathLst>
              <a:path w="76200" h="26670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3246"/>
                </a:lnTo>
                <a:lnTo>
                  <a:pt x="47243" y="63246"/>
                </a:lnTo>
                <a:lnTo>
                  <a:pt x="47243" y="76200"/>
                </a:lnTo>
                <a:lnTo>
                  <a:pt x="76200" y="76200"/>
                </a:lnTo>
                <a:close/>
              </a:path>
              <a:path w="76200" h="2667000">
                <a:moveTo>
                  <a:pt x="47243" y="76200"/>
                </a:moveTo>
                <a:lnTo>
                  <a:pt x="47243" y="63246"/>
                </a:lnTo>
                <a:lnTo>
                  <a:pt x="28193" y="63246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2667000">
                <a:moveTo>
                  <a:pt x="47244" y="26670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4" y="2667000"/>
                </a:lnTo>
                <a:lnTo>
                  <a:pt x="47244" y="266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51439" y="5835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03839" y="5987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56239" y="6140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08639" y="6292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37239" y="6368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89639" y="6368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18239" y="6368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46839" y="6292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514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51439" y="5530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51439" y="5378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27639" y="5225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03839" y="5073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80039" y="4920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32439" y="4768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84839" y="4692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737239" y="4616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889639" y="4616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42039" y="4692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270639" y="4768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46839" y="4920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42039" y="4920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18239" y="5073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813439" y="4920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46839" y="5073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737239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889639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18239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46839" y="5987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99239" y="6140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08639" y="5911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432439" y="5759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432439" y="5606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432439" y="5454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32439" y="5301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61039" y="4997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08639" y="5149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518039" y="5835396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 h="0">
                <a:moveTo>
                  <a:pt x="5334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051439" y="5835396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518039" y="5987796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 h="0">
                <a:moveTo>
                  <a:pt x="6858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203839" y="5987796"/>
            <a:ext cx="0" cy="762000"/>
          </a:xfrm>
          <a:custGeom>
            <a:avLst/>
            <a:gdLst/>
            <a:ahLst/>
            <a:cxnLst/>
            <a:rect l="l" t="t" r="r" b="b"/>
            <a:pathLst>
              <a:path w="0"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2681604" y="3656076"/>
            <a:ext cx="4597400" cy="915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83665" algn="l"/>
                <a:tab pos="2145665" algn="l"/>
                <a:tab pos="2450465" algn="l"/>
                <a:tab pos="3212465" algn="l"/>
                <a:tab pos="3517265" algn="l"/>
              </a:tabLst>
            </a:pPr>
            <a:r>
              <a:rPr dirty="0" sz="2400">
                <a:latin typeface="NSimSun"/>
                <a:cs typeface="NSimSun"/>
              </a:rPr>
              <a:t>表示为：	s(k)	=	x(k)	+	jy(k)，</a:t>
            </a:r>
            <a:endParaRPr sz="2400">
              <a:latin typeface="NSimSun"/>
              <a:cs typeface="NSimSun"/>
            </a:endParaRPr>
          </a:p>
          <a:p>
            <a:pPr marL="547370">
              <a:lnSpc>
                <a:spcPct val="100000"/>
              </a:lnSpc>
              <a:spcBef>
                <a:spcPts val="1355"/>
              </a:spcBef>
            </a:pPr>
            <a:r>
              <a:rPr dirty="0" sz="2400" spc="-5" b="1">
                <a:latin typeface="Times New Roman"/>
                <a:cs typeface="Times New Roman"/>
              </a:rPr>
              <a:t>jy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35579" y="5550408"/>
            <a:ext cx="3791585" cy="1515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3516629">
              <a:lnSpc>
                <a:spcPts val="2400"/>
              </a:lnSpc>
            </a:pPr>
            <a:r>
              <a:rPr dirty="0" sz="2400" b="1">
                <a:latin typeface="Times New Roman"/>
                <a:cs typeface="Times New Roman"/>
              </a:rPr>
              <a:t>y</a:t>
            </a:r>
            <a:r>
              <a:rPr dirty="0" baseline="-20833" sz="2400" b="1">
                <a:latin typeface="Times New Roman"/>
                <a:cs typeface="Times New Roman"/>
              </a:rPr>
              <a:t>0</a:t>
            </a:r>
            <a:r>
              <a:rPr dirty="0" baseline="-20833" sz="24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y</a:t>
            </a:r>
            <a:r>
              <a:rPr dirty="0" baseline="-20833" sz="2400" b="1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  <a:p>
            <a:pPr algn="r" marR="5080">
              <a:lnSpc>
                <a:spcPts val="2640"/>
              </a:lnSpc>
              <a:spcBef>
                <a:spcPts val="1320"/>
              </a:spcBef>
            </a:pPr>
            <a:r>
              <a:rPr dirty="0" sz="2400" b="1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  <a:p>
            <a:pPr marL="546100">
              <a:lnSpc>
                <a:spcPts val="2640"/>
              </a:lnSpc>
            </a:pPr>
            <a:r>
              <a:rPr dirty="0" sz="2400" b="1">
                <a:latin typeface="Times New Roman"/>
                <a:cs typeface="Times New Roman"/>
              </a:rPr>
              <a:t>x</a:t>
            </a:r>
            <a:r>
              <a:rPr dirty="0" baseline="-20833" sz="2400" b="1">
                <a:latin typeface="Times New Roman"/>
                <a:cs typeface="Times New Roman"/>
              </a:rPr>
              <a:t>0</a:t>
            </a:r>
            <a:r>
              <a:rPr dirty="0" baseline="-20833" sz="2400" b="1">
                <a:latin typeface="Times New Roman"/>
                <a:cs typeface="Times New Roman"/>
              </a:rPr>
              <a:t> </a:t>
            </a:r>
            <a:r>
              <a:rPr dirty="0" baseline="-20833" sz="2400" spc="292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x</a:t>
            </a:r>
            <a:r>
              <a:rPr dirty="0" baseline="-20833" sz="2400" b="1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6423405" y="4720085"/>
          <a:ext cx="1587500" cy="982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935"/>
                <a:gridCol w="355533"/>
                <a:gridCol w="409662"/>
              </a:tblGrid>
              <a:tr h="491327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x(k)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x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k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  <a:tr h="491327">
                <a:tc>
                  <a:txBody>
                    <a:bodyPr/>
                    <a:lstStyle/>
                    <a:p>
                      <a:pPr marL="22225">
                        <a:lnSpc>
                          <a:spcPts val="296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y(k)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2960"/>
                        </a:lnSpc>
                      </a:pPr>
                      <a:r>
                        <a:rPr dirty="0" sz="280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=</a:t>
                      </a:r>
                      <a:endParaRPr sz="280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ts val="2960"/>
                        </a:lnSpc>
                      </a:pPr>
                      <a:r>
                        <a:rPr dirty="0" sz="2800" spc="-5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y</a:t>
                      </a:r>
                      <a:r>
                        <a:rPr dirty="0" baseline="-20467" sz="2850">
                          <a:solidFill>
                            <a:srgbClr val="FF0000"/>
                          </a:solidFill>
                          <a:latin typeface="NSimSun"/>
                          <a:cs typeface="NSimSun"/>
                        </a:rPr>
                        <a:t>k</a:t>
                      </a:r>
                      <a:endParaRPr baseline="-20467" sz="2850">
                        <a:latin typeface="NSimSun"/>
                        <a:cs typeface="N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498481" y="3838194"/>
            <a:ext cx="1854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NSimSun"/>
                <a:cs typeface="NSimSun"/>
              </a:rPr>
              <a:t>u=0,1</a:t>
            </a:r>
            <a:r>
              <a:rPr dirty="0" sz="2400">
                <a:latin typeface="NSimSun"/>
                <a:cs typeface="NSimSun"/>
              </a:rPr>
              <a:t>,</a:t>
            </a:r>
            <a:r>
              <a:rPr dirty="0" sz="2400">
                <a:latin typeface="Times New Roman"/>
                <a:cs typeface="Times New Roman"/>
              </a:rPr>
              <a:t>…</a:t>
            </a:r>
            <a:r>
              <a:rPr dirty="0" sz="2400">
                <a:latin typeface="NSimSun"/>
                <a:cs typeface="NSimSun"/>
              </a:rPr>
              <a:t>,N-1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2529" y="1708150"/>
            <a:ext cx="5374640" cy="2877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傅里叶描述子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370"/>
              </a:spcBef>
              <a:tabLst>
                <a:tab pos="966469" algn="l"/>
              </a:tabLst>
            </a:pPr>
            <a:r>
              <a:rPr dirty="0" sz="2600" spc="-5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dirty="0" sz="26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10">
                <a:latin typeface="NSimSun"/>
                <a:cs typeface="NSimSun"/>
              </a:rPr>
              <a:t>1）基本思想：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880"/>
              </a:spcBef>
            </a:pPr>
            <a:r>
              <a:rPr dirty="0" sz="2800" spc="-5">
                <a:latin typeface="NSimSun"/>
                <a:cs typeface="NSimSun"/>
              </a:rPr>
              <a:t>（2）进行离散傅里叶变换</a:t>
            </a:r>
            <a:endParaRPr sz="2800">
              <a:latin typeface="NSimSun"/>
              <a:cs typeface="NSimSun"/>
            </a:endParaRPr>
          </a:p>
          <a:p>
            <a:pPr algn="ctr" marR="171450">
              <a:lnSpc>
                <a:spcPct val="100000"/>
              </a:lnSpc>
              <a:spcBef>
                <a:spcPts val="2265"/>
              </a:spcBef>
            </a:pPr>
            <a:r>
              <a:rPr dirty="0" sz="1600">
                <a:latin typeface="NSimSun"/>
                <a:cs typeface="NSimSun"/>
              </a:rPr>
              <a:t>N-1</a:t>
            </a:r>
            <a:endParaRPr sz="16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290"/>
              </a:spcBef>
              <a:tabLst>
                <a:tab pos="1688464" algn="l"/>
                <a:tab pos="2450465" algn="l"/>
              </a:tabLst>
            </a:pPr>
            <a:r>
              <a:rPr dirty="0" sz="2400">
                <a:latin typeface="NSimSun"/>
                <a:cs typeface="NSimSun"/>
              </a:rPr>
              <a:t>a(u)	=1/N	∑s(k)exp(-j2</a:t>
            </a:r>
            <a:r>
              <a:rPr dirty="0" sz="2400">
                <a:latin typeface="Symbol"/>
                <a:cs typeface="Symbol"/>
              </a:rPr>
              <a:t></a:t>
            </a:r>
            <a:r>
              <a:rPr dirty="0" sz="2400" spc="-5">
                <a:latin typeface="NSimSun"/>
                <a:cs typeface="NSimSun"/>
              </a:rPr>
              <a:t>uk/N)</a:t>
            </a:r>
            <a:endParaRPr sz="2400">
              <a:latin typeface="NSimSun"/>
              <a:cs typeface="NSimSun"/>
            </a:endParaRPr>
          </a:p>
          <a:p>
            <a:pPr algn="ctr" marR="158750">
              <a:lnSpc>
                <a:spcPct val="100000"/>
              </a:lnSpc>
              <a:spcBef>
                <a:spcPts val="1080"/>
              </a:spcBef>
            </a:pPr>
            <a:r>
              <a:rPr dirty="0" sz="1600">
                <a:latin typeface="NSimSun"/>
                <a:cs typeface="NSimSun"/>
              </a:rPr>
              <a:t>u=0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6929" y="5262371"/>
            <a:ext cx="635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NSimSun"/>
                <a:cs typeface="NSimSun"/>
              </a:rPr>
              <a:t>s(k)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4247" y="5262371"/>
            <a:ext cx="1854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NSimSun"/>
                <a:cs typeface="NSimSun"/>
              </a:rPr>
              <a:t>k=0,1,</a:t>
            </a:r>
            <a:r>
              <a:rPr dirty="0" sz="2400">
                <a:latin typeface="Times New Roman"/>
                <a:cs typeface="Times New Roman"/>
              </a:rPr>
              <a:t>…</a:t>
            </a:r>
            <a:r>
              <a:rPr dirty="0" sz="2400">
                <a:latin typeface="NSimSun"/>
                <a:cs typeface="NSimSun"/>
              </a:rPr>
              <a:t>,N-1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21328" y="4981460"/>
            <a:ext cx="3241040" cy="1028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5300">
              <a:lnSpc>
                <a:spcPct val="100000"/>
              </a:lnSpc>
            </a:pPr>
            <a:r>
              <a:rPr dirty="0" sz="1600" spc="-5">
                <a:latin typeface="NSimSun"/>
                <a:cs typeface="NSimSun"/>
              </a:rPr>
              <a:t>N-1</a:t>
            </a:r>
            <a:endParaRPr sz="16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469265" algn="l"/>
              </a:tabLst>
            </a:pPr>
            <a:r>
              <a:rPr dirty="0" sz="2400">
                <a:latin typeface="NSimSun"/>
                <a:cs typeface="NSimSun"/>
              </a:rPr>
              <a:t>=	∑a(u)exp(j2</a:t>
            </a:r>
            <a:r>
              <a:rPr dirty="0" sz="2400">
                <a:latin typeface="Symbol"/>
                <a:cs typeface="Symbol"/>
              </a:rPr>
              <a:t></a:t>
            </a:r>
            <a:r>
              <a:rPr dirty="0" sz="2400" spc="-5">
                <a:latin typeface="NSimSun"/>
                <a:cs typeface="NSimSun"/>
              </a:rPr>
              <a:t>uk/N)</a:t>
            </a:r>
            <a:endParaRPr sz="2400">
              <a:latin typeface="NSimSun"/>
              <a:cs typeface="NSimSun"/>
            </a:endParaRPr>
          </a:p>
          <a:p>
            <a:pPr marL="520700">
              <a:lnSpc>
                <a:spcPct val="100000"/>
              </a:lnSpc>
              <a:spcBef>
                <a:spcPts val="1080"/>
              </a:spcBef>
            </a:pPr>
            <a:r>
              <a:rPr dirty="0" sz="1600" spc="-5">
                <a:latin typeface="NSimSun"/>
                <a:cs typeface="NSimSun"/>
              </a:rPr>
              <a:t>u=0</a:t>
            </a:r>
            <a:endParaRPr sz="16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6929" y="6264147"/>
            <a:ext cx="652462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系数a(u)被称为边界的傅里叶描述子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ts val="4665"/>
              </a:lnSpc>
            </a:pPr>
            <a:r>
              <a:rPr dirty="0" spc="-20">
                <a:latin typeface="NSimSun"/>
                <a:cs typeface="NSimSun"/>
              </a:rPr>
              <a:t>数字图像处理（1）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6328" y="1604517"/>
            <a:ext cx="7950200" cy="5469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傅里叶描述子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10">
                <a:latin typeface="NSimSun"/>
                <a:cs typeface="NSimSun"/>
              </a:rPr>
              <a:t>1）基本思想：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815"/>
              </a:spcBef>
            </a:pPr>
            <a:r>
              <a:rPr dirty="0" sz="2800" spc="-5">
                <a:latin typeface="NSimSun"/>
                <a:cs typeface="NSimSun"/>
              </a:rPr>
              <a:t>（3）选取整</a:t>
            </a:r>
            <a:r>
              <a:rPr dirty="0" sz="2800">
                <a:latin typeface="NSimSun"/>
                <a:cs typeface="NSimSun"/>
              </a:rPr>
              <a:t>数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P</a:t>
            </a:r>
            <a:r>
              <a:rPr dirty="0" sz="2800" spc="-5">
                <a:latin typeface="Symbol"/>
                <a:cs typeface="Symbol"/>
              </a:rPr>
              <a:t></a:t>
            </a:r>
            <a:r>
              <a:rPr dirty="0" sz="2800" spc="-5">
                <a:latin typeface="NSimSun"/>
                <a:cs typeface="NSimSun"/>
              </a:rPr>
              <a:t>N-1，进行逆傅里叶变换</a:t>
            </a:r>
            <a:endParaRPr sz="2800">
              <a:latin typeface="NSimSun"/>
              <a:cs typeface="NSimSun"/>
            </a:endParaRPr>
          </a:p>
          <a:p>
            <a:pPr marL="1155700">
              <a:lnSpc>
                <a:spcPct val="100000"/>
              </a:lnSpc>
              <a:spcBef>
                <a:spcPts val="465"/>
              </a:spcBef>
            </a:pPr>
            <a:r>
              <a:rPr dirty="0" sz="2800" spc="-5">
                <a:latin typeface="NSimSun"/>
                <a:cs typeface="NSimSun"/>
              </a:rPr>
              <a:t>（重构）</a:t>
            </a:r>
            <a:endParaRPr sz="2800">
              <a:latin typeface="NSimSun"/>
              <a:cs typeface="NSimSun"/>
            </a:endParaRPr>
          </a:p>
          <a:p>
            <a:pPr marL="2444750">
              <a:lnSpc>
                <a:spcPct val="100000"/>
              </a:lnSpc>
              <a:spcBef>
                <a:spcPts val="2265"/>
              </a:spcBef>
            </a:pPr>
            <a:r>
              <a:rPr dirty="0" sz="1600">
                <a:latin typeface="NSimSun"/>
                <a:cs typeface="NSimSun"/>
              </a:rPr>
              <a:t>P-1</a:t>
            </a:r>
            <a:endParaRPr sz="1600">
              <a:latin typeface="NSimSun"/>
              <a:cs typeface="NSimSun"/>
            </a:endParaRPr>
          </a:p>
          <a:p>
            <a:pPr marL="1231900">
              <a:lnSpc>
                <a:spcPct val="100000"/>
              </a:lnSpc>
              <a:spcBef>
                <a:spcPts val="290"/>
              </a:spcBef>
              <a:tabLst>
                <a:tab pos="2094864" algn="l"/>
                <a:tab pos="2399665" algn="l"/>
                <a:tab pos="6108700" algn="l"/>
              </a:tabLst>
            </a:pPr>
            <a:r>
              <a:rPr dirty="0" sz="2400">
                <a:latin typeface="NSimSun"/>
                <a:cs typeface="NSimSun"/>
              </a:rPr>
              <a:t>s</a:t>
            </a:r>
            <a:r>
              <a:rPr dirty="0" sz="2400" spc="-5">
                <a:latin typeface="Times New Roman"/>
                <a:cs typeface="Times New Roman"/>
              </a:rPr>
              <a:t>’</a:t>
            </a:r>
            <a:r>
              <a:rPr dirty="0" sz="2400">
                <a:latin typeface="NSimSun"/>
                <a:cs typeface="NSimSun"/>
              </a:rPr>
              <a:t>(k)	=	</a:t>
            </a:r>
            <a:r>
              <a:rPr dirty="0" sz="2400" spc="-5" b="1">
                <a:latin typeface="NSimSun"/>
                <a:cs typeface="NSimSun"/>
              </a:rPr>
              <a:t>∑</a:t>
            </a:r>
            <a:r>
              <a:rPr dirty="0" sz="2400" spc="-5">
                <a:latin typeface="NSimSun"/>
                <a:cs typeface="NSimSun"/>
              </a:rPr>
              <a:t>a(u)exp(j</a:t>
            </a:r>
            <a:r>
              <a:rPr dirty="0" sz="2400" spc="-10">
                <a:latin typeface="NSimSun"/>
                <a:cs typeface="NSimSun"/>
              </a:rPr>
              <a:t>2</a:t>
            </a:r>
            <a:r>
              <a:rPr dirty="0" sz="2400" spc="5" b="1">
                <a:latin typeface="Symbol"/>
                <a:cs typeface="Symbol"/>
              </a:rPr>
              <a:t></a:t>
            </a:r>
            <a:r>
              <a:rPr dirty="0" sz="2400" spc="-5">
                <a:latin typeface="NSimSun"/>
                <a:cs typeface="NSimSun"/>
              </a:rPr>
              <a:t>uk/N</a:t>
            </a:r>
            <a:r>
              <a:rPr dirty="0" sz="2400">
                <a:latin typeface="NSimSun"/>
                <a:cs typeface="NSimSun"/>
              </a:rPr>
              <a:t>)	</a:t>
            </a:r>
            <a:r>
              <a:rPr dirty="0" sz="2400" spc="-5">
                <a:latin typeface="NSimSun"/>
                <a:cs typeface="NSimSun"/>
              </a:rPr>
              <a:t>k=0,1,</a:t>
            </a:r>
            <a:r>
              <a:rPr dirty="0" sz="2400">
                <a:latin typeface="Times New Roman"/>
                <a:cs typeface="Times New Roman"/>
              </a:rPr>
              <a:t>…</a:t>
            </a:r>
            <a:r>
              <a:rPr dirty="0" sz="2400">
                <a:latin typeface="NSimSun"/>
                <a:cs typeface="NSimSun"/>
              </a:rPr>
              <a:t>,N-1</a:t>
            </a:r>
            <a:endParaRPr sz="2400">
              <a:latin typeface="NSimSun"/>
              <a:cs typeface="NSimSun"/>
            </a:endParaRPr>
          </a:p>
          <a:p>
            <a:pPr marL="2450465">
              <a:lnSpc>
                <a:spcPct val="100000"/>
              </a:lnSpc>
              <a:spcBef>
                <a:spcPts val="1080"/>
              </a:spcBef>
            </a:pPr>
            <a:r>
              <a:rPr dirty="0" sz="1600">
                <a:latin typeface="NSimSun"/>
                <a:cs typeface="NSimSun"/>
              </a:rPr>
              <a:t>u=0</a:t>
            </a:r>
            <a:endParaRPr sz="16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1300">
              <a:latin typeface="Times New Roman"/>
              <a:cs typeface="Times New Roman"/>
            </a:endParaRPr>
          </a:p>
          <a:p>
            <a:pPr marL="1155700" marR="31115" indent="659765">
              <a:lnSpc>
                <a:spcPct val="110100"/>
              </a:lnSpc>
            </a:pPr>
            <a:r>
              <a:rPr dirty="0" sz="2800" spc="-5">
                <a:latin typeface="NSimSun"/>
                <a:cs typeface="NSimSun"/>
              </a:rPr>
              <a:t>这时，对应于边界的点数没有改变，但 在重构每一个点所需要的计算项大大减少 了。如果边界点数很大，P一般选为2的指数 次方的整数。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68729" y="1820164"/>
            <a:ext cx="7879080" cy="292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傅里叶描述符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2）P的选取与描述符的关系</a:t>
            </a:r>
            <a:endParaRPr sz="3200">
              <a:latin typeface="NSimSun"/>
              <a:cs typeface="NSimSun"/>
            </a:endParaRPr>
          </a:p>
          <a:p>
            <a:pPr marL="755650" marR="5080" indent="729615">
              <a:lnSpc>
                <a:spcPct val="100699"/>
              </a:lnSpc>
              <a:spcBef>
                <a:spcPts val="1135"/>
              </a:spcBef>
            </a:pPr>
            <a:r>
              <a:rPr dirty="0" sz="2800" spc="-5">
                <a:latin typeface="NSimSun"/>
                <a:cs typeface="NSimSun"/>
              </a:rPr>
              <a:t>在上述方法中，相当于对于</a:t>
            </a:r>
            <a:r>
              <a:rPr dirty="0" sz="2800">
                <a:latin typeface="NSimSun"/>
                <a:cs typeface="NSimSun"/>
              </a:rPr>
              <a:t>u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>
                <a:latin typeface="NSimSun"/>
                <a:cs typeface="NSimSun"/>
              </a:rPr>
              <a:t>&gt;</a:t>
            </a:r>
            <a:r>
              <a:rPr dirty="0" sz="2800" spc="-5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P-1的部</a:t>
            </a:r>
            <a:r>
              <a:rPr dirty="0" sz="2800" spc="-5">
                <a:latin typeface="NSimSun"/>
                <a:cs typeface="NSimSun"/>
              </a:rPr>
              <a:t> 分舍去不予计算。由于傅里叶变换中高频部分 对应于图像的细节描述，因此P取得越小，细 节部分丢失得越多。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75039" y="5073396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0" y="1371600"/>
                </a:lnTo>
                <a:lnTo>
                  <a:pt x="1371600" y="1371600"/>
                </a:lnTo>
                <a:lnTo>
                  <a:pt x="13716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56239" y="5073396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636828" y="1722"/>
                </a:lnTo>
                <a:lnTo>
                  <a:pt x="588784" y="6811"/>
                </a:lnTo>
                <a:lnTo>
                  <a:pt x="541785" y="15151"/>
                </a:lnTo>
                <a:lnTo>
                  <a:pt x="495947" y="26625"/>
                </a:lnTo>
                <a:lnTo>
                  <a:pt x="451386" y="41118"/>
                </a:lnTo>
                <a:lnTo>
                  <a:pt x="408218" y="58514"/>
                </a:lnTo>
                <a:lnTo>
                  <a:pt x="366559" y="78696"/>
                </a:lnTo>
                <a:lnTo>
                  <a:pt x="326525" y="101548"/>
                </a:lnTo>
                <a:lnTo>
                  <a:pt x="288233" y="126954"/>
                </a:lnTo>
                <a:lnTo>
                  <a:pt x="251798" y="154798"/>
                </a:lnTo>
                <a:lnTo>
                  <a:pt x="217336" y="184964"/>
                </a:lnTo>
                <a:lnTo>
                  <a:pt x="184964" y="217336"/>
                </a:lnTo>
                <a:lnTo>
                  <a:pt x="154798" y="251798"/>
                </a:lnTo>
                <a:lnTo>
                  <a:pt x="126954" y="288233"/>
                </a:lnTo>
                <a:lnTo>
                  <a:pt x="101548" y="326525"/>
                </a:lnTo>
                <a:lnTo>
                  <a:pt x="78696" y="366559"/>
                </a:lnTo>
                <a:lnTo>
                  <a:pt x="58514" y="408218"/>
                </a:lnTo>
                <a:lnTo>
                  <a:pt x="41118" y="451386"/>
                </a:lnTo>
                <a:lnTo>
                  <a:pt x="26625" y="495947"/>
                </a:lnTo>
                <a:lnTo>
                  <a:pt x="15151" y="541785"/>
                </a:lnTo>
                <a:lnTo>
                  <a:pt x="6811" y="588784"/>
                </a:lnTo>
                <a:lnTo>
                  <a:pt x="1722" y="636828"/>
                </a:lnTo>
                <a:lnTo>
                  <a:pt x="0" y="685800"/>
                </a:lnTo>
                <a:lnTo>
                  <a:pt x="1722" y="734771"/>
                </a:lnTo>
                <a:lnTo>
                  <a:pt x="6811" y="782815"/>
                </a:lnTo>
                <a:lnTo>
                  <a:pt x="15151" y="829814"/>
                </a:lnTo>
                <a:lnTo>
                  <a:pt x="26625" y="875652"/>
                </a:lnTo>
                <a:lnTo>
                  <a:pt x="41118" y="920213"/>
                </a:lnTo>
                <a:lnTo>
                  <a:pt x="58514" y="963381"/>
                </a:lnTo>
                <a:lnTo>
                  <a:pt x="78696" y="1005040"/>
                </a:lnTo>
                <a:lnTo>
                  <a:pt x="101548" y="1045074"/>
                </a:lnTo>
                <a:lnTo>
                  <a:pt x="126954" y="1083366"/>
                </a:lnTo>
                <a:lnTo>
                  <a:pt x="154798" y="1119801"/>
                </a:lnTo>
                <a:lnTo>
                  <a:pt x="184964" y="1154263"/>
                </a:lnTo>
                <a:lnTo>
                  <a:pt x="217336" y="1186635"/>
                </a:lnTo>
                <a:lnTo>
                  <a:pt x="251798" y="1216801"/>
                </a:lnTo>
                <a:lnTo>
                  <a:pt x="288233" y="1244645"/>
                </a:lnTo>
                <a:lnTo>
                  <a:pt x="326525" y="1270051"/>
                </a:lnTo>
                <a:lnTo>
                  <a:pt x="366559" y="1292903"/>
                </a:lnTo>
                <a:lnTo>
                  <a:pt x="408218" y="1313085"/>
                </a:lnTo>
                <a:lnTo>
                  <a:pt x="451386" y="1330481"/>
                </a:lnTo>
                <a:lnTo>
                  <a:pt x="495947" y="1344974"/>
                </a:lnTo>
                <a:lnTo>
                  <a:pt x="541785" y="1356448"/>
                </a:lnTo>
                <a:lnTo>
                  <a:pt x="588784" y="1364788"/>
                </a:lnTo>
                <a:lnTo>
                  <a:pt x="636828" y="1369877"/>
                </a:lnTo>
                <a:lnTo>
                  <a:pt x="685800" y="1371600"/>
                </a:lnTo>
                <a:lnTo>
                  <a:pt x="734771" y="1369877"/>
                </a:lnTo>
                <a:lnTo>
                  <a:pt x="782815" y="1364788"/>
                </a:lnTo>
                <a:lnTo>
                  <a:pt x="829814" y="1356448"/>
                </a:lnTo>
                <a:lnTo>
                  <a:pt x="875652" y="1344974"/>
                </a:lnTo>
                <a:lnTo>
                  <a:pt x="920213" y="1330481"/>
                </a:lnTo>
                <a:lnTo>
                  <a:pt x="963381" y="1313085"/>
                </a:lnTo>
                <a:lnTo>
                  <a:pt x="1005040" y="1292903"/>
                </a:lnTo>
                <a:lnTo>
                  <a:pt x="1045074" y="1270051"/>
                </a:lnTo>
                <a:lnTo>
                  <a:pt x="1083366" y="1244645"/>
                </a:lnTo>
                <a:lnTo>
                  <a:pt x="1119801" y="1216801"/>
                </a:lnTo>
                <a:lnTo>
                  <a:pt x="1154263" y="1186635"/>
                </a:lnTo>
                <a:lnTo>
                  <a:pt x="1186635" y="1154263"/>
                </a:lnTo>
                <a:lnTo>
                  <a:pt x="1216801" y="1119801"/>
                </a:lnTo>
                <a:lnTo>
                  <a:pt x="1244645" y="1083366"/>
                </a:lnTo>
                <a:lnTo>
                  <a:pt x="1270051" y="1045074"/>
                </a:lnTo>
                <a:lnTo>
                  <a:pt x="1292903" y="1005040"/>
                </a:lnTo>
                <a:lnTo>
                  <a:pt x="1313085" y="963381"/>
                </a:lnTo>
                <a:lnTo>
                  <a:pt x="1330481" y="920213"/>
                </a:lnTo>
                <a:lnTo>
                  <a:pt x="1344974" y="875652"/>
                </a:lnTo>
                <a:lnTo>
                  <a:pt x="1356448" y="829814"/>
                </a:lnTo>
                <a:lnTo>
                  <a:pt x="1364788" y="782815"/>
                </a:lnTo>
                <a:lnTo>
                  <a:pt x="1369877" y="734771"/>
                </a:lnTo>
                <a:lnTo>
                  <a:pt x="1371600" y="685800"/>
                </a:lnTo>
                <a:lnTo>
                  <a:pt x="1369877" y="636828"/>
                </a:lnTo>
                <a:lnTo>
                  <a:pt x="1364788" y="588784"/>
                </a:lnTo>
                <a:lnTo>
                  <a:pt x="1356448" y="541785"/>
                </a:lnTo>
                <a:lnTo>
                  <a:pt x="1344974" y="495947"/>
                </a:lnTo>
                <a:lnTo>
                  <a:pt x="1330481" y="451386"/>
                </a:lnTo>
                <a:lnTo>
                  <a:pt x="1313085" y="408218"/>
                </a:lnTo>
                <a:lnTo>
                  <a:pt x="1292903" y="366559"/>
                </a:lnTo>
                <a:lnTo>
                  <a:pt x="1270051" y="326525"/>
                </a:lnTo>
                <a:lnTo>
                  <a:pt x="1244645" y="288233"/>
                </a:lnTo>
                <a:lnTo>
                  <a:pt x="1216801" y="251798"/>
                </a:lnTo>
                <a:lnTo>
                  <a:pt x="1186635" y="217336"/>
                </a:lnTo>
                <a:lnTo>
                  <a:pt x="1154263" y="184964"/>
                </a:lnTo>
                <a:lnTo>
                  <a:pt x="1119801" y="154798"/>
                </a:lnTo>
                <a:lnTo>
                  <a:pt x="1083366" y="126954"/>
                </a:lnTo>
                <a:lnTo>
                  <a:pt x="1045074" y="101548"/>
                </a:lnTo>
                <a:lnTo>
                  <a:pt x="1005040" y="78696"/>
                </a:lnTo>
                <a:lnTo>
                  <a:pt x="963381" y="58514"/>
                </a:lnTo>
                <a:lnTo>
                  <a:pt x="920213" y="41118"/>
                </a:lnTo>
                <a:lnTo>
                  <a:pt x="875652" y="26625"/>
                </a:lnTo>
                <a:lnTo>
                  <a:pt x="829814" y="15151"/>
                </a:lnTo>
                <a:lnTo>
                  <a:pt x="782815" y="6811"/>
                </a:lnTo>
                <a:lnTo>
                  <a:pt x="734771" y="1722"/>
                </a:lnTo>
                <a:lnTo>
                  <a:pt x="685800" y="0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08839" y="5073396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401561" y="0"/>
                </a:moveTo>
                <a:lnTo>
                  <a:pt x="0" y="401574"/>
                </a:lnTo>
                <a:lnTo>
                  <a:pt x="0" y="970026"/>
                </a:lnTo>
                <a:lnTo>
                  <a:pt x="401561" y="1371600"/>
                </a:lnTo>
                <a:lnTo>
                  <a:pt x="970025" y="1371600"/>
                </a:lnTo>
                <a:lnTo>
                  <a:pt x="1371587" y="970026"/>
                </a:lnTo>
                <a:lnTo>
                  <a:pt x="1371587" y="401574"/>
                </a:lnTo>
                <a:lnTo>
                  <a:pt x="970025" y="0"/>
                </a:lnTo>
                <a:lnTo>
                  <a:pt x="401561" y="0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61427" y="5073396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0" y="1371600"/>
                </a:lnTo>
                <a:lnTo>
                  <a:pt x="1371600" y="1371600"/>
                </a:lnTo>
                <a:lnTo>
                  <a:pt x="1371600" y="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764151" y="6578600"/>
            <a:ext cx="5588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P=4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43360" y="6578600"/>
            <a:ext cx="7372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P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=61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26793" y="6578600"/>
            <a:ext cx="7366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P=62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18180" y="6578600"/>
            <a:ext cx="73660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N=64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  <p:sp>
        <p:nvSpPr>
          <p:cNvPr id="6" name="object 6"/>
          <p:cNvSpPr/>
          <p:nvPr/>
        </p:nvSpPr>
        <p:spPr>
          <a:xfrm>
            <a:off x="2251595" y="2349245"/>
            <a:ext cx="6256020" cy="3589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46247" y="1893570"/>
            <a:ext cx="1625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原图的方形边界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18311" y="2265426"/>
            <a:ext cx="1511935" cy="1297305"/>
          </a:xfrm>
          <a:custGeom>
            <a:avLst/>
            <a:gdLst/>
            <a:ahLst/>
            <a:cxnLst/>
            <a:rect l="l" t="t" r="r" b="b"/>
            <a:pathLst>
              <a:path w="1511934" h="1297304">
                <a:moveTo>
                  <a:pt x="755903" y="0"/>
                </a:moveTo>
                <a:lnTo>
                  <a:pt x="704138" y="1495"/>
                </a:lnTo>
                <a:lnTo>
                  <a:pt x="653310" y="5919"/>
                </a:lnTo>
                <a:lnTo>
                  <a:pt x="603533" y="13174"/>
                </a:lnTo>
                <a:lnTo>
                  <a:pt x="554919" y="23163"/>
                </a:lnTo>
                <a:lnTo>
                  <a:pt x="507580" y="35790"/>
                </a:lnTo>
                <a:lnTo>
                  <a:pt x="461629" y="50958"/>
                </a:lnTo>
                <a:lnTo>
                  <a:pt x="417178" y="68571"/>
                </a:lnTo>
                <a:lnTo>
                  <a:pt x="374339" y="88533"/>
                </a:lnTo>
                <a:lnTo>
                  <a:pt x="333226" y="110745"/>
                </a:lnTo>
                <a:lnTo>
                  <a:pt x="293950" y="135113"/>
                </a:lnTo>
                <a:lnTo>
                  <a:pt x="256624" y="161540"/>
                </a:lnTo>
                <a:lnTo>
                  <a:pt x="221360" y="189928"/>
                </a:lnTo>
                <a:lnTo>
                  <a:pt x="188272" y="220182"/>
                </a:lnTo>
                <a:lnTo>
                  <a:pt x="157471" y="252204"/>
                </a:lnTo>
                <a:lnTo>
                  <a:pt x="129069" y="285898"/>
                </a:lnTo>
                <a:lnTo>
                  <a:pt x="103180" y="321168"/>
                </a:lnTo>
                <a:lnTo>
                  <a:pt x="79915" y="357917"/>
                </a:lnTo>
                <a:lnTo>
                  <a:pt x="59388" y="396049"/>
                </a:lnTo>
                <a:lnTo>
                  <a:pt x="41710" y="435466"/>
                </a:lnTo>
                <a:lnTo>
                  <a:pt x="26994" y="476073"/>
                </a:lnTo>
                <a:lnTo>
                  <a:pt x="15353" y="517773"/>
                </a:lnTo>
                <a:lnTo>
                  <a:pt x="6898" y="560468"/>
                </a:lnTo>
                <a:lnTo>
                  <a:pt x="1743" y="604063"/>
                </a:lnTo>
                <a:lnTo>
                  <a:pt x="0" y="648462"/>
                </a:lnTo>
                <a:lnTo>
                  <a:pt x="1743" y="692860"/>
                </a:lnTo>
                <a:lnTo>
                  <a:pt x="6898" y="736455"/>
                </a:lnTo>
                <a:lnTo>
                  <a:pt x="15353" y="779150"/>
                </a:lnTo>
                <a:lnTo>
                  <a:pt x="26994" y="820850"/>
                </a:lnTo>
                <a:lnTo>
                  <a:pt x="41710" y="861457"/>
                </a:lnTo>
                <a:lnTo>
                  <a:pt x="59388" y="900874"/>
                </a:lnTo>
                <a:lnTo>
                  <a:pt x="79915" y="939006"/>
                </a:lnTo>
                <a:lnTo>
                  <a:pt x="103180" y="975755"/>
                </a:lnTo>
                <a:lnTo>
                  <a:pt x="129069" y="1011025"/>
                </a:lnTo>
                <a:lnTo>
                  <a:pt x="157471" y="1044719"/>
                </a:lnTo>
                <a:lnTo>
                  <a:pt x="188272" y="1076741"/>
                </a:lnTo>
                <a:lnTo>
                  <a:pt x="221360" y="1106995"/>
                </a:lnTo>
                <a:lnTo>
                  <a:pt x="256624" y="1135383"/>
                </a:lnTo>
                <a:lnTo>
                  <a:pt x="293950" y="1161810"/>
                </a:lnTo>
                <a:lnTo>
                  <a:pt x="333226" y="1186178"/>
                </a:lnTo>
                <a:lnTo>
                  <a:pt x="374339" y="1208390"/>
                </a:lnTo>
                <a:lnTo>
                  <a:pt x="417178" y="1228352"/>
                </a:lnTo>
                <a:lnTo>
                  <a:pt x="461629" y="1245965"/>
                </a:lnTo>
                <a:lnTo>
                  <a:pt x="507580" y="1261133"/>
                </a:lnTo>
                <a:lnTo>
                  <a:pt x="554919" y="1273760"/>
                </a:lnTo>
                <a:lnTo>
                  <a:pt x="603533" y="1283749"/>
                </a:lnTo>
                <a:lnTo>
                  <a:pt x="653310" y="1291004"/>
                </a:lnTo>
                <a:lnTo>
                  <a:pt x="704138" y="1295428"/>
                </a:lnTo>
                <a:lnTo>
                  <a:pt x="755903" y="1296924"/>
                </a:lnTo>
                <a:lnTo>
                  <a:pt x="807669" y="1295428"/>
                </a:lnTo>
                <a:lnTo>
                  <a:pt x="858497" y="1291004"/>
                </a:lnTo>
                <a:lnTo>
                  <a:pt x="908274" y="1283749"/>
                </a:lnTo>
                <a:lnTo>
                  <a:pt x="956888" y="1273760"/>
                </a:lnTo>
                <a:lnTo>
                  <a:pt x="1004227" y="1261133"/>
                </a:lnTo>
                <a:lnTo>
                  <a:pt x="1050178" y="1245965"/>
                </a:lnTo>
                <a:lnTo>
                  <a:pt x="1094629" y="1228352"/>
                </a:lnTo>
                <a:lnTo>
                  <a:pt x="1137468" y="1208390"/>
                </a:lnTo>
                <a:lnTo>
                  <a:pt x="1178581" y="1186178"/>
                </a:lnTo>
                <a:lnTo>
                  <a:pt x="1217857" y="1161810"/>
                </a:lnTo>
                <a:lnTo>
                  <a:pt x="1255183" y="1135383"/>
                </a:lnTo>
                <a:lnTo>
                  <a:pt x="1290446" y="1106995"/>
                </a:lnTo>
                <a:lnTo>
                  <a:pt x="1323535" y="1076741"/>
                </a:lnTo>
                <a:lnTo>
                  <a:pt x="1354336" y="1044719"/>
                </a:lnTo>
                <a:lnTo>
                  <a:pt x="1382738" y="1011025"/>
                </a:lnTo>
                <a:lnTo>
                  <a:pt x="1408627" y="975755"/>
                </a:lnTo>
                <a:lnTo>
                  <a:pt x="1431892" y="939006"/>
                </a:lnTo>
                <a:lnTo>
                  <a:pt x="1452419" y="900874"/>
                </a:lnTo>
                <a:lnTo>
                  <a:pt x="1470097" y="861457"/>
                </a:lnTo>
                <a:lnTo>
                  <a:pt x="1484813" y="820850"/>
                </a:lnTo>
                <a:lnTo>
                  <a:pt x="1496454" y="779150"/>
                </a:lnTo>
                <a:lnTo>
                  <a:pt x="1504909" y="736455"/>
                </a:lnTo>
                <a:lnTo>
                  <a:pt x="1510064" y="692860"/>
                </a:lnTo>
                <a:lnTo>
                  <a:pt x="1511808" y="648461"/>
                </a:lnTo>
                <a:lnTo>
                  <a:pt x="1510064" y="604063"/>
                </a:lnTo>
                <a:lnTo>
                  <a:pt x="1504909" y="560468"/>
                </a:lnTo>
                <a:lnTo>
                  <a:pt x="1496454" y="517773"/>
                </a:lnTo>
                <a:lnTo>
                  <a:pt x="1484813" y="476073"/>
                </a:lnTo>
                <a:lnTo>
                  <a:pt x="1470097" y="435466"/>
                </a:lnTo>
                <a:lnTo>
                  <a:pt x="1452419" y="396049"/>
                </a:lnTo>
                <a:lnTo>
                  <a:pt x="1431892" y="357917"/>
                </a:lnTo>
                <a:lnTo>
                  <a:pt x="1408627" y="321168"/>
                </a:lnTo>
                <a:lnTo>
                  <a:pt x="1382738" y="285898"/>
                </a:lnTo>
                <a:lnTo>
                  <a:pt x="1354336" y="252204"/>
                </a:lnTo>
                <a:lnTo>
                  <a:pt x="1323535" y="220182"/>
                </a:lnTo>
                <a:lnTo>
                  <a:pt x="1290446" y="189928"/>
                </a:lnTo>
                <a:lnTo>
                  <a:pt x="1255183" y="161540"/>
                </a:lnTo>
                <a:lnTo>
                  <a:pt x="1217857" y="135113"/>
                </a:lnTo>
                <a:lnTo>
                  <a:pt x="1178581" y="110745"/>
                </a:lnTo>
                <a:lnTo>
                  <a:pt x="1137468" y="88533"/>
                </a:lnTo>
                <a:lnTo>
                  <a:pt x="1094629" y="68571"/>
                </a:lnTo>
                <a:lnTo>
                  <a:pt x="1050178" y="50958"/>
                </a:lnTo>
                <a:lnTo>
                  <a:pt x="1004227" y="35790"/>
                </a:lnTo>
                <a:lnTo>
                  <a:pt x="956888" y="23163"/>
                </a:lnTo>
                <a:lnTo>
                  <a:pt x="908274" y="13174"/>
                </a:lnTo>
                <a:lnTo>
                  <a:pt x="858497" y="5919"/>
                </a:lnTo>
                <a:lnTo>
                  <a:pt x="807669" y="1495"/>
                </a:lnTo>
                <a:lnTo>
                  <a:pt x="755903" y="0"/>
                </a:lnTo>
                <a:close/>
              </a:path>
            </a:pathLst>
          </a:custGeom>
          <a:ln w="127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55883" y="4712970"/>
            <a:ext cx="1511935" cy="1297305"/>
          </a:xfrm>
          <a:custGeom>
            <a:avLst/>
            <a:gdLst/>
            <a:ahLst/>
            <a:cxnLst/>
            <a:rect l="l" t="t" r="r" b="b"/>
            <a:pathLst>
              <a:path w="1511935" h="1297304">
                <a:moveTo>
                  <a:pt x="755903" y="0"/>
                </a:moveTo>
                <a:lnTo>
                  <a:pt x="704138" y="1495"/>
                </a:lnTo>
                <a:lnTo>
                  <a:pt x="653310" y="5919"/>
                </a:lnTo>
                <a:lnTo>
                  <a:pt x="603533" y="13174"/>
                </a:lnTo>
                <a:lnTo>
                  <a:pt x="554919" y="23163"/>
                </a:lnTo>
                <a:lnTo>
                  <a:pt x="507580" y="35790"/>
                </a:lnTo>
                <a:lnTo>
                  <a:pt x="461629" y="50958"/>
                </a:lnTo>
                <a:lnTo>
                  <a:pt x="417178" y="68571"/>
                </a:lnTo>
                <a:lnTo>
                  <a:pt x="374339" y="88533"/>
                </a:lnTo>
                <a:lnTo>
                  <a:pt x="333226" y="110745"/>
                </a:lnTo>
                <a:lnTo>
                  <a:pt x="293950" y="135113"/>
                </a:lnTo>
                <a:lnTo>
                  <a:pt x="256624" y="161540"/>
                </a:lnTo>
                <a:lnTo>
                  <a:pt x="221360" y="189928"/>
                </a:lnTo>
                <a:lnTo>
                  <a:pt x="188272" y="220182"/>
                </a:lnTo>
                <a:lnTo>
                  <a:pt x="157471" y="252204"/>
                </a:lnTo>
                <a:lnTo>
                  <a:pt x="129069" y="285898"/>
                </a:lnTo>
                <a:lnTo>
                  <a:pt x="103180" y="321168"/>
                </a:lnTo>
                <a:lnTo>
                  <a:pt x="79915" y="357917"/>
                </a:lnTo>
                <a:lnTo>
                  <a:pt x="59388" y="396049"/>
                </a:lnTo>
                <a:lnTo>
                  <a:pt x="41710" y="435466"/>
                </a:lnTo>
                <a:lnTo>
                  <a:pt x="26994" y="476073"/>
                </a:lnTo>
                <a:lnTo>
                  <a:pt x="15353" y="517773"/>
                </a:lnTo>
                <a:lnTo>
                  <a:pt x="6898" y="560468"/>
                </a:lnTo>
                <a:lnTo>
                  <a:pt x="1743" y="604063"/>
                </a:lnTo>
                <a:lnTo>
                  <a:pt x="0" y="648461"/>
                </a:lnTo>
                <a:lnTo>
                  <a:pt x="1743" y="692860"/>
                </a:lnTo>
                <a:lnTo>
                  <a:pt x="6898" y="736455"/>
                </a:lnTo>
                <a:lnTo>
                  <a:pt x="15353" y="779150"/>
                </a:lnTo>
                <a:lnTo>
                  <a:pt x="26994" y="820850"/>
                </a:lnTo>
                <a:lnTo>
                  <a:pt x="41710" y="861457"/>
                </a:lnTo>
                <a:lnTo>
                  <a:pt x="59388" y="900874"/>
                </a:lnTo>
                <a:lnTo>
                  <a:pt x="79915" y="939006"/>
                </a:lnTo>
                <a:lnTo>
                  <a:pt x="103180" y="975755"/>
                </a:lnTo>
                <a:lnTo>
                  <a:pt x="129069" y="1011025"/>
                </a:lnTo>
                <a:lnTo>
                  <a:pt x="157471" y="1044719"/>
                </a:lnTo>
                <a:lnTo>
                  <a:pt x="188272" y="1076741"/>
                </a:lnTo>
                <a:lnTo>
                  <a:pt x="221360" y="1106995"/>
                </a:lnTo>
                <a:lnTo>
                  <a:pt x="256624" y="1135383"/>
                </a:lnTo>
                <a:lnTo>
                  <a:pt x="293950" y="1161810"/>
                </a:lnTo>
                <a:lnTo>
                  <a:pt x="333226" y="1186178"/>
                </a:lnTo>
                <a:lnTo>
                  <a:pt x="374339" y="1208390"/>
                </a:lnTo>
                <a:lnTo>
                  <a:pt x="417178" y="1228352"/>
                </a:lnTo>
                <a:lnTo>
                  <a:pt x="461629" y="1245965"/>
                </a:lnTo>
                <a:lnTo>
                  <a:pt x="507580" y="1261133"/>
                </a:lnTo>
                <a:lnTo>
                  <a:pt x="554919" y="1273760"/>
                </a:lnTo>
                <a:lnTo>
                  <a:pt x="603533" y="1283749"/>
                </a:lnTo>
                <a:lnTo>
                  <a:pt x="653310" y="1291004"/>
                </a:lnTo>
                <a:lnTo>
                  <a:pt x="704138" y="1295428"/>
                </a:lnTo>
                <a:lnTo>
                  <a:pt x="755903" y="1296923"/>
                </a:lnTo>
                <a:lnTo>
                  <a:pt x="807669" y="1295428"/>
                </a:lnTo>
                <a:lnTo>
                  <a:pt x="858497" y="1291004"/>
                </a:lnTo>
                <a:lnTo>
                  <a:pt x="908274" y="1283749"/>
                </a:lnTo>
                <a:lnTo>
                  <a:pt x="956888" y="1273760"/>
                </a:lnTo>
                <a:lnTo>
                  <a:pt x="1004227" y="1261133"/>
                </a:lnTo>
                <a:lnTo>
                  <a:pt x="1050178" y="1245965"/>
                </a:lnTo>
                <a:lnTo>
                  <a:pt x="1094629" y="1228352"/>
                </a:lnTo>
                <a:lnTo>
                  <a:pt x="1137468" y="1208390"/>
                </a:lnTo>
                <a:lnTo>
                  <a:pt x="1178581" y="1186178"/>
                </a:lnTo>
                <a:lnTo>
                  <a:pt x="1217857" y="1161810"/>
                </a:lnTo>
                <a:lnTo>
                  <a:pt x="1255183" y="1135383"/>
                </a:lnTo>
                <a:lnTo>
                  <a:pt x="1290446" y="1106995"/>
                </a:lnTo>
                <a:lnTo>
                  <a:pt x="1323535" y="1076741"/>
                </a:lnTo>
                <a:lnTo>
                  <a:pt x="1354336" y="1044719"/>
                </a:lnTo>
                <a:lnTo>
                  <a:pt x="1382738" y="1011025"/>
                </a:lnTo>
                <a:lnTo>
                  <a:pt x="1408627" y="975755"/>
                </a:lnTo>
                <a:lnTo>
                  <a:pt x="1431892" y="939006"/>
                </a:lnTo>
                <a:lnTo>
                  <a:pt x="1452419" y="900874"/>
                </a:lnTo>
                <a:lnTo>
                  <a:pt x="1470097" y="861457"/>
                </a:lnTo>
                <a:lnTo>
                  <a:pt x="1484813" y="820850"/>
                </a:lnTo>
                <a:lnTo>
                  <a:pt x="1496454" y="779150"/>
                </a:lnTo>
                <a:lnTo>
                  <a:pt x="1504909" y="736455"/>
                </a:lnTo>
                <a:lnTo>
                  <a:pt x="1510064" y="692860"/>
                </a:lnTo>
                <a:lnTo>
                  <a:pt x="1511808" y="648461"/>
                </a:lnTo>
                <a:lnTo>
                  <a:pt x="1510064" y="604063"/>
                </a:lnTo>
                <a:lnTo>
                  <a:pt x="1504909" y="560468"/>
                </a:lnTo>
                <a:lnTo>
                  <a:pt x="1496454" y="517773"/>
                </a:lnTo>
                <a:lnTo>
                  <a:pt x="1484813" y="476073"/>
                </a:lnTo>
                <a:lnTo>
                  <a:pt x="1470097" y="435466"/>
                </a:lnTo>
                <a:lnTo>
                  <a:pt x="1452419" y="396049"/>
                </a:lnTo>
                <a:lnTo>
                  <a:pt x="1431892" y="357917"/>
                </a:lnTo>
                <a:lnTo>
                  <a:pt x="1408627" y="321168"/>
                </a:lnTo>
                <a:lnTo>
                  <a:pt x="1382738" y="285898"/>
                </a:lnTo>
                <a:lnTo>
                  <a:pt x="1354336" y="252204"/>
                </a:lnTo>
                <a:lnTo>
                  <a:pt x="1323535" y="220182"/>
                </a:lnTo>
                <a:lnTo>
                  <a:pt x="1290446" y="189928"/>
                </a:lnTo>
                <a:lnTo>
                  <a:pt x="1255183" y="161540"/>
                </a:lnTo>
                <a:lnTo>
                  <a:pt x="1217857" y="135113"/>
                </a:lnTo>
                <a:lnTo>
                  <a:pt x="1178581" y="110745"/>
                </a:lnTo>
                <a:lnTo>
                  <a:pt x="1137468" y="88533"/>
                </a:lnTo>
                <a:lnTo>
                  <a:pt x="1094629" y="68571"/>
                </a:lnTo>
                <a:lnTo>
                  <a:pt x="1050178" y="50958"/>
                </a:lnTo>
                <a:lnTo>
                  <a:pt x="1004227" y="35790"/>
                </a:lnTo>
                <a:lnTo>
                  <a:pt x="956888" y="23163"/>
                </a:lnTo>
                <a:lnTo>
                  <a:pt x="908274" y="13174"/>
                </a:lnTo>
                <a:lnTo>
                  <a:pt x="858497" y="5919"/>
                </a:lnTo>
                <a:lnTo>
                  <a:pt x="807669" y="1495"/>
                </a:lnTo>
                <a:lnTo>
                  <a:pt x="755903" y="0"/>
                </a:lnTo>
                <a:close/>
              </a:path>
            </a:pathLst>
          </a:custGeom>
          <a:ln w="12700">
            <a:solidFill>
              <a:srgbClr val="EE2B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984387" y="5801166"/>
            <a:ext cx="7112000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313305">
              <a:lnSpc>
                <a:spcPct val="137200"/>
              </a:lnSpc>
            </a:pPr>
            <a:r>
              <a:rPr dirty="0" sz="1800">
                <a:solidFill>
                  <a:srgbClr val="EE2B0A"/>
                </a:solidFill>
                <a:latin typeface="Times New Roman"/>
                <a:cs typeface="Times New Roman"/>
              </a:rPr>
              <a:t>P=56</a:t>
            </a:r>
            <a:r>
              <a:rPr dirty="0" sz="1800" spc="-5">
                <a:solidFill>
                  <a:srgbClr val="EE2B0A"/>
                </a:solidFill>
                <a:latin typeface="SimSun"/>
                <a:cs typeface="SimSun"/>
              </a:rPr>
              <a:t>，拐角点开始突出 </a:t>
            </a: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结论：低阶系数能够反映大体形状，高阶系数可以精确定义形状特征，</a:t>
            </a:r>
            <a:endParaRPr sz="1800">
              <a:latin typeface="SimSun"/>
              <a:cs typeface="SimSun"/>
            </a:endParaRPr>
          </a:p>
          <a:p>
            <a:pPr marL="697865">
              <a:lnSpc>
                <a:spcPts val="2155"/>
              </a:lnSpc>
              <a:spcBef>
                <a:spcPts val="965"/>
              </a:spcBef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少数傅里叶描述子携带了形状信息，能够反映边界的大略本质。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33196"/>
            <a:ext cx="7794625" cy="409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588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傅里叶描述符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10">
                <a:latin typeface="NSimSun"/>
                <a:cs typeface="NSimSun"/>
              </a:rPr>
              <a:t>3）使用价值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ct val="10000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（1）较少的傅里叶描述子（如4个），就 可以获取边界本质的整体轮廓</a:t>
            </a:r>
            <a:endParaRPr sz="3200">
              <a:latin typeface="NSimSun"/>
              <a:cs typeface="NSimSun"/>
            </a:endParaRPr>
          </a:p>
          <a:p>
            <a:pPr marL="755650" marR="207645" indent="-286385">
              <a:lnSpc>
                <a:spcPct val="100000"/>
              </a:lnSpc>
              <a:spcBef>
                <a:spcPts val="760"/>
              </a:spcBef>
            </a:pPr>
            <a:r>
              <a:rPr dirty="0" sz="3200" spc="-5">
                <a:latin typeface="NSimSun"/>
                <a:cs typeface="NSimSun"/>
              </a:rPr>
              <a:t>（2）这些带有边界信息的描述子，可以 用来区分明显不同的边界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6328" y="1676146"/>
            <a:ext cx="7950200" cy="2233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88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傅里叶描述符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660"/>
              </a:spcBef>
              <a:tabLst>
                <a:tab pos="933450" algn="l"/>
              </a:tabLst>
            </a:pPr>
            <a:r>
              <a:rPr dirty="0" sz="20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0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NSimSun"/>
                <a:cs typeface="NSimSun"/>
              </a:rPr>
              <a:t>4）优点</a:t>
            </a:r>
            <a:endParaRPr sz="2800">
              <a:latin typeface="NSimSun"/>
              <a:cs typeface="NSimSun"/>
            </a:endParaRPr>
          </a:p>
          <a:p>
            <a:pPr marL="755650" marR="5080" indent="-285750">
              <a:lnSpc>
                <a:spcPct val="100000"/>
              </a:lnSpc>
              <a:spcBef>
                <a:spcPts val="560"/>
              </a:spcBef>
            </a:pPr>
            <a:r>
              <a:rPr dirty="0" sz="2400">
                <a:latin typeface="NSimSun"/>
                <a:cs typeface="NSimSun"/>
              </a:rPr>
              <a:t>（1）使用复数作为描述符，对于旋转、平移、缩放等操 作和起始点的选取不十分敏感。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35"/>
              </a:lnSpc>
              <a:spcBef>
                <a:spcPts val="570"/>
              </a:spcBef>
            </a:pPr>
            <a:r>
              <a:rPr dirty="0" sz="2400">
                <a:latin typeface="NSimSun"/>
                <a:cs typeface="NSimSun"/>
              </a:rPr>
              <a:t>（2）几何变换的描述子可通过对函数作简单变换来获得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94152" y="4124134"/>
          <a:ext cx="5529580" cy="276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/>
                <a:gridCol w="3886187"/>
              </a:tblGrid>
              <a:tr h="455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几何变换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17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傅里叶描述子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5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原形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a(u)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5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旋转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a</a:t>
                      </a:r>
                      <a:r>
                        <a:rPr dirty="0" baseline="-20833" sz="2400">
                          <a:latin typeface="NSimSun"/>
                          <a:cs typeface="NSimSun"/>
                        </a:rPr>
                        <a:t>r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(u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)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=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a(u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)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e</a:t>
                      </a:r>
                      <a:r>
                        <a:rPr dirty="0" baseline="24305" sz="2400" spc="-7">
                          <a:latin typeface="NSimSun"/>
                          <a:cs typeface="NSimSun"/>
                        </a:rPr>
                        <a:t>j</a:t>
                      </a:r>
                      <a:r>
                        <a:rPr dirty="0" baseline="24305" sz="2400">
                          <a:latin typeface="Symbol"/>
                          <a:cs typeface="Symbol"/>
                        </a:rPr>
                        <a:t></a:t>
                      </a:r>
                      <a:endParaRPr baseline="24305" sz="240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5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平移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a</a:t>
                      </a:r>
                      <a:r>
                        <a:rPr dirty="0" baseline="-20833" sz="2400">
                          <a:latin typeface="NSimSun"/>
                          <a:cs typeface="NSimSun"/>
                        </a:rPr>
                        <a:t>t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(u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)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=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a(u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)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+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400" spc="-5">
                          <a:latin typeface="Symbol"/>
                          <a:cs typeface="Symbol"/>
                        </a:rPr>
                        <a:t></a:t>
                      </a:r>
                      <a:r>
                        <a:rPr dirty="0" baseline="-20833" sz="2400" spc="-7">
                          <a:latin typeface="NSimSun"/>
                          <a:cs typeface="NSimSun"/>
                        </a:rPr>
                        <a:t>x</a:t>
                      </a:r>
                      <a:r>
                        <a:rPr dirty="0" baseline="-20833" sz="2400">
                          <a:latin typeface="NSimSun"/>
                          <a:cs typeface="NSimSun"/>
                        </a:rPr>
                        <a:t>y</a:t>
                      </a:r>
                      <a:r>
                        <a:rPr dirty="0" sz="2400">
                          <a:latin typeface="Symbol"/>
                          <a:cs typeface="Symbol"/>
                        </a:rPr>
                        <a:t>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(u)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4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缩放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a</a:t>
                      </a:r>
                      <a:r>
                        <a:rPr dirty="0" baseline="-20833" sz="2400">
                          <a:latin typeface="NSimSun"/>
                          <a:cs typeface="NSimSun"/>
                        </a:rPr>
                        <a:t>s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(u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)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=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400" spc="-5">
                          <a:latin typeface="Symbol"/>
                          <a:cs typeface="Symbol"/>
                        </a:rPr>
                        <a:t>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a(u)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56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起点</a:t>
                      </a:r>
                      <a:endParaRPr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>
                          <a:latin typeface="NSimSun"/>
                          <a:cs typeface="NSimSun"/>
                        </a:rPr>
                        <a:t>a</a:t>
                      </a:r>
                      <a:r>
                        <a:rPr dirty="0" baseline="-20833" sz="2400">
                          <a:latin typeface="NSimSun"/>
                          <a:cs typeface="NSimSun"/>
                        </a:rPr>
                        <a:t>p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(u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)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=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a(u</a:t>
                      </a:r>
                      <a:r>
                        <a:rPr dirty="0" sz="2400">
                          <a:latin typeface="NSimSun"/>
                          <a:cs typeface="NSimSun"/>
                        </a:rPr>
                        <a:t>)</a:t>
                      </a:r>
                      <a:r>
                        <a:rPr dirty="0" sz="2400" spc="-5">
                          <a:latin typeface="NSimSun"/>
                          <a:cs typeface="NSimSun"/>
                        </a:rPr>
                        <a:t> e</a:t>
                      </a:r>
                      <a:r>
                        <a:rPr dirty="0" baseline="24305" sz="2400">
                          <a:latin typeface="NSimSun"/>
                          <a:cs typeface="NSimSun"/>
                        </a:rPr>
                        <a:t>-j</a:t>
                      </a:r>
                      <a:r>
                        <a:rPr dirty="0" baseline="24305" sz="2400" spc="-7">
                          <a:latin typeface="NSimSun"/>
                          <a:cs typeface="NSimSun"/>
                        </a:rPr>
                        <a:t>2</a:t>
                      </a:r>
                      <a:r>
                        <a:rPr dirty="0" baseline="24305" sz="2400" spc="-7">
                          <a:latin typeface="Symbol"/>
                          <a:cs typeface="Symbol"/>
                        </a:rPr>
                        <a:t></a:t>
                      </a:r>
                      <a:r>
                        <a:rPr dirty="0" baseline="24305" sz="2400">
                          <a:latin typeface="NSimSun"/>
                          <a:cs typeface="NSimSun"/>
                        </a:rPr>
                        <a:t>k</a:t>
                      </a:r>
                      <a:r>
                        <a:rPr dirty="0" baseline="25252" sz="1650" spc="-7">
                          <a:latin typeface="NSimSun"/>
                          <a:cs typeface="NSimSun"/>
                        </a:rPr>
                        <a:t>0</a:t>
                      </a:r>
                      <a:r>
                        <a:rPr dirty="0" baseline="24305" sz="2400" spc="-7">
                          <a:latin typeface="NSimSun"/>
                          <a:cs typeface="NSimSun"/>
                        </a:rPr>
                        <a:t>u/N</a:t>
                      </a:r>
                      <a:endParaRPr baseline="24305" sz="24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88933" y="667359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88933" y="667359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65133" y="652119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65133" y="652119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1333" y="6444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1333" y="6444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17533" y="6368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17533" y="6368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93733" y="6216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93733" y="6216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46133" y="6140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46133" y="6140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22333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22333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98533" y="5987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98533" y="5987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050933" y="5911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50933" y="5911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27133" y="5835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27133" y="5835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13226" y="5759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13226" y="5759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656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656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418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418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5942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942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466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466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8990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8990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514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514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038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03839" y="5682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80039" y="5759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80039" y="5759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3054"/>
                </a:lnTo>
                <a:lnTo>
                  <a:pt x="11049" y="65151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717933" y="6614921"/>
            <a:ext cx="3732529" cy="86360"/>
          </a:xfrm>
          <a:custGeom>
            <a:avLst/>
            <a:gdLst/>
            <a:ahLst/>
            <a:cxnLst/>
            <a:rect l="l" t="t" r="r" b="b"/>
            <a:pathLst>
              <a:path w="3732529" h="86359">
                <a:moveTo>
                  <a:pt x="3661410" y="57150"/>
                </a:moveTo>
                <a:lnTo>
                  <a:pt x="3661410" y="28956"/>
                </a:lnTo>
                <a:lnTo>
                  <a:pt x="0" y="44196"/>
                </a:lnTo>
                <a:lnTo>
                  <a:pt x="762" y="73152"/>
                </a:lnTo>
                <a:lnTo>
                  <a:pt x="3661410" y="57150"/>
                </a:lnTo>
                <a:close/>
              </a:path>
              <a:path w="3732529" h="86359">
                <a:moveTo>
                  <a:pt x="3732276" y="42672"/>
                </a:moveTo>
                <a:lnTo>
                  <a:pt x="3646932" y="0"/>
                </a:lnTo>
                <a:lnTo>
                  <a:pt x="3646932" y="29016"/>
                </a:lnTo>
                <a:lnTo>
                  <a:pt x="3661410" y="28956"/>
                </a:lnTo>
                <a:lnTo>
                  <a:pt x="3661410" y="78737"/>
                </a:lnTo>
                <a:lnTo>
                  <a:pt x="3732276" y="42672"/>
                </a:lnTo>
                <a:close/>
              </a:path>
              <a:path w="3732529" h="86359">
                <a:moveTo>
                  <a:pt x="3661410" y="78737"/>
                </a:moveTo>
                <a:lnTo>
                  <a:pt x="3661410" y="57150"/>
                </a:lnTo>
                <a:lnTo>
                  <a:pt x="3646932" y="57213"/>
                </a:lnTo>
                <a:lnTo>
                  <a:pt x="3646932" y="86106"/>
                </a:lnTo>
                <a:lnTo>
                  <a:pt x="3661410" y="78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56261" y="5454396"/>
            <a:ext cx="86360" cy="1371600"/>
          </a:xfrm>
          <a:custGeom>
            <a:avLst/>
            <a:gdLst/>
            <a:ahLst/>
            <a:cxnLst/>
            <a:rect l="l" t="t" r="r" b="b"/>
            <a:pathLst>
              <a:path w="86360" h="1371600">
                <a:moveTo>
                  <a:pt x="86106" y="85343"/>
                </a:moveTo>
                <a:lnTo>
                  <a:pt x="42672" y="0"/>
                </a:lnTo>
                <a:lnTo>
                  <a:pt x="0" y="85343"/>
                </a:lnTo>
                <a:lnTo>
                  <a:pt x="28956" y="85343"/>
                </a:lnTo>
                <a:lnTo>
                  <a:pt x="28956" y="71627"/>
                </a:lnTo>
                <a:lnTo>
                  <a:pt x="57150" y="71627"/>
                </a:lnTo>
                <a:lnTo>
                  <a:pt x="57150" y="85343"/>
                </a:lnTo>
                <a:lnTo>
                  <a:pt x="86106" y="85343"/>
                </a:lnTo>
                <a:close/>
              </a:path>
              <a:path w="86360" h="1371600">
                <a:moveTo>
                  <a:pt x="57150" y="85343"/>
                </a:moveTo>
                <a:lnTo>
                  <a:pt x="57150" y="71627"/>
                </a:lnTo>
                <a:lnTo>
                  <a:pt x="28956" y="71627"/>
                </a:lnTo>
                <a:lnTo>
                  <a:pt x="28956" y="85343"/>
                </a:lnTo>
                <a:lnTo>
                  <a:pt x="57150" y="85343"/>
                </a:lnTo>
                <a:close/>
              </a:path>
              <a:path w="86360" h="1371600">
                <a:moveTo>
                  <a:pt x="57150" y="1371600"/>
                </a:moveTo>
                <a:lnTo>
                  <a:pt x="57150" y="85343"/>
                </a:lnTo>
                <a:lnTo>
                  <a:pt x="28956" y="85343"/>
                </a:lnTo>
                <a:lnTo>
                  <a:pt x="28956" y="1371600"/>
                </a:lnTo>
                <a:lnTo>
                  <a:pt x="57150" y="137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175133" y="652119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175133" y="652119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51321" y="6444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251321" y="6444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327521" y="6368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27521" y="6368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03721" y="6292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403721" y="6292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56120" y="6216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556120" y="6216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632320" y="6140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632320" y="6140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7847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7847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8609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609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0133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0133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1657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1657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3181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3181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4705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470520" y="6063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622920" y="6140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622920" y="6140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699120" y="6140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699120" y="61401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851520" y="6216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851520" y="62163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927720" y="6292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927720" y="6292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003920" y="6368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003920" y="63687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080120" y="6444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080120" y="64449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156333" y="652119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156333" y="652119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467" y="2952"/>
                </a:lnTo>
                <a:lnTo>
                  <a:pt x="11334" y="11049"/>
                </a:lnTo>
                <a:lnTo>
                  <a:pt x="3059" y="23145"/>
                </a:lnTo>
                <a:lnTo>
                  <a:pt x="0" y="38100"/>
                </a:lnTo>
                <a:lnTo>
                  <a:pt x="3059" y="53054"/>
                </a:lnTo>
                <a:lnTo>
                  <a:pt x="11334" y="65151"/>
                </a:lnTo>
                <a:lnTo>
                  <a:pt x="23467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1" y="65151"/>
                </a:lnTo>
                <a:lnTo>
                  <a:pt x="73247" y="53054"/>
                </a:lnTo>
                <a:lnTo>
                  <a:pt x="76200" y="38100"/>
                </a:lnTo>
                <a:lnTo>
                  <a:pt x="73247" y="23145"/>
                </a:lnTo>
                <a:lnTo>
                  <a:pt x="65151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292743" y="5680709"/>
            <a:ext cx="2444750" cy="1158240"/>
          </a:xfrm>
          <a:custGeom>
            <a:avLst/>
            <a:gdLst/>
            <a:ahLst/>
            <a:cxnLst/>
            <a:rect l="l" t="t" r="r" b="b"/>
            <a:pathLst>
              <a:path w="2444750" h="1158240">
                <a:moveTo>
                  <a:pt x="2372858" y="51795"/>
                </a:moveTo>
                <a:lnTo>
                  <a:pt x="2360666" y="25887"/>
                </a:lnTo>
                <a:lnTo>
                  <a:pt x="0" y="1132332"/>
                </a:lnTo>
                <a:lnTo>
                  <a:pt x="12192" y="1158240"/>
                </a:lnTo>
                <a:lnTo>
                  <a:pt x="2372858" y="51795"/>
                </a:lnTo>
                <a:close/>
              </a:path>
              <a:path w="2444750" h="1158240">
                <a:moveTo>
                  <a:pt x="2444496" y="2286"/>
                </a:moveTo>
                <a:lnTo>
                  <a:pt x="2348484" y="0"/>
                </a:lnTo>
                <a:lnTo>
                  <a:pt x="2360666" y="25887"/>
                </a:lnTo>
                <a:lnTo>
                  <a:pt x="2373630" y="19812"/>
                </a:lnTo>
                <a:lnTo>
                  <a:pt x="2385822" y="45720"/>
                </a:lnTo>
                <a:lnTo>
                  <a:pt x="2385822" y="76756"/>
                </a:lnTo>
                <a:lnTo>
                  <a:pt x="2444496" y="2286"/>
                </a:lnTo>
                <a:close/>
              </a:path>
              <a:path w="2444750" h="1158240">
                <a:moveTo>
                  <a:pt x="2385822" y="45720"/>
                </a:moveTo>
                <a:lnTo>
                  <a:pt x="2373630" y="19812"/>
                </a:lnTo>
                <a:lnTo>
                  <a:pt x="2360666" y="25887"/>
                </a:lnTo>
                <a:lnTo>
                  <a:pt x="2372858" y="51795"/>
                </a:lnTo>
                <a:lnTo>
                  <a:pt x="2385822" y="45720"/>
                </a:lnTo>
                <a:close/>
              </a:path>
              <a:path w="2444750" h="1158240">
                <a:moveTo>
                  <a:pt x="2385822" y="76756"/>
                </a:moveTo>
                <a:lnTo>
                  <a:pt x="2385822" y="45720"/>
                </a:lnTo>
                <a:lnTo>
                  <a:pt x="2372858" y="51795"/>
                </a:lnTo>
                <a:lnTo>
                  <a:pt x="2385060" y="77724"/>
                </a:lnTo>
                <a:lnTo>
                  <a:pt x="2385822" y="76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900313" y="5682996"/>
            <a:ext cx="478790" cy="1148715"/>
          </a:xfrm>
          <a:custGeom>
            <a:avLst/>
            <a:gdLst/>
            <a:ahLst/>
            <a:cxnLst/>
            <a:rect l="l" t="t" r="r" b="b"/>
            <a:pathLst>
              <a:path w="478789" h="1148715">
                <a:moveTo>
                  <a:pt x="79248" y="64008"/>
                </a:moveTo>
                <a:lnTo>
                  <a:pt x="7620" y="0"/>
                </a:lnTo>
                <a:lnTo>
                  <a:pt x="0" y="95250"/>
                </a:lnTo>
                <a:lnTo>
                  <a:pt x="21336" y="86838"/>
                </a:lnTo>
                <a:lnTo>
                  <a:pt x="21336" y="71628"/>
                </a:lnTo>
                <a:lnTo>
                  <a:pt x="48006" y="60960"/>
                </a:lnTo>
                <a:lnTo>
                  <a:pt x="53313" y="74232"/>
                </a:lnTo>
                <a:lnTo>
                  <a:pt x="79248" y="64008"/>
                </a:lnTo>
                <a:close/>
              </a:path>
              <a:path w="478789" h="1148715">
                <a:moveTo>
                  <a:pt x="53313" y="74232"/>
                </a:moveTo>
                <a:lnTo>
                  <a:pt x="48006" y="60960"/>
                </a:lnTo>
                <a:lnTo>
                  <a:pt x="21336" y="71628"/>
                </a:lnTo>
                <a:lnTo>
                  <a:pt x="26589" y="84767"/>
                </a:lnTo>
                <a:lnTo>
                  <a:pt x="53313" y="74232"/>
                </a:lnTo>
                <a:close/>
              </a:path>
              <a:path w="478789" h="1148715">
                <a:moveTo>
                  <a:pt x="26589" y="84767"/>
                </a:moveTo>
                <a:lnTo>
                  <a:pt x="21336" y="71628"/>
                </a:lnTo>
                <a:lnTo>
                  <a:pt x="21336" y="86838"/>
                </a:lnTo>
                <a:lnTo>
                  <a:pt x="26589" y="84767"/>
                </a:lnTo>
                <a:close/>
              </a:path>
              <a:path w="478789" h="1148715">
                <a:moveTo>
                  <a:pt x="478536" y="1137666"/>
                </a:moveTo>
                <a:lnTo>
                  <a:pt x="53313" y="74232"/>
                </a:lnTo>
                <a:lnTo>
                  <a:pt x="26589" y="84767"/>
                </a:lnTo>
                <a:lnTo>
                  <a:pt x="451866" y="1148334"/>
                </a:lnTo>
                <a:lnTo>
                  <a:pt x="478536" y="11376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794627" y="6063996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870827" y="6140196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023227" y="6063996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175627" y="6063996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632827" y="6216396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480427" y="6140196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328027" y="6140196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709027" y="6216396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861427" y="6216396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937627" y="6368796"/>
            <a:ext cx="0" cy="304800"/>
          </a:xfrm>
          <a:custGeom>
            <a:avLst/>
            <a:gdLst/>
            <a:ahLst/>
            <a:cxnLst/>
            <a:rect l="l" t="t" r="r" b="b"/>
            <a:pathLst>
              <a:path w="0"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642227" y="6216396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566027" y="6292596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413627" y="6368796"/>
            <a:ext cx="0" cy="304800"/>
          </a:xfrm>
          <a:custGeom>
            <a:avLst/>
            <a:gdLst/>
            <a:ahLst/>
            <a:cxnLst/>
            <a:rect l="l" t="t" r="r" b="b"/>
            <a:pathLst>
              <a:path w="0"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337427" y="6444996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261227" y="6444996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013827" y="6444996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090027" y="6444996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166227" y="6521195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185027" y="6521195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3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1681098" y="1724914"/>
            <a:ext cx="7922895" cy="4903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矩量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基本思想：</a:t>
            </a:r>
            <a:endParaRPr sz="3200">
              <a:latin typeface="NSimSun"/>
              <a:cs typeface="NSimSun"/>
            </a:endParaRPr>
          </a:p>
          <a:p>
            <a:pPr algn="just" marL="1155700" marR="5080" indent="659765">
              <a:lnSpc>
                <a:spcPct val="100000"/>
              </a:lnSpc>
              <a:spcBef>
                <a:spcPts val="665"/>
              </a:spcBef>
            </a:pPr>
            <a:r>
              <a:rPr dirty="0" sz="2800" spc="20">
                <a:latin typeface="NSimSun"/>
                <a:cs typeface="NSimSun"/>
              </a:rPr>
              <a:t>将描述形状的任务减少至描述一个一维 </a:t>
            </a:r>
            <a:r>
              <a:rPr dirty="0" sz="2800" spc="160">
                <a:latin typeface="NSimSun"/>
                <a:cs typeface="NSimSun"/>
              </a:rPr>
              <a:t>函数，边界段和特征的形状可以用矩</a:t>
            </a:r>
            <a:r>
              <a:rPr dirty="0" sz="2800" spc="140">
                <a:latin typeface="NSimSun"/>
                <a:cs typeface="NSimSun"/>
              </a:rPr>
              <a:t>量</a:t>
            </a:r>
            <a:r>
              <a:rPr dirty="0" sz="2800">
                <a:latin typeface="NSimSun"/>
                <a:cs typeface="NSimSun"/>
              </a:rPr>
              <a:t>来</a:t>
            </a:r>
            <a:r>
              <a:rPr dirty="0" sz="2800">
                <a:latin typeface="NSimSun"/>
                <a:cs typeface="NSimSun"/>
              </a:rPr>
              <a:t> </a:t>
            </a:r>
            <a:r>
              <a:rPr dirty="0" sz="2800" spc="-5">
                <a:latin typeface="NSimSun"/>
                <a:cs typeface="NSimSun"/>
              </a:rPr>
              <a:t>量化地描述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70"/>
              </a:spcBef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NSimSun"/>
                <a:cs typeface="NSimSun"/>
              </a:rPr>
              <a:t>矩量的定义：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ts val="3070"/>
              </a:lnSpc>
              <a:spcBef>
                <a:spcPts val="660"/>
              </a:spcBef>
            </a:pPr>
            <a:r>
              <a:rPr dirty="0" sz="2800">
                <a:latin typeface="Times New Roman"/>
                <a:cs typeface="Times New Roman"/>
              </a:rPr>
              <a:t>•</a:t>
            </a:r>
            <a:r>
              <a:rPr dirty="0" sz="2800" spc="114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NSimSun"/>
                <a:cs typeface="NSimSun"/>
              </a:rPr>
              <a:t>把边界当作直方图函数：g(r)</a:t>
            </a:r>
            <a:endParaRPr sz="2800">
              <a:latin typeface="NSimSun"/>
              <a:cs typeface="NSimSun"/>
            </a:endParaRPr>
          </a:p>
          <a:p>
            <a:pPr algn="ctr" marL="514984">
              <a:lnSpc>
                <a:spcPts val="3070"/>
              </a:lnSpc>
            </a:pPr>
            <a:r>
              <a:rPr dirty="0" sz="2800" b="1">
                <a:solidFill>
                  <a:srgbClr val="3333CC"/>
                </a:solidFill>
                <a:latin typeface="Times New Roman"/>
                <a:cs typeface="Times New Roman"/>
              </a:rPr>
              <a:t>g(r)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3950">
              <a:latin typeface="Times New Roman"/>
              <a:cs typeface="Times New Roman"/>
            </a:endParaRPr>
          </a:p>
          <a:p>
            <a:pPr algn="r" marR="182880">
              <a:lnSpc>
                <a:spcPct val="100000"/>
              </a:lnSpc>
            </a:pPr>
            <a:r>
              <a:rPr dirty="0" sz="2800" b="1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1891791"/>
            <a:ext cx="6280785" cy="266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88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矩量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矩量的定义：</a:t>
            </a:r>
            <a:endParaRPr sz="3200">
              <a:latin typeface="NSimSun"/>
              <a:cs typeface="NSimSun"/>
            </a:endParaRPr>
          </a:p>
          <a:p>
            <a:pPr algn="ctr" marL="990600">
              <a:lnSpc>
                <a:spcPct val="100000"/>
              </a:lnSpc>
              <a:spcBef>
                <a:spcPts val="2655"/>
              </a:spcBef>
            </a:pPr>
            <a:r>
              <a:rPr dirty="0" sz="2100">
                <a:latin typeface="NSimSun"/>
                <a:cs typeface="NSimSun"/>
              </a:rPr>
              <a:t>L</a:t>
            </a:r>
            <a:endParaRPr sz="2100">
              <a:latin typeface="NSimSun"/>
              <a:cs typeface="NSimSun"/>
            </a:endParaRPr>
          </a:p>
          <a:p>
            <a:pPr marL="1841500">
              <a:lnSpc>
                <a:spcPct val="100000"/>
              </a:lnSpc>
              <a:spcBef>
                <a:spcPts val="30"/>
              </a:spcBef>
            </a:pPr>
            <a:r>
              <a:rPr dirty="0" sz="3200" b="1">
                <a:latin typeface="Symbol"/>
                <a:cs typeface="Symbol"/>
              </a:rPr>
              <a:t></a:t>
            </a:r>
            <a:r>
              <a:rPr dirty="0" baseline="-21164" sz="3150" spc="-7">
                <a:latin typeface="NSimSun"/>
                <a:cs typeface="NSimSun"/>
              </a:rPr>
              <a:t>n</a:t>
            </a:r>
            <a:r>
              <a:rPr dirty="0" sz="3200" spc="-5">
                <a:latin typeface="NSimSun"/>
                <a:cs typeface="NSimSun"/>
              </a:rPr>
              <a:t>(r)</a:t>
            </a:r>
            <a:r>
              <a:rPr dirty="0" sz="3200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10" b="1">
                <a:latin typeface="NSimSun"/>
                <a:cs typeface="NSimSun"/>
              </a:rPr>
              <a:t>∑</a:t>
            </a:r>
            <a:r>
              <a:rPr dirty="0" sz="3200" spc="-5">
                <a:latin typeface="NSimSun"/>
                <a:cs typeface="NSimSun"/>
              </a:rPr>
              <a:t>(r</a:t>
            </a:r>
            <a:r>
              <a:rPr dirty="0" baseline="-21164" sz="3150">
                <a:latin typeface="NSimSun"/>
                <a:cs typeface="NSimSun"/>
              </a:rPr>
              <a:t>i</a:t>
            </a:r>
            <a:r>
              <a:rPr dirty="0" sz="3200" spc="-5">
                <a:latin typeface="NSimSun"/>
                <a:cs typeface="NSimSun"/>
              </a:rPr>
              <a:t>-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m)</a:t>
            </a:r>
            <a:r>
              <a:rPr dirty="0" baseline="26455" sz="3150" spc="-15">
                <a:latin typeface="NSimSun"/>
                <a:cs typeface="NSimSun"/>
              </a:rPr>
              <a:t>n</a:t>
            </a:r>
            <a:r>
              <a:rPr dirty="0" sz="3200" spc="-5">
                <a:latin typeface="NSimSun"/>
                <a:cs typeface="NSimSun"/>
              </a:rPr>
              <a:t>g(r</a:t>
            </a:r>
            <a:r>
              <a:rPr dirty="0" baseline="-21164" sz="3150" spc="-15">
                <a:latin typeface="NSimSun"/>
                <a:cs typeface="NSimSun"/>
              </a:rPr>
              <a:t>i</a:t>
            </a:r>
            <a:r>
              <a:rPr dirty="0" sz="3200" spc="-5">
                <a:latin typeface="NSimSun"/>
                <a:cs typeface="NSimSun"/>
              </a:rPr>
              <a:t>)</a:t>
            </a:r>
            <a:endParaRPr sz="3200">
              <a:latin typeface="NSimSun"/>
              <a:cs typeface="NSimSun"/>
            </a:endParaRPr>
          </a:p>
          <a:p>
            <a:pPr algn="ctr" marL="851535">
              <a:lnSpc>
                <a:spcPts val="2495"/>
              </a:lnSpc>
              <a:spcBef>
                <a:spcPts val="1010"/>
              </a:spcBef>
            </a:pPr>
            <a:r>
              <a:rPr dirty="0" sz="2100" spc="-5">
                <a:latin typeface="NSimSun"/>
                <a:cs typeface="NSimSun"/>
              </a:rPr>
              <a:t>i=1</a:t>
            </a:r>
            <a:endParaRPr sz="21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0648" y="4469879"/>
            <a:ext cx="15875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95"/>
              </a:lnSpc>
            </a:pPr>
            <a:r>
              <a:rPr dirty="0" sz="2100">
                <a:latin typeface="NSimSun"/>
                <a:cs typeface="NSimSun"/>
              </a:rPr>
              <a:t>L</a:t>
            </a:r>
            <a:endParaRPr sz="21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5498" y="4812538"/>
            <a:ext cx="8382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其中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9186" y="4812538"/>
            <a:ext cx="2527935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latin typeface="NSimSun"/>
                <a:cs typeface="NSimSun"/>
              </a:rPr>
              <a:t>m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</a:rPr>
              <a:t>=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10" b="1">
                <a:latin typeface="NSimSun"/>
                <a:cs typeface="NSimSun"/>
              </a:rPr>
              <a:t>∑</a:t>
            </a:r>
            <a:r>
              <a:rPr dirty="0" sz="3200" spc="-5">
                <a:latin typeface="NSimSun"/>
                <a:cs typeface="NSimSun"/>
              </a:rPr>
              <a:t>r</a:t>
            </a:r>
            <a:r>
              <a:rPr dirty="0" baseline="-21164" sz="3150">
                <a:latin typeface="NSimSun"/>
                <a:cs typeface="NSimSun"/>
              </a:rPr>
              <a:t>i</a:t>
            </a:r>
            <a:r>
              <a:rPr dirty="0" sz="3200" spc="-5">
                <a:latin typeface="NSimSun"/>
                <a:cs typeface="NSimSun"/>
              </a:rPr>
              <a:t>g(r</a:t>
            </a:r>
            <a:r>
              <a:rPr dirty="0" baseline="-21164" sz="3150">
                <a:latin typeface="NSimSun"/>
                <a:cs typeface="NSimSun"/>
              </a:rPr>
              <a:t>i</a:t>
            </a:r>
            <a:r>
              <a:rPr dirty="0" sz="3200" spc="-5">
                <a:latin typeface="NSimSun"/>
                <a:cs typeface="NSimSun"/>
              </a:rPr>
              <a:t>)</a:t>
            </a:r>
            <a:endParaRPr sz="3200">
              <a:latin typeface="NSimSun"/>
              <a:cs typeface="NSimSun"/>
            </a:endParaRPr>
          </a:p>
          <a:p>
            <a:pPr algn="ctr" marR="264795">
              <a:lnSpc>
                <a:spcPts val="2495"/>
              </a:lnSpc>
              <a:spcBef>
                <a:spcPts val="860"/>
              </a:spcBef>
            </a:pPr>
            <a:r>
              <a:rPr dirty="0" sz="2100" spc="-5">
                <a:latin typeface="NSimSun"/>
                <a:cs typeface="NSimSun"/>
              </a:rPr>
              <a:t>i=1</a:t>
            </a:r>
            <a:endParaRPr sz="21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5498" y="5943864"/>
            <a:ext cx="7004684" cy="1000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marR="5080" indent="-228600">
              <a:lnSpc>
                <a:spcPct val="103800"/>
              </a:lnSpc>
            </a:pPr>
            <a:r>
              <a:rPr dirty="0" sz="3200" spc="50">
                <a:latin typeface="NSimSun"/>
                <a:cs typeface="NSimSun"/>
              </a:rPr>
              <a:t>这里L是边界上点的数目</a:t>
            </a:r>
            <a:r>
              <a:rPr dirty="0" sz="3200" spc="-5">
                <a:latin typeface="NSimSun"/>
                <a:cs typeface="NSimSun"/>
              </a:rPr>
              <a:t>,</a:t>
            </a:r>
            <a:r>
              <a:rPr dirty="0" sz="3200" spc="55">
                <a:latin typeface="NSimSun"/>
                <a:cs typeface="NSimSun"/>
              </a:rPr>
              <a:t> </a:t>
            </a:r>
            <a:r>
              <a:rPr dirty="0" sz="3200" b="1">
                <a:latin typeface="Symbol"/>
                <a:cs typeface="Symbol"/>
              </a:rPr>
              <a:t></a:t>
            </a:r>
            <a:r>
              <a:rPr dirty="0" baseline="-21164" sz="3150">
                <a:latin typeface="NSimSun"/>
                <a:cs typeface="NSimSun"/>
              </a:rPr>
              <a:t>n</a:t>
            </a:r>
            <a:r>
              <a:rPr dirty="0" sz="3200" spc="-5">
                <a:latin typeface="NSimSun"/>
                <a:cs typeface="NSimSun"/>
              </a:rPr>
              <a:t>(r</a:t>
            </a:r>
            <a:r>
              <a:rPr dirty="0" sz="3200" spc="35">
                <a:latin typeface="NSimSun"/>
                <a:cs typeface="NSimSun"/>
              </a:rPr>
              <a:t>)</a:t>
            </a:r>
            <a:r>
              <a:rPr dirty="0" sz="3200" spc="45">
                <a:latin typeface="NSimSun"/>
                <a:cs typeface="NSimSun"/>
              </a:rPr>
              <a:t>是</a:t>
            </a:r>
            <a:r>
              <a:rPr dirty="0" sz="3200" spc="35">
                <a:latin typeface="NSimSun"/>
                <a:cs typeface="NSimSun"/>
              </a:rPr>
              <a:t>边</a:t>
            </a:r>
            <a:r>
              <a:rPr dirty="0" sz="3200" spc="-5">
                <a:latin typeface="NSimSun"/>
                <a:cs typeface="NSimSun"/>
              </a:rPr>
              <a:t>界</a:t>
            </a:r>
            <a:r>
              <a:rPr dirty="0" sz="3200" spc="-5">
                <a:latin typeface="NSimSun"/>
                <a:cs typeface="NSimSun"/>
              </a:rPr>
              <a:t> 的矩量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41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33208"/>
            <a:ext cx="7842884" cy="5330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矩量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矩量的优点：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755"/>
              </a:spcBef>
              <a:tabLst>
                <a:tab pos="13589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实现是直接的</a:t>
            </a:r>
            <a:endParaRPr sz="3200">
              <a:latin typeface="NSimSun"/>
              <a:cs typeface="NSimSun"/>
            </a:endParaRPr>
          </a:p>
          <a:p>
            <a:pPr marL="1155700" marR="6350" indent="-229235">
              <a:lnSpc>
                <a:spcPct val="105500"/>
              </a:lnSpc>
              <a:spcBef>
                <a:spcPts val="340"/>
              </a:spcBef>
              <a:tabLst>
                <a:tab pos="13589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3200">
                <a:latin typeface="NSimSun"/>
                <a:cs typeface="NSimSun"/>
              </a:rPr>
              <a:t>附带了一种关于边界形状</a:t>
            </a:r>
            <a:r>
              <a:rPr dirty="0" sz="3200" spc="0">
                <a:latin typeface="NSimSun"/>
                <a:cs typeface="NSimSun"/>
              </a:rPr>
              <a:t>的</a:t>
            </a:r>
            <a:r>
              <a:rPr dirty="0" sz="3200" spc="-5">
                <a:latin typeface="Times New Roman"/>
                <a:cs typeface="Times New Roman"/>
              </a:rPr>
              <a:t>“</a:t>
            </a:r>
            <a:r>
              <a:rPr dirty="0" sz="3200">
                <a:latin typeface="NSimSun"/>
                <a:cs typeface="NSimSun"/>
              </a:rPr>
              <a:t>物</a:t>
            </a:r>
            <a:r>
              <a:rPr dirty="0" sz="3200" spc="0">
                <a:latin typeface="NSimSun"/>
                <a:cs typeface="NSimSun"/>
              </a:rPr>
              <a:t>理</a:t>
            </a:r>
            <a:r>
              <a:rPr dirty="0" sz="3200">
                <a:latin typeface="Times New Roman"/>
                <a:cs typeface="Times New Roman"/>
              </a:rPr>
              <a:t>”</a:t>
            </a:r>
            <a:r>
              <a:rPr dirty="0" sz="3200" spc="-5">
                <a:latin typeface="NSimSun"/>
                <a:cs typeface="NSimSun"/>
              </a:rPr>
              <a:t>解 释</a:t>
            </a:r>
            <a:endParaRPr sz="3200">
              <a:latin typeface="NSimSun"/>
              <a:cs typeface="NSimSun"/>
            </a:endParaRPr>
          </a:p>
          <a:p>
            <a:pPr marL="927100">
              <a:lnSpc>
                <a:spcPct val="100000"/>
              </a:lnSpc>
              <a:spcBef>
                <a:spcPts val="755"/>
              </a:spcBef>
              <a:tabLst>
                <a:tab pos="13589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对于旋转的不敏感性</a:t>
            </a:r>
            <a:endParaRPr sz="3200">
              <a:latin typeface="NSimSun"/>
              <a:cs typeface="NSimSun"/>
            </a:endParaRPr>
          </a:p>
          <a:p>
            <a:pPr marL="1155700" marR="5080" indent="-229235">
              <a:lnSpc>
                <a:spcPct val="100000"/>
              </a:lnSpc>
              <a:spcBef>
                <a:spcPts val="760"/>
              </a:spcBef>
              <a:tabLst>
                <a:tab pos="13589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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	</a:t>
            </a:r>
            <a:r>
              <a:rPr dirty="0" sz="3200" spc="204">
                <a:latin typeface="NSimSun"/>
                <a:cs typeface="NSimSun"/>
              </a:rPr>
              <a:t>为了使大小比例不敏感，可</a:t>
            </a:r>
            <a:r>
              <a:rPr dirty="0" sz="3200" spc="185">
                <a:latin typeface="NSimSun"/>
                <a:cs typeface="NSimSun"/>
              </a:rPr>
              <a:t>以通</a:t>
            </a:r>
            <a:r>
              <a:rPr dirty="0" sz="3200" spc="-5">
                <a:latin typeface="NSimSun"/>
                <a:cs typeface="NSimSun"/>
              </a:rPr>
              <a:t>过</a:t>
            </a:r>
            <a:r>
              <a:rPr dirty="0" sz="3200" spc="-5">
                <a:latin typeface="NSimSun"/>
                <a:cs typeface="NSimSun"/>
              </a:rPr>
              <a:t> 伸缩r的范围来将大小正则化。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196"/>
            <a:ext cx="2467610" cy="3736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概述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表示方法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边界描述子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ts val="3750"/>
              </a:lnSpc>
              <a:spcBef>
                <a:spcPts val="1925"/>
              </a:spcBef>
              <a:tabLst>
                <a:tab pos="42354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EE2B0A"/>
                </a:solidFill>
                <a:latin typeface="NSimSun"/>
                <a:cs typeface="NSimSun"/>
              </a:rPr>
              <a:t>关系描述子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933208"/>
            <a:ext cx="3815079" cy="4940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关系描述子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基本思想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阶梯关系编码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骨架关系编码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方向关系编码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内角关系编码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ts val="375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树结构关系编码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36547" y="940815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研究生课程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447" y="2095246"/>
            <a:ext cx="7340600" cy="167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955800">
              <a:lnSpc>
                <a:spcPts val="6909"/>
              </a:lnSpc>
            </a:pPr>
            <a:r>
              <a:rPr dirty="0" sz="4800" spc="-20" b="1">
                <a:latin typeface="NSimSun"/>
                <a:cs typeface="NSimSun"/>
              </a:rPr>
              <a:t>数字图像处理 </a:t>
            </a:r>
            <a:r>
              <a:rPr dirty="0" sz="4800" spc="-20" b="1">
                <a:latin typeface="NSimSun"/>
                <a:cs typeface="NSimSun"/>
              </a:rPr>
              <a:t>Digital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Image</a:t>
            </a:r>
            <a:r>
              <a:rPr dirty="0" sz="4800" spc="-20" b="1">
                <a:latin typeface="NSimSun"/>
                <a:cs typeface="NSimSun"/>
              </a:rPr>
              <a:t> </a:t>
            </a:r>
            <a:r>
              <a:rPr dirty="0" sz="4800" spc="-20" b="1">
                <a:latin typeface="NSimSun"/>
                <a:cs typeface="NSimSun"/>
              </a:rPr>
              <a:t>Processing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0719" y="4168160"/>
            <a:ext cx="6527800" cy="218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50100"/>
              </a:lnSpc>
            </a:pPr>
            <a:r>
              <a:rPr dirty="0" sz="3200" spc="-15" b="1">
                <a:latin typeface="NSimSun"/>
                <a:cs typeface="NSimSun"/>
              </a:rPr>
              <a:t>彭宇新 北京大学计算机科学技术研究所 </a:t>
            </a:r>
            <a:r>
              <a:rPr dirty="0" sz="3200" spc="-15" b="1">
                <a:latin typeface="NSimSun"/>
                <a:cs typeface="NSimSun"/>
                <a:hlinkClick r:id="rId4"/>
              </a:rPr>
              <a:t>E_mail:pengyuxin@icst.pku.edu.cn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1098" y="933208"/>
            <a:ext cx="7876540" cy="520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58800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基本思想：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ct val="10000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通过挖掘各个成分之间的结构关系来描 述边界</a:t>
            </a:r>
            <a:endParaRPr sz="3200">
              <a:latin typeface="NSimSun"/>
              <a:cs typeface="NSimSun"/>
            </a:endParaRPr>
          </a:p>
          <a:p>
            <a:pPr marL="755650" marR="208279" indent="-286385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图像中各个部分间的结构关系是二维 的，而串是一维的，期望找到一种方法 把二维关系转化为一维的串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ct val="100000"/>
              </a:lnSpc>
              <a:spcBef>
                <a:spcPts val="75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主导思想是考虑物体各个部分的连接线 段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68729" y="2028190"/>
            <a:ext cx="7470140" cy="1548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阶梯关系编码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ct val="100000"/>
              </a:lnSpc>
              <a:spcBef>
                <a:spcPts val="760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对于如下阶梯形边界，定义两个基本 元素a,b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94439" y="4573523"/>
            <a:ext cx="990600" cy="85725"/>
          </a:xfrm>
          <a:custGeom>
            <a:avLst/>
            <a:gdLst/>
            <a:ahLst/>
            <a:cxnLst/>
            <a:rect l="l" t="t" r="r" b="b"/>
            <a:pathLst>
              <a:path w="990600" h="85725">
                <a:moveTo>
                  <a:pt x="918972" y="57150"/>
                </a:moveTo>
                <a:lnTo>
                  <a:pt x="918972" y="28194"/>
                </a:lnTo>
                <a:lnTo>
                  <a:pt x="0" y="28194"/>
                </a:lnTo>
                <a:lnTo>
                  <a:pt x="0" y="57150"/>
                </a:lnTo>
                <a:lnTo>
                  <a:pt x="918972" y="57150"/>
                </a:lnTo>
                <a:close/>
              </a:path>
              <a:path w="990600" h="85725">
                <a:moveTo>
                  <a:pt x="990600" y="42672"/>
                </a:moveTo>
                <a:lnTo>
                  <a:pt x="904493" y="0"/>
                </a:lnTo>
                <a:lnTo>
                  <a:pt x="904493" y="28194"/>
                </a:lnTo>
                <a:lnTo>
                  <a:pt x="918972" y="28194"/>
                </a:lnTo>
                <a:lnTo>
                  <a:pt x="918972" y="78169"/>
                </a:lnTo>
                <a:lnTo>
                  <a:pt x="990600" y="42672"/>
                </a:lnTo>
                <a:close/>
              </a:path>
              <a:path w="990600" h="85725">
                <a:moveTo>
                  <a:pt x="918972" y="78169"/>
                </a:moveTo>
                <a:lnTo>
                  <a:pt x="918972" y="57150"/>
                </a:lnTo>
                <a:lnTo>
                  <a:pt x="904493" y="57150"/>
                </a:lnTo>
                <a:lnTo>
                  <a:pt x="904493" y="85343"/>
                </a:lnTo>
                <a:lnTo>
                  <a:pt x="918972" y="781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80367" y="4844796"/>
            <a:ext cx="85725" cy="685800"/>
          </a:xfrm>
          <a:custGeom>
            <a:avLst/>
            <a:gdLst/>
            <a:ahLst/>
            <a:cxnLst/>
            <a:rect l="l" t="t" r="r" b="b"/>
            <a:pathLst>
              <a:path w="85725" h="685800">
                <a:moveTo>
                  <a:pt x="85343" y="599693"/>
                </a:moveTo>
                <a:lnTo>
                  <a:pt x="0" y="599693"/>
                </a:lnTo>
                <a:lnTo>
                  <a:pt x="28194" y="656585"/>
                </a:lnTo>
                <a:lnTo>
                  <a:pt x="28194" y="614172"/>
                </a:lnTo>
                <a:lnTo>
                  <a:pt x="57150" y="614172"/>
                </a:lnTo>
                <a:lnTo>
                  <a:pt x="57150" y="656585"/>
                </a:lnTo>
                <a:lnTo>
                  <a:pt x="85343" y="599693"/>
                </a:lnTo>
                <a:close/>
              </a:path>
              <a:path w="85725" h="685800">
                <a:moveTo>
                  <a:pt x="57150" y="599693"/>
                </a:moveTo>
                <a:lnTo>
                  <a:pt x="57150" y="0"/>
                </a:lnTo>
                <a:lnTo>
                  <a:pt x="28194" y="0"/>
                </a:lnTo>
                <a:lnTo>
                  <a:pt x="28194" y="599693"/>
                </a:lnTo>
                <a:lnTo>
                  <a:pt x="57150" y="599693"/>
                </a:lnTo>
                <a:close/>
              </a:path>
              <a:path w="85725" h="685800">
                <a:moveTo>
                  <a:pt x="57150" y="656585"/>
                </a:moveTo>
                <a:lnTo>
                  <a:pt x="57150" y="614172"/>
                </a:lnTo>
                <a:lnTo>
                  <a:pt x="28194" y="614172"/>
                </a:lnTo>
                <a:lnTo>
                  <a:pt x="28194" y="656585"/>
                </a:lnTo>
                <a:lnTo>
                  <a:pt x="42672" y="685800"/>
                </a:lnTo>
                <a:lnTo>
                  <a:pt x="57150" y="6565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562727" y="4194047"/>
            <a:ext cx="1778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9198" y="4956047"/>
            <a:ext cx="1949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66027" y="4268723"/>
            <a:ext cx="914400" cy="85725"/>
          </a:xfrm>
          <a:custGeom>
            <a:avLst/>
            <a:gdLst/>
            <a:ahLst/>
            <a:cxnLst/>
            <a:rect l="l" t="t" r="r" b="b"/>
            <a:pathLst>
              <a:path w="914400" h="85725">
                <a:moveTo>
                  <a:pt x="842772" y="57150"/>
                </a:moveTo>
                <a:lnTo>
                  <a:pt x="842772" y="28194"/>
                </a:lnTo>
                <a:lnTo>
                  <a:pt x="0" y="28194"/>
                </a:lnTo>
                <a:lnTo>
                  <a:pt x="0" y="57150"/>
                </a:lnTo>
                <a:lnTo>
                  <a:pt x="842772" y="57150"/>
                </a:lnTo>
                <a:close/>
              </a:path>
              <a:path w="914400" h="85725">
                <a:moveTo>
                  <a:pt x="914400" y="42672"/>
                </a:moveTo>
                <a:lnTo>
                  <a:pt x="828294" y="0"/>
                </a:lnTo>
                <a:lnTo>
                  <a:pt x="828294" y="28194"/>
                </a:lnTo>
                <a:lnTo>
                  <a:pt x="842772" y="28194"/>
                </a:lnTo>
                <a:lnTo>
                  <a:pt x="842772" y="78169"/>
                </a:lnTo>
                <a:lnTo>
                  <a:pt x="914400" y="42672"/>
                </a:lnTo>
                <a:close/>
              </a:path>
              <a:path w="914400" h="85725">
                <a:moveTo>
                  <a:pt x="842772" y="78169"/>
                </a:moveTo>
                <a:lnTo>
                  <a:pt x="842772" y="57150"/>
                </a:lnTo>
                <a:lnTo>
                  <a:pt x="828294" y="57150"/>
                </a:lnTo>
                <a:lnTo>
                  <a:pt x="828294" y="85343"/>
                </a:lnTo>
                <a:lnTo>
                  <a:pt x="842772" y="781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80427" y="4954523"/>
            <a:ext cx="838200" cy="85725"/>
          </a:xfrm>
          <a:custGeom>
            <a:avLst/>
            <a:gdLst/>
            <a:ahLst/>
            <a:cxnLst/>
            <a:rect l="l" t="t" r="r" b="b"/>
            <a:pathLst>
              <a:path w="838200" h="85725">
                <a:moveTo>
                  <a:pt x="766572" y="57150"/>
                </a:moveTo>
                <a:lnTo>
                  <a:pt x="766572" y="28194"/>
                </a:lnTo>
                <a:lnTo>
                  <a:pt x="0" y="28194"/>
                </a:lnTo>
                <a:lnTo>
                  <a:pt x="0" y="57150"/>
                </a:lnTo>
                <a:lnTo>
                  <a:pt x="766572" y="57150"/>
                </a:lnTo>
                <a:close/>
              </a:path>
              <a:path w="838200" h="85725">
                <a:moveTo>
                  <a:pt x="838200" y="42672"/>
                </a:moveTo>
                <a:lnTo>
                  <a:pt x="752106" y="0"/>
                </a:lnTo>
                <a:lnTo>
                  <a:pt x="752106" y="28194"/>
                </a:lnTo>
                <a:lnTo>
                  <a:pt x="766572" y="28194"/>
                </a:lnTo>
                <a:lnTo>
                  <a:pt x="766572" y="78174"/>
                </a:lnTo>
                <a:lnTo>
                  <a:pt x="838200" y="42672"/>
                </a:lnTo>
                <a:close/>
              </a:path>
              <a:path w="838200" h="85725">
                <a:moveTo>
                  <a:pt x="766572" y="78174"/>
                </a:moveTo>
                <a:lnTo>
                  <a:pt x="766572" y="57150"/>
                </a:lnTo>
                <a:lnTo>
                  <a:pt x="752106" y="57150"/>
                </a:lnTo>
                <a:lnTo>
                  <a:pt x="752106" y="85343"/>
                </a:lnTo>
                <a:lnTo>
                  <a:pt x="766572" y="78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18627" y="5640323"/>
            <a:ext cx="914400" cy="85725"/>
          </a:xfrm>
          <a:custGeom>
            <a:avLst/>
            <a:gdLst/>
            <a:ahLst/>
            <a:cxnLst/>
            <a:rect l="l" t="t" r="r" b="b"/>
            <a:pathLst>
              <a:path w="914400" h="85725">
                <a:moveTo>
                  <a:pt x="842772" y="57150"/>
                </a:moveTo>
                <a:lnTo>
                  <a:pt x="842772" y="28194"/>
                </a:lnTo>
                <a:lnTo>
                  <a:pt x="0" y="28194"/>
                </a:lnTo>
                <a:lnTo>
                  <a:pt x="0" y="57150"/>
                </a:lnTo>
                <a:lnTo>
                  <a:pt x="842772" y="57150"/>
                </a:lnTo>
                <a:close/>
              </a:path>
              <a:path w="914400" h="85725">
                <a:moveTo>
                  <a:pt x="914400" y="42672"/>
                </a:moveTo>
                <a:lnTo>
                  <a:pt x="828294" y="0"/>
                </a:lnTo>
                <a:lnTo>
                  <a:pt x="828294" y="28194"/>
                </a:lnTo>
                <a:lnTo>
                  <a:pt x="842772" y="28194"/>
                </a:lnTo>
                <a:lnTo>
                  <a:pt x="842772" y="78169"/>
                </a:lnTo>
                <a:lnTo>
                  <a:pt x="914400" y="42672"/>
                </a:lnTo>
                <a:close/>
              </a:path>
              <a:path w="914400" h="85725">
                <a:moveTo>
                  <a:pt x="842772" y="78169"/>
                </a:moveTo>
                <a:lnTo>
                  <a:pt x="842772" y="57150"/>
                </a:lnTo>
                <a:lnTo>
                  <a:pt x="828294" y="57150"/>
                </a:lnTo>
                <a:lnTo>
                  <a:pt x="828294" y="85343"/>
                </a:lnTo>
                <a:lnTo>
                  <a:pt x="842772" y="781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37767" y="4311396"/>
            <a:ext cx="85725" cy="685800"/>
          </a:xfrm>
          <a:custGeom>
            <a:avLst/>
            <a:gdLst/>
            <a:ahLst/>
            <a:cxnLst/>
            <a:rect l="l" t="t" r="r" b="b"/>
            <a:pathLst>
              <a:path w="85725" h="685800">
                <a:moveTo>
                  <a:pt x="85331" y="599693"/>
                </a:moveTo>
                <a:lnTo>
                  <a:pt x="0" y="599693"/>
                </a:lnTo>
                <a:lnTo>
                  <a:pt x="28194" y="656602"/>
                </a:lnTo>
                <a:lnTo>
                  <a:pt x="28194" y="614172"/>
                </a:lnTo>
                <a:lnTo>
                  <a:pt x="57150" y="614172"/>
                </a:lnTo>
                <a:lnTo>
                  <a:pt x="57150" y="656559"/>
                </a:lnTo>
                <a:lnTo>
                  <a:pt x="85331" y="599693"/>
                </a:lnTo>
                <a:close/>
              </a:path>
              <a:path w="85725" h="685800">
                <a:moveTo>
                  <a:pt x="57150" y="599693"/>
                </a:moveTo>
                <a:lnTo>
                  <a:pt x="57150" y="0"/>
                </a:lnTo>
                <a:lnTo>
                  <a:pt x="28194" y="0"/>
                </a:lnTo>
                <a:lnTo>
                  <a:pt x="28194" y="599693"/>
                </a:lnTo>
                <a:lnTo>
                  <a:pt x="57150" y="599693"/>
                </a:lnTo>
                <a:close/>
              </a:path>
              <a:path w="85725" h="685800">
                <a:moveTo>
                  <a:pt x="57150" y="656559"/>
                </a:moveTo>
                <a:lnTo>
                  <a:pt x="57150" y="614172"/>
                </a:lnTo>
                <a:lnTo>
                  <a:pt x="28194" y="614172"/>
                </a:lnTo>
                <a:lnTo>
                  <a:pt x="28194" y="656602"/>
                </a:lnTo>
                <a:lnTo>
                  <a:pt x="42659" y="685800"/>
                </a:lnTo>
                <a:lnTo>
                  <a:pt x="57150" y="656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75967" y="4997196"/>
            <a:ext cx="85725" cy="685800"/>
          </a:xfrm>
          <a:custGeom>
            <a:avLst/>
            <a:gdLst/>
            <a:ahLst/>
            <a:cxnLst/>
            <a:rect l="l" t="t" r="r" b="b"/>
            <a:pathLst>
              <a:path w="85725" h="685800">
                <a:moveTo>
                  <a:pt x="85331" y="599693"/>
                </a:moveTo>
                <a:lnTo>
                  <a:pt x="0" y="599693"/>
                </a:lnTo>
                <a:lnTo>
                  <a:pt x="28194" y="656602"/>
                </a:lnTo>
                <a:lnTo>
                  <a:pt x="28194" y="614172"/>
                </a:lnTo>
                <a:lnTo>
                  <a:pt x="57150" y="614172"/>
                </a:lnTo>
                <a:lnTo>
                  <a:pt x="57150" y="656559"/>
                </a:lnTo>
                <a:lnTo>
                  <a:pt x="85331" y="599693"/>
                </a:lnTo>
                <a:close/>
              </a:path>
              <a:path w="85725" h="685800">
                <a:moveTo>
                  <a:pt x="57150" y="599693"/>
                </a:moveTo>
                <a:lnTo>
                  <a:pt x="57150" y="0"/>
                </a:lnTo>
                <a:lnTo>
                  <a:pt x="28194" y="0"/>
                </a:lnTo>
                <a:lnTo>
                  <a:pt x="28194" y="599693"/>
                </a:lnTo>
                <a:lnTo>
                  <a:pt x="57150" y="599693"/>
                </a:lnTo>
                <a:close/>
              </a:path>
              <a:path w="85725" h="685800">
                <a:moveTo>
                  <a:pt x="57150" y="656559"/>
                </a:moveTo>
                <a:lnTo>
                  <a:pt x="57150" y="614172"/>
                </a:lnTo>
                <a:lnTo>
                  <a:pt x="28194" y="614172"/>
                </a:lnTo>
                <a:lnTo>
                  <a:pt x="28194" y="656602"/>
                </a:lnTo>
                <a:lnTo>
                  <a:pt x="42659" y="685800"/>
                </a:lnTo>
                <a:lnTo>
                  <a:pt x="57150" y="656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90367" y="5682996"/>
            <a:ext cx="85725" cy="685800"/>
          </a:xfrm>
          <a:custGeom>
            <a:avLst/>
            <a:gdLst/>
            <a:ahLst/>
            <a:cxnLst/>
            <a:rect l="l" t="t" r="r" b="b"/>
            <a:pathLst>
              <a:path w="85725" h="685800">
                <a:moveTo>
                  <a:pt x="85331" y="599693"/>
                </a:moveTo>
                <a:lnTo>
                  <a:pt x="0" y="599693"/>
                </a:lnTo>
                <a:lnTo>
                  <a:pt x="28194" y="656602"/>
                </a:lnTo>
                <a:lnTo>
                  <a:pt x="28194" y="614172"/>
                </a:lnTo>
                <a:lnTo>
                  <a:pt x="57150" y="614172"/>
                </a:lnTo>
                <a:lnTo>
                  <a:pt x="57150" y="656559"/>
                </a:lnTo>
                <a:lnTo>
                  <a:pt x="85331" y="599693"/>
                </a:lnTo>
                <a:close/>
              </a:path>
              <a:path w="85725" h="685800">
                <a:moveTo>
                  <a:pt x="57150" y="599693"/>
                </a:moveTo>
                <a:lnTo>
                  <a:pt x="57150" y="0"/>
                </a:lnTo>
                <a:lnTo>
                  <a:pt x="28194" y="0"/>
                </a:lnTo>
                <a:lnTo>
                  <a:pt x="28194" y="599693"/>
                </a:lnTo>
                <a:lnTo>
                  <a:pt x="57150" y="599693"/>
                </a:lnTo>
                <a:close/>
              </a:path>
              <a:path w="85725" h="685800">
                <a:moveTo>
                  <a:pt x="57150" y="656559"/>
                </a:moveTo>
                <a:lnTo>
                  <a:pt x="57150" y="614172"/>
                </a:lnTo>
                <a:lnTo>
                  <a:pt x="28194" y="614172"/>
                </a:lnTo>
                <a:lnTo>
                  <a:pt x="28194" y="656602"/>
                </a:lnTo>
                <a:lnTo>
                  <a:pt x="42659" y="685800"/>
                </a:lnTo>
                <a:lnTo>
                  <a:pt x="57150" y="656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74141" y="3965447"/>
            <a:ext cx="1778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88541" y="4651247"/>
            <a:ext cx="1778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26741" y="5337047"/>
            <a:ext cx="1778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10411" y="4422647"/>
            <a:ext cx="1949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48611" y="5108447"/>
            <a:ext cx="1949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83941" y="5794247"/>
            <a:ext cx="1949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70239" y="431139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84639" y="4997196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 h="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22839" y="5682996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 h="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84639" y="4311396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822839" y="4997196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13439" y="5682996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54429" y="1751076"/>
            <a:ext cx="31115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b="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500" spc="204" b="0">
                <a:solidFill>
                  <a:srgbClr val="EE2B0A"/>
                </a:solidFill>
                <a:latin typeface="Times New Roman"/>
                <a:cs typeface="Times New Roman"/>
              </a:rPr>
              <a:t> </a:t>
            </a:r>
            <a:r>
              <a:rPr dirty="0" sz="3600" b="0">
                <a:latin typeface="NSimSun"/>
                <a:cs typeface="NSimSun"/>
              </a:rPr>
              <a:t>阶梯结构关系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11629" y="2394711"/>
            <a:ext cx="417004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5016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定义如下产生规则：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3036" y="2862041"/>
            <a:ext cx="5054600" cy="1163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9800"/>
              </a:lnSpc>
            </a:pPr>
            <a:r>
              <a:rPr dirty="0" sz="2400" spc="-5">
                <a:latin typeface="NSimSun"/>
                <a:cs typeface="NSimSun"/>
              </a:rPr>
              <a:t>表明起始符S可以被图元a和变元A代替 表明变元A可以被b和S代替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329" y="2979153"/>
            <a:ext cx="2057400" cy="1644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25500" indent="-812800">
              <a:lnSpc>
                <a:spcPct val="100000"/>
              </a:lnSpc>
              <a:buAutoNum type="arabicParenBoth"/>
              <a:tabLst>
                <a:tab pos="825500" algn="l"/>
                <a:tab pos="1637664" algn="l"/>
              </a:tabLst>
            </a:pPr>
            <a:r>
              <a:rPr dirty="0" sz="3200" spc="-5">
                <a:latin typeface="NSimSun"/>
                <a:cs typeface="NSimSun"/>
              </a:rPr>
              <a:t>S</a:t>
            </a:r>
            <a:r>
              <a:rPr dirty="0" sz="3200" spc="-5">
                <a:latin typeface="NSimSun"/>
                <a:cs typeface="NSimSun"/>
              </a:rPr>
              <a:t>	</a:t>
            </a:r>
            <a:r>
              <a:rPr dirty="0" sz="3200" spc="-5">
                <a:latin typeface="NSimSun"/>
                <a:cs typeface="NSimSun"/>
              </a:rPr>
              <a:t>aA</a:t>
            </a:r>
            <a:endParaRPr sz="3200">
              <a:latin typeface="NSimSun"/>
              <a:cs typeface="NSimSun"/>
            </a:endParaRPr>
          </a:p>
          <a:p>
            <a:pPr marL="824865" indent="-812165">
              <a:lnSpc>
                <a:spcPct val="100000"/>
              </a:lnSpc>
              <a:spcBef>
                <a:spcPts val="760"/>
              </a:spcBef>
              <a:buAutoNum type="arabicParenBoth"/>
              <a:tabLst>
                <a:tab pos="825500" algn="l"/>
                <a:tab pos="1637664" algn="l"/>
              </a:tabLst>
            </a:pPr>
            <a:r>
              <a:rPr dirty="0" sz="3200" spc="-5">
                <a:latin typeface="NSimSun"/>
                <a:cs typeface="NSimSun"/>
              </a:rPr>
              <a:t>A</a:t>
            </a:r>
            <a:r>
              <a:rPr dirty="0" sz="3200" spc="-5">
                <a:latin typeface="NSimSun"/>
                <a:cs typeface="NSimSun"/>
              </a:rPr>
              <a:t>	</a:t>
            </a:r>
            <a:r>
              <a:rPr dirty="0" sz="3200" spc="-5">
                <a:latin typeface="NSimSun"/>
                <a:cs typeface="NSimSun"/>
              </a:rPr>
              <a:t>bS</a:t>
            </a:r>
            <a:endParaRPr sz="3200">
              <a:latin typeface="NSimSun"/>
              <a:cs typeface="NSimSun"/>
            </a:endParaRPr>
          </a:p>
          <a:p>
            <a:pPr marL="825500" indent="-812800">
              <a:lnSpc>
                <a:spcPts val="3750"/>
              </a:lnSpc>
              <a:spcBef>
                <a:spcPts val="755"/>
              </a:spcBef>
              <a:buAutoNum type="arabicParenBoth"/>
              <a:tabLst>
                <a:tab pos="826135" algn="l"/>
                <a:tab pos="1638300" algn="l"/>
              </a:tabLst>
            </a:pPr>
            <a:r>
              <a:rPr dirty="0" sz="3200" spc="-5">
                <a:latin typeface="NSimSun"/>
                <a:cs typeface="NSimSun"/>
              </a:rPr>
              <a:t>A</a:t>
            </a:r>
            <a:r>
              <a:rPr dirty="0" sz="3200" spc="-5">
                <a:latin typeface="NSimSun"/>
                <a:cs typeface="NSimSun"/>
              </a:rPr>
              <a:t>	</a:t>
            </a:r>
            <a:r>
              <a:rPr dirty="0" sz="3200" spc="-5">
                <a:latin typeface="NSimSun"/>
                <a:cs typeface="NSimSun"/>
              </a:rPr>
              <a:t>b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33036" y="4248911"/>
            <a:ext cx="276796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5">
                <a:latin typeface="NSimSun"/>
                <a:cs typeface="NSimSun"/>
              </a:rPr>
              <a:t>变元A可以只被b代替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4429" y="4635205"/>
            <a:ext cx="2869565" cy="1157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9800"/>
              </a:lnSpc>
            </a:pPr>
            <a:r>
              <a:rPr dirty="0" sz="3200" spc="-5">
                <a:latin typeface="NSimSun"/>
                <a:cs typeface="NSimSun"/>
              </a:rPr>
              <a:t>其中S、A是变量 举例：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70827" y="446379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85227" y="5149596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 h="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23427" y="583539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85227" y="4463796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09139" y="5149596"/>
            <a:ext cx="28575" cy="685800"/>
          </a:xfrm>
          <a:custGeom>
            <a:avLst/>
            <a:gdLst/>
            <a:ahLst/>
            <a:cxnLst/>
            <a:rect l="l" t="t" r="r" b="b"/>
            <a:pathLst>
              <a:path w="28575" h="685800">
                <a:moveTo>
                  <a:pt x="0" y="0"/>
                </a:moveTo>
                <a:lnTo>
                  <a:pt x="0" y="685800"/>
                </a:lnTo>
                <a:lnTo>
                  <a:pt x="28575" y="685800"/>
                </a:lnTo>
                <a:lnTo>
                  <a:pt x="2857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37827" y="5835396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75427" y="514959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89827" y="5835396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 h="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89827" y="5149596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79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28027" y="5835396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79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03827" y="5835396"/>
            <a:ext cx="914400" cy="685800"/>
          </a:xfrm>
          <a:custGeom>
            <a:avLst/>
            <a:gdLst/>
            <a:ahLst/>
            <a:cxnLst/>
            <a:rect l="l" t="t" r="r" b="b"/>
            <a:pathLst>
              <a:path w="914400" h="685800">
                <a:moveTo>
                  <a:pt x="0" y="0"/>
                </a:moveTo>
                <a:lnTo>
                  <a:pt x="914400" y="0"/>
                </a:lnTo>
                <a:lnTo>
                  <a:pt x="914400" y="68579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111878" y="6455664"/>
            <a:ext cx="7874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>
                <a:solidFill>
                  <a:srgbClr val="FF0000"/>
                </a:solidFill>
                <a:latin typeface="NSimSun"/>
                <a:cs typeface="NSimSun"/>
              </a:rPr>
              <a:t>(1,3)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61430" y="6500621"/>
            <a:ext cx="1397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solidFill>
                  <a:srgbClr val="FF0000"/>
                </a:solidFill>
                <a:latin typeface="NSimSun"/>
                <a:cs typeface="NSimSun"/>
              </a:rPr>
              <a:t>(1,2,1,3)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16722" y="6500621"/>
            <a:ext cx="18542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solidFill>
                  <a:srgbClr val="FF0000"/>
                </a:solidFill>
                <a:latin typeface="NSimSun"/>
                <a:cs typeface="NSimSun"/>
              </a:rPr>
              <a:t>(1,2,12,1,3)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09139" y="5149596"/>
            <a:ext cx="28575" cy="685800"/>
          </a:xfrm>
          <a:custGeom>
            <a:avLst/>
            <a:gdLst/>
            <a:ahLst/>
            <a:cxnLst/>
            <a:rect l="l" t="t" r="r" b="b"/>
            <a:pathLst>
              <a:path w="28575" h="685800">
                <a:moveTo>
                  <a:pt x="0" y="0"/>
                </a:moveTo>
                <a:lnTo>
                  <a:pt x="0" y="685800"/>
                </a:lnTo>
                <a:lnTo>
                  <a:pt x="28575" y="685800"/>
                </a:lnTo>
                <a:lnTo>
                  <a:pt x="2857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178941" y="4117847"/>
            <a:ext cx="1778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15211" y="4575047"/>
            <a:ext cx="455930" cy="605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0"/>
              </a:lnSpc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  <a:p>
            <a:pPr marL="290195">
              <a:lnSpc>
                <a:spcPts val="2340"/>
              </a:lnSpc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53411" y="5260847"/>
            <a:ext cx="455930" cy="605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0"/>
              </a:lnSpc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  <a:p>
            <a:pPr marL="290195">
              <a:lnSpc>
                <a:spcPts val="2340"/>
              </a:lnSpc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14065" y="5946647"/>
            <a:ext cx="1949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83541" y="4803647"/>
            <a:ext cx="1778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19811" y="5260847"/>
            <a:ext cx="455930" cy="605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0"/>
              </a:lnSpc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  <a:p>
            <a:pPr marL="290195">
              <a:lnSpc>
                <a:spcPts val="2340"/>
              </a:lnSpc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58011" y="5946647"/>
            <a:ext cx="1949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11941" y="5489447"/>
            <a:ext cx="1778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48211" y="5946647"/>
            <a:ext cx="1949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25879" y="933196"/>
            <a:ext cx="20561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表示与描述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43313" y="3811523"/>
            <a:ext cx="502920" cy="76200"/>
          </a:xfrm>
          <a:custGeom>
            <a:avLst/>
            <a:gdLst/>
            <a:ahLst/>
            <a:cxnLst/>
            <a:rect l="l" t="t" r="r" b="b"/>
            <a:pathLst>
              <a:path w="502920" h="76200">
                <a:moveTo>
                  <a:pt x="439673" y="44196"/>
                </a:moveTo>
                <a:lnTo>
                  <a:pt x="439673" y="31242"/>
                </a:lnTo>
                <a:lnTo>
                  <a:pt x="0" y="31242"/>
                </a:lnTo>
                <a:lnTo>
                  <a:pt x="0" y="44196"/>
                </a:lnTo>
                <a:lnTo>
                  <a:pt x="439673" y="44196"/>
                </a:lnTo>
                <a:close/>
              </a:path>
              <a:path w="502920" h="76200">
                <a:moveTo>
                  <a:pt x="502919" y="38100"/>
                </a:moveTo>
                <a:lnTo>
                  <a:pt x="426719" y="0"/>
                </a:lnTo>
                <a:lnTo>
                  <a:pt x="426719" y="31242"/>
                </a:lnTo>
                <a:lnTo>
                  <a:pt x="439673" y="31242"/>
                </a:lnTo>
                <a:lnTo>
                  <a:pt x="439673" y="69723"/>
                </a:lnTo>
                <a:lnTo>
                  <a:pt x="502919" y="38100"/>
                </a:lnTo>
                <a:close/>
              </a:path>
              <a:path w="502920" h="76200">
                <a:moveTo>
                  <a:pt x="439673" y="69723"/>
                </a:moveTo>
                <a:lnTo>
                  <a:pt x="439673" y="44196"/>
                </a:lnTo>
                <a:lnTo>
                  <a:pt x="426719" y="44196"/>
                </a:lnTo>
                <a:lnTo>
                  <a:pt x="426719" y="76200"/>
                </a:lnTo>
                <a:lnTo>
                  <a:pt x="43967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043313" y="4387596"/>
            <a:ext cx="502920" cy="76200"/>
          </a:xfrm>
          <a:custGeom>
            <a:avLst/>
            <a:gdLst/>
            <a:ahLst/>
            <a:cxnLst/>
            <a:rect l="l" t="t" r="r" b="b"/>
            <a:pathLst>
              <a:path w="502920" h="76200">
                <a:moveTo>
                  <a:pt x="439673" y="44195"/>
                </a:moveTo>
                <a:lnTo>
                  <a:pt x="439673" y="32003"/>
                </a:lnTo>
                <a:lnTo>
                  <a:pt x="0" y="32003"/>
                </a:lnTo>
                <a:lnTo>
                  <a:pt x="0" y="44195"/>
                </a:lnTo>
                <a:lnTo>
                  <a:pt x="439673" y="44195"/>
                </a:lnTo>
                <a:close/>
              </a:path>
              <a:path w="502920" h="76200">
                <a:moveTo>
                  <a:pt x="502919" y="38100"/>
                </a:moveTo>
                <a:lnTo>
                  <a:pt x="426719" y="0"/>
                </a:lnTo>
                <a:lnTo>
                  <a:pt x="426719" y="32003"/>
                </a:lnTo>
                <a:lnTo>
                  <a:pt x="439673" y="32003"/>
                </a:lnTo>
                <a:lnTo>
                  <a:pt x="439673" y="69723"/>
                </a:lnTo>
                <a:lnTo>
                  <a:pt x="502919" y="38100"/>
                </a:lnTo>
                <a:close/>
              </a:path>
              <a:path w="502920" h="76200">
                <a:moveTo>
                  <a:pt x="439673" y="69723"/>
                </a:moveTo>
                <a:lnTo>
                  <a:pt x="439673" y="44195"/>
                </a:lnTo>
                <a:lnTo>
                  <a:pt x="426719" y="44195"/>
                </a:lnTo>
                <a:lnTo>
                  <a:pt x="426719" y="76200"/>
                </a:lnTo>
                <a:lnTo>
                  <a:pt x="43967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043313" y="3234689"/>
            <a:ext cx="502920" cy="76200"/>
          </a:xfrm>
          <a:custGeom>
            <a:avLst/>
            <a:gdLst/>
            <a:ahLst/>
            <a:cxnLst/>
            <a:rect l="l" t="t" r="r" b="b"/>
            <a:pathLst>
              <a:path w="502920" h="76200">
                <a:moveTo>
                  <a:pt x="439673" y="44958"/>
                </a:moveTo>
                <a:lnTo>
                  <a:pt x="439673" y="32004"/>
                </a:lnTo>
                <a:lnTo>
                  <a:pt x="0" y="32004"/>
                </a:lnTo>
                <a:lnTo>
                  <a:pt x="0" y="44958"/>
                </a:lnTo>
                <a:lnTo>
                  <a:pt x="439673" y="44958"/>
                </a:lnTo>
                <a:close/>
              </a:path>
              <a:path w="502920" h="76200">
                <a:moveTo>
                  <a:pt x="502919" y="38100"/>
                </a:moveTo>
                <a:lnTo>
                  <a:pt x="426719" y="0"/>
                </a:lnTo>
                <a:lnTo>
                  <a:pt x="426719" y="32004"/>
                </a:lnTo>
                <a:lnTo>
                  <a:pt x="439673" y="32004"/>
                </a:lnTo>
                <a:lnTo>
                  <a:pt x="439673" y="69723"/>
                </a:lnTo>
                <a:lnTo>
                  <a:pt x="502919" y="38100"/>
                </a:lnTo>
                <a:close/>
              </a:path>
              <a:path w="502920" h="76200">
                <a:moveTo>
                  <a:pt x="439673" y="69723"/>
                </a:moveTo>
                <a:lnTo>
                  <a:pt x="439673" y="44958"/>
                </a:lnTo>
                <a:lnTo>
                  <a:pt x="426719" y="44958"/>
                </a:lnTo>
                <a:lnTo>
                  <a:pt x="426719" y="76200"/>
                </a:lnTo>
                <a:lnTo>
                  <a:pt x="43967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86569" y="6651497"/>
            <a:ext cx="1081405" cy="112395"/>
          </a:xfrm>
          <a:custGeom>
            <a:avLst/>
            <a:gdLst/>
            <a:ahLst/>
            <a:cxnLst/>
            <a:rect l="l" t="t" r="r" b="b"/>
            <a:pathLst>
              <a:path w="1081404" h="112395">
                <a:moveTo>
                  <a:pt x="75384" y="67710"/>
                </a:moveTo>
                <a:lnTo>
                  <a:pt x="73151" y="35814"/>
                </a:lnTo>
                <a:lnTo>
                  <a:pt x="0" y="79248"/>
                </a:lnTo>
                <a:lnTo>
                  <a:pt x="62483" y="105333"/>
                </a:lnTo>
                <a:lnTo>
                  <a:pt x="62483" y="68580"/>
                </a:lnTo>
                <a:lnTo>
                  <a:pt x="75384" y="67710"/>
                </a:lnTo>
                <a:close/>
              </a:path>
              <a:path w="1081404" h="112395">
                <a:moveTo>
                  <a:pt x="76290" y="80645"/>
                </a:moveTo>
                <a:lnTo>
                  <a:pt x="75384" y="67710"/>
                </a:lnTo>
                <a:lnTo>
                  <a:pt x="62483" y="68580"/>
                </a:lnTo>
                <a:lnTo>
                  <a:pt x="63245" y="81534"/>
                </a:lnTo>
                <a:lnTo>
                  <a:pt x="76290" y="80645"/>
                </a:lnTo>
                <a:close/>
              </a:path>
              <a:path w="1081404" h="112395">
                <a:moveTo>
                  <a:pt x="78485" y="112014"/>
                </a:moveTo>
                <a:lnTo>
                  <a:pt x="76290" y="80645"/>
                </a:lnTo>
                <a:lnTo>
                  <a:pt x="63245" y="81534"/>
                </a:lnTo>
                <a:lnTo>
                  <a:pt x="62483" y="68580"/>
                </a:lnTo>
                <a:lnTo>
                  <a:pt x="62483" y="105333"/>
                </a:lnTo>
                <a:lnTo>
                  <a:pt x="78485" y="112014"/>
                </a:lnTo>
                <a:close/>
              </a:path>
              <a:path w="1081404" h="112395">
                <a:moveTo>
                  <a:pt x="1081277" y="12192"/>
                </a:moveTo>
                <a:lnTo>
                  <a:pt x="1080515" y="0"/>
                </a:lnTo>
                <a:lnTo>
                  <a:pt x="75384" y="67710"/>
                </a:lnTo>
                <a:lnTo>
                  <a:pt x="76290" y="80645"/>
                </a:lnTo>
                <a:lnTo>
                  <a:pt x="1081277" y="12192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662061" y="6560819"/>
            <a:ext cx="13970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solidFill>
                  <a:srgbClr val="EE2B0A"/>
                </a:solidFill>
                <a:latin typeface="SimSun"/>
                <a:cs typeface="SimSun"/>
              </a:rPr>
              <a:t>表示规则序号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1820164"/>
            <a:ext cx="7778750" cy="2807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骨架关系编码</a:t>
            </a:r>
            <a:endParaRPr sz="3200">
              <a:latin typeface="NSimSun"/>
              <a:cs typeface="NSimSun"/>
            </a:endParaRPr>
          </a:p>
          <a:p>
            <a:pPr algn="just" marL="755650" marR="5080" indent="-285750">
              <a:lnSpc>
                <a:spcPct val="119800"/>
              </a:lnSpc>
              <a:spcBef>
                <a:spcPts val="480"/>
              </a:spcBef>
            </a:pPr>
            <a:r>
              <a:rPr dirty="0" sz="17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700" spc="6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用有向线段来描述一个图像的各个部分（例如同构区 域），这个线段是通过头尾连接等方法得到的。线段 之间的不同运算代表了区域的不同组合。</a:t>
            </a:r>
            <a:endParaRPr sz="2400">
              <a:latin typeface="NSimSun"/>
              <a:cs typeface="NSimSun"/>
            </a:endParaRPr>
          </a:p>
          <a:p>
            <a:pPr algn="just" marL="755650" marR="5080" indent="-285750">
              <a:lnSpc>
                <a:spcPct val="119800"/>
              </a:lnSpc>
              <a:spcBef>
                <a:spcPts val="575"/>
              </a:spcBef>
            </a:pPr>
            <a:r>
              <a:rPr dirty="0" sz="1700" spc="-5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17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700" spc="6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NSimSun"/>
                <a:cs typeface="NSimSun"/>
              </a:rPr>
              <a:t>当图像的连通性可以通过首尾相接或其它连续的方式 描述的时候，最适于使用这种串来描述。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3051" y="4796228"/>
            <a:ext cx="3688715" cy="1895475"/>
          </a:xfrm>
          <a:custGeom>
            <a:avLst/>
            <a:gdLst/>
            <a:ahLst/>
            <a:cxnLst/>
            <a:rect l="l" t="t" r="r" b="b"/>
            <a:pathLst>
              <a:path w="3688715" h="1895475">
                <a:moveTo>
                  <a:pt x="603023" y="1829361"/>
                </a:moveTo>
                <a:lnTo>
                  <a:pt x="544122" y="1825467"/>
                </a:lnTo>
                <a:lnTo>
                  <a:pt x="486525" y="1823925"/>
                </a:lnTo>
                <a:lnTo>
                  <a:pt x="430585" y="1823944"/>
                </a:lnTo>
                <a:lnTo>
                  <a:pt x="376653" y="1824733"/>
                </a:lnTo>
                <a:lnTo>
                  <a:pt x="325081" y="1825500"/>
                </a:lnTo>
                <a:lnTo>
                  <a:pt x="276220" y="1825456"/>
                </a:lnTo>
                <a:lnTo>
                  <a:pt x="230424" y="1823808"/>
                </a:lnTo>
                <a:lnTo>
                  <a:pt x="188044" y="1819766"/>
                </a:lnTo>
                <a:lnTo>
                  <a:pt x="149431" y="1812538"/>
                </a:lnTo>
                <a:lnTo>
                  <a:pt x="84916" y="1785360"/>
                </a:lnTo>
                <a:lnTo>
                  <a:pt x="37750" y="1733123"/>
                </a:lnTo>
                <a:lnTo>
                  <a:pt x="21104" y="1695090"/>
                </a:lnTo>
                <a:lnTo>
                  <a:pt x="9470" y="1651056"/>
                </a:lnTo>
                <a:lnTo>
                  <a:pt x="2538" y="1602347"/>
                </a:lnTo>
                <a:lnTo>
                  <a:pt x="0" y="1550289"/>
                </a:lnTo>
                <a:lnTo>
                  <a:pt x="1545" y="1496207"/>
                </a:lnTo>
                <a:lnTo>
                  <a:pt x="6866" y="1441429"/>
                </a:lnTo>
                <a:lnTo>
                  <a:pt x="15653" y="1387279"/>
                </a:lnTo>
                <a:lnTo>
                  <a:pt x="27596" y="1335083"/>
                </a:lnTo>
                <a:lnTo>
                  <a:pt x="42388" y="1286168"/>
                </a:lnTo>
                <a:lnTo>
                  <a:pt x="59717" y="1241859"/>
                </a:lnTo>
                <a:lnTo>
                  <a:pt x="77445" y="1203375"/>
                </a:lnTo>
                <a:lnTo>
                  <a:pt x="96953" y="1164424"/>
                </a:lnTo>
                <a:lnTo>
                  <a:pt x="118594" y="1125464"/>
                </a:lnTo>
                <a:lnTo>
                  <a:pt x="142719" y="1086947"/>
                </a:lnTo>
                <a:lnTo>
                  <a:pt x="169680" y="1049331"/>
                </a:lnTo>
                <a:lnTo>
                  <a:pt x="199830" y="1013069"/>
                </a:lnTo>
                <a:lnTo>
                  <a:pt x="233520" y="978616"/>
                </a:lnTo>
                <a:lnTo>
                  <a:pt x="271102" y="946429"/>
                </a:lnTo>
                <a:lnTo>
                  <a:pt x="312927" y="916961"/>
                </a:lnTo>
                <a:lnTo>
                  <a:pt x="359349" y="890669"/>
                </a:lnTo>
                <a:lnTo>
                  <a:pt x="410718" y="868006"/>
                </a:lnTo>
                <a:lnTo>
                  <a:pt x="467387" y="849429"/>
                </a:lnTo>
                <a:lnTo>
                  <a:pt x="540024" y="836438"/>
                </a:lnTo>
                <a:lnTo>
                  <a:pt x="579646" y="833634"/>
                </a:lnTo>
                <a:lnTo>
                  <a:pt x="621265" y="832896"/>
                </a:lnTo>
                <a:lnTo>
                  <a:pt x="664729" y="833927"/>
                </a:lnTo>
                <a:lnTo>
                  <a:pt x="709885" y="836433"/>
                </a:lnTo>
                <a:lnTo>
                  <a:pt x="756580" y="840116"/>
                </a:lnTo>
                <a:lnTo>
                  <a:pt x="804661" y="844680"/>
                </a:lnTo>
                <a:lnTo>
                  <a:pt x="853974" y="849829"/>
                </a:lnTo>
                <a:lnTo>
                  <a:pt x="904368" y="855267"/>
                </a:lnTo>
                <a:lnTo>
                  <a:pt x="955687" y="860697"/>
                </a:lnTo>
                <a:lnTo>
                  <a:pt x="1007781" y="865824"/>
                </a:lnTo>
                <a:lnTo>
                  <a:pt x="1060495" y="870351"/>
                </a:lnTo>
                <a:lnTo>
                  <a:pt x="1113676" y="873982"/>
                </a:lnTo>
                <a:lnTo>
                  <a:pt x="1167172" y="876421"/>
                </a:lnTo>
                <a:lnTo>
                  <a:pt x="1220829" y="877372"/>
                </a:lnTo>
                <a:lnTo>
                  <a:pt x="1274495" y="876537"/>
                </a:lnTo>
                <a:lnTo>
                  <a:pt x="1328016" y="873622"/>
                </a:lnTo>
                <a:lnTo>
                  <a:pt x="1381240" y="868330"/>
                </a:lnTo>
                <a:lnTo>
                  <a:pt x="1434012" y="860364"/>
                </a:lnTo>
                <a:lnTo>
                  <a:pt x="1486181" y="849429"/>
                </a:lnTo>
                <a:lnTo>
                  <a:pt x="1530248" y="838033"/>
                </a:lnTo>
                <a:lnTo>
                  <a:pt x="1575494" y="824786"/>
                </a:lnTo>
                <a:lnTo>
                  <a:pt x="1621788" y="809826"/>
                </a:lnTo>
                <a:lnTo>
                  <a:pt x="1669001" y="793291"/>
                </a:lnTo>
                <a:lnTo>
                  <a:pt x="1717000" y="775320"/>
                </a:lnTo>
                <a:lnTo>
                  <a:pt x="1765657" y="756051"/>
                </a:lnTo>
                <a:lnTo>
                  <a:pt x="1814840" y="735624"/>
                </a:lnTo>
                <a:lnTo>
                  <a:pt x="1864418" y="714175"/>
                </a:lnTo>
                <a:lnTo>
                  <a:pt x="1914263" y="691843"/>
                </a:lnTo>
                <a:lnTo>
                  <a:pt x="1964242" y="668768"/>
                </a:lnTo>
                <a:lnTo>
                  <a:pt x="2014225" y="645087"/>
                </a:lnTo>
                <a:lnTo>
                  <a:pt x="2064083" y="620939"/>
                </a:lnTo>
                <a:lnTo>
                  <a:pt x="2113683" y="596461"/>
                </a:lnTo>
                <a:lnTo>
                  <a:pt x="2162897" y="571793"/>
                </a:lnTo>
                <a:lnTo>
                  <a:pt x="2211593" y="547074"/>
                </a:lnTo>
                <a:lnTo>
                  <a:pt x="2259641" y="522440"/>
                </a:lnTo>
                <a:lnTo>
                  <a:pt x="2306910" y="498031"/>
                </a:lnTo>
                <a:lnTo>
                  <a:pt x="2353270" y="473986"/>
                </a:lnTo>
                <a:lnTo>
                  <a:pt x="2398591" y="450441"/>
                </a:lnTo>
                <a:lnTo>
                  <a:pt x="2442741" y="427537"/>
                </a:lnTo>
                <a:lnTo>
                  <a:pt x="2485591" y="405411"/>
                </a:lnTo>
                <a:lnTo>
                  <a:pt x="2527009" y="384202"/>
                </a:lnTo>
                <a:lnTo>
                  <a:pt x="2566866" y="364048"/>
                </a:lnTo>
                <a:lnTo>
                  <a:pt x="2605031" y="345088"/>
                </a:lnTo>
                <a:lnTo>
                  <a:pt x="2641373" y="327459"/>
                </a:lnTo>
                <a:lnTo>
                  <a:pt x="2702375" y="296658"/>
                </a:lnTo>
                <a:lnTo>
                  <a:pt x="2759521" y="265284"/>
                </a:lnTo>
                <a:lnTo>
                  <a:pt x="2813108" y="233766"/>
                </a:lnTo>
                <a:lnTo>
                  <a:pt x="2863433" y="202536"/>
                </a:lnTo>
                <a:lnTo>
                  <a:pt x="2910792" y="172021"/>
                </a:lnTo>
                <a:lnTo>
                  <a:pt x="2955482" y="142653"/>
                </a:lnTo>
                <a:lnTo>
                  <a:pt x="2997799" y="114861"/>
                </a:lnTo>
                <a:lnTo>
                  <a:pt x="3038040" y="89075"/>
                </a:lnTo>
                <a:lnTo>
                  <a:pt x="3076501" y="65725"/>
                </a:lnTo>
                <a:lnTo>
                  <a:pt x="3113480" y="45241"/>
                </a:lnTo>
                <a:lnTo>
                  <a:pt x="3149272" y="28053"/>
                </a:lnTo>
                <a:lnTo>
                  <a:pt x="3218484" y="5283"/>
                </a:lnTo>
                <a:lnTo>
                  <a:pt x="3298696" y="0"/>
                </a:lnTo>
                <a:lnTo>
                  <a:pt x="3342194" y="4847"/>
                </a:lnTo>
                <a:lnTo>
                  <a:pt x="3382984" y="15299"/>
                </a:lnTo>
                <a:lnTo>
                  <a:pt x="3421064" y="31553"/>
                </a:lnTo>
                <a:lnTo>
                  <a:pt x="3456427" y="53806"/>
                </a:lnTo>
                <a:lnTo>
                  <a:pt x="3489071" y="82254"/>
                </a:lnTo>
                <a:lnTo>
                  <a:pt x="3518989" y="117093"/>
                </a:lnTo>
                <a:lnTo>
                  <a:pt x="3546178" y="158521"/>
                </a:lnTo>
                <a:lnTo>
                  <a:pt x="3570633" y="206733"/>
                </a:lnTo>
                <a:lnTo>
                  <a:pt x="3592349" y="261927"/>
                </a:lnTo>
                <a:lnTo>
                  <a:pt x="3614769" y="336609"/>
                </a:lnTo>
                <a:lnTo>
                  <a:pt x="3625630" y="380249"/>
                </a:lnTo>
                <a:lnTo>
                  <a:pt x="3636073" y="427416"/>
                </a:lnTo>
                <a:lnTo>
                  <a:pt x="3645957" y="477608"/>
                </a:lnTo>
                <a:lnTo>
                  <a:pt x="3655144" y="530320"/>
                </a:lnTo>
                <a:lnTo>
                  <a:pt x="3663493" y="585051"/>
                </a:lnTo>
                <a:lnTo>
                  <a:pt x="3670865" y="641296"/>
                </a:lnTo>
                <a:lnTo>
                  <a:pt x="3677122" y="698553"/>
                </a:lnTo>
                <a:lnTo>
                  <a:pt x="3682122" y="756318"/>
                </a:lnTo>
                <a:lnTo>
                  <a:pt x="3685727" y="814087"/>
                </a:lnTo>
                <a:lnTo>
                  <a:pt x="3687797" y="871358"/>
                </a:lnTo>
                <a:lnTo>
                  <a:pt x="3688192" y="927627"/>
                </a:lnTo>
                <a:lnTo>
                  <a:pt x="3686773" y="982390"/>
                </a:lnTo>
                <a:lnTo>
                  <a:pt x="3683401" y="1035145"/>
                </a:lnTo>
                <a:lnTo>
                  <a:pt x="3677936" y="1085389"/>
                </a:lnTo>
                <a:lnTo>
                  <a:pt x="3670238" y="1132617"/>
                </a:lnTo>
                <a:lnTo>
                  <a:pt x="3660167" y="1176327"/>
                </a:lnTo>
                <a:lnTo>
                  <a:pt x="3645761" y="1223050"/>
                </a:lnTo>
                <a:lnTo>
                  <a:pt x="3628141" y="1269111"/>
                </a:lnTo>
                <a:lnTo>
                  <a:pt x="3607558" y="1314366"/>
                </a:lnTo>
                <a:lnTo>
                  <a:pt x="3584265" y="1358671"/>
                </a:lnTo>
                <a:lnTo>
                  <a:pt x="3558511" y="1401883"/>
                </a:lnTo>
                <a:lnTo>
                  <a:pt x="3530548" y="1443856"/>
                </a:lnTo>
                <a:lnTo>
                  <a:pt x="3500628" y="1484448"/>
                </a:lnTo>
                <a:lnTo>
                  <a:pt x="3469000" y="1523513"/>
                </a:lnTo>
                <a:lnTo>
                  <a:pt x="3435918" y="1560909"/>
                </a:lnTo>
                <a:lnTo>
                  <a:pt x="3401630" y="1596491"/>
                </a:lnTo>
                <a:lnTo>
                  <a:pt x="3366390" y="1630115"/>
                </a:lnTo>
                <a:lnTo>
                  <a:pt x="3330447" y="1661638"/>
                </a:lnTo>
                <a:lnTo>
                  <a:pt x="3294054" y="1690914"/>
                </a:lnTo>
                <a:lnTo>
                  <a:pt x="3257461" y="1717801"/>
                </a:lnTo>
                <a:lnTo>
                  <a:pt x="3220919" y="1742154"/>
                </a:lnTo>
                <a:lnTo>
                  <a:pt x="3184679" y="1763829"/>
                </a:lnTo>
                <a:lnTo>
                  <a:pt x="3143179" y="1784614"/>
                </a:lnTo>
                <a:lnTo>
                  <a:pt x="3101201" y="1800649"/>
                </a:lnTo>
                <a:lnTo>
                  <a:pt x="3058593" y="1812502"/>
                </a:lnTo>
                <a:lnTo>
                  <a:pt x="3015204" y="1820741"/>
                </a:lnTo>
                <a:lnTo>
                  <a:pt x="2970882" y="1825935"/>
                </a:lnTo>
                <a:lnTo>
                  <a:pt x="2925475" y="1828650"/>
                </a:lnTo>
                <a:lnTo>
                  <a:pt x="2878831" y="1829456"/>
                </a:lnTo>
                <a:lnTo>
                  <a:pt x="2830800" y="1828921"/>
                </a:lnTo>
                <a:lnTo>
                  <a:pt x="2781229" y="1827613"/>
                </a:lnTo>
                <a:lnTo>
                  <a:pt x="2729967" y="1826100"/>
                </a:lnTo>
                <a:lnTo>
                  <a:pt x="2676863" y="1824950"/>
                </a:lnTo>
                <a:lnTo>
                  <a:pt x="2621763" y="1824731"/>
                </a:lnTo>
                <a:lnTo>
                  <a:pt x="2564518" y="1826012"/>
                </a:lnTo>
                <a:lnTo>
                  <a:pt x="2504975" y="1829361"/>
                </a:lnTo>
                <a:lnTo>
                  <a:pt x="2461577" y="1832828"/>
                </a:lnTo>
                <a:lnTo>
                  <a:pt x="2416311" y="1836566"/>
                </a:lnTo>
                <a:lnTo>
                  <a:pt x="2369357" y="1840527"/>
                </a:lnTo>
                <a:lnTo>
                  <a:pt x="2320894" y="1844662"/>
                </a:lnTo>
                <a:lnTo>
                  <a:pt x="2271101" y="1848923"/>
                </a:lnTo>
                <a:lnTo>
                  <a:pt x="2220156" y="1853261"/>
                </a:lnTo>
                <a:lnTo>
                  <a:pt x="2168238" y="1857628"/>
                </a:lnTo>
                <a:lnTo>
                  <a:pt x="2115526" y="1861975"/>
                </a:lnTo>
                <a:lnTo>
                  <a:pt x="2062200" y="1866253"/>
                </a:lnTo>
                <a:lnTo>
                  <a:pt x="2008437" y="1870414"/>
                </a:lnTo>
                <a:lnTo>
                  <a:pt x="1954417" y="1874409"/>
                </a:lnTo>
                <a:lnTo>
                  <a:pt x="1900319" y="1878190"/>
                </a:lnTo>
                <a:lnTo>
                  <a:pt x="1846322" y="1881708"/>
                </a:lnTo>
                <a:lnTo>
                  <a:pt x="1792603" y="1884915"/>
                </a:lnTo>
                <a:lnTo>
                  <a:pt x="1739344" y="1887761"/>
                </a:lnTo>
                <a:lnTo>
                  <a:pt x="1686721" y="1890199"/>
                </a:lnTo>
                <a:lnTo>
                  <a:pt x="1634915" y="1892180"/>
                </a:lnTo>
                <a:lnTo>
                  <a:pt x="1584104" y="1893655"/>
                </a:lnTo>
                <a:lnTo>
                  <a:pt x="1534466" y="1894575"/>
                </a:lnTo>
                <a:lnTo>
                  <a:pt x="1486181" y="1894893"/>
                </a:lnTo>
                <a:lnTo>
                  <a:pt x="1430144" y="1894455"/>
                </a:lnTo>
                <a:lnTo>
                  <a:pt x="1373993" y="1893195"/>
                </a:lnTo>
                <a:lnTo>
                  <a:pt x="1317855" y="1891191"/>
                </a:lnTo>
                <a:lnTo>
                  <a:pt x="1261854" y="1888523"/>
                </a:lnTo>
                <a:lnTo>
                  <a:pt x="1206114" y="1885269"/>
                </a:lnTo>
                <a:lnTo>
                  <a:pt x="1150760" y="1881509"/>
                </a:lnTo>
                <a:lnTo>
                  <a:pt x="1095918" y="1877322"/>
                </a:lnTo>
                <a:lnTo>
                  <a:pt x="1041710" y="1872787"/>
                </a:lnTo>
                <a:lnTo>
                  <a:pt x="988264" y="1867983"/>
                </a:lnTo>
                <a:lnTo>
                  <a:pt x="935702" y="1862989"/>
                </a:lnTo>
                <a:lnTo>
                  <a:pt x="884150" y="1857885"/>
                </a:lnTo>
                <a:lnTo>
                  <a:pt x="833732" y="1852748"/>
                </a:lnTo>
                <a:lnTo>
                  <a:pt x="784573" y="1847660"/>
                </a:lnTo>
                <a:lnTo>
                  <a:pt x="736798" y="1842697"/>
                </a:lnTo>
                <a:lnTo>
                  <a:pt x="690532" y="1837941"/>
                </a:lnTo>
                <a:lnTo>
                  <a:pt x="645899" y="1833469"/>
                </a:lnTo>
                <a:lnTo>
                  <a:pt x="603023" y="1829361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24313" y="5665470"/>
            <a:ext cx="840105" cy="125730"/>
          </a:xfrm>
          <a:custGeom>
            <a:avLst/>
            <a:gdLst/>
            <a:ahLst/>
            <a:cxnLst/>
            <a:rect l="l" t="t" r="r" b="b"/>
            <a:pathLst>
              <a:path w="840104" h="125729">
                <a:moveTo>
                  <a:pt x="755650" y="56903"/>
                </a:moveTo>
                <a:lnTo>
                  <a:pt x="753133" y="28715"/>
                </a:lnTo>
                <a:lnTo>
                  <a:pt x="0" y="96774"/>
                </a:lnTo>
                <a:lnTo>
                  <a:pt x="3048" y="125730"/>
                </a:lnTo>
                <a:lnTo>
                  <a:pt x="755650" y="56903"/>
                </a:lnTo>
                <a:close/>
              </a:path>
              <a:path w="840104" h="125729">
                <a:moveTo>
                  <a:pt x="839724" y="35052"/>
                </a:moveTo>
                <a:lnTo>
                  <a:pt x="750570" y="0"/>
                </a:lnTo>
                <a:lnTo>
                  <a:pt x="753133" y="28715"/>
                </a:lnTo>
                <a:lnTo>
                  <a:pt x="767334" y="27432"/>
                </a:lnTo>
                <a:lnTo>
                  <a:pt x="769620" y="55626"/>
                </a:lnTo>
                <a:lnTo>
                  <a:pt x="769620" y="78293"/>
                </a:lnTo>
                <a:lnTo>
                  <a:pt x="839724" y="35052"/>
                </a:lnTo>
                <a:close/>
              </a:path>
              <a:path w="840104" h="125729">
                <a:moveTo>
                  <a:pt x="769620" y="55626"/>
                </a:moveTo>
                <a:lnTo>
                  <a:pt x="767334" y="27432"/>
                </a:lnTo>
                <a:lnTo>
                  <a:pt x="753133" y="28715"/>
                </a:lnTo>
                <a:lnTo>
                  <a:pt x="755650" y="56903"/>
                </a:lnTo>
                <a:lnTo>
                  <a:pt x="769620" y="55626"/>
                </a:lnTo>
                <a:close/>
              </a:path>
              <a:path w="840104" h="125729">
                <a:moveTo>
                  <a:pt x="769620" y="78293"/>
                </a:moveTo>
                <a:lnTo>
                  <a:pt x="769620" y="55626"/>
                </a:lnTo>
                <a:lnTo>
                  <a:pt x="755650" y="56903"/>
                </a:lnTo>
                <a:lnTo>
                  <a:pt x="758190" y="85344"/>
                </a:lnTo>
                <a:lnTo>
                  <a:pt x="769620" y="782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58703" y="4780026"/>
            <a:ext cx="2139315" cy="933450"/>
          </a:xfrm>
          <a:custGeom>
            <a:avLst/>
            <a:gdLst/>
            <a:ahLst/>
            <a:cxnLst/>
            <a:rect l="l" t="t" r="r" b="b"/>
            <a:pathLst>
              <a:path w="2139315" h="933450">
                <a:moveTo>
                  <a:pt x="2065984" y="52710"/>
                </a:moveTo>
                <a:lnTo>
                  <a:pt x="2055067" y="26906"/>
                </a:lnTo>
                <a:lnTo>
                  <a:pt x="0" y="907541"/>
                </a:lnTo>
                <a:lnTo>
                  <a:pt x="11430" y="933449"/>
                </a:lnTo>
                <a:lnTo>
                  <a:pt x="2065984" y="52710"/>
                </a:lnTo>
                <a:close/>
              </a:path>
              <a:path w="2139315" h="933450">
                <a:moveTo>
                  <a:pt x="2138934" y="6095"/>
                </a:moveTo>
                <a:lnTo>
                  <a:pt x="2043683" y="0"/>
                </a:lnTo>
                <a:lnTo>
                  <a:pt x="2055067" y="26906"/>
                </a:lnTo>
                <a:lnTo>
                  <a:pt x="2068068" y="21335"/>
                </a:lnTo>
                <a:lnTo>
                  <a:pt x="2078736" y="47243"/>
                </a:lnTo>
                <a:lnTo>
                  <a:pt x="2078736" y="77441"/>
                </a:lnTo>
                <a:lnTo>
                  <a:pt x="2138934" y="6095"/>
                </a:lnTo>
                <a:close/>
              </a:path>
              <a:path w="2139315" h="933450">
                <a:moveTo>
                  <a:pt x="2078736" y="47243"/>
                </a:moveTo>
                <a:lnTo>
                  <a:pt x="2068068" y="21335"/>
                </a:lnTo>
                <a:lnTo>
                  <a:pt x="2055067" y="26906"/>
                </a:lnTo>
                <a:lnTo>
                  <a:pt x="2065984" y="52710"/>
                </a:lnTo>
                <a:lnTo>
                  <a:pt x="2078736" y="47243"/>
                </a:lnTo>
                <a:close/>
              </a:path>
              <a:path w="2139315" h="933450">
                <a:moveTo>
                  <a:pt x="2078736" y="77441"/>
                </a:moveTo>
                <a:lnTo>
                  <a:pt x="2078736" y="47243"/>
                </a:lnTo>
                <a:lnTo>
                  <a:pt x="2065984" y="52710"/>
                </a:lnTo>
                <a:lnTo>
                  <a:pt x="2077212" y="79247"/>
                </a:lnTo>
                <a:lnTo>
                  <a:pt x="2078736" y="774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6207" y="4777740"/>
            <a:ext cx="468630" cy="618490"/>
          </a:xfrm>
          <a:custGeom>
            <a:avLst/>
            <a:gdLst/>
            <a:ahLst/>
            <a:cxnLst/>
            <a:rect l="l" t="t" r="r" b="b"/>
            <a:pathLst>
              <a:path w="468629" h="618489">
                <a:moveTo>
                  <a:pt x="428760" y="540951"/>
                </a:moveTo>
                <a:lnTo>
                  <a:pt x="22860" y="0"/>
                </a:lnTo>
                <a:lnTo>
                  <a:pt x="0" y="16764"/>
                </a:lnTo>
                <a:lnTo>
                  <a:pt x="406143" y="558039"/>
                </a:lnTo>
                <a:lnTo>
                  <a:pt x="428760" y="540951"/>
                </a:lnTo>
                <a:close/>
              </a:path>
              <a:path w="468629" h="618489">
                <a:moveTo>
                  <a:pt x="437388" y="602361"/>
                </a:moveTo>
                <a:lnTo>
                  <a:pt x="437388" y="552450"/>
                </a:lnTo>
                <a:lnTo>
                  <a:pt x="414528" y="569214"/>
                </a:lnTo>
                <a:lnTo>
                  <a:pt x="406143" y="558039"/>
                </a:lnTo>
                <a:lnTo>
                  <a:pt x="383286" y="575310"/>
                </a:lnTo>
                <a:lnTo>
                  <a:pt x="437388" y="602361"/>
                </a:lnTo>
                <a:close/>
              </a:path>
              <a:path w="468629" h="618489">
                <a:moveTo>
                  <a:pt x="437388" y="552450"/>
                </a:moveTo>
                <a:lnTo>
                  <a:pt x="428760" y="540951"/>
                </a:lnTo>
                <a:lnTo>
                  <a:pt x="406143" y="558039"/>
                </a:lnTo>
                <a:lnTo>
                  <a:pt x="414528" y="569214"/>
                </a:lnTo>
                <a:lnTo>
                  <a:pt x="437388" y="552450"/>
                </a:lnTo>
                <a:close/>
              </a:path>
              <a:path w="468629" h="618489">
                <a:moveTo>
                  <a:pt x="468630" y="617982"/>
                </a:moveTo>
                <a:lnTo>
                  <a:pt x="451866" y="523494"/>
                </a:lnTo>
                <a:lnTo>
                  <a:pt x="428760" y="540951"/>
                </a:lnTo>
                <a:lnTo>
                  <a:pt x="437388" y="552450"/>
                </a:lnTo>
                <a:lnTo>
                  <a:pt x="437388" y="602361"/>
                </a:lnTo>
                <a:lnTo>
                  <a:pt x="468630" y="6179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32511" y="5391911"/>
            <a:ext cx="336550" cy="1070610"/>
          </a:xfrm>
          <a:custGeom>
            <a:avLst/>
            <a:gdLst/>
            <a:ahLst/>
            <a:cxnLst/>
            <a:rect l="l" t="t" r="r" b="b"/>
            <a:pathLst>
              <a:path w="336550" h="1070610">
                <a:moveTo>
                  <a:pt x="27663" y="984062"/>
                </a:moveTo>
                <a:lnTo>
                  <a:pt x="0" y="976122"/>
                </a:lnTo>
                <a:lnTo>
                  <a:pt x="17526" y="1070610"/>
                </a:lnTo>
                <a:lnTo>
                  <a:pt x="23622" y="1063940"/>
                </a:lnTo>
                <a:lnTo>
                  <a:pt x="23622" y="998220"/>
                </a:lnTo>
                <a:lnTo>
                  <a:pt x="27663" y="984062"/>
                </a:lnTo>
                <a:close/>
              </a:path>
              <a:path w="336550" h="1070610">
                <a:moveTo>
                  <a:pt x="55028" y="991917"/>
                </a:moveTo>
                <a:lnTo>
                  <a:pt x="27663" y="984062"/>
                </a:lnTo>
                <a:lnTo>
                  <a:pt x="23622" y="998220"/>
                </a:lnTo>
                <a:lnTo>
                  <a:pt x="51054" y="1005840"/>
                </a:lnTo>
                <a:lnTo>
                  <a:pt x="55028" y="991917"/>
                </a:lnTo>
                <a:close/>
              </a:path>
              <a:path w="336550" h="1070610">
                <a:moveTo>
                  <a:pt x="82296" y="999744"/>
                </a:moveTo>
                <a:lnTo>
                  <a:pt x="55028" y="991917"/>
                </a:lnTo>
                <a:lnTo>
                  <a:pt x="51054" y="1005840"/>
                </a:lnTo>
                <a:lnTo>
                  <a:pt x="23622" y="998220"/>
                </a:lnTo>
                <a:lnTo>
                  <a:pt x="23622" y="1063940"/>
                </a:lnTo>
                <a:lnTo>
                  <a:pt x="82296" y="999744"/>
                </a:lnTo>
                <a:close/>
              </a:path>
              <a:path w="336550" h="1070610">
                <a:moveTo>
                  <a:pt x="336042" y="7620"/>
                </a:moveTo>
                <a:lnTo>
                  <a:pt x="308610" y="0"/>
                </a:lnTo>
                <a:lnTo>
                  <a:pt x="27663" y="984062"/>
                </a:lnTo>
                <a:lnTo>
                  <a:pt x="55028" y="991917"/>
                </a:lnTo>
                <a:lnTo>
                  <a:pt x="336042" y="76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83025" y="6448044"/>
            <a:ext cx="2668270" cy="205104"/>
          </a:xfrm>
          <a:custGeom>
            <a:avLst/>
            <a:gdLst/>
            <a:ahLst/>
            <a:cxnLst/>
            <a:rect l="l" t="t" r="r" b="b"/>
            <a:pathLst>
              <a:path w="2668270" h="205104">
                <a:moveTo>
                  <a:pt x="84849" y="147789"/>
                </a:moveTo>
                <a:lnTo>
                  <a:pt x="83057" y="118872"/>
                </a:lnTo>
                <a:lnTo>
                  <a:pt x="0" y="166878"/>
                </a:lnTo>
                <a:lnTo>
                  <a:pt x="70866" y="197423"/>
                </a:lnTo>
                <a:lnTo>
                  <a:pt x="70866" y="148590"/>
                </a:lnTo>
                <a:lnTo>
                  <a:pt x="84849" y="147789"/>
                </a:lnTo>
                <a:close/>
              </a:path>
              <a:path w="2668270" h="205104">
                <a:moveTo>
                  <a:pt x="86595" y="175974"/>
                </a:moveTo>
                <a:lnTo>
                  <a:pt x="84849" y="147789"/>
                </a:lnTo>
                <a:lnTo>
                  <a:pt x="70866" y="148590"/>
                </a:lnTo>
                <a:lnTo>
                  <a:pt x="72389" y="176784"/>
                </a:lnTo>
                <a:lnTo>
                  <a:pt x="86595" y="175974"/>
                </a:lnTo>
                <a:close/>
              </a:path>
              <a:path w="2668270" h="205104">
                <a:moveTo>
                  <a:pt x="88392" y="204978"/>
                </a:moveTo>
                <a:lnTo>
                  <a:pt x="86595" y="175974"/>
                </a:lnTo>
                <a:lnTo>
                  <a:pt x="72389" y="176784"/>
                </a:lnTo>
                <a:lnTo>
                  <a:pt x="70866" y="148590"/>
                </a:lnTo>
                <a:lnTo>
                  <a:pt x="70866" y="197423"/>
                </a:lnTo>
                <a:lnTo>
                  <a:pt x="88392" y="204978"/>
                </a:lnTo>
                <a:close/>
              </a:path>
              <a:path w="2668270" h="205104">
                <a:moveTo>
                  <a:pt x="2667762" y="28956"/>
                </a:moveTo>
                <a:lnTo>
                  <a:pt x="2666238" y="0"/>
                </a:lnTo>
                <a:lnTo>
                  <a:pt x="84849" y="147789"/>
                </a:lnTo>
                <a:lnTo>
                  <a:pt x="86595" y="175974"/>
                </a:lnTo>
                <a:lnTo>
                  <a:pt x="2667762" y="2895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73437" y="6506718"/>
            <a:ext cx="611505" cy="121920"/>
          </a:xfrm>
          <a:custGeom>
            <a:avLst/>
            <a:gdLst/>
            <a:ahLst/>
            <a:cxnLst/>
            <a:rect l="l" t="t" r="r" b="b"/>
            <a:pathLst>
              <a:path w="611504" h="121920">
                <a:moveTo>
                  <a:pt x="90677" y="0"/>
                </a:moveTo>
                <a:lnTo>
                  <a:pt x="0" y="32004"/>
                </a:lnTo>
                <a:lnTo>
                  <a:pt x="69341" y="78232"/>
                </a:lnTo>
                <a:lnTo>
                  <a:pt x="69341" y="54864"/>
                </a:lnTo>
                <a:lnTo>
                  <a:pt x="72389" y="26670"/>
                </a:lnTo>
                <a:lnTo>
                  <a:pt x="87115" y="28502"/>
                </a:lnTo>
                <a:lnTo>
                  <a:pt x="90677" y="0"/>
                </a:lnTo>
                <a:close/>
              </a:path>
              <a:path w="611504" h="121920">
                <a:moveTo>
                  <a:pt x="87115" y="28502"/>
                </a:moveTo>
                <a:lnTo>
                  <a:pt x="72389" y="26670"/>
                </a:lnTo>
                <a:lnTo>
                  <a:pt x="69341" y="54864"/>
                </a:lnTo>
                <a:lnTo>
                  <a:pt x="83598" y="56638"/>
                </a:lnTo>
                <a:lnTo>
                  <a:pt x="87115" y="28502"/>
                </a:lnTo>
                <a:close/>
              </a:path>
              <a:path w="611504" h="121920">
                <a:moveTo>
                  <a:pt x="83598" y="56638"/>
                </a:moveTo>
                <a:lnTo>
                  <a:pt x="69341" y="54864"/>
                </a:lnTo>
                <a:lnTo>
                  <a:pt x="69341" y="78232"/>
                </a:lnTo>
                <a:lnTo>
                  <a:pt x="80009" y="85344"/>
                </a:lnTo>
                <a:lnTo>
                  <a:pt x="83598" y="56638"/>
                </a:lnTo>
                <a:close/>
              </a:path>
              <a:path w="611504" h="121920">
                <a:moveTo>
                  <a:pt x="611124" y="93726"/>
                </a:moveTo>
                <a:lnTo>
                  <a:pt x="87115" y="28502"/>
                </a:lnTo>
                <a:lnTo>
                  <a:pt x="83598" y="56638"/>
                </a:lnTo>
                <a:lnTo>
                  <a:pt x="608076" y="121920"/>
                </a:lnTo>
                <a:lnTo>
                  <a:pt x="611124" y="937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59721" y="5776721"/>
            <a:ext cx="191770" cy="765175"/>
          </a:xfrm>
          <a:custGeom>
            <a:avLst/>
            <a:gdLst/>
            <a:ahLst/>
            <a:cxnLst/>
            <a:rect l="l" t="t" r="r" b="b"/>
            <a:pathLst>
              <a:path w="191770" h="765175">
                <a:moveTo>
                  <a:pt x="163285" y="86606"/>
                </a:moveTo>
                <a:lnTo>
                  <a:pt x="135146" y="80978"/>
                </a:lnTo>
                <a:lnTo>
                  <a:pt x="0" y="758951"/>
                </a:lnTo>
                <a:lnTo>
                  <a:pt x="28194" y="765047"/>
                </a:lnTo>
                <a:lnTo>
                  <a:pt x="163285" y="86606"/>
                </a:lnTo>
                <a:close/>
              </a:path>
              <a:path w="191770" h="765175">
                <a:moveTo>
                  <a:pt x="191261" y="92201"/>
                </a:moveTo>
                <a:lnTo>
                  <a:pt x="166115" y="0"/>
                </a:lnTo>
                <a:lnTo>
                  <a:pt x="107441" y="75437"/>
                </a:lnTo>
                <a:lnTo>
                  <a:pt x="135146" y="80978"/>
                </a:lnTo>
                <a:lnTo>
                  <a:pt x="137921" y="67055"/>
                </a:lnTo>
                <a:lnTo>
                  <a:pt x="166115" y="72389"/>
                </a:lnTo>
                <a:lnTo>
                  <a:pt x="166115" y="87172"/>
                </a:lnTo>
                <a:lnTo>
                  <a:pt x="191261" y="92201"/>
                </a:lnTo>
                <a:close/>
              </a:path>
              <a:path w="191770" h="765175">
                <a:moveTo>
                  <a:pt x="166115" y="72389"/>
                </a:moveTo>
                <a:lnTo>
                  <a:pt x="137921" y="67055"/>
                </a:lnTo>
                <a:lnTo>
                  <a:pt x="135146" y="80978"/>
                </a:lnTo>
                <a:lnTo>
                  <a:pt x="163285" y="86606"/>
                </a:lnTo>
                <a:lnTo>
                  <a:pt x="166115" y="72389"/>
                </a:lnTo>
                <a:close/>
              </a:path>
              <a:path w="191770" h="765175">
                <a:moveTo>
                  <a:pt x="166115" y="87172"/>
                </a:moveTo>
                <a:lnTo>
                  <a:pt x="166115" y="72389"/>
                </a:lnTo>
                <a:lnTo>
                  <a:pt x="163285" y="86606"/>
                </a:lnTo>
                <a:lnTo>
                  <a:pt x="166115" y="871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49637" y="57005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49637" y="57005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21129" y="1950465"/>
            <a:ext cx="280543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骨架关系编码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22639" y="4116323"/>
            <a:ext cx="1219200" cy="85725"/>
          </a:xfrm>
          <a:custGeom>
            <a:avLst/>
            <a:gdLst/>
            <a:ahLst/>
            <a:cxnLst/>
            <a:rect l="l" t="t" r="r" b="b"/>
            <a:pathLst>
              <a:path w="1219200" h="85725">
                <a:moveTo>
                  <a:pt x="1147571" y="57150"/>
                </a:moveTo>
                <a:lnTo>
                  <a:pt x="1147571" y="28194"/>
                </a:lnTo>
                <a:lnTo>
                  <a:pt x="0" y="28194"/>
                </a:lnTo>
                <a:lnTo>
                  <a:pt x="0" y="57150"/>
                </a:lnTo>
                <a:lnTo>
                  <a:pt x="1147571" y="57150"/>
                </a:lnTo>
                <a:close/>
              </a:path>
              <a:path w="1219200" h="85725">
                <a:moveTo>
                  <a:pt x="1219200" y="42672"/>
                </a:moveTo>
                <a:lnTo>
                  <a:pt x="1133093" y="0"/>
                </a:lnTo>
                <a:lnTo>
                  <a:pt x="1133093" y="28194"/>
                </a:lnTo>
                <a:lnTo>
                  <a:pt x="1147571" y="28194"/>
                </a:lnTo>
                <a:lnTo>
                  <a:pt x="1147571" y="78169"/>
                </a:lnTo>
                <a:lnTo>
                  <a:pt x="1219200" y="42672"/>
                </a:lnTo>
                <a:close/>
              </a:path>
              <a:path w="1219200" h="85725">
                <a:moveTo>
                  <a:pt x="1147571" y="78169"/>
                </a:moveTo>
                <a:lnTo>
                  <a:pt x="1147571" y="57150"/>
                </a:lnTo>
                <a:lnTo>
                  <a:pt x="1133093" y="57150"/>
                </a:lnTo>
                <a:lnTo>
                  <a:pt x="1133093" y="85343"/>
                </a:lnTo>
                <a:lnTo>
                  <a:pt x="1147571" y="78169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51923" y="3396996"/>
            <a:ext cx="775970" cy="775970"/>
          </a:xfrm>
          <a:custGeom>
            <a:avLst/>
            <a:gdLst/>
            <a:ahLst/>
            <a:cxnLst/>
            <a:rect l="l" t="t" r="r" b="b"/>
            <a:pathLst>
              <a:path w="775970" h="775970">
                <a:moveTo>
                  <a:pt x="708286" y="94114"/>
                </a:moveTo>
                <a:lnTo>
                  <a:pt x="681601" y="67429"/>
                </a:lnTo>
                <a:lnTo>
                  <a:pt x="0" y="748284"/>
                </a:lnTo>
                <a:lnTo>
                  <a:pt x="27432" y="775716"/>
                </a:lnTo>
                <a:lnTo>
                  <a:pt x="708286" y="94114"/>
                </a:lnTo>
                <a:close/>
              </a:path>
              <a:path w="775970" h="775970">
                <a:moveTo>
                  <a:pt x="775715" y="0"/>
                </a:moveTo>
                <a:lnTo>
                  <a:pt x="654558" y="40386"/>
                </a:lnTo>
                <a:lnTo>
                  <a:pt x="681601" y="67429"/>
                </a:lnTo>
                <a:lnTo>
                  <a:pt x="694944" y="54102"/>
                </a:lnTo>
                <a:lnTo>
                  <a:pt x="721614" y="80772"/>
                </a:lnTo>
                <a:lnTo>
                  <a:pt x="721614" y="107442"/>
                </a:lnTo>
                <a:lnTo>
                  <a:pt x="735330" y="121158"/>
                </a:lnTo>
                <a:lnTo>
                  <a:pt x="775715" y="0"/>
                </a:lnTo>
                <a:close/>
              </a:path>
              <a:path w="775970" h="775970">
                <a:moveTo>
                  <a:pt x="721614" y="80772"/>
                </a:moveTo>
                <a:lnTo>
                  <a:pt x="694944" y="54102"/>
                </a:lnTo>
                <a:lnTo>
                  <a:pt x="681601" y="67429"/>
                </a:lnTo>
                <a:lnTo>
                  <a:pt x="708286" y="94114"/>
                </a:lnTo>
                <a:lnTo>
                  <a:pt x="721614" y="80772"/>
                </a:lnTo>
                <a:close/>
              </a:path>
              <a:path w="775970" h="775970">
                <a:moveTo>
                  <a:pt x="721614" y="107442"/>
                </a:moveTo>
                <a:lnTo>
                  <a:pt x="721614" y="80772"/>
                </a:lnTo>
                <a:lnTo>
                  <a:pt x="708286" y="94114"/>
                </a:lnTo>
                <a:lnTo>
                  <a:pt x="721614" y="10744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56239" y="3354323"/>
            <a:ext cx="1143000" cy="85725"/>
          </a:xfrm>
          <a:custGeom>
            <a:avLst/>
            <a:gdLst/>
            <a:ahLst/>
            <a:cxnLst/>
            <a:rect l="l" t="t" r="r" b="b"/>
            <a:pathLst>
              <a:path w="1143000" h="85725">
                <a:moveTo>
                  <a:pt x="1071372" y="57150"/>
                </a:moveTo>
                <a:lnTo>
                  <a:pt x="1071372" y="28194"/>
                </a:lnTo>
                <a:lnTo>
                  <a:pt x="0" y="28194"/>
                </a:lnTo>
                <a:lnTo>
                  <a:pt x="0" y="57150"/>
                </a:lnTo>
                <a:lnTo>
                  <a:pt x="1071372" y="57150"/>
                </a:lnTo>
                <a:close/>
              </a:path>
              <a:path w="1143000" h="85725">
                <a:moveTo>
                  <a:pt x="1143000" y="42672"/>
                </a:moveTo>
                <a:lnTo>
                  <a:pt x="1056893" y="0"/>
                </a:lnTo>
                <a:lnTo>
                  <a:pt x="1056893" y="28194"/>
                </a:lnTo>
                <a:lnTo>
                  <a:pt x="1071372" y="28194"/>
                </a:lnTo>
                <a:lnTo>
                  <a:pt x="1071372" y="78169"/>
                </a:lnTo>
                <a:lnTo>
                  <a:pt x="1143000" y="42672"/>
                </a:lnTo>
                <a:close/>
              </a:path>
              <a:path w="1143000" h="85725">
                <a:moveTo>
                  <a:pt x="1071372" y="78169"/>
                </a:moveTo>
                <a:lnTo>
                  <a:pt x="1071372" y="57150"/>
                </a:lnTo>
                <a:lnTo>
                  <a:pt x="1056893" y="57150"/>
                </a:lnTo>
                <a:lnTo>
                  <a:pt x="1056893" y="85343"/>
                </a:lnTo>
                <a:lnTo>
                  <a:pt x="1071372" y="78169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47095" y="3396996"/>
            <a:ext cx="1152525" cy="925830"/>
          </a:xfrm>
          <a:custGeom>
            <a:avLst/>
            <a:gdLst/>
            <a:ahLst/>
            <a:cxnLst/>
            <a:rect l="l" t="t" r="r" b="b"/>
            <a:pathLst>
              <a:path w="1152525" h="925829">
                <a:moveTo>
                  <a:pt x="1093908" y="64428"/>
                </a:moveTo>
                <a:lnTo>
                  <a:pt x="1076343" y="42347"/>
                </a:lnTo>
                <a:lnTo>
                  <a:pt x="0" y="902969"/>
                </a:lnTo>
                <a:lnTo>
                  <a:pt x="18288" y="925829"/>
                </a:lnTo>
                <a:lnTo>
                  <a:pt x="1093908" y="64428"/>
                </a:lnTo>
                <a:close/>
              </a:path>
              <a:path w="1152525" h="925829">
                <a:moveTo>
                  <a:pt x="1152144" y="0"/>
                </a:moveTo>
                <a:lnTo>
                  <a:pt x="1058418" y="19811"/>
                </a:lnTo>
                <a:lnTo>
                  <a:pt x="1076343" y="42347"/>
                </a:lnTo>
                <a:lnTo>
                  <a:pt x="1087374" y="33527"/>
                </a:lnTo>
                <a:lnTo>
                  <a:pt x="1104900" y="55625"/>
                </a:lnTo>
                <a:lnTo>
                  <a:pt x="1104900" y="78246"/>
                </a:lnTo>
                <a:lnTo>
                  <a:pt x="1111758" y="86867"/>
                </a:lnTo>
                <a:lnTo>
                  <a:pt x="1152144" y="0"/>
                </a:lnTo>
                <a:close/>
              </a:path>
              <a:path w="1152525" h="925829">
                <a:moveTo>
                  <a:pt x="1104900" y="55625"/>
                </a:moveTo>
                <a:lnTo>
                  <a:pt x="1087374" y="33527"/>
                </a:lnTo>
                <a:lnTo>
                  <a:pt x="1076343" y="42347"/>
                </a:lnTo>
                <a:lnTo>
                  <a:pt x="1093908" y="64428"/>
                </a:lnTo>
                <a:lnTo>
                  <a:pt x="1104900" y="55625"/>
                </a:lnTo>
                <a:close/>
              </a:path>
              <a:path w="1152525" h="925829">
                <a:moveTo>
                  <a:pt x="1104900" y="78246"/>
                </a:moveTo>
                <a:lnTo>
                  <a:pt x="1104900" y="55625"/>
                </a:lnTo>
                <a:lnTo>
                  <a:pt x="1093908" y="64428"/>
                </a:lnTo>
                <a:lnTo>
                  <a:pt x="1104900" y="78246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72619" y="3244595"/>
            <a:ext cx="998219" cy="622300"/>
          </a:xfrm>
          <a:custGeom>
            <a:avLst/>
            <a:gdLst/>
            <a:ahLst/>
            <a:cxnLst/>
            <a:rect l="l" t="t" r="r" b="b"/>
            <a:pathLst>
              <a:path w="998220" h="622300">
                <a:moveTo>
                  <a:pt x="932821" y="56953"/>
                </a:moveTo>
                <a:lnTo>
                  <a:pt x="917765" y="32455"/>
                </a:lnTo>
                <a:lnTo>
                  <a:pt x="0" y="597408"/>
                </a:lnTo>
                <a:lnTo>
                  <a:pt x="15240" y="621792"/>
                </a:lnTo>
                <a:lnTo>
                  <a:pt x="932821" y="56953"/>
                </a:lnTo>
                <a:close/>
              </a:path>
              <a:path w="998220" h="622300">
                <a:moveTo>
                  <a:pt x="998219" y="0"/>
                </a:moveTo>
                <a:lnTo>
                  <a:pt x="902969" y="8382"/>
                </a:lnTo>
                <a:lnTo>
                  <a:pt x="917765" y="32455"/>
                </a:lnTo>
                <a:lnTo>
                  <a:pt x="929640" y="25146"/>
                </a:lnTo>
                <a:lnTo>
                  <a:pt x="944880" y="49530"/>
                </a:lnTo>
                <a:lnTo>
                  <a:pt x="944880" y="76574"/>
                </a:lnTo>
                <a:lnTo>
                  <a:pt x="947928" y="81534"/>
                </a:lnTo>
                <a:lnTo>
                  <a:pt x="998219" y="0"/>
                </a:lnTo>
                <a:close/>
              </a:path>
              <a:path w="998220" h="622300">
                <a:moveTo>
                  <a:pt x="944880" y="49530"/>
                </a:moveTo>
                <a:lnTo>
                  <a:pt x="929640" y="25146"/>
                </a:lnTo>
                <a:lnTo>
                  <a:pt x="917765" y="32455"/>
                </a:lnTo>
                <a:lnTo>
                  <a:pt x="932821" y="56953"/>
                </a:lnTo>
                <a:lnTo>
                  <a:pt x="944880" y="49530"/>
                </a:lnTo>
                <a:close/>
              </a:path>
              <a:path w="998220" h="622300">
                <a:moveTo>
                  <a:pt x="944880" y="76574"/>
                </a:moveTo>
                <a:lnTo>
                  <a:pt x="944880" y="49530"/>
                </a:lnTo>
                <a:lnTo>
                  <a:pt x="932821" y="56953"/>
                </a:lnTo>
                <a:lnTo>
                  <a:pt x="944880" y="76574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73381" y="3841241"/>
            <a:ext cx="997585" cy="546735"/>
          </a:xfrm>
          <a:custGeom>
            <a:avLst/>
            <a:gdLst/>
            <a:ahLst/>
            <a:cxnLst/>
            <a:rect l="l" t="t" r="r" b="b"/>
            <a:pathLst>
              <a:path w="997584" h="546735">
                <a:moveTo>
                  <a:pt x="928757" y="493235"/>
                </a:moveTo>
                <a:lnTo>
                  <a:pt x="13715" y="0"/>
                </a:lnTo>
                <a:lnTo>
                  <a:pt x="0" y="25146"/>
                </a:lnTo>
                <a:lnTo>
                  <a:pt x="915212" y="518068"/>
                </a:lnTo>
                <a:lnTo>
                  <a:pt x="928757" y="493235"/>
                </a:lnTo>
                <a:close/>
              </a:path>
              <a:path w="997584" h="546735">
                <a:moveTo>
                  <a:pt x="941069" y="544563"/>
                </a:moveTo>
                <a:lnTo>
                  <a:pt x="941069" y="499871"/>
                </a:lnTo>
                <a:lnTo>
                  <a:pt x="928115" y="525018"/>
                </a:lnTo>
                <a:lnTo>
                  <a:pt x="915212" y="518068"/>
                </a:lnTo>
                <a:lnTo>
                  <a:pt x="901445" y="543305"/>
                </a:lnTo>
                <a:lnTo>
                  <a:pt x="941069" y="544563"/>
                </a:lnTo>
                <a:close/>
              </a:path>
              <a:path w="997584" h="546735">
                <a:moveTo>
                  <a:pt x="941069" y="499871"/>
                </a:moveTo>
                <a:lnTo>
                  <a:pt x="928757" y="493235"/>
                </a:lnTo>
                <a:lnTo>
                  <a:pt x="915212" y="518068"/>
                </a:lnTo>
                <a:lnTo>
                  <a:pt x="928115" y="525018"/>
                </a:lnTo>
                <a:lnTo>
                  <a:pt x="941069" y="499871"/>
                </a:lnTo>
                <a:close/>
              </a:path>
              <a:path w="997584" h="546735">
                <a:moveTo>
                  <a:pt x="997457" y="546354"/>
                </a:moveTo>
                <a:lnTo>
                  <a:pt x="942593" y="467867"/>
                </a:lnTo>
                <a:lnTo>
                  <a:pt x="928757" y="493235"/>
                </a:lnTo>
                <a:lnTo>
                  <a:pt x="941069" y="499871"/>
                </a:lnTo>
                <a:lnTo>
                  <a:pt x="941069" y="544563"/>
                </a:lnTo>
                <a:lnTo>
                  <a:pt x="997457" y="546354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09027" y="3396996"/>
            <a:ext cx="1828800" cy="990600"/>
          </a:xfrm>
          <a:custGeom>
            <a:avLst/>
            <a:gdLst/>
            <a:ahLst/>
            <a:cxnLst/>
            <a:rect l="l" t="t" r="r" b="b"/>
            <a:pathLst>
              <a:path w="1828800" h="990600">
                <a:moveTo>
                  <a:pt x="914400" y="0"/>
                </a:moveTo>
                <a:lnTo>
                  <a:pt x="851771" y="1142"/>
                </a:lnTo>
                <a:lnTo>
                  <a:pt x="790279" y="4521"/>
                </a:lnTo>
                <a:lnTo>
                  <a:pt x="730059" y="10062"/>
                </a:lnTo>
                <a:lnTo>
                  <a:pt x="671247" y="17691"/>
                </a:lnTo>
                <a:lnTo>
                  <a:pt x="613979" y="27336"/>
                </a:lnTo>
                <a:lnTo>
                  <a:pt x="558391" y="38921"/>
                </a:lnTo>
                <a:lnTo>
                  <a:pt x="504618" y="52374"/>
                </a:lnTo>
                <a:lnTo>
                  <a:pt x="452797" y="67620"/>
                </a:lnTo>
                <a:lnTo>
                  <a:pt x="403063" y="84586"/>
                </a:lnTo>
                <a:lnTo>
                  <a:pt x="355553" y="103198"/>
                </a:lnTo>
                <a:lnTo>
                  <a:pt x="310403" y="123382"/>
                </a:lnTo>
                <a:lnTo>
                  <a:pt x="267747" y="145065"/>
                </a:lnTo>
                <a:lnTo>
                  <a:pt x="227723" y="168173"/>
                </a:lnTo>
                <a:lnTo>
                  <a:pt x="190466" y="192632"/>
                </a:lnTo>
                <a:lnTo>
                  <a:pt x="156113" y="218368"/>
                </a:lnTo>
                <a:lnTo>
                  <a:pt x="124798" y="245307"/>
                </a:lnTo>
                <a:lnTo>
                  <a:pt x="96659" y="273376"/>
                </a:lnTo>
                <a:lnTo>
                  <a:pt x="71830" y="302502"/>
                </a:lnTo>
                <a:lnTo>
                  <a:pt x="32649" y="363625"/>
                </a:lnTo>
                <a:lnTo>
                  <a:pt x="8343" y="428088"/>
                </a:lnTo>
                <a:lnTo>
                  <a:pt x="0" y="495300"/>
                </a:lnTo>
                <a:lnTo>
                  <a:pt x="2108" y="529212"/>
                </a:lnTo>
                <a:lnTo>
                  <a:pt x="18569" y="595123"/>
                </a:lnTo>
                <a:lnTo>
                  <a:pt x="50448" y="657990"/>
                </a:lnTo>
                <a:lnTo>
                  <a:pt x="96659" y="717223"/>
                </a:lnTo>
                <a:lnTo>
                  <a:pt x="124798" y="745292"/>
                </a:lnTo>
                <a:lnTo>
                  <a:pt x="156113" y="772231"/>
                </a:lnTo>
                <a:lnTo>
                  <a:pt x="190466" y="797967"/>
                </a:lnTo>
                <a:lnTo>
                  <a:pt x="227723" y="822426"/>
                </a:lnTo>
                <a:lnTo>
                  <a:pt x="267747" y="845534"/>
                </a:lnTo>
                <a:lnTo>
                  <a:pt x="310403" y="867217"/>
                </a:lnTo>
                <a:lnTo>
                  <a:pt x="355553" y="887401"/>
                </a:lnTo>
                <a:lnTo>
                  <a:pt x="403063" y="906013"/>
                </a:lnTo>
                <a:lnTo>
                  <a:pt x="452797" y="922979"/>
                </a:lnTo>
                <a:lnTo>
                  <a:pt x="504618" y="938225"/>
                </a:lnTo>
                <a:lnTo>
                  <a:pt x="558391" y="951678"/>
                </a:lnTo>
                <a:lnTo>
                  <a:pt x="613979" y="963263"/>
                </a:lnTo>
                <a:lnTo>
                  <a:pt x="671247" y="972908"/>
                </a:lnTo>
                <a:lnTo>
                  <a:pt x="730059" y="980537"/>
                </a:lnTo>
                <a:lnTo>
                  <a:pt x="790279" y="986078"/>
                </a:lnTo>
                <a:lnTo>
                  <a:pt x="851771" y="989457"/>
                </a:lnTo>
                <a:lnTo>
                  <a:pt x="914400" y="990600"/>
                </a:lnTo>
                <a:lnTo>
                  <a:pt x="977028" y="989457"/>
                </a:lnTo>
                <a:lnTo>
                  <a:pt x="1038520" y="986078"/>
                </a:lnTo>
                <a:lnTo>
                  <a:pt x="1098740" y="980537"/>
                </a:lnTo>
                <a:lnTo>
                  <a:pt x="1157552" y="972908"/>
                </a:lnTo>
                <a:lnTo>
                  <a:pt x="1214820" y="963263"/>
                </a:lnTo>
                <a:lnTo>
                  <a:pt x="1270408" y="951678"/>
                </a:lnTo>
                <a:lnTo>
                  <a:pt x="1324181" y="938225"/>
                </a:lnTo>
                <a:lnTo>
                  <a:pt x="1376002" y="922979"/>
                </a:lnTo>
                <a:lnTo>
                  <a:pt x="1425736" y="906013"/>
                </a:lnTo>
                <a:lnTo>
                  <a:pt x="1473246" y="887401"/>
                </a:lnTo>
                <a:lnTo>
                  <a:pt x="1518396" y="867217"/>
                </a:lnTo>
                <a:lnTo>
                  <a:pt x="1561052" y="845534"/>
                </a:lnTo>
                <a:lnTo>
                  <a:pt x="1601076" y="822426"/>
                </a:lnTo>
                <a:lnTo>
                  <a:pt x="1638333" y="797967"/>
                </a:lnTo>
                <a:lnTo>
                  <a:pt x="1672686" y="772231"/>
                </a:lnTo>
                <a:lnTo>
                  <a:pt x="1704001" y="745292"/>
                </a:lnTo>
                <a:lnTo>
                  <a:pt x="1732140" y="717223"/>
                </a:lnTo>
                <a:lnTo>
                  <a:pt x="1756969" y="688097"/>
                </a:lnTo>
                <a:lnTo>
                  <a:pt x="1796150" y="626974"/>
                </a:lnTo>
                <a:lnTo>
                  <a:pt x="1820456" y="562511"/>
                </a:lnTo>
                <a:lnTo>
                  <a:pt x="1828800" y="495299"/>
                </a:lnTo>
                <a:lnTo>
                  <a:pt x="1826691" y="461387"/>
                </a:lnTo>
                <a:lnTo>
                  <a:pt x="1810230" y="395476"/>
                </a:lnTo>
                <a:lnTo>
                  <a:pt x="1778351" y="332609"/>
                </a:lnTo>
                <a:lnTo>
                  <a:pt x="1732140" y="273376"/>
                </a:lnTo>
                <a:lnTo>
                  <a:pt x="1704001" y="245307"/>
                </a:lnTo>
                <a:lnTo>
                  <a:pt x="1672686" y="218368"/>
                </a:lnTo>
                <a:lnTo>
                  <a:pt x="1638333" y="192632"/>
                </a:lnTo>
                <a:lnTo>
                  <a:pt x="1601076" y="168173"/>
                </a:lnTo>
                <a:lnTo>
                  <a:pt x="1561052" y="145065"/>
                </a:lnTo>
                <a:lnTo>
                  <a:pt x="1518396" y="123382"/>
                </a:lnTo>
                <a:lnTo>
                  <a:pt x="1473246" y="103198"/>
                </a:lnTo>
                <a:lnTo>
                  <a:pt x="1425736" y="84586"/>
                </a:lnTo>
                <a:lnTo>
                  <a:pt x="1376002" y="67620"/>
                </a:lnTo>
                <a:lnTo>
                  <a:pt x="1324181" y="52374"/>
                </a:lnTo>
                <a:lnTo>
                  <a:pt x="1270408" y="38921"/>
                </a:lnTo>
                <a:lnTo>
                  <a:pt x="1214820" y="27336"/>
                </a:lnTo>
                <a:lnTo>
                  <a:pt x="1157552" y="17691"/>
                </a:lnTo>
                <a:lnTo>
                  <a:pt x="1098740" y="10062"/>
                </a:lnTo>
                <a:lnTo>
                  <a:pt x="1038520" y="4521"/>
                </a:lnTo>
                <a:lnTo>
                  <a:pt x="977028" y="1142"/>
                </a:lnTo>
                <a:lnTo>
                  <a:pt x="914400" y="0"/>
                </a:lnTo>
                <a:close/>
              </a:path>
            </a:pathLst>
          </a:custGeom>
          <a:ln w="28575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853054" y="4589779"/>
            <a:ext cx="74231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53267" y="4575302"/>
            <a:ext cx="657860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2800" spc="-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87166" y="4575302"/>
            <a:ext cx="93535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SimSun"/>
                <a:cs typeface="SimSun"/>
              </a:rPr>
              <a:t>×</a:t>
            </a:r>
            <a:r>
              <a:rPr dirty="0" sz="2800" spc="-71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6060" y="3737114"/>
            <a:ext cx="18351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50529" y="2975127"/>
            <a:ext cx="20383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30460" y="3432327"/>
            <a:ext cx="20383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73472" y="2868447"/>
            <a:ext cx="335915" cy="1078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52400">
              <a:lnSpc>
                <a:spcPct val="125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c 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12154" y="3203727"/>
            <a:ext cx="375920" cy="971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64465">
              <a:lnSpc>
                <a:spcPct val="100000"/>
              </a:lnSpc>
              <a:spcBef>
                <a:spcPts val="840"/>
              </a:spcBef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72779" y="3965714"/>
            <a:ext cx="757555" cy="1062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97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*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32827" y="38541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32827" y="38541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373248" y="3617976"/>
            <a:ext cx="165100" cy="236220"/>
          </a:xfrm>
          <a:custGeom>
            <a:avLst/>
            <a:gdLst/>
            <a:ahLst/>
            <a:cxnLst/>
            <a:rect l="l" t="t" r="r" b="b"/>
            <a:pathLst>
              <a:path w="165100" h="236220">
                <a:moveTo>
                  <a:pt x="128952" y="156853"/>
                </a:moveTo>
                <a:lnTo>
                  <a:pt x="24383" y="0"/>
                </a:lnTo>
                <a:lnTo>
                  <a:pt x="0" y="15240"/>
                </a:lnTo>
                <a:lnTo>
                  <a:pt x="105155" y="172974"/>
                </a:lnTo>
                <a:lnTo>
                  <a:pt x="128952" y="156853"/>
                </a:lnTo>
                <a:close/>
              </a:path>
              <a:path w="165100" h="236220">
                <a:moveTo>
                  <a:pt x="137159" y="220616"/>
                </a:moveTo>
                <a:lnTo>
                  <a:pt x="137159" y="169164"/>
                </a:lnTo>
                <a:lnTo>
                  <a:pt x="112775" y="184404"/>
                </a:lnTo>
                <a:lnTo>
                  <a:pt x="105155" y="172974"/>
                </a:lnTo>
                <a:lnTo>
                  <a:pt x="81533" y="188976"/>
                </a:lnTo>
                <a:lnTo>
                  <a:pt x="137159" y="220616"/>
                </a:lnTo>
                <a:close/>
              </a:path>
              <a:path w="165100" h="236220">
                <a:moveTo>
                  <a:pt x="137159" y="169164"/>
                </a:moveTo>
                <a:lnTo>
                  <a:pt x="128952" y="156853"/>
                </a:lnTo>
                <a:lnTo>
                  <a:pt x="105155" y="172974"/>
                </a:lnTo>
                <a:lnTo>
                  <a:pt x="112775" y="184404"/>
                </a:lnTo>
                <a:lnTo>
                  <a:pt x="137159" y="169164"/>
                </a:lnTo>
                <a:close/>
              </a:path>
              <a:path w="165100" h="236220">
                <a:moveTo>
                  <a:pt x="164591" y="236220"/>
                </a:moveTo>
                <a:lnTo>
                  <a:pt x="152399" y="140970"/>
                </a:lnTo>
                <a:lnTo>
                  <a:pt x="128952" y="156853"/>
                </a:lnTo>
                <a:lnTo>
                  <a:pt x="137159" y="169164"/>
                </a:lnTo>
                <a:lnTo>
                  <a:pt x="137159" y="220616"/>
                </a:lnTo>
                <a:lnTo>
                  <a:pt x="164591" y="23622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372472" y="3854196"/>
            <a:ext cx="165735" cy="311150"/>
          </a:xfrm>
          <a:custGeom>
            <a:avLst/>
            <a:gdLst/>
            <a:ahLst/>
            <a:cxnLst/>
            <a:rect l="l" t="t" r="r" b="b"/>
            <a:pathLst>
              <a:path w="165734" h="311150">
                <a:moveTo>
                  <a:pt x="139801" y="83109"/>
                </a:moveTo>
                <a:lnTo>
                  <a:pt x="113960" y="70061"/>
                </a:lnTo>
                <a:lnTo>
                  <a:pt x="0" y="298703"/>
                </a:lnTo>
                <a:lnTo>
                  <a:pt x="25908" y="310895"/>
                </a:lnTo>
                <a:lnTo>
                  <a:pt x="139801" y="83109"/>
                </a:lnTo>
                <a:close/>
              </a:path>
              <a:path w="165734" h="311150">
                <a:moveTo>
                  <a:pt x="165353" y="96011"/>
                </a:moveTo>
                <a:lnTo>
                  <a:pt x="165353" y="0"/>
                </a:lnTo>
                <a:lnTo>
                  <a:pt x="88391" y="57149"/>
                </a:lnTo>
                <a:lnTo>
                  <a:pt x="113960" y="70061"/>
                </a:lnTo>
                <a:lnTo>
                  <a:pt x="120395" y="57149"/>
                </a:lnTo>
                <a:lnTo>
                  <a:pt x="146303" y="70103"/>
                </a:lnTo>
                <a:lnTo>
                  <a:pt x="146303" y="86392"/>
                </a:lnTo>
                <a:lnTo>
                  <a:pt x="165353" y="96011"/>
                </a:lnTo>
                <a:close/>
              </a:path>
              <a:path w="165734" h="311150">
                <a:moveTo>
                  <a:pt x="146303" y="70103"/>
                </a:moveTo>
                <a:lnTo>
                  <a:pt x="120395" y="57149"/>
                </a:lnTo>
                <a:lnTo>
                  <a:pt x="113960" y="70061"/>
                </a:lnTo>
                <a:lnTo>
                  <a:pt x="139801" y="83109"/>
                </a:lnTo>
                <a:lnTo>
                  <a:pt x="146303" y="70103"/>
                </a:lnTo>
                <a:close/>
              </a:path>
              <a:path w="165734" h="311150">
                <a:moveTo>
                  <a:pt x="146303" y="86392"/>
                </a:moveTo>
                <a:lnTo>
                  <a:pt x="146303" y="70103"/>
                </a:lnTo>
                <a:lnTo>
                  <a:pt x="139801" y="83109"/>
                </a:lnTo>
                <a:lnTo>
                  <a:pt x="146303" y="8639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701673" y="4643120"/>
            <a:ext cx="7372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>
                <a:solidFill>
                  <a:srgbClr val="3333CC"/>
                </a:solidFill>
                <a:latin typeface="NSimSun"/>
                <a:cs typeface="NSimSun"/>
              </a:rPr>
              <a:t>编码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72600" y="5083502"/>
            <a:ext cx="3688715" cy="1895475"/>
          </a:xfrm>
          <a:custGeom>
            <a:avLst/>
            <a:gdLst/>
            <a:ahLst/>
            <a:cxnLst/>
            <a:rect l="l" t="t" r="r" b="b"/>
            <a:pathLst>
              <a:path w="3688715" h="1895475">
                <a:moveTo>
                  <a:pt x="603023" y="1829361"/>
                </a:moveTo>
                <a:lnTo>
                  <a:pt x="544122" y="1825467"/>
                </a:lnTo>
                <a:lnTo>
                  <a:pt x="486525" y="1823928"/>
                </a:lnTo>
                <a:lnTo>
                  <a:pt x="430585" y="1823956"/>
                </a:lnTo>
                <a:lnTo>
                  <a:pt x="376653" y="1824761"/>
                </a:lnTo>
                <a:lnTo>
                  <a:pt x="325081" y="1825556"/>
                </a:lnTo>
                <a:lnTo>
                  <a:pt x="276220" y="1825551"/>
                </a:lnTo>
                <a:lnTo>
                  <a:pt x="230424" y="1823959"/>
                </a:lnTo>
                <a:lnTo>
                  <a:pt x="188044" y="1819991"/>
                </a:lnTo>
                <a:lnTo>
                  <a:pt x="149431" y="1812859"/>
                </a:lnTo>
                <a:lnTo>
                  <a:pt x="84916" y="1785947"/>
                </a:lnTo>
                <a:lnTo>
                  <a:pt x="37750" y="1733695"/>
                </a:lnTo>
                <a:lnTo>
                  <a:pt x="21104" y="1695507"/>
                </a:lnTo>
                <a:lnTo>
                  <a:pt x="9470" y="1651349"/>
                </a:lnTo>
                <a:lnTo>
                  <a:pt x="2538" y="1602543"/>
                </a:lnTo>
                <a:lnTo>
                  <a:pt x="0" y="1550412"/>
                </a:lnTo>
                <a:lnTo>
                  <a:pt x="1545" y="1496279"/>
                </a:lnTo>
                <a:lnTo>
                  <a:pt x="6866" y="1441465"/>
                </a:lnTo>
                <a:lnTo>
                  <a:pt x="15653" y="1387294"/>
                </a:lnTo>
                <a:lnTo>
                  <a:pt x="27596" y="1335088"/>
                </a:lnTo>
                <a:lnTo>
                  <a:pt x="42388" y="1286168"/>
                </a:lnTo>
                <a:lnTo>
                  <a:pt x="59717" y="1241859"/>
                </a:lnTo>
                <a:lnTo>
                  <a:pt x="77445" y="1203375"/>
                </a:lnTo>
                <a:lnTo>
                  <a:pt x="96953" y="1164428"/>
                </a:lnTo>
                <a:lnTo>
                  <a:pt x="118594" y="1125476"/>
                </a:lnTo>
                <a:lnTo>
                  <a:pt x="142719" y="1086976"/>
                </a:lnTo>
                <a:lnTo>
                  <a:pt x="169680" y="1049386"/>
                </a:lnTo>
                <a:lnTo>
                  <a:pt x="199830" y="1013164"/>
                </a:lnTo>
                <a:lnTo>
                  <a:pt x="233520" y="978768"/>
                </a:lnTo>
                <a:lnTo>
                  <a:pt x="271102" y="946655"/>
                </a:lnTo>
                <a:lnTo>
                  <a:pt x="312927" y="917283"/>
                </a:lnTo>
                <a:lnTo>
                  <a:pt x="359349" y="891110"/>
                </a:lnTo>
                <a:lnTo>
                  <a:pt x="410718" y="868593"/>
                </a:lnTo>
                <a:lnTo>
                  <a:pt x="467387" y="850191"/>
                </a:lnTo>
                <a:lnTo>
                  <a:pt x="540043" y="837003"/>
                </a:lnTo>
                <a:lnTo>
                  <a:pt x="579686" y="834116"/>
                </a:lnTo>
                <a:lnTo>
                  <a:pt x="621332" y="833305"/>
                </a:lnTo>
                <a:lnTo>
                  <a:pt x="664828" y="834275"/>
                </a:lnTo>
                <a:lnTo>
                  <a:pt x="710019" y="836728"/>
                </a:lnTo>
                <a:lnTo>
                  <a:pt x="756750" y="840370"/>
                </a:lnTo>
                <a:lnTo>
                  <a:pt x="804866" y="844903"/>
                </a:lnTo>
                <a:lnTo>
                  <a:pt x="854214" y="850031"/>
                </a:lnTo>
                <a:lnTo>
                  <a:pt x="904639" y="855459"/>
                </a:lnTo>
                <a:lnTo>
                  <a:pt x="955986" y="860889"/>
                </a:lnTo>
                <a:lnTo>
                  <a:pt x="1008101" y="866026"/>
                </a:lnTo>
                <a:lnTo>
                  <a:pt x="1060828" y="870574"/>
                </a:lnTo>
                <a:lnTo>
                  <a:pt x="1114015" y="874236"/>
                </a:lnTo>
                <a:lnTo>
                  <a:pt x="1167505" y="876717"/>
                </a:lnTo>
                <a:lnTo>
                  <a:pt x="1221145" y="877719"/>
                </a:lnTo>
                <a:lnTo>
                  <a:pt x="1274780" y="876947"/>
                </a:lnTo>
                <a:lnTo>
                  <a:pt x="1328256" y="874104"/>
                </a:lnTo>
                <a:lnTo>
                  <a:pt x="1381418" y="868895"/>
                </a:lnTo>
                <a:lnTo>
                  <a:pt x="1434111" y="861023"/>
                </a:lnTo>
                <a:lnTo>
                  <a:pt x="1486181" y="850191"/>
                </a:lnTo>
                <a:lnTo>
                  <a:pt x="1530332" y="838711"/>
                </a:lnTo>
                <a:lnTo>
                  <a:pt x="1575649" y="825393"/>
                </a:lnTo>
                <a:lnTo>
                  <a:pt x="1622001" y="810374"/>
                </a:lnTo>
                <a:lnTo>
                  <a:pt x="1669259" y="793792"/>
                </a:lnTo>
                <a:lnTo>
                  <a:pt x="1717293" y="775783"/>
                </a:lnTo>
                <a:lnTo>
                  <a:pt x="1765974" y="756486"/>
                </a:lnTo>
                <a:lnTo>
                  <a:pt x="1815171" y="736037"/>
                </a:lnTo>
                <a:lnTo>
                  <a:pt x="1864757" y="714574"/>
                </a:lnTo>
                <a:lnTo>
                  <a:pt x="1914600" y="692233"/>
                </a:lnTo>
                <a:lnTo>
                  <a:pt x="1964571" y="669152"/>
                </a:lnTo>
                <a:lnTo>
                  <a:pt x="2014541" y="645469"/>
                </a:lnTo>
                <a:lnTo>
                  <a:pt x="2064379" y="621320"/>
                </a:lnTo>
                <a:lnTo>
                  <a:pt x="2113957" y="596842"/>
                </a:lnTo>
                <a:lnTo>
                  <a:pt x="2163145" y="572174"/>
                </a:lnTo>
                <a:lnTo>
                  <a:pt x="2211812" y="547452"/>
                </a:lnTo>
                <a:lnTo>
                  <a:pt x="2259830" y="522813"/>
                </a:lnTo>
                <a:lnTo>
                  <a:pt x="2307069" y="498394"/>
                </a:lnTo>
                <a:lnTo>
                  <a:pt x="2353399" y="474334"/>
                </a:lnTo>
                <a:lnTo>
                  <a:pt x="2398691" y="450769"/>
                </a:lnTo>
                <a:lnTo>
                  <a:pt x="2442814" y="427836"/>
                </a:lnTo>
                <a:lnTo>
                  <a:pt x="2485640" y="405672"/>
                </a:lnTo>
                <a:lnTo>
                  <a:pt x="2527038" y="384416"/>
                </a:lnTo>
                <a:lnTo>
                  <a:pt x="2566880" y="364203"/>
                </a:lnTo>
                <a:lnTo>
                  <a:pt x="2605035" y="345172"/>
                </a:lnTo>
                <a:lnTo>
                  <a:pt x="2641373" y="327459"/>
                </a:lnTo>
                <a:lnTo>
                  <a:pt x="2702375" y="296669"/>
                </a:lnTo>
                <a:lnTo>
                  <a:pt x="2759521" y="265324"/>
                </a:lnTo>
                <a:lnTo>
                  <a:pt x="2813108" y="233849"/>
                </a:lnTo>
                <a:lnTo>
                  <a:pt x="2863433" y="202669"/>
                </a:lnTo>
                <a:lnTo>
                  <a:pt x="2910792" y="172209"/>
                </a:lnTo>
                <a:lnTo>
                  <a:pt x="2955482" y="142893"/>
                </a:lnTo>
                <a:lnTo>
                  <a:pt x="2997799" y="115147"/>
                </a:lnTo>
                <a:lnTo>
                  <a:pt x="3038040" y="89395"/>
                </a:lnTo>
                <a:lnTo>
                  <a:pt x="3076501" y="66063"/>
                </a:lnTo>
                <a:lnTo>
                  <a:pt x="3113480" y="45575"/>
                </a:lnTo>
                <a:lnTo>
                  <a:pt x="3149272" y="28355"/>
                </a:lnTo>
                <a:lnTo>
                  <a:pt x="3218484" y="5424"/>
                </a:lnTo>
                <a:lnTo>
                  <a:pt x="3298696" y="0"/>
                </a:lnTo>
                <a:lnTo>
                  <a:pt x="3342194" y="4847"/>
                </a:lnTo>
                <a:lnTo>
                  <a:pt x="3382984" y="15299"/>
                </a:lnTo>
                <a:lnTo>
                  <a:pt x="3421064" y="31553"/>
                </a:lnTo>
                <a:lnTo>
                  <a:pt x="3456427" y="53806"/>
                </a:lnTo>
                <a:lnTo>
                  <a:pt x="3489071" y="82254"/>
                </a:lnTo>
                <a:lnTo>
                  <a:pt x="3518989" y="117093"/>
                </a:lnTo>
                <a:lnTo>
                  <a:pt x="3546178" y="158521"/>
                </a:lnTo>
                <a:lnTo>
                  <a:pt x="3570633" y="206733"/>
                </a:lnTo>
                <a:lnTo>
                  <a:pt x="3592349" y="261927"/>
                </a:lnTo>
                <a:lnTo>
                  <a:pt x="3614769" y="336634"/>
                </a:lnTo>
                <a:lnTo>
                  <a:pt x="3625630" y="380302"/>
                </a:lnTo>
                <a:lnTo>
                  <a:pt x="3636073" y="427504"/>
                </a:lnTo>
                <a:lnTo>
                  <a:pt x="3645957" y="477735"/>
                </a:lnTo>
                <a:lnTo>
                  <a:pt x="3655144" y="530490"/>
                </a:lnTo>
                <a:lnTo>
                  <a:pt x="3663493" y="585262"/>
                </a:lnTo>
                <a:lnTo>
                  <a:pt x="3670865" y="641547"/>
                </a:lnTo>
                <a:lnTo>
                  <a:pt x="3677122" y="698839"/>
                </a:lnTo>
                <a:lnTo>
                  <a:pt x="3682122" y="756631"/>
                </a:lnTo>
                <a:lnTo>
                  <a:pt x="3685727" y="814419"/>
                </a:lnTo>
                <a:lnTo>
                  <a:pt x="3687797" y="871696"/>
                </a:lnTo>
                <a:lnTo>
                  <a:pt x="3688192" y="927958"/>
                </a:lnTo>
                <a:lnTo>
                  <a:pt x="3686773" y="982698"/>
                </a:lnTo>
                <a:lnTo>
                  <a:pt x="3683401" y="1035410"/>
                </a:lnTo>
                <a:lnTo>
                  <a:pt x="3677936" y="1085590"/>
                </a:lnTo>
                <a:lnTo>
                  <a:pt x="3670238" y="1132730"/>
                </a:lnTo>
                <a:lnTo>
                  <a:pt x="3660167" y="1176327"/>
                </a:lnTo>
                <a:lnTo>
                  <a:pt x="3645769" y="1223050"/>
                </a:lnTo>
                <a:lnTo>
                  <a:pt x="3628172" y="1269113"/>
                </a:lnTo>
                <a:lnTo>
                  <a:pt x="3607624" y="1314371"/>
                </a:lnTo>
                <a:lnTo>
                  <a:pt x="3584372" y="1358683"/>
                </a:lnTo>
                <a:lnTo>
                  <a:pt x="3558665" y="1401906"/>
                </a:lnTo>
                <a:lnTo>
                  <a:pt x="3530749" y="1443896"/>
                </a:lnTo>
                <a:lnTo>
                  <a:pt x="3500874" y="1484511"/>
                </a:lnTo>
                <a:lnTo>
                  <a:pt x="3469286" y="1523609"/>
                </a:lnTo>
                <a:lnTo>
                  <a:pt x="3436234" y="1561045"/>
                </a:lnTo>
                <a:lnTo>
                  <a:pt x="3401965" y="1596677"/>
                </a:lnTo>
                <a:lnTo>
                  <a:pt x="3366728" y="1630363"/>
                </a:lnTo>
                <a:lnTo>
                  <a:pt x="3330769" y="1661959"/>
                </a:lnTo>
                <a:lnTo>
                  <a:pt x="3294337" y="1691323"/>
                </a:lnTo>
                <a:lnTo>
                  <a:pt x="3257679" y="1718312"/>
                </a:lnTo>
                <a:lnTo>
                  <a:pt x="3221044" y="1742782"/>
                </a:lnTo>
                <a:lnTo>
                  <a:pt x="3184679" y="1764591"/>
                </a:lnTo>
                <a:lnTo>
                  <a:pt x="3143179" y="1785225"/>
                </a:lnTo>
                <a:lnTo>
                  <a:pt x="3101201" y="1801129"/>
                </a:lnTo>
                <a:lnTo>
                  <a:pt x="3058593" y="1812872"/>
                </a:lnTo>
                <a:lnTo>
                  <a:pt x="3015204" y="1821019"/>
                </a:lnTo>
                <a:lnTo>
                  <a:pt x="2970882" y="1826137"/>
                </a:lnTo>
                <a:lnTo>
                  <a:pt x="2925475" y="1828792"/>
                </a:lnTo>
                <a:lnTo>
                  <a:pt x="2878831" y="1829552"/>
                </a:lnTo>
                <a:lnTo>
                  <a:pt x="2830800" y="1828981"/>
                </a:lnTo>
                <a:lnTo>
                  <a:pt x="2781229" y="1827648"/>
                </a:lnTo>
                <a:lnTo>
                  <a:pt x="2729967" y="1826118"/>
                </a:lnTo>
                <a:lnTo>
                  <a:pt x="2676863" y="1824957"/>
                </a:lnTo>
                <a:lnTo>
                  <a:pt x="2621763" y="1824734"/>
                </a:lnTo>
                <a:lnTo>
                  <a:pt x="2564518" y="1826013"/>
                </a:lnTo>
                <a:lnTo>
                  <a:pt x="2504975" y="1829361"/>
                </a:lnTo>
                <a:lnTo>
                  <a:pt x="2461577" y="1832828"/>
                </a:lnTo>
                <a:lnTo>
                  <a:pt x="2416311" y="1836566"/>
                </a:lnTo>
                <a:lnTo>
                  <a:pt x="2369357" y="1840527"/>
                </a:lnTo>
                <a:lnTo>
                  <a:pt x="2320894" y="1844662"/>
                </a:lnTo>
                <a:lnTo>
                  <a:pt x="2271101" y="1848923"/>
                </a:lnTo>
                <a:lnTo>
                  <a:pt x="2220156" y="1853261"/>
                </a:lnTo>
                <a:lnTo>
                  <a:pt x="2168238" y="1857628"/>
                </a:lnTo>
                <a:lnTo>
                  <a:pt x="2115526" y="1861975"/>
                </a:lnTo>
                <a:lnTo>
                  <a:pt x="2062200" y="1866253"/>
                </a:lnTo>
                <a:lnTo>
                  <a:pt x="2008437" y="1870414"/>
                </a:lnTo>
                <a:lnTo>
                  <a:pt x="1954417" y="1874409"/>
                </a:lnTo>
                <a:lnTo>
                  <a:pt x="1900319" y="1878190"/>
                </a:lnTo>
                <a:lnTo>
                  <a:pt x="1846322" y="1881708"/>
                </a:lnTo>
                <a:lnTo>
                  <a:pt x="1792603" y="1884915"/>
                </a:lnTo>
                <a:lnTo>
                  <a:pt x="1739344" y="1887761"/>
                </a:lnTo>
                <a:lnTo>
                  <a:pt x="1686721" y="1890199"/>
                </a:lnTo>
                <a:lnTo>
                  <a:pt x="1634915" y="1892180"/>
                </a:lnTo>
                <a:lnTo>
                  <a:pt x="1584104" y="1893655"/>
                </a:lnTo>
                <a:lnTo>
                  <a:pt x="1534466" y="1894575"/>
                </a:lnTo>
                <a:lnTo>
                  <a:pt x="1486181" y="1894893"/>
                </a:lnTo>
                <a:lnTo>
                  <a:pt x="1430144" y="1894455"/>
                </a:lnTo>
                <a:lnTo>
                  <a:pt x="1373993" y="1893195"/>
                </a:lnTo>
                <a:lnTo>
                  <a:pt x="1317855" y="1891191"/>
                </a:lnTo>
                <a:lnTo>
                  <a:pt x="1261854" y="1888523"/>
                </a:lnTo>
                <a:lnTo>
                  <a:pt x="1206114" y="1885269"/>
                </a:lnTo>
                <a:lnTo>
                  <a:pt x="1150760" y="1881509"/>
                </a:lnTo>
                <a:lnTo>
                  <a:pt x="1095918" y="1877322"/>
                </a:lnTo>
                <a:lnTo>
                  <a:pt x="1041710" y="1872787"/>
                </a:lnTo>
                <a:lnTo>
                  <a:pt x="988264" y="1867983"/>
                </a:lnTo>
                <a:lnTo>
                  <a:pt x="935702" y="1862989"/>
                </a:lnTo>
                <a:lnTo>
                  <a:pt x="884150" y="1857885"/>
                </a:lnTo>
                <a:lnTo>
                  <a:pt x="833732" y="1852748"/>
                </a:lnTo>
                <a:lnTo>
                  <a:pt x="784573" y="1847660"/>
                </a:lnTo>
                <a:lnTo>
                  <a:pt x="736798" y="1842697"/>
                </a:lnTo>
                <a:lnTo>
                  <a:pt x="690532" y="1837941"/>
                </a:lnTo>
                <a:lnTo>
                  <a:pt x="645899" y="1833469"/>
                </a:lnTo>
                <a:lnTo>
                  <a:pt x="603023" y="1829361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94623" y="5952744"/>
            <a:ext cx="839469" cy="125730"/>
          </a:xfrm>
          <a:custGeom>
            <a:avLst/>
            <a:gdLst/>
            <a:ahLst/>
            <a:cxnLst/>
            <a:rect l="l" t="t" r="r" b="b"/>
            <a:pathLst>
              <a:path w="839469" h="125729">
                <a:moveTo>
                  <a:pt x="754894" y="56971"/>
                </a:moveTo>
                <a:lnTo>
                  <a:pt x="752371" y="28716"/>
                </a:lnTo>
                <a:lnTo>
                  <a:pt x="0" y="96774"/>
                </a:lnTo>
                <a:lnTo>
                  <a:pt x="2286" y="125730"/>
                </a:lnTo>
                <a:lnTo>
                  <a:pt x="754894" y="56971"/>
                </a:lnTo>
                <a:close/>
              </a:path>
              <a:path w="839469" h="125729">
                <a:moveTo>
                  <a:pt x="838962" y="35052"/>
                </a:moveTo>
                <a:lnTo>
                  <a:pt x="749808" y="0"/>
                </a:lnTo>
                <a:lnTo>
                  <a:pt x="752371" y="28716"/>
                </a:lnTo>
                <a:lnTo>
                  <a:pt x="766572" y="27432"/>
                </a:lnTo>
                <a:lnTo>
                  <a:pt x="769620" y="55626"/>
                </a:lnTo>
                <a:lnTo>
                  <a:pt x="769620" y="77823"/>
                </a:lnTo>
                <a:lnTo>
                  <a:pt x="838962" y="35052"/>
                </a:lnTo>
                <a:close/>
              </a:path>
              <a:path w="839469" h="125729">
                <a:moveTo>
                  <a:pt x="769620" y="55626"/>
                </a:moveTo>
                <a:lnTo>
                  <a:pt x="766572" y="27432"/>
                </a:lnTo>
                <a:lnTo>
                  <a:pt x="752371" y="28716"/>
                </a:lnTo>
                <a:lnTo>
                  <a:pt x="754894" y="56971"/>
                </a:lnTo>
                <a:lnTo>
                  <a:pt x="769620" y="55626"/>
                </a:lnTo>
                <a:close/>
              </a:path>
              <a:path w="839469" h="125729">
                <a:moveTo>
                  <a:pt x="769620" y="77823"/>
                </a:moveTo>
                <a:lnTo>
                  <a:pt x="769620" y="55626"/>
                </a:lnTo>
                <a:lnTo>
                  <a:pt x="754894" y="56971"/>
                </a:lnTo>
                <a:lnTo>
                  <a:pt x="757428" y="85344"/>
                </a:lnTo>
                <a:lnTo>
                  <a:pt x="769620" y="778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928251" y="5068061"/>
            <a:ext cx="2139315" cy="932815"/>
          </a:xfrm>
          <a:custGeom>
            <a:avLst/>
            <a:gdLst/>
            <a:ahLst/>
            <a:cxnLst/>
            <a:rect l="l" t="t" r="r" b="b"/>
            <a:pathLst>
              <a:path w="2139315" h="932814">
                <a:moveTo>
                  <a:pt x="2066009" y="52262"/>
                </a:moveTo>
                <a:lnTo>
                  <a:pt x="2054885" y="26222"/>
                </a:lnTo>
                <a:lnTo>
                  <a:pt x="0" y="906780"/>
                </a:lnTo>
                <a:lnTo>
                  <a:pt x="11430" y="932688"/>
                </a:lnTo>
                <a:lnTo>
                  <a:pt x="2066009" y="52262"/>
                </a:lnTo>
                <a:close/>
              </a:path>
              <a:path w="2139315" h="932814">
                <a:moveTo>
                  <a:pt x="2138934" y="5334"/>
                </a:moveTo>
                <a:lnTo>
                  <a:pt x="2043683" y="0"/>
                </a:lnTo>
                <a:lnTo>
                  <a:pt x="2054885" y="26222"/>
                </a:lnTo>
                <a:lnTo>
                  <a:pt x="2068068" y="20574"/>
                </a:lnTo>
                <a:lnTo>
                  <a:pt x="2079498" y="46482"/>
                </a:lnTo>
                <a:lnTo>
                  <a:pt x="2079498" y="75776"/>
                </a:lnTo>
                <a:lnTo>
                  <a:pt x="2138934" y="5334"/>
                </a:lnTo>
                <a:close/>
              </a:path>
              <a:path w="2139315" h="932814">
                <a:moveTo>
                  <a:pt x="2079498" y="46482"/>
                </a:moveTo>
                <a:lnTo>
                  <a:pt x="2068068" y="20574"/>
                </a:lnTo>
                <a:lnTo>
                  <a:pt x="2054885" y="26222"/>
                </a:lnTo>
                <a:lnTo>
                  <a:pt x="2066009" y="52262"/>
                </a:lnTo>
                <a:lnTo>
                  <a:pt x="2079498" y="46482"/>
                </a:lnTo>
                <a:close/>
              </a:path>
              <a:path w="2139315" h="932814">
                <a:moveTo>
                  <a:pt x="2079498" y="75776"/>
                </a:moveTo>
                <a:lnTo>
                  <a:pt x="2079498" y="46482"/>
                </a:lnTo>
                <a:lnTo>
                  <a:pt x="2066009" y="52262"/>
                </a:lnTo>
                <a:lnTo>
                  <a:pt x="2077212" y="78486"/>
                </a:lnTo>
                <a:lnTo>
                  <a:pt x="2079498" y="757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55755" y="5065014"/>
            <a:ext cx="468630" cy="618490"/>
          </a:xfrm>
          <a:custGeom>
            <a:avLst/>
            <a:gdLst/>
            <a:ahLst/>
            <a:cxnLst/>
            <a:rect l="l" t="t" r="r" b="b"/>
            <a:pathLst>
              <a:path w="468629" h="618489">
                <a:moveTo>
                  <a:pt x="428760" y="540951"/>
                </a:moveTo>
                <a:lnTo>
                  <a:pt x="22860" y="0"/>
                </a:lnTo>
                <a:lnTo>
                  <a:pt x="0" y="16764"/>
                </a:lnTo>
                <a:lnTo>
                  <a:pt x="406143" y="558039"/>
                </a:lnTo>
                <a:lnTo>
                  <a:pt x="428760" y="540951"/>
                </a:lnTo>
                <a:close/>
              </a:path>
              <a:path w="468629" h="618489">
                <a:moveTo>
                  <a:pt x="437388" y="602361"/>
                </a:moveTo>
                <a:lnTo>
                  <a:pt x="437388" y="552450"/>
                </a:lnTo>
                <a:lnTo>
                  <a:pt x="414528" y="569214"/>
                </a:lnTo>
                <a:lnTo>
                  <a:pt x="406143" y="558039"/>
                </a:lnTo>
                <a:lnTo>
                  <a:pt x="383286" y="575310"/>
                </a:lnTo>
                <a:lnTo>
                  <a:pt x="437388" y="602361"/>
                </a:lnTo>
                <a:close/>
              </a:path>
              <a:path w="468629" h="618489">
                <a:moveTo>
                  <a:pt x="437388" y="552450"/>
                </a:moveTo>
                <a:lnTo>
                  <a:pt x="428760" y="540951"/>
                </a:lnTo>
                <a:lnTo>
                  <a:pt x="406143" y="558039"/>
                </a:lnTo>
                <a:lnTo>
                  <a:pt x="414528" y="569214"/>
                </a:lnTo>
                <a:lnTo>
                  <a:pt x="437388" y="552450"/>
                </a:lnTo>
                <a:close/>
              </a:path>
              <a:path w="468629" h="618489">
                <a:moveTo>
                  <a:pt x="468630" y="617982"/>
                </a:moveTo>
                <a:lnTo>
                  <a:pt x="451866" y="523494"/>
                </a:lnTo>
                <a:lnTo>
                  <a:pt x="428760" y="540951"/>
                </a:lnTo>
                <a:lnTo>
                  <a:pt x="437388" y="552450"/>
                </a:lnTo>
                <a:lnTo>
                  <a:pt x="437388" y="602361"/>
                </a:lnTo>
                <a:lnTo>
                  <a:pt x="468630" y="6179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02059" y="5679185"/>
            <a:ext cx="336550" cy="1070610"/>
          </a:xfrm>
          <a:custGeom>
            <a:avLst/>
            <a:gdLst/>
            <a:ahLst/>
            <a:cxnLst/>
            <a:rect l="l" t="t" r="r" b="b"/>
            <a:pathLst>
              <a:path w="336550" h="1070609">
                <a:moveTo>
                  <a:pt x="27663" y="984062"/>
                </a:moveTo>
                <a:lnTo>
                  <a:pt x="0" y="976122"/>
                </a:lnTo>
                <a:lnTo>
                  <a:pt x="17525" y="1070610"/>
                </a:lnTo>
                <a:lnTo>
                  <a:pt x="23621" y="1063940"/>
                </a:lnTo>
                <a:lnTo>
                  <a:pt x="23621" y="998220"/>
                </a:lnTo>
                <a:lnTo>
                  <a:pt x="27663" y="984062"/>
                </a:lnTo>
                <a:close/>
              </a:path>
              <a:path w="336550" h="1070609">
                <a:moveTo>
                  <a:pt x="55028" y="991917"/>
                </a:moveTo>
                <a:lnTo>
                  <a:pt x="27663" y="984062"/>
                </a:lnTo>
                <a:lnTo>
                  <a:pt x="23621" y="998220"/>
                </a:lnTo>
                <a:lnTo>
                  <a:pt x="51053" y="1005840"/>
                </a:lnTo>
                <a:lnTo>
                  <a:pt x="55028" y="991917"/>
                </a:lnTo>
                <a:close/>
              </a:path>
              <a:path w="336550" h="1070609">
                <a:moveTo>
                  <a:pt x="82295" y="999744"/>
                </a:moveTo>
                <a:lnTo>
                  <a:pt x="55028" y="991917"/>
                </a:lnTo>
                <a:lnTo>
                  <a:pt x="51053" y="1005840"/>
                </a:lnTo>
                <a:lnTo>
                  <a:pt x="23621" y="998220"/>
                </a:lnTo>
                <a:lnTo>
                  <a:pt x="23621" y="1063940"/>
                </a:lnTo>
                <a:lnTo>
                  <a:pt x="82295" y="999744"/>
                </a:lnTo>
                <a:close/>
              </a:path>
              <a:path w="336550" h="1070609">
                <a:moveTo>
                  <a:pt x="336041" y="7620"/>
                </a:moveTo>
                <a:lnTo>
                  <a:pt x="308609" y="0"/>
                </a:lnTo>
                <a:lnTo>
                  <a:pt x="27663" y="984062"/>
                </a:lnTo>
                <a:lnTo>
                  <a:pt x="55028" y="991917"/>
                </a:lnTo>
                <a:lnTo>
                  <a:pt x="336041" y="76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52585" y="6735318"/>
            <a:ext cx="2668270" cy="205104"/>
          </a:xfrm>
          <a:custGeom>
            <a:avLst/>
            <a:gdLst/>
            <a:ahLst/>
            <a:cxnLst/>
            <a:rect l="l" t="t" r="r" b="b"/>
            <a:pathLst>
              <a:path w="2668270" h="205104">
                <a:moveTo>
                  <a:pt x="84849" y="147789"/>
                </a:moveTo>
                <a:lnTo>
                  <a:pt x="83057" y="118871"/>
                </a:lnTo>
                <a:lnTo>
                  <a:pt x="0" y="166877"/>
                </a:lnTo>
                <a:lnTo>
                  <a:pt x="70866" y="197423"/>
                </a:lnTo>
                <a:lnTo>
                  <a:pt x="70866" y="148589"/>
                </a:lnTo>
                <a:lnTo>
                  <a:pt x="84849" y="147789"/>
                </a:lnTo>
                <a:close/>
              </a:path>
              <a:path w="2668270" h="205104">
                <a:moveTo>
                  <a:pt x="86595" y="175974"/>
                </a:moveTo>
                <a:lnTo>
                  <a:pt x="84849" y="147789"/>
                </a:lnTo>
                <a:lnTo>
                  <a:pt x="70866" y="148589"/>
                </a:lnTo>
                <a:lnTo>
                  <a:pt x="72389" y="176783"/>
                </a:lnTo>
                <a:lnTo>
                  <a:pt x="86595" y="175974"/>
                </a:lnTo>
                <a:close/>
              </a:path>
              <a:path w="2668270" h="205104">
                <a:moveTo>
                  <a:pt x="88392" y="204977"/>
                </a:moveTo>
                <a:lnTo>
                  <a:pt x="86595" y="175974"/>
                </a:lnTo>
                <a:lnTo>
                  <a:pt x="72389" y="176783"/>
                </a:lnTo>
                <a:lnTo>
                  <a:pt x="70866" y="148589"/>
                </a:lnTo>
                <a:lnTo>
                  <a:pt x="70866" y="197423"/>
                </a:lnTo>
                <a:lnTo>
                  <a:pt x="88392" y="204977"/>
                </a:lnTo>
                <a:close/>
              </a:path>
              <a:path w="2668270" h="205104">
                <a:moveTo>
                  <a:pt x="2667762" y="28955"/>
                </a:moveTo>
                <a:lnTo>
                  <a:pt x="2666238" y="0"/>
                </a:lnTo>
                <a:lnTo>
                  <a:pt x="84849" y="147789"/>
                </a:lnTo>
                <a:lnTo>
                  <a:pt x="86595" y="175974"/>
                </a:lnTo>
                <a:lnTo>
                  <a:pt x="2667762" y="289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42985" y="6793992"/>
            <a:ext cx="612140" cy="123189"/>
          </a:xfrm>
          <a:custGeom>
            <a:avLst/>
            <a:gdLst/>
            <a:ahLst/>
            <a:cxnLst/>
            <a:rect l="l" t="t" r="r" b="b"/>
            <a:pathLst>
              <a:path w="612139" h="123190">
                <a:moveTo>
                  <a:pt x="90677" y="0"/>
                </a:moveTo>
                <a:lnTo>
                  <a:pt x="0" y="32003"/>
                </a:lnTo>
                <a:lnTo>
                  <a:pt x="69341" y="78231"/>
                </a:lnTo>
                <a:lnTo>
                  <a:pt x="69341" y="54863"/>
                </a:lnTo>
                <a:lnTo>
                  <a:pt x="73151" y="26669"/>
                </a:lnTo>
                <a:lnTo>
                  <a:pt x="87126" y="28409"/>
                </a:lnTo>
                <a:lnTo>
                  <a:pt x="90677" y="0"/>
                </a:lnTo>
                <a:close/>
              </a:path>
              <a:path w="612139" h="123190">
                <a:moveTo>
                  <a:pt x="87126" y="28409"/>
                </a:moveTo>
                <a:lnTo>
                  <a:pt x="73151" y="26669"/>
                </a:lnTo>
                <a:lnTo>
                  <a:pt x="69341" y="54863"/>
                </a:lnTo>
                <a:lnTo>
                  <a:pt x="83595" y="56658"/>
                </a:lnTo>
                <a:lnTo>
                  <a:pt x="87126" y="28409"/>
                </a:lnTo>
                <a:close/>
              </a:path>
              <a:path w="612139" h="123190">
                <a:moveTo>
                  <a:pt x="83595" y="56658"/>
                </a:moveTo>
                <a:lnTo>
                  <a:pt x="69341" y="54863"/>
                </a:lnTo>
                <a:lnTo>
                  <a:pt x="69341" y="78231"/>
                </a:lnTo>
                <a:lnTo>
                  <a:pt x="80009" y="85343"/>
                </a:lnTo>
                <a:lnTo>
                  <a:pt x="83595" y="56658"/>
                </a:lnTo>
                <a:close/>
              </a:path>
              <a:path w="612139" h="123190">
                <a:moveTo>
                  <a:pt x="611885" y="93725"/>
                </a:moveTo>
                <a:lnTo>
                  <a:pt x="87126" y="28409"/>
                </a:lnTo>
                <a:lnTo>
                  <a:pt x="83595" y="56658"/>
                </a:lnTo>
                <a:lnTo>
                  <a:pt x="608076" y="122681"/>
                </a:lnTo>
                <a:lnTo>
                  <a:pt x="611885" y="937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29269" y="6063996"/>
            <a:ext cx="191770" cy="765175"/>
          </a:xfrm>
          <a:custGeom>
            <a:avLst/>
            <a:gdLst/>
            <a:ahLst/>
            <a:cxnLst/>
            <a:rect l="l" t="t" r="r" b="b"/>
            <a:pathLst>
              <a:path w="191769" h="765175">
                <a:moveTo>
                  <a:pt x="163428" y="86635"/>
                </a:moveTo>
                <a:lnTo>
                  <a:pt x="135864" y="81122"/>
                </a:lnTo>
                <a:lnTo>
                  <a:pt x="0" y="758951"/>
                </a:lnTo>
                <a:lnTo>
                  <a:pt x="28194" y="765047"/>
                </a:lnTo>
                <a:lnTo>
                  <a:pt x="163428" y="86635"/>
                </a:lnTo>
                <a:close/>
              </a:path>
              <a:path w="191769" h="765175">
                <a:moveTo>
                  <a:pt x="191261" y="92201"/>
                </a:moveTo>
                <a:lnTo>
                  <a:pt x="166115" y="0"/>
                </a:lnTo>
                <a:lnTo>
                  <a:pt x="107441" y="75437"/>
                </a:lnTo>
                <a:lnTo>
                  <a:pt x="135864" y="81122"/>
                </a:lnTo>
                <a:lnTo>
                  <a:pt x="138683" y="67055"/>
                </a:lnTo>
                <a:lnTo>
                  <a:pt x="166115" y="73151"/>
                </a:lnTo>
                <a:lnTo>
                  <a:pt x="166115" y="87172"/>
                </a:lnTo>
                <a:lnTo>
                  <a:pt x="191261" y="92201"/>
                </a:lnTo>
                <a:close/>
              </a:path>
              <a:path w="191769" h="765175">
                <a:moveTo>
                  <a:pt x="166115" y="73151"/>
                </a:moveTo>
                <a:lnTo>
                  <a:pt x="138683" y="67055"/>
                </a:lnTo>
                <a:lnTo>
                  <a:pt x="135864" y="81122"/>
                </a:lnTo>
                <a:lnTo>
                  <a:pt x="163428" y="86635"/>
                </a:lnTo>
                <a:lnTo>
                  <a:pt x="166115" y="73151"/>
                </a:lnTo>
                <a:close/>
              </a:path>
              <a:path w="191769" h="765175">
                <a:moveTo>
                  <a:pt x="166115" y="87172"/>
                </a:moveTo>
                <a:lnTo>
                  <a:pt x="166115" y="73151"/>
                </a:lnTo>
                <a:lnTo>
                  <a:pt x="163428" y="86635"/>
                </a:lnTo>
                <a:lnTo>
                  <a:pt x="166115" y="871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19185" y="59877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494" y="46612"/>
                </a:lnTo>
                <a:lnTo>
                  <a:pt x="130302" y="22383"/>
                </a:lnTo>
                <a:lnTo>
                  <a:pt x="106108" y="6012"/>
                </a:lnTo>
                <a:lnTo>
                  <a:pt x="76200" y="0"/>
                </a:ln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2" y="130016"/>
                </a:lnTo>
                <a:lnTo>
                  <a:pt x="146494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19185" y="59877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6108" y="146387"/>
                </a:lnTo>
                <a:lnTo>
                  <a:pt x="130302" y="130016"/>
                </a:lnTo>
                <a:lnTo>
                  <a:pt x="146494" y="105787"/>
                </a:lnTo>
                <a:lnTo>
                  <a:pt x="152400" y="76200"/>
                </a:lnTo>
                <a:lnTo>
                  <a:pt x="146494" y="46612"/>
                </a:lnTo>
                <a:lnTo>
                  <a:pt x="130302" y="22383"/>
                </a:lnTo>
                <a:lnTo>
                  <a:pt x="106108" y="6012"/>
                </a:lnTo>
                <a:lnTo>
                  <a:pt x="762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01831" y="2101595"/>
            <a:ext cx="775335" cy="775970"/>
          </a:xfrm>
          <a:custGeom>
            <a:avLst/>
            <a:gdLst/>
            <a:ahLst/>
            <a:cxnLst/>
            <a:rect l="l" t="t" r="r" b="b"/>
            <a:pathLst>
              <a:path w="775335" h="775969">
                <a:moveTo>
                  <a:pt x="707898" y="94488"/>
                </a:moveTo>
                <a:lnTo>
                  <a:pt x="680847" y="67437"/>
                </a:lnTo>
                <a:lnTo>
                  <a:pt x="0" y="748284"/>
                </a:lnTo>
                <a:lnTo>
                  <a:pt x="26670" y="775716"/>
                </a:lnTo>
                <a:lnTo>
                  <a:pt x="707898" y="94488"/>
                </a:lnTo>
                <a:close/>
              </a:path>
              <a:path w="775335" h="775969">
                <a:moveTo>
                  <a:pt x="774954" y="0"/>
                </a:moveTo>
                <a:lnTo>
                  <a:pt x="653796" y="40386"/>
                </a:lnTo>
                <a:lnTo>
                  <a:pt x="680847" y="67437"/>
                </a:lnTo>
                <a:lnTo>
                  <a:pt x="694182" y="54102"/>
                </a:lnTo>
                <a:lnTo>
                  <a:pt x="721614" y="80772"/>
                </a:lnTo>
                <a:lnTo>
                  <a:pt x="721614" y="108204"/>
                </a:lnTo>
                <a:lnTo>
                  <a:pt x="734568" y="121158"/>
                </a:lnTo>
                <a:lnTo>
                  <a:pt x="774954" y="0"/>
                </a:lnTo>
                <a:close/>
              </a:path>
              <a:path w="775335" h="775969">
                <a:moveTo>
                  <a:pt x="721614" y="80772"/>
                </a:moveTo>
                <a:lnTo>
                  <a:pt x="694182" y="54102"/>
                </a:lnTo>
                <a:lnTo>
                  <a:pt x="680847" y="67437"/>
                </a:lnTo>
                <a:lnTo>
                  <a:pt x="707898" y="94488"/>
                </a:lnTo>
                <a:lnTo>
                  <a:pt x="721614" y="80772"/>
                </a:lnTo>
                <a:close/>
              </a:path>
              <a:path w="775335" h="775969">
                <a:moveTo>
                  <a:pt x="721614" y="108204"/>
                </a:moveTo>
                <a:lnTo>
                  <a:pt x="721614" y="80772"/>
                </a:lnTo>
                <a:lnTo>
                  <a:pt x="707898" y="94488"/>
                </a:lnTo>
                <a:lnTo>
                  <a:pt x="721614" y="108204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080380" y="2136902"/>
            <a:ext cx="20383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18517" y="2092451"/>
            <a:ext cx="696595" cy="847725"/>
          </a:xfrm>
          <a:custGeom>
            <a:avLst/>
            <a:gdLst/>
            <a:ahLst/>
            <a:cxnLst/>
            <a:rect l="l" t="t" r="r" b="b"/>
            <a:pathLst>
              <a:path w="696595" h="847725">
                <a:moveTo>
                  <a:pt x="653224" y="772378"/>
                </a:moveTo>
                <a:lnTo>
                  <a:pt x="22098" y="0"/>
                </a:lnTo>
                <a:lnTo>
                  <a:pt x="0" y="18288"/>
                </a:lnTo>
                <a:lnTo>
                  <a:pt x="631493" y="790363"/>
                </a:lnTo>
                <a:lnTo>
                  <a:pt x="653224" y="772378"/>
                </a:lnTo>
                <a:close/>
              </a:path>
              <a:path w="696595" h="847725">
                <a:moveTo>
                  <a:pt x="662178" y="832003"/>
                </a:moveTo>
                <a:lnTo>
                  <a:pt x="662178" y="783336"/>
                </a:lnTo>
                <a:lnTo>
                  <a:pt x="640080" y="800862"/>
                </a:lnTo>
                <a:lnTo>
                  <a:pt x="631493" y="790363"/>
                </a:lnTo>
                <a:lnTo>
                  <a:pt x="609600" y="808482"/>
                </a:lnTo>
                <a:lnTo>
                  <a:pt x="662178" y="832003"/>
                </a:lnTo>
                <a:close/>
              </a:path>
              <a:path w="696595" h="847725">
                <a:moveTo>
                  <a:pt x="662178" y="783336"/>
                </a:moveTo>
                <a:lnTo>
                  <a:pt x="653224" y="772378"/>
                </a:lnTo>
                <a:lnTo>
                  <a:pt x="631493" y="790363"/>
                </a:lnTo>
                <a:lnTo>
                  <a:pt x="640080" y="800862"/>
                </a:lnTo>
                <a:lnTo>
                  <a:pt x="662178" y="783336"/>
                </a:lnTo>
                <a:close/>
              </a:path>
              <a:path w="696595" h="847725">
                <a:moveTo>
                  <a:pt x="696468" y="847344"/>
                </a:moveTo>
                <a:lnTo>
                  <a:pt x="675894" y="753618"/>
                </a:lnTo>
                <a:lnTo>
                  <a:pt x="653224" y="772378"/>
                </a:lnTo>
                <a:lnTo>
                  <a:pt x="662178" y="783336"/>
                </a:lnTo>
                <a:lnTo>
                  <a:pt x="662178" y="832003"/>
                </a:lnTo>
                <a:lnTo>
                  <a:pt x="696468" y="847344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137275" y="2060702"/>
            <a:ext cx="223520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91172" y="2592323"/>
            <a:ext cx="762000" cy="85725"/>
          </a:xfrm>
          <a:custGeom>
            <a:avLst/>
            <a:gdLst/>
            <a:ahLst/>
            <a:cxnLst/>
            <a:rect l="l" t="t" r="r" b="b"/>
            <a:pathLst>
              <a:path w="762000" h="85725">
                <a:moveTo>
                  <a:pt x="691133" y="57149"/>
                </a:moveTo>
                <a:lnTo>
                  <a:pt x="691133" y="28193"/>
                </a:lnTo>
                <a:lnTo>
                  <a:pt x="0" y="28193"/>
                </a:lnTo>
                <a:lnTo>
                  <a:pt x="0" y="57149"/>
                </a:lnTo>
                <a:lnTo>
                  <a:pt x="691133" y="57149"/>
                </a:lnTo>
                <a:close/>
              </a:path>
              <a:path w="762000" h="85725">
                <a:moveTo>
                  <a:pt x="762000" y="42671"/>
                </a:moveTo>
                <a:lnTo>
                  <a:pt x="676668" y="0"/>
                </a:lnTo>
                <a:lnTo>
                  <a:pt x="676668" y="28193"/>
                </a:lnTo>
                <a:lnTo>
                  <a:pt x="691133" y="28193"/>
                </a:lnTo>
                <a:lnTo>
                  <a:pt x="691133" y="78110"/>
                </a:lnTo>
                <a:lnTo>
                  <a:pt x="762000" y="42671"/>
                </a:lnTo>
                <a:close/>
              </a:path>
              <a:path w="762000" h="85725">
                <a:moveTo>
                  <a:pt x="691133" y="78110"/>
                </a:moveTo>
                <a:lnTo>
                  <a:pt x="691133" y="57149"/>
                </a:lnTo>
                <a:lnTo>
                  <a:pt x="676668" y="57149"/>
                </a:lnTo>
                <a:lnTo>
                  <a:pt x="676668" y="85343"/>
                </a:lnTo>
                <a:lnTo>
                  <a:pt x="691133" y="7811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985381" y="2213102"/>
            <a:ext cx="18351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615301" y="2025395"/>
            <a:ext cx="86360" cy="1066800"/>
          </a:xfrm>
          <a:custGeom>
            <a:avLst/>
            <a:gdLst/>
            <a:ahLst/>
            <a:cxnLst/>
            <a:rect l="l" t="t" r="r" b="b"/>
            <a:pathLst>
              <a:path w="86359" h="1066800">
                <a:moveTo>
                  <a:pt x="86118" y="980694"/>
                </a:moveTo>
                <a:lnTo>
                  <a:pt x="0" y="980694"/>
                </a:lnTo>
                <a:lnTo>
                  <a:pt x="28955" y="1039123"/>
                </a:lnTo>
                <a:lnTo>
                  <a:pt x="28955" y="995171"/>
                </a:lnTo>
                <a:lnTo>
                  <a:pt x="57150" y="995171"/>
                </a:lnTo>
                <a:lnTo>
                  <a:pt x="57150" y="1038106"/>
                </a:lnTo>
                <a:lnTo>
                  <a:pt x="86118" y="980694"/>
                </a:lnTo>
                <a:close/>
              </a:path>
              <a:path w="86359" h="1066800">
                <a:moveTo>
                  <a:pt x="57150" y="980694"/>
                </a:moveTo>
                <a:lnTo>
                  <a:pt x="57150" y="0"/>
                </a:lnTo>
                <a:lnTo>
                  <a:pt x="28955" y="0"/>
                </a:lnTo>
                <a:lnTo>
                  <a:pt x="28955" y="980694"/>
                </a:lnTo>
                <a:lnTo>
                  <a:pt x="57150" y="980694"/>
                </a:lnTo>
                <a:close/>
              </a:path>
              <a:path w="86359" h="1066800">
                <a:moveTo>
                  <a:pt x="57150" y="1038106"/>
                </a:moveTo>
                <a:lnTo>
                  <a:pt x="57150" y="995171"/>
                </a:lnTo>
                <a:lnTo>
                  <a:pt x="28955" y="995171"/>
                </a:lnTo>
                <a:lnTo>
                  <a:pt x="28955" y="1039123"/>
                </a:lnTo>
                <a:lnTo>
                  <a:pt x="42672" y="1066800"/>
                </a:lnTo>
                <a:lnTo>
                  <a:pt x="57150" y="1038106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731141" y="5794502"/>
            <a:ext cx="351599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91386" y="2166366"/>
            <a:ext cx="472440" cy="621030"/>
          </a:xfrm>
          <a:custGeom>
            <a:avLst/>
            <a:gdLst/>
            <a:ahLst/>
            <a:cxnLst/>
            <a:rect l="l" t="t" r="r" b="b"/>
            <a:pathLst>
              <a:path w="472440" h="621030">
                <a:moveTo>
                  <a:pt x="53340" y="518160"/>
                </a:moveTo>
                <a:lnTo>
                  <a:pt x="22860" y="495300"/>
                </a:lnTo>
                <a:lnTo>
                  <a:pt x="0" y="621030"/>
                </a:lnTo>
                <a:lnTo>
                  <a:pt x="41910" y="600075"/>
                </a:lnTo>
                <a:lnTo>
                  <a:pt x="41910" y="533400"/>
                </a:lnTo>
                <a:lnTo>
                  <a:pt x="53340" y="518160"/>
                </a:lnTo>
                <a:close/>
              </a:path>
              <a:path w="472440" h="621030">
                <a:moveTo>
                  <a:pt x="83820" y="541020"/>
                </a:moveTo>
                <a:lnTo>
                  <a:pt x="53340" y="518160"/>
                </a:lnTo>
                <a:lnTo>
                  <a:pt x="41910" y="533400"/>
                </a:lnTo>
                <a:lnTo>
                  <a:pt x="72390" y="556260"/>
                </a:lnTo>
                <a:lnTo>
                  <a:pt x="83820" y="541020"/>
                </a:lnTo>
                <a:close/>
              </a:path>
              <a:path w="472440" h="621030">
                <a:moveTo>
                  <a:pt x="114300" y="563880"/>
                </a:moveTo>
                <a:lnTo>
                  <a:pt x="83820" y="541020"/>
                </a:lnTo>
                <a:lnTo>
                  <a:pt x="72390" y="556260"/>
                </a:lnTo>
                <a:lnTo>
                  <a:pt x="41910" y="533400"/>
                </a:lnTo>
                <a:lnTo>
                  <a:pt x="41910" y="600075"/>
                </a:lnTo>
                <a:lnTo>
                  <a:pt x="114300" y="563880"/>
                </a:lnTo>
                <a:close/>
              </a:path>
              <a:path w="472440" h="621030">
                <a:moveTo>
                  <a:pt x="472440" y="22860"/>
                </a:moveTo>
                <a:lnTo>
                  <a:pt x="441960" y="0"/>
                </a:lnTo>
                <a:lnTo>
                  <a:pt x="53340" y="518160"/>
                </a:lnTo>
                <a:lnTo>
                  <a:pt x="83820" y="541020"/>
                </a:lnTo>
                <a:lnTo>
                  <a:pt x="472440" y="2286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7737475" y="2136902"/>
            <a:ext cx="583565" cy="590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12115" algn="l"/>
              </a:tabLst>
            </a:pPr>
            <a:r>
              <a:rPr dirty="0" baseline="-23809" sz="4200" b="1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dirty="0" baseline="-23809" sz="42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800986" y="2177795"/>
            <a:ext cx="544195" cy="619125"/>
          </a:xfrm>
          <a:custGeom>
            <a:avLst/>
            <a:gdLst/>
            <a:ahLst/>
            <a:cxnLst/>
            <a:rect l="l" t="t" r="r" b="b"/>
            <a:pathLst>
              <a:path w="544195" h="619125">
                <a:moveTo>
                  <a:pt x="89153" y="36576"/>
                </a:moveTo>
                <a:lnTo>
                  <a:pt x="0" y="0"/>
                </a:lnTo>
                <a:lnTo>
                  <a:pt x="24383" y="92964"/>
                </a:lnTo>
                <a:lnTo>
                  <a:pt x="36575" y="82349"/>
                </a:lnTo>
                <a:lnTo>
                  <a:pt x="36575" y="63246"/>
                </a:lnTo>
                <a:lnTo>
                  <a:pt x="57911" y="44196"/>
                </a:lnTo>
                <a:lnTo>
                  <a:pt x="67629" y="55314"/>
                </a:lnTo>
                <a:lnTo>
                  <a:pt x="89153" y="36576"/>
                </a:lnTo>
                <a:close/>
              </a:path>
              <a:path w="544195" h="619125">
                <a:moveTo>
                  <a:pt x="67629" y="55314"/>
                </a:moveTo>
                <a:lnTo>
                  <a:pt x="57911" y="44196"/>
                </a:lnTo>
                <a:lnTo>
                  <a:pt x="36575" y="63246"/>
                </a:lnTo>
                <a:lnTo>
                  <a:pt x="46065" y="74088"/>
                </a:lnTo>
                <a:lnTo>
                  <a:pt x="67629" y="55314"/>
                </a:lnTo>
                <a:close/>
              </a:path>
              <a:path w="544195" h="619125">
                <a:moveTo>
                  <a:pt x="46065" y="74088"/>
                </a:moveTo>
                <a:lnTo>
                  <a:pt x="36575" y="63246"/>
                </a:lnTo>
                <a:lnTo>
                  <a:pt x="36575" y="82349"/>
                </a:lnTo>
                <a:lnTo>
                  <a:pt x="46065" y="74088"/>
                </a:lnTo>
                <a:close/>
              </a:path>
              <a:path w="544195" h="619125">
                <a:moveTo>
                  <a:pt x="544067" y="600456"/>
                </a:moveTo>
                <a:lnTo>
                  <a:pt x="67629" y="55314"/>
                </a:lnTo>
                <a:lnTo>
                  <a:pt x="46065" y="74088"/>
                </a:lnTo>
                <a:lnTo>
                  <a:pt x="522731" y="618744"/>
                </a:lnTo>
                <a:lnTo>
                  <a:pt x="544067" y="600456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9072498" y="2213102"/>
            <a:ext cx="14414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81635" y="5473446"/>
            <a:ext cx="2362200" cy="114300"/>
          </a:xfrm>
          <a:custGeom>
            <a:avLst/>
            <a:gdLst/>
            <a:ahLst/>
            <a:cxnLst/>
            <a:rect l="l" t="t" r="r" b="b"/>
            <a:pathLst>
              <a:path w="2362200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2362200" h="114300">
                <a:moveTo>
                  <a:pt x="2266950" y="76200"/>
                </a:moveTo>
                <a:lnTo>
                  <a:pt x="2266950" y="38100"/>
                </a:lnTo>
                <a:lnTo>
                  <a:pt x="95250" y="38100"/>
                </a:lnTo>
                <a:lnTo>
                  <a:pt x="95250" y="76200"/>
                </a:lnTo>
                <a:lnTo>
                  <a:pt x="2266950" y="76200"/>
                </a:lnTo>
                <a:close/>
              </a:path>
              <a:path w="2362200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  <a:path w="2362200" h="114300">
                <a:moveTo>
                  <a:pt x="2362187" y="57150"/>
                </a:moveTo>
                <a:lnTo>
                  <a:pt x="2247887" y="0"/>
                </a:lnTo>
                <a:lnTo>
                  <a:pt x="2247887" y="38100"/>
                </a:lnTo>
                <a:lnTo>
                  <a:pt x="2266950" y="38100"/>
                </a:lnTo>
                <a:lnTo>
                  <a:pt x="2266950" y="104768"/>
                </a:lnTo>
                <a:lnTo>
                  <a:pt x="2362187" y="57150"/>
                </a:lnTo>
                <a:close/>
              </a:path>
              <a:path w="2362200" h="114300">
                <a:moveTo>
                  <a:pt x="2266950" y="104768"/>
                </a:moveTo>
                <a:lnTo>
                  <a:pt x="2266950" y="76200"/>
                </a:lnTo>
                <a:lnTo>
                  <a:pt x="2247887" y="76200"/>
                </a:lnTo>
                <a:lnTo>
                  <a:pt x="2247887" y="114300"/>
                </a:lnTo>
                <a:lnTo>
                  <a:pt x="2266950" y="1047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43672" y="4463796"/>
            <a:ext cx="114300" cy="2209800"/>
          </a:xfrm>
          <a:custGeom>
            <a:avLst/>
            <a:gdLst/>
            <a:ahLst/>
            <a:cxnLst/>
            <a:rect l="l" t="t" r="r" b="b"/>
            <a:pathLst>
              <a:path w="114300" h="220980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114300" h="2209800">
                <a:moveTo>
                  <a:pt x="114300" y="2095500"/>
                </a:moveTo>
                <a:lnTo>
                  <a:pt x="0" y="2095500"/>
                </a:lnTo>
                <a:lnTo>
                  <a:pt x="38100" y="2171700"/>
                </a:lnTo>
                <a:lnTo>
                  <a:pt x="38100" y="2114550"/>
                </a:lnTo>
                <a:lnTo>
                  <a:pt x="76200" y="2114550"/>
                </a:lnTo>
                <a:lnTo>
                  <a:pt x="76200" y="2171700"/>
                </a:lnTo>
                <a:lnTo>
                  <a:pt x="114300" y="2095500"/>
                </a:lnTo>
                <a:close/>
              </a:path>
              <a:path w="114300" h="2209800">
                <a:moveTo>
                  <a:pt x="76200" y="114300"/>
                </a:moveTo>
                <a:lnTo>
                  <a:pt x="76200" y="95250"/>
                </a:lnTo>
                <a:lnTo>
                  <a:pt x="38100" y="95250"/>
                </a:lnTo>
                <a:lnTo>
                  <a:pt x="38100" y="114300"/>
                </a:lnTo>
                <a:lnTo>
                  <a:pt x="76200" y="114300"/>
                </a:lnTo>
                <a:close/>
              </a:path>
              <a:path w="114300" h="2209800">
                <a:moveTo>
                  <a:pt x="76200" y="2095500"/>
                </a:moveTo>
                <a:lnTo>
                  <a:pt x="76200" y="114300"/>
                </a:lnTo>
                <a:lnTo>
                  <a:pt x="38100" y="114300"/>
                </a:lnTo>
                <a:lnTo>
                  <a:pt x="38100" y="2095500"/>
                </a:lnTo>
                <a:lnTo>
                  <a:pt x="76200" y="2095500"/>
                </a:lnTo>
                <a:close/>
              </a:path>
              <a:path w="114300" h="2209800">
                <a:moveTo>
                  <a:pt x="76200" y="2171700"/>
                </a:moveTo>
                <a:lnTo>
                  <a:pt x="76200" y="2114550"/>
                </a:lnTo>
                <a:lnTo>
                  <a:pt x="38100" y="2114550"/>
                </a:lnTo>
                <a:lnTo>
                  <a:pt x="38100" y="2171700"/>
                </a:lnTo>
                <a:lnTo>
                  <a:pt x="57150" y="2209800"/>
                </a:lnTo>
                <a:lnTo>
                  <a:pt x="76200" y="21717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10236" y="4692396"/>
            <a:ext cx="1905000" cy="1600200"/>
          </a:xfrm>
          <a:custGeom>
            <a:avLst/>
            <a:gdLst/>
            <a:ahLst/>
            <a:cxnLst/>
            <a:rect l="l" t="t" r="r" b="b"/>
            <a:pathLst>
              <a:path w="1905000" h="1600200">
                <a:moveTo>
                  <a:pt x="124206" y="29718"/>
                </a:moveTo>
                <a:lnTo>
                  <a:pt x="0" y="0"/>
                </a:lnTo>
                <a:lnTo>
                  <a:pt x="51054" y="117348"/>
                </a:lnTo>
                <a:lnTo>
                  <a:pt x="60960" y="105481"/>
                </a:lnTo>
                <a:lnTo>
                  <a:pt x="60960" y="76200"/>
                </a:lnTo>
                <a:lnTo>
                  <a:pt x="85344" y="46482"/>
                </a:lnTo>
                <a:lnTo>
                  <a:pt x="99963" y="58758"/>
                </a:lnTo>
                <a:lnTo>
                  <a:pt x="124206" y="29718"/>
                </a:lnTo>
                <a:close/>
              </a:path>
              <a:path w="1905000" h="1600200">
                <a:moveTo>
                  <a:pt x="99963" y="58758"/>
                </a:moveTo>
                <a:lnTo>
                  <a:pt x="85344" y="46482"/>
                </a:lnTo>
                <a:lnTo>
                  <a:pt x="60960" y="76200"/>
                </a:lnTo>
                <a:lnTo>
                  <a:pt x="75330" y="88267"/>
                </a:lnTo>
                <a:lnTo>
                  <a:pt x="99963" y="58758"/>
                </a:lnTo>
                <a:close/>
              </a:path>
              <a:path w="1905000" h="1600200">
                <a:moveTo>
                  <a:pt x="75330" y="88267"/>
                </a:moveTo>
                <a:lnTo>
                  <a:pt x="60960" y="76200"/>
                </a:lnTo>
                <a:lnTo>
                  <a:pt x="60960" y="105481"/>
                </a:lnTo>
                <a:lnTo>
                  <a:pt x="75330" y="88267"/>
                </a:lnTo>
                <a:close/>
              </a:path>
              <a:path w="1905000" h="1600200">
                <a:moveTo>
                  <a:pt x="1830283" y="1511808"/>
                </a:moveTo>
                <a:lnTo>
                  <a:pt x="99963" y="58758"/>
                </a:lnTo>
                <a:lnTo>
                  <a:pt x="75330" y="88267"/>
                </a:lnTo>
                <a:lnTo>
                  <a:pt x="1805500" y="1541190"/>
                </a:lnTo>
                <a:lnTo>
                  <a:pt x="1830283" y="1511808"/>
                </a:lnTo>
                <a:close/>
              </a:path>
              <a:path w="1905000" h="1600200">
                <a:moveTo>
                  <a:pt x="1844802" y="1585796"/>
                </a:moveTo>
                <a:lnTo>
                  <a:pt x="1844802" y="1524000"/>
                </a:lnTo>
                <a:lnTo>
                  <a:pt x="1820418" y="1553718"/>
                </a:lnTo>
                <a:lnTo>
                  <a:pt x="1805500" y="1541190"/>
                </a:lnTo>
                <a:lnTo>
                  <a:pt x="1780794" y="1570482"/>
                </a:lnTo>
                <a:lnTo>
                  <a:pt x="1844802" y="1585796"/>
                </a:lnTo>
                <a:close/>
              </a:path>
              <a:path w="1905000" h="1600200">
                <a:moveTo>
                  <a:pt x="1844802" y="1524000"/>
                </a:moveTo>
                <a:lnTo>
                  <a:pt x="1830283" y="1511808"/>
                </a:lnTo>
                <a:lnTo>
                  <a:pt x="1805500" y="1541190"/>
                </a:lnTo>
                <a:lnTo>
                  <a:pt x="1820418" y="1553718"/>
                </a:lnTo>
                <a:lnTo>
                  <a:pt x="1844802" y="1524000"/>
                </a:lnTo>
                <a:close/>
              </a:path>
              <a:path w="1905000" h="1600200">
                <a:moveTo>
                  <a:pt x="1905000" y="1600200"/>
                </a:moveTo>
                <a:lnTo>
                  <a:pt x="1854708" y="1482852"/>
                </a:lnTo>
                <a:lnTo>
                  <a:pt x="1830283" y="1511808"/>
                </a:lnTo>
                <a:lnTo>
                  <a:pt x="1844802" y="1524000"/>
                </a:lnTo>
                <a:lnTo>
                  <a:pt x="1844802" y="1585796"/>
                </a:lnTo>
                <a:lnTo>
                  <a:pt x="1905000" y="1600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10236" y="4768596"/>
            <a:ext cx="1828800" cy="1600200"/>
          </a:xfrm>
          <a:custGeom>
            <a:avLst/>
            <a:gdLst/>
            <a:ahLst/>
            <a:cxnLst/>
            <a:rect l="l" t="t" r="r" b="b"/>
            <a:pathLst>
              <a:path w="1828800" h="1600200">
                <a:moveTo>
                  <a:pt x="73802" y="1510664"/>
                </a:moveTo>
                <a:lnTo>
                  <a:pt x="48767" y="1482090"/>
                </a:lnTo>
                <a:lnTo>
                  <a:pt x="0" y="1600200"/>
                </a:lnTo>
                <a:lnTo>
                  <a:pt x="59435" y="1584885"/>
                </a:lnTo>
                <a:lnTo>
                  <a:pt x="59435" y="1523238"/>
                </a:lnTo>
                <a:lnTo>
                  <a:pt x="73802" y="1510664"/>
                </a:lnTo>
                <a:close/>
              </a:path>
              <a:path w="1828800" h="1600200">
                <a:moveTo>
                  <a:pt x="98699" y="1539082"/>
                </a:moveTo>
                <a:lnTo>
                  <a:pt x="73802" y="1510664"/>
                </a:lnTo>
                <a:lnTo>
                  <a:pt x="59435" y="1523238"/>
                </a:lnTo>
                <a:lnTo>
                  <a:pt x="84581" y="1551432"/>
                </a:lnTo>
                <a:lnTo>
                  <a:pt x="98699" y="1539082"/>
                </a:lnTo>
                <a:close/>
              </a:path>
              <a:path w="1828800" h="1600200">
                <a:moveTo>
                  <a:pt x="124205" y="1568196"/>
                </a:moveTo>
                <a:lnTo>
                  <a:pt x="98699" y="1539082"/>
                </a:lnTo>
                <a:lnTo>
                  <a:pt x="84581" y="1551432"/>
                </a:lnTo>
                <a:lnTo>
                  <a:pt x="59435" y="1523238"/>
                </a:lnTo>
                <a:lnTo>
                  <a:pt x="59435" y="1584885"/>
                </a:lnTo>
                <a:lnTo>
                  <a:pt x="124205" y="1568196"/>
                </a:lnTo>
                <a:close/>
              </a:path>
              <a:path w="1828800" h="1600200">
                <a:moveTo>
                  <a:pt x="1755756" y="89531"/>
                </a:moveTo>
                <a:lnTo>
                  <a:pt x="1730487" y="60689"/>
                </a:lnTo>
                <a:lnTo>
                  <a:pt x="73802" y="1510664"/>
                </a:lnTo>
                <a:lnTo>
                  <a:pt x="98699" y="1539082"/>
                </a:lnTo>
                <a:lnTo>
                  <a:pt x="1755756" y="89531"/>
                </a:lnTo>
                <a:close/>
              </a:path>
              <a:path w="1828800" h="1600200">
                <a:moveTo>
                  <a:pt x="1828799" y="0"/>
                </a:moveTo>
                <a:lnTo>
                  <a:pt x="1705355" y="32003"/>
                </a:lnTo>
                <a:lnTo>
                  <a:pt x="1730487" y="60689"/>
                </a:lnTo>
                <a:lnTo>
                  <a:pt x="1744979" y="48005"/>
                </a:lnTo>
                <a:lnTo>
                  <a:pt x="1770125" y="76961"/>
                </a:lnTo>
                <a:lnTo>
                  <a:pt x="1770125" y="105933"/>
                </a:lnTo>
                <a:lnTo>
                  <a:pt x="1780793" y="118109"/>
                </a:lnTo>
                <a:lnTo>
                  <a:pt x="1828799" y="0"/>
                </a:lnTo>
                <a:close/>
              </a:path>
              <a:path w="1828800" h="1600200">
                <a:moveTo>
                  <a:pt x="1770125" y="76961"/>
                </a:moveTo>
                <a:lnTo>
                  <a:pt x="1744979" y="48005"/>
                </a:lnTo>
                <a:lnTo>
                  <a:pt x="1730487" y="60689"/>
                </a:lnTo>
                <a:lnTo>
                  <a:pt x="1755756" y="89531"/>
                </a:lnTo>
                <a:lnTo>
                  <a:pt x="1770125" y="76961"/>
                </a:lnTo>
                <a:close/>
              </a:path>
              <a:path w="1828800" h="1600200">
                <a:moveTo>
                  <a:pt x="1770125" y="105933"/>
                </a:moveTo>
                <a:lnTo>
                  <a:pt x="1770125" y="76961"/>
                </a:lnTo>
                <a:lnTo>
                  <a:pt x="1755756" y="89531"/>
                </a:lnTo>
                <a:lnTo>
                  <a:pt x="1770125" y="10593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823337" y="5260847"/>
            <a:ext cx="330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66125" y="4498847"/>
            <a:ext cx="330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80125" y="5337047"/>
            <a:ext cx="330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5525" y="6556247"/>
            <a:ext cx="330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42325" y="6099047"/>
            <a:ext cx="330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8729" y="1891791"/>
            <a:ext cx="7774940" cy="2603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方向关系编码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ct val="105300"/>
              </a:lnSpc>
              <a:spcBef>
                <a:spcPts val="345"/>
              </a:spcBef>
              <a:tabLst>
                <a:tab pos="856615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跟踪对象的边界，将跟踪得到的线段按 照方向或长度来编码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50">
              <a:latin typeface="Times New Roman"/>
              <a:cs typeface="Times New Roman"/>
            </a:endParaRPr>
          </a:p>
          <a:p>
            <a:pPr algn="r" marR="176657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84925" y="4498847"/>
            <a:ext cx="330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08725" y="6251447"/>
            <a:ext cx="3302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52635" y="4387596"/>
            <a:ext cx="1752600" cy="1676400"/>
          </a:xfrm>
          <a:custGeom>
            <a:avLst/>
            <a:gdLst/>
            <a:ahLst/>
            <a:cxnLst/>
            <a:rect l="l" t="t" r="r" b="b"/>
            <a:pathLst>
              <a:path w="1752600" h="1676400">
                <a:moveTo>
                  <a:pt x="491489" y="0"/>
                </a:moveTo>
                <a:lnTo>
                  <a:pt x="0" y="490728"/>
                </a:lnTo>
                <a:lnTo>
                  <a:pt x="0" y="1185672"/>
                </a:lnTo>
                <a:lnTo>
                  <a:pt x="491489" y="1676400"/>
                </a:lnTo>
                <a:lnTo>
                  <a:pt x="1261871" y="1676400"/>
                </a:lnTo>
                <a:lnTo>
                  <a:pt x="1752600" y="1185672"/>
                </a:lnTo>
                <a:lnTo>
                  <a:pt x="1752600" y="490727"/>
                </a:lnTo>
                <a:lnTo>
                  <a:pt x="1261871" y="0"/>
                </a:lnTo>
                <a:lnTo>
                  <a:pt x="491489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46325" y="6171946"/>
            <a:ext cx="327660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solidFill>
                  <a:srgbClr val="FF0000"/>
                </a:solidFill>
                <a:latin typeface="Times New Roman"/>
                <a:cs typeface="Times New Roman"/>
              </a:rPr>
              <a:t>a1a8a7a6a5a4a3a2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27133" y="4387596"/>
            <a:ext cx="314960" cy="314960"/>
          </a:xfrm>
          <a:custGeom>
            <a:avLst/>
            <a:gdLst/>
            <a:ahLst/>
            <a:cxnLst/>
            <a:rect l="l" t="t" r="r" b="b"/>
            <a:pathLst>
              <a:path w="314960" h="314960">
                <a:moveTo>
                  <a:pt x="264399" y="70851"/>
                </a:moveTo>
                <a:lnTo>
                  <a:pt x="243854" y="50306"/>
                </a:lnTo>
                <a:lnTo>
                  <a:pt x="0" y="294893"/>
                </a:lnTo>
                <a:lnTo>
                  <a:pt x="19812" y="314705"/>
                </a:lnTo>
                <a:lnTo>
                  <a:pt x="264399" y="70851"/>
                </a:lnTo>
                <a:close/>
              </a:path>
              <a:path w="314960" h="314960">
                <a:moveTo>
                  <a:pt x="314706" y="0"/>
                </a:moveTo>
                <a:lnTo>
                  <a:pt x="224028" y="30479"/>
                </a:lnTo>
                <a:lnTo>
                  <a:pt x="243854" y="50306"/>
                </a:lnTo>
                <a:lnTo>
                  <a:pt x="253746" y="40385"/>
                </a:lnTo>
                <a:lnTo>
                  <a:pt x="274320" y="60959"/>
                </a:lnTo>
                <a:lnTo>
                  <a:pt x="274320" y="80771"/>
                </a:lnTo>
                <a:lnTo>
                  <a:pt x="284226" y="90677"/>
                </a:lnTo>
                <a:lnTo>
                  <a:pt x="314706" y="0"/>
                </a:lnTo>
                <a:close/>
              </a:path>
              <a:path w="314960" h="314960">
                <a:moveTo>
                  <a:pt x="274320" y="60959"/>
                </a:moveTo>
                <a:lnTo>
                  <a:pt x="253746" y="40385"/>
                </a:lnTo>
                <a:lnTo>
                  <a:pt x="243854" y="50306"/>
                </a:lnTo>
                <a:lnTo>
                  <a:pt x="264399" y="70851"/>
                </a:lnTo>
                <a:lnTo>
                  <a:pt x="274320" y="60959"/>
                </a:lnTo>
                <a:close/>
              </a:path>
              <a:path w="314960" h="314960">
                <a:moveTo>
                  <a:pt x="274320" y="80771"/>
                </a:moveTo>
                <a:lnTo>
                  <a:pt x="274320" y="60959"/>
                </a:lnTo>
                <a:lnTo>
                  <a:pt x="264399" y="70851"/>
                </a:lnTo>
                <a:lnTo>
                  <a:pt x="274320" y="80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90835" y="4344923"/>
            <a:ext cx="381000" cy="85725"/>
          </a:xfrm>
          <a:custGeom>
            <a:avLst/>
            <a:gdLst/>
            <a:ahLst/>
            <a:cxnLst/>
            <a:rect l="l" t="t" r="r" b="b"/>
            <a:pathLst>
              <a:path w="381000" h="85725">
                <a:moveTo>
                  <a:pt x="310134" y="57150"/>
                </a:moveTo>
                <a:lnTo>
                  <a:pt x="310134" y="28194"/>
                </a:lnTo>
                <a:lnTo>
                  <a:pt x="0" y="28194"/>
                </a:lnTo>
                <a:lnTo>
                  <a:pt x="0" y="57150"/>
                </a:lnTo>
                <a:lnTo>
                  <a:pt x="310134" y="57150"/>
                </a:lnTo>
                <a:close/>
              </a:path>
              <a:path w="381000" h="85725">
                <a:moveTo>
                  <a:pt x="381000" y="42672"/>
                </a:moveTo>
                <a:lnTo>
                  <a:pt x="295656" y="0"/>
                </a:lnTo>
                <a:lnTo>
                  <a:pt x="295656" y="28194"/>
                </a:lnTo>
                <a:lnTo>
                  <a:pt x="310134" y="28194"/>
                </a:lnTo>
                <a:lnTo>
                  <a:pt x="310134" y="78104"/>
                </a:lnTo>
                <a:lnTo>
                  <a:pt x="381000" y="42672"/>
                </a:lnTo>
                <a:close/>
              </a:path>
              <a:path w="381000" h="85725">
                <a:moveTo>
                  <a:pt x="310134" y="78104"/>
                </a:moveTo>
                <a:lnTo>
                  <a:pt x="310134" y="57150"/>
                </a:lnTo>
                <a:lnTo>
                  <a:pt x="295656" y="57150"/>
                </a:lnTo>
                <a:lnTo>
                  <a:pt x="295656" y="85343"/>
                </a:lnTo>
                <a:lnTo>
                  <a:pt x="310134" y="78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66729" y="4606290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188468" y="167894"/>
                </a:moveTo>
                <a:lnTo>
                  <a:pt x="20574" y="0"/>
                </a:lnTo>
                <a:lnTo>
                  <a:pt x="0" y="19812"/>
                </a:lnTo>
                <a:lnTo>
                  <a:pt x="168148" y="187960"/>
                </a:lnTo>
                <a:lnTo>
                  <a:pt x="188468" y="167894"/>
                </a:lnTo>
                <a:close/>
              </a:path>
              <a:path w="238760" h="238760">
                <a:moveTo>
                  <a:pt x="198120" y="224930"/>
                </a:moveTo>
                <a:lnTo>
                  <a:pt x="198120" y="177546"/>
                </a:lnTo>
                <a:lnTo>
                  <a:pt x="178308" y="198120"/>
                </a:lnTo>
                <a:lnTo>
                  <a:pt x="168148" y="187960"/>
                </a:lnTo>
                <a:lnTo>
                  <a:pt x="147828" y="208026"/>
                </a:lnTo>
                <a:lnTo>
                  <a:pt x="198120" y="224930"/>
                </a:lnTo>
                <a:close/>
              </a:path>
              <a:path w="238760" h="238760">
                <a:moveTo>
                  <a:pt x="198120" y="177546"/>
                </a:moveTo>
                <a:lnTo>
                  <a:pt x="188468" y="167894"/>
                </a:lnTo>
                <a:lnTo>
                  <a:pt x="168148" y="187960"/>
                </a:lnTo>
                <a:lnTo>
                  <a:pt x="178308" y="198120"/>
                </a:lnTo>
                <a:lnTo>
                  <a:pt x="198120" y="177546"/>
                </a:lnTo>
                <a:close/>
              </a:path>
              <a:path w="238760" h="238760">
                <a:moveTo>
                  <a:pt x="238506" y="238506"/>
                </a:moveTo>
                <a:lnTo>
                  <a:pt x="208788" y="147827"/>
                </a:lnTo>
                <a:lnTo>
                  <a:pt x="188468" y="167894"/>
                </a:lnTo>
                <a:lnTo>
                  <a:pt x="198120" y="177546"/>
                </a:lnTo>
                <a:lnTo>
                  <a:pt x="198120" y="224930"/>
                </a:lnTo>
                <a:lnTo>
                  <a:pt x="238506" y="238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62563" y="5149596"/>
            <a:ext cx="86360" cy="457200"/>
          </a:xfrm>
          <a:custGeom>
            <a:avLst/>
            <a:gdLst/>
            <a:ahLst/>
            <a:cxnLst/>
            <a:rect l="l" t="t" r="r" b="b"/>
            <a:pathLst>
              <a:path w="86360" h="457200">
                <a:moveTo>
                  <a:pt x="86106" y="371093"/>
                </a:moveTo>
                <a:lnTo>
                  <a:pt x="0" y="371093"/>
                </a:lnTo>
                <a:lnTo>
                  <a:pt x="28955" y="429523"/>
                </a:lnTo>
                <a:lnTo>
                  <a:pt x="28955" y="385572"/>
                </a:lnTo>
                <a:lnTo>
                  <a:pt x="57150" y="385572"/>
                </a:lnTo>
                <a:lnTo>
                  <a:pt x="57150" y="428498"/>
                </a:lnTo>
                <a:lnTo>
                  <a:pt x="86106" y="371093"/>
                </a:lnTo>
                <a:close/>
              </a:path>
              <a:path w="86360" h="457200">
                <a:moveTo>
                  <a:pt x="57150" y="371093"/>
                </a:moveTo>
                <a:lnTo>
                  <a:pt x="57150" y="0"/>
                </a:lnTo>
                <a:lnTo>
                  <a:pt x="28955" y="0"/>
                </a:lnTo>
                <a:lnTo>
                  <a:pt x="28955" y="371093"/>
                </a:lnTo>
                <a:lnTo>
                  <a:pt x="57150" y="371093"/>
                </a:lnTo>
                <a:close/>
              </a:path>
              <a:path w="86360" h="457200">
                <a:moveTo>
                  <a:pt x="57150" y="428498"/>
                </a:moveTo>
                <a:lnTo>
                  <a:pt x="57150" y="385572"/>
                </a:lnTo>
                <a:lnTo>
                  <a:pt x="28955" y="385572"/>
                </a:lnTo>
                <a:lnTo>
                  <a:pt x="28955" y="429523"/>
                </a:lnTo>
                <a:lnTo>
                  <a:pt x="42672" y="457200"/>
                </a:lnTo>
                <a:lnTo>
                  <a:pt x="57150" y="428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48035" y="5825490"/>
            <a:ext cx="239395" cy="238760"/>
          </a:xfrm>
          <a:custGeom>
            <a:avLst/>
            <a:gdLst/>
            <a:ahLst/>
            <a:cxnLst/>
            <a:rect l="l" t="t" r="r" b="b"/>
            <a:pathLst>
              <a:path w="239395" h="238760">
                <a:moveTo>
                  <a:pt x="50438" y="167536"/>
                </a:moveTo>
                <a:lnTo>
                  <a:pt x="30479" y="147828"/>
                </a:lnTo>
                <a:lnTo>
                  <a:pt x="0" y="238506"/>
                </a:lnTo>
                <a:lnTo>
                  <a:pt x="40385" y="225044"/>
                </a:lnTo>
                <a:lnTo>
                  <a:pt x="40385" y="177546"/>
                </a:lnTo>
                <a:lnTo>
                  <a:pt x="50438" y="167536"/>
                </a:lnTo>
                <a:close/>
              </a:path>
              <a:path w="239395" h="238760">
                <a:moveTo>
                  <a:pt x="71119" y="187960"/>
                </a:moveTo>
                <a:lnTo>
                  <a:pt x="50438" y="167536"/>
                </a:lnTo>
                <a:lnTo>
                  <a:pt x="40385" y="177546"/>
                </a:lnTo>
                <a:lnTo>
                  <a:pt x="60959" y="198120"/>
                </a:lnTo>
                <a:lnTo>
                  <a:pt x="71119" y="187960"/>
                </a:lnTo>
                <a:close/>
              </a:path>
              <a:path w="239395" h="238760">
                <a:moveTo>
                  <a:pt x="91439" y="208026"/>
                </a:moveTo>
                <a:lnTo>
                  <a:pt x="71119" y="187960"/>
                </a:lnTo>
                <a:lnTo>
                  <a:pt x="60959" y="198120"/>
                </a:lnTo>
                <a:lnTo>
                  <a:pt x="40385" y="177546"/>
                </a:lnTo>
                <a:lnTo>
                  <a:pt x="40385" y="225044"/>
                </a:lnTo>
                <a:lnTo>
                  <a:pt x="91439" y="208026"/>
                </a:lnTo>
                <a:close/>
              </a:path>
              <a:path w="239395" h="238760">
                <a:moveTo>
                  <a:pt x="239267" y="19812"/>
                </a:moveTo>
                <a:lnTo>
                  <a:pt x="218693" y="0"/>
                </a:lnTo>
                <a:lnTo>
                  <a:pt x="50438" y="167536"/>
                </a:lnTo>
                <a:lnTo>
                  <a:pt x="71119" y="187960"/>
                </a:lnTo>
                <a:lnTo>
                  <a:pt x="239267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09835" y="6021323"/>
            <a:ext cx="381000" cy="85725"/>
          </a:xfrm>
          <a:custGeom>
            <a:avLst/>
            <a:gdLst/>
            <a:ahLst/>
            <a:cxnLst/>
            <a:rect l="l" t="t" r="r" b="b"/>
            <a:pathLst>
              <a:path w="381000" h="85725">
                <a:moveTo>
                  <a:pt x="86106" y="28193"/>
                </a:moveTo>
                <a:lnTo>
                  <a:pt x="86106" y="0"/>
                </a:lnTo>
                <a:lnTo>
                  <a:pt x="0" y="42672"/>
                </a:lnTo>
                <a:lnTo>
                  <a:pt x="71627" y="78169"/>
                </a:lnTo>
                <a:lnTo>
                  <a:pt x="71627" y="28193"/>
                </a:lnTo>
                <a:lnTo>
                  <a:pt x="86106" y="28193"/>
                </a:lnTo>
                <a:close/>
              </a:path>
              <a:path w="381000" h="85725">
                <a:moveTo>
                  <a:pt x="381000" y="57149"/>
                </a:moveTo>
                <a:lnTo>
                  <a:pt x="381000" y="28193"/>
                </a:lnTo>
                <a:lnTo>
                  <a:pt x="71627" y="28193"/>
                </a:lnTo>
                <a:lnTo>
                  <a:pt x="71627" y="57149"/>
                </a:lnTo>
                <a:lnTo>
                  <a:pt x="381000" y="57149"/>
                </a:lnTo>
                <a:close/>
              </a:path>
              <a:path w="381000" h="85725">
                <a:moveTo>
                  <a:pt x="86106" y="85343"/>
                </a:moveTo>
                <a:lnTo>
                  <a:pt x="86106" y="57149"/>
                </a:lnTo>
                <a:lnTo>
                  <a:pt x="71627" y="57149"/>
                </a:lnTo>
                <a:lnTo>
                  <a:pt x="71627" y="78169"/>
                </a:lnTo>
                <a:lnTo>
                  <a:pt x="86106" y="85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08439" y="5530596"/>
            <a:ext cx="314960" cy="314960"/>
          </a:xfrm>
          <a:custGeom>
            <a:avLst/>
            <a:gdLst/>
            <a:ahLst/>
            <a:cxnLst/>
            <a:rect l="l" t="t" r="r" b="b"/>
            <a:pathLst>
              <a:path w="314960" h="314960">
                <a:moveTo>
                  <a:pt x="90678" y="30479"/>
                </a:moveTo>
                <a:lnTo>
                  <a:pt x="0" y="0"/>
                </a:lnTo>
                <a:lnTo>
                  <a:pt x="30479" y="90677"/>
                </a:lnTo>
                <a:lnTo>
                  <a:pt x="40386" y="80771"/>
                </a:lnTo>
                <a:lnTo>
                  <a:pt x="40386" y="60959"/>
                </a:lnTo>
                <a:lnTo>
                  <a:pt x="60959" y="40385"/>
                </a:lnTo>
                <a:lnTo>
                  <a:pt x="70851" y="50306"/>
                </a:lnTo>
                <a:lnTo>
                  <a:pt x="90678" y="30479"/>
                </a:lnTo>
                <a:close/>
              </a:path>
              <a:path w="314960" h="314960">
                <a:moveTo>
                  <a:pt x="70851" y="50306"/>
                </a:moveTo>
                <a:lnTo>
                  <a:pt x="60959" y="40385"/>
                </a:lnTo>
                <a:lnTo>
                  <a:pt x="40386" y="60959"/>
                </a:lnTo>
                <a:lnTo>
                  <a:pt x="50306" y="70851"/>
                </a:lnTo>
                <a:lnTo>
                  <a:pt x="70851" y="50306"/>
                </a:lnTo>
                <a:close/>
              </a:path>
              <a:path w="314960" h="314960">
                <a:moveTo>
                  <a:pt x="50306" y="70851"/>
                </a:moveTo>
                <a:lnTo>
                  <a:pt x="40386" y="60959"/>
                </a:lnTo>
                <a:lnTo>
                  <a:pt x="40386" y="80771"/>
                </a:lnTo>
                <a:lnTo>
                  <a:pt x="50306" y="70851"/>
                </a:lnTo>
                <a:close/>
              </a:path>
              <a:path w="314960" h="314960">
                <a:moveTo>
                  <a:pt x="314705" y="294893"/>
                </a:moveTo>
                <a:lnTo>
                  <a:pt x="70851" y="50306"/>
                </a:lnTo>
                <a:lnTo>
                  <a:pt x="50306" y="70851"/>
                </a:lnTo>
                <a:lnTo>
                  <a:pt x="294894" y="314705"/>
                </a:lnTo>
                <a:lnTo>
                  <a:pt x="314705" y="294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09963" y="4844796"/>
            <a:ext cx="86360" cy="457200"/>
          </a:xfrm>
          <a:custGeom>
            <a:avLst/>
            <a:gdLst/>
            <a:ahLst/>
            <a:cxnLst/>
            <a:rect l="l" t="t" r="r" b="b"/>
            <a:pathLst>
              <a:path w="86360" h="457200">
                <a:moveTo>
                  <a:pt x="86106" y="85343"/>
                </a:moveTo>
                <a:lnTo>
                  <a:pt x="42672" y="0"/>
                </a:lnTo>
                <a:lnTo>
                  <a:pt x="0" y="85343"/>
                </a:lnTo>
                <a:lnTo>
                  <a:pt x="28956" y="85343"/>
                </a:lnTo>
                <a:lnTo>
                  <a:pt x="28956" y="71627"/>
                </a:lnTo>
                <a:lnTo>
                  <a:pt x="57150" y="71627"/>
                </a:lnTo>
                <a:lnTo>
                  <a:pt x="57150" y="85343"/>
                </a:lnTo>
                <a:lnTo>
                  <a:pt x="86106" y="85343"/>
                </a:lnTo>
                <a:close/>
              </a:path>
              <a:path w="86360" h="457200">
                <a:moveTo>
                  <a:pt x="57150" y="85343"/>
                </a:moveTo>
                <a:lnTo>
                  <a:pt x="57150" y="71627"/>
                </a:lnTo>
                <a:lnTo>
                  <a:pt x="28956" y="71627"/>
                </a:lnTo>
                <a:lnTo>
                  <a:pt x="28956" y="85343"/>
                </a:lnTo>
                <a:lnTo>
                  <a:pt x="57150" y="85343"/>
                </a:lnTo>
                <a:close/>
              </a:path>
              <a:path w="86360" h="457200">
                <a:moveTo>
                  <a:pt x="57150" y="457200"/>
                </a:moveTo>
                <a:lnTo>
                  <a:pt x="57150" y="85343"/>
                </a:lnTo>
                <a:lnTo>
                  <a:pt x="28956" y="85343"/>
                </a:lnTo>
                <a:lnTo>
                  <a:pt x="28956" y="457200"/>
                </a:lnTo>
                <a:lnTo>
                  <a:pt x="57150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65639" y="43113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820164"/>
            <a:ext cx="7681595" cy="3072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内角关系编码</a:t>
            </a:r>
            <a:endParaRPr sz="3200">
              <a:latin typeface="NSimSun"/>
              <a:cs typeface="NSimSun"/>
            </a:endParaRPr>
          </a:p>
          <a:p>
            <a:pPr marL="755650" marR="5080" indent="-285750">
              <a:lnSpc>
                <a:spcPct val="100000"/>
              </a:lnSpc>
              <a:spcBef>
                <a:spcPts val="760"/>
              </a:spcBef>
              <a:tabLst>
                <a:tab pos="966469" algn="l"/>
              </a:tabLst>
            </a:pPr>
            <a:r>
              <a:rPr dirty="0" sz="2600" spc="-5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dirty="0" sz="26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根据内角角度范围不同，编码为8个符 号</a:t>
            </a:r>
            <a:endParaRPr sz="3200">
              <a:latin typeface="NSimSun"/>
              <a:cs typeface="NSimSun"/>
            </a:endParaRPr>
          </a:p>
          <a:p>
            <a:pPr marL="1841500" marR="347345" indent="-914400">
              <a:lnSpc>
                <a:spcPct val="105400"/>
              </a:lnSpc>
              <a:spcBef>
                <a:spcPts val="305"/>
              </a:spcBef>
              <a:tabLst>
                <a:tab pos="1816100" algn="l"/>
              </a:tabLst>
            </a:pPr>
            <a:r>
              <a:rPr dirty="0" sz="2800" spc="-5">
                <a:latin typeface="NSimSun"/>
                <a:cs typeface="NSimSun"/>
              </a:rPr>
              <a:t>即</a:t>
            </a:r>
            <a:r>
              <a:rPr dirty="0" sz="2800">
                <a:latin typeface="NSimSun"/>
                <a:cs typeface="NSimSun"/>
              </a:rPr>
              <a:t>:</a:t>
            </a:r>
            <a:r>
              <a:rPr dirty="0" sz="2800">
                <a:latin typeface="NSimSun"/>
                <a:cs typeface="NSimSun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a1:0-45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;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a2:45-90;a3:90-135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;</a:t>
            </a:r>
            <a:r>
              <a:rPr dirty="0" sz="2800" spc="-10">
                <a:solidFill>
                  <a:srgbClr val="FF0000"/>
                </a:solidFill>
                <a:latin typeface="Times New Roman"/>
                <a:cs typeface="Times New Roman"/>
              </a:rPr>
              <a:t>…</a:t>
            </a:r>
            <a:r>
              <a:rPr dirty="0" sz="2800">
                <a:solidFill>
                  <a:srgbClr val="FF0000"/>
                </a:solidFill>
                <a:latin typeface="NSimSun"/>
                <a:cs typeface="NSimSun"/>
              </a:rPr>
              <a:t>; </a:t>
            </a:r>
            <a:r>
              <a:rPr dirty="0" sz="2800" spc="-5">
                <a:solidFill>
                  <a:srgbClr val="FF0000"/>
                </a:solidFill>
                <a:latin typeface="NSimSun"/>
                <a:cs typeface="NSimSun"/>
              </a:rPr>
              <a:t>a8:315-360</a:t>
            </a:r>
            <a:endParaRPr sz="2800">
              <a:latin typeface="NSimSun"/>
              <a:cs typeface="NSimSun"/>
            </a:endParaRPr>
          </a:p>
          <a:p>
            <a:pPr marL="927100">
              <a:lnSpc>
                <a:spcPts val="3750"/>
              </a:lnSpc>
              <a:spcBef>
                <a:spcPts val="770"/>
              </a:spcBef>
            </a:pPr>
            <a:r>
              <a:rPr dirty="0" sz="3200" spc="-5">
                <a:latin typeface="NSimSun"/>
                <a:cs typeface="NSimSun"/>
              </a:rPr>
              <a:t>举例：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0185" y="4920996"/>
            <a:ext cx="1752600" cy="1676400"/>
          </a:xfrm>
          <a:custGeom>
            <a:avLst/>
            <a:gdLst/>
            <a:ahLst/>
            <a:cxnLst/>
            <a:rect l="l" t="t" r="r" b="b"/>
            <a:pathLst>
              <a:path w="1752600" h="1676400">
                <a:moveTo>
                  <a:pt x="491489" y="0"/>
                </a:moveTo>
                <a:lnTo>
                  <a:pt x="0" y="490728"/>
                </a:lnTo>
                <a:lnTo>
                  <a:pt x="0" y="1185672"/>
                </a:lnTo>
                <a:lnTo>
                  <a:pt x="491489" y="1676400"/>
                </a:lnTo>
                <a:lnTo>
                  <a:pt x="1261871" y="1676400"/>
                </a:lnTo>
                <a:lnTo>
                  <a:pt x="1752600" y="1185672"/>
                </a:lnTo>
                <a:lnTo>
                  <a:pt x="1752600" y="490727"/>
                </a:lnTo>
                <a:lnTo>
                  <a:pt x="1261871" y="0"/>
                </a:lnTo>
                <a:lnTo>
                  <a:pt x="491489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10185" y="5149596"/>
            <a:ext cx="2057400" cy="1447800"/>
          </a:xfrm>
          <a:custGeom>
            <a:avLst/>
            <a:gdLst/>
            <a:ahLst/>
            <a:cxnLst/>
            <a:rect l="l" t="t" r="r" b="b"/>
            <a:pathLst>
              <a:path w="2057400" h="1447800">
                <a:moveTo>
                  <a:pt x="0" y="0"/>
                </a:moveTo>
                <a:lnTo>
                  <a:pt x="514350" y="1447799"/>
                </a:lnTo>
                <a:lnTo>
                  <a:pt x="1543050" y="1447799"/>
                </a:lnTo>
                <a:lnTo>
                  <a:pt x="2057400" y="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987929" y="5806947"/>
            <a:ext cx="327723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solidFill>
                  <a:srgbClr val="FF0000"/>
                </a:solidFill>
                <a:latin typeface="Times New Roman"/>
                <a:cs typeface="Times New Roman"/>
              </a:rPr>
              <a:t>a3a3a3a3a3a3a3a3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31917" y="5806947"/>
            <a:ext cx="165163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solidFill>
                  <a:srgbClr val="FF0000"/>
                </a:solidFill>
                <a:latin typeface="Times New Roman"/>
                <a:cs typeface="Times New Roman"/>
              </a:rPr>
              <a:t>a2a2a3a3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32239" y="48447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08839" y="50733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lnTo>
                  <a:pt x="146387" y="46612"/>
                </a:lnTo>
                <a:lnTo>
                  <a:pt x="130016" y="22383"/>
                </a:lnTo>
                <a:lnTo>
                  <a:pt x="105787" y="6012"/>
                </a:lnTo>
                <a:lnTo>
                  <a:pt x="76200" y="0"/>
                </a:lnTo>
                <a:lnTo>
                  <a:pt x="46612" y="6012"/>
                </a:lnTo>
                <a:lnTo>
                  <a:pt x="22383" y="22383"/>
                </a:lnTo>
                <a:lnTo>
                  <a:pt x="6012" y="46612"/>
                </a:lnTo>
                <a:lnTo>
                  <a:pt x="0" y="76200"/>
                </a:lnTo>
                <a:lnTo>
                  <a:pt x="6012" y="105787"/>
                </a:lnTo>
                <a:lnTo>
                  <a:pt x="22383" y="130016"/>
                </a:lnTo>
                <a:lnTo>
                  <a:pt x="46612" y="146387"/>
                </a:lnTo>
                <a:lnTo>
                  <a:pt x="76200" y="152400"/>
                </a:lnTo>
                <a:lnTo>
                  <a:pt x="105787" y="146387"/>
                </a:lnTo>
                <a:lnTo>
                  <a:pt x="130016" y="130016"/>
                </a:lnTo>
                <a:lnTo>
                  <a:pt x="146387" y="105787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ts val="375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67445" y="3624567"/>
            <a:ext cx="124396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5">
                <a:latin typeface="NSimSun"/>
                <a:cs typeface="NSimSun"/>
              </a:rPr>
              <a:t>举例：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10551" y="413004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34351" y="473964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61453" y="4317745"/>
            <a:ext cx="1174115" cy="1123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03300" indent="-990600">
              <a:lnSpc>
                <a:spcPct val="100000"/>
              </a:lnSpc>
              <a:buAutoNum type="alphaLcPeriod"/>
              <a:tabLst>
                <a:tab pos="1003300" algn="l"/>
              </a:tabLst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marL="622300" indent="-609600">
              <a:lnSpc>
                <a:spcPct val="100000"/>
              </a:lnSpc>
              <a:spcBef>
                <a:spcPts val="2039"/>
              </a:spcBef>
              <a:buAutoNum type="alphaLcPeriod"/>
              <a:tabLst>
                <a:tab pos="622300" algn="l"/>
              </a:tabLst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43951" y="41300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304800"/>
                </a:lnTo>
              </a:path>
            </a:pathLst>
          </a:custGeom>
          <a:ln w="28575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24363" y="3439443"/>
            <a:ext cx="3501390" cy="3369310"/>
          </a:xfrm>
          <a:custGeom>
            <a:avLst/>
            <a:gdLst/>
            <a:ahLst/>
            <a:cxnLst/>
            <a:rect l="l" t="t" r="r" b="b"/>
            <a:pathLst>
              <a:path w="3501390" h="3369309">
                <a:moveTo>
                  <a:pt x="72389" y="2993360"/>
                </a:moveTo>
                <a:lnTo>
                  <a:pt x="46427" y="2966811"/>
                </a:lnTo>
                <a:lnTo>
                  <a:pt x="26170" y="2951236"/>
                </a:lnTo>
                <a:lnTo>
                  <a:pt x="11655" y="2934381"/>
                </a:lnTo>
                <a:lnTo>
                  <a:pt x="2919" y="2903992"/>
                </a:lnTo>
                <a:lnTo>
                  <a:pt x="0" y="2847818"/>
                </a:lnTo>
                <a:lnTo>
                  <a:pt x="41" y="2813515"/>
                </a:lnTo>
                <a:lnTo>
                  <a:pt x="335" y="2772408"/>
                </a:lnTo>
                <a:lnTo>
                  <a:pt x="1131" y="2725755"/>
                </a:lnTo>
                <a:lnTo>
                  <a:pt x="2681" y="2674815"/>
                </a:lnTo>
                <a:lnTo>
                  <a:pt x="5236" y="2620849"/>
                </a:lnTo>
                <a:lnTo>
                  <a:pt x="9048" y="2565116"/>
                </a:lnTo>
                <a:lnTo>
                  <a:pt x="14369" y="2508874"/>
                </a:lnTo>
                <a:lnTo>
                  <a:pt x="21448" y="2453384"/>
                </a:lnTo>
                <a:lnTo>
                  <a:pt x="30539" y="2399904"/>
                </a:lnTo>
                <a:lnTo>
                  <a:pt x="41892" y="2349695"/>
                </a:lnTo>
                <a:lnTo>
                  <a:pt x="55758" y="2304016"/>
                </a:lnTo>
                <a:lnTo>
                  <a:pt x="72389" y="2264126"/>
                </a:lnTo>
                <a:lnTo>
                  <a:pt x="95969" y="2227547"/>
                </a:lnTo>
                <a:lnTo>
                  <a:pt x="125827" y="2196429"/>
                </a:lnTo>
                <a:lnTo>
                  <a:pt x="160498" y="2169623"/>
                </a:lnTo>
                <a:lnTo>
                  <a:pt x="198514" y="2145977"/>
                </a:lnTo>
                <a:lnTo>
                  <a:pt x="238409" y="2124341"/>
                </a:lnTo>
                <a:lnTo>
                  <a:pt x="278717" y="2103563"/>
                </a:lnTo>
                <a:lnTo>
                  <a:pt x="317970" y="2082493"/>
                </a:lnTo>
                <a:lnTo>
                  <a:pt x="354702" y="2059981"/>
                </a:lnTo>
                <a:lnTo>
                  <a:pt x="387445" y="2034875"/>
                </a:lnTo>
                <a:lnTo>
                  <a:pt x="414734" y="2006025"/>
                </a:lnTo>
                <a:lnTo>
                  <a:pt x="435101" y="1972280"/>
                </a:lnTo>
                <a:lnTo>
                  <a:pt x="450573" y="1930498"/>
                </a:lnTo>
                <a:lnTo>
                  <a:pt x="460851" y="1885460"/>
                </a:lnTo>
                <a:lnTo>
                  <a:pt x="466593" y="1837616"/>
                </a:lnTo>
                <a:lnTo>
                  <a:pt x="468459" y="1787412"/>
                </a:lnTo>
                <a:lnTo>
                  <a:pt x="467105" y="1735298"/>
                </a:lnTo>
                <a:lnTo>
                  <a:pt x="463192" y="1681720"/>
                </a:lnTo>
                <a:lnTo>
                  <a:pt x="457376" y="1627127"/>
                </a:lnTo>
                <a:lnTo>
                  <a:pt x="450317" y="1571967"/>
                </a:lnTo>
                <a:lnTo>
                  <a:pt x="442673" y="1516689"/>
                </a:lnTo>
                <a:lnTo>
                  <a:pt x="435101" y="1461740"/>
                </a:lnTo>
                <a:lnTo>
                  <a:pt x="427058" y="1414850"/>
                </a:lnTo>
                <a:lnTo>
                  <a:pt x="415328" y="1365957"/>
                </a:lnTo>
                <a:lnTo>
                  <a:pt x="400800" y="1315567"/>
                </a:lnTo>
                <a:lnTo>
                  <a:pt x="384358" y="1264184"/>
                </a:lnTo>
                <a:lnTo>
                  <a:pt x="366890" y="1212315"/>
                </a:lnTo>
                <a:lnTo>
                  <a:pt x="349281" y="1160464"/>
                </a:lnTo>
                <a:lnTo>
                  <a:pt x="332419" y="1109137"/>
                </a:lnTo>
                <a:lnTo>
                  <a:pt x="317189" y="1058839"/>
                </a:lnTo>
                <a:lnTo>
                  <a:pt x="304478" y="1010076"/>
                </a:lnTo>
                <a:lnTo>
                  <a:pt x="295172" y="963353"/>
                </a:lnTo>
                <a:lnTo>
                  <a:pt x="290158" y="919175"/>
                </a:lnTo>
                <a:lnTo>
                  <a:pt x="290321" y="878048"/>
                </a:lnTo>
                <a:lnTo>
                  <a:pt x="296616" y="827399"/>
                </a:lnTo>
                <a:lnTo>
                  <a:pt x="307376" y="780708"/>
                </a:lnTo>
                <a:lnTo>
                  <a:pt x="322608" y="737360"/>
                </a:lnTo>
                <a:lnTo>
                  <a:pt x="342317" y="696740"/>
                </a:lnTo>
                <a:lnTo>
                  <a:pt x="366511" y="658233"/>
                </a:lnTo>
                <a:lnTo>
                  <a:pt x="395195" y="621225"/>
                </a:lnTo>
                <a:lnTo>
                  <a:pt x="428376" y="585102"/>
                </a:lnTo>
                <a:lnTo>
                  <a:pt x="466060" y="549248"/>
                </a:lnTo>
                <a:lnTo>
                  <a:pt x="508253" y="513050"/>
                </a:lnTo>
                <a:lnTo>
                  <a:pt x="540931" y="488107"/>
                </a:lnTo>
                <a:lnTo>
                  <a:pt x="577436" y="463572"/>
                </a:lnTo>
                <a:lnTo>
                  <a:pt x="617267" y="439447"/>
                </a:lnTo>
                <a:lnTo>
                  <a:pt x="659921" y="415734"/>
                </a:lnTo>
                <a:lnTo>
                  <a:pt x="704898" y="392435"/>
                </a:lnTo>
                <a:lnTo>
                  <a:pt x="751695" y="369553"/>
                </a:lnTo>
                <a:lnTo>
                  <a:pt x="799812" y="347089"/>
                </a:lnTo>
                <a:lnTo>
                  <a:pt x="848747" y="325045"/>
                </a:lnTo>
                <a:lnTo>
                  <a:pt x="897998" y="303423"/>
                </a:lnTo>
                <a:lnTo>
                  <a:pt x="947064" y="282226"/>
                </a:lnTo>
                <a:lnTo>
                  <a:pt x="995443" y="261456"/>
                </a:lnTo>
                <a:lnTo>
                  <a:pt x="1042634" y="241114"/>
                </a:lnTo>
                <a:lnTo>
                  <a:pt x="1088135" y="221204"/>
                </a:lnTo>
                <a:lnTo>
                  <a:pt x="1131614" y="200340"/>
                </a:lnTo>
                <a:lnTo>
                  <a:pt x="1173116" y="177601"/>
                </a:lnTo>
                <a:lnTo>
                  <a:pt x="1213234" y="153682"/>
                </a:lnTo>
                <a:lnTo>
                  <a:pt x="1252561" y="129278"/>
                </a:lnTo>
                <a:lnTo>
                  <a:pt x="1291690" y="105084"/>
                </a:lnTo>
                <a:lnTo>
                  <a:pt x="1331215" y="81796"/>
                </a:lnTo>
                <a:lnTo>
                  <a:pt x="1371729" y="60108"/>
                </a:lnTo>
                <a:lnTo>
                  <a:pt x="1413823" y="40715"/>
                </a:lnTo>
                <a:lnTo>
                  <a:pt x="1458093" y="24313"/>
                </a:lnTo>
                <a:lnTo>
                  <a:pt x="1505130" y="11596"/>
                </a:lnTo>
                <a:lnTo>
                  <a:pt x="1555528" y="3260"/>
                </a:lnTo>
                <a:lnTo>
                  <a:pt x="1609880" y="0"/>
                </a:lnTo>
                <a:lnTo>
                  <a:pt x="1668779" y="2510"/>
                </a:lnTo>
                <a:lnTo>
                  <a:pt x="1706642" y="6867"/>
                </a:lnTo>
                <a:lnTo>
                  <a:pt x="1747483" y="13209"/>
                </a:lnTo>
                <a:lnTo>
                  <a:pt x="1790974" y="21412"/>
                </a:lnTo>
                <a:lnTo>
                  <a:pt x="1836787" y="31352"/>
                </a:lnTo>
                <a:lnTo>
                  <a:pt x="1884594" y="42908"/>
                </a:lnTo>
                <a:lnTo>
                  <a:pt x="1934067" y="55957"/>
                </a:lnTo>
                <a:lnTo>
                  <a:pt x="1984878" y="70375"/>
                </a:lnTo>
                <a:lnTo>
                  <a:pt x="2036699" y="86040"/>
                </a:lnTo>
                <a:lnTo>
                  <a:pt x="2089202" y="102829"/>
                </a:lnTo>
                <a:lnTo>
                  <a:pt x="2142058" y="120620"/>
                </a:lnTo>
                <a:lnTo>
                  <a:pt x="2194940" y="139289"/>
                </a:lnTo>
                <a:lnTo>
                  <a:pt x="2247521" y="158713"/>
                </a:lnTo>
                <a:lnTo>
                  <a:pt x="2299470" y="178771"/>
                </a:lnTo>
                <a:lnTo>
                  <a:pt x="2350461" y="199339"/>
                </a:lnTo>
                <a:lnTo>
                  <a:pt x="2400166" y="220294"/>
                </a:lnTo>
                <a:lnTo>
                  <a:pt x="2448257" y="241513"/>
                </a:lnTo>
                <a:lnTo>
                  <a:pt x="2494405" y="262874"/>
                </a:lnTo>
                <a:lnTo>
                  <a:pt x="2538282" y="284254"/>
                </a:lnTo>
                <a:lnTo>
                  <a:pt x="2579561" y="305531"/>
                </a:lnTo>
                <a:lnTo>
                  <a:pt x="2617913" y="326580"/>
                </a:lnTo>
                <a:lnTo>
                  <a:pt x="2653011" y="347280"/>
                </a:lnTo>
                <a:lnTo>
                  <a:pt x="2731281" y="401540"/>
                </a:lnTo>
                <a:lnTo>
                  <a:pt x="2771425" y="436461"/>
                </a:lnTo>
                <a:lnTo>
                  <a:pt x="2805650" y="472266"/>
                </a:lnTo>
                <a:lnTo>
                  <a:pt x="2834650" y="508952"/>
                </a:lnTo>
                <a:lnTo>
                  <a:pt x="2859118" y="546513"/>
                </a:lnTo>
                <a:lnTo>
                  <a:pt x="2879746" y="584947"/>
                </a:lnTo>
                <a:lnTo>
                  <a:pt x="2897228" y="624248"/>
                </a:lnTo>
                <a:lnTo>
                  <a:pt x="2912256" y="664414"/>
                </a:lnTo>
                <a:lnTo>
                  <a:pt x="2925523" y="705438"/>
                </a:lnTo>
                <a:lnTo>
                  <a:pt x="2937723" y="747318"/>
                </a:lnTo>
                <a:lnTo>
                  <a:pt x="2949549" y="790049"/>
                </a:lnTo>
                <a:lnTo>
                  <a:pt x="2961692" y="833627"/>
                </a:lnTo>
                <a:lnTo>
                  <a:pt x="2974847" y="878048"/>
                </a:lnTo>
                <a:lnTo>
                  <a:pt x="2986138" y="921099"/>
                </a:lnTo>
                <a:lnTo>
                  <a:pt x="2994255" y="966657"/>
                </a:lnTo>
                <a:lnTo>
                  <a:pt x="2999760" y="1014245"/>
                </a:lnTo>
                <a:lnTo>
                  <a:pt x="3003213" y="1063385"/>
                </a:lnTo>
                <a:lnTo>
                  <a:pt x="3005172" y="1113597"/>
                </a:lnTo>
                <a:lnTo>
                  <a:pt x="3006198" y="1164404"/>
                </a:lnTo>
                <a:lnTo>
                  <a:pt x="3006852" y="1215328"/>
                </a:lnTo>
                <a:lnTo>
                  <a:pt x="3007691" y="1265890"/>
                </a:lnTo>
                <a:lnTo>
                  <a:pt x="3009277" y="1315612"/>
                </a:lnTo>
                <a:lnTo>
                  <a:pt x="3012170" y="1364017"/>
                </a:lnTo>
                <a:lnTo>
                  <a:pt x="3016929" y="1410625"/>
                </a:lnTo>
                <a:lnTo>
                  <a:pt x="3024113" y="1454959"/>
                </a:lnTo>
                <a:lnTo>
                  <a:pt x="3034284" y="1496541"/>
                </a:lnTo>
                <a:lnTo>
                  <a:pt x="3048000" y="1534892"/>
                </a:lnTo>
                <a:lnTo>
                  <a:pt x="3071390" y="1578395"/>
                </a:lnTo>
                <a:lnTo>
                  <a:pt x="3101097" y="1616873"/>
                </a:lnTo>
                <a:lnTo>
                  <a:pt x="3135654" y="1651308"/>
                </a:lnTo>
                <a:lnTo>
                  <a:pt x="3173595" y="1682682"/>
                </a:lnTo>
                <a:lnTo>
                  <a:pt x="3213453" y="1711978"/>
                </a:lnTo>
                <a:lnTo>
                  <a:pt x="3253760" y="1740178"/>
                </a:lnTo>
                <a:lnTo>
                  <a:pt x="3293051" y="1768265"/>
                </a:lnTo>
                <a:lnTo>
                  <a:pt x="3329858" y="1797221"/>
                </a:lnTo>
                <a:lnTo>
                  <a:pt x="3362715" y="1828029"/>
                </a:lnTo>
                <a:lnTo>
                  <a:pt x="3390155" y="1861670"/>
                </a:lnTo>
                <a:lnTo>
                  <a:pt x="3410712" y="1899128"/>
                </a:lnTo>
                <a:lnTo>
                  <a:pt x="3425320" y="1934708"/>
                </a:lnTo>
                <a:lnTo>
                  <a:pt x="3440768" y="1973463"/>
                </a:lnTo>
                <a:lnTo>
                  <a:pt x="3456161" y="2014696"/>
                </a:lnTo>
                <a:lnTo>
                  <a:pt x="3470607" y="2057712"/>
                </a:lnTo>
                <a:lnTo>
                  <a:pt x="3483214" y="2101817"/>
                </a:lnTo>
                <a:lnTo>
                  <a:pt x="3493089" y="2146315"/>
                </a:lnTo>
                <a:lnTo>
                  <a:pt x="3499338" y="2190512"/>
                </a:lnTo>
                <a:lnTo>
                  <a:pt x="3501069" y="2233711"/>
                </a:lnTo>
                <a:lnTo>
                  <a:pt x="3497390" y="2275219"/>
                </a:lnTo>
                <a:lnTo>
                  <a:pt x="3487407" y="2314340"/>
                </a:lnTo>
                <a:lnTo>
                  <a:pt x="3470229" y="2350378"/>
                </a:lnTo>
                <a:lnTo>
                  <a:pt x="3444961" y="2382640"/>
                </a:lnTo>
                <a:lnTo>
                  <a:pt x="3410712" y="2410430"/>
                </a:lnTo>
                <a:lnTo>
                  <a:pt x="3351509" y="2437523"/>
                </a:lnTo>
                <a:lnTo>
                  <a:pt x="3314497" y="2448323"/>
                </a:lnTo>
                <a:lnTo>
                  <a:pt x="3273204" y="2457544"/>
                </a:lnTo>
                <a:lnTo>
                  <a:pt x="3228122" y="2465376"/>
                </a:lnTo>
                <a:lnTo>
                  <a:pt x="3179748" y="2472007"/>
                </a:lnTo>
                <a:lnTo>
                  <a:pt x="3128574" y="2477627"/>
                </a:lnTo>
                <a:lnTo>
                  <a:pt x="3075095" y="2482424"/>
                </a:lnTo>
                <a:lnTo>
                  <a:pt x="3019806" y="2486587"/>
                </a:lnTo>
                <a:lnTo>
                  <a:pt x="2963199" y="2490307"/>
                </a:lnTo>
                <a:lnTo>
                  <a:pt x="2905770" y="2493771"/>
                </a:lnTo>
                <a:lnTo>
                  <a:pt x="2848013" y="2497169"/>
                </a:lnTo>
                <a:lnTo>
                  <a:pt x="2790422" y="2500690"/>
                </a:lnTo>
                <a:lnTo>
                  <a:pt x="2733491" y="2504522"/>
                </a:lnTo>
                <a:lnTo>
                  <a:pt x="2677714" y="2508856"/>
                </a:lnTo>
                <a:lnTo>
                  <a:pt x="2623586" y="2513881"/>
                </a:lnTo>
                <a:lnTo>
                  <a:pt x="2571600" y="2519784"/>
                </a:lnTo>
                <a:lnTo>
                  <a:pt x="2522251" y="2526756"/>
                </a:lnTo>
                <a:lnTo>
                  <a:pt x="2476032" y="2534985"/>
                </a:lnTo>
                <a:lnTo>
                  <a:pt x="2433439" y="2544660"/>
                </a:lnTo>
                <a:lnTo>
                  <a:pt x="2394966" y="2555972"/>
                </a:lnTo>
                <a:lnTo>
                  <a:pt x="2339533" y="2576702"/>
                </a:lnTo>
                <a:lnTo>
                  <a:pt x="2290104" y="2599375"/>
                </a:lnTo>
                <a:lnTo>
                  <a:pt x="2245784" y="2623793"/>
                </a:lnTo>
                <a:lnTo>
                  <a:pt x="2205679" y="2649762"/>
                </a:lnTo>
                <a:lnTo>
                  <a:pt x="2168892" y="2677085"/>
                </a:lnTo>
                <a:lnTo>
                  <a:pt x="2134530" y="2705568"/>
                </a:lnTo>
                <a:lnTo>
                  <a:pt x="2101697" y="2735014"/>
                </a:lnTo>
                <a:lnTo>
                  <a:pt x="2069500" y="2765228"/>
                </a:lnTo>
                <a:lnTo>
                  <a:pt x="2037042" y="2796014"/>
                </a:lnTo>
                <a:lnTo>
                  <a:pt x="2003429" y="2827177"/>
                </a:lnTo>
                <a:lnTo>
                  <a:pt x="1967766" y="2858521"/>
                </a:lnTo>
                <a:lnTo>
                  <a:pt x="1929158" y="2889850"/>
                </a:lnTo>
                <a:lnTo>
                  <a:pt x="1886712" y="2920970"/>
                </a:lnTo>
                <a:lnTo>
                  <a:pt x="1850404" y="2947321"/>
                </a:lnTo>
                <a:lnTo>
                  <a:pt x="1813990" y="2976049"/>
                </a:lnTo>
                <a:lnTo>
                  <a:pt x="1777364" y="3006673"/>
                </a:lnTo>
                <a:lnTo>
                  <a:pt x="1740419" y="3038710"/>
                </a:lnTo>
                <a:lnTo>
                  <a:pt x="1703051" y="3071681"/>
                </a:lnTo>
                <a:lnTo>
                  <a:pt x="1665153" y="3105104"/>
                </a:lnTo>
                <a:lnTo>
                  <a:pt x="1626618" y="3138498"/>
                </a:lnTo>
                <a:lnTo>
                  <a:pt x="1587341" y="3171382"/>
                </a:lnTo>
                <a:lnTo>
                  <a:pt x="1547215" y="3203274"/>
                </a:lnTo>
                <a:lnTo>
                  <a:pt x="1506136" y="3233695"/>
                </a:lnTo>
                <a:lnTo>
                  <a:pt x="1463996" y="3262162"/>
                </a:lnTo>
                <a:lnTo>
                  <a:pt x="1420689" y="3288194"/>
                </a:lnTo>
                <a:lnTo>
                  <a:pt x="1376110" y="3311311"/>
                </a:lnTo>
                <a:lnTo>
                  <a:pt x="1330152" y="3331031"/>
                </a:lnTo>
                <a:lnTo>
                  <a:pt x="1282710" y="3346874"/>
                </a:lnTo>
                <a:lnTo>
                  <a:pt x="1233677" y="3358358"/>
                </a:lnTo>
                <a:lnTo>
                  <a:pt x="1189950" y="3364581"/>
                </a:lnTo>
                <a:lnTo>
                  <a:pt x="1143046" y="3368001"/>
                </a:lnTo>
                <a:lnTo>
                  <a:pt x="1093408" y="3368839"/>
                </a:lnTo>
                <a:lnTo>
                  <a:pt x="1041482" y="3367318"/>
                </a:lnTo>
                <a:lnTo>
                  <a:pt x="987712" y="3363661"/>
                </a:lnTo>
                <a:lnTo>
                  <a:pt x="932543" y="3358090"/>
                </a:lnTo>
                <a:lnTo>
                  <a:pt x="876420" y="3350827"/>
                </a:lnTo>
                <a:lnTo>
                  <a:pt x="819787" y="3342097"/>
                </a:lnTo>
                <a:lnTo>
                  <a:pt x="763088" y="3332120"/>
                </a:lnTo>
                <a:lnTo>
                  <a:pt x="706769" y="3321121"/>
                </a:lnTo>
                <a:lnTo>
                  <a:pt x="651273" y="3309321"/>
                </a:lnTo>
                <a:lnTo>
                  <a:pt x="597046" y="3296943"/>
                </a:lnTo>
                <a:lnTo>
                  <a:pt x="544532" y="3284209"/>
                </a:lnTo>
                <a:lnTo>
                  <a:pt x="494176" y="3271343"/>
                </a:lnTo>
                <a:lnTo>
                  <a:pt x="446422" y="3258567"/>
                </a:lnTo>
                <a:lnTo>
                  <a:pt x="401715" y="3246104"/>
                </a:lnTo>
                <a:lnTo>
                  <a:pt x="360500" y="3234176"/>
                </a:lnTo>
                <a:lnTo>
                  <a:pt x="323220" y="3223005"/>
                </a:lnTo>
                <a:lnTo>
                  <a:pt x="227388" y="3188384"/>
                </a:lnTo>
                <a:lnTo>
                  <a:pt x="181475" y="3161381"/>
                </a:lnTo>
                <a:lnTo>
                  <a:pt x="149170" y="3132663"/>
                </a:lnTo>
                <a:lnTo>
                  <a:pt x="111743" y="3073512"/>
                </a:lnTo>
                <a:lnTo>
                  <a:pt x="99798" y="3044795"/>
                </a:lnTo>
                <a:lnTo>
                  <a:pt x="87817" y="3017791"/>
                </a:lnTo>
                <a:lnTo>
                  <a:pt x="72389" y="299336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61608" y="3842490"/>
            <a:ext cx="2063114" cy="1229360"/>
          </a:xfrm>
          <a:custGeom>
            <a:avLst/>
            <a:gdLst/>
            <a:ahLst/>
            <a:cxnLst/>
            <a:rect l="l" t="t" r="r" b="b"/>
            <a:pathLst>
              <a:path w="2063115" h="1229360">
                <a:moveTo>
                  <a:pt x="229555" y="842285"/>
                </a:moveTo>
                <a:lnTo>
                  <a:pt x="205484" y="799467"/>
                </a:lnTo>
                <a:lnTo>
                  <a:pt x="176691" y="756053"/>
                </a:lnTo>
                <a:lnTo>
                  <a:pt x="145057" y="712350"/>
                </a:lnTo>
                <a:lnTo>
                  <a:pt x="112464" y="668666"/>
                </a:lnTo>
                <a:lnTo>
                  <a:pt x="80792" y="625309"/>
                </a:lnTo>
                <a:lnTo>
                  <a:pt x="51924" y="582584"/>
                </a:lnTo>
                <a:lnTo>
                  <a:pt x="27741" y="540801"/>
                </a:lnTo>
                <a:lnTo>
                  <a:pt x="10124" y="500265"/>
                </a:lnTo>
                <a:lnTo>
                  <a:pt x="955" y="461285"/>
                </a:lnTo>
                <a:lnTo>
                  <a:pt x="0" y="412411"/>
                </a:lnTo>
                <a:lnTo>
                  <a:pt x="7775" y="364203"/>
                </a:lnTo>
                <a:lnTo>
                  <a:pt x="23588" y="317327"/>
                </a:lnTo>
                <a:lnTo>
                  <a:pt x="46746" y="272452"/>
                </a:lnTo>
                <a:lnTo>
                  <a:pt x="76555" y="230242"/>
                </a:lnTo>
                <a:lnTo>
                  <a:pt x="112322" y="191364"/>
                </a:lnTo>
                <a:lnTo>
                  <a:pt x="153355" y="156485"/>
                </a:lnTo>
                <a:lnTo>
                  <a:pt x="185990" y="133002"/>
                </a:lnTo>
                <a:lnTo>
                  <a:pt x="222776" y="108888"/>
                </a:lnTo>
                <a:lnTo>
                  <a:pt x="263247" y="85066"/>
                </a:lnTo>
                <a:lnTo>
                  <a:pt x="306937" y="62461"/>
                </a:lnTo>
                <a:lnTo>
                  <a:pt x="353380" y="41995"/>
                </a:lnTo>
                <a:lnTo>
                  <a:pt x="402108" y="24592"/>
                </a:lnTo>
                <a:lnTo>
                  <a:pt x="452656" y="11177"/>
                </a:lnTo>
                <a:lnTo>
                  <a:pt x="504558" y="2671"/>
                </a:lnTo>
                <a:lnTo>
                  <a:pt x="557346" y="0"/>
                </a:lnTo>
                <a:lnTo>
                  <a:pt x="610555" y="4085"/>
                </a:lnTo>
                <a:lnTo>
                  <a:pt x="649538" y="12449"/>
                </a:lnTo>
                <a:lnTo>
                  <a:pt x="690229" y="26208"/>
                </a:lnTo>
                <a:lnTo>
                  <a:pt x="732377" y="44529"/>
                </a:lnTo>
                <a:lnTo>
                  <a:pt x="775729" y="66578"/>
                </a:lnTo>
                <a:lnTo>
                  <a:pt x="820034" y="91524"/>
                </a:lnTo>
                <a:lnTo>
                  <a:pt x="865041" y="118532"/>
                </a:lnTo>
                <a:lnTo>
                  <a:pt x="910497" y="146770"/>
                </a:lnTo>
                <a:lnTo>
                  <a:pt x="956152" y="175404"/>
                </a:lnTo>
                <a:lnTo>
                  <a:pt x="1001753" y="203602"/>
                </a:lnTo>
                <a:lnTo>
                  <a:pt x="1047050" y="230530"/>
                </a:lnTo>
                <a:lnTo>
                  <a:pt x="1091790" y="255356"/>
                </a:lnTo>
                <a:lnTo>
                  <a:pt x="1135722" y="277246"/>
                </a:lnTo>
                <a:lnTo>
                  <a:pt x="1178594" y="295367"/>
                </a:lnTo>
                <a:lnTo>
                  <a:pt x="1220155" y="308885"/>
                </a:lnTo>
                <a:lnTo>
                  <a:pt x="1272373" y="319362"/>
                </a:lnTo>
                <a:lnTo>
                  <a:pt x="1324886" y="324157"/>
                </a:lnTo>
                <a:lnTo>
                  <a:pt x="1377348" y="324467"/>
                </a:lnTo>
                <a:lnTo>
                  <a:pt x="1429411" y="321485"/>
                </a:lnTo>
                <a:lnTo>
                  <a:pt x="1480729" y="316408"/>
                </a:lnTo>
                <a:lnTo>
                  <a:pt x="1530955" y="310431"/>
                </a:lnTo>
                <a:lnTo>
                  <a:pt x="1579741" y="304750"/>
                </a:lnTo>
                <a:lnTo>
                  <a:pt x="1626741" y="300559"/>
                </a:lnTo>
                <a:lnTo>
                  <a:pt x="1671608" y="299054"/>
                </a:lnTo>
                <a:lnTo>
                  <a:pt x="1713995" y="301431"/>
                </a:lnTo>
                <a:lnTo>
                  <a:pt x="1753555" y="308885"/>
                </a:lnTo>
                <a:lnTo>
                  <a:pt x="1805657" y="324959"/>
                </a:lnTo>
                <a:lnTo>
                  <a:pt x="1856472" y="344604"/>
                </a:lnTo>
                <a:lnTo>
                  <a:pt x="1904645" y="367821"/>
                </a:lnTo>
                <a:lnTo>
                  <a:pt x="1948817" y="394610"/>
                </a:lnTo>
                <a:lnTo>
                  <a:pt x="1987632" y="424971"/>
                </a:lnTo>
                <a:lnTo>
                  <a:pt x="2019731" y="458904"/>
                </a:lnTo>
                <a:lnTo>
                  <a:pt x="2043758" y="496409"/>
                </a:lnTo>
                <a:lnTo>
                  <a:pt x="2058355" y="537485"/>
                </a:lnTo>
                <a:lnTo>
                  <a:pt x="2062934" y="575655"/>
                </a:lnTo>
                <a:lnTo>
                  <a:pt x="2061890" y="620367"/>
                </a:lnTo>
                <a:lnTo>
                  <a:pt x="2055680" y="669797"/>
                </a:lnTo>
                <a:lnTo>
                  <a:pt x="2044761" y="722121"/>
                </a:lnTo>
                <a:lnTo>
                  <a:pt x="2029589" y="775515"/>
                </a:lnTo>
                <a:lnTo>
                  <a:pt x="2010623" y="828155"/>
                </a:lnTo>
                <a:lnTo>
                  <a:pt x="1988319" y="878216"/>
                </a:lnTo>
                <a:lnTo>
                  <a:pt x="1963135" y="923874"/>
                </a:lnTo>
                <a:lnTo>
                  <a:pt x="1935528" y="963305"/>
                </a:lnTo>
                <a:lnTo>
                  <a:pt x="1905955" y="994685"/>
                </a:lnTo>
                <a:lnTo>
                  <a:pt x="1873670" y="1017948"/>
                </a:lnTo>
                <a:lnTo>
                  <a:pt x="1837777" y="1035309"/>
                </a:lnTo>
                <a:lnTo>
                  <a:pt x="1798510" y="1047677"/>
                </a:lnTo>
                <a:lnTo>
                  <a:pt x="1756103" y="1055962"/>
                </a:lnTo>
                <a:lnTo>
                  <a:pt x="1710788" y="1061075"/>
                </a:lnTo>
                <a:lnTo>
                  <a:pt x="1662798" y="1063924"/>
                </a:lnTo>
                <a:lnTo>
                  <a:pt x="1612366" y="1065420"/>
                </a:lnTo>
                <a:lnTo>
                  <a:pt x="1559726" y="1066472"/>
                </a:lnTo>
                <a:lnTo>
                  <a:pt x="1505112" y="1067991"/>
                </a:lnTo>
                <a:lnTo>
                  <a:pt x="1448755" y="1070885"/>
                </a:lnTo>
                <a:lnTo>
                  <a:pt x="1406083" y="1072770"/>
                </a:lnTo>
                <a:lnTo>
                  <a:pt x="1360101" y="1073365"/>
                </a:lnTo>
                <a:lnTo>
                  <a:pt x="1311392" y="1072920"/>
                </a:lnTo>
                <a:lnTo>
                  <a:pt x="1260543" y="1071685"/>
                </a:lnTo>
                <a:lnTo>
                  <a:pt x="1208137" y="1069911"/>
                </a:lnTo>
                <a:lnTo>
                  <a:pt x="1154761" y="1067846"/>
                </a:lnTo>
                <a:lnTo>
                  <a:pt x="1100997" y="1065742"/>
                </a:lnTo>
                <a:lnTo>
                  <a:pt x="1047432" y="1063847"/>
                </a:lnTo>
                <a:lnTo>
                  <a:pt x="994650" y="1062413"/>
                </a:lnTo>
                <a:lnTo>
                  <a:pt x="943236" y="1061688"/>
                </a:lnTo>
                <a:lnTo>
                  <a:pt x="893774" y="1061923"/>
                </a:lnTo>
                <a:lnTo>
                  <a:pt x="846850" y="1063368"/>
                </a:lnTo>
                <a:lnTo>
                  <a:pt x="803049" y="1066272"/>
                </a:lnTo>
                <a:lnTo>
                  <a:pt x="762955" y="1070885"/>
                </a:lnTo>
                <a:lnTo>
                  <a:pt x="706063" y="1083989"/>
                </a:lnTo>
                <a:lnTo>
                  <a:pt x="653542" y="1104650"/>
                </a:lnTo>
                <a:lnTo>
                  <a:pt x="605080" y="1130039"/>
                </a:lnTo>
                <a:lnTo>
                  <a:pt x="560361" y="1157329"/>
                </a:lnTo>
                <a:lnTo>
                  <a:pt x="519073" y="1183691"/>
                </a:lnTo>
                <a:lnTo>
                  <a:pt x="480902" y="1206296"/>
                </a:lnTo>
                <a:lnTo>
                  <a:pt x="445534" y="1222315"/>
                </a:lnTo>
                <a:lnTo>
                  <a:pt x="412656" y="1228921"/>
                </a:lnTo>
                <a:lnTo>
                  <a:pt x="381955" y="1223285"/>
                </a:lnTo>
                <a:lnTo>
                  <a:pt x="334054" y="1174413"/>
                </a:lnTo>
                <a:lnTo>
                  <a:pt x="316874" y="1135684"/>
                </a:lnTo>
                <a:lnTo>
                  <a:pt x="302535" y="1090369"/>
                </a:lnTo>
                <a:lnTo>
                  <a:pt x="289783" y="1040677"/>
                </a:lnTo>
                <a:lnTo>
                  <a:pt x="277363" y="988815"/>
                </a:lnTo>
                <a:lnTo>
                  <a:pt x="264021" y="936991"/>
                </a:lnTo>
                <a:lnTo>
                  <a:pt x="248503" y="887412"/>
                </a:lnTo>
                <a:lnTo>
                  <a:pt x="229555" y="84228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43563" y="4075176"/>
            <a:ext cx="1383665" cy="685800"/>
          </a:xfrm>
          <a:custGeom>
            <a:avLst/>
            <a:gdLst/>
            <a:ahLst/>
            <a:cxnLst/>
            <a:rect l="l" t="t" r="r" b="b"/>
            <a:pathLst>
              <a:path w="1383664" h="685800">
                <a:moveTo>
                  <a:pt x="228600" y="533400"/>
                </a:moveTo>
                <a:lnTo>
                  <a:pt x="197430" y="502050"/>
                </a:lnTo>
                <a:lnTo>
                  <a:pt x="162556" y="466058"/>
                </a:lnTo>
                <a:lnTo>
                  <a:pt x="126198" y="426779"/>
                </a:lnTo>
                <a:lnTo>
                  <a:pt x="90582" y="385572"/>
                </a:lnTo>
                <a:lnTo>
                  <a:pt x="57931" y="343792"/>
                </a:lnTo>
                <a:lnTo>
                  <a:pt x="30468" y="302799"/>
                </a:lnTo>
                <a:lnTo>
                  <a:pt x="10416" y="263949"/>
                </a:lnTo>
                <a:lnTo>
                  <a:pt x="0" y="228600"/>
                </a:lnTo>
                <a:lnTo>
                  <a:pt x="1499" y="181557"/>
                </a:lnTo>
                <a:lnTo>
                  <a:pt x="16820" y="132418"/>
                </a:lnTo>
                <a:lnTo>
                  <a:pt x="42767" y="85439"/>
                </a:lnTo>
                <a:lnTo>
                  <a:pt x="76143" y="44873"/>
                </a:lnTo>
                <a:lnTo>
                  <a:pt x="113753" y="14975"/>
                </a:lnTo>
                <a:lnTo>
                  <a:pt x="152399" y="0"/>
                </a:lnTo>
                <a:lnTo>
                  <a:pt x="187958" y="1683"/>
                </a:lnTo>
                <a:lnTo>
                  <a:pt x="228422" y="15617"/>
                </a:lnTo>
                <a:lnTo>
                  <a:pt x="272444" y="38468"/>
                </a:lnTo>
                <a:lnTo>
                  <a:pt x="318680" y="66904"/>
                </a:lnTo>
                <a:lnTo>
                  <a:pt x="365782" y="97593"/>
                </a:lnTo>
                <a:lnTo>
                  <a:pt x="412404" y="127202"/>
                </a:lnTo>
                <a:lnTo>
                  <a:pt x="457200" y="152400"/>
                </a:lnTo>
                <a:lnTo>
                  <a:pt x="499316" y="175317"/>
                </a:lnTo>
                <a:lnTo>
                  <a:pt x="539687" y="200074"/>
                </a:lnTo>
                <a:lnTo>
                  <a:pt x="579644" y="225338"/>
                </a:lnTo>
                <a:lnTo>
                  <a:pt x="620521" y="249776"/>
                </a:lnTo>
                <a:lnTo>
                  <a:pt x="663650" y="272053"/>
                </a:lnTo>
                <a:lnTo>
                  <a:pt x="710366" y="290839"/>
                </a:lnTo>
                <a:lnTo>
                  <a:pt x="762000" y="304799"/>
                </a:lnTo>
                <a:lnTo>
                  <a:pt x="807857" y="310569"/>
                </a:lnTo>
                <a:lnTo>
                  <a:pt x="859341" y="311955"/>
                </a:lnTo>
                <a:lnTo>
                  <a:pt x="914569" y="310218"/>
                </a:lnTo>
                <a:lnTo>
                  <a:pt x="971659" y="306618"/>
                </a:lnTo>
                <a:lnTo>
                  <a:pt x="1028731" y="302416"/>
                </a:lnTo>
                <a:lnTo>
                  <a:pt x="1083902" y="298873"/>
                </a:lnTo>
                <a:lnTo>
                  <a:pt x="1135292" y="297248"/>
                </a:lnTo>
                <a:lnTo>
                  <a:pt x="1181018" y="298804"/>
                </a:lnTo>
                <a:lnTo>
                  <a:pt x="1219200" y="304799"/>
                </a:lnTo>
                <a:lnTo>
                  <a:pt x="1272722" y="325404"/>
                </a:lnTo>
                <a:lnTo>
                  <a:pt x="1312895" y="354604"/>
                </a:lnTo>
                <a:lnTo>
                  <a:pt x="1341546" y="388741"/>
                </a:lnTo>
                <a:lnTo>
                  <a:pt x="1360505" y="424159"/>
                </a:lnTo>
                <a:lnTo>
                  <a:pt x="1379622" y="491118"/>
                </a:lnTo>
                <a:lnTo>
                  <a:pt x="1383292" y="528840"/>
                </a:lnTo>
                <a:lnTo>
                  <a:pt x="1375330" y="564843"/>
                </a:lnTo>
                <a:lnTo>
                  <a:pt x="1348459" y="593604"/>
                </a:lnTo>
                <a:lnTo>
                  <a:pt x="1295400" y="609599"/>
                </a:lnTo>
                <a:lnTo>
                  <a:pt x="1262057" y="610414"/>
                </a:lnTo>
                <a:lnTo>
                  <a:pt x="1220240" y="607289"/>
                </a:lnTo>
                <a:lnTo>
                  <a:pt x="1171539" y="601015"/>
                </a:lnTo>
                <a:lnTo>
                  <a:pt x="1117543" y="592384"/>
                </a:lnTo>
                <a:lnTo>
                  <a:pt x="1059843" y="582186"/>
                </a:lnTo>
                <a:lnTo>
                  <a:pt x="1000029" y="571214"/>
                </a:lnTo>
                <a:lnTo>
                  <a:pt x="939691" y="560257"/>
                </a:lnTo>
                <a:lnTo>
                  <a:pt x="880420" y="550107"/>
                </a:lnTo>
                <a:lnTo>
                  <a:pt x="823805" y="541555"/>
                </a:lnTo>
                <a:lnTo>
                  <a:pt x="771436" y="535393"/>
                </a:lnTo>
                <a:lnTo>
                  <a:pt x="724904" y="532410"/>
                </a:lnTo>
                <a:lnTo>
                  <a:pt x="685800" y="533400"/>
                </a:lnTo>
                <a:lnTo>
                  <a:pt x="633908" y="545680"/>
                </a:lnTo>
                <a:lnTo>
                  <a:pt x="595093" y="568945"/>
                </a:lnTo>
                <a:lnTo>
                  <a:pt x="565355" y="598501"/>
                </a:lnTo>
                <a:lnTo>
                  <a:pt x="540695" y="629656"/>
                </a:lnTo>
                <a:lnTo>
                  <a:pt x="517115" y="657719"/>
                </a:lnTo>
                <a:lnTo>
                  <a:pt x="490616" y="677997"/>
                </a:lnTo>
                <a:lnTo>
                  <a:pt x="457200" y="685800"/>
                </a:lnTo>
                <a:lnTo>
                  <a:pt x="414602" y="679802"/>
                </a:lnTo>
                <a:lnTo>
                  <a:pt x="375242" y="663222"/>
                </a:lnTo>
                <a:lnTo>
                  <a:pt x="338042" y="638175"/>
                </a:lnTo>
                <a:lnTo>
                  <a:pt x="301921" y="606777"/>
                </a:lnTo>
                <a:lnTo>
                  <a:pt x="265800" y="571147"/>
                </a:lnTo>
                <a:lnTo>
                  <a:pt x="228600" y="533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80064" y="5198812"/>
            <a:ext cx="2536825" cy="1391285"/>
          </a:xfrm>
          <a:custGeom>
            <a:avLst/>
            <a:gdLst/>
            <a:ahLst/>
            <a:cxnLst/>
            <a:rect l="l" t="t" r="r" b="b"/>
            <a:pathLst>
              <a:path w="2536825" h="1391284">
                <a:moveTo>
                  <a:pt x="77699" y="1162363"/>
                </a:moveTo>
                <a:lnTo>
                  <a:pt x="57926" y="1118513"/>
                </a:lnTo>
                <a:lnTo>
                  <a:pt x="38131" y="1074705"/>
                </a:lnTo>
                <a:lnTo>
                  <a:pt x="20454" y="1028823"/>
                </a:lnTo>
                <a:lnTo>
                  <a:pt x="7030" y="978749"/>
                </a:lnTo>
                <a:lnTo>
                  <a:pt x="0" y="922369"/>
                </a:lnTo>
                <a:lnTo>
                  <a:pt x="1499" y="857563"/>
                </a:lnTo>
                <a:lnTo>
                  <a:pt x="5959" y="816114"/>
                </a:lnTo>
                <a:lnTo>
                  <a:pt x="12277" y="769155"/>
                </a:lnTo>
                <a:lnTo>
                  <a:pt x="20460" y="718054"/>
                </a:lnTo>
                <a:lnTo>
                  <a:pt x="30515" y="664177"/>
                </a:lnTo>
                <a:lnTo>
                  <a:pt x="42450" y="608891"/>
                </a:lnTo>
                <a:lnTo>
                  <a:pt x="56270" y="553565"/>
                </a:lnTo>
                <a:lnTo>
                  <a:pt x="71983" y="499564"/>
                </a:lnTo>
                <a:lnTo>
                  <a:pt x="89595" y="448256"/>
                </a:lnTo>
                <a:lnTo>
                  <a:pt x="109114" y="401009"/>
                </a:lnTo>
                <a:lnTo>
                  <a:pt x="130546" y="359189"/>
                </a:lnTo>
                <a:lnTo>
                  <a:pt x="153899" y="324163"/>
                </a:lnTo>
                <a:lnTo>
                  <a:pt x="183346" y="290489"/>
                </a:lnTo>
                <a:lnTo>
                  <a:pt x="213088" y="264629"/>
                </a:lnTo>
                <a:lnTo>
                  <a:pt x="278474" y="230131"/>
                </a:lnTo>
                <a:lnTo>
                  <a:pt x="316626" y="218382"/>
                </a:lnTo>
                <a:lnTo>
                  <a:pt x="360090" y="208226"/>
                </a:lnTo>
                <a:lnTo>
                  <a:pt x="410121" y="198108"/>
                </a:lnTo>
                <a:lnTo>
                  <a:pt x="467972" y="186472"/>
                </a:lnTo>
                <a:lnTo>
                  <a:pt x="534899" y="171763"/>
                </a:lnTo>
                <a:lnTo>
                  <a:pt x="572558" y="163034"/>
                </a:lnTo>
                <a:lnTo>
                  <a:pt x="613444" y="153918"/>
                </a:lnTo>
                <a:lnTo>
                  <a:pt x="657242" y="144494"/>
                </a:lnTo>
                <a:lnTo>
                  <a:pt x="703636" y="134838"/>
                </a:lnTo>
                <a:lnTo>
                  <a:pt x="752312" y="125031"/>
                </a:lnTo>
                <a:lnTo>
                  <a:pt x="802953" y="115149"/>
                </a:lnTo>
                <a:lnTo>
                  <a:pt x="855246" y="105273"/>
                </a:lnTo>
                <a:lnTo>
                  <a:pt x="908875" y="95480"/>
                </a:lnTo>
                <a:lnTo>
                  <a:pt x="963524" y="85848"/>
                </a:lnTo>
                <a:lnTo>
                  <a:pt x="1018879" y="76456"/>
                </a:lnTo>
                <a:lnTo>
                  <a:pt x="1074624" y="67382"/>
                </a:lnTo>
                <a:lnTo>
                  <a:pt x="1130444" y="58705"/>
                </a:lnTo>
                <a:lnTo>
                  <a:pt x="1186025" y="50503"/>
                </a:lnTo>
                <a:lnTo>
                  <a:pt x="1241050" y="42855"/>
                </a:lnTo>
                <a:lnTo>
                  <a:pt x="1295205" y="35838"/>
                </a:lnTo>
                <a:lnTo>
                  <a:pt x="1348175" y="29532"/>
                </a:lnTo>
                <a:lnTo>
                  <a:pt x="1399645" y="24014"/>
                </a:lnTo>
                <a:lnTo>
                  <a:pt x="1449299" y="19363"/>
                </a:lnTo>
                <a:lnTo>
                  <a:pt x="1501545" y="15060"/>
                </a:lnTo>
                <a:lnTo>
                  <a:pt x="1555062" y="11295"/>
                </a:lnTo>
                <a:lnTo>
                  <a:pt x="1609522" y="8068"/>
                </a:lnTo>
                <a:lnTo>
                  <a:pt x="1664596" y="5378"/>
                </a:lnTo>
                <a:lnTo>
                  <a:pt x="1719958" y="3227"/>
                </a:lnTo>
                <a:lnTo>
                  <a:pt x="1775281" y="1613"/>
                </a:lnTo>
                <a:lnTo>
                  <a:pt x="1830235" y="537"/>
                </a:lnTo>
                <a:lnTo>
                  <a:pt x="1884495" y="0"/>
                </a:lnTo>
                <a:lnTo>
                  <a:pt x="1937731" y="0"/>
                </a:lnTo>
                <a:lnTo>
                  <a:pt x="1989618" y="537"/>
                </a:lnTo>
                <a:lnTo>
                  <a:pt x="2039826" y="1613"/>
                </a:lnTo>
                <a:lnTo>
                  <a:pt x="2088029" y="3227"/>
                </a:lnTo>
                <a:lnTo>
                  <a:pt x="2133900" y="5378"/>
                </a:lnTo>
                <a:lnTo>
                  <a:pt x="2177109" y="8068"/>
                </a:lnTo>
                <a:lnTo>
                  <a:pt x="2217331" y="11295"/>
                </a:lnTo>
                <a:lnTo>
                  <a:pt x="2287499" y="19363"/>
                </a:lnTo>
                <a:lnTo>
                  <a:pt x="2364334" y="33192"/>
                </a:lnTo>
                <a:lnTo>
                  <a:pt x="2420087" y="50238"/>
                </a:lnTo>
                <a:lnTo>
                  <a:pt x="2458949" y="71560"/>
                </a:lnTo>
                <a:lnTo>
                  <a:pt x="2502764" y="131264"/>
                </a:lnTo>
                <a:lnTo>
                  <a:pt x="2516099" y="171763"/>
                </a:lnTo>
                <a:lnTo>
                  <a:pt x="2531287" y="248118"/>
                </a:lnTo>
                <a:lnTo>
                  <a:pt x="2535798" y="295602"/>
                </a:lnTo>
                <a:lnTo>
                  <a:pt x="2536565" y="345947"/>
                </a:lnTo>
                <a:lnTo>
                  <a:pt x="2532321" y="396642"/>
                </a:lnTo>
                <a:lnTo>
                  <a:pt x="2521800" y="445180"/>
                </a:lnTo>
                <a:lnTo>
                  <a:pt x="2503733" y="489052"/>
                </a:lnTo>
                <a:lnTo>
                  <a:pt x="2476855" y="525749"/>
                </a:lnTo>
                <a:lnTo>
                  <a:pt x="2439899" y="552763"/>
                </a:lnTo>
                <a:lnTo>
                  <a:pt x="2371159" y="569318"/>
                </a:lnTo>
                <a:lnTo>
                  <a:pt x="2327637" y="570935"/>
                </a:lnTo>
                <a:lnTo>
                  <a:pt x="2279346" y="569225"/>
                </a:lnTo>
                <a:lnTo>
                  <a:pt x="2227286" y="565022"/>
                </a:lnTo>
                <a:lnTo>
                  <a:pt x="2172457" y="559161"/>
                </a:lnTo>
                <a:lnTo>
                  <a:pt x="2115858" y="552478"/>
                </a:lnTo>
                <a:lnTo>
                  <a:pt x="2058490" y="545805"/>
                </a:lnTo>
                <a:lnTo>
                  <a:pt x="2001352" y="539979"/>
                </a:lnTo>
                <a:lnTo>
                  <a:pt x="1945443" y="535835"/>
                </a:lnTo>
                <a:lnTo>
                  <a:pt x="1891764" y="534206"/>
                </a:lnTo>
                <a:lnTo>
                  <a:pt x="1841313" y="535928"/>
                </a:lnTo>
                <a:lnTo>
                  <a:pt x="1795092" y="541836"/>
                </a:lnTo>
                <a:lnTo>
                  <a:pt x="1754099" y="552763"/>
                </a:lnTo>
                <a:lnTo>
                  <a:pt x="1708075" y="573316"/>
                </a:lnTo>
                <a:lnTo>
                  <a:pt x="1666390" y="599787"/>
                </a:lnTo>
                <a:lnTo>
                  <a:pt x="1628357" y="631143"/>
                </a:lnTo>
                <a:lnTo>
                  <a:pt x="1593288" y="666350"/>
                </a:lnTo>
                <a:lnTo>
                  <a:pt x="1560496" y="704373"/>
                </a:lnTo>
                <a:lnTo>
                  <a:pt x="1529294" y="744179"/>
                </a:lnTo>
                <a:lnTo>
                  <a:pt x="1498997" y="784734"/>
                </a:lnTo>
                <a:lnTo>
                  <a:pt x="1468915" y="825004"/>
                </a:lnTo>
                <a:lnTo>
                  <a:pt x="1438363" y="863955"/>
                </a:lnTo>
                <a:lnTo>
                  <a:pt x="1406653" y="900552"/>
                </a:lnTo>
                <a:lnTo>
                  <a:pt x="1373099" y="933763"/>
                </a:lnTo>
                <a:lnTo>
                  <a:pt x="1336652" y="968015"/>
                </a:lnTo>
                <a:lnTo>
                  <a:pt x="1302897" y="1002038"/>
                </a:lnTo>
                <a:lnTo>
                  <a:pt x="1270688" y="1035605"/>
                </a:lnTo>
                <a:lnTo>
                  <a:pt x="1238877" y="1068485"/>
                </a:lnTo>
                <a:lnTo>
                  <a:pt x="1206316" y="1100451"/>
                </a:lnTo>
                <a:lnTo>
                  <a:pt x="1171858" y="1131274"/>
                </a:lnTo>
                <a:lnTo>
                  <a:pt x="1134354" y="1160725"/>
                </a:lnTo>
                <a:lnTo>
                  <a:pt x="1092658" y="1188576"/>
                </a:lnTo>
                <a:lnTo>
                  <a:pt x="1045622" y="1214598"/>
                </a:lnTo>
                <a:lnTo>
                  <a:pt x="992099" y="1238563"/>
                </a:lnTo>
                <a:lnTo>
                  <a:pt x="951098" y="1253781"/>
                </a:lnTo>
                <a:lnTo>
                  <a:pt x="904881" y="1268863"/>
                </a:lnTo>
                <a:lnTo>
                  <a:pt x="854329" y="1283674"/>
                </a:lnTo>
                <a:lnTo>
                  <a:pt x="800323" y="1298078"/>
                </a:lnTo>
                <a:lnTo>
                  <a:pt x="743743" y="1311941"/>
                </a:lnTo>
                <a:lnTo>
                  <a:pt x="685470" y="1325126"/>
                </a:lnTo>
                <a:lnTo>
                  <a:pt x="626384" y="1337499"/>
                </a:lnTo>
                <a:lnTo>
                  <a:pt x="567366" y="1348923"/>
                </a:lnTo>
                <a:lnTo>
                  <a:pt x="509296" y="1359264"/>
                </a:lnTo>
                <a:lnTo>
                  <a:pt x="453054" y="1368385"/>
                </a:lnTo>
                <a:lnTo>
                  <a:pt x="399522" y="1376152"/>
                </a:lnTo>
                <a:lnTo>
                  <a:pt x="349580" y="1382429"/>
                </a:lnTo>
                <a:lnTo>
                  <a:pt x="304109" y="1387080"/>
                </a:lnTo>
                <a:lnTo>
                  <a:pt x="263988" y="1389970"/>
                </a:lnTo>
                <a:lnTo>
                  <a:pt x="230099" y="1390963"/>
                </a:lnTo>
                <a:lnTo>
                  <a:pt x="181358" y="1384766"/>
                </a:lnTo>
                <a:lnTo>
                  <a:pt x="124952" y="1341939"/>
                </a:lnTo>
                <a:lnTo>
                  <a:pt x="102479" y="1273538"/>
                </a:lnTo>
                <a:lnTo>
                  <a:pt x="96153" y="1235372"/>
                </a:lnTo>
                <a:lnTo>
                  <a:pt x="88935" y="1197564"/>
                </a:lnTo>
                <a:lnTo>
                  <a:pt x="77699" y="116236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09563" y="5901416"/>
            <a:ext cx="486409" cy="537210"/>
          </a:xfrm>
          <a:custGeom>
            <a:avLst/>
            <a:gdLst/>
            <a:ahLst/>
            <a:cxnLst/>
            <a:rect l="l" t="t" r="r" b="b"/>
            <a:pathLst>
              <a:path w="486410" h="537210">
                <a:moveTo>
                  <a:pt x="76799" y="78759"/>
                </a:moveTo>
                <a:lnTo>
                  <a:pt x="61524" y="118006"/>
                </a:lnTo>
                <a:lnTo>
                  <a:pt x="42989" y="168958"/>
                </a:lnTo>
                <a:lnTo>
                  <a:pt x="24412" y="226302"/>
                </a:lnTo>
                <a:lnTo>
                  <a:pt x="9009" y="284725"/>
                </a:lnTo>
                <a:lnTo>
                  <a:pt x="0" y="338915"/>
                </a:lnTo>
                <a:lnTo>
                  <a:pt x="599" y="383559"/>
                </a:lnTo>
                <a:lnTo>
                  <a:pt x="14108" y="427426"/>
                </a:lnTo>
                <a:lnTo>
                  <a:pt x="37895" y="466392"/>
                </a:lnTo>
                <a:lnTo>
                  <a:pt x="70167" y="498664"/>
                </a:lnTo>
                <a:lnTo>
                  <a:pt x="109132" y="522451"/>
                </a:lnTo>
                <a:lnTo>
                  <a:pt x="152999" y="535959"/>
                </a:lnTo>
                <a:lnTo>
                  <a:pt x="198490" y="537194"/>
                </a:lnTo>
                <a:lnTo>
                  <a:pt x="254543" y="530089"/>
                </a:lnTo>
                <a:lnTo>
                  <a:pt x="314829" y="516719"/>
                </a:lnTo>
                <a:lnTo>
                  <a:pt x="373020" y="499158"/>
                </a:lnTo>
                <a:lnTo>
                  <a:pt x="422786" y="479480"/>
                </a:lnTo>
                <a:lnTo>
                  <a:pt x="457799" y="459759"/>
                </a:lnTo>
                <a:lnTo>
                  <a:pt x="482874" y="426946"/>
                </a:lnTo>
                <a:lnTo>
                  <a:pt x="486374" y="388131"/>
                </a:lnTo>
                <a:lnTo>
                  <a:pt x="475587" y="347031"/>
                </a:lnTo>
                <a:lnTo>
                  <a:pt x="457799" y="307359"/>
                </a:lnTo>
                <a:lnTo>
                  <a:pt x="430558" y="269081"/>
                </a:lnTo>
                <a:lnTo>
                  <a:pt x="391315" y="230874"/>
                </a:lnTo>
                <a:lnTo>
                  <a:pt x="347214" y="192809"/>
                </a:lnTo>
                <a:lnTo>
                  <a:pt x="305399" y="154959"/>
                </a:lnTo>
                <a:lnTo>
                  <a:pt x="265406" y="111323"/>
                </a:lnTo>
                <a:lnTo>
                  <a:pt x="224341" y="64186"/>
                </a:lnTo>
                <a:lnTo>
                  <a:pt x="185706" y="24336"/>
                </a:lnTo>
                <a:lnTo>
                  <a:pt x="152999" y="2559"/>
                </a:lnTo>
                <a:lnTo>
                  <a:pt x="128556" y="0"/>
                </a:lnTo>
                <a:lnTo>
                  <a:pt x="110041" y="11799"/>
                </a:lnTo>
                <a:lnTo>
                  <a:pt x="93956" y="38028"/>
                </a:lnTo>
                <a:lnTo>
                  <a:pt x="76799" y="7875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14963" y="5370576"/>
            <a:ext cx="1871980" cy="875030"/>
          </a:xfrm>
          <a:custGeom>
            <a:avLst/>
            <a:gdLst/>
            <a:ahLst/>
            <a:cxnLst/>
            <a:rect l="l" t="t" r="r" b="b"/>
            <a:pathLst>
              <a:path w="1871979" h="875029">
                <a:moveTo>
                  <a:pt x="457200" y="838200"/>
                </a:moveTo>
                <a:lnTo>
                  <a:pt x="391559" y="790822"/>
                </a:lnTo>
                <a:lnTo>
                  <a:pt x="355487" y="759008"/>
                </a:lnTo>
                <a:lnTo>
                  <a:pt x="318493" y="723450"/>
                </a:lnTo>
                <a:lnTo>
                  <a:pt x="281511" y="685402"/>
                </a:lnTo>
                <a:lnTo>
                  <a:pt x="245476" y="646119"/>
                </a:lnTo>
                <a:lnTo>
                  <a:pt x="211323" y="606855"/>
                </a:lnTo>
                <a:lnTo>
                  <a:pt x="179986" y="568863"/>
                </a:lnTo>
                <a:lnTo>
                  <a:pt x="152400" y="533400"/>
                </a:lnTo>
                <a:lnTo>
                  <a:pt x="119965" y="488364"/>
                </a:lnTo>
                <a:lnTo>
                  <a:pt x="88862" y="441648"/>
                </a:lnTo>
                <a:lnTo>
                  <a:pt x="60426" y="394560"/>
                </a:lnTo>
                <a:lnTo>
                  <a:pt x="35989" y="348405"/>
                </a:lnTo>
                <a:lnTo>
                  <a:pt x="16883" y="304488"/>
                </a:lnTo>
                <a:lnTo>
                  <a:pt x="4443" y="264118"/>
                </a:lnTo>
                <a:lnTo>
                  <a:pt x="0" y="228600"/>
                </a:lnTo>
                <a:lnTo>
                  <a:pt x="705" y="192599"/>
                </a:lnTo>
                <a:lnTo>
                  <a:pt x="19050" y="133254"/>
                </a:lnTo>
                <a:lnTo>
                  <a:pt x="88194" y="90928"/>
                </a:lnTo>
                <a:lnTo>
                  <a:pt x="152399" y="76200"/>
                </a:lnTo>
                <a:lnTo>
                  <a:pt x="224648" y="68979"/>
                </a:lnTo>
                <a:lnTo>
                  <a:pt x="268223" y="67421"/>
                </a:lnTo>
                <a:lnTo>
                  <a:pt x="315863" y="66961"/>
                </a:lnTo>
                <a:lnTo>
                  <a:pt x="366888" y="67394"/>
                </a:lnTo>
                <a:lnTo>
                  <a:pt x="420623" y="68519"/>
                </a:lnTo>
                <a:lnTo>
                  <a:pt x="476391" y="70131"/>
                </a:lnTo>
                <a:lnTo>
                  <a:pt x="533512" y="72027"/>
                </a:lnTo>
                <a:lnTo>
                  <a:pt x="591312" y="74005"/>
                </a:lnTo>
                <a:lnTo>
                  <a:pt x="649111" y="75861"/>
                </a:lnTo>
                <a:lnTo>
                  <a:pt x="706232" y="77392"/>
                </a:lnTo>
                <a:lnTo>
                  <a:pt x="762000" y="78394"/>
                </a:lnTo>
                <a:lnTo>
                  <a:pt x="815735" y="78665"/>
                </a:lnTo>
                <a:lnTo>
                  <a:pt x="866760" y="78001"/>
                </a:lnTo>
                <a:lnTo>
                  <a:pt x="914400" y="76200"/>
                </a:lnTo>
                <a:lnTo>
                  <a:pt x="971505" y="71979"/>
                </a:lnTo>
                <a:lnTo>
                  <a:pt x="1028347" y="66057"/>
                </a:lnTo>
                <a:lnTo>
                  <a:pt x="1084659" y="58828"/>
                </a:lnTo>
                <a:lnTo>
                  <a:pt x="1140177" y="50687"/>
                </a:lnTo>
                <a:lnTo>
                  <a:pt x="1194637" y="42026"/>
                </a:lnTo>
                <a:lnTo>
                  <a:pt x="1247775" y="33242"/>
                </a:lnTo>
                <a:lnTo>
                  <a:pt x="1299324" y="24727"/>
                </a:lnTo>
                <a:lnTo>
                  <a:pt x="1349022" y="16876"/>
                </a:lnTo>
                <a:lnTo>
                  <a:pt x="1396603" y="10084"/>
                </a:lnTo>
                <a:lnTo>
                  <a:pt x="1441802" y="4744"/>
                </a:lnTo>
                <a:lnTo>
                  <a:pt x="1484356" y="1251"/>
                </a:lnTo>
                <a:lnTo>
                  <a:pt x="1524000" y="0"/>
                </a:lnTo>
                <a:lnTo>
                  <a:pt x="1595949" y="2998"/>
                </a:lnTo>
                <a:lnTo>
                  <a:pt x="1659410" y="11288"/>
                </a:lnTo>
                <a:lnTo>
                  <a:pt x="1714404" y="23812"/>
                </a:lnTo>
                <a:lnTo>
                  <a:pt x="1760953" y="39511"/>
                </a:lnTo>
                <a:lnTo>
                  <a:pt x="1799078" y="57326"/>
                </a:lnTo>
                <a:lnTo>
                  <a:pt x="1859232" y="110728"/>
                </a:lnTo>
                <a:lnTo>
                  <a:pt x="1871662" y="152399"/>
                </a:lnTo>
                <a:lnTo>
                  <a:pt x="1862661" y="194071"/>
                </a:lnTo>
                <a:lnTo>
                  <a:pt x="1828800" y="228599"/>
                </a:lnTo>
                <a:lnTo>
                  <a:pt x="1760481" y="254758"/>
                </a:lnTo>
                <a:lnTo>
                  <a:pt x="1714008" y="266037"/>
                </a:lnTo>
                <a:lnTo>
                  <a:pt x="1662303" y="276129"/>
                </a:lnTo>
                <a:lnTo>
                  <a:pt x="1607596" y="285043"/>
                </a:lnTo>
                <a:lnTo>
                  <a:pt x="1552122" y="292786"/>
                </a:lnTo>
                <a:lnTo>
                  <a:pt x="1498112" y="299369"/>
                </a:lnTo>
                <a:lnTo>
                  <a:pt x="1447800" y="304799"/>
                </a:lnTo>
                <a:lnTo>
                  <a:pt x="1399581" y="306737"/>
                </a:lnTo>
                <a:lnTo>
                  <a:pt x="1350656" y="304585"/>
                </a:lnTo>
                <a:lnTo>
                  <a:pt x="1301464" y="300111"/>
                </a:lnTo>
                <a:lnTo>
                  <a:pt x="1252442" y="295084"/>
                </a:lnTo>
                <a:lnTo>
                  <a:pt x="1204026" y="291271"/>
                </a:lnTo>
                <a:lnTo>
                  <a:pt x="1156656" y="290441"/>
                </a:lnTo>
                <a:lnTo>
                  <a:pt x="1110768" y="294361"/>
                </a:lnTo>
                <a:lnTo>
                  <a:pt x="1066800" y="304800"/>
                </a:lnTo>
                <a:lnTo>
                  <a:pt x="1023480" y="321904"/>
                </a:lnTo>
                <a:lnTo>
                  <a:pt x="979848" y="344054"/>
                </a:lnTo>
                <a:lnTo>
                  <a:pt x="936806" y="370366"/>
                </a:lnTo>
                <a:lnTo>
                  <a:pt x="895254" y="399954"/>
                </a:lnTo>
                <a:lnTo>
                  <a:pt x="856096" y="431936"/>
                </a:lnTo>
                <a:lnTo>
                  <a:pt x="820233" y="465427"/>
                </a:lnTo>
                <a:lnTo>
                  <a:pt x="788567" y="499543"/>
                </a:lnTo>
                <a:lnTo>
                  <a:pt x="762000" y="533400"/>
                </a:lnTo>
                <a:lnTo>
                  <a:pt x="740544" y="575436"/>
                </a:lnTo>
                <a:lnTo>
                  <a:pt x="728165" y="623551"/>
                </a:lnTo>
                <a:lnTo>
                  <a:pt x="721531" y="674398"/>
                </a:lnTo>
                <a:lnTo>
                  <a:pt x="717310" y="724633"/>
                </a:lnTo>
                <a:lnTo>
                  <a:pt x="712170" y="770908"/>
                </a:lnTo>
                <a:lnTo>
                  <a:pt x="702777" y="809879"/>
                </a:lnTo>
                <a:lnTo>
                  <a:pt x="685800" y="838200"/>
                </a:lnTo>
                <a:lnTo>
                  <a:pt x="650979" y="862340"/>
                </a:lnTo>
                <a:lnTo>
                  <a:pt x="608953" y="874410"/>
                </a:lnTo>
                <a:lnTo>
                  <a:pt x="561478" y="874410"/>
                </a:lnTo>
                <a:lnTo>
                  <a:pt x="510308" y="862340"/>
                </a:lnTo>
                <a:lnTo>
                  <a:pt x="457200" y="8382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40028" y="5574967"/>
            <a:ext cx="632460" cy="405765"/>
          </a:xfrm>
          <a:custGeom>
            <a:avLst/>
            <a:gdLst/>
            <a:ahLst/>
            <a:cxnLst/>
            <a:rect l="l" t="t" r="r" b="b"/>
            <a:pathLst>
              <a:path w="632460" h="405764">
                <a:moveTo>
                  <a:pt x="308335" y="405208"/>
                </a:moveTo>
                <a:lnTo>
                  <a:pt x="270673" y="394260"/>
                </a:lnTo>
                <a:lnTo>
                  <a:pt x="226634" y="372918"/>
                </a:lnTo>
                <a:lnTo>
                  <a:pt x="179346" y="343861"/>
                </a:lnTo>
                <a:lnTo>
                  <a:pt x="131932" y="309767"/>
                </a:lnTo>
                <a:lnTo>
                  <a:pt x="87519" y="273316"/>
                </a:lnTo>
                <a:lnTo>
                  <a:pt x="49231" y="237187"/>
                </a:lnTo>
                <a:lnTo>
                  <a:pt x="20195" y="204058"/>
                </a:lnTo>
                <a:lnTo>
                  <a:pt x="0" y="138593"/>
                </a:lnTo>
                <a:lnTo>
                  <a:pt x="17129" y="102554"/>
                </a:lnTo>
                <a:lnTo>
                  <a:pt x="51267" y="70281"/>
                </a:lnTo>
                <a:lnTo>
                  <a:pt x="98755" y="43569"/>
                </a:lnTo>
                <a:lnTo>
                  <a:pt x="155935" y="24208"/>
                </a:lnTo>
                <a:lnTo>
                  <a:pt x="196224" y="16130"/>
                </a:lnTo>
                <a:lnTo>
                  <a:pt x="247218" y="9369"/>
                </a:lnTo>
                <a:lnTo>
                  <a:pt x="305457" y="4227"/>
                </a:lnTo>
                <a:lnTo>
                  <a:pt x="367476" y="1003"/>
                </a:lnTo>
                <a:lnTo>
                  <a:pt x="429816" y="0"/>
                </a:lnTo>
                <a:lnTo>
                  <a:pt x="489014" y="1517"/>
                </a:lnTo>
                <a:lnTo>
                  <a:pt x="541608" y="5857"/>
                </a:lnTo>
                <a:lnTo>
                  <a:pt x="584135" y="13320"/>
                </a:lnTo>
                <a:lnTo>
                  <a:pt x="613135" y="24208"/>
                </a:lnTo>
                <a:lnTo>
                  <a:pt x="632097" y="49925"/>
                </a:lnTo>
                <a:lnTo>
                  <a:pt x="629956" y="86184"/>
                </a:lnTo>
                <a:lnTo>
                  <a:pt x="613040" y="128792"/>
                </a:lnTo>
                <a:lnTo>
                  <a:pt x="587679" y="173560"/>
                </a:lnTo>
                <a:lnTo>
                  <a:pt x="560201" y="216295"/>
                </a:lnTo>
                <a:lnTo>
                  <a:pt x="536935" y="252808"/>
                </a:lnTo>
                <a:lnTo>
                  <a:pt x="512964" y="286904"/>
                </a:lnTo>
                <a:lnTo>
                  <a:pt x="480547" y="323138"/>
                </a:lnTo>
                <a:lnTo>
                  <a:pt x="441780" y="357297"/>
                </a:lnTo>
                <a:lnTo>
                  <a:pt x="398759" y="385170"/>
                </a:lnTo>
                <a:lnTo>
                  <a:pt x="353579" y="402544"/>
                </a:lnTo>
                <a:lnTo>
                  <a:pt x="308335" y="40520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610245" y="1689861"/>
            <a:ext cx="7470140" cy="2176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200">
                <a:solidFill>
                  <a:srgbClr val="EE2B0A"/>
                </a:solidFill>
                <a:latin typeface="Wingdings"/>
                <a:cs typeface="Wingdings"/>
              </a:rPr>
              <a:t></a:t>
            </a:r>
            <a:r>
              <a:rPr dirty="0" sz="2200">
                <a:solidFill>
                  <a:srgbClr val="EE2B0A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latin typeface="NSimSun"/>
                <a:cs typeface="NSimSun"/>
              </a:rPr>
              <a:t>树结构关系</a:t>
            </a:r>
            <a:endParaRPr sz="3200">
              <a:latin typeface="NSimSun"/>
              <a:cs typeface="NSimSun"/>
            </a:endParaRPr>
          </a:p>
          <a:p>
            <a:pPr marL="755650" marR="5080" indent="-286385">
              <a:lnSpc>
                <a:spcPct val="119800"/>
              </a:lnSpc>
              <a:spcBef>
                <a:spcPts val="665"/>
              </a:spcBef>
              <a:tabLst>
                <a:tab pos="958850" algn="l"/>
              </a:tabLst>
            </a:pPr>
            <a:r>
              <a:rPr dirty="0" sz="220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r>
              <a:rPr dirty="0" sz="220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3200" spc="-5">
                <a:latin typeface="NSimSun"/>
                <a:cs typeface="NSimSun"/>
              </a:rPr>
              <a:t>树结构中每个结点的意义和结点之间 的关系最为重要</a:t>
            </a:r>
            <a:endParaRPr sz="3200">
              <a:latin typeface="NSimSun"/>
              <a:cs typeface="NSimSun"/>
            </a:endParaRPr>
          </a:p>
          <a:p>
            <a:pPr algn="ctr" marL="615315">
              <a:lnSpc>
                <a:spcPct val="100000"/>
              </a:lnSpc>
              <a:spcBef>
                <a:spcPts val="540"/>
              </a:spcBef>
            </a:pPr>
            <a:r>
              <a:rPr dirty="0" sz="2400" b="1">
                <a:solidFill>
                  <a:srgbClr val="3333CC"/>
                </a:solidFill>
                <a:latin typeface="Times New Roman"/>
                <a:cs typeface="Times New Roman"/>
              </a:rPr>
              <a:t>$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14848" y="4566666"/>
            <a:ext cx="1778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3333CC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5828" y="4185666"/>
            <a:ext cx="1949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3333CC"/>
                </a:solidFill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30978" y="5481066"/>
            <a:ext cx="312420" cy="910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  <a:p>
            <a:pPr marL="129539">
              <a:lnSpc>
                <a:spcPct val="100000"/>
              </a:lnSpc>
              <a:spcBef>
                <a:spcPts val="1320"/>
              </a:spcBef>
            </a:pPr>
            <a:r>
              <a:rPr dirty="0" sz="2400" b="1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34048" y="5328666"/>
            <a:ext cx="16129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91454" y="5557266"/>
            <a:ext cx="1270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33053" y="4941823"/>
            <a:ext cx="18351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09253" y="5689333"/>
            <a:ext cx="14414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84946" y="3784333"/>
            <a:ext cx="20383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$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082151" y="534924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43951" y="466344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701151" y="47396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304800"/>
                </a:lnTo>
              </a:path>
            </a:pathLst>
          </a:custGeom>
          <a:ln w="28575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/>
              <a:t>表示与描述</a:t>
            </a:r>
          </a:p>
        </p:txBody>
      </p:sp>
    </p:spTree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83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039" y="1644395"/>
            <a:ext cx="388619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665"/>
              </a:lnSpc>
            </a:pPr>
            <a:r>
              <a:rPr dirty="0" spc="-20"/>
              <a:t>数字图像处理（12）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67517" y="3138678"/>
            <a:ext cx="3073400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575"/>
              </a:lnSpc>
            </a:pPr>
            <a:r>
              <a:rPr dirty="0" sz="4800" spc="-20" b="1">
                <a:latin typeface="NSimSun"/>
                <a:cs typeface="NSimSun"/>
              </a:rPr>
              <a:t>任何问题？</a:t>
            </a:r>
            <a:endParaRPr sz="4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1848" rIns="0" bIns="0" rtlCol="0" vert="horz">
            <a:spAutoFit/>
          </a:bodyPr>
          <a:lstStyle/>
          <a:p>
            <a:pPr marL="23876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研究生课程</a:t>
            </a:r>
          </a:p>
        </p:txBody>
      </p:sp>
      <p:sp>
        <p:nvSpPr>
          <p:cNvPr id="5" name="object 5"/>
          <p:cNvSpPr/>
          <p:nvPr/>
        </p:nvSpPr>
        <p:spPr>
          <a:xfrm>
            <a:off x="2279789" y="2507742"/>
            <a:ext cx="88900" cy="3792220"/>
          </a:xfrm>
          <a:custGeom>
            <a:avLst/>
            <a:gdLst/>
            <a:ahLst/>
            <a:cxnLst/>
            <a:rect l="l" t="t" r="r" b="b"/>
            <a:pathLst>
              <a:path w="88900" h="3792220">
                <a:moveTo>
                  <a:pt x="36575" y="1728617"/>
                </a:moveTo>
                <a:lnTo>
                  <a:pt x="36575" y="1427987"/>
                </a:lnTo>
                <a:lnTo>
                  <a:pt x="35848" y="1476650"/>
                </a:lnTo>
                <a:lnTo>
                  <a:pt x="33347" y="1576179"/>
                </a:lnTo>
                <a:lnTo>
                  <a:pt x="31154" y="1626323"/>
                </a:lnTo>
                <a:lnTo>
                  <a:pt x="28054" y="1676237"/>
                </a:lnTo>
                <a:lnTo>
                  <a:pt x="23835" y="1725562"/>
                </a:lnTo>
                <a:lnTo>
                  <a:pt x="18287" y="1773935"/>
                </a:lnTo>
                <a:lnTo>
                  <a:pt x="11430" y="1814321"/>
                </a:lnTo>
                <a:lnTo>
                  <a:pt x="0" y="1855469"/>
                </a:lnTo>
                <a:lnTo>
                  <a:pt x="0" y="1934717"/>
                </a:lnTo>
                <a:lnTo>
                  <a:pt x="11728" y="1975052"/>
                </a:lnTo>
                <a:lnTo>
                  <a:pt x="12954" y="1982216"/>
                </a:lnTo>
                <a:lnTo>
                  <a:pt x="12954" y="1889759"/>
                </a:lnTo>
                <a:lnTo>
                  <a:pt x="21847" y="1839501"/>
                </a:lnTo>
                <a:lnTo>
                  <a:pt x="29415" y="1788393"/>
                </a:lnTo>
                <a:lnTo>
                  <a:pt x="35774" y="1736584"/>
                </a:lnTo>
                <a:lnTo>
                  <a:pt x="36575" y="1728617"/>
                </a:lnTo>
                <a:close/>
              </a:path>
              <a:path w="88900" h="3792220">
                <a:moveTo>
                  <a:pt x="58363" y="2540831"/>
                </a:moveTo>
                <a:lnTo>
                  <a:pt x="57473" y="2439266"/>
                </a:lnTo>
                <a:lnTo>
                  <a:pt x="54975" y="2337846"/>
                </a:lnTo>
                <a:lnTo>
                  <a:pt x="52996" y="2287266"/>
                </a:lnTo>
                <a:lnTo>
                  <a:pt x="50463" y="2236813"/>
                </a:lnTo>
                <a:lnTo>
                  <a:pt x="47325" y="2186518"/>
                </a:lnTo>
                <a:lnTo>
                  <a:pt x="43532" y="2136411"/>
                </a:lnTo>
                <a:lnTo>
                  <a:pt x="39031" y="2086522"/>
                </a:lnTo>
                <a:lnTo>
                  <a:pt x="33774" y="2036882"/>
                </a:lnTo>
                <a:lnTo>
                  <a:pt x="27709" y="1987521"/>
                </a:lnTo>
                <a:lnTo>
                  <a:pt x="20786" y="1938470"/>
                </a:lnTo>
                <a:lnTo>
                  <a:pt x="12954" y="1889759"/>
                </a:lnTo>
                <a:lnTo>
                  <a:pt x="12954" y="1982216"/>
                </a:lnTo>
                <a:lnTo>
                  <a:pt x="18807" y="2016423"/>
                </a:lnTo>
                <a:lnTo>
                  <a:pt x="23340" y="2058279"/>
                </a:lnTo>
                <a:lnTo>
                  <a:pt x="27431" y="2100071"/>
                </a:lnTo>
                <a:lnTo>
                  <a:pt x="30795" y="2155173"/>
                </a:lnTo>
                <a:lnTo>
                  <a:pt x="33271" y="2209650"/>
                </a:lnTo>
                <a:lnTo>
                  <a:pt x="34979" y="2263932"/>
                </a:lnTo>
                <a:lnTo>
                  <a:pt x="36575" y="2373629"/>
                </a:lnTo>
                <a:lnTo>
                  <a:pt x="36575" y="3367343"/>
                </a:lnTo>
                <a:lnTo>
                  <a:pt x="41768" y="3466218"/>
                </a:lnTo>
                <a:lnTo>
                  <a:pt x="44957" y="3515867"/>
                </a:lnTo>
                <a:lnTo>
                  <a:pt x="48896" y="3557775"/>
                </a:lnTo>
                <a:lnTo>
                  <a:pt x="51568" y="3589680"/>
                </a:lnTo>
                <a:lnTo>
                  <a:pt x="51568" y="3206953"/>
                </a:lnTo>
                <a:lnTo>
                  <a:pt x="58331" y="2591591"/>
                </a:lnTo>
                <a:lnTo>
                  <a:pt x="58363" y="2540831"/>
                </a:lnTo>
                <a:close/>
              </a:path>
              <a:path w="88900" h="3792220">
                <a:moveTo>
                  <a:pt x="36575" y="3367343"/>
                </a:moveTo>
                <a:lnTo>
                  <a:pt x="36575" y="2373629"/>
                </a:lnTo>
                <a:lnTo>
                  <a:pt x="31665" y="2717523"/>
                </a:lnTo>
                <a:lnTo>
                  <a:pt x="28670" y="2967072"/>
                </a:lnTo>
                <a:lnTo>
                  <a:pt x="29468" y="3117065"/>
                </a:lnTo>
                <a:lnTo>
                  <a:pt x="32754" y="3266955"/>
                </a:lnTo>
                <a:lnTo>
                  <a:pt x="36575" y="3367343"/>
                </a:lnTo>
                <a:close/>
              </a:path>
              <a:path w="88900" h="3792220">
                <a:moveTo>
                  <a:pt x="88391" y="76961"/>
                </a:moveTo>
                <a:lnTo>
                  <a:pt x="88391" y="0"/>
                </a:lnTo>
                <a:lnTo>
                  <a:pt x="80427" y="15397"/>
                </a:lnTo>
                <a:lnTo>
                  <a:pt x="70384" y="55192"/>
                </a:lnTo>
                <a:lnTo>
                  <a:pt x="61372" y="108325"/>
                </a:lnTo>
                <a:lnTo>
                  <a:pt x="52877" y="181682"/>
                </a:lnTo>
                <a:lnTo>
                  <a:pt x="45634" y="266973"/>
                </a:lnTo>
                <a:lnTo>
                  <a:pt x="42238" y="316044"/>
                </a:lnTo>
                <a:lnTo>
                  <a:pt x="36819" y="414258"/>
                </a:lnTo>
                <a:lnTo>
                  <a:pt x="33018" y="512550"/>
                </a:lnTo>
                <a:lnTo>
                  <a:pt x="30584" y="610896"/>
                </a:lnTo>
                <a:lnTo>
                  <a:pt x="28806" y="807654"/>
                </a:lnTo>
                <a:lnTo>
                  <a:pt x="28956" y="906017"/>
                </a:lnTo>
                <a:lnTo>
                  <a:pt x="36575" y="1427987"/>
                </a:lnTo>
                <a:lnTo>
                  <a:pt x="36575" y="1728617"/>
                </a:lnTo>
                <a:lnTo>
                  <a:pt x="41042" y="1684221"/>
                </a:lnTo>
                <a:lnTo>
                  <a:pt x="45336" y="1631451"/>
                </a:lnTo>
                <a:lnTo>
                  <a:pt x="48772" y="1578421"/>
                </a:lnTo>
                <a:lnTo>
                  <a:pt x="51469" y="1525280"/>
                </a:lnTo>
                <a:lnTo>
                  <a:pt x="51690" y="1519619"/>
                </a:lnTo>
                <a:lnTo>
                  <a:pt x="51690" y="587288"/>
                </a:lnTo>
                <a:lnTo>
                  <a:pt x="52087" y="480973"/>
                </a:lnTo>
                <a:lnTo>
                  <a:pt x="52915" y="427825"/>
                </a:lnTo>
                <a:lnTo>
                  <a:pt x="54312" y="374687"/>
                </a:lnTo>
                <a:lnTo>
                  <a:pt x="56387" y="321563"/>
                </a:lnTo>
                <a:lnTo>
                  <a:pt x="62460" y="231105"/>
                </a:lnTo>
                <a:lnTo>
                  <a:pt x="66658" y="186150"/>
                </a:lnTo>
                <a:lnTo>
                  <a:pt x="72389" y="140969"/>
                </a:lnTo>
                <a:lnTo>
                  <a:pt x="80009" y="102869"/>
                </a:lnTo>
                <a:lnTo>
                  <a:pt x="83819" y="88391"/>
                </a:lnTo>
                <a:lnTo>
                  <a:pt x="88391" y="76961"/>
                </a:lnTo>
                <a:close/>
              </a:path>
              <a:path w="88900" h="3792220">
                <a:moveTo>
                  <a:pt x="88392" y="3791711"/>
                </a:moveTo>
                <a:lnTo>
                  <a:pt x="88392" y="3720845"/>
                </a:lnTo>
                <a:lnTo>
                  <a:pt x="83819" y="3704081"/>
                </a:lnTo>
                <a:lnTo>
                  <a:pt x="79248" y="3685793"/>
                </a:lnTo>
                <a:lnTo>
                  <a:pt x="71628" y="3641597"/>
                </a:lnTo>
                <a:lnTo>
                  <a:pt x="63336" y="3566972"/>
                </a:lnTo>
                <a:lnTo>
                  <a:pt x="59559" y="3518306"/>
                </a:lnTo>
                <a:lnTo>
                  <a:pt x="56864" y="3469564"/>
                </a:lnTo>
                <a:lnTo>
                  <a:pt x="53543" y="3378575"/>
                </a:lnTo>
                <a:lnTo>
                  <a:pt x="52157" y="3314033"/>
                </a:lnTo>
                <a:lnTo>
                  <a:pt x="51568" y="3206953"/>
                </a:lnTo>
                <a:lnTo>
                  <a:pt x="51568" y="3589680"/>
                </a:lnTo>
                <a:lnTo>
                  <a:pt x="52915" y="3605751"/>
                </a:lnTo>
                <a:lnTo>
                  <a:pt x="57921" y="3656233"/>
                </a:lnTo>
                <a:lnTo>
                  <a:pt x="64882" y="3706274"/>
                </a:lnTo>
                <a:lnTo>
                  <a:pt x="74727" y="3752519"/>
                </a:lnTo>
                <a:lnTo>
                  <a:pt x="88392" y="3791711"/>
                </a:lnTo>
                <a:close/>
              </a:path>
              <a:path w="88900" h="3792220">
                <a:moveTo>
                  <a:pt x="58674" y="1212341"/>
                </a:moveTo>
                <a:lnTo>
                  <a:pt x="52578" y="746759"/>
                </a:lnTo>
                <a:lnTo>
                  <a:pt x="51690" y="587288"/>
                </a:lnTo>
                <a:lnTo>
                  <a:pt x="51690" y="1519619"/>
                </a:lnTo>
                <a:lnTo>
                  <a:pt x="53546" y="1472082"/>
                </a:lnTo>
                <a:lnTo>
                  <a:pt x="58674" y="1212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05317" y="3279983"/>
            <a:ext cx="330200" cy="2185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49700"/>
              </a:lnSpc>
            </a:pPr>
            <a:r>
              <a:rPr dirty="0" sz="2400" spc="-10" b="1">
                <a:latin typeface="NSimSun"/>
                <a:cs typeface="NSimSun"/>
              </a:rPr>
              <a:t>图 像 增 强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3591" y="4312920"/>
            <a:ext cx="1244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latin typeface="NSimSun"/>
                <a:cs typeface="NSimSun"/>
              </a:rPr>
              <a:t>处理策略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3591" y="1658620"/>
            <a:ext cx="1441450" cy="1738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latin typeface="NSimSun"/>
                <a:cs typeface="NSimSun"/>
              </a:rPr>
              <a:t>处理方法</a:t>
            </a:r>
            <a:r>
              <a:rPr dirty="0" sz="2400" spc="-965" b="1">
                <a:latin typeface="NSimSun"/>
                <a:cs typeface="NSimSun"/>
              </a:rPr>
              <a:t> </a:t>
            </a:r>
            <a:r>
              <a:rPr dirty="0" baseline="-8130" sz="15375" spc="-5430">
                <a:latin typeface="Symbol"/>
                <a:cs typeface="Symbol"/>
              </a:rPr>
              <a:t></a:t>
            </a:r>
            <a:endParaRPr baseline="-8130" sz="15375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1096" y="2296667"/>
            <a:ext cx="1244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latin typeface="NSimSun"/>
                <a:cs typeface="NSimSun"/>
              </a:rPr>
              <a:t>空域方法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9921" y="1561846"/>
            <a:ext cx="191135" cy="1548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190"/>
              </a:lnSpc>
            </a:pPr>
            <a:r>
              <a:rPr dirty="0" sz="10250" spc="-3620">
                <a:latin typeface="Symbol"/>
                <a:cs typeface="Symbol"/>
              </a:rPr>
              <a:t></a:t>
            </a:r>
            <a:endParaRPr sz="102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2917" y="1961388"/>
            <a:ext cx="21590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latin typeface="NSimSun"/>
                <a:cs typeface="NSimSun"/>
              </a:rPr>
              <a:t>点处理（变换）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85015" y="2728721"/>
            <a:ext cx="2463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latin typeface="NSimSun"/>
                <a:cs typeface="NSimSun"/>
              </a:rPr>
              <a:t>模板处理（滤波）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24021" y="3577335"/>
            <a:ext cx="191135" cy="1548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190"/>
              </a:lnSpc>
            </a:pPr>
            <a:r>
              <a:rPr dirty="0" sz="10250" spc="-3620">
                <a:latin typeface="Symbol"/>
                <a:cs typeface="Symbol"/>
              </a:rPr>
              <a:t></a:t>
            </a:r>
            <a:endParaRPr sz="102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6148" y="3021329"/>
            <a:ext cx="1244600" cy="1146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7500"/>
              </a:lnSpc>
            </a:pPr>
            <a:r>
              <a:rPr dirty="0" sz="2400" spc="-10" b="1">
                <a:latin typeface="NSimSun"/>
                <a:cs typeface="NSimSun"/>
              </a:rPr>
              <a:t>频域方法 全局处理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86148" y="4815840"/>
            <a:ext cx="1244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latin typeface="NSimSun"/>
                <a:cs typeface="NSimSun"/>
              </a:rPr>
              <a:t>局部处理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73591" y="5042661"/>
            <a:ext cx="1416050" cy="1811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latin typeface="NSimSun"/>
                <a:cs typeface="NSimSun"/>
              </a:rPr>
              <a:t>处理对</a:t>
            </a:r>
            <a:r>
              <a:rPr dirty="0" sz="2400" spc="30" b="1">
                <a:latin typeface="NSimSun"/>
                <a:cs typeface="NSimSun"/>
              </a:rPr>
              <a:t>象</a:t>
            </a:r>
            <a:r>
              <a:rPr dirty="0" baseline="-11382" sz="15375" spc="-5430">
                <a:latin typeface="Symbol"/>
                <a:cs typeface="Symbol"/>
              </a:rPr>
              <a:t></a:t>
            </a:r>
            <a:endParaRPr baseline="-11382" sz="15375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22725" y="5536692"/>
            <a:ext cx="1244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latin typeface="NSimSun"/>
                <a:cs typeface="NSimSun"/>
              </a:rPr>
              <a:t>灰度图像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57777" y="6544818"/>
            <a:ext cx="12446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latin typeface="NSimSun"/>
                <a:cs typeface="NSimSun"/>
              </a:rPr>
              <a:t>彩色图像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空间域图像增强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69897" y="1674367"/>
            <a:ext cx="6596380" cy="4989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909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solidFill>
                  <a:srgbClr val="EE2B0A"/>
                </a:solidFill>
                <a:latin typeface="NSimSun"/>
                <a:cs typeface="NSimSun"/>
              </a:rPr>
              <a:t>基础知识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2090"/>
              </a:spcBef>
              <a:tabLst>
                <a:tab pos="848360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5" b="1">
                <a:solidFill>
                  <a:srgbClr val="EE2B0A"/>
                </a:solidFill>
                <a:latin typeface="NSimSun"/>
                <a:cs typeface="NSimSun"/>
              </a:rPr>
              <a:t>基本概念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50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点运算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代数运算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直方图运算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27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应用实例</a:t>
            </a:r>
            <a:r>
              <a:rPr dirty="0" sz="2400" spc="-10" b="1">
                <a:solidFill>
                  <a:srgbClr val="EE2B0A"/>
                </a:solidFill>
                <a:latin typeface="Times New Roman"/>
                <a:cs typeface="Times New Roman"/>
              </a:rPr>
              <a:t>——</a:t>
            </a:r>
            <a:r>
              <a:rPr dirty="0" sz="2400" spc="-10" b="1">
                <a:solidFill>
                  <a:srgbClr val="EE2B0A"/>
                </a:solidFill>
                <a:latin typeface="NSimSun"/>
                <a:cs typeface="NSimSun"/>
              </a:rPr>
              <a:t>镜头边界的检测（补充知识）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  <a:tabLst>
                <a:tab pos="379095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空间滤波器</a:t>
            </a:r>
            <a:endParaRPr sz="28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平滑空间滤波器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40"/>
              </a:lnSpc>
              <a:spcBef>
                <a:spcPts val="142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锐化空间滤波器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5879" y="959865"/>
            <a:ext cx="7510780" cy="6002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15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基本概念</a:t>
            </a:r>
            <a:endParaRPr sz="32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  <a:tabLst>
                <a:tab pos="327025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图像增强分为两类：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空间域增强：对图像的像素直接处理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60"/>
              </a:lnSpc>
              <a:spcBef>
                <a:spcPts val="143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频域增强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：</a:t>
            </a:r>
            <a:r>
              <a:rPr dirty="0" sz="2400" spc="-10" b="1">
                <a:latin typeface="NSimSun"/>
                <a:cs typeface="NSimSu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修改图像的傅里叶变换（后面介绍）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4660"/>
              </a:lnSpc>
              <a:tabLst>
                <a:tab pos="327025" algn="l"/>
              </a:tabLst>
            </a:pPr>
            <a:r>
              <a:rPr dirty="0" baseline="1633" sz="2550" spc="862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baseline="1633" sz="2550" spc="862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baseline="1157" sz="3600" spc="-15" b="1">
                <a:latin typeface="NSimSun"/>
                <a:cs typeface="NSimSun"/>
              </a:rPr>
              <a:t>空间域增强：</a:t>
            </a:r>
            <a:r>
              <a:rPr dirty="0" baseline="1157" sz="3600" spc="719" b="1">
                <a:latin typeface="NSimSun"/>
                <a:cs typeface="NSimSun"/>
              </a:rPr>
              <a:t> </a:t>
            </a:r>
            <a:r>
              <a:rPr dirty="0" sz="2750" spc="60" i="1">
                <a:latin typeface="Times New Roman"/>
                <a:cs typeface="Times New Roman"/>
              </a:rPr>
              <a:t>g</a:t>
            </a:r>
            <a:r>
              <a:rPr dirty="0" sz="3750" spc="-365">
                <a:latin typeface="Symbol"/>
                <a:cs typeface="Symbol"/>
              </a:rPr>
              <a:t></a:t>
            </a:r>
            <a:r>
              <a:rPr dirty="0" sz="2750" spc="-85" i="1">
                <a:latin typeface="Times New Roman"/>
                <a:cs typeface="Times New Roman"/>
              </a:rPr>
              <a:t>x</a:t>
            </a:r>
            <a:r>
              <a:rPr dirty="0" sz="2750">
                <a:latin typeface="Times New Roman"/>
                <a:cs typeface="Times New Roman"/>
              </a:rPr>
              <a:t>,</a:t>
            </a:r>
            <a:r>
              <a:rPr dirty="0" sz="2750" spc="-204">
                <a:latin typeface="Times New Roman"/>
                <a:cs typeface="Times New Roman"/>
              </a:rPr>
              <a:t> </a:t>
            </a:r>
            <a:r>
              <a:rPr dirty="0" sz="2750" spc="70" i="1">
                <a:latin typeface="Times New Roman"/>
                <a:cs typeface="Times New Roman"/>
              </a:rPr>
              <a:t>y</a:t>
            </a:r>
            <a:r>
              <a:rPr dirty="0" sz="3750" spc="-430">
                <a:latin typeface="Symbol"/>
                <a:cs typeface="Symbol"/>
              </a:rPr>
              <a:t></a:t>
            </a:r>
            <a:r>
              <a:rPr dirty="0" sz="3750" spc="-535">
                <a:latin typeface="Times New Roman"/>
                <a:cs typeface="Times New Roman"/>
              </a:rPr>
              <a:t> </a:t>
            </a:r>
            <a:r>
              <a:rPr dirty="0" sz="2750" spc="5">
                <a:latin typeface="Symbol"/>
                <a:cs typeface="Symbol"/>
              </a:rPr>
              <a:t></a:t>
            </a:r>
            <a:r>
              <a:rPr dirty="0" sz="2750" spc="-355">
                <a:latin typeface="Times New Roman"/>
                <a:cs typeface="Times New Roman"/>
              </a:rPr>
              <a:t> </a:t>
            </a:r>
            <a:r>
              <a:rPr dirty="0" sz="2750" spc="135" i="1">
                <a:latin typeface="Times New Roman"/>
                <a:cs typeface="Times New Roman"/>
              </a:rPr>
              <a:t>T</a:t>
            </a:r>
            <a:r>
              <a:rPr dirty="0" sz="3900" spc="-145">
                <a:latin typeface="Symbol"/>
                <a:cs typeface="Symbol"/>
              </a:rPr>
              <a:t></a:t>
            </a:r>
            <a:r>
              <a:rPr dirty="0" sz="2750" spc="5" i="1">
                <a:latin typeface="Times New Roman"/>
                <a:cs typeface="Times New Roman"/>
              </a:rPr>
              <a:t>f</a:t>
            </a:r>
            <a:r>
              <a:rPr dirty="0" sz="2750" spc="-175" i="1">
                <a:latin typeface="Times New Roman"/>
                <a:cs typeface="Times New Roman"/>
              </a:rPr>
              <a:t> </a:t>
            </a:r>
            <a:r>
              <a:rPr dirty="0" sz="3750" spc="-365">
                <a:latin typeface="Symbol"/>
                <a:cs typeface="Symbol"/>
              </a:rPr>
              <a:t></a:t>
            </a:r>
            <a:r>
              <a:rPr dirty="0" sz="2750" spc="-95" i="1">
                <a:latin typeface="Times New Roman"/>
                <a:cs typeface="Times New Roman"/>
              </a:rPr>
              <a:t>x</a:t>
            </a:r>
            <a:r>
              <a:rPr dirty="0" sz="2750">
                <a:latin typeface="Times New Roman"/>
                <a:cs typeface="Times New Roman"/>
              </a:rPr>
              <a:t>,</a:t>
            </a:r>
            <a:r>
              <a:rPr dirty="0" sz="2750" spc="-200">
                <a:latin typeface="Times New Roman"/>
                <a:cs typeface="Times New Roman"/>
              </a:rPr>
              <a:t> </a:t>
            </a:r>
            <a:r>
              <a:rPr dirty="0" sz="2750" spc="65" i="1">
                <a:latin typeface="Times New Roman"/>
                <a:cs typeface="Times New Roman"/>
              </a:rPr>
              <a:t>y</a:t>
            </a:r>
            <a:r>
              <a:rPr dirty="0" sz="3750" spc="-595">
                <a:latin typeface="Symbol"/>
                <a:cs typeface="Symbol"/>
              </a:rPr>
              <a:t></a:t>
            </a:r>
            <a:r>
              <a:rPr dirty="0" sz="3900" spc="-480">
                <a:latin typeface="Symbol"/>
                <a:cs typeface="Symbol"/>
              </a:rPr>
              <a:t></a:t>
            </a:r>
            <a:endParaRPr sz="3900">
              <a:latin typeface="Symbol"/>
              <a:cs typeface="Symbol"/>
            </a:endParaRPr>
          </a:p>
          <a:p>
            <a:pPr marL="469900">
              <a:lnSpc>
                <a:spcPct val="100000"/>
              </a:lnSpc>
              <a:spcBef>
                <a:spcPts val="110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f(x,y)是原图像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g(x,y)是处理后的图像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43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T是作用于f的操作，定义在(x,y)的邻域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  <a:tabLst>
                <a:tab pos="327025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空间域增强的简化形式：</a:t>
            </a:r>
            <a:r>
              <a:rPr dirty="0" sz="2400" spc="-265" b="1">
                <a:latin typeface="NSimSun"/>
                <a:cs typeface="NSimSun"/>
              </a:rPr>
              <a:t> </a:t>
            </a:r>
            <a:r>
              <a:rPr dirty="0" baseline="-4040" sz="4125" spc="7" i="1">
                <a:latin typeface="Times New Roman"/>
                <a:cs typeface="Times New Roman"/>
              </a:rPr>
              <a:t>s</a:t>
            </a:r>
            <a:r>
              <a:rPr dirty="0" baseline="-4040" sz="4125" spc="-165" i="1">
                <a:latin typeface="Times New Roman"/>
                <a:cs typeface="Times New Roman"/>
              </a:rPr>
              <a:t> </a:t>
            </a:r>
            <a:r>
              <a:rPr dirty="0" baseline="-4040" sz="4125" spc="7">
                <a:latin typeface="Symbol"/>
                <a:cs typeface="Symbol"/>
              </a:rPr>
              <a:t></a:t>
            </a:r>
            <a:r>
              <a:rPr dirty="0" baseline="-4040" sz="4125" spc="-540">
                <a:latin typeface="Times New Roman"/>
                <a:cs typeface="Times New Roman"/>
              </a:rPr>
              <a:t> </a:t>
            </a:r>
            <a:r>
              <a:rPr dirty="0" baseline="-4040" sz="4125" spc="284" i="1">
                <a:latin typeface="Times New Roman"/>
                <a:cs typeface="Times New Roman"/>
              </a:rPr>
              <a:t>T</a:t>
            </a:r>
            <a:r>
              <a:rPr dirty="0" baseline="-2222" sz="5625" spc="-727">
                <a:latin typeface="Symbol"/>
                <a:cs typeface="Symbol"/>
              </a:rPr>
              <a:t></a:t>
            </a:r>
            <a:r>
              <a:rPr dirty="0" baseline="-4040" sz="4125" spc="217" i="1">
                <a:latin typeface="Times New Roman"/>
                <a:cs typeface="Times New Roman"/>
              </a:rPr>
              <a:t>r</a:t>
            </a:r>
            <a:r>
              <a:rPr dirty="0" baseline="-2222" sz="5625" spc="-644">
                <a:latin typeface="Symbol"/>
                <a:cs typeface="Symbol"/>
              </a:rPr>
              <a:t></a:t>
            </a:r>
            <a:endParaRPr baseline="-2222" sz="5625">
              <a:latin typeface="Symbol"/>
              <a:cs typeface="Symbol"/>
            </a:endParaRPr>
          </a:p>
          <a:p>
            <a:pPr marL="469900">
              <a:lnSpc>
                <a:spcPct val="100000"/>
              </a:lnSpc>
              <a:spcBef>
                <a:spcPts val="1160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r是f(x,y)在任意点(x,y)的灰度级</a:t>
            </a:r>
            <a:endParaRPr sz="2400">
              <a:latin typeface="NSimSun"/>
              <a:cs typeface="NSimSun"/>
            </a:endParaRPr>
          </a:p>
          <a:p>
            <a:pPr marL="469900">
              <a:lnSpc>
                <a:spcPts val="2835"/>
              </a:lnSpc>
              <a:spcBef>
                <a:spcPts val="143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s是g(x,y)在任意点(x,y)的灰度级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97329" y="959865"/>
            <a:ext cx="1243965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点运算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13139" y="1833372"/>
            <a:ext cx="6966204" cy="5113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97329" y="933196"/>
            <a:ext cx="611886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点运算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1反转变换，2对数变换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1098" y="2126488"/>
            <a:ext cx="186690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311" y="2602991"/>
            <a:ext cx="751078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  <a:tabLst>
                <a:tab pos="3346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[0,L-1]为图像的灰度级。作用：黑的变白，白的变黑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1098" y="3405885"/>
            <a:ext cx="186690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8311" y="4519167"/>
            <a:ext cx="194945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8311" y="4978133"/>
            <a:ext cx="7358380" cy="1273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346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有时原图的动态范围太大，超出某些显示设备的允许 动态范围，如直接使用原图，则一部分细节可能丢失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  <a:spcBef>
                <a:spcPts val="1430"/>
              </a:spcBef>
              <a:tabLst>
                <a:tab pos="3346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解决办法是对原图进行灰度压缩，如对数变换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95804" y="1790953"/>
            <a:ext cx="3650615" cy="5410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888" sz="4800" spc="-22">
                <a:latin typeface="NSimSun"/>
                <a:cs typeface="NSimSun"/>
              </a:rPr>
              <a:t>反转变换</a:t>
            </a:r>
            <a:r>
              <a:rPr dirty="0" baseline="-13888" sz="4800" spc="315">
                <a:latin typeface="NSimSun"/>
                <a:cs typeface="NSimSun"/>
              </a:rPr>
              <a:t>：</a:t>
            </a:r>
            <a:r>
              <a:rPr dirty="0" sz="2600" spc="15" b="0" i="1">
                <a:latin typeface="Times New Roman"/>
                <a:cs typeface="Times New Roman"/>
              </a:rPr>
              <a:t>s</a:t>
            </a:r>
            <a:r>
              <a:rPr dirty="0" sz="2600" spc="-105" b="0" i="1">
                <a:latin typeface="Times New Roman"/>
                <a:cs typeface="Times New Roman"/>
              </a:rPr>
              <a:t> </a:t>
            </a:r>
            <a:r>
              <a:rPr dirty="0" sz="2600" spc="15" b="0">
                <a:latin typeface="Symbol"/>
                <a:cs typeface="Symbol"/>
              </a:rPr>
              <a:t></a:t>
            </a:r>
            <a:r>
              <a:rPr dirty="0" sz="2600" spc="-225" b="0">
                <a:latin typeface="Times New Roman"/>
                <a:cs typeface="Times New Roman"/>
              </a:rPr>
              <a:t> </a:t>
            </a:r>
            <a:r>
              <a:rPr dirty="0" sz="3550" spc="-380" b="0">
                <a:latin typeface="Symbol"/>
                <a:cs typeface="Symbol"/>
              </a:rPr>
              <a:t></a:t>
            </a:r>
            <a:r>
              <a:rPr dirty="0" sz="2600" spc="20" b="0" i="1">
                <a:latin typeface="Times New Roman"/>
                <a:cs typeface="Times New Roman"/>
              </a:rPr>
              <a:t>L</a:t>
            </a:r>
            <a:r>
              <a:rPr dirty="0" sz="2600" spc="-350" b="0" i="1">
                <a:latin typeface="Times New Roman"/>
                <a:cs typeface="Times New Roman"/>
              </a:rPr>
              <a:t> </a:t>
            </a:r>
            <a:r>
              <a:rPr dirty="0" sz="2600" spc="30" b="0">
                <a:latin typeface="Symbol"/>
                <a:cs typeface="Symbol"/>
              </a:rPr>
              <a:t></a:t>
            </a:r>
            <a:r>
              <a:rPr dirty="0" sz="2600" spc="-215" b="0">
                <a:latin typeface="Times New Roman"/>
                <a:cs typeface="Times New Roman"/>
              </a:rPr>
              <a:t>1</a:t>
            </a:r>
            <a:r>
              <a:rPr dirty="0" sz="3550" spc="-190" b="0">
                <a:latin typeface="Symbol"/>
                <a:cs typeface="Symbol"/>
              </a:rPr>
              <a:t></a:t>
            </a:r>
            <a:r>
              <a:rPr dirty="0" sz="2600" spc="15" b="0">
                <a:latin typeface="Symbol"/>
                <a:cs typeface="Symbol"/>
              </a:rPr>
              <a:t></a:t>
            </a:r>
            <a:r>
              <a:rPr dirty="0" sz="2600" spc="-370" b="0">
                <a:latin typeface="Times New Roman"/>
                <a:cs typeface="Times New Roman"/>
              </a:rPr>
              <a:t> </a:t>
            </a:r>
            <a:r>
              <a:rPr dirty="0" sz="2600" spc="15" b="0" i="1">
                <a:latin typeface="Times New Roman"/>
                <a:cs typeface="Times New Roman"/>
              </a:rPr>
              <a:t>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95804" y="3137915"/>
            <a:ext cx="3891915" cy="1104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472" sz="4800" spc="-22" b="1">
                <a:latin typeface="NSimSun"/>
                <a:cs typeface="NSimSun"/>
              </a:rPr>
              <a:t>对数变换</a:t>
            </a:r>
            <a:r>
              <a:rPr dirty="0" baseline="-3472" sz="4800" spc="322" b="1">
                <a:latin typeface="NSimSun"/>
                <a:cs typeface="NSimSun"/>
              </a:rPr>
              <a:t>：</a:t>
            </a:r>
            <a:r>
              <a:rPr dirty="0" sz="2650" spc="-5" i="1">
                <a:latin typeface="Times New Roman"/>
                <a:cs typeface="Times New Roman"/>
              </a:rPr>
              <a:t>s</a:t>
            </a:r>
            <a:r>
              <a:rPr dirty="0" sz="2650" spc="-35" i="1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Symbol"/>
                <a:cs typeface="Symbol"/>
              </a:rPr>
              <a:t></a:t>
            </a:r>
            <a:r>
              <a:rPr dirty="0" sz="2650" spc="-140">
                <a:latin typeface="Times New Roman"/>
                <a:cs typeface="Times New Roman"/>
              </a:rPr>
              <a:t> </a:t>
            </a:r>
            <a:r>
              <a:rPr dirty="0" sz="2650" spc="-5" i="1">
                <a:latin typeface="Times New Roman"/>
                <a:cs typeface="Times New Roman"/>
              </a:rPr>
              <a:t>c</a:t>
            </a:r>
            <a:r>
              <a:rPr dirty="0" sz="2650" spc="-390" i="1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Times New Roman"/>
                <a:cs typeface="Times New Roman"/>
              </a:rPr>
              <a:t>lo</a:t>
            </a:r>
            <a:r>
              <a:rPr dirty="0" sz="2650" spc="-135">
                <a:latin typeface="Times New Roman"/>
                <a:cs typeface="Times New Roman"/>
              </a:rPr>
              <a:t>g</a:t>
            </a:r>
            <a:r>
              <a:rPr dirty="0" sz="3600" spc="-710">
                <a:latin typeface="Symbol"/>
                <a:cs typeface="Symbol"/>
              </a:rPr>
              <a:t></a:t>
            </a:r>
            <a:r>
              <a:rPr dirty="0" sz="2650" spc="145">
                <a:latin typeface="Times New Roman"/>
                <a:cs typeface="Times New Roman"/>
              </a:rPr>
              <a:t>1</a:t>
            </a:r>
            <a:r>
              <a:rPr dirty="0" sz="2650" spc="-5">
                <a:latin typeface="Symbol"/>
                <a:cs typeface="Symbol"/>
              </a:rPr>
              <a:t></a:t>
            </a:r>
            <a:r>
              <a:rPr dirty="0" sz="2650" spc="-254">
                <a:latin typeface="Times New Roman"/>
                <a:cs typeface="Times New Roman"/>
              </a:rPr>
              <a:t> </a:t>
            </a:r>
            <a:r>
              <a:rPr dirty="0" sz="2650" spc="175" i="1">
                <a:latin typeface="Times New Roman"/>
                <a:cs typeface="Times New Roman"/>
              </a:rPr>
              <a:t>r</a:t>
            </a:r>
            <a:r>
              <a:rPr dirty="0" sz="3600" spc="-375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  <a:p>
            <a:pPr marL="154940">
              <a:lnSpc>
                <a:spcPts val="2835"/>
              </a:lnSpc>
              <a:spcBef>
                <a:spcPts val="1540"/>
              </a:spcBef>
              <a:tabLst>
                <a:tab pos="476884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c是常数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07538" y="4388866"/>
            <a:ext cx="648335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5" i="1">
                <a:latin typeface="Times New Roman"/>
                <a:cs typeface="Times New Roman"/>
              </a:rPr>
              <a:t>r</a:t>
            </a:r>
            <a:r>
              <a:rPr dirty="0" sz="2150" spc="5" i="1">
                <a:latin typeface="Times New Roman"/>
                <a:cs typeface="Times New Roman"/>
              </a:rPr>
              <a:t> </a:t>
            </a:r>
            <a:r>
              <a:rPr dirty="0" sz="2150" spc="-160" i="1">
                <a:latin typeface="Times New Roman"/>
                <a:cs typeface="Times New Roman"/>
              </a:rPr>
              <a:t> </a:t>
            </a:r>
            <a:r>
              <a:rPr dirty="0" sz="2150" spc="10">
                <a:latin typeface="Symbol"/>
                <a:cs typeface="Symbol"/>
              </a:rPr>
              <a:t></a:t>
            </a:r>
            <a:r>
              <a:rPr dirty="0" sz="2150">
                <a:latin typeface="Times New Roman"/>
                <a:cs typeface="Times New Roman"/>
              </a:rPr>
              <a:t> </a:t>
            </a:r>
            <a:r>
              <a:rPr dirty="0" sz="2150" spc="-220">
                <a:latin typeface="Times New Roman"/>
                <a:cs typeface="Times New Roman"/>
              </a:rPr>
              <a:t> </a:t>
            </a:r>
            <a:r>
              <a:rPr dirty="0" sz="2150" spc="10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898" rIns="0" bIns="0" rtlCol="0" vert="horz">
            <a:spAutoFit/>
          </a:bodyPr>
          <a:lstStyle/>
          <a:p>
            <a:pPr marL="124460">
              <a:lnSpc>
                <a:spcPts val="3750"/>
              </a:lnSpc>
            </a:pPr>
            <a:r>
              <a:rPr dirty="0" spc="-15">
                <a:latin typeface="NSimSun"/>
                <a:cs typeface="NSimSun"/>
              </a:rPr>
              <a:t>助教老师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81098" y="2009140"/>
            <a:ext cx="7645400" cy="3269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200" spc="74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5">
                <a:latin typeface="NSimSun"/>
                <a:cs typeface="NSimSun"/>
              </a:rPr>
              <a:t>曹磊</a:t>
            </a:r>
            <a:endParaRPr sz="3200">
              <a:latin typeface="NSimSun"/>
              <a:cs typeface="NSimSun"/>
            </a:endParaRPr>
          </a:p>
          <a:p>
            <a:pPr marL="621665" marR="918210">
              <a:lnSpc>
                <a:spcPct val="150000"/>
              </a:lnSpc>
              <a:spcBef>
                <a:spcPts val="5"/>
              </a:spcBef>
              <a:tabLst>
                <a:tab pos="1435100" algn="l"/>
              </a:tabLst>
            </a:pPr>
            <a:r>
              <a:rPr dirty="0" sz="3200" spc="-5">
                <a:latin typeface="NSimSun"/>
                <a:cs typeface="NSimSun"/>
              </a:rPr>
              <a:t>E_mail:</a:t>
            </a:r>
            <a:r>
              <a:rPr dirty="0" sz="3200" spc="-5">
                <a:latin typeface="NSimSun"/>
                <a:cs typeface="NSimSun"/>
              </a:rPr>
              <a:t> </a:t>
            </a:r>
            <a:r>
              <a:rPr dirty="0" sz="3200" spc="-5">
                <a:latin typeface="NSimSun"/>
                <a:cs typeface="NSimSun"/>
                <a:hlinkClick r:id="rId4"/>
              </a:rPr>
              <a:t>caolei@icst.pku.edu.cn</a:t>
            </a:r>
            <a:r>
              <a:rPr dirty="0" sz="3200" spc="-5">
                <a:latin typeface="NSimSun"/>
                <a:cs typeface="NSimSun"/>
              </a:rPr>
              <a:t> 电</a:t>
            </a:r>
            <a:r>
              <a:rPr dirty="0" sz="3200" spc="-5">
                <a:latin typeface="NSimSun"/>
                <a:cs typeface="NSimSun"/>
              </a:rPr>
              <a:t>	</a:t>
            </a:r>
            <a:r>
              <a:rPr dirty="0" sz="3200" spc="-5">
                <a:latin typeface="NSimSun"/>
                <a:cs typeface="NSimSun"/>
              </a:rPr>
              <a:t>话：82529384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405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</a:pPr>
            <a:r>
              <a:rPr dirty="0" sz="2400">
                <a:solidFill>
                  <a:srgbClr val="EE2B0A"/>
                </a:solidFill>
                <a:latin typeface="NSimSun"/>
                <a:cs typeface="NSimSun"/>
              </a:rPr>
              <a:t>注意：有不懂的地方多问助教老师，充分发挥助教老师的 指导作用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228" rIns="0" bIns="0" rtlCol="0" vert="horz">
            <a:spAutoFit/>
          </a:bodyPr>
          <a:lstStyle/>
          <a:p>
            <a:pPr marL="399415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点运算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1反转变换，2对数变换</a:t>
            </a:r>
          </a:p>
        </p:txBody>
      </p:sp>
      <p:sp>
        <p:nvSpPr>
          <p:cNvPr id="5" name="object 5"/>
          <p:cNvSpPr/>
          <p:nvPr/>
        </p:nvSpPr>
        <p:spPr>
          <a:xfrm>
            <a:off x="1630565" y="4283202"/>
            <a:ext cx="6308597" cy="2349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761" rIns="0" bIns="0" rtlCol="0" vert="horz">
            <a:spAutoFit/>
          </a:bodyPr>
          <a:lstStyle/>
          <a:p>
            <a:pPr marL="786130">
              <a:lnSpc>
                <a:spcPct val="100000"/>
              </a:lnSpc>
              <a:tabLst>
                <a:tab pos="1153160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图a显示了值为0</a:t>
            </a:r>
            <a:r>
              <a:rPr dirty="0" sz="2800" spc="-10" b="1">
                <a:latin typeface="NSimSun"/>
                <a:cs typeface="NSimSun"/>
              </a:rPr>
              <a:t>-</a:t>
            </a:r>
            <a:r>
              <a:rPr dirty="0" sz="2800" spc="-330" b="1">
                <a:latin typeface="NSimSun"/>
                <a:cs typeface="NSimSun"/>
              </a:rPr>
              <a:t> </a:t>
            </a:r>
            <a:r>
              <a:rPr dirty="0" baseline="6944" sz="4200" spc="-330">
                <a:latin typeface="Times New Roman"/>
                <a:cs typeface="Times New Roman"/>
              </a:rPr>
              <a:t>1</a:t>
            </a:r>
            <a:r>
              <a:rPr dirty="0" baseline="6944" sz="4200" spc="-172">
                <a:latin typeface="Times New Roman"/>
                <a:cs typeface="Times New Roman"/>
              </a:rPr>
              <a:t>.</a:t>
            </a:r>
            <a:r>
              <a:rPr dirty="0" baseline="6944" sz="4200" spc="-22">
                <a:latin typeface="Times New Roman"/>
                <a:cs typeface="Times New Roman"/>
              </a:rPr>
              <a:t>5</a:t>
            </a:r>
            <a:r>
              <a:rPr dirty="0" baseline="6944" sz="4200" spc="-240">
                <a:latin typeface="Symbol"/>
                <a:cs typeface="Symbol"/>
              </a:rPr>
              <a:t></a:t>
            </a:r>
            <a:r>
              <a:rPr dirty="0" baseline="6944" sz="4200">
                <a:latin typeface="Times New Roman"/>
                <a:cs typeface="Times New Roman"/>
              </a:rPr>
              <a:t>1</a:t>
            </a:r>
            <a:r>
              <a:rPr dirty="0" baseline="6944" sz="4200" spc="-502">
                <a:latin typeface="Times New Roman"/>
                <a:cs typeface="Times New Roman"/>
              </a:rPr>
              <a:t>0</a:t>
            </a:r>
            <a:r>
              <a:rPr dirty="0" baseline="45584" sz="2925" spc="7">
                <a:latin typeface="Times New Roman"/>
                <a:cs typeface="Times New Roman"/>
              </a:rPr>
              <a:t>6</a:t>
            </a:r>
            <a:r>
              <a:rPr dirty="0" baseline="45584" sz="2925" spc="359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NSimSun"/>
                <a:cs typeface="NSimSun"/>
              </a:rPr>
              <a:t>的</a:t>
            </a:r>
            <a:r>
              <a:rPr dirty="0" sz="2800" spc="-15" b="1">
                <a:latin typeface="NSimSun"/>
                <a:cs typeface="NSimSun"/>
              </a:rPr>
              <a:t>傅里叶频谱</a:t>
            </a:r>
            <a:endParaRPr sz="2800">
              <a:latin typeface="NSimSun"/>
              <a:cs typeface="NSimSun"/>
            </a:endParaRPr>
          </a:p>
          <a:p>
            <a:pPr marL="786130">
              <a:lnSpc>
                <a:spcPct val="100000"/>
              </a:lnSpc>
              <a:spcBef>
                <a:spcPts val="1689"/>
              </a:spcBef>
              <a:tabLst>
                <a:tab pos="1153160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在一个8位的系统中显示</a:t>
            </a:r>
            <a:endParaRPr sz="2800">
              <a:latin typeface="NSimSun"/>
              <a:cs typeface="NSimSun"/>
            </a:endParaRPr>
          </a:p>
          <a:p>
            <a:pPr marL="786130">
              <a:lnSpc>
                <a:spcPts val="3295"/>
              </a:lnSpc>
              <a:spcBef>
                <a:spcPts val="1685"/>
              </a:spcBef>
              <a:tabLst>
                <a:tab pos="1153160" algn="l"/>
              </a:tabLst>
            </a:pP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2000" spc="6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图b显示了对数变换在8位系统中的显示结果</a:t>
            </a:r>
            <a:endParaRPr sz="28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9478" y="3732021"/>
            <a:ext cx="2286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a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7886" y="3761752"/>
            <a:ext cx="22860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b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点运算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3幂次变换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25879" y="1717547"/>
            <a:ext cx="186436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  <a:tabLst>
                <a:tab pos="327025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幂次变换：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5399" y="1748790"/>
            <a:ext cx="829944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i="1">
                <a:latin typeface="Times New Roman"/>
                <a:cs typeface="Times New Roman"/>
              </a:rPr>
              <a:t>s</a:t>
            </a:r>
            <a:r>
              <a:rPr dirty="0" sz="2250" spc="145" i="1">
                <a:latin typeface="Times New Roman"/>
                <a:cs typeface="Times New Roman"/>
              </a:rPr>
              <a:t> </a:t>
            </a:r>
            <a:r>
              <a:rPr dirty="0" sz="2250">
                <a:latin typeface="Symbol"/>
                <a:cs typeface="Symbol"/>
              </a:rPr>
              <a:t></a:t>
            </a:r>
            <a:r>
              <a:rPr dirty="0" sz="2250" spc="85">
                <a:latin typeface="Times New Roman"/>
                <a:cs typeface="Times New Roman"/>
              </a:rPr>
              <a:t> </a:t>
            </a:r>
            <a:r>
              <a:rPr dirty="0" sz="2250" i="1">
                <a:latin typeface="Times New Roman"/>
                <a:cs typeface="Times New Roman"/>
              </a:rPr>
              <a:t>cr</a:t>
            </a:r>
            <a:r>
              <a:rPr dirty="0" sz="2250" spc="-245" i="1">
                <a:latin typeface="Times New Roman"/>
                <a:cs typeface="Times New Roman"/>
              </a:rPr>
              <a:t> </a:t>
            </a:r>
            <a:r>
              <a:rPr dirty="0" baseline="33670" sz="2475" spc="-44" i="1">
                <a:latin typeface="Symbol"/>
                <a:cs typeface="Symbol"/>
              </a:rPr>
              <a:t></a:t>
            </a:r>
            <a:endParaRPr baseline="33670" sz="2475">
              <a:latin typeface="Symbol"/>
              <a:cs typeface="Symbo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3313" y="3777996"/>
            <a:ext cx="5798820" cy="3259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283079" y="2251964"/>
            <a:ext cx="6748780" cy="1469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46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c和</a:t>
            </a:r>
            <a:r>
              <a:rPr dirty="0" sz="2400" spc="-730" b="1">
                <a:latin typeface="NSimSun"/>
                <a:cs typeface="NSimSun"/>
              </a:rPr>
              <a:t> </a:t>
            </a:r>
            <a:r>
              <a:rPr dirty="0" baseline="7777" sz="3750" spc="-89" i="1">
                <a:latin typeface="Symbol"/>
                <a:cs typeface="Symbol"/>
              </a:rPr>
              <a:t></a:t>
            </a:r>
            <a:r>
              <a:rPr dirty="0" baseline="7777" sz="3750" i="1">
                <a:latin typeface="Times New Roman"/>
                <a:cs typeface="Times New Roman"/>
              </a:rPr>
              <a:t> </a:t>
            </a:r>
            <a:r>
              <a:rPr dirty="0" baseline="7777" sz="3750" spc="-457" i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是正常数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  <a:tabLst>
                <a:tab pos="36131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baseline="6313" sz="3300" spc="-52" i="1">
                <a:latin typeface="Symbol"/>
                <a:cs typeface="Symbol"/>
              </a:rPr>
              <a:t></a:t>
            </a:r>
            <a:r>
              <a:rPr dirty="0" baseline="6313" sz="3300" spc="284" i="1">
                <a:latin typeface="Times New Roman"/>
                <a:cs typeface="Times New Roman"/>
              </a:rPr>
              <a:t> </a:t>
            </a:r>
            <a:r>
              <a:rPr dirty="0" baseline="6613" sz="3150" spc="7">
                <a:latin typeface="Symbol"/>
                <a:cs typeface="Symbol"/>
              </a:rPr>
              <a:t></a:t>
            </a:r>
            <a:r>
              <a:rPr dirty="0" baseline="6613" sz="3150" spc="-480">
                <a:latin typeface="Times New Roman"/>
                <a:cs typeface="Times New Roman"/>
              </a:rPr>
              <a:t> </a:t>
            </a:r>
            <a:r>
              <a:rPr dirty="0" baseline="6613" sz="3150" spc="7">
                <a:latin typeface="Times New Roman"/>
                <a:cs typeface="Times New Roman"/>
              </a:rPr>
              <a:t>1</a:t>
            </a:r>
            <a:r>
              <a:rPr dirty="0" baseline="6613" sz="3150" spc="30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提高灰度级，在正比函数上方，使图像变亮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35"/>
              </a:lnSpc>
              <a:spcBef>
                <a:spcPts val="1435"/>
              </a:spcBef>
              <a:tabLst>
                <a:tab pos="35877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baseline="3787" sz="3300" spc="-52" i="1">
                <a:latin typeface="Symbol"/>
                <a:cs typeface="Symbol"/>
              </a:rPr>
              <a:t></a:t>
            </a:r>
            <a:r>
              <a:rPr dirty="0" baseline="3787" sz="3300" spc="330" i="1">
                <a:latin typeface="Times New Roman"/>
                <a:cs typeface="Times New Roman"/>
              </a:rPr>
              <a:t> </a:t>
            </a:r>
            <a:r>
              <a:rPr dirty="0" baseline="3968" sz="3150" spc="7">
                <a:latin typeface="Symbol"/>
                <a:cs typeface="Symbol"/>
              </a:rPr>
              <a:t></a:t>
            </a:r>
            <a:r>
              <a:rPr dirty="0" baseline="3968" sz="3150" spc="-480">
                <a:latin typeface="Times New Roman"/>
                <a:cs typeface="Times New Roman"/>
              </a:rPr>
              <a:t> </a:t>
            </a:r>
            <a:r>
              <a:rPr dirty="0" baseline="3968" sz="3150" spc="7">
                <a:latin typeface="Times New Roman"/>
                <a:cs typeface="Times New Roman"/>
              </a:rPr>
              <a:t>1</a:t>
            </a:r>
            <a:r>
              <a:rPr dirty="0" baseline="3968" sz="3150" spc="15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降低灰度级，在正比函数下方，使图像变暗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3313" y="2625089"/>
            <a:ext cx="5033771" cy="43213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5879" y="1745741"/>
            <a:ext cx="6830695" cy="908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025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例：人体胸上部脊椎骨折的核磁共振图像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985"/>
              </a:lnSpc>
              <a:spcBef>
                <a:spcPts val="1285"/>
              </a:spcBef>
              <a:tabLst>
                <a:tab pos="314960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baseline="6313" sz="3300" spc="-52" i="1">
                <a:latin typeface="Symbol"/>
                <a:cs typeface="Symbol"/>
              </a:rPr>
              <a:t></a:t>
            </a:r>
            <a:r>
              <a:rPr dirty="0" baseline="6313" sz="3300" spc="284" i="1">
                <a:latin typeface="Times New Roman"/>
                <a:cs typeface="Times New Roman"/>
              </a:rPr>
              <a:t> </a:t>
            </a:r>
            <a:r>
              <a:rPr dirty="0" baseline="6613" sz="3150" spc="7">
                <a:latin typeface="Symbol"/>
                <a:cs typeface="Symbol"/>
              </a:rPr>
              <a:t></a:t>
            </a:r>
            <a:r>
              <a:rPr dirty="0" baseline="6613" sz="3150" spc="-480">
                <a:latin typeface="Times New Roman"/>
                <a:cs typeface="Times New Roman"/>
              </a:rPr>
              <a:t> </a:t>
            </a:r>
            <a:r>
              <a:rPr dirty="0" baseline="6613" sz="3150" spc="7">
                <a:latin typeface="Times New Roman"/>
                <a:cs typeface="Times New Roman"/>
              </a:rPr>
              <a:t>1</a:t>
            </a:r>
            <a:r>
              <a:rPr dirty="0" baseline="6613" sz="3150">
                <a:latin typeface="Times New Roman"/>
                <a:cs typeface="Times New Roman"/>
              </a:rPr>
              <a:t> </a:t>
            </a:r>
            <a:r>
              <a:rPr dirty="0" baseline="6613" sz="3150" spc="-292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NSimSun"/>
                <a:cs typeface="NSimSun"/>
              </a:rPr>
              <a:t>提高灰度级，使图像变亮。c=1</a:t>
            </a:r>
            <a:r>
              <a:rPr dirty="0" sz="2400" spc="75" b="1">
                <a:latin typeface="NSimSun"/>
                <a:cs typeface="NSimSun"/>
              </a:rPr>
              <a:t>,</a:t>
            </a:r>
            <a:r>
              <a:rPr dirty="0" baseline="9803" sz="3825" spc="-75" i="1">
                <a:latin typeface="Symbol"/>
                <a:cs typeface="Symbol"/>
              </a:rPr>
              <a:t></a:t>
            </a:r>
            <a:r>
              <a:rPr dirty="0" baseline="9803" sz="3825" spc="202" i="1">
                <a:latin typeface="Times New Roman"/>
                <a:cs typeface="Times New Roman"/>
              </a:rPr>
              <a:t> </a:t>
            </a:r>
            <a:r>
              <a:rPr dirty="0" baseline="10416" sz="3600" spc="15">
                <a:latin typeface="Symbol"/>
                <a:cs typeface="Symbol"/>
              </a:rPr>
              <a:t></a:t>
            </a:r>
            <a:r>
              <a:rPr dirty="0" baseline="10416" sz="3600" spc="-382">
                <a:latin typeface="Times New Roman"/>
                <a:cs typeface="Times New Roman"/>
              </a:rPr>
              <a:t> </a:t>
            </a:r>
            <a:r>
              <a:rPr dirty="0" baseline="10416" sz="3600" spc="-202">
                <a:latin typeface="Times New Roman"/>
                <a:cs typeface="Times New Roman"/>
              </a:rPr>
              <a:t>0</a:t>
            </a:r>
            <a:r>
              <a:rPr dirty="0" baseline="10416" sz="3600" spc="-104">
                <a:latin typeface="Times New Roman"/>
                <a:cs typeface="Times New Roman"/>
              </a:rPr>
              <a:t>.</a:t>
            </a:r>
            <a:r>
              <a:rPr dirty="0" baseline="10416" sz="3600" spc="-254">
                <a:latin typeface="Times New Roman"/>
                <a:cs typeface="Times New Roman"/>
              </a:rPr>
              <a:t>6</a:t>
            </a:r>
            <a:r>
              <a:rPr dirty="0" baseline="10416" sz="3600" spc="-104">
                <a:latin typeface="Times New Roman"/>
                <a:cs typeface="Times New Roman"/>
              </a:rPr>
              <a:t>,</a:t>
            </a:r>
            <a:r>
              <a:rPr dirty="0" baseline="10416" sz="3600" spc="-202">
                <a:latin typeface="Times New Roman"/>
                <a:cs typeface="Times New Roman"/>
              </a:rPr>
              <a:t>0</a:t>
            </a:r>
            <a:r>
              <a:rPr dirty="0" baseline="10416" sz="3600" spc="-104">
                <a:latin typeface="Times New Roman"/>
                <a:cs typeface="Times New Roman"/>
              </a:rPr>
              <a:t>.</a:t>
            </a:r>
            <a:r>
              <a:rPr dirty="0" baseline="10416" sz="3600" spc="-247">
                <a:latin typeface="Times New Roman"/>
                <a:cs typeface="Times New Roman"/>
              </a:rPr>
              <a:t>4</a:t>
            </a:r>
            <a:r>
              <a:rPr dirty="0" baseline="10416" sz="3600" spc="-104">
                <a:latin typeface="Times New Roman"/>
                <a:cs typeface="Times New Roman"/>
              </a:rPr>
              <a:t>,</a:t>
            </a:r>
            <a:r>
              <a:rPr dirty="0" baseline="10416" sz="3600" spc="-202">
                <a:latin typeface="Times New Roman"/>
                <a:cs typeface="Times New Roman"/>
              </a:rPr>
              <a:t>0</a:t>
            </a:r>
            <a:r>
              <a:rPr dirty="0" baseline="10416" sz="3600" spc="-104">
                <a:latin typeface="Times New Roman"/>
                <a:cs typeface="Times New Roman"/>
              </a:rPr>
              <a:t>.</a:t>
            </a:r>
            <a:r>
              <a:rPr dirty="0" baseline="10416" sz="3600" spc="22">
                <a:latin typeface="Times New Roman"/>
                <a:cs typeface="Times New Roman"/>
              </a:rPr>
              <a:t>3</a:t>
            </a:r>
            <a:endParaRPr baseline="10416"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点运算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3幂次变换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57655" y="5244845"/>
            <a:ext cx="1549400" cy="10299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74980">
              <a:lnSpc>
                <a:spcPct val="100000"/>
              </a:lnSpc>
            </a:pPr>
            <a:r>
              <a:rPr dirty="0" sz="2550" spc="-50" i="1">
                <a:latin typeface="Symbol"/>
                <a:cs typeface="Symbol"/>
              </a:rPr>
              <a:t></a:t>
            </a:r>
            <a:r>
              <a:rPr dirty="0" sz="2550" spc="135" i="1"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Symbol"/>
                <a:cs typeface="Symbol"/>
              </a:rPr>
              <a:t></a:t>
            </a:r>
            <a:r>
              <a:rPr dirty="0" sz="2400" spc="-254">
                <a:latin typeface="Times New Roman"/>
                <a:cs typeface="Times New Roman"/>
              </a:rPr>
              <a:t> </a:t>
            </a:r>
            <a:r>
              <a:rPr dirty="0" sz="2400" spc="-135">
                <a:latin typeface="Times New Roman"/>
                <a:cs typeface="Times New Roman"/>
              </a:rPr>
              <a:t>0</a:t>
            </a:r>
            <a:r>
              <a:rPr dirty="0" sz="2400" spc="-70">
                <a:latin typeface="Times New Roman"/>
                <a:cs typeface="Times New Roman"/>
              </a:rPr>
              <a:t>.</a:t>
            </a:r>
            <a:r>
              <a:rPr dirty="0" sz="2400" spc="15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ts val="2380"/>
              </a:lnSpc>
            </a:pPr>
            <a:r>
              <a:rPr dirty="0" sz="2000" spc="-10" b="1">
                <a:latin typeface="NSimSun"/>
                <a:cs typeface="NSimSun"/>
              </a:rPr>
              <a:t>增强效果最好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50833" y="2769870"/>
            <a:ext cx="6340602" cy="41765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点运算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3幂次变换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7251" y="5741161"/>
            <a:ext cx="561975" cy="344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35" i="1">
                <a:latin typeface="Symbol"/>
                <a:cs typeface="Symbol"/>
              </a:rPr>
              <a:t></a:t>
            </a:r>
            <a:r>
              <a:rPr dirty="0" sz="2200" spc="220" i="1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Symbol"/>
                <a:cs typeface="Symbol"/>
              </a:rPr>
              <a:t></a:t>
            </a:r>
            <a:r>
              <a:rPr dirty="0" sz="2100" spc="-170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Times New Roman"/>
                <a:cs typeface="Times New Roman"/>
              </a:rPr>
              <a:t>5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879" y="1745741"/>
            <a:ext cx="7417434" cy="2564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025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400" spc="-10" b="1">
                <a:latin typeface="NSimSun"/>
                <a:cs typeface="NSimSun"/>
              </a:rPr>
              <a:t>例：航空地面图像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  <a:tabLst>
                <a:tab pos="314960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baseline="6313" sz="3300" spc="-52" i="1">
                <a:latin typeface="Symbol"/>
                <a:cs typeface="Symbol"/>
              </a:rPr>
              <a:t></a:t>
            </a:r>
            <a:r>
              <a:rPr dirty="0" baseline="6313" sz="3300" spc="330" i="1">
                <a:latin typeface="Times New Roman"/>
                <a:cs typeface="Times New Roman"/>
              </a:rPr>
              <a:t> </a:t>
            </a:r>
            <a:r>
              <a:rPr dirty="0" baseline="6613" sz="3150" spc="7">
                <a:latin typeface="Symbol"/>
                <a:cs typeface="Symbol"/>
              </a:rPr>
              <a:t></a:t>
            </a:r>
            <a:r>
              <a:rPr dirty="0" baseline="6613" sz="3150" spc="-480">
                <a:latin typeface="Times New Roman"/>
                <a:cs typeface="Times New Roman"/>
              </a:rPr>
              <a:t> </a:t>
            </a:r>
            <a:r>
              <a:rPr dirty="0" baseline="6613" sz="3150" spc="-555">
                <a:latin typeface="Times New Roman"/>
                <a:cs typeface="Times New Roman"/>
              </a:rPr>
              <a:t>1</a:t>
            </a:r>
            <a:r>
              <a:rPr dirty="0" sz="2400" spc="-10" b="1">
                <a:latin typeface="NSimSun"/>
                <a:cs typeface="NSimSun"/>
              </a:rPr>
              <a:t>降低灰度级，使图像变暗c=1,</a:t>
            </a:r>
            <a:r>
              <a:rPr dirty="0" sz="2400" spc="-395" b="1">
                <a:latin typeface="NSimSun"/>
                <a:cs typeface="NSimSun"/>
              </a:rPr>
              <a:t> </a:t>
            </a:r>
            <a:r>
              <a:rPr dirty="0" baseline="6313" sz="3300" spc="-52" i="1">
                <a:latin typeface="Symbol"/>
                <a:cs typeface="Symbol"/>
              </a:rPr>
              <a:t></a:t>
            </a:r>
            <a:r>
              <a:rPr dirty="0" baseline="6313" sz="3300" spc="330" i="1">
                <a:latin typeface="Times New Roman"/>
                <a:cs typeface="Times New Roman"/>
              </a:rPr>
              <a:t> </a:t>
            </a:r>
            <a:r>
              <a:rPr dirty="0" baseline="6613" sz="3150" spc="7">
                <a:latin typeface="Symbol"/>
                <a:cs typeface="Symbol"/>
              </a:rPr>
              <a:t></a:t>
            </a:r>
            <a:r>
              <a:rPr dirty="0" baseline="6613" sz="3150" spc="-247">
                <a:latin typeface="Times New Roman"/>
                <a:cs typeface="Times New Roman"/>
              </a:rPr>
              <a:t> </a:t>
            </a:r>
            <a:r>
              <a:rPr dirty="0" baseline="6613" sz="3150" spc="-240">
                <a:latin typeface="Times New Roman"/>
                <a:cs typeface="Times New Roman"/>
              </a:rPr>
              <a:t>3</a:t>
            </a:r>
            <a:r>
              <a:rPr dirty="0" baseline="6613" sz="3150" spc="-15">
                <a:latin typeface="Times New Roman"/>
                <a:cs typeface="Times New Roman"/>
              </a:rPr>
              <a:t>,</a:t>
            </a:r>
            <a:r>
              <a:rPr dirty="0" baseline="6613" sz="3150" spc="-142">
                <a:latin typeface="Times New Roman"/>
                <a:cs typeface="Times New Roman"/>
              </a:rPr>
              <a:t>4</a:t>
            </a:r>
            <a:r>
              <a:rPr dirty="0" baseline="6613" sz="3150" spc="-104">
                <a:latin typeface="Times New Roman"/>
                <a:cs typeface="Times New Roman"/>
              </a:rPr>
              <a:t>,</a:t>
            </a:r>
            <a:r>
              <a:rPr dirty="0" baseline="6613" sz="3150" spc="7">
                <a:latin typeface="Times New Roman"/>
                <a:cs typeface="Times New Roman"/>
              </a:rPr>
              <a:t>5</a:t>
            </a:r>
            <a:endParaRPr baseline="6613" sz="3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9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200" spc="-35" i="1">
                <a:latin typeface="Symbol"/>
                <a:cs typeface="Symbol"/>
              </a:rPr>
              <a:t></a:t>
            </a:r>
            <a:r>
              <a:rPr dirty="0" sz="2200" spc="220" i="1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Symbol"/>
                <a:cs typeface="Symbol"/>
              </a:rPr>
              <a:t></a:t>
            </a:r>
            <a:r>
              <a:rPr dirty="0" sz="2100" spc="-170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Times New Roman"/>
                <a:cs typeface="Times New Roman"/>
              </a:rPr>
              <a:t>3</a:t>
            </a:r>
            <a:endParaRPr sz="2100">
              <a:latin typeface="Times New Roman"/>
              <a:cs typeface="Times New Roman"/>
            </a:endParaRPr>
          </a:p>
          <a:p>
            <a:pPr algn="r" marR="76835">
              <a:lnSpc>
                <a:spcPts val="3750"/>
              </a:lnSpc>
              <a:spcBef>
                <a:spcPts val="484"/>
              </a:spcBef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√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9819" y="5828029"/>
            <a:ext cx="569595" cy="858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200" spc="-35" i="1">
                <a:latin typeface="Symbol"/>
                <a:cs typeface="Symbol"/>
              </a:rPr>
              <a:t></a:t>
            </a:r>
            <a:r>
              <a:rPr dirty="0" sz="2200" spc="220" i="1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Symbol"/>
                <a:cs typeface="Symbol"/>
              </a:rPr>
              <a:t></a:t>
            </a:r>
            <a:r>
              <a:rPr dirty="0" sz="2100" spc="-110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Times New Roman"/>
                <a:cs typeface="Times New Roman"/>
              </a:rPr>
              <a:t>4</a:t>
            </a:r>
            <a:endParaRPr sz="2100">
              <a:latin typeface="Times New Roman"/>
              <a:cs typeface="Times New Roman"/>
            </a:endParaRPr>
          </a:p>
          <a:p>
            <a:pPr algn="ctr" marL="51435">
              <a:lnSpc>
                <a:spcPts val="3750"/>
              </a:lnSpc>
              <a:spcBef>
                <a:spcPts val="365"/>
              </a:spcBef>
            </a:pPr>
            <a:r>
              <a:rPr dirty="0" sz="3200" spc="-15" b="1">
                <a:solidFill>
                  <a:srgbClr val="EE2B0A"/>
                </a:solidFill>
                <a:latin typeface="NSimSun"/>
                <a:cs typeface="NSimSun"/>
              </a:rPr>
              <a:t>√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06171" rIns="0" bIns="0" rtlCol="0" vert="horz">
            <a:spAutoFit/>
          </a:bodyPr>
          <a:lstStyle/>
          <a:p>
            <a:pPr marL="85725">
              <a:lnSpc>
                <a:spcPct val="100000"/>
              </a:lnSpc>
            </a:pPr>
            <a:r>
              <a:rPr dirty="0" sz="3200" spc="-15">
                <a:latin typeface="NSimSun"/>
                <a:cs typeface="NSimSun"/>
              </a:rPr>
              <a:t>点运算</a:t>
            </a:r>
            <a:r>
              <a:rPr dirty="0" sz="3200" spc="-5">
                <a:latin typeface="Times New Roman"/>
                <a:cs typeface="Times New Roman"/>
              </a:rPr>
              <a:t>——</a:t>
            </a:r>
            <a:r>
              <a:rPr dirty="0" sz="3200" spc="-15">
                <a:latin typeface="NSimSun"/>
                <a:cs typeface="NSimSun"/>
              </a:rPr>
              <a:t>4对比度拉伸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1169" y="3512820"/>
            <a:ext cx="3124200" cy="30731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52045" y="1833372"/>
            <a:ext cx="3047999" cy="2442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52045" y="4539996"/>
            <a:ext cx="3048000" cy="2444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81098" y="1850867"/>
            <a:ext cx="3987800" cy="1090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5080" indent="-914400">
              <a:lnSpc>
                <a:spcPct val="149800"/>
              </a:lnSpc>
            </a:pPr>
            <a:r>
              <a:rPr dirty="0" sz="2400" spc="-10" b="1">
                <a:latin typeface="NSimSun"/>
                <a:cs typeface="NSimSun"/>
              </a:rPr>
              <a:t>思想：提高图像处理时灰度级 的动态范围</a:t>
            </a:r>
            <a:endParaRPr sz="24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点运算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5灰度级切片</a:t>
            </a:r>
          </a:p>
        </p:txBody>
      </p:sp>
      <p:sp>
        <p:nvSpPr>
          <p:cNvPr id="5" name="object 5"/>
          <p:cNvSpPr/>
          <p:nvPr/>
        </p:nvSpPr>
        <p:spPr>
          <a:xfrm>
            <a:off x="2394089" y="2942844"/>
            <a:ext cx="6624828" cy="4003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97957" y="1566641"/>
            <a:ext cx="3073400" cy="1090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800"/>
              </a:lnSpc>
            </a:pPr>
            <a:r>
              <a:rPr dirty="0" sz="2400" spc="-10" b="1">
                <a:latin typeface="NSimSun"/>
                <a:cs typeface="NSimSun"/>
              </a:rPr>
              <a:t>关心范围指定较高值， 其它保持不变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3701" y="4506976"/>
            <a:ext cx="152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r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37831" y="4532121"/>
            <a:ext cx="152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r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3511" y="1638269"/>
            <a:ext cx="3073400" cy="1325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800"/>
              </a:lnSpc>
            </a:pPr>
            <a:r>
              <a:rPr dirty="0" sz="2400" spc="-10" b="1">
                <a:latin typeface="NSimSun"/>
                <a:cs typeface="NSimSun"/>
              </a:rPr>
              <a:t>关心范围指定较高值， 其它指定较低值</a:t>
            </a:r>
            <a:endParaRPr sz="2400">
              <a:latin typeface="NSimSun"/>
              <a:cs typeface="NSimSun"/>
            </a:endParaRPr>
          </a:p>
          <a:p>
            <a:pPr marL="821055">
              <a:lnSpc>
                <a:spcPts val="1805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s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05933" y="2635503"/>
            <a:ext cx="15240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s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14854" y="3544570"/>
            <a:ext cx="659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a变换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160" y="3616197"/>
            <a:ext cx="659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5" b="1">
                <a:solidFill>
                  <a:srgbClr val="EE2B0A"/>
                </a:solidFill>
                <a:latin typeface="NSimSun"/>
                <a:cs typeface="NSimSun"/>
              </a:rPr>
              <a:t>b变换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10233" y="5956300"/>
            <a:ext cx="104076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一幅</a:t>
            </a:r>
            <a:r>
              <a:rPr dirty="0" sz="2000" spc="-20" b="1">
                <a:solidFill>
                  <a:srgbClr val="EE2B0A"/>
                </a:solidFill>
                <a:latin typeface="NSimSun"/>
                <a:cs typeface="NSimSun"/>
              </a:rPr>
              <a:t>图</a:t>
            </a: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像</a:t>
            </a:r>
            <a:endParaRPr sz="2000">
              <a:latin typeface="NSimSun"/>
              <a:cs typeface="N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39355" y="5992863"/>
            <a:ext cx="116903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EE2B0A"/>
                </a:solidFill>
                <a:latin typeface="NSimSun"/>
                <a:cs typeface="NSimSun"/>
              </a:rPr>
              <a:t>a变换结果</a:t>
            </a:r>
            <a:endParaRPr sz="2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84639" y="3694176"/>
            <a:ext cx="3352800" cy="3124200"/>
          </a:xfrm>
          <a:custGeom>
            <a:avLst/>
            <a:gdLst/>
            <a:ahLst/>
            <a:cxnLst/>
            <a:rect l="l" t="t" r="r" b="b"/>
            <a:pathLst>
              <a:path w="3352800" h="3124200">
                <a:moveTo>
                  <a:pt x="0" y="0"/>
                </a:moveTo>
                <a:lnTo>
                  <a:pt x="0" y="3124200"/>
                </a:lnTo>
                <a:lnTo>
                  <a:pt x="3352800" y="3124200"/>
                </a:lnTo>
                <a:lnTo>
                  <a:pt x="33527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80067" y="6789419"/>
            <a:ext cx="4119879" cy="76200"/>
          </a:xfrm>
          <a:custGeom>
            <a:avLst/>
            <a:gdLst/>
            <a:ahLst/>
            <a:cxnLst/>
            <a:rect l="l" t="t" r="r" b="b"/>
            <a:pathLst>
              <a:path w="4119879" h="76200">
                <a:moveTo>
                  <a:pt x="4060697" y="38100"/>
                </a:moveTo>
                <a:lnTo>
                  <a:pt x="4059173" y="35051"/>
                </a:lnTo>
                <a:lnTo>
                  <a:pt x="4056125" y="33527"/>
                </a:lnTo>
                <a:lnTo>
                  <a:pt x="4571" y="33527"/>
                </a:lnTo>
                <a:lnTo>
                  <a:pt x="1523" y="35051"/>
                </a:lnTo>
                <a:lnTo>
                  <a:pt x="0" y="38100"/>
                </a:lnTo>
                <a:lnTo>
                  <a:pt x="1523" y="41909"/>
                </a:lnTo>
                <a:lnTo>
                  <a:pt x="4571" y="42672"/>
                </a:lnTo>
                <a:lnTo>
                  <a:pt x="4056125" y="42672"/>
                </a:lnTo>
                <a:lnTo>
                  <a:pt x="4059173" y="41909"/>
                </a:lnTo>
                <a:lnTo>
                  <a:pt x="4060697" y="38100"/>
                </a:lnTo>
                <a:close/>
              </a:path>
              <a:path w="4119879" h="76200">
                <a:moveTo>
                  <a:pt x="4119359" y="38100"/>
                </a:moveTo>
                <a:lnTo>
                  <a:pt x="4043159" y="0"/>
                </a:lnTo>
                <a:lnTo>
                  <a:pt x="4043159" y="33527"/>
                </a:lnTo>
                <a:lnTo>
                  <a:pt x="4056125" y="33527"/>
                </a:lnTo>
                <a:lnTo>
                  <a:pt x="4059173" y="35051"/>
                </a:lnTo>
                <a:lnTo>
                  <a:pt x="4060697" y="38100"/>
                </a:lnTo>
                <a:lnTo>
                  <a:pt x="4060697" y="67430"/>
                </a:lnTo>
                <a:lnTo>
                  <a:pt x="4119359" y="38100"/>
                </a:lnTo>
                <a:close/>
              </a:path>
              <a:path w="4119879" h="76200">
                <a:moveTo>
                  <a:pt x="4060697" y="67430"/>
                </a:moveTo>
                <a:lnTo>
                  <a:pt x="4060697" y="38100"/>
                </a:lnTo>
                <a:lnTo>
                  <a:pt x="4059173" y="41909"/>
                </a:lnTo>
                <a:lnTo>
                  <a:pt x="4056125" y="42672"/>
                </a:lnTo>
                <a:lnTo>
                  <a:pt x="4043159" y="42672"/>
                </a:lnTo>
                <a:lnTo>
                  <a:pt x="4043159" y="76200"/>
                </a:lnTo>
                <a:lnTo>
                  <a:pt x="4060697" y="67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46539" y="3396996"/>
            <a:ext cx="76200" cy="3434079"/>
          </a:xfrm>
          <a:custGeom>
            <a:avLst/>
            <a:gdLst/>
            <a:ahLst/>
            <a:cxnLst/>
            <a:rect l="l" t="t" r="r" b="b"/>
            <a:pathLst>
              <a:path w="76200" h="3434079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3528" y="76200"/>
                </a:lnTo>
                <a:lnTo>
                  <a:pt x="33528" y="63245"/>
                </a:lnTo>
                <a:lnTo>
                  <a:pt x="35051" y="60198"/>
                </a:lnTo>
                <a:lnTo>
                  <a:pt x="38100" y="58674"/>
                </a:lnTo>
                <a:lnTo>
                  <a:pt x="41148" y="60198"/>
                </a:lnTo>
                <a:lnTo>
                  <a:pt x="42672" y="63245"/>
                </a:lnTo>
                <a:lnTo>
                  <a:pt x="42672" y="76200"/>
                </a:lnTo>
                <a:lnTo>
                  <a:pt x="76200" y="76200"/>
                </a:lnTo>
                <a:close/>
              </a:path>
              <a:path w="76200" h="3434079">
                <a:moveTo>
                  <a:pt x="42672" y="76200"/>
                </a:moveTo>
                <a:lnTo>
                  <a:pt x="42672" y="63245"/>
                </a:lnTo>
                <a:lnTo>
                  <a:pt x="41148" y="60198"/>
                </a:lnTo>
                <a:lnTo>
                  <a:pt x="38100" y="58674"/>
                </a:lnTo>
                <a:lnTo>
                  <a:pt x="35051" y="60198"/>
                </a:lnTo>
                <a:lnTo>
                  <a:pt x="33528" y="63245"/>
                </a:lnTo>
                <a:lnTo>
                  <a:pt x="33528" y="76200"/>
                </a:lnTo>
                <a:lnTo>
                  <a:pt x="42672" y="76200"/>
                </a:lnTo>
                <a:close/>
              </a:path>
              <a:path w="76200" h="3434079">
                <a:moveTo>
                  <a:pt x="42672" y="3429000"/>
                </a:moveTo>
                <a:lnTo>
                  <a:pt x="42672" y="76200"/>
                </a:lnTo>
                <a:lnTo>
                  <a:pt x="33528" y="76200"/>
                </a:lnTo>
                <a:lnTo>
                  <a:pt x="33528" y="3429000"/>
                </a:lnTo>
                <a:lnTo>
                  <a:pt x="35051" y="3432048"/>
                </a:lnTo>
                <a:lnTo>
                  <a:pt x="38100" y="3433572"/>
                </a:lnTo>
                <a:lnTo>
                  <a:pt x="41148" y="3432048"/>
                </a:lnTo>
                <a:lnTo>
                  <a:pt x="42672" y="3429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43313" y="5722620"/>
            <a:ext cx="1150620" cy="1031875"/>
          </a:xfrm>
          <a:custGeom>
            <a:avLst/>
            <a:gdLst/>
            <a:ahLst/>
            <a:cxnLst/>
            <a:rect l="l" t="t" r="r" b="b"/>
            <a:pathLst>
              <a:path w="1150620" h="1031875">
                <a:moveTo>
                  <a:pt x="0" y="1031748"/>
                </a:moveTo>
                <a:lnTo>
                  <a:pt x="115061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14726" y="6556247"/>
            <a:ext cx="1778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8329" y="3584447"/>
            <a:ext cx="482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255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2729" y="6632447"/>
            <a:ext cx="482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255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3933" y="4463796"/>
            <a:ext cx="10160" cy="1259205"/>
          </a:xfrm>
          <a:custGeom>
            <a:avLst/>
            <a:gdLst/>
            <a:ahLst/>
            <a:cxnLst/>
            <a:rect l="l" t="t" r="r" b="b"/>
            <a:pathLst>
              <a:path w="10160" h="1259204">
                <a:moveTo>
                  <a:pt x="0" y="1258824"/>
                </a:moveTo>
                <a:lnTo>
                  <a:pt x="990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3839" y="446379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1193" y="4498847"/>
            <a:ext cx="0" cy="359410"/>
          </a:xfrm>
          <a:custGeom>
            <a:avLst/>
            <a:gdLst/>
            <a:ahLst/>
            <a:cxnLst/>
            <a:rect l="l" t="t" r="r" b="b"/>
            <a:pathLst>
              <a:path w="0"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22461" y="1690116"/>
            <a:ext cx="2376677" cy="1655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18467" y="1690116"/>
            <a:ext cx="2376677" cy="16558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点运算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5灰度级切片</a:t>
            </a:r>
          </a:p>
        </p:txBody>
      </p:sp>
      <p:sp>
        <p:nvSpPr>
          <p:cNvPr id="17" name="object 17"/>
          <p:cNvSpPr/>
          <p:nvPr/>
        </p:nvSpPr>
        <p:spPr>
          <a:xfrm>
            <a:off x="5131193" y="3706367"/>
            <a:ext cx="1224280" cy="1151890"/>
          </a:xfrm>
          <a:custGeom>
            <a:avLst/>
            <a:gdLst/>
            <a:ahLst/>
            <a:cxnLst/>
            <a:rect l="l" t="t" r="r" b="b"/>
            <a:pathLst>
              <a:path w="1224279" h="1151889">
                <a:moveTo>
                  <a:pt x="0" y="1151382"/>
                </a:moveTo>
                <a:lnTo>
                  <a:pt x="122377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点运算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6位平面切片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25879" y="1536130"/>
            <a:ext cx="7646034" cy="219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0" marR="5080" indent="-304800">
              <a:lnSpc>
                <a:spcPct val="149600"/>
              </a:lnSpc>
              <a:tabLst>
                <a:tab pos="327025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	</a:t>
            </a:r>
            <a:r>
              <a:rPr dirty="0" sz="2400" spc="-10" b="1">
                <a:latin typeface="NSimSun"/>
                <a:cs typeface="NSimSun"/>
              </a:rPr>
              <a:t>位平面切片 </a:t>
            </a:r>
            <a:r>
              <a:rPr dirty="0" sz="2400" spc="-10" b="1">
                <a:latin typeface="NSimSun"/>
                <a:cs typeface="NSimSun"/>
              </a:rPr>
              <a:t>假设图像中每个像素的灰度级是256，这可以用8位来表</a:t>
            </a:r>
            <a:endParaRPr sz="2400">
              <a:latin typeface="NSimSun"/>
              <a:cs typeface="NSimSun"/>
            </a:endParaRPr>
          </a:p>
          <a:p>
            <a:pPr marL="12700">
              <a:lnSpc>
                <a:spcPts val="2875"/>
              </a:lnSpc>
            </a:pPr>
            <a:r>
              <a:rPr dirty="0" sz="2400" spc="-10" b="1">
                <a:latin typeface="NSimSun"/>
                <a:cs typeface="NSimSun"/>
              </a:rPr>
              <a:t>示，假设图像是由8个1位平面组成，范围从位平面0到位</a:t>
            </a:r>
            <a:endParaRPr sz="2400">
              <a:latin typeface="NSimSun"/>
              <a:cs typeface="NSimSun"/>
            </a:endParaRPr>
          </a:p>
          <a:p>
            <a:pPr marL="12700" marR="5080">
              <a:lnSpc>
                <a:spcPct val="100000"/>
              </a:lnSpc>
            </a:pPr>
            <a:r>
              <a:rPr dirty="0" sz="2400" spc="-10" b="1">
                <a:latin typeface="NSimSun"/>
                <a:cs typeface="NSimSun"/>
              </a:rPr>
              <a:t>平面7。其中，位平面0包含图像中像素的最低位，位平面 7包含像素的最高位</a:t>
            </a:r>
            <a:endParaRPr sz="24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8017" y="3993641"/>
            <a:ext cx="7850123" cy="2879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98" rIns="0" bIns="0" rtlCol="0" vert="horz">
            <a:spAutoFit/>
          </a:bodyPr>
          <a:lstStyle/>
          <a:p>
            <a:pPr marL="156210">
              <a:lnSpc>
                <a:spcPct val="100000"/>
              </a:lnSpc>
            </a:pPr>
            <a:r>
              <a:rPr dirty="0" spc="-15">
                <a:latin typeface="NSimSun"/>
                <a:cs typeface="NSimSun"/>
              </a:rPr>
              <a:t>点运算</a:t>
            </a:r>
            <a:r>
              <a:rPr dirty="0" spc="-5">
                <a:latin typeface="Times New Roman"/>
                <a:cs typeface="Times New Roman"/>
              </a:rPr>
              <a:t>——</a:t>
            </a:r>
            <a:r>
              <a:rPr dirty="0" spc="-15">
                <a:latin typeface="NSimSun"/>
                <a:cs typeface="NSimSun"/>
              </a:rPr>
              <a:t>6位平面切片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25879" y="1720341"/>
            <a:ext cx="7616190" cy="4332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7025" algn="l"/>
              </a:tabLst>
            </a:pP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•</a:t>
            </a:r>
            <a:r>
              <a:rPr dirty="0" sz="1700" spc="57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3200" spc="-15" b="1">
                <a:latin typeface="NSimSun"/>
                <a:cs typeface="NSimSun"/>
              </a:rPr>
              <a:t>作用</a:t>
            </a:r>
            <a:endParaRPr sz="3200">
              <a:latin typeface="NSimSun"/>
              <a:cs typeface="NSimSun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791845" algn="l"/>
              </a:tabLst>
            </a:pP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1700" spc="55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通过对特定位提高亮度，改善图像质量</a:t>
            </a:r>
            <a:endParaRPr sz="2800">
              <a:latin typeface="NSimSun"/>
              <a:cs typeface="NSimSun"/>
            </a:endParaRPr>
          </a:p>
          <a:p>
            <a:pPr marL="469900" marR="182245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较高位（如前4位）包含大多数视觉重要数 </a:t>
            </a:r>
            <a:r>
              <a:rPr dirty="0" sz="2800" spc="-10" b="1">
                <a:latin typeface="NSimSun"/>
                <a:cs typeface="NSimSun"/>
              </a:rPr>
              <a:t>据</a:t>
            </a:r>
            <a:endParaRPr sz="2800">
              <a:latin typeface="NSimSun"/>
              <a:cs typeface="NSimSun"/>
            </a:endParaRPr>
          </a:p>
          <a:p>
            <a:pPr marL="469900" marR="182245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较低位（如后4位）对图像中的微小细节有 </a:t>
            </a:r>
            <a:r>
              <a:rPr dirty="0" sz="2800" spc="-10" b="1">
                <a:latin typeface="NSimSun"/>
                <a:cs typeface="NSimSun"/>
              </a:rPr>
              <a:t>作用</a:t>
            </a:r>
            <a:endParaRPr sz="2800">
              <a:latin typeface="NSimSun"/>
              <a:cs typeface="NSimSun"/>
            </a:endParaRPr>
          </a:p>
          <a:p>
            <a:pPr marL="469900" marR="5080">
              <a:lnSpc>
                <a:spcPct val="100000"/>
              </a:lnSpc>
              <a:spcBef>
                <a:spcPts val="1685"/>
              </a:spcBef>
              <a:tabLst>
                <a:tab pos="847725" algn="l"/>
              </a:tabLst>
            </a:pP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✓</a:t>
            </a:r>
            <a:r>
              <a:rPr dirty="0" sz="2000" spc="70">
                <a:solidFill>
                  <a:srgbClr val="EE2B0A"/>
                </a:solidFill>
                <a:latin typeface="Segoe UI Symbol"/>
                <a:cs typeface="Segoe UI Symbol"/>
              </a:rPr>
              <a:t>	</a:t>
            </a:r>
            <a:r>
              <a:rPr dirty="0" sz="2800" spc="-15" b="1">
                <a:latin typeface="NSimSun"/>
                <a:cs typeface="NSimSun"/>
              </a:rPr>
              <a:t>分解为位平面，可以分析每一位在图像中的 相对重要性</a:t>
            </a:r>
            <a:endParaRPr sz="28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4724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99627" y="577595"/>
            <a:ext cx="10668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26143" y="2625852"/>
            <a:ext cx="5545073" cy="388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4251" y="997965"/>
            <a:ext cx="5041900" cy="1367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latin typeface="NSimSun"/>
                <a:cs typeface="NSimSun"/>
              </a:rPr>
              <a:t>点运算</a:t>
            </a:r>
            <a:r>
              <a:rPr dirty="0" sz="3200" spc="-5" b="1">
                <a:latin typeface="Times New Roman"/>
                <a:cs typeface="Times New Roman"/>
              </a:rPr>
              <a:t>——</a:t>
            </a:r>
            <a:r>
              <a:rPr dirty="0" sz="3200" spc="-15" b="1">
                <a:latin typeface="NSimSun"/>
                <a:cs typeface="NSimSun"/>
              </a:rPr>
              <a:t>6位平面切片</a:t>
            </a:r>
            <a:endParaRPr sz="32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750">
              <a:latin typeface="Times New Roman"/>
              <a:cs typeface="Times New Roman"/>
            </a:endParaRPr>
          </a:p>
          <a:p>
            <a:pPr marL="1576070">
              <a:lnSpc>
                <a:spcPts val="3750"/>
              </a:lnSpc>
            </a:pPr>
            <a:r>
              <a:rPr dirty="0" sz="3200" spc="-15" b="1">
                <a:latin typeface="NSimSun"/>
                <a:cs typeface="NSimSun"/>
              </a:rPr>
              <a:t>一幅8比特分形图像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pengyuxin</dc:creator>
  <dc:title>Microsoft PowerPoint - 1-概述.ppt</dc:title>
  <dcterms:created xsi:type="dcterms:W3CDTF">2015-05-16T05:21:30Z</dcterms:created>
  <dcterms:modified xsi:type="dcterms:W3CDTF">2015-05-16T05:21:30Z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2009-02-25T00:00:00Z</vt:filetime>
  </property>
  <property fmtid="{D5CDD505-2E9C-101B-9397-08002B2CF9AE}" pid="3" name="Creator">
    <vt:lpwstr>PScript5.dll Version 5.2</vt:lpwstr>
  </property>
  <property fmtid="{D5CDD505-2E9C-101B-9397-08002B2CF9AE}" pid="4" name="LastSaved">
    <vt:filetime>2015-05-16T00:00:00Z</vt:filetime>
  </property>
</Properties>
</file>